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diagrams/data1.xml" ContentType="application/vnd.openxmlformats-officedocument.drawingml.diagramData+xml"/>
  <Override PartName="/word/diagrams/data3.xml" ContentType="application/vnd.openxmlformats-officedocument.drawingml.diagramData+xml"/>
  <Override PartName="/word/diagrams/data2.xml" ContentType="application/vnd.openxmlformats-officedocument.drawingml.diagramData+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theme/theme1.xml" ContentType="application/vnd.openxmlformats-officedocument.theme+xml"/>
  <Override PartName="/word/diagrams/colors2.xml" ContentType="application/vnd.openxmlformats-officedocument.drawingml.diagramColors+xml"/>
  <Override PartName="/word/diagrams/quickStyle2.xml" ContentType="application/vnd.openxmlformats-officedocument.drawingml.diagramStyle+xml"/>
  <Override PartName="/word/diagrams/quickStyle3.xml" ContentType="application/vnd.openxmlformats-officedocument.drawingml.diagramStyle+xml"/>
  <Override PartName="/word/diagrams/layout2.xml" ContentType="application/vnd.openxmlformats-officedocument.drawingml.diagramLayout+xml"/>
  <Override PartName="/word/diagrams/drawing2.xml" ContentType="application/vnd.ms-office.drawingml.diagramDrawing+xml"/>
  <Override PartName="/word/diagrams/colors1.xml" ContentType="application/vnd.openxmlformats-officedocument.drawingml.diagramColors+xml"/>
  <Override PartName="/word/diagrams/drawing1.xml" ContentType="application/vnd.ms-office.drawingml.diagramDrawing+xml"/>
  <Override PartName="/word/diagrams/drawing3.xml" ContentType="application/vnd.ms-office.drawingml.diagramDrawing+xml"/>
  <Override PartName="/word/diagrams/layout1.xml" ContentType="application/vnd.openxmlformats-officedocument.drawingml.diagramLayout+xml"/>
  <Override PartName="/word/diagrams/quickStyle1.xml" ContentType="application/vnd.openxmlformats-officedocument.drawingml.diagramStyle+xml"/>
  <Override PartName="/word/diagrams/layout3.xml" ContentType="application/vnd.openxmlformats-officedocument.drawingml.diagramLayout+xml"/>
  <Override PartName="/word/diagrams/colors3.xml" ContentType="application/vnd.openxmlformats-officedocument.drawingml.diagramColors+xml"/>
  <Override PartName="/word/settings.xml" ContentType="application/vnd.openxmlformats-officedocument.wordprocessingml.settings+xml"/>
  <Override PartName="/word/styles.xml" ContentType="application/vnd.openxmlformats-officedocument.wordprocessingml.styles+xml"/>
  <Override PartName="/customXml/itemProps1.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word/webSettings.xml" ContentType="application/vnd.openxmlformats-officedocument.wordprocessingml.webSettings+xml"/>
  <Override PartName="/word/fontTable.xml" ContentType="application/vnd.openxmlformats-officedocument.wordprocessingml.fontTable+xml"/>
  <Override PartName="/word/stylesWithEffects.xml" ContentType="application/vnd.ms-word.stylesWithEffects+xml"/>
  <Override PartName="/word/numbering.xml" ContentType="application/vnd.openxmlformats-officedocument.wordprocessingml.numbering+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rsidR="005A7B64" w:rsidRDefault="005A7B64" w:rsidP="00D40ED7">
      <w:pPr>
        <w:rPr>
          <w:b/>
        </w:rPr>
      </w:pPr>
    </w:p>
    <w:p w:rsidR="008B4239" w:rsidRDefault="008B4239" w:rsidP="00D40ED7">
      <w:pPr>
        <w:rPr>
          <w:b/>
        </w:rPr>
      </w:pPr>
    </w:p>
    <w:p w:rsidR="008B4239" w:rsidRPr="00BB19CD" w:rsidRDefault="008B4239" w:rsidP="00D40ED7"/>
    <w:p w:rsidR="005A7B64" w:rsidRPr="00BB19CD" w:rsidRDefault="005A7B64" w:rsidP="00D40ED7">
      <w:r w:rsidRPr="00BB19CD">
        <w:t> </w:t>
      </w:r>
    </w:p>
    <w:p w:rsidR="00BA3859" w:rsidRDefault="00BA3859" w:rsidP="00BA3859">
      <w:pPr>
        <w:tabs>
          <w:tab w:val="center" w:pos="4703"/>
          <w:tab w:val="center" w:pos="6510"/>
        </w:tabs>
        <w:jc w:val="center"/>
        <w:rPr>
          <w:b/>
          <w:bCs/>
          <w:color w:val="000000"/>
          <w:sz w:val="28"/>
          <w:szCs w:val="28"/>
        </w:rPr>
      </w:pPr>
      <w:bookmarkStart w:id="0" w:name="_Toc440367378"/>
    </w:p>
    <w:p w:rsidR="00BA3859" w:rsidRDefault="00BA3859" w:rsidP="00BA3859">
      <w:pPr>
        <w:tabs>
          <w:tab w:val="center" w:pos="4703"/>
          <w:tab w:val="center" w:pos="6510"/>
        </w:tabs>
        <w:jc w:val="center"/>
        <w:rPr>
          <w:b/>
          <w:bCs/>
          <w:color w:val="000000"/>
          <w:sz w:val="28"/>
          <w:szCs w:val="28"/>
        </w:rPr>
      </w:pPr>
    </w:p>
    <w:p w:rsidR="00BA3859" w:rsidRDefault="00BA3859" w:rsidP="00BA3859">
      <w:pPr>
        <w:tabs>
          <w:tab w:val="center" w:pos="4703"/>
          <w:tab w:val="center" w:pos="6510"/>
        </w:tabs>
        <w:jc w:val="center"/>
        <w:rPr>
          <w:b/>
          <w:bCs/>
          <w:color w:val="000000"/>
          <w:sz w:val="28"/>
          <w:szCs w:val="28"/>
        </w:rPr>
      </w:pPr>
    </w:p>
    <w:p w:rsidR="00BA3859" w:rsidRDefault="00BA3859" w:rsidP="00BA3859">
      <w:pPr>
        <w:tabs>
          <w:tab w:val="center" w:pos="4703"/>
          <w:tab w:val="center" w:pos="6510"/>
        </w:tabs>
        <w:jc w:val="center"/>
        <w:rPr>
          <w:b/>
          <w:bCs/>
          <w:color w:val="000000"/>
          <w:sz w:val="28"/>
          <w:szCs w:val="28"/>
        </w:rPr>
      </w:pPr>
    </w:p>
    <w:p w:rsidR="00BA3859" w:rsidRDefault="00BA3859" w:rsidP="00BA3859">
      <w:pPr>
        <w:tabs>
          <w:tab w:val="center" w:pos="4703"/>
          <w:tab w:val="center" w:pos="6510"/>
        </w:tabs>
        <w:jc w:val="center"/>
        <w:rPr>
          <w:b/>
          <w:bCs/>
          <w:color w:val="000000"/>
          <w:sz w:val="28"/>
          <w:szCs w:val="28"/>
        </w:rPr>
      </w:pPr>
    </w:p>
    <w:p w:rsidR="00BA3859" w:rsidRDefault="00BA3859" w:rsidP="00BA3859">
      <w:pPr>
        <w:tabs>
          <w:tab w:val="center" w:pos="4703"/>
          <w:tab w:val="center" w:pos="6510"/>
        </w:tabs>
        <w:jc w:val="center"/>
        <w:rPr>
          <w:b/>
          <w:bCs/>
          <w:color w:val="000000"/>
          <w:sz w:val="28"/>
          <w:szCs w:val="28"/>
        </w:rPr>
      </w:pPr>
    </w:p>
    <w:p w:rsidR="00BA3859" w:rsidRDefault="00BA3859" w:rsidP="00BA3859">
      <w:pPr>
        <w:tabs>
          <w:tab w:val="center" w:pos="4703"/>
          <w:tab w:val="center" w:pos="6510"/>
        </w:tabs>
        <w:jc w:val="center"/>
        <w:rPr>
          <w:b/>
          <w:bCs/>
          <w:color w:val="000000"/>
          <w:sz w:val="28"/>
          <w:szCs w:val="28"/>
        </w:rPr>
      </w:pPr>
    </w:p>
    <w:p w:rsidR="00BA3859" w:rsidRDefault="00BA3859" w:rsidP="00BA3859">
      <w:pPr>
        <w:tabs>
          <w:tab w:val="center" w:pos="4703"/>
          <w:tab w:val="center" w:pos="6510"/>
        </w:tabs>
        <w:jc w:val="center"/>
        <w:rPr>
          <w:b/>
          <w:bCs/>
          <w:color w:val="000000"/>
          <w:sz w:val="28"/>
          <w:szCs w:val="28"/>
        </w:rPr>
      </w:pPr>
    </w:p>
    <w:p w:rsidR="00BA3859" w:rsidRDefault="00BA3859" w:rsidP="00BA3859">
      <w:pPr>
        <w:tabs>
          <w:tab w:val="center" w:pos="4703"/>
          <w:tab w:val="center" w:pos="6510"/>
        </w:tabs>
        <w:jc w:val="center"/>
        <w:rPr>
          <w:b/>
          <w:bCs/>
          <w:color w:val="000000"/>
          <w:sz w:val="28"/>
          <w:szCs w:val="28"/>
        </w:rPr>
      </w:pPr>
    </w:p>
    <w:p w:rsidR="00BA3859" w:rsidRDefault="00BA3859" w:rsidP="00BA3859">
      <w:pPr>
        <w:tabs>
          <w:tab w:val="center" w:pos="4703"/>
          <w:tab w:val="center" w:pos="6510"/>
        </w:tabs>
        <w:jc w:val="center"/>
        <w:rPr>
          <w:b/>
          <w:bCs/>
          <w:color w:val="000000"/>
          <w:sz w:val="28"/>
          <w:szCs w:val="28"/>
        </w:rPr>
      </w:pPr>
    </w:p>
    <w:p w:rsidR="00BA3859" w:rsidRDefault="00BA3859" w:rsidP="00BA3859">
      <w:pPr>
        <w:tabs>
          <w:tab w:val="center" w:pos="4703"/>
          <w:tab w:val="center" w:pos="6510"/>
        </w:tabs>
        <w:jc w:val="center"/>
        <w:rPr>
          <w:b/>
          <w:bCs/>
          <w:color w:val="000000"/>
          <w:sz w:val="28"/>
          <w:szCs w:val="28"/>
        </w:rPr>
      </w:pPr>
    </w:p>
    <w:p w:rsidR="00BA3859" w:rsidRDefault="00BA3859" w:rsidP="00BA3859">
      <w:pPr>
        <w:tabs>
          <w:tab w:val="center" w:pos="4703"/>
          <w:tab w:val="center" w:pos="6510"/>
        </w:tabs>
        <w:jc w:val="center"/>
        <w:rPr>
          <w:b/>
          <w:bCs/>
          <w:color w:val="000000"/>
          <w:sz w:val="28"/>
          <w:szCs w:val="28"/>
        </w:rPr>
      </w:pPr>
    </w:p>
    <w:p w:rsidR="00BA3859" w:rsidRDefault="00BA3859" w:rsidP="00BA3859">
      <w:pPr>
        <w:tabs>
          <w:tab w:val="center" w:pos="4703"/>
          <w:tab w:val="center" w:pos="6510"/>
        </w:tabs>
        <w:jc w:val="center"/>
        <w:rPr>
          <w:b/>
          <w:bCs/>
          <w:color w:val="000000"/>
          <w:sz w:val="28"/>
          <w:szCs w:val="28"/>
        </w:rPr>
      </w:pPr>
    </w:p>
    <w:p w:rsidR="00BA3859" w:rsidRDefault="00BA3859" w:rsidP="00BA3859">
      <w:pPr>
        <w:tabs>
          <w:tab w:val="center" w:pos="4703"/>
          <w:tab w:val="center" w:pos="6510"/>
        </w:tabs>
        <w:jc w:val="center"/>
        <w:rPr>
          <w:b/>
          <w:bCs/>
          <w:color w:val="000000"/>
          <w:sz w:val="28"/>
          <w:szCs w:val="28"/>
        </w:rPr>
      </w:pPr>
    </w:p>
    <w:p w:rsidR="00BA3859" w:rsidRDefault="00BA3859" w:rsidP="00BA3859">
      <w:pPr>
        <w:tabs>
          <w:tab w:val="center" w:pos="4703"/>
          <w:tab w:val="center" w:pos="6510"/>
        </w:tabs>
        <w:jc w:val="center"/>
        <w:rPr>
          <w:b/>
          <w:bCs/>
          <w:color w:val="000000"/>
          <w:sz w:val="28"/>
          <w:szCs w:val="28"/>
        </w:rPr>
      </w:pPr>
    </w:p>
    <w:p w:rsidR="00BA3859" w:rsidRDefault="00BA3859" w:rsidP="00BA3859">
      <w:pPr>
        <w:tabs>
          <w:tab w:val="center" w:pos="4703"/>
          <w:tab w:val="center" w:pos="6510"/>
        </w:tabs>
        <w:jc w:val="center"/>
        <w:rPr>
          <w:b/>
          <w:bCs/>
          <w:color w:val="000000"/>
          <w:sz w:val="28"/>
          <w:szCs w:val="28"/>
        </w:rPr>
      </w:pPr>
    </w:p>
    <w:p w:rsidR="00BA3859" w:rsidRDefault="00BA3859" w:rsidP="00BA3859">
      <w:pPr>
        <w:tabs>
          <w:tab w:val="center" w:pos="4703"/>
          <w:tab w:val="center" w:pos="6510"/>
        </w:tabs>
        <w:jc w:val="center"/>
        <w:rPr>
          <w:b/>
          <w:bCs/>
          <w:color w:val="000000"/>
          <w:sz w:val="28"/>
          <w:szCs w:val="28"/>
        </w:rPr>
      </w:pPr>
      <w:bookmarkStart w:id="1" w:name="_GoBack"/>
      <w:bookmarkEnd w:id="1"/>
      <w:r w:rsidRPr="00B33C8B">
        <w:rPr>
          <w:b/>
          <w:bCs/>
          <w:color w:val="000000"/>
          <w:sz w:val="28"/>
          <w:szCs w:val="28"/>
        </w:rPr>
        <w:t>Správa o stave implementácie európskych štrukturálnych a investičných fondov k 31.12.2015</w:t>
      </w:r>
    </w:p>
    <w:p w:rsidR="00BA3859" w:rsidRDefault="00BA3859" w:rsidP="00BA3859">
      <w:pPr>
        <w:tabs>
          <w:tab w:val="center" w:pos="4703"/>
          <w:tab w:val="center" w:pos="6510"/>
        </w:tabs>
        <w:jc w:val="center"/>
        <w:rPr>
          <w:b/>
          <w:bCs/>
          <w:color w:val="000000"/>
          <w:sz w:val="28"/>
          <w:szCs w:val="28"/>
        </w:rPr>
        <w:sectPr w:rsidR="00BA3859" w:rsidSect="005A7B64">
          <w:footerReference w:type="default" r:id="rId9"/>
          <w:pgSz w:w="11906" w:h="16838"/>
          <w:pgMar w:top="1417" w:right="1417" w:bottom="1417" w:left="1417" w:header="708" w:footer="397" w:gutter="0"/>
          <w:cols w:space="708"/>
          <w:titlePg/>
          <w:docGrid w:linePitch="360"/>
        </w:sectPr>
      </w:pPr>
    </w:p>
    <w:bookmarkEnd w:id="0"/>
    <w:p w:rsidR="00D40ED7" w:rsidRDefault="00D40ED7"/>
    <w:sdt>
      <w:sdtPr>
        <w:rPr>
          <w:rFonts w:ascii="Times New Roman" w:eastAsia="Times New Roman" w:hAnsi="Times New Roman" w:cs="Times New Roman"/>
          <w:b w:val="0"/>
          <w:bCs w:val="0"/>
          <w:color w:val="auto"/>
          <w:sz w:val="24"/>
          <w:szCs w:val="24"/>
        </w:rPr>
        <w:id w:val="1641844401"/>
        <w:docPartObj>
          <w:docPartGallery w:val="Table of Contents"/>
          <w:docPartUnique/>
        </w:docPartObj>
      </w:sdtPr>
      <w:sdtEndPr/>
      <w:sdtContent>
        <w:p w:rsidR="0092561F" w:rsidRPr="00F90E7C" w:rsidRDefault="0092561F">
          <w:pPr>
            <w:pStyle w:val="Hlavikaobsahu"/>
            <w:rPr>
              <w:rFonts w:ascii="Times New Roman" w:hAnsi="Times New Roman" w:cs="Times New Roman"/>
            </w:rPr>
          </w:pPr>
          <w:r w:rsidRPr="00F90E7C">
            <w:rPr>
              <w:rFonts w:ascii="Times New Roman" w:hAnsi="Times New Roman" w:cs="Times New Roman"/>
            </w:rPr>
            <w:t>Obsah</w:t>
          </w:r>
        </w:p>
        <w:p w:rsidR="009B10E8" w:rsidRDefault="0092561F">
          <w:pPr>
            <w:pStyle w:val="Obsah1"/>
            <w:rPr>
              <w:noProof/>
            </w:rPr>
          </w:pPr>
          <w:r w:rsidRPr="00F90E7C">
            <w:rPr>
              <w:rFonts w:ascii="Times New Roman" w:hAnsi="Times New Roman"/>
            </w:rPr>
            <w:fldChar w:fldCharType="begin"/>
          </w:r>
          <w:r w:rsidRPr="00F90E7C">
            <w:rPr>
              <w:rFonts w:ascii="Times New Roman" w:hAnsi="Times New Roman"/>
            </w:rPr>
            <w:instrText xml:space="preserve"> TOC \o "1-3" \h \z \u </w:instrText>
          </w:r>
          <w:r w:rsidRPr="00F90E7C">
            <w:rPr>
              <w:rFonts w:ascii="Times New Roman" w:hAnsi="Times New Roman"/>
            </w:rPr>
            <w:fldChar w:fldCharType="separate"/>
          </w:r>
          <w:hyperlink w:anchor="_Toc447185478" w:history="1">
            <w:r w:rsidR="009B10E8" w:rsidRPr="00BB7B10">
              <w:rPr>
                <w:rStyle w:val="Hypertextovprepojenie"/>
                <w:noProof/>
              </w:rPr>
              <w:t>1 ÚVOD</w:t>
            </w:r>
            <w:r w:rsidR="009B10E8">
              <w:rPr>
                <w:noProof/>
                <w:webHidden/>
              </w:rPr>
              <w:tab/>
            </w:r>
            <w:r w:rsidR="009B10E8">
              <w:rPr>
                <w:noProof/>
                <w:webHidden/>
              </w:rPr>
              <w:fldChar w:fldCharType="begin"/>
            </w:r>
            <w:r w:rsidR="009B10E8">
              <w:rPr>
                <w:noProof/>
                <w:webHidden/>
              </w:rPr>
              <w:instrText xml:space="preserve"> PAGEREF _Toc447185478 \h </w:instrText>
            </w:r>
            <w:r w:rsidR="009B10E8">
              <w:rPr>
                <w:noProof/>
                <w:webHidden/>
              </w:rPr>
            </w:r>
            <w:r w:rsidR="009B10E8">
              <w:rPr>
                <w:noProof/>
                <w:webHidden/>
              </w:rPr>
              <w:fldChar w:fldCharType="separate"/>
            </w:r>
            <w:r w:rsidR="00E16E4C">
              <w:rPr>
                <w:noProof/>
                <w:webHidden/>
              </w:rPr>
              <w:t>4</w:t>
            </w:r>
            <w:r w:rsidR="009B10E8">
              <w:rPr>
                <w:noProof/>
                <w:webHidden/>
              </w:rPr>
              <w:fldChar w:fldCharType="end"/>
            </w:r>
          </w:hyperlink>
        </w:p>
        <w:p w:rsidR="009B10E8" w:rsidRDefault="001762C5">
          <w:pPr>
            <w:pStyle w:val="Obsah1"/>
            <w:rPr>
              <w:noProof/>
            </w:rPr>
          </w:pPr>
          <w:hyperlink w:anchor="_Toc447185479" w:history="1">
            <w:r w:rsidR="009B10E8" w:rsidRPr="00BB7B10">
              <w:rPr>
                <w:rStyle w:val="Hypertextovprepojenie"/>
                <w:noProof/>
              </w:rPr>
              <w:t>2 Koordinácia riadenia programov v rámci EŠIF</w:t>
            </w:r>
            <w:r w:rsidR="009B10E8">
              <w:rPr>
                <w:noProof/>
                <w:webHidden/>
              </w:rPr>
              <w:tab/>
            </w:r>
            <w:r w:rsidR="009B10E8">
              <w:rPr>
                <w:noProof/>
                <w:webHidden/>
              </w:rPr>
              <w:fldChar w:fldCharType="begin"/>
            </w:r>
            <w:r w:rsidR="009B10E8">
              <w:rPr>
                <w:noProof/>
                <w:webHidden/>
              </w:rPr>
              <w:instrText xml:space="preserve"> PAGEREF _Toc447185479 \h </w:instrText>
            </w:r>
            <w:r w:rsidR="009B10E8">
              <w:rPr>
                <w:noProof/>
                <w:webHidden/>
              </w:rPr>
            </w:r>
            <w:r w:rsidR="009B10E8">
              <w:rPr>
                <w:noProof/>
                <w:webHidden/>
              </w:rPr>
              <w:fldChar w:fldCharType="separate"/>
            </w:r>
            <w:r w:rsidR="00E16E4C">
              <w:rPr>
                <w:noProof/>
                <w:webHidden/>
              </w:rPr>
              <w:t>7</w:t>
            </w:r>
            <w:r w:rsidR="009B10E8">
              <w:rPr>
                <w:noProof/>
                <w:webHidden/>
              </w:rPr>
              <w:fldChar w:fldCharType="end"/>
            </w:r>
          </w:hyperlink>
        </w:p>
        <w:p w:rsidR="009B10E8" w:rsidRDefault="001762C5">
          <w:pPr>
            <w:pStyle w:val="Obsah2"/>
            <w:rPr>
              <w:noProof/>
            </w:rPr>
          </w:pPr>
          <w:hyperlink w:anchor="_Toc447185480" w:history="1">
            <w:r w:rsidR="009B10E8" w:rsidRPr="00BB7B10">
              <w:rPr>
                <w:rStyle w:val="Hypertextovprepojenie"/>
                <w:noProof/>
              </w:rPr>
              <w:t>2.1 Koordinácia riadenia - Centrálny koordinačný orgán</w:t>
            </w:r>
            <w:r w:rsidR="009B10E8">
              <w:rPr>
                <w:noProof/>
                <w:webHidden/>
              </w:rPr>
              <w:tab/>
            </w:r>
            <w:r w:rsidR="009B10E8">
              <w:rPr>
                <w:noProof/>
                <w:webHidden/>
              </w:rPr>
              <w:fldChar w:fldCharType="begin"/>
            </w:r>
            <w:r w:rsidR="009B10E8">
              <w:rPr>
                <w:noProof/>
                <w:webHidden/>
              </w:rPr>
              <w:instrText xml:space="preserve"> PAGEREF _Toc447185480 \h </w:instrText>
            </w:r>
            <w:r w:rsidR="009B10E8">
              <w:rPr>
                <w:noProof/>
                <w:webHidden/>
              </w:rPr>
            </w:r>
            <w:r w:rsidR="009B10E8">
              <w:rPr>
                <w:noProof/>
                <w:webHidden/>
              </w:rPr>
              <w:fldChar w:fldCharType="separate"/>
            </w:r>
            <w:r w:rsidR="00E16E4C">
              <w:rPr>
                <w:noProof/>
                <w:webHidden/>
              </w:rPr>
              <w:t>7</w:t>
            </w:r>
            <w:r w:rsidR="009B10E8">
              <w:rPr>
                <w:noProof/>
                <w:webHidden/>
              </w:rPr>
              <w:fldChar w:fldCharType="end"/>
            </w:r>
          </w:hyperlink>
        </w:p>
        <w:p w:rsidR="009B10E8" w:rsidRDefault="001762C5">
          <w:pPr>
            <w:pStyle w:val="Obsah3"/>
            <w:rPr>
              <w:noProof/>
            </w:rPr>
          </w:pPr>
          <w:hyperlink w:anchor="_Toc447185481" w:history="1">
            <w:r w:rsidR="009B10E8" w:rsidRPr="00BB7B10">
              <w:rPr>
                <w:rStyle w:val="Hypertextovprepojenie"/>
                <w:noProof/>
              </w:rPr>
              <w:t>2.1.1  Metodické usmerňovanie</w:t>
            </w:r>
            <w:r w:rsidR="009B10E8">
              <w:rPr>
                <w:noProof/>
                <w:webHidden/>
              </w:rPr>
              <w:tab/>
            </w:r>
            <w:r w:rsidR="009B10E8">
              <w:rPr>
                <w:noProof/>
                <w:webHidden/>
              </w:rPr>
              <w:fldChar w:fldCharType="begin"/>
            </w:r>
            <w:r w:rsidR="009B10E8">
              <w:rPr>
                <w:noProof/>
                <w:webHidden/>
              </w:rPr>
              <w:instrText xml:space="preserve"> PAGEREF _Toc447185481 \h </w:instrText>
            </w:r>
            <w:r w:rsidR="009B10E8">
              <w:rPr>
                <w:noProof/>
                <w:webHidden/>
              </w:rPr>
            </w:r>
            <w:r w:rsidR="009B10E8">
              <w:rPr>
                <w:noProof/>
                <w:webHidden/>
              </w:rPr>
              <w:fldChar w:fldCharType="separate"/>
            </w:r>
            <w:r w:rsidR="00E16E4C">
              <w:rPr>
                <w:noProof/>
                <w:webHidden/>
              </w:rPr>
              <w:t>7</w:t>
            </w:r>
            <w:r w:rsidR="009B10E8">
              <w:rPr>
                <w:noProof/>
                <w:webHidden/>
              </w:rPr>
              <w:fldChar w:fldCharType="end"/>
            </w:r>
          </w:hyperlink>
        </w:p>
        <w:p w:rsidR="009B10E8" w:rsidRDefault="001762C5">
          <w:pPr>
            <w:pStyle w:val="Obsah3"/>
            <w:rPr>
              <w:noProof/>
            </w:rPr>
          </w:pPr>
          <w:hyperlink w:anchor="_Toc447185482" w:history="1">
            <w:r w:rsidR="009B10E8" w:rsidRPr="00BB7B10">
              <w:rPr>
                <w:rStyle w:val="Hypertextovprepojenie"/>
                <w:noProof/>
              </w:rPr>
              <w:t>2.1.2  ITMS2014+</w:t>
            </w:r>
            <w:r w:rsidR="009B10E8">
              <w:rPr>
                <w:noProof/>
                <w:webHidden/>
              </w:rPr>
              <w:tab/>
            </w:r>
            <w:r w:rsidR="009B10E8">
              <w:rPr>
                <w:noProof/>
                <w:webHidden/>
              </w:rPr>
              <w:fldChar w:fldCharType="begin"/>
            </w:r>
            <w:r w:rsidR="009B10E8">
              <w:rPr>
                <w:noProof/>
                <w:webHidden/>
              </w:rPr>
              <w:instrText xml:space="preserve"> PAGEREF _Toc447185482 \h </w:instrText>
            </w:r>
            <w:r w:rsidR="009B10E8">
              <w:rPr>
                <w:noProof/>
                <w:webHidden/>
              </w:rPr>
            </w:r>
            <w:r w:rsidR="009B10E8">
              <w:rPr>
                <w:noProof/>
                <w:webHidden/>
              </w:rPr>
              <w:fldChar w:fldCharType="separate"/>
            </w:r>
            <w:r w:rsidR="00E16E4C">
              <w:rPr>
                <w:noProof/>
                <w:webHidden/>
              </w:rPr>
              <w:t>9</w:t>
            </w:r>
            <w:r w:rsidR="009B10E8">
              <w:rPr>
                <w:noProof/>
                <w:webHidden/>
              </w:rPr>
              <w:fldChar w:fldCharType="end"/>
            </w:r>
          </w:hyperlink>
        </w:p>
        <w:p w:rsidR="009B10E8" w:rsidRDefault="001762C5">
          <w:pPr>
            <w:pStyle w:val="Obsah3"/>
            <w:rPr>
              <w:noProof/>
            </w:rPr>
          </w:pPr>
          <w:hyperlink w:anchor="_Toc447185483" w:history="1">
            <w:r w:rsidR="009B10E8" w:rsidRPr="00BB7B10">
              <w:rPr>
                <w:rStyle w:val="Hypertextovprepojenie"/>
                <w:noProof/>
              </w:rPr>
              <w:t>2.1.3 Monitorovanie a hodnotenie</w:t>
            </w:r>
            <w:r w:rsidR="009B10E8">
              <w:rPr>
                <w:noProof/>
                <w:webHidden/>
              </w:rPr>
              <w:tab/>
            </w:r>
            <w:r w:rsidR="009B10E8">
              <w:rPr>
                <w:noProof/>
                <w:webHidden/>
              </w:rPr>
              <w:fldChar w:fldCharType="begin"/>
            </w:r>
            <w:r w:rsidR="009B10E8">
              <w:rPr>
                <w:noProof/>
                <w:webHidden/>
              </w:rPr>
              <w:instrText xml:space="preserve"> PAGEREF _Toc447185483 \h </w:instrText>
            </w:r>
            <w:r w:rsidR="009B10E8">
              <w:rPr>
                <w:noProof/>
                <w:webHidden/>
              </w:rPr>
            </w:r>
            <w:r w:rsidR="009B10E8">
              <w:rPr>
                <w:noProof/>
                <w:webHidden/>
              </w:rPr>
              <w:fldChar w:fldCharType="separate"/>
            </w:r>
            <w:r w:rsidR="00E16E4C">
              <w:rPr>
                <w:noProof/>
                <w:webHidden/>
              </w:rPr>
              <w:t>11</w:t>
            </w:r>
            <w:r w:rsidR="009B10E8">
              <w:rPr>
                <w:noProof/>
                <w:webHidden/>
              </w:rPr>
              <w:fldChar w:fldCharType="end"/>
            </w:r>
          </w:hyperlink>
        </w:p>
        <w:p w:rsidR="009B10E8" w:rsidRDefault="001762C5">
          <w:pPr>
            <w:pStyle w:val="Obsah3"/>
            <w:rPr>
              <w:noProof/>
            </w:rPr>
          </w:pPr>
          <w:hyperlink w:anchor="_Toc447185484" w:history="1">
            <w:r w:rsidR="009B10E8" w:rsidRPr="00BB7B10">
              <w:rPr>
                <w:rStyle w:val="Hypertextovprepojenie"/>
                <w:noProof/>
              </w:rPr>
              <w:t>2.1.4 Informovanosť a publicita</w:t>
            </w:r>
            <w:r w:rsidR="009B10E8">
              <w:rPr>
                <w:noProof/>
                <w:webHidden/>
              </w:rPr>
              <w:tab/>
            </w:r>
            <w:r w:rsidR="009B10E8">
              <w:rPr>
                <w:noProof/>
                <w:webHidden/>
              </w:rPr>
              <w:fldChar w:fldCharType="begin"/>
            </w:r>
            <w:r w:rsidR="009B10E8">
              <w:rPr>
                <w:noProof/>
                <w:webHidden/>
              </w:rPr>
              <w:instrText xml:space="preserve"> PAGEREF _Toc447185484 \h </w:instrText>
            </w:r>
            <w:r w:rsidR="009B10E8">
              <w:rPr>
                <w:noProof/>
                <w:webHidden/>
              </w:rPr>
            </w:r>
            <w:r w:rsidR="009B10E8">
              <w:rPr>
                <w:noProof/>
                <w:webHidden/>
              </w:rPr>
              <w:fldChar w:fldCharType="separate"/>
            </w:r>
            <w:r w:rsidR="00E16E4C">
              <w:rPr>
                <w:noProof/>
                <w:webHidden/>
              </w:rPr>
              <w:t>13</w:t>
            </w:r>
            <w:r w:rsidR="009B10E8">
              <w:rPr>
                <w:noProof/>
                <w:webHidden/>
              </w:rPr>
              <w:fldChar w:fldCharType="end"/>
            </w:r>
          </w:hyperlink>
        </w:p>
        <w:p w:rsidR="009B10E8" w:rsidRDefault="001762C5">
          <w:pPr>
            <w:pStyle w:val="Obsah2"/>
            <w:rPr>
              <w:noProof/>
            </w:rPr>
          </w:pPr>
          <w:hyperlink w:anchor="_Toc447185485" w:history="1">
            <w:r w:rsidR="009B10E8" w:rsidRPr="00BB7B10">
              <w:rPr>
                <w:rStyle w:val="Hypertextovprepojenie"/>
                <w:noProof/>
              </w:rPr>
              <w:t>2.2 Koordinácia finančného riadenia – Certifikačný orgán</w:t>
            </w:r>
            <w:r w:rsidR="009B10E8">
              <w:rPr>
                <w:noProof/>
                <w:webHidden/>
              </w:rPr>
              <w:tab/>
            </w:r>
            <w:r w:rsidR="009B10E8">
              <w:rPr>
                <w:noProof/>
                <w:webHidden/>
              </w:rPr>
              <w:fldChar w:fldCharType="begin"/>
            </w:r>
            <w:r w:rsidR="009B10E8">
              <w:rPr>
                <w:noProof/>
                <w:webHidden/>
              </w:rPr>
              <w:instrText xml:space="preserve"> PAGEREF _Toc447185485 \h </w:instrText>
            </w:r>
            <w:r w:rsidR="009B10E8">
              <w:rPr>
                <w:noProof/>
                <w:webHidden/>
              </w:rPr>
            </w:r>
            <w:r w:rsidR="009B10E8">
              <w:rPr>
                <w:noProof/>
                <w:webHidden/>
              </w:rPr>
              <w:fldChar w:fldCharType="separate"/>
            </w:r>
            <w:r w:rsidR="00E16E4C">
              <w:rPr>
                <w:noProof/>
                <w:webHidden/>
              </w:rPr>
              <w:t>15</w:t>
            </w:r>
            <w:r w:rsidR="009B10E8">
              <w:rPr>
                <w:noProof/>
                <w:webHidden/>
              </w:rPr>
              <w:fldChar w:fldCharType="end"/>
            </w:r>
          </w:hyperlink>
        </w:p>
        <w:p w:rsidR="009B10E8" w:rsidRDefault="001762C5">
          <w:pPr>
            <w:pStyle w:val="Obsah3"/>
            <w:rPr>
              <w:noProof/>
            </w:rPr>
          </w:pPr>
          <w:hyperlink w:anchor="_Toc447185486" w:history="1">
            <w:r w:rsidR="009B10E8" w:rsidRPr="00BB7B10">
              <w:rPr>
                <w:rStyle w:val="Hypertextovprepojenie"/>
                <w:noProof/>
              </w:rPr>
              <w:t>2.2.1 Metodické usmerňovanie</w:t>
            </w:r>
            <w:r w:rsidR="009B10E8">
              <w:rPr>
                <w:noProof/>
                <w:webHidden/>
              </w:rPr>
              <w:tab/>
            </w:r>
            <w:r w:rsidR="009B10E8">
              <w:rPr>
                <w:noProof/>
                <w:webHidden/>
              </w:rPr>
              <w:fldChar w:fldCharType="begin"/>
            </w:r>
            <w:r w:rsidR="009B10E8">
              <w:rPr>
                <w:noProof/>
                <w:webHidden/>
              </w:rPr>
              <w:instrText xml:space="preserve"> PAGEREF _Toc447185486 \h </w:instrText>
            </w:r>
            <w:r w:rsidR="009B10E8">
              <w:rPr>
                <w:noProof/>
                <w:webHidden/>
              </w:rPr>
            </w:r>
            <w:r w:rsidR="009B10E8">
              <w:rPr>
                <w:noProof/>
                <w:webHidden/>
              </w:rPr>
              <w:fldChar w:fldCharType="separate"/>
            </w:r>
            <w:r w:rsidR="00E16E4C">
              <w:rPr>
                <w:noProof/>
                <w:webHidden/>
              </w:rPr>
              <w:t>15</w:t>
            </w:r>
            <w:r w:rsidR="009B10E8">
              <w:rPr>
                <w:noProof/>
                <w:webHidden/>
              </w:rPr>
              <w:fldChar w:fldCharType="end"/>
            </w:r>
          </w:hyperlink>
        </w:p>
        <w:p w:rsidR="009B10E8" w:rsidRDefault="001762C5">
          <w:pPr>
            <w:pStyle w:val="Obsah3"/>
            <w:rPr>
              <w:noProof/>
            </w:rPr>
          </w:pPr>
          <w:hyperlink w:anchor="_Toc447185487" w:history="1">
            <w:r w:rsidR="009B10E8" w:rsidRPr="00BB7B10">
              <w:rPr>
                <w:rStyle w:val="Hypertextovprepojenie"/>
                <w:noProof/>
              </w:rPr>
              <w:t>2.2.2 Stretnutia</w:t>
            </w:r>
            <w:r w:rsidR="009B10E8">
              <w:rPr>
                <w:noProof/>
                <w:webHidden/>
              </w:rPr>
              <w:tab/>
            </w:r>
            <w:r w:rsidR="009B10E8">
              <w:rPr>
                <w:noProof/>
                <w:webHidden/>
              </w:rPr>
              <w:fldChar w:fldCharType="begin"/>
            </w:r>
            <w:r w:rsidR="009B10E8">
              <w:rPr>
                <w:noProof/>
                <w:webHidden/>
              </w:rPr>
              <w:instrText xml:space="preserve"> PAGEREF _Toc447185487 \h </w:instrText>
            </w:r>
            <w:r w:rsidR="009B10E8">
              <w:rPr>
                <w:noProof/>
                <w:webHidden/>
              </w:rPr>
            </w:r>
            <w:r w:rsidR="009B10E8">
              <w:rPr>
                <w:noProof/>
                <w:webHidden/>
              </w:rPr>
              <w:fldChar w:fldCharType="separate"/>
            </w:r>
            <w:r w:rsidR="00E16E4C">
              <w:rPr>
                <w:noProof/>
                <w:webHidden/>
              </w:rPr>
              <w:t>16</w:t>
            </w:r>
            <w:r w:rsidR="009B10E8">
              <w:rPr>
                <w:noProof/>
                <w:webHidden/>
              </w:rPr>
              <w:fldChar w:fldCharType="end"/>
            </w:r>
          </w:hyperlink>
        </w:p>
        <w:p w:rsidR="009B10E8" w:rsidRDefault="001762C5">
          <w:pPr>
            <w:pStyle w:val="Obsah3"/>
            <w:rPr>
              <w:noProof/>
            </w:rPr>
          </w:pPr>
          <w:hyperlink w:anchor="_Toc447185488" w:history="1">
            <w:r w:rsidR="009B10E8" w:rsidRPr="00BB7B10">
              <w:rPr>
                <w:rStyle w:val="Hypertextovprepojenie"/>
                <w:noProof/>
              </w:rPr>
              <w:t>2.2.3 Školenia uskutočňované CO</w:t>
            </w:r>
            <w:r w:rsidR="009B10E8">
              <w:rPr>
                <w:noProof/>
                <w:webHidden/>
              </w:rPr>
              <w:tab/>
            </w:r>
            <w:r w:rsidR="009B10E8">
              <w:rPr>
                <w:noProof/>
                <w:webHidden/>
              </w:rPr>
              <w:fldChar w:fldCharType="begin"/>
            </w:r>
            <w:r w:rsidR="009B10E8">
              <w:rPr>
                <w:noProof/>
                <w:webHidden/>
              </w:rPr>
              <w:instrText xml:space="preserve"> PAGEREF _Toc447185488 \h </w:instrText>
            </w:r>
            <w:r w:rsidR="009B10E8">
              <w:rPr>
                <w:noProof/>
                <w:webHidden/>
              </w:rPr>
            </w:r>
            <w:r w:rsidR="009B10E8">
              <w:rPr>
                <w:noProof/>
                <w:webHidden/>
              </w:rPr>
              <w:fldChar w:fldCharType="separate"/>
            </w:r>
            <w:r w:rsidR="00E16E4C">
              <w:rPr>
                <w:noProof/>
                <w:webHidden/>
              </w:rPr>
              <w:t>16</w:t>
            </w:r>
            <w:r w:rsidR="009B10E8">
              <w:rPr>
                <w:noProof/>
                <w:webHidden/>
              </w:rPr>
              <w:fldChar w:fldCharType="end"/>
            </w:r>
          </w:hyperlink>
        </w:p>
        <w:p w:rsidR="009B10E8" w:rsidRDefault="001762C5">
          <w:pPr>
            <w:pStyle w:val="Obsah3"/>
            <w:rPr>
              <w:noProof/>
            </w:rPr>
          </w:pPr>
          <w:hyperlink w:anchor="_Toc447185489" w:history="1">
            <w:r w:rsidR="009B10E8" w:rsidRPr="00BB7B10">
              <w:rPr>
                <w:rStyle w:val="Hypertextovprepojenie"/>
                <w:noProof/>
              </w:rPr>
              <w:t xml:space="preserve">2.2.4  </w:t>
            </w:r>
            <w:r w:rsidR="009B10E8" w:rsidRPr="00BB7B10">
              <w:rPr>
                <w:rStyle w:val="Hypertextovprepojenie"/>
                <w:noProof/>
                <w:lang w:eastAsia="en-US"/>
              </w:rPr>
              <w:t>Stav ITMS2014+ v pôsobnosti DataCentra</w:t>
            </w:r>
            <w:r w:rsidR="009B10E8">
              <w:rPr>
                <w:noProof/>
                <w:webHidden/>
              </w:rPr>
              <w:tab/>
            </w:r>
            <w:r w:rsidR="009B10E8">
              <w:rPr>
                <w:noProof/>
                <w:webHidden/>
              </w:rPr>
              <w:fldChar w:fldCharType="begin"/>
            </w:r>
            <w:r w:rsidR="009B10E8">
              <w:rPr>
                <w:noProof/>
                <w:webHidden/>
              </w:rPr>
              <w:instrText xml:space="preserve"> PAGEREF _Toc447185489 \h </w:instrText>
            </w:r>
            <w:r w:rsidR="009B10E8">
              <w:rPr>
                <w:noProof/>
                <w:webHidden/>
              </w:rPr>
            </w:r>
            <w:r w:rsidR="009B10E8">
              <w:rPr>
                <w:noProof/>
                <w:webHidden/>
              </w:rPr>
              <w:fldChar w:fldCharType="separate"/>
            </w:r>
            <w:r w:rsidR="00E16E4C">
              <w:rPr>
                <w:noProof/>
                <w:webHidden/>
              </w:rPr>
              <w:t>17</w:t>
            </w:r>
            <w:r w:rsidR="009B10E8">
              <w:rPr>
                <w:noProof/>
                <w:webHidden/>
              </w:rPr>
              <w:fldChar w:fldCharType="end"/>
            </w:r>
          </w:hyperlink>
        </w:p>
        <w:p w:rsidR="009B10E8" w:rsidRDefault="001762C5">
          <w:pPr>
            <w:pStyle w:val="Obsah3"/>
            <w:rPr>
              <w:noProof/>
            </w:rPr>
          </w:pPr>
          <w:hyperlink w:anchor="_Toc447185490" w:history="1">
            <w:r w:rsidR="009B10E8" w:rsidRPr="00BB7B10">
              <w:rPr>
                <w:rStyle w:val="Hypertextovprepojenie"/>
                <w:noProof/>
              </w:rPr>
              <w:t>2.2.5 Stav ITMS2014+ v pôsobnosti CO</w:t>
            </w:r>
            <w:r w:rsidR="009B10E8">
              <w:rPr>
                <w:noProof/>
                <w:webHidden/>
              </w:rPr>
              <w:tab/>
            </w:r>
            <w:r w:rsidR="009B10E8">
              <w:rPr>
                <w:noProof/>
                <w:webHidden/>
              </w:rPr>
              <w:fldChar w:fldCharType="begin"/>
            </w:r>
            <w:r w:rsidR="009B10E8">
              <w:rPr>
                <w:noProof/>
                <w:webHidden/>
              </w:rPr>
              <w:instrText xml:space="preserve"> PAGEREF _Toc447185490 \h </w:instrText>
            </w:r>
            <w:r w:rsidR="009B10E8">
              <w:rPr>
                <w:noProof/>
                <w:webHidden/>
              </w:rPr>
            </w:r>
            <w:r w:rsidR="009B10E8">
              <w:rPr>
                <w:noProof/>
                <w:webHidden/>
              </w:rPr>
              <w:fldChar w:fldCharType="separate"/>
            </w:r>
            <w:r w:rsidR="00E16E4C">
              <w:rPr>
                <w:noProof/>
                <w:webHidden/>
              </w:rPr>
              <w:t>17</w:t>
            </w:r>
            <w:r w:rsidR="009B10E8">
              <w:rPr>
                <w:noProof/>
                <w:webHidden/>
              </w:rPr>
              <w:fldChar w:fldCharType="end"/>
            </w:r>
          </w:hyperlink>
        </w:p>
        <w:p w:rsidR="009B10E8" w:rsidRDefault="001762C5">
          <w:pPr>
            <w:pStyle w:val="Obsah3"/>
            <w:rPr>
              <w:noProof/>
            </w:rPr>
          </w:pPr>
          <w:hyperlink w:anchor="_Toc447185491" w:history="1">
            <w:r w:rsidR="009B10E8" w:rsidRPr="00BB7B10">
              <w:rPr>
                <w:rStyle w:val="Hypertextovprepojenie"/>
                <w:noProof/>
              </w:rPr>
              <w:t>2.2.6  Stav v oblasti ISUF – informácie týkajúce sa informačného systému v gescii CO</w:t>
            </w:r>
            <w:r w:rsidR="009B10E8">
              <w:rPr>
                <w:noProof/>
                <w:webHidden/>
              </w:rPr>
              <w:tab/>
            </w:r>
            <w:r w:rsidR="009B10E8">
              <w:rPr>
                <w:noProof/>
                <w:webHidden/>
              </w:rPr>
              <w:fldChar w:fldCharType="begin"/>
            </w:r>
            <w:r w:rsidR="009B10E8">
              <w:rPr>
                <w:noProof/>
                <w:webHidden/>
              </w:rPr>
              <w:instrText xml:space="preserve"> PAGEREF _Toc447185491 \h </w:instrText>
            </w:r>
            <w:r w:rsidR="009B10E8">
              <w:rPr>
                <w:noProof/>
                <w:webHidden/>
              </w:rPr>
            </w:r>
            <w:r w:rsidR="009B10E8">
              <w:rPr>
                <w:noProof/>
                <w:webHidden/>
              </w:rPr>
              <w:fldChar w:fldCharType="separate"/>
            </w:r>
            <w:r w:rsidR="00E16E4C">
              <w:rPr>
                <w:noProof/>
                <w:webHidden/>
              </w:rPr>
              <w:t>17</w:t>
            </w:r>
            <w:r w:rsidR="009B10E8">
              <w:rPr>
                <w:noProof/>
                <w:webHidden/>
              </w:rPr>
              <w:fldChar w:fldCharType="end"/>
            </w:r>
          </w:hyperlink>
        </w:p>
        <w:p w:rsidR="009B10E8" w:rsidRDefault="001762C5">
          <w:pPr>
            <w:pStyle w:val="Obsah2"/>
            <w:rPr>
              <w:noProof/>
            </w:rPr>
          </w:pPr>
          <w:hyperlink w:anchor="_Toc447185492" w:history="1">
            <w:r w:rsidR="009B10E8" w:rsidRPr="00E16E4C">
              <w:rPr>
                <w:rStyle w:val="Hypertextovprepojenie"/>
                <w:noProof/>
              </w:rPr>
              <w:t>2.3 Špecifické riadenie v rámci EŠIF</w:t>
            </w:r>
            <w:r w:rsidR="009B10E8">
              <w:rPr>
                <w:noProof/>
                <w:webHidden/>
              </w:rPr>
              <w:tab/>
            </w:r>
            <w:r w:rsidR="009B10E8">
              <w:rPr>
                <w:noProof/>
                <w:webHidden/>
              </w:rPr>
              <w:fldChar w:fldCharType="begin"/>
            </w:r>
            <w:r w:rsidR="009B10E8">
              <w:rPr>
                <w:noProof/>
                <w:webHidden/>
              </w:rPr>
              <w:instrText xml:space="preserve"> PAGEREF _Toc447185492 \h </w:instrText>
            </w:r>
            <w:r w:rsidR="009B10E8">
              <w:rPr>
                <w:noProof/>
                <w:webHidden/>
              </w:rPr>
            </w:r>
            <w:r w:rsidR="009B10E8">
              <w:rPr>
                <w:noProof/>
                <w:webHidden/>
              </w:rPr>
              <w:fldChar w:fldCharType="separate"/>
            </w:r>
            <w:r w:rsidR="00E16E4C">
              <w:rPr>
                <w:noProof/>
                <w:webHidden/>
              </w:rPr>
              <w:t>18</w:t>
            </w:r>
            <w:r w:rsidR="009B10E8">
              <w:rPr>
                <w:noProof/>
                <w:webHidden/>
              </w:rPr>
              <w:fldChar w:fldCharType="end"/>
            </w:r>
          </w:hyperlink>
        </w:p>
        <w:p w:rsidR="009B10E8" w:rsidRDefault="001762C5">
          <w:pPr>
            <w:pStyle w:val="Obsah1"/>
            <w:rPr>
              <w:noProof/>
            </w:rPr>
          </w:pPr>
          <w:hyperlink w:anchor="_Toc447185493" w:history="1">
            <w:r w:rsidR="009B10E8" w:rsidRPr="00BB7B10">
              <w:rPr>
                <w:rStyle w:val="Hypertextovprepojenie"/>
                <w:noProof/>
              </w:rPr>
              <w:t>3 Stav implementácie programov v rámci EŠIF</w:t>
            </w:r>
            <w:r w:rsidR="009B10E8">
              <w:rPr>
                <w:noProof/>
                <w:webHidden/>
              </w:rPr>
              <w:tab/>
            </w:r>
            <w:r w:rsidR="009B10E8">
              <w:rPr>
                <w:noProof/>
                <w:webHidden/>
              </w:rPr>
              <w:fldChar w:fldCharType="begin"/>
            </w:r>
            <w:r w:rsidR="009B10E8">
              <w:rPr>
                <w:noProof/>
                <w:webHidden/>
              </w:rPr>
              <w:instrText xml:space="preserve"> PAGEREF _Toc447185493 \h </w:instrText>
            </w:r>
            <w:r w:rsidR="009B10E8">
              <w:rPr>
                <w:noProof/>
                <w:webHidden/>
              </w:rPr>
            </w:r>
            <w:r w:rsidR="009B10E8">
              <w:rPr>
                <w:noProof/>
                <w:webHidden/>
              </w:rPr>
              <w:fldChar w:fldCharType="separate"/>
            </w:r>
            <w:r w:rsidR="00E16E4C">
              <w:rPr>
                <w:noProof/>
                <w:webHidden/>
              </w:rPr>
              <w:t>19</w:t>
            </w:r>
            <w:r w:rsidR="009B10E8">
              <w:rPr>
                <w:noProof/>
                <w:webHidden/>
              </w:rPr>
              <w:fldChar w:fldCharType="end"/>
            </w:r>
          </w:hyperlink>
        </w:p>
        <w:p w:rsidR="009B10E8" w:rsidRDefault="001762C5">
          <w:pPr>
            <w:pStyle w:val="Obsah2"/>
            <w:rPr>
              <w:noProof/>
            </w:rPr>
          </w:pPr>
          <w:hyperlink w:anchor="_Toc447185494" w:history="1">
            <w:r w:rsidR="009B10E8" w:rsidRPr="00BB7B10">
              <w:rPr>
                <w:rStyle w:val="Hypertextovprepojenie"/>
                <w:noProof/>
              </w:rPr>
              <w:t>3.1 Stav vyhlasovania výziev</w:t>
            </w:r>
            <w:r w:rsidR="009B10E8">
              <w:rPr>
                <w:noProof/>
                <w:webHidden/>
              </w:rPr>
              <w:tab/>
            </w:r>
            <w:r w:rsidR="009B10E8">
              <w:rPr>
                <w:noProof/>
                <w:webHidden/>
              </w:rPr>
              <w:fldChar w:fldCharType="begin"/>
            </w:r>
            <w:r w:rsidR="009B10E8">
              <w:rPr>
                <w:noProof/>
                <w:webHidden/>
              </w:rPr>
              <w:instrText xml:space="preserve"> PAGEREF _Toc447185494 \h </w:instrText>
            </w:r>
            <w:r w:rsidR="009B10E8">
              <w:rPr>
                <w:noProof/>
                <w:webHidden/>
              </w:rPr>
            </w:r>
            <w:r w:rsidR="009B10E8">
              <w:rPr>
                <w:noProof/>
                <w:webHidden/>
              </w:rPr>
              <w:fldChar w:fldCharType="separate"/>
            </w:r>
            <w:r w:rsidR="00E16E4C">
              <w:rPr>
                <w:noProof/>
                <w:webHidden/>
              </w:rPr>
              <w:t>19</w:t>
            </w:r>
            <w:r w:rsidR="009B10E8">
              <w:rPr>
                <w:noProof/>
                <w:webHidden/>
              </w:rPr>
              <w:fldChar w:fldCharType="end"/>
            </w:r>
          </w:hyperlink>
        </w:p>
        <w:p w:rsidR="009B10E8" w:rsidRDefault="001762C5">
          <w:pPr>
            <w:pStyle w:val="Obsah2"/>
            <w:rPr>
              <w:noProof/>
            </w:rPr>
          </w:pPr>
          <w:hyperlink w:anchor="_Toc447185495" w:history="1">
            <w:r w:rsidR="009B10E8" w:rsidRPr="00BB7B10">
              <w:rPr>
                <w:rStyle w:val="Hypertextovprepojenie"/>
                <w:noProof/>
              </w:rPr>
              <w:t>3.2 Stav schvaľovania a kontrahovania finančných prostriedkov</w:t>
            </w:r>
            <w:r w:rsidR="009B10E8">
              <w:rPr>
                <w:noProof/>
                <w:webHidden/>
              </w:rPr>
              <w:tab/>
            </w:r>
            <w:r w:rsidR="009B10E8">
              <w:rPr>
                <w:noProof/>
                <w:webHidden/>
              </w:rPr>
              <w:fldChar w:fldCharType="begin"/>
            </w:r>
            <w:r w:rsidR="009B10E8">
              <w:rPr>
                <w:noProof/>
                <w:webHidden/>
              </w:rPr>
              <w:instrText xml:space="preserve"> PAGEREF _Toc447185495 \h </w:instrText>
            </w:r>
            <w:r w:rsidR="009B10E8">
              <w:rPr>
                <w:noProof/>
                <w:webHidden/>
              </w:rPr>
            </w:r>
            <w:r w:rsidR="009B10E8">
              <w:rPr>
                <w:noProof/>
                <w:webHidden/>
              </w:rPr>
              <w:fldChar w:fldCharType="separate"/>
            </w:r>
            <w:r w:rsidR="00E16E4C">
              <w:rPr>
                <w:noProof/>
                <w:webHidden/>
              </w:rPr>
              <w:t>21</w:t>
            </w:r>
            <w:r w:rsidR="009B10E8">
              <w:rPr>
                <w:noProof/>
                <w:webHidden/>
              </w:rPr>
              <w:fldChar w:fldCharType="end"/>
            </w:r>
          </w:hyperlink>
        </w:p>
        <w:p w:rsidR="009B10E8" w:rsidRDefault="001762C5">
          <w:pPr>
            <w:pStyle w:val="Obsah2"/>
            <w:rPr>
              <w:noProof/>
            </w:rPr>
          </w:pPr>
          <w:hyperlink w:anchor="_Toc447185496" w:history="1">
            <w:r w:rsidR="009B10E8" w:rsidRPr="00BB7B10">
              <w:rPr>
                <w:rStyle w:val="Hypertextovprepojenie"/>
                <w:noProof/>
              </w:rPr>
              <w:t>3.3 Realizácia veľkých projektov, národných projektov a globálnych grantov</w:t>
            </w:r>
            <w:r w:rsidR="009B10E8">
              <w:rPr>
                <w:noProof/>
                <w:webHidden/>
              </w:rPr>
              <w:tab/>
            </w:r>
            <w:r w:rsidR="009B10E8">
              <w:rPr>
                <w:noProof/>
                <w:webHidden/>
              </w:rPr>
              <w:fldChar w:fldCharType="begin"/>
            </w:r>
            <w:r w:rsidR="009B10E8">
              <w:rPr>
                <w:noProof/>
                <w:webHidden/>
              </w:rPr>
              <w:instrText xml:space="preserve"> PAGEREF _Toc447185496 \h </w:instrText>
            </w:r>
            <w:r w:rsidR="009B10E8">
              <w:rPr>
                <w:noProof/>
                <w:webHidden/>
              </w:rPr>
            </w:r>
            <w:r w:rsidR="009B10E8">
              <w:rPr>
                <w:noProof/>
                <w:webHidden/>
              </w:rPr>
              <w:fldChar w:fldCharType="separate"/>
            </w:r>
            <w:r w:rsidR="00E16E4C">
              <w:rPr>
                <w:noProof/>
                <w:webHidden/>
              </w:rPr>
              <w:t>23</w:t>
            </w:r>
            <w:r w:rsidR="009B10E8">
              <w:rPr>
                <w:noProof/>
                <w:webHidden/>
              </w:rPr>
              <w:fldChar w:fldCharType="end"/>
            </w:r>
          </w:hyperlink>
        </w:p>
        <w:p w:rsidR="009B10E8" w:rsidRDefault="001762C5">
          <w:pPr>
            <w:pStyle w:val="Obsah2"/>
            <w:rPr>
              <w:noProof/>
            </w:rPr>
          </w:pPr>
          <w:hyperlink w:anchor="_Toc447185497" w:history="1">
            <w:r w:rsidR="009B10E8" w:rsidRPr="00BB7B10">
              <w:rPr>
                <w:rStyle w:val="Hypertextovprepojenie"/>
                <w:noProof/>
              </w:rPr>
              <w:t>3.4 Implementácia ostatných programov EÚS (subjekty implementujúce programy EÚS, ktorých RO je mimo SR)</w:t>
            </w:r>
            <w:r w:rsidR="009B10E8">
              <w:rPr>
                <w:noProof/>
                <w:webHidden/>
              </w:rPr>
              <w:tab/>
            </w:r>
            <w:r w:rsidR="009B10E8">
              <w:rPr>
                <w:noProof/>
                <w:webHidden/>
              </w:rPr>
              <w:fldChar w:fldCharType="begin"/>
            </w:r>
            <w:r w:rsidR="009B10E8">
              <w:rPr>
                <w:noProof/>
                <w:webHidden/>
              </w:rPr>
              <w:instrText xml:space="preserve"> PAGEREF _Toc447185497 \h </w:instrText>
            </w:r>
            <w:r w:rsidR="009B10E8">
              <w:rPr>
                <w:noProof/>
                <w:webHidden/>
              </w:rPr>
            </w:r>
            <w:r w:rsidR="009B10E8">
              <w:rPr>
                <w:noProof/>
                <w:webHidden/>
              </w:rPr>
              <w:fldChar w:fldCharType="separate"/>
            </w:r>
            <w:r w:rsidR="00E16E4C">
              <w:rPr>
                <w:noProof/>
                <w:webHidden/>
              </w:rPr>
              <w:t>24</w:t>
            </w:r>
            <w:r w:rsidR="009B10E8">
              <w:rPr>
                <w:noProof/>
                <w:webHidden/>
              </w:rPr>
              <w:fldChar w:fldCharType="end"/>
            </w:r>
          </w:hyperlink>
        </w:p>
        <w:p w:rsidR="009B10E8" w:rsidRDefault="001762C5">
          <w:pPr>
            <w:pStyle w:val="Obsah3"/>
            <w:rPr>
              <w:noProof/>
            </w:rPr>
          </w:pPr>
          <w:hyperlink w:anchor="_Toc447185498" w:history="1">
            <w:r w:rsidR="009B10E8" w:rsidRPr="00BB7B10">
              <w:rPr>
                <w:rStyle w:val="Hypertextovprepojenie"/>
                <w:noProof/>
              </w:rPr>
              <w:t>3.4.1 Programy cezhraničnej spolupráce</w:t>
            </w:r>
            <w:r w:rsidR="009B10E8">
              <w:rPr>
                <w:noProof/>
                <w:webHidden/>
              </w:rPr>
              <w:tab/>
            </w:r>
            <w:r w:rsidR="009B10E8">
              <w:rPr>
                <w:noProof/>
                <w:webHidden/>
              </w:rPr>
              <w:fldChar w:fldCharType="begin"/>
            </w:r>
            <w:r w:rsidR="009B10E8">
              <w:rPr>
                <w:noProof/>
                <w:webHidden/>
              </w:rPr>
              <w:instrText xml:space="preserve"> PAGEREF _Toc447185498 \h </w:instrText>
            </w:r>
            <w:r w:rsidR="009B10E8">
              <w:rPr>
                <w:noProof/>
                <w:webHidden/>
              </w:rPr>
            </w:r>
            <w:r w:rsidR="009B10E8">
              <w:rPr>
                <w:noProof/>
                <w:webHidden/>
              </w:rPr>
              <w:fldChar w:fldCharType="separate"/>
            </w:r>
            <w:r w:rsidR="00E16E4C">
              <w:rPr>
                <w:noProof/>
                <w:webHidden/>
              </w:rPr>
              <w:t>24</w:t>
            </w:r>
            <w:r w:rsidR="009B10E8">
              <w:rPr>
                <w:noProof/>
                <w:webHidden/>
              </w:rPr>
              <w:fldChar w:fldCharType="end"/>
            </w:r>
          </w:hyperlink>
        </w:p>
        <w:p w:rsidR="009B10E8" w:rsidRDefault="001762C5">
          <w:pPr>
            <w:pStyle w:val="Obsah3"/>
            <w:rPr>
              <w:noProof/>
            </w:rPr>
          </w:pPr>
          <w:hyperlink w:anchor="_Toc447185499" w:history="1">
            <w:r w:rsidR="009B10E8" w:rsidRPr="00BB7B10">
              <w:rPr>
                <w:rStyle w:val="Hypertextovprepojenie"/>
                <w:noProof/>
              </w:rPr>
              <w:t>3.4.2 Programy nadnárodnej spolupráce</w:t>
            </w:r>
            <w:r w:rsidR="009B10E8">
              <w:rPr>
                <w:noProof/>
                <w:webHidden/>
              </w:rPr>
              <w:tab/>
            </w:r>
            <w:r w:rsidR="009B10E8">
              <w:rPr>
                <w:noProof/>
                <w:webHidden/>
              </w:rPr>
              <w:fldChar w:fldCharType="begin"/>
            </w:r>
            <w:r w:rsidR="009B10E8">
              <w:rPr>
                <w:noProof/>
                <w:webHidden/>
              </w:rPr>
              <w:instrText xml:space="preserve"> PAGEREF _Toc447185499 \h </w:instrText>
            </w:r>
            <w:r w:rsidR="009B10E8">
              <w:rPr>
                <w:noProof/>
                <w:webHidden/>
              </w:rPr>
            </w:r>
            <w:r w:rsidR="009B10E8">
              <w:rPr>
                <w:noProof/>
                <w:webHidden/>
              </w:rPr>
              <w:fldChar w:fldCharType="separate"/>
            </w:r>
            <w:r w:rsidR="00E16E4C">
              <w:rPr>
                <w:noProof/>
                <w:webHidden/>
              </w:rPr>
              <w:t>24</w:t>
            </w:r>
            <w:r w:rsidR="009B10E8">
              <w:rPr>
                <w:noProof/>
                <w:webHidden/>
              </w:rPr>
              <w:fldChar w:fldCharType="end"/>
            </w:r>
          </w:hyperlink>
        </w:p>
        <w:p w:rsidR="009B10E8" w:rsidRDefault="001762C5">
          <w:pPr>
            <w:pStyle w:val="Obsah3"/>
            <w:rPr>
              <w:noProof/>
            </w:rPr>
          </w:pPr>
          <w:hyperlink w:anchor="_Toc447185500" w:history="1">
            <w:r w:rsidR="009B10E8" w:rsidRPr="00BB7B10">
              <w:rPr>
                <w:rStyle w:val="Hypertextovprepojenie"/>
                <w:noProof/>
              </w:rPr>
              <w:t>3.4.3 Programy medziregionálnej spolupráce</w:t>
            </w:r>
            <w:r w:rsidR="009B10E8">
              <w:rPr>
                <w:noProof/>
                <w:webHidden/>
              </w:rPr>
              <w:tab/>
            </w:r>
            <w:r w:rsidR="009B10E8">
              <w:rPr>
                <w:noProof/>
                <w:webHidden/>
              </w:rPr>
              <w:fldChar w:fldCharType="begin"/>
            </w:r>
            <w:r w:rsidR="009B10E8">
              <w:rPr>
                <w:noProof/>
                <w:webHidden/>
              </w:rPr>
              <w:instrText xml:space="preserve"> PAGEREF _Toc447185500 \h </w:instrText>
            </w:r>
            <w:r w:rsidR="009B10E8">
              <w:rPr>
                <w:noProof/>
                <w:webHidden/>
              </w:rPr>
            </w:r>
            <w:r w:rsidR="009B10E8">
              <w:rPr>
                <w:noProof/>
                <w:webHidden/>
              </w:rPr>
              <w:fldChar w:fldCharType="separate"/>
            </w:r>
            <w:r w:rsidR="00E16E4C">
              <w:rPr>
                <w:noProof/>
                <w:webHidden/>
              </w:rPr>
              <w:t>25</w:t>
            </w:r>
            <w:r w:rsidR="009B10E8">
              <w:rPr>
                <w:noProof/>
                <w:webHidden/>
              </w:rPr>
              <w:fldChar w:fldCharType="end"/>
            </w:r>
          </w:hyperlink>
        </w:p>
        <w:p w:rsidR="009B10E8" w:rsidRDefault="001762C5">
          <w:pPr>
            <w:pStyle w:val="Obsah2"/>
            <w:rPr>
              <w:noProof/>
            </w:rPr>
          </w:pPr>
          <w:hyperlink w:anchor="_Toc447185501" w:history="1">
            <w:r w:rsidR="009B10E8" w:rsidRPr="00BB7B10">
              <w:rPr>
                <w:rStyle w:val="Hypertextovprepojenie"/>
                <w:noProof/>
              </w:rPr>
              <w:t>3.5 Výhľadový plán</w:t>
            </w:r>
            <w:r w:rsidR="009B10E8">
              <w:rPr>
                <w:noProof/>
                <w:webHidden/>
              </w:rPr>
              <w:tab/>
            </w:r>
            <w:r w:rsidR="009B10E8">
              <w:rPr>
                <w:noProof/>
                <w:webHidden/>
              </w:rPr>
              <w:fldChar w:fldCharType="begin"/>
            </w:r>
            <w:r w:rsidR="009B10E8">
              <w:rPr>
                <w:noProof/>
                <w:webHidden/>
              </w:rPr>
              <w:instrText xml:space="preserve"> PAGEREF _Toc447185501 \h </w:instrText>
            </w:r>
            <w:r w:rsidR="009B10E8">
              <w:rPr>
                <w:noProof/>
                <w:webHidden/>
              </w:rPr>
            </w:r>
            <w:r w:rsidR="009B10E8">
              <w:rPr>
                <w:noProof/>
                <w:webHidden/>
              </w:rPr>
              <w:fldChar w:fldCharType="separate"/>
            </w:r>
            <w:r w:rsidR="00E16E4C">
              <w:rPr>
                <w:noProof/>
                <w:webHidden/>
              </w:rPr>
              <w:t>28</w:t>
            </w:r>
            <w:r w:rsidR="009B10E8">
              <w:rPr>
                <w:noProof/>
                <w:webHidden/>
              </w:rPr>
              <w:fldChar w:fldCharType="end"/>
            </w:r>
          </w:hyperlink>
        </w:p>
        <w:p w:rsidR="009B10E8" w:rsidRDefault="001762C5">
          <w:pPr>
            <w:pStyle w:val="Obsah2"/>
            <w:rPr>
              <w:noProof/>
            </w:rPr>
          </w:pPr>
          <w:hyperlink w:anchor="_Toc447185502" w:history="1">
            <w:r w:rsidR="009B10E8" w:rsidRPr="00BB7B10">
              <w:rPr>
                <w:rStyle w:val="Hypertextovprepojenie"/>
                <w:noProof/>
              </w:rPr>
              <w:t>3.6 Zmeny programov EŠIF</w:t>
            </w:r>
            <w:r w:rsidR="009B10E8">
              <w:rPr>
                <w:noProof/>
                <w:webHidden/>
              </w:rPr>
              <w:tab/>
            </w:r>
            <w:r w:rsidR="009B10E8">
              <w:rPr>
                <w:noProof/>
                <w:webHidden/>
              </w:rPr>
              <w:fldChar w:fldCharType="begin"/>
            </w:r>
            <w:r w:rsidR="009B10E8">
              <w:rPr>
                <w:noProof/>
                <w:webHidden/>
              </w:rPr>
              <w:instrText xml:space="preserve"> PAGEREF _Toc447185502 \h </w:instrText>
            </w:r>
            <w:r w:rsidR="009B10E8">
              <w:rPr>
                <w:noProof/>
                <w:webHidden/>
              </w:rPr>
            </w:r>
            <w:r w:rsidR="009B10E8">
              <w:rPr>
                <w:noProof/>
                <w:webHidden/>
              </w:rPr>
              <w:fldChar w:fldCharType="separate"/>
            </w:r>
            <w:r w:rsidR="00E16E4C">
              <w:rPr>
                <w:noProof/>
                <w:webHidden/>
              </w:rPr>
              <w:t>29</w:t>
            </w:r>
            <w:r w:rsidR="009B10E8">
              <w:rPr>
                <w:noProof/>
                <w:webHidden/>
              </w:rPr>
              <w:fldChar w:fldCharType="end"/>
            </w:r>
          </w:hyperlink>
        </w:p>
        <w:p w:rsidR="009B10E8" w:rsidRDefault="001762C5">
          <w:pPr>
            <w:pStyle w:val="Obsah2"/>
            <w:rPr>
              <w:noProof/>
            </w:rPr>
          </w:pPr>
          <w:hyperlink w:anchor="_Toc447185503" w:history="1">
            <w:r w:rsidR="009B10E8" w:rsidRPr="00BB7B10">
              <w:rPr>
                <w:rStyle w:val="Hypertextovprepojenie"/>
                <w:noProof/>
              </w:rPr>
              <w:t>3.7 Stav čerpania</w:t>
            </w:r>
            <w:r w:rsidR="009B10E8">
              <w:rPr>
                <w:noProof/>
                <w:webHidden/>
              </w:rPr>
              <w:tab/>
            </w:r>
            <w:r w:rsidR="009B10E8">
              <w:rPr>
                <w:noProof/>
                <w:webHidden/>
              </w:rPr>
              <w:fldChar w:fldCharType="begin"/>
            </w:r>
            <w:r w:rsidR="009B10E8">
              <w:rPr>
                <w:noProof/>
                <w:webHidden/>
              </w:rPr>
              <w:instrText xml:space="preserve"> PAGEREF _Toc447185503 \h </w:instrText>
            </w:r>
            <w:r w:rsidR="009B10E8">
              <w:rPr>
                <w:noProof/>
                <w:webHidden/>
              </w:rPr>
            </w:r>
            <w:r w:rsidR="009B10E8">
              <w:rPr>
                <w:noProof/>
                <w:webHidden/>
              </w:rPr>
              <w:fldChar w:fldCharType="separate"/>
            </w:r>
            <w:r w:rsidR="00E16E4C">
              <w:rPr>
                <w:noProof/>
                <w:webHidden/>
              </w:rPr>
              <w:t>30</w:t>
            </w:r>
            <w:r w:rsidR="009B10E8">
              <w:rPr>
                <w:noProof/>
                <w:webHidden/>
              </w:rPr>
              <w:fldChar w:fldCharType="end"/>
            </w:r>
          </w:hyperlink>
        </w:p>
        <w:p w:rsidR="009B10E8" w:rsidRDefault="001762C5">
          <w:pPr>
            <w:pStyle w:val="Obsah2"/>
            <w:rPr>
              <w:noProof/>
            </w:rPr>
          </w:pPr>
          <w:hyperlink w:anchor="_Toc447185504" w:history="1">
            <w:r w:rsidR="009B10E8" w:rsidRPr="00BB7B10">
              <w:rPr>
                <w:rStyle w:val="Hypertextovprepojenie"/>
                <w:noProof/>
                <w:lang w:eastAsia="en-US"/>
              </w:rPr>
              <w:t>3.8 Certifikácia výdavkov a systémov riadenia a kontroly</w:t>
            </w:r>
            <w:r w:rsidR="009B10E8">
              <w:rPr>
                <w:noProof/>
                <w:webHidden/>
              </w:rPr>
              <w:tab/>
            </w:r>
            <w:r w:rsidR="009B10E8">
              <w:rPr>
                <w:noProof/>
                <w:webHidden/>
              </w:rPr>
              <w:fldChar w:fldCharType="begin"/>
            </w:r>
            <w:r w:rsidR="009B10E8">
              <w:rPr>
                <w:noProof/>
                <w:webHidden/>
              </w:rPr>
              <w:instrText xml:space="preserve"> PAGEREF _Toc447185504 \h </w:instrText>
            </w:r>
            <w:r w:rsidR="009B10E8">
              <w:rPr>
                <w:noProof/>
                <w:webHidden/>
              </w:rPr>
            </w:r>
            <w:r w:rsidR="009B10E8">
              <w:rPr>
                <w:noProof/>
                <w:webHidden/>
              </w:rPr>
              <w:fldChar w:fldCharType="separate"/>
            </w:r>
            <w:r w:rsidR="00E16E4C">
              <w:rPr>
                <w:noProof/>
                <w:webHidden/>
              </w:rPr>
              <w:t>31</w:t>
            </w:r>
            <w:r w:rsidR="009B10E8">
              <w:rPr>
                <w:noProof/>
                <w:webHidden/>
              </w:rPr>
              <w:fldChar w:fldCharType="end"/>
            </w:r>
          </w:hyperlink>
        </w:p>
        <w:p w:rsidR="009B10E8" w:rsidRDefault="001762C5">
          <w:pPr>
            <w:pStyle w:val="Obsah2"/>
            <w:rPr>
              <w:noProof/>
            </w:rPr>
          </w:pPr>
          <w:hyperlink w:anchor="_Toc447185505" w:history="1">
            <w:r w:rsidR="009B10E8" w:rsidRPr="00BB7B10">
              <w:rPr>
                <w:rStyle w:val="Hypertextovprepojenie"/>
                <w:noProof/>
                <w:lang w:eastAsia="en-US"/>
              </w:rPr>
              <w:t>3.9 Nezrovnalosti a finančné opravy</w:t>
            </w:r>
            <w:r w:rsidR="009B10E8">
              <w:rPr>
                <w:noProof/>
                <w:webHidden/>
              </w:rPr>
              <w:tab/>
            </w:r>
            <w:r w:rsidR="009B10E8">
              <w:rPr>
                <w:noProof/>
                <w:webHidden/>
              </w:rPr>
              <w:fldChar w:fldCharType="begin"/>
            </w:r>
            <w:r w:rsidR="009B10E8">
              <w:rPr>
                <w:noProof/>
                <w:webHidden/>
              </w:rPr>
              <w:instrText xml:space="preserve"> PAGEREF _Toc447185505 \h </w:instrText>
            </w:r>
            <w:r w:rsidR="009B10E8">
              <w:rPr>
                <w:noProof/>
                <w:webHidden/>
              </w:rPr>
            </w:r>
            <w:r w:rsidR="009B10E8">
              <w:rPr>
                <w:noProof/>
                <w:webHidden/>
              </w:rPr>
              <w:fldChar w:fldCharType="separate"/>
            </w:r>
            <w:r w:rsidR="00E16E4C">
              <w:rPr>
                <w:noProof/>
                <w:webHidden/>
              </w:rPr>
              <w:t>31</w:t>
            </w:r>
            <w:r w:rsidR="009B10E8">
              <w:rPr>
                <w:noProof/>
                <w:webHidden/>
              </w:rPr>
              <w:fldChar w:fldCharType="end"/>
            </w:r>
          </w:hyperlink>
        </w:p>
        <w:p w:rsidR="009B10E8" w:rsidRDefault="001762C5">
          <w:pPr>
            <w:pStyle w:val="Obsah2"/>
            <w:rPr>
              <w:noProof/>
            </w:rPr>
          </w:pPr>
          <w:hyperlink w:anchor="_Toc447185506" w:history="1">
            <w:r w:rsidR="009B10E8" w:rsidRPr="00BB7B10">
              <w:rPr>
                <w:rStyle w:val="Hypertextovprepojenie"/>
                <w:rFonts w:eastAsia="Times New Roman"/>
                <w:noProof/>
                <w:snapToGrid w:val="0"/>
                <w:lang w:eastAsia="en-GB"/>
              </w:rPr>
              <w:t>3.10 Audit</w:t>
            </w:r>
            <w:r w:rsidR="009B10E8">
              <w:rPr>
                <w:noProof/>
                <w:webHidden/>
              </w:rPr>
              <w:tab/>
            </w:r>
            <w:r w:rsidR="009B10E8">
              <w:rPr>
                <w:noProof/>
                <w:webHidden/>
              </w:rPr>
              <w:fldChar w:fldCharType="begin"/>
            </w:r>
            <w:r w:rsidR="009B10E8">
              <w:rPr>
                <w:noProof/>
                <w:webHidden/>
              </w:rPr>
              <w:instrText xml:space="preserve"> PAGEREF _Toc447185506 \h </w:instrText>
            </w:r>
            <w:r w:rsidR="009B10E8">
              <w:rPr>
                <w:noProof/>
                <w:webHidden/>
              </w:rPr>
            </w:r>
            <w:r w:rsidR="009B10E8">
              <w:rPr>
                <w:noProof/>
                <w:webHidden/>
              </w:rPr>
              <w:fldChar w:fldCharType="separate"/>
            </w:r>
            <w:r w:rsidR="00E16E4C">
              <w:rPr>
                <w:noProof/>
                <w:webHidden/>
              </w:rPr>
              <w:t>32</w:t>
            </w:r>
            <w:r w:rsidR="009B10E8">
              <w:rPr>
                <w:noProof/>
                <w:webHidden/>
              </w:rPr>
              <w:fldChar w:fldCharType="end"/>
            </w:r>
          </w:hyperlink>
        </w:p>
        <w:p w:rsidR="009B10E8" w:rsidRDefault="001762C5">
          <w:pPr>
            <w:pStyle w:val="Obsah3"/>
            <w:rPr>
              <w:noProof/>
            </w:rPr>
          </w:pPr>
          <w:hyperlink w:anchor="_Toc447185507" w:history="1">
            <w:r w:rsidR="009B10E8" w:rsidRPr="00BB7B10">
              <w:rPr>
                <w:rStyle w:val="Hypertextovprepojenie"/>
                <w:noProof/>
              </w:rPr>
              <w:t>3.10.1. Vládny audit</w:t>
            </w:r>
            <w:r w:rsidR="009B10E8">
              <w:rPr>
                <w:noProof/>
                <w:webHidden/>
              </w:rPr>
              <w:tab/>
            </w:r>
            <w:r w:rsidR="009B10E8">
              <w:rPr>
                <w:noProof/>
                <w:webHidden/>
              </w:rPr>
              <w:fldChar w:fldCharType="begin"/>
            </w:r>
            <w:r w:rsidR="009B10E8">
              <w:rPr>
                <w:noProof/>
                <w:webHidden/>
              </w:rPr>
              <w:instrText xml:space="preserve"> PAGEREF _Toc447185507 \h </w:instrText>
            </w:r>
            <w:r w:rsidR="009B10E8">
              <w:rPr>
                <w:noProof/>
                <w:webHidden/>
              </w:rPr>
            </w:r>
            <w:r w:rsidR="009B10E8">
              <w:rPr>
                <w:noProof/>
                <w:webHidden/>
              </w:rPr>
              <w:fldChar w:fldCharType="separate"/>
            </w:r>
            <w:r w:rsidR="00E16E4C">
              <w:rPr>
                <w:noProof/>
                <w:webHidden/>
              </w:rPr>
              <w:t>32</w:t>
            </w:r>
            <w:r w:rsidR="009B10E8">
              <w:rPr>
                <w:noProof/>
                <w:webHidden/>
              </w:rPr>
              <w:fldChar w:fldCharType="end"/>
            </w:r>
          </w:hyperlink>
        </w:p>
        <w:p w:rsidR="009B10E8" w:rsidRDefault="001762C5">
          <w:pPr>
            <w:pStyle w:val="Obsah3"/>
            <w:rPr>
              <w:noProof/>
            </w:rPr>
          </w:pPr>
          <w:hyperlink w:anchor="_Toc447185508" w:history="1">
            <w:r w:rsidR="009B10E8" w:rsidRPr="00BB7B10">
              <w:rPr>
                <w:rStyle w:val="Hypertextovprepojenie"/>
                <w:rFonts w:eastAsia="Times New Roman"/>
                <w:noProof/>
                <w:snapToGrid w:val="0"/>
                <w:lang w:eastAsia="en-GB"/>
              </w:rPr>
              <w:t>3.10.2. Audity pripravenosti v oblasti Európskeho fondu regionálneho rozvoja         a Kohézneho fondu</w:t>
            </w:r>
            <w:r w:rsidR="009B10E8">
              <w:rPr>
                <w:noProof/>
                <w:webHidden/>
              </w:rPr>
              <w:tab/>
            </w:r>
            <w:r w:rsidR="009B10E8">
              <w:rPr>
                <w:noProof/>
                <w:webHidden/>
              </w:rPr>
              <w:fldChar w:fldCharType="begin"/>
            </w:r>
            <w:r w:rsidR="009B10E8">
              <w:rPr>
                <w:noProof/>
                <w:webHidden/>
              </w:rPr>
              <w:instrText xml:space="preserve"> PAGEREF _Toc447185508 \h </w:instrText>
            </w:r>
            <w:r w:rsidR="009B10E8">
              <w:rPr>
                <w:noProof/>
                <w:webHidden/>
              </w:rPr>
            </w:r>
            <w:r w:rsidR="009B10E8">
              <w:rPr>
                <w:noProof/>
                <w:webHidden/>
              </w:rPr>
              <w:fldChar w:fldCharType="separate"/>
            </w:r>
            <w:r w:rsidR="00E16E4C">
              <w:rPr>
                <w:noProof/>
                <w:webHidden/>
              </w:rPr>
              <w:t>32</w:t>
            </w:r>
            <w:r w:rsidR="009B10E8">
              <w:rPr>
                <w:noProof/>
                <w:webHidden/>
              </w:rPr>
              <w:fldChar w:fldCharType="end"/>
            </w:r>
          </w:hyperlink>
        </w:p>
        <w:p w:rsidR="009B10E8" w:rsidRDefault="001762C5">
          <w:pPr>
            <w:pStyle w:val="Obsah3"/>
            <w:rPr>
              <w:noProof/>
            </w:rPr>
          </w:pPr>
          <w:hyperlink w:anchor="_Toc447185509" w:history="1">
            <w:r w:rsidR="009B10E8" w:rsidRPr="00BB7B10">
              <w:rPr>
                <w:rStyle w:val="Hypertextovprepojenie"/>
                <w:rFonts w:eastAsia="Times New Roman"/>
                <w:noProof/>
                <w:snapToGrid w:val="0"/>
                <w:lang w:eastAsia="en-GB"/>
              </w:rPr>
              <w:t>3.10.3.</w:t>
            </w:r>
            <w:r w:rsidR="009B10E8" w:rsidRPr="00BB7B10">
              <w:rPr>
                <w:rStyle w:val="Hypertextovprepojenie"/>
                <w:rFonts w:ascii="Arial Narrow" w:eastAsia="Times New Roman" w:hAnsi="Arial Narrow"/>
                <w:noProof/>
                <w:snapToGrid w:val="0"/>
                <w:lang w:eastAsia="en-GB"/>
              </w:rPr>
              <w:t xml:space="preserve"> </w:t>
            </w:r>
            <w:r w:rsidR="009B10E8" w:rsidRPr="00BB7B10">
              <w:rPr>
                <w:rStyle w:val="Hypertextovprepojenie"/>
                <w:rFonts w:eastAsia="Times New Roman"/>
                <w:noProof/>
                <w:snapToGrid w:val="0"/>
                <w:lang w:eastAsia="en-GB"/>
              </w:rPr>
              <w:t>Audity pripravenosti v oblasti Európskeho  sociálneho fondu</w:t>
            </w:r>
            <w:r w:rsidR="009B10E8">
              <w:rPr>
                <w:noProof/>
                <w:webHidden/>
              </w:rPr>
              <w:tab/>
            </w:r>
            <w:r w:rsidR="009B10E8">
              <w:rPr>
                <w:noProof/>
                <w:webHidden/>
              </w:rPr>
              <w:fldChar w:fldCharType="begin"/>
            </w:r>
            <w:r w:rsidR="009B10E8">
              <w:rPr>
                <w:noProof/>
                <w:webHidden/>
              </w:rPr>
              <w:instrText xml:space="preserve"> PAGEREF _Toc447185509 \h </w:instrText>
            </w:r>
            <w:r w:rsidR="009B10E8">
              <w:rPr>
                <w:noProof/>
                <w:webHidden/>
              </w:rPr>
            </w:r>
            <w:r w:rsidR="009B10E8">
              <w:rPr>
                <w:noProof/>
                <w:webHidden/>
              </w:rPr>
              <w:fldChar w:fldCharType="separate"/>
            </w:r>
            <w:r w:rsidR="00E16E4C">
              <w:rPr>
                <w:noProof/>
                <w:webHidden/>
              </w:rPr>
              <w:t>33</w:t>
            </w:r>
            <w:r w:rsidR="009B10E8">
              <w:rPr>
                <w:noProof/>
                <w:webHidden/>
              </w:rPr>
              <w:fldChar w:fldCharType="end"/>
            </w:r>
          </w:hyperlink>
        </w:p>
        <w:p w:rsidR="009B10E8" w:rsidRDefault="001762C5">
          <w:pPr>
            <w:pStyle w:val="Obsah3"/>
            <w:rPr>
              <w:noProof/>
            </w:rPr>
          </w:pPr>
          <w:hyperlink w:anchor="_Toc447185510" w:history="1">
            <w:r w:rsidR="009B10E8" w:rsidRPr="00BB7B10">
              <w:rPr>
                <w:rStyle w:val="Hypertextovprepojenie"/>
                <w:rFonts w:eastAsia="Times New Roman"/>
                <w:noProof/>
                <w:snapToGrid w:val="0"/>
                <w:lang w:eastAsia="en-GB"/>
              </w:rPr>
              <w:t>3.10.4. Audity pripravenosti v oblasti Európskeho námorného a rybárskeho fondu</w:t>
            </w:r>
            <w:r w:rsidR="009B10E8">
              <w:rPr>
                <w:noProof/>
                <w:webHidden/>
              </w:rPr>
              <w:tab/>
            </w:r>
            <w:r w:rsidR="009B10E8">
              <w:rPr>
                <w:noProof/>
                <w:webHidden/>
              </w:rPr>
              <w:fldChar w:fldCharType="begin"/>
            </w:r>
            <w:r w:rsidR="009B10E8">
              <w:rPr>
                <w:noProof/>
                <w:webHidden/>
              </w:rPr>
              <w:instrText xml:space="preserve"> PAGEREF _Toc447185510 \h </w:instrText>
            </w:r>
            <w:r w:rsidR="009B10E8">
              <w:rPr>
                <w:noProof/>
                <w:webHidden/>
              </w:rPr>
            </w:r>
            <w:r w:rsidR="009B10E8">
              <w:rPr>
                <w:noProof/>
                <w:webHidden/>
              </w:rPr>
              <w:fldChar w:fldCharType="separate"/>
            </w:r>
            <w:r w:rsidR="00E16E4C">
              <w:rPr>
                <w:noProof/>
                <w:webHidden/>
              </w:rPr>
              <w:t>33</w:t>
            </w:r>
            <w:r w:rsidR="009B10E8">
              <w:rPr>
                <w:noProof/>
                <w:webHidden/>
              </w:rPr>
              <w:fldChar w:fldCharType="end"/>
            </w:r>
          </w:hyperlink>
        </w:p>
        <w:p w:rsidR="009B10E8" w:rsidRDefault="001762C5">
          <w:pPr>
            <w:pStyle w:val="Obsah3"/>
            <w:rPr>
              <w:noProof/>
            </w:rPr>
          </w:pPr>
          <w:hyperlink w:anchor="_Toc447185511" w:history="1">
            <w:r w:rsidR="009B10E8" w:rsidRPr="00BB7B10">
              <w:rPr>
                <w:rStyle w:val="Hypertextovprepojenie"/>
                <w:rFonts w:eastAsia="Times New Roman"/>
                <w:noProof/>
                <w:snapToGrid w:val="0"/>
                <w:lang w:eastAsia="en-GB"/>
              </w:rPr>
              <w:t>3.10.5 Prierezové audity</w:t>
            </w:r>
            <w:r w:rsidR="009B10E8">
              <w:rPr>
                <w:noProof/>
                <w:webHidden/>
              </w:rPr>
              <w:tab/>
            </w:r>
            <w:r w:rsidR="009B10E8">
              <w:rPr>
                <w:noProof/>
                <w:webHidden/>
              </w:rPr>
              <w:fldChar w:fldCharType="begin"/>
            </w:r>
            <w:r w:rsidR="009B10E8">
              <w:rPr>
                <w:noProof/>
                <w:webHidden/>
              </w:rPr>
              <w:instrText xml:space="preserve"> PAGEREF _Toc447185511 \h </w:instrText>
            </w:r>
            <w:r w:rsidR="009B10E8">
              <w:rPr>
                <w:noProof/>
                <w:webHidden/>
              </w:rPr>
            </w:r>
            <w:r w:rsidR="009B10E8">
              <w:rPr>
                <w:noProof/>
                <w:webHidden/>
              </w:rPr>
              <w:fldChar w:fldCharType="separate"/>
            </w:r>
            <w:r w:rsidR="00E16E4C">
              <w:rPr>
                <w:noProof/>
                <w:webHidden/>
              </w:rPr>
              <w:t>33</w:t>
            </w:r>
            <w:r w:rsidR="009B10E8">
              <w:rPr>
                <w:noProof/>
                <w:webHidden/>
              </w:rPr>
              <w:fldChar w:fldCharType="end"/>
            </w:r>
          </w:hyperlink>
        </w:p>
        <w:p w:rsidR="009B10E8" w:rsidRDefault="001762C5">
          <w:pPr>
            <w:pStyle w:val="Obsah3"/>
            <w:rPr>
              <w:noProof/>
            </w:rPr>
          </w:pPr>
          <w:hyperlink w:anchor="_Toc447185512" w:history="1">
            <w:r w:rsidR="009B10E8" w:rsidRPr="00BB7B10">
              <w:rPr>
                <w:rStyle w:val="Hypertextovprepojenie"/>
                <w:noProof/>
                <w:snapToGrid w:val="0"/>
              </w:rPr>
              <w:t xml:space="preserve">3.11 </w:t>
            </w:r>
            <w:r w:rsidR="009B10E8" w:rsidRPr="00BB7B10">
              <w:rPr>
                <w:rStyle w:val="Hypertextovprepojenie"/>
                <w:noProof/>
              </w:rPr>
              <w:t>Koordinácia opatrení zameraných na ochranu finančných záujmov EÚ v SR</w:t>
            </w:r>
            <w:r w:rsidR="009B10E8">
              <w:rPr>
                <w:noProof/>
                <w:webHidden/>
              </w:rPr>
              <w:tab/>
            </w:r>
            <w:r w:rsidR="009B10E8">
              <w:rPr>
                <w:noProof/>
                <w:webHidden/>
              </w:rPr>
              <w:fldChar w:fldCharType="begin"/>
            </w:r>
            <w:r w:rsidR="009B10E8">
              <w:rPr>
                <w:noProof/>
                <w:webHidden/>
              </w:rPr>
              <w:instrText xml:space="preserve"> PAGEREF _Toc447185512 \h </w:instrText>
            </w:r>
            <w:r w:rsidR="009B10E8">
              <w:rPr>
                <w:noProof/>
                <w:webHidden/>
              </w:rPr>
            </w:r>
            <w:r w:rsidR="009B10E8">
              <w:rPr>
                <w:noProof/>
                <w:webHidden/>
              </w:rPr>
              <w:fldChar w:fldCharType="separate"/>
            </w:r>
            <w:r w:rsidR="00E16E4C">
              <w:rPr>
                <w:noProof/>
                <w:webHidden/>
              </w:rPr>
              <w:t>35</w:t>
            </w:r>
            <w:r w:rsidR="009B10E8">
              <w:rPr>
                <w:noProof/>
                <w:webHidden/>
              </w:rPr>
              <w:fldChar w:fldCharType="end"/>
            </w:r>
          </w:hyperlink>
        </w:p>
        <w:p w:rsidR="009B10E8" w:rsidRDefault="001762C5">
          <w:pPr>
            <w:pStyle w:val="Obsah1"/>
            <w:rPr>
              <w:noProof/>
            </w:rPr>
          </w:pPr>
          <w:hyperlink w:anchor="_Toc447185513" w:history="1">
            <w:r w:rsidR="009B10E8" w:rsidRPr="00BB7B10">
              <w:rPr>
                <w:rStyle w:val="Hypertextovprepojenie"/>
                <w:noProof/>
              </w:rPr>
              <w:t>4 Plnenie výkonnostného rámca</w:t>
            </w:r>
            <w:r w:rsidR="009B10E8">
              <w:rPr>
                <w:noProof/>
                <w:webHidden/>
              </w:rPr>
              <w:tab/>
            </w:r>
            <w:r w:rsidR="009B10E8">
              <w:rPr>
                <w:noProof/>
                <w:webHidden/>
              </w:rPr>
              <w:fldChar w:fldCharType="begin"/>
            </w:r>
            <w:r w:rsidR="009B10E8">
              <w:rPr>
                <w:noProof/>
                <w:webHidden/>
              </w:rPr>
              <w:instrText xml:space="preserve"> PAGEREF _Toc447185513 \h </w:instrText>
            </w:r>
            <w:r w:rsidR="009B10E8">
              <w:rPr>
                <w:noProof/>
                <w:webHidden/>
              </w:rPr>
            </w:r>
            <w:r w:rsidR="009B10E8">
              <w:rPr>
                <w:noProof/>
                <w:webHidden/>
              </w:rPr>
              <w:fldChar w:fldCharType="separate"/>
            </w:r>
            <w:r w:rsidR="00E16E4C">
              <w:rPr>
                <w:noProof/>
                <w:webHidden/>
              </w:rPr>
              <w:t>36</w:t>
            </w:r>
            <w:r w:rsidR="009B10E8">
              <w:rPr>
                <w:noProof/>
                <w:webHidden/>
              </w:rPr>
              <w:fldChar w:fldCharType="end"/>
            </w:r>
          </w:hyperlink>
        </w:p>
        <w:p w:rsidR="009B10E8" w:rsidRDefault="001762C5">
          <w:pPr>
            <w:pStyle w:val="Obsah1"/>
            <w:rPr>
              <w:noProof/>
            </w:rPr>
          </w:pPr>
          <w:hyperlink w:anchor="_Toc447185514" w:history="1">
            <w:r w:rsidR="009B10E8" w:rsidRPr="00BB7B10">
              <w:rPr>
                <w:rStyle w:val="Hypertextovprepojenie"/>
                <w:noProof/>
              </w:rPr>
              <w:t>5 Plnenie akčných plánov ex ante kondicionalít</w:t>
            </w:r>
            <w:r w:rsidR="009B10E8">
              <w:rPr>
                <w:noProof/>
                <w:webHidden/>
              </w:rPr>
              <w:tab/>
            </w:r>
            <w:r w:rsidR="009B10E8">
              <w:rPr>
                <w:noProof/>
                <w:webHidden/>
              </w:rPr>
              <w:fldChar w:fldCharType="begin"/>
            </w:r>
            <w:r w:rsidR="009B10E8">
              <w:rPr>
                <w:noProof/>
                <w:webHidden/>
              </w:rPr>
              <w:instrText xml:space="preserve"> PAGEREF _Toc447185514 \h </w:instrText>
            </w:r>
            <w:r w:rsidR="009B10E8">
              <w:rPr>
                <w:noProof/>
                <w:webHidden/>
              </w:rPr>
            </w:r>
            <w:r w:rsidR="009B10E8">
              <w:rPr>
                <w:noProof/>
                <w:webHidden/>
              </w:rPr>
              <w:fldChar w:fldCharType="separate"/>
            </w:r>
            <w:r w:rsidR="00E16E4C">
              <w:rPr>
                <w:noProof/>
                <w:webHidden/>
              </w:rPr>
              <w:t>37</w:t>
            </w:r>
            <w:r w:rsidR="009B10E8">
              <w:rPr>
                <w:noProof/>
                <w:webHidden/>
              </w:rPr>
              <w:fldChar w:fldCharType="end"/>
            </w:r>
          </w:hyperlink>
        </w:p>
        <w:p w:rsidR="009B10E8" w:rsidRDefault="001762C5">
          <w:pPr>
            <w:pStyle w:val="Obsah1"/>
            <w:rPr>
              <w:noProof/>
            </w:rPr>
          </w:pPr>
          <w:hyperlink w:anchor="_Toc447185515" w:history="1">
            <w:r w:rsidR="009B10E8" w:rsidRPr="00BB7B10">
              <w:rPr>
                <w:rStyle w:val="Hypertextovprepojenie"/>
                <w:noProof/>
              </w:rPr>
              <w:t>6 Finančné plnenie tematických cieľov</w:t>
            </w:r>
            <w:r w:rsidR="009B10E8">
              <w:rPr>
                <w:noProof/>
                <w:webHidden/>
              </w:rPr>
              <w:tab/>
            </w:r>
            <w:r w:rsidR="009B10E8">
              <w:rPr>
                <w:noProof/>
                <w:webHidden/>
              </w:rPr>
              <w:fldChar w:fldCharType="begin"/>
            </w:r>
            <w:r w:rsidR="009B10E8">
              <w:rPr>
                <w:noProof/>
                <w:webHidden/>
              </w:rPr>
              <w:instrText xml:space="preserve"> PAGEREF _Toc447185515 \h </w:instrText>
            </w:r>
            <w:r w:rsidR="009B10E8">
              <w:rPr>
                <w:noProof/>
                <w:webHidden/>
              </w:rPr>
            </w:r>
            <w:r w:rsidR="009B10E8">
              <w:rPr>
                <w:noProof/>
                <w:webHidden/>
              </w:rPr>
              <w:fldChar w:fldCharType="separate"/>
            </w:r>
            <w:r w:rsidR="00E16E4C">
              <w:rPr>
                <w:noProof/>
                <w:webHidden/>
              </w:rPr>
              <w:t>39</w:t>
            </w:r>
            <w:r w:rsidR="009B10E8">
              <w:rPr>
                <w:noProof/>
                <w:webHidden/>
              </w:rPr>
              <w:fldChar w:fldCharType="end"/>
            </w:r>
          </w:hyperlink>
        </w:p>
        <w:p w:rsidR="009B10E8" w:rsidRDefault="001762C5">
          <w:pPr>
            <w:pStyle w:val="Obsah1"/>
            <w:rPr>
              <w:noProof/>
            </w:rPr>
          </w:pPr>
          <w:hyperlink w:anchor="_Toc447185516" w:history="1">
            <w:r w:rsidR="009B10E8" w:rsidRPr="00BB7B10">
              <w:rPr>
                <w:rStyle w:val="Hypertextovprepojenie"/>
                <w:noProof/>
              </w:rPr>
              <w:t>7 Finančné plnenie cieľov súvisiacich so zmenou klímy</w:t>
            </w:r>
            <w:r w:rsidR="009B10E8">
              <w:rPr>
                <w:noProof/>
                <w:webHidden/>
              </w:rPr>
              <w:tab/>
            </w:r>
            <w:r w:rsidR="009B10E8">
              <w:rPr>
                <w:noProof/>
                <w:webHidden/>
              </w:rPr>
              <w:fldChar w:fldCharType="begin"/>
            </w:r>
            <w:r w:rsidR="009B10E8">
              <w:rPr>
                <w:noProof/>
                <w:webHidden/>
              </w:rPr>
              <w:instrText xml:space="preserve"> PAGEREF _Toc447185516 \h </w:instrText>
            </w:r>
            <w:r w:rsidR="009B10E8">
              <w:rPr>
                <w:noProof/>
                <w:webHidden/>
              </w:rPr>
            </w:r>
            <w:r w:rsidR="009B10E8">
              <w:rPr>
                <w:noProof/>
                <w:webHidden/>
              </w:rPr>
              <w:fldChar w:fldCharType="separate"/>
            </w:r>
            <w:r w:rsidR="00E16E4C">
              <w:rPr>
                <w:noProof/>
                <w:webHidden/>
              </w:rPr>
              <w:t>39</w:t>
            </w:r>
            <w:r w:rsidR="009B10E8">
              <w:rPr>
                <w:noProof/>
                <w:webHidden/>
              </w:rPr>
              <w:fldChar w:fldCharType="end"/>
            </w:r>
          </w:hyperlink>
        </w:p>
        <w:p w:rsidR="009B10E8" w:rsidRDefault="001762C5">
          <w:pPr>
            <w:pStyle w:val="Obsah1"/>
            <w:rPr>
              <w:noProof/>
            </w:rPr>
          </w:pPr>
          <w:hyperlink w:anchor="_Toc447185517" w:history="1">
            <w:r w:rsidR="009B10E8" w:rsidRPr="00BB7B10">
              <w:rPr>
                <w:rStyle w:val="Hypertextovprepojenie"/>
                <w:noProof/>
              </w:rPr>
              <w:t>8 Implementácia finančných nástrojov</w:t>
            </w:r>
            <w:r w:rsidR="009B10E8">
              <w:rPr>
                <w:noProof/>
                <w:webHidden/>
              </w:rPr>
              <w:tab/>
            </w:r>
            <w:r w:rsidR="009B10E8">
              <w:rPr>
                <w:noProof/>
                <w:webHidden/>
              </w:rPr>
              <w:fldChar w:fldCharType="begin"/>
            </w:r>
            <w:r w:rsidR="009B10E8">
              <w:rPr>
                <w:noProof/>
                <w:webHidden/>
              </w:rPr>
              <w:instrText xml:space="preserve"> PAGEREF _Toc447185517 \h </w:instrText>
            </w:r>
            <w:r w:rsidR="009B10E8">
              <w:rPr>
                <w:noProof/>
                <w:webHidden/>
              </w:rPr>
            </w:r>
            <w:r w:rsidR="009B10E8">
              <w:rPr>
                <w:noProof/>
                <w:webHidden/>
              </w:rPr>
              <w:fldChar w:fldCharType="separate"/>
            </w:r>
            <w:r w:rsidR="00E16E4C">
              <w:rPr>
                <w:noProof/>
                <w:webHidden/>
              </w:rPr>
              <w:t>40</w:t>
            </w:r>
            <w:r w:rsidR="009B10E8">
              <w:rPr>
                <w:noProof/>
                <w:webHidden/>
              </w:rPr>
              <w:fldChar w:fldCharType="end"/>
            </w:r>
          </w:hyperlink>
        </w:p>
        <w:p w:rsidR="009B10E8" w:rsidRDefault="001762C5">
          <w:pPr>
            <w:pStyle w:val="Obsah1"/>
            <w:rPr>
              <w:noProof/>
            </w:rPr>
          </w:pPr>
          <w:hyperlink w:anchor="_Toc447185518" w:history="1">
            <w:r w:rsidR="009B10E8" w:rsidRPr="00BB7B10">
              <w:rPr>
                <w:rStyle w:val="Hypertextovprepojenie"/>
                <w:noProof/>
              </w:rPr>
              <w:t>9 Implementácia integrovaných prístupov</w:t>
            </w:r>
            <w:r w:rsidR="009B10E8">
              <w:rPr>
                <w:noProof/>
                <w:webHidden/>
              </w:rPr>
              <w:tab/>
            </w:r>
            <w:r w:rsidR="009B10E8">
              <w:rPr>
                <w:noProof/>
                <w:webHidden/>
              </w:rPr>
              <w:fldChar w:fldCharType="begin"/>
            </w:r>
            <w:r w:rsidR="009B10E8">
              <w:rPr>
                <w:noProof/>
                <w:webHidden/>
              </w:rPr>
              <w:instrText xml:space="preserve"> PAGEREF _Toc447185518 \h </w:instrText>
            </w:r>
            <w:r w:rsidR="009B10E8">
              <w:rPr>
                <w:noProof/>
                <w:webHidden/>
              </w:rPr>
            </w:r>
            <w:r w:rsidR="009B10E8">
              <w:rPr>
                <w:noProof/>
                <w:webHidden/>
              </w:rPr>
              <w:fldChar w:fldCharType="separate"/>
            </w:r>
            <w:r w:rsidR="00E16E4C">
              <w:rPr>
                <w:noProof/>
                <w:webHidden/>
              </w:rPr>
              <w:t>41</w:t>
            </w:r>
            <w:r w:rsidR="009B10E8">
              <w:rPr>
                <w:noProof/>
                <w:webHidden/>
              </w:rPr>
              <w:fldChar w:fldCharType="end"/>
            </w:r>
          </w:hyperlink>
        </w:p>
        <w:p w:rsidR="009B10E8" w:rsidRDefault="001762C5">
          <w:pPr>
            <w:pStyle w:val="Obsah2"/>
            <w:rPr>
              <w:noProof/>
            </w:rPr>
          </w:pPr>
          <w:hyperlink w:anchor="_Toc447185519" w:history="1">
            <w:r w:rsidR="009B10E8" w:rsidRPr="00BB7B10">
              <w:rPr>
                <w:rStyle w:val="Hypertextovprepojenie"/>
                <w:noProof/>
              </w:rPr>
              <w:t>9.1 Integrované územné investície</w:t>
            </w:r>
            <w:r w:rsidR="009B10E8">
              <w:rPr>
                <w:noProof/>
                <w:webHidden/>
              </w:rPr>
              <w:tab/>
            </w:r>
            <w:r w:rsidR="009B10E8">
              <w:rPr>
                <w:noProof/>
                <w:webHidden/>
              </w:rPr>
              <w:fldChar w:fldCharType="begin"/>
            </w:r>
            <w:r w:rsidR="009B10E8">
              <w:rPr>
                <w:noProof/>
                <w:webHidden/>
              </w:rPr>
              <w:instrText xml:space="preserve"> PAGEREF _Toc447185519 \h </w:instrText>
            </w:r>
            <w:r w:rsidR="009B10E8">
              <w:rPr>
                <w:noProof/>
                <w:webHidden/>
              </w:rPr>
            </w:r>
            <w:r w:rsidR="009B10E8">
              <w:rPr>
                <w:noProof/>
                <w:webHidden/>
              </w:rPr>
              <w:fldChar w:fldCharType="separate"/>
            </w:r>
            <w:r w:rsidR="00E16E4C">
              <w:rPr>
                <w:noProof/>
                <w:webHidden/>
              </w:rPr>
              <w:t>41</w:t>
            </w:r>
            <w:r w:rsidR="009B10E8">
              <w:rPr>
                <w:noProof/>
                <w:webHidden/>
              </w:rPr>
              <w:fldChar w:fldCharType="end"/>
            </w:r>
          </w:hyperlink>
        </w:p>
        <w:p w:rsidR="009B10E8" w:rsidRDefault="001762C5">
          <w:pPr>
            <w:pStyle w:val="Obsah2"/>
            <w:rPr>
              <w:noProof/>
            </w:rPr>
          </w:pPr>
          <w:hyperlink w:anchor="_Toc447185520" w:history="1">
            <w:r w:rsidR="009B10E8" w:rsidRPr="00BB7B10">
              <w:rPr>
                <w:rStyle w:val="Hypertextovprepojenie"/>
                <w:noProof/>
              </w:rPr>
              <w:t>9.2 Udržateľný mestský rozvoj</w:t>
            </w:r>
            <w:r w:rsidR="009B10E8">
              <w:rPr>
                <w:noProof/>
                <w:webHidden/>
              </w:rPr>
              <w:tab/>
            </w:r>
            <w:r w:rsidR="009B10E8">
              <w:rPr>
                <w:noProof/>
                <w:webHidden/>
              </w:rPr>
              <w:fldChar w:fldCharType="begin"/>
            </w:r>
            <w:r w:rsidR="009B10E8">
              <w:rPr>
                <w:noProof/>
                <w:webHidden/>
              </w:rPr>
              <w:instrText xml:space="preserve"> PAGEREF _Toc447185520 \h </w:instrText>
            </w:r>
            <w:r w:rsidR="009B10E8">
              <w:rPr>
                <w:noProof/>
                <w:webHidden/>
              </w:rPr>
            </w:r>
            <w:r w:rsidR="009B10E8">
              <w:rPr>
                <w:noProof/>
                <w:webHidden/>
              </w:rPr>
              <w:fldChar w:fldCharType="separate"/>
            </w:r>
            <w:r w:rsidR="00E16E4C">
              <w:rPr>
                <w:noProof/>
                <w:webHidden/>
              </w:rPr>
              <w:t>42</w:t>
            </w:r>
            <w:r w:rsidR="009B10E8">
              <w:rPr>
                <w:noProof/>
                <w:webHidden/>
              </w:rPr>
              <w:fldChar w:fldCharType="end"/>
            </w:r>
          </w:hyperlink>
        </w:p>
        <w:p w:rsidR="009B10E8" w:rsidRDefault="001762C5">
          <w:pPr>
            <w:pStyle w:val="Obsah2"/>
            <w:rPr>
              <w:noProof/>
            </w:rPr>
          </w:pPr>
          <w:hyperlink w:anchor="_Toc447185521" w:history="1">
            <w:r w:rsidR="009B10E8" w:rsidRPr="00BB7B10">
              <w:rPr>
                <w:rStyle w:val="Hypertextovprepojenie"/>
                <w:noProof/>
              </w:rPr>
              <w:t>9.3 Miestny rozvoj vedený komunitou</w:t>
            </w:r>
            <w:r w:rsidR="009B10E8">
              <w:rPr>
                <w:noProof/>
                <w:webHidden/>
              </w:rPr>
              <w:tab/>
            </w:r>
            <w:r w:rsidR="009B10E8">
              <w:rPr>
                <w:noProof/>
                <w:webHidden/>
              </w:rPr>
              <w:fldChar w:fldCharType="begin"/>
            </w:r>
            <w:r w:rsidR="009B10E8">
              <w:rPr>
                <w:noProof/>
                <w:webHidden/>
              </w:rPr>
              <w:instrText xml:space="preserve"> PAGEREF _Toc447185521 \h </w:instrText>
            </w:r>
            <w:r w:rsidR="009B10E8">
              <w:rPr>
                <w:noProof/>
                <w:webHidden/>
              </w:rPr>
            </w:r>
            <w:r w:rsidR="009B10E8">
              <w:rPr>
                <w:noProof/>
                <w:webHidden/>
              </w:rPr>
              <w:fldChar w:fldCharType="separate"/>
            </w:r>
            <w:r w:rsidR="00E16E4C">
              <w:rPr>
                <w:noProof/>
                <w:webHidden/>
              </w:rPr>
              <w:t>43</w:t>
            </w:r>
            <w:r w:rsidR="009B10E8">
              <w:rPr>
                <w:noProof/>
                <w:webHidden/>
              </w:rPr>
              <w:fldChar w:fldCharType="end"/>
            </w:r>
          </w:hyperlink>
        </w:p>
        <w:p w:rsidR="009B10E8" w:rsidRDefault="001762C5">
          <w:pPr>
            <w:pStyle w:val="Obsah1"/>
            <w:rPr>
              <w:noProof/>
            </w:rPr>
          </w:pPr>
          <w:hyperlink w:anchor="_Toc447185522" w:history="1">
            <w:r w:rsidR="009B10E8" w:rsidRPr="00BB7B10">
              <w:rPr>
                <w:rStyle w:val="Hypertextovprepojenie"/>
                <w:noProof/>
              </w:rPr>
              <w:t>10 Implementácia iniciatívy na podporu zamestnanosti mladých ľudí</w:t>
            </w:r>
            <w:r w:rsidR="009B10E8">
              <w:rPr>
                <w:noProof/>
                <w:webHidden/>
              </w:rPr>
              <w:tab/>
            </w:r>
            <w:r w:rsidR="009B10E8">
              <w:rPr>
                <w:noProof/>
                <w:webHidden/>
              </w:rPr>
              <w:fldChar w:fldCharType="begin"/>
            </w:r>
            <w:r w:rsidR="009B10E8">
              <w:rPr>
                <w:noProof/>
                <w:webHidden/>
              </w:rPr>
              <w:instrText xml:space="preserve"> PAGEREF _Toc447185522 \h </w:instrText>
            </w:r>
            <w:r w:rsidR="009B10E8">
              <w:rPr>
                <w:noProof/>
                <w:webHidden/>
              </w:rPr>
            </w:r>
            <w:r w:rsidR="009B10E8">
              <w:rPr>
                <w:noProof/>
                <w:webHidden/>
              </w:rPr>
              <w:fldChar w:fldCharType="separate"/>
            </w:r>
            <w:r w:rsidR="00E16E4C">
              <w:rPr>
                <w:noProof/>
                <w:webHidden/>
              </w:rPr>
              <w:t>44</w:t>
            </w:r>
            <w:r w:rsidR="009B10E8">
              <w:rPr>
                <w:noProof/>
                <w:webHidden/>
              </w:rPr>
              <w:fldChar w:fldCharType="end"/>
            </w:r>
          </w:hyperlink>
        </w:p>
        <w:p w:rsidR="009B10E8" w:rsidRDefault="001762C5">
          <w:pPr>
            <w:pStyle w:val="Obsah1"/>
            <w:rPr>
              <w:noProof/>
            </w:rPr>
          </w:pPr>
          <w:hyperlink w:anchor="_Toc447185523" w:history="1">
            <w:r w:rsidR="009B10E8" w:rsidRPr="00BB7B10">
              <w:rPr>
                <w:rStyle w:val="Hypertextovprepojenie"/>
                <w:noProof/>
              </w:rPr>
              <w:t>11 Koordinácia a zabezpečenie synergických účinkov medzi EŠIF a ostatnými nástrojmi podpory EÚ a SR</w:t>
            </w:r>
            <w:r w:rsidR="009B10E8">
              <w:rPr>
                <w:noProof/>
                <w:webHidden/>
              </w:rPr>
              <w:tab/>
            </w:r>
            <w:r w:rsidR="009B10E8">
              <w:rPr>
                <w:noProof/>
                <w:webHidden/>
              </w:rPr>
              <w:fldChar w:fldCharType="begin"/>
            </w:r>
            <w:r w:rsidR="009B10E8">
              <w:rPr>
                <w:noProof/>
                <w:webHidden/>
              </w:rPr>
              <w:instrText xml:space="preserve"> PAGEREF _Toc447185523 \h </w:instrText>
            </w:r>
            <w:r w:rsidR="009B10E8">
              <w:rPr>
                <w:noProof/>
                <w:webHidden/>
              </w:rPr>
            </w:r>
            <w:r w:rsidR="009B10E8">
              <w:rPr>
                <w:noProof/>
                <w:webHidden/>
              </w:rPr>
              <w:fldChar w:fldCharType="separate"/>
            </w:r>
            <w:r w:rsidR="00E16E4C">
              <w:rPr>
                <w:noProof/>
                <w:webHidden/>
              </w:rPr>
              <w:t>45</w:t>
            </w:r>
            <w:r w:rsidR="009B10E8">
              <w:rPr>
                <w:noProof/>
                <w:webHidden/>
              </w:rPr>
              <w:fldChar w:fldCharType="end"/>
            </w:r>
          </w:hyperlink>
        </w:p>
        <w:p w:rsidR="009B10E8" w:rsidRDefault="001762C5">
          <w:pPr>
            <w:pStyle w:val="Obsah1"/>
            <w:rPr>
              <w:noProof/>
            </w:rPr>
          </w:pPr>
          <w:hyperlink w:anchor="_Toc447185524" w:history="1">
            <w:r w:rsidR="009B10E8" w:rsidRPr="00BB7B10">
              <w:rPr>
                <w:rStyle w:val="Hypertextovprepojenie"/>
                <w:noProof/>
              </w:rPr>
              <w:t>12 Plnenie princípu partnerstva a horizontálnych princípov</w:t>
            </w:r>
            <w:r w:rsidR="009B10E8">
              <w:rPr>
                <w:noProof/>
                <w:webHidden/>
              </w:rPr>
              <w:tab/>
            </w:r>
            <w:r w:rsidR="009B10E8">
              <w:rPr>
                <w:noProof/>
                <w:webHidden/>
              </w:rPr>
              <w:fldChar w:fldCharType="begin"/>
            </w:r>
            <w:r w:rsidR="009B10E8">
              <w:rPr>
                <w:noProof/>
                <w:webHidden/>
              </w:rPr>
              <w:instrText xml:space="preserve"> PAGEREF _Toc447185524 \h </w:instrText>
            </w:r>
            <w:r w:rsidR="009B10E8">
              <w:rPr>
                <w:noProof/>
                <w:webHidden/>
              </w:rPr>
            </w:r>
            <w:r w:rsidR="009B10E8">
              <w:rPr>
                <w:noProof/>
                <w:webHidden/>
              </w:rPr>
              <w:fldChar w:fldCharType="separate"/>
            </w:r>
            <w:r w:rsidR="00E16E4C">
              <w:rPr>
                <w:noProof/>
                <w:webHidden/>
              </w:rPr>
              <w:t>46</w:t>
            </w:r>
            <w:r w:rsidR="009B10E8">
              <w:rPr>
                <w:noProof/>
                <w:webHidden/>
              </w:rPr>
              <w:fldChar w:fldCharType="end"/>
            </w:r>
          </w:hyperlink>
        </w:p>
        <w:p w:rsidR="009B10E8" w:rsidRDefault="001762C5">
          <w:pPr>
            <w:pStyle w:val="Obsah2"/>
            <w:rPr>
              <w:noProof/>
            </w:rPr>
          </w:pPr>
          <w:hyperlink w:anchor="_Toc447185525" w:history="1">
            <w:r w:rsidR="009B10E8" w:rsidRPr="00BB7B10">
              <w:rPr>
                <w:rStyle w:val="Hypertextovprepojenie"/>
                <w:noProof/>
              </w:rPr>
              <w:t>12.1 Plnenie princípu partnerstva</w:t>
            </w:r>
            <w:r w:rsidR="009B10E8">
              <w:rPr>
                <w:noProof/>
                <w:webHidden/>
              </w:rPr>
              <w:tab/>
            </w:r>
            <w:r w:rsidR="009B10E8">
              <w:rPr>
                <w:noProof/>
                <w:webHidden/>
              </w:rPr>
              <w:fldChar w:fldCharType="begin"/>
            </w:r>
            <w:r w:rsidR="009B10E8">
              <w:rPr>
                <w:noProof/>
                <w:webHidden/>
              </w:rPr>
              <w:instrText xml:space="preserve"> PAGEREF _Toc447185525 \h </w:instrText>
            </w:r>
            <w:r w:rsidR="009B10E8">
              <w:rPr>
                <w:noProof/>
                <w:webHidden/>
              </w:rPr>
            </w:r>
            <w:r w:rsidR="009B10E8">
              <w:rPr>
                <w:noProof/>
                <w:webHidden/>
              </w:rPr>
              <w:fldChar w:fldCharType="separate"/>
            </w:r>
            <w:r w:rsidR="00E16E4C">
              <w:rPr>
                <w:noProof/>
                <w:webHidden/>
              </w:rPr>
              <w:t>46</w:t>
            </w:r>
            <w:r w:rsidR="009B10E8">
              <w:rPr>
                <w:noProof/>
                <w:webHidden/>
              </w:rPr>
              <w:fldChar w:fldCharType="end"/>
            </w:r>
          </w:hyperlink>
        </w:p>
        <w:p w:rsidR="009B10E8" w:rsidRDefault="001762C5">
          <w:pPr>
            <w:pStyle w:val="Obsah2"/>
            <w:rPr>
              <w:noProof/>
            </w:rPr>
          </w:pPr>
          <w:hyperlink w:anchor="_Toc447185526" w:history="1">
            <w:r w:rsidR="009B10E8" w:rsidRPr="00BB7B10">
              <w:rPr>
                <w:rStyle w:val="Hypertextovprepojenie"/>
                <w:noProof/>
              </w:rPr>
              <w:t>12.2 Uplatňovanie horizontálnych princípov</w:t>
            </w:r>
            <w:r w:rsidR="009B10E8">
              <w:rPr>
                <w:noProof/>
                <w:webHidden/>
              </w:rPr>
              <w:tab/>
            </w:r>
            <w:r w:rsidR="009B10E8">
              <w:rPr>
                <w:noProof/>
                <w:webHidden/>
              </w:rPr>
              <w:fldChar w:fldCharType="begin"/>
            </w:r>
            <w:r w:rsidR="009B10E8">
              <w:rPr>
                <w:noProof/>
                <w:webHidden/>
              </w:rPr>
              <w:instrText xml:space="preserve"> PAGEREF _Toc447185526 \h </w:instrText>
            </w:r>
            <w:r w:rsidR="009B10E8">
              <w:rPr>
                <w:noProof/>
                <w:webHidden/>
              </w:rPr>
            </w:r>
            <w:r w:rsidR="009B10E8">
              <w:rPr>
                <w:noProof/>
                <w:webHidden/>
              </w:rPr>
              <w:fldChar w:fldCharType="separate"/>
            </w:r>
            <w:r w:rsidR="00E16E4C">
              <w:rPr>
                <w:noProof/>
                <w:webHidden/>
              </w:rPr>
              <w:t>47</w:t>
            </w:r>
            <w:r w:rsidR="009B10E8">
              <w:rPr>
                <w:noProof/>
                <w:webHidden/>
              </w:rPr>
              <w:fldChar w:fldCharType="end"/>
            </w:r>
          </w:hyperlink>
        </w:p>
        <w:p w:rsidR="009B10E8" w:rsidRDefault="001762C5">
          <w:pPr>
            <w:pStyle w:val="Obsah1"/>
            <w:rPr>
              <w:noProof/>
            </w:rPr>
          </w:pPr>
          <w:hyperlink w:anchor="_Toc447185527" w:history="1">
            <w:r w:rsidR="009B10E8" w:rsidRPr="00BB7B10">
              <w:rPr>
                <w:rStyle w:val="Hypertextovprepojenie"/>
                <w:noProof/>
              </w:rPr>
              <w:t>13 Informácia o stave administratívnych kapacít subjektov zapojených do riadenia, implementácie, kontroly a auditu EŠIF</w:t>
            </w:r>
            <w:r w:rsidR="009B10E8">
              <w:rPr>
                <w:noProof/>
                <w:webHidden/>
              </w:rPr>
              <w:tab/>
            </w:r>
            <w:r w:rsidR="009B10E8">
              <w:rPr>
                <w:noProof/>
                <w:webHidden/>
              </w:rPr>
              <w:fldChar w:fldCharType="begin"/>
            </w:r>
            <w:r w:rsidR="009B10E8">
              <w:rPr>
                <w:noProof/>
                <w:webHidden/>
              </w:rPr>
              <w:instrText xml:space="preserve"> PAGEREF _Toc447185527 \h </w:instrText>
            </w:r>
            <w:r w:rsidR="009B10E8">
              <w:rPr>
                <w:noProof/>
                <w:webHidden/>
              </w:rPr>
            </w:r>
            <w:r w:rsidR="009B10E8">
              <w:rPr>
                <w:noProof/>
                <w:webHidden/>
              </w:rPr>
              <w:fldChar w:fldCharType="separate"/>
            </w:r>
            <w:r w:rsidR="00E16E4C">
              <w:rPr>
                <w:noProof/>
                <w:webHidden/>
              </w:rPr>
              <w:t>49</w:t>
            </w:r>
            <w:r w:rsidR="009B10E8">
              <w:rPr>
                <w:noProof/>
                <w:webHidden/>
              </w:rPr>
              <w:fldChar w:fldCharType="end"/>
            </w:r>
          </w:hyperlink>
        </w:p>
        <w:p w:rsidR="009B10E8" w:rsidRDefault="001762C5">
          <w:pPr>
            <w:pStyle w:val="Obsah1"/>
            <w:rPr>
              <w:noProof/>
            </w:rPr>
          </w:pPr>
          <w:hyperlink w:anchor="_Toc447185528" w:history="1">
            <w:r w:rsidR="009B10E8" w:rsidRPr="00BB7B10">
              <w:rPr>
                <w:rStyle w:val="Hypertextovprepojenie"/>
                <w:noProof/>
              </w:rPr>
              <w:t>14 Záver</w:t>
            </w:r>
            <w:r w:rsidR="009B10E8">
              <w:rPr>
                <w:noProof/>
                <w:webHidden/>
              </w:rPr>
              <w:tab/>
            </w:r>
            <w:r w:rsidR="009B10E8">
              <w:rPr>
                <w:noProof/>
                <w:webHidden/>
              </w:rPr>
              <w:fldChar w:fldCharType="begin"/>
            </w:r>
            <w:r w:rsidR="009B10E8">
              <w:rPr>
                <w:noProof/>
                <w:webHidden/>
              </w:rPr>
              <w:instrText xml:space="preserve"> PAGEREF _Toc447185528 \h </w:instrText>
            </w:r>
            <w:r w:rsidR="009B10E8">
              <w:rPr>
                <w:noProof/>
                <w:webHidden/>
              </w:rPr>
            </w:r>
            <w:r w:rsidR="009B10E8">
              <w:rPr>
                <w:noProof/>
                <w:webHidden/>
              </w:rPr>
              <w:fldChar w:fldCharType="separate"/>
            </w:r>
            <w:r w:rsidR="00E16E4C">
              <w:rPr>
                <w:noProof/>
                <w:webHidden/>
              </w:rPr>
              <w:t>50</w:t>
            </w:r>
            <w:r w:rsidR="009B10E8">
              <w:rPr>
                <w:noProof/>
                <w:webHidden/>
              </w:rPr>
              <w:fldChar w:fldCharType="end"/>
            </w:r>
          </w:hyperlink>
        </w:p>
        <w:p w:rsidR="009B10E8" w:rsidRDefault="001762C5">
          <w:pPr>
            <w:pStyle w:val="Obsah1"/>
            <w:rPr>
              <w:noProof/>
            </w:rPr>
          </w:pPr>
          <w:hyperlink w:anchor="_Toc447185529" w:history="1">
            <w:r w:rsidR="009B10E8" w:rsidRPr="00BB7B10">
              <w:rPr>
                <w:rStyle w:val="Hypertextovprepojenie"/>
                <w:noProof/>
              </w:rPr>
              <w:t>15 Zoznam použitých skratiek</w:t>
            </w:r>
            <w:r w:rsidR="009B10E8">
              <w:rPr>
                <w:noProof/>
                <w:webHidden/>
              </w:rPr>
              <w:tab/>
            </w:r>
            <w:r w:rsidR="009B10E8">
              <w:rPr>
                <w:noProof/>
                <w:webHidden/>
              </w:rPr>
              <w:fldChar w:fldCharType="begin"/>
            </w:r>
            <w:r w:rsidR="009B10E8">
              <w:rPr>
                <w:noProof/>
                <w:webHidden/>
              </w:rPr>
              <w:instrText xml:space="preserve"> PAGEREF _Toc447185529 \h </w:instrText>
            </w:r>
            <w:r w:rsidR="009B10E8">
              <w:rPr>
                <w:noProof/>
                <w:webHidden/>
              </w:rPr>
            </w:r>
            <w:r w:rsidR="009B10E8">
              <w:rPr>
                <w:noProof/>
                <w:webHidden/>
              </w:rPr>
              <w:fldChar w:fldCharType="separate"/>
            </w:r>
            <w:r w:rsidR="00E16E4C">
              <w:rPr>
                <w:noProof/>
                <w:webHidden/>
              </w:rPr>
              <w:t>51</w:t>
            </w:r>
            <w:r w:rsidR="009B10E8">
              <w:rPr>
                <w:noProof/>
                <w:webHidden/>
              </w:rPr>
              <w:fldChar w:fldCharType="end"/>
            </w:r>
          </w:hyperlink>
        </w:p>
        <w:p w:rsidR="009B10E8" w:rsidRDefault="001762C5">
          <w:pPr>
            <w:pStyle w:val="Obsah1"/>
            <w:rPr>
              <w:noProof/>
            </w:rPr>
          </w:pPr>
          <w:hyperlink w:anchor="_Toc447185530" w:history="1">
            <w:r w:rsidR="009B10E8" w:rsidRPr="00BB7B10">
              <w:rPr>
                <w:rStyle w:val="Hypertextovprepojenie"/>
                <w:noProof/>
              </w:rPr>
              <w:t>16 Zoznam príloh</w:t>
            </w:r>
            <w:r w:rsidR="009B10E8">
              <w:rPr>
                <w:noProof/>
                <w:webHidden/>
              </w:rPr>
              <w:tab/>
            </w:r>
            <w:r w:rsidR="009B10E8">
              <w:rPr>
                <w:noProof/>
                <w:webHidden/>
              </w:rPr>
              <w:fldChar w:fldCharType="begin"/>
            </w:r>
            <w:r w:rsidR="009B10E8">
              <w:rPr>
                <w:noProof/>
                <w:webHidden/>
              </w:rPr>
              <w:instrText xml:space="preserve"> PAGEREF _Toc447185530 \h </w:instrText>
            </w:r>
            <w:r w:rsidR="009B10E8">
              <w:rPr>
                <w:noProof/>
                <w:webHidden/>
              </w:rPr>
            </w:r>
            <w:r w:rsidR="009B10E8">
              <w:rPr>
                <w:noProof/>
                <w:webHidden/>
              </w:rPr>
              <w:fldChar w:fldCharType="separate"/>
            </w:r>
            <w:r w:rsidR="00E16E4C">
              <w:rPr>
                <w:noProof/>
                <w:webHidden/>
              </w:rPr>
              <w:t>53</w:t>
            </w:r>
            <w:r w:rsidR="009B10E8">
              <w:rPr>
                <w:noProof/>
                <w:webHidden/>
              </w:rPr>
              <w:fldChar w:fldCharType="end"/>
            </w:r>
          </w:hyperlink>
        </w:p>
        <w:p w:rsidR="0092561F" w:rsidRDefault="0092561F">
          <w:r w:rsidRPr="00F90E7C">
            <w:rPr>
              <w:b/>
              <w:bCs/>
            </w:rPr>
            <w:fldChar w:fldCharType="end"/>
          </w:r>
        </w:p>
      </w:sdtContent>
    </w:sdt>
    <w:p w:rsidR="005F573E" w:rsidRDefault="005F573E"/>
    <w:p w:rsidR="005F573E" w:rsidRDefault="005F573E"/>
    <w:p w:rsidR="005F573E" w:rsidRDefault="005F573E"/>
    <w:p w:rsidR="005F573E" w:rsidRDefault="005F573E"/>
    <w:p w:rsidR="00F90E7C" w:rsidRDefault="00F90E7C"/>
    <w:p w:rsidR="005F573E" w:rsidRDefault="005F573E"/>
    <w:p w:rsidR="00694140" w:rsidRDefault="00694140"/>
    <w:p w:rsidR="00694140" w:rsidRDefault="00694140"/>
    <w:p w:rsidR="005F573E" w:rsidRPr="00D40ED7" w:rsidRDefault="005F573E" w:rsidP="00D40ED7">
      <w:pPr>
        <w:pStyle w:val="Nadpis1"/>
      </w:pPr>
      <w:bookmarkStart w:id="2" w:name="_Toc444160693"/>
      <w:bookmarkStart w:id="3" w:name="_Toc447185478"/>
      <w:r w:rsidRPr="00D40ED7">
        <w:lastRenderedPageBreak/>
        <w:t>1 ÚVOD</w:t>
      </w:r>
      <w:bookmarkEnd w:id="2"/>
      <w:bookmarkEnd w:id="3"/>
    </w:p>
    <w:p w:rsidR="005F573E" w:rsidRDefault="005F573E" w:rsidP="00544CEB">
      <w:pPr>
        <w:spacing w:before="240"/>
        <w:jc w:val="both"/>
      </w:pPr>
      <w:r>
        <w:t>Cieľom predkladaného dokumentu „</w:t>
      </w:r>
      <w:r w:rsidRPr="00786E8E">
        <w:rPr>
          <w:szCs w:val="20"/>
        </w:rPr>
        <w:t>Správ</w:t>
      </w:r>
      <w:r>
        <w:rPr>
          <w:szCs w:val="20"/>
        </w:rPr>
        <w:t>a</w:t>
      </w:r>
      <w:r w:rsidRPr="00786E8E">
        <w:rPr>
          <w:szCs w:val="20"/>
        </w:rPr>
        <w:t xml:space="preserve"> o stave implementácie </w:t>
      </w:r>
      <w:r>
        <w:rPr>
          <w:szCs w:val="20"/>
        </w:rPr>
        <w:t>e</w:t>
      </w:r>
      <w:r w:rsidRPr="00786E8E">
        <w:rPr>
          <w:szCs w:val="20"/>
        </w:rPr>
        <w:t>urópskych štrukturálnych a investičných fondov</w:t>
      </w:r>
      <w:r>
        <w:t xml:space="preserve">“ (ďalej len „Správa o EŠIF“) je poskytovanie informácií o stave a pokroku v implementácii </w:t>
      </w:r>
      <w:r w:rsidR="00544CEB" w:rsidRPr="00544CEB">
        <w:t>európskych štrukturálnych a investičných fondov (</w:t>
      </w:r>
      <w:r w:rsidR="00544CEB">
        <w:t>ďalej len „</w:t>
      </w:r>
      <w:r w:rsidR="00544CEB" w:rsidRPr="00544CEB">
        <w:t>EŠIF</w:t>
      </w:r>
      <w:r w:rsidR="00544CEB">
        <w:t>“</w:t>
      </w:r>
      <w:r w:rsidR="00544CEB" w:rsidRPr="00544CEB">
        <w:t xml:space="preserve">) </w:t>
      </w:r>
      <w:r>
        <w:t>v Slovenskej republike v programovom období 2014 – 2020 k </w:t>
      </w:r>
      <w:r w:rsidRPr="005F573E">
        <w:t xml:space="preserve">31. 12. </w:t>
      </w:r>
      <w:r>
        <w:t xml:space="preserve">2015. </w:t>
      </w:r>
    </w:p>
    <w:p w:rsidR="00544CEB" w:rsidRDefault="005F573E" w:rsidP="00544CEB">
      <w:pPr>
        <w:spacing w:before="240"/>
        <w:jc w:val="both"/>
      </w:pPr>
      <w:r>
        <w:t>Vypracovaním Správy o EŠIF plní C</w:t>
      </w:r>
      <w:r w:rsidR="006101B6">
        <w:t>entrálny koordinačný orgán (ďalej len „C</w:t>
      </w:r>
      <w:r>
        <w:t>KO</w:t>
      </w:r>
      <w:r w:rsidR="006101B6">
        <w:t>“)</w:t>
      </w:r>
      <w:r>
        <w:t xml:space="preserve"> povinnosti v oblasti </w:t>
      </w:r>
      <w:r w:rsidR="0087575D">
        <w:t xml:space="preserve">koordinácie monitorovania EŠIF </w:t>
      </w:r>
      <w:r>
        <w:t>v súlade s</w:t>
      </w:r>
      <w:r w:rsidR="000320B6">
        <w:t xml:space="preserve"> kapitolou 4.1.1.1 Systému riadenia EŠIF. </w:t>
      </w:r>
    </w:p>
    <w:p w:rsidR="00544CEB" w:rsidRDefault="00544CEB" w:rsidP="00544CEB">
      <w:pPr>
        <w:spacing w:before="240"/>
        <w:jc w:val="both"/>
      </w:pPr>
      <w:r w:rsidRPr="00544CEB">
        <w:t xml:space="preserve">Dňa 20.06.2014 Európska komisia prijala Partnerskú dohodu SR </w:t>
      </w:r>
      <w:r>
        <w:t xml:space="preserve">na roky 2014 – 2020 </w:t>
      </w:r>
      <w:r w:rsidRPr="00544CEB">
        <w:t>(ďalej len „PD SR“)</w:t>
      </w:r>
      <w:r>
        <w:t xml:space="preserve"> </w:t>
      </w:r>
      <w:r w:rsidRPr="00544CEB">
        <w:t>o využívaní európskych štrukturálnych a investičných fondov -  t. j. Európskeho fondu regionálneho rozvoja, Európskeho sociálneho fondu, Kohézneho fondu, Európskeho poľnohospodárskeho fondu pre rozvoj vidieka a Európske</w:t>
      </w:r>
      <w:r>
        <w:t>ho námorného a rybárskeho fondu</w:t>
      </w:r>
      <w:r w:rsidRPr="00544CEB">
        <w:t xml:space="preserve"> v programovom období 2014 – 2020. Partnerská dohoda definuje stratégiu a priority pre efektív</w:t>
      </w:r>
      <w:r w:rsidR="00A7374C">
        <w:t>ne a účinné investície v objeme</w:t>
      </w:r>
      <w:r w:rsidRPr="00544CEB">
        <w:t xml:space="preserve"> </w:t>
      </w:r>
      <w:r w:rsidR="00A316A5">
        <w:t>15,55</w:t>
      </w:r>
      <w:r w:rsidR="00A7374C">
        <w:t xml:space="preserve"> mld. EUR. P</w:t>
      </w:r>
      <w:r w:rsidRPr="00544CEB">
        <w:t xml:space="preserve">redstavuje hlavný strategický dokument pripravený spolu s partnermi v súlade s prístupom viacúrovňového riadenia, </w:t>
      </w:r>
      <w:r w:rsidR="0087575D">
        <w:br/>
      </w:r>
      <w:r w:rsidRPr="00544CEB">
        <w:t>v ktorom sa stanovuje stratégia, priority a podmienky SR na využívanie EŠIF efektívnym a účinným spôsobo</w:t>
      </w:r>
      <w:r w:rsidR="008E5E41">
        <w:t>m s cieľom sled</w:t>
      </w:r>
      <w:r w:rsidR="00B95C1C">
        <w:t>ovať stratégiu Európskej únie (ď</w:t>
      </w:r>
      <w:r w:rsidR="008E5E41">
        <w:t>alej len „EÚ“)</w:t>
      </w:r>
      <w:r w:rsidRPr="00544CEB">
        <w:t xml:space="preserve"> na zabezpečenie inteligentného, udržateľného a </w:t>
      </w:r>
      <w:proofErr w:type="spellStart"/>
      <w:r w:rsidRPr="00544CEB">
        <w:t>inkluzívneho</w:t>
      </w:r>
      <w:proofErr w:type="spellEnd"/>
      <w:r w:rsidRPr="00544CEB">
        <w:t xml:space="preserve"> rastu. Správa o EŠIF obsahuje údaje o stave realizovania programov v rámci cieľa Investovanie do rastu a</w:t>
      </w:r>
      <w:r w:rsidR="00A32919">
        <w:t> </w:t>
      </w:r>
      <w:r w:rsidRPr="00544CEB">
        <w:t>zamestnanosti</w:t>
      </w:r>
      <w:r w:rsidR="00A32919">
        <w:t>, Programu rozvoja vidieka SR 2014</w:t>
      </w:r>
      <w:r w:rsidR="000A1F2D">
        <w:t xml:space="preserve"> </w:t>
      </w:r>
      <w:r w:rsidR="00A32919">
        <w:t>-</w:t>
      </w:r>
      <w:r w:rsidR="000A1F2D">
        <w:t xml:space="preserve"> </w:t>
      </w:r>
      <w:r w:rsidR="00A32919">
        <w:t xml:space="preserve">2020 (ďalej len </w:t>
      </w:r>
      <w:r w:rsidR="00F50BAB">
        <w:t>„</w:t>
      </w:r>
      <w:r w:rsidR="00A32919">
        <w:t>PRV</w:t>
      </w:r>
      <w:r w:rsidR="00F50BAB">
        <w:t>“</w:t>
      </w:r>
      <w:r w:rsidR="00A32919">
        <w:t>), Operačného</w:t>
      </w:r>
      <w:r w:rsidR="00337F08">
        <w:t xml:space="preserve"> programu R</w:t>
      </w:r>
      <w:r w:rsidR="005F1160">
        <w:t xml:space="preserve">ybné hospodárstvo </w:t>
      </w:r>
      <w:r w:rsidR="00A32919">
        <w:t>2014</w:t>
      </w:r>
      <w:r w:rsidR="000A1F2D">
        <w:t xml:space="preserve"> </w:t>
      </w:r>
      <w:r w:rsidR="00A32919">
        <w:t>-</w:t>
      </w:r>
      <w:r w:rsidR="000A1F2D">
        <w:t xml:space="preserve"> </w:t>
      </w:r>
      <w:r w:rsidR="00A32919">
        <w:t>2020 (ďalej len „OP RH"</w:t>
      </w:r>
      <w:r w:rsidR="00F50BAB">
        <w:t>)</w:t>
      </w:r>
      <w:r w:rsidRPr="00544CEB">
        <w:t xml:space="preserve"> a programov v rámci cieľa Európskej územnej spolupráce spolufinancovaných z EŠIF. Obsah a štruktúra Správy o EŠIF </w:t>
      </w:r>
      <w:r w:rsidRPr="00861611">
        <w:t>zohľadňuje jednotlivé parametre</w:t>
      </w:r>
      <w:r w:rsidR="00861611" w:rsidRPr="00861611">
        <w:t xml:space="preserve"> </w:t>
      </w:r>
      <w:r w:rsidRPr="00544CEB">
        <w:t>P</w:t>
      </w:r>
      <w:r w:rsidR="00A7374C">
        <w:t>D SR.</w:t>
      </w:r>
    </w:p>
    <w:p w:rsidR="002E19CA" w:rsidRDefault="00861611" w:rsidP="008B0DE5">
      <w:pPr>
        <w:spacing w:before="240" w:after="200"/>
        <w:jc w:val="both"/>
      </w:pPr>
      <w:r>
        <w:t>V správe o EŠIF sú uvedené informácie týkajúce sa koordinácie riadenia programov zo strany  CKO a koordinácie finančného riadenia zo strany certifikačného orgánu (ďalej len „CO“)</w:t>
      </w:r>
      <w:r w:rsidR="001841A2">
        <w:t xml:space="preserve">. </w:t>
      </w:r>
      <w:r>
        <w:t xml:space="preserve">  Správa informuje o stave </w:t>
      </w:r>
      <w:r w:rsidR="001841A2">
        <w:t xml:space="preserve">implementácie jednotlivých programov, ktorá sa </w:t>
      </w:r>
      <w:r w:rsidR="008B0DE5">
        <w:t>začala zverejnením prvých výziev/vyzvaní na predkladanie žiadostí o nenávratný finančný príspevok (ďalej len „</w:t>
      </w:r>
      <w:proofErr w:type="spellStart"/>
      <w:r w:rsidR="008B0DE5">
        <w:t>ŽoNFP</w:t>
      </w:r>
      <w:proofErr w:type="spellEnd"/>
      <w:r w:rsidR="008B0DE5">
        <w:t>“) v prvom polroku 2015</w:t>
      </w:r>
      <w:r w:rsidR="001841A2">
        <w:t xml:space="preserve">. </w:t>
      </w:r>
      <w:r w:rsidR="001841A2" w:rsidRPr="001841A2">
        <w:t>K 31.12.2015 bolo celkom v rámci program</w:t>
      </w:r>
      <w:r w:rsidR="008B0DE5">
        <w:t xml:space="preserve">ov PD SR cieľa </w:t>
      </w:r>
      <w:r w:rsidR="001841A2" w:rsidRPr="001841A2">
        <w:t>Invest</w:t>
      </w:r>
      <w:r w:rsidR="008B0DE5">
        <w:t>ovanie do rastu a zamestnanosti</w:t>
      </w:r>
      <w:r w:rsidR="001841A2" w:rsidRPr="001841A2">
        <w:t xml:space="preserve"> vyhlásených 59 výziev/vyzvaní na predkladanie </w:t>
      </w:r>
      <w:proofErr w:type="spellStart"/>
      <w:r w:rsidR="001841A2" w:rsidRPr="001841A2">
        <w:t>ŽoNFP</w:t>
      </w:r>
      <w:proofErr w:type="spellEnd"/>
      <w:r w:rsidR="001841A2" w:rsidRPr="001841A2">
        <w:t xml:space="preserve">, z toho platných bolo 55 výziev/vyzvaní s vyčlenenou indikatívnou výškou fin. prostriedkov </w:t>
      </w:r>
      <w:r w:rsidR="008B0DE5">
        <w:t xml:space="preserve">z EÚ zdrojov v objeme 2,26 mld. EUR. </w:t>
      </w:r>
      <w:r>
        <w:t xml:space="preserve">Kontrahovanie finančných prostriedkov </w:t>
      </w:r>
      <w:r w:rsidR="008B0DE5">
        <w:t>k 31.12.2015 bolo</w:t>
      </w:r>
      <w:r w:rsidR="008B0DE5" w:rsidRPr="008B0DE5">
        <w:t xml:space="preserve"> vo výške 0,66 mld.  EUR, čo predstavuje 4,23% z alokácie </w:t>
      </w:r>
      <w:r w:rsidR="008B0DE5">
        <w:t xml:space="preserve">EŠIF </w:t>
      </w:r>
      <w:r w:rsidR="0087575D">
        <w:br/>
      </w:r>
      <w:r w:rsidR="008B0DE5" w:rsidRPr="008B0DE5">
        <w:t>na programové obdobie 2014 – 2020 (zdroje EÚ</w:t>
      </w:r>
      <w:r w:rsidR="008B0DE5">
        <w:t>).</w:t>
      </w:r>
      <w:r w:rsidR="008B0DE5" w:rsidRPr="008B0DE5">
        <w:t xml:space="preserve"> </w:t>
      </w:r>
    </w:p>
    <w:p w:rsidR="00F20C29" w:rsidRDefault="002E19CA" w:rsidP="008B0DE5">
      <w:pPr>
        <w:spacing w:before="240" w:after="200"/>
        <w:jc w:val="both"/>
      </w:pPr>
      <w:r w:rsidRPr="002E19CA">
        <w:t xml:space="preserve">Súčasťou správy o EŠIF sú aj </w:t>
      </w:r>
      <w:r>
        <w:t xml:space="preserve">informácie o </w:t>
      </w:r>
      <w:r w:rsidRPr="002E19CA">
        <w:t>výkon</w:t>
      </w:r>
      <w:r>
        <w:t>e</w:t>
      </w:r>
      <w:r w:rsidR="0087575D">
        <w:t xml:space="preserve"> auditov pripravenosti</w:t>
      </w:r>
      <w:r w:rsidRPr="002E19CA">
        <w:t xml:space="preserve"> zameraných </w:t>
      </w:r>
      <w:r w:rsidR="0087575D">
        <w:br/>
      </w:r>
      <w:r w:rsidRPr="002E19CA">
        <w:t>na overovanie splnenia kritérií určenia</w:t>
      </w:r>
      <w:r w:rsidR="0087575D">
        <w:t xml:space="preserve"> orgánov zapojených do implementácie EŠIF</w:t>
      </w:r>
      <w:r w:rsidRPr="002E19CA">
        <w:t xml:space="preserve"> </w:t>
      </w:r>
      <w:r w:rsidR="00A9351A">
        <w:br/>
      </w:r>
      <w:r w:rsidRPr="002E19CA">
        <w:t xml:space="preserve">(tzv. </w:t>
      </w:r>
      <w:proofErr w:type="spellStart"/>
      <w:r w:rsidRPr="002E19CA">
        <w:t>dezignačných</w:t>
      </w:r>
      <w:proofErr w:type="spellEnd"/>
      <w:r w:rsidRPr="002E19CA">
        <w:t xml:space="preserve"> kritérií</w:t>
      </w:r>
      <w:r>
        <w:t xml:space="preserve">). </w:t>
      </w:r>
      <w:r w:rsidR="000C1F29">
        <w:t>Správa o EŠIF zohľadňuje aj nové princípy uplatňované v programovom období 2014 – 2020 ako je i</w:t>
      </w:r>
      <w:r w:rsidR="000C1F29" w:rsidRPr="000C1F29">
        <w:t>ntegrovaný prístup k stratégii územného rozvoja</w:t>
      </w:r>
      <w:r w:rsidR="000C1F29">
        <w:t>, p</w:t>
      </w:r>
      <w:r w:rsidR="000C1F29" w:rsidRPr="000C1F29">
        <w:t>ln</w:t>
      </w:r>
      <w:r w:rsidR="000C1F29">
        <w:t xml:space="preserve">enie ex </w:t>
      </w:r>
      <w:proofErr w:type="spellStart"/>
      <w:r w:rsidR="000C1F29">
        <w:t>ante</w:t>
      </w:r>
      <w:proofErr w:type="spellEnd"/>
      <w:r w:rsidR="000C1F29" w:rsidRPr="000C1F29">
        <w:t xml:space="preserve"> </w:t>
      </w:r>
      <w:proofErr w:type="spellStart"/>
      <w:r w:rsidR="000C1F29" w:rsidRPr="000C1F29">
        <w:t>kondicionalít</w:t>
      </w:r>
      <w:proofErr w:type="spellEnd"/>
      <w:r w:rsidR="000C1F29">
        <w:t>, tematických cieľov ako aj princípu partnerstva a horizontálnych princípov.</w:t>
      </w:r>
      <w:r w:rsidR="0087575D">
        <w:t xml:space="preserve"> </w:t>
      </w:r>
    </w:p>
    <w:p w:rsidR="00F50BAB" w:rsidRDefault="0087575D" w:rsidP="008B0DE5">
      <w:pPr>
        <w:spacing w:before="240" w:after="200"/>
        <w:jc w:val="both"/>
      </w:pPr>
      <w:r>
        <w:t>Nasledujúci obrázok popisuje rozdelenie programov a fondov EÚ, prostredníctvom ktorých sa plní PD SR, a taktiež zoznam subjektov zapojených</w:t>
      </w:r>
      <w:r w:rsidRPr="0087575D">
        <w:t xml:space="preserve"> do r</w:t>
      </w:r>
      <w:r w:rsidR="00F20C29">
        <w:t xml:space="preserve">iadenia a kontroly EŠIF </w:t>
      </w:r>
      <w:r w:rsidRPr="0087575D">
        <w:t xml:space="preserve">na strategickej </w:t>
      </w:r>
      <w:r>
        <w:t>a programovej úrovni.</w:t>
      </w:r>
    </w:p>
    <w:p w:rsidR="00544CEB" w:rsidRDefault="00544CEB" w:rsidP="00544CEB">
      <w:pPr>
        <w:spacing w:after="200" w:line="276" w:lineRule="auto"/>
        <w:rPr>
          <w:rFonts w:asciiTheme="minorHAnsi" w:eastAsiaTheme="minorHAnsi" w:hAnsiTheme="minorHAnsi" w:cstheme="minorBidi"/>
          <w:sz w:val="22"/>
          <w:szCs w:val="22"/>
          <w:lang w:eastAsia="en-US"/>
        </w:rPr>
      </w:pPr>
      <w:r w:rsidRPr="00544CEB">
        <w:rPr>
          <w:rFonts w:asciiTheme="minorHAnsi" w:eastAsiaTheme="minorHAnsi" w:hAnsiTheme="minorHAnsi" w:cstheme="minorBidi"/>
          <w:noProof/>
          <w:sz w:val="22"/>
          <w:szCs w:val="22"/>
        </w:rPr>
        <w:lastRenderedPageBreak/>
        <w:drawing>
          <wp:inline distT="0" distB="0" distL="0" distR="0" wp14:anchorId="08A4A0B5" wp14:editId="2EB5E764">
            <wp:extent cx="5391510" cy="2855344"/>
            <wp:effectExtent l="0" t="0" r="0" b="116840"/>
            <wp:docPr id="1"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0" r:lo="rId11" r:qs="rId12" r:cs="rId13"/>
              </a:graphicData>
            </a:graphic>
          </wp:inline>
        </w:drawing>
      </w:r>
    </w:p>
    <w:p w:rsidR="00F50BAB" w:rsidRPr="00544CEB" w:rsidRDefault="00F50BAB" w:rsidP="00544CEB">
      <w:pPr>
        <w:spacing w:after="200" w:line="276" w:lineRule="auto"/>
        <w:rPr>
          <w:rFonts w:asciiTheme="minorHAnsi" w:eastAsiaTheme="minorHAnsi" w:hAnsiTheme="minorHAnsi" w:cstheme="minorBidi"/>
          <w:sz w:val="22"/>
          <w:szCs w:val="22"/>
          <w:lang w:eastAsia="en-US"/>
        </w:rPr>
      </w:pPr>
    </w:p>
    <w:p w:rsidR="00544CEB" w:rsidRDefault="001514E6" w:rsidP="00544CEB">
      <w:pPr>
        <w:spacing w:after="200" w:line="276" w:lineRule="auto"/>
        <w:rPr>
          <w:rFonts w:asciiTheme="minorHAnsi" w:eastAsiaTheme="minorHAnsi" w:hAnsiTheme="minorHAnsi" w:cstheme="minorBidi"/>
          <w:sz w:val="22"/>
          <w:szCs w:val="22"/>
          <w:lang w:eastAsia="en-US"/>
        </w:rPr>
      </w:pPr>
      <w:r>
        <w:rPr>
          <w:rFonts w:asciiTheme="minorHAnsi" w:eastAsiaTheme="minorHAnsi" w:hAnsiTheme="minorHAnsi" w:cstheme="minorBidi"/>
          <w:noProof/>
          <w:sz w:val="22"/>
          <w:szCs w:val="22"/>
        </w:rPr>
        <mc:AlternateContent>
          <mc:Choice Requires="wps">
            <w:drawing>
              <wp:anchor distT="0" distB="0" distL="114300" distR="114300" simplePos="0" relativeHeight="251661312" behindDoc="0" locked="0" layoutInCell="1" allowOverlap="1" wp14:anchorId="137AC48B" wp14:editId="67D2BA79">
                <wp:simplePos x="0" y="0"/>
                <wp:positionH relativeFrom="column">
                  <wp:posOffset>2995930</wp:posOffset>
                </wp:positionH>
                <wp:positionV relativeFrom="paragraph">
                  <wp:posOffset>3891915</wp:posOffset>
                </wp:positionV>
                <wp:extent cx="2705100" cy="1257300"/>
                <wp:effectExtent l="0" t="0" r="0" b="0"/>
                <wp:wrapNone/>
                <wp:docPr id="7" name="Zaoblený obdĺžnik 7"/>
                <wp:cNvGraphicFramePr/>
                <a:graphic xmlns:a="http://schemas.openxmlformats.org/drawingml/2006/main">
                  <a:graphicData uri="http://schemas.microsoft.com/office/word/2010/wordprocessingShape">
                    <wps:wsp>
                      <wps:cNvSpPr/>
                      <wps:spPr>
                        <a:xfrm>
                          <a:off x="0" y="0"/>
                          <a:ext cx="2705100" cy="1257300"/>
                        </a:xfrm>
                        <a:prstGeom prst="roundRect">
                          <a:avLst/>
                        </a:prstGeom>
                        <a:solidFill>
                          <a:srgbClr val="4F81BD">
                            <a:lumMod val="20000"/>
                            <a:lumOff val="80000"/>
                          </a:srgbClr>
                        </a:solidFill>
                        <a:ln w="25400" cap="flat" cmpd="sng" algn="ctr">
                          <a:noFill/>
                          <a:prstDash val="solid"/>
                        </a:ln>
                        <a:effectLst/>
                      </wps:spPr>
                      <wps:txbx>
                        <w:txbxContent>
                          <w:p w:rsidR="001514E6" w:rsidRDefault="001514E6" w:rsidP="001514E6">
                            <w:pPr>
                              <w:jc w:val="center"/>
                              <w:rPr>
                                <w:rFonts w:asciiTheme="minorHAnsi" w:hAnsiTheme="minorHAnsi"/>
                                <w:sz w:val="32"/>
                                <w:szCs w:val="32"/>
                              </w:rPr>
                            </w:pPr>
                            <w:r>
                              <w:rPr>
                                <w:rFonts w:asciiTheme="minorHAnsi" w:hAnsiTheme="minorHAnsi"/>
                                <w:sz w:val="32"/>
                                <w:szCs w:val="32"/>
                              </w:rPr>
                              <w:t xml:space="preserve">Operačný program </w:t>
                            </w:r>
                          </w:p>
                          <w:p w:rsidR="001514E6" w:rsidRDefault="001514E6" w:rsidP="001514E6">
                            <w:pPr>
                              <w:jc w:val="center"/>
                              <w:rPr>
                                <w:rFonts w:asciiTheme="minorHAnsi" w:hAnsiTheme="minorHAnsi"/>
                                <w:sz w:val="32"/>
                                <w:szCs w:val="32"/>
                              </w:rPr>
                            </w:pPr>
                            <w:r>
                              <w:rPr>
                                <w:rFonts w:asciiTheme="minorHAnsi" w:hAnsiTheme="minorHAnsi"/>
                                <w:sz w:val="32"/>
                                <w:szCs w:val="32"/>
                              </w:rPr>
                              <w:t>Rybné hospodárstvo</w:t>
                            </w:r>
                          </w:p>
                          <w:p w:rsidR="001514E6" w:rsidRPr="001514E6" w:rsidRDefault="001514E6" w:rsidP="001514E6">
                            <w:pPr>
                              <w:jc w:val="center"/>
                              <w:rPr>
                                <w:rFonts w:asciiTheme="minorHAnsi" w:hAnsiTheme="minorHAnsi"/>
                                <w:sz w:val="32"/>
                                <w:szCs w:val="32"/>
                              </w:rPr>
                            </w:pPr>
                            <w:r w:rsidRPr="00EF4B4D">
                              <w:rPr>
                                <w:rFonts w:asciiTheme="minorHAnsi" w:hAnsiTheme="minorHAnsi"/>
                                <w:sz w:val="32"/>
                                <w:szCs w:val="32"/>
                              </w:rPr>
                              <w:t xml:space="preserve"> 2014 - 2020</w:t>
                            </w:r>
                            <w:r w:rsidRPr="00EF4B4D">
                              <w:rPr>
                                <w:rFonts w:asciiTheme="minorHAnsi" w:hAnsiTheme="minorHAnsi"/>
                                <w:sz w:val="32"/>
                                <w:szCs w:val="32"/>
                              </w:rPr>
                              <w:cr/>
                            </w:r>
                            <w:r>
                              <w:rPr>
                                <w:rFonts w:asciiTheme="minorHAnsi" w:hAnsiTheme="minorHAnsi"/>
                                <w:sz w:val="32"/>
                                <w:szCs w:val="32"/>
                              </w:rPr>
                              <w:t>0,016</w:t>
                            </w:r>
                            <w:r w:rsidRPr="00EF4B4D">
                              <w:rPr>
                                <w:rFonts w:asciiTheme="minorHAnsi" w:hAnsiTheme="minorHAnsi"/>
                                <w:sz w:val="32"/>
                                <w:szCs w:val="32"/>
                              </w:rPr>
                              <w:t xml:space="preserve"> mld. EUR</w:t>
                            </w:r>
                            <w:r>
                              <w:rPr>
                                <w:rFonts w:asciiTheme="minorHAnsi" w:hAnsiTheme="minorHAnsi"/>
                                <w:sz w:val="32"/>
                                <w:szCs w:val="32"/>
                              </w:rPr>
                              <w:t xml:space="preserve"> z ENRF</w:t>
                            </w:r>
                            <w:r w:rsidRPr="001514E6">
                              <w:rPr>
                                <w:rFonts w:asciiTheme="minorHAnsi" w:hAnsiTheme="minorHAnsi"/>
                                <w:sz w:val="32"/>
                                <w:szCs w:val="32"/>
                              </w:rPr>
                              <w:cr/>
                              <w:t>fin. z EPFRV</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id="Zaoblený obdĺžnik 7" o:spid="_x0000_s1026" style="position:absolute;margin-left:235.9pt;margin-top:306.45pt;width:213pt;height:99pt;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BOlMkwIAAAYFAAAOAAAAZHJzL2Uyb0RvYy54bWysVN1u0zAUvkfiHSzfs7SlpSNaOpVVRUhj&#10;m9jQJO5OHKeJcHyM7TYpj4YEN8B7ceyk2xhcIW4cnx+fn++cLyenXaPYTlpXo874+GjEmdQCi1pv&#10;Mv7+Zv3smDPnQRegUMuM76Xjp4unT05ak8oJVqgKaRkF0S5tTcYr702aJE5UsgF3hEZqMpZoG/Ak&#10;2k1SWGgpeqOSyWj0ImnRFsaikM6RdtUb+SLGL0sp/GVZOumZyjjV5uNp45mHM1mcQLqxYKpaDGXA&#10;P1TRQK0p6V2oFXhgW1v/EaqphUWHpT8S2CRYlrWQsQfqZjx61M11BUbGXggcZ+5gcv8vrLjYXVlW&#10;Fxmfc6ahoRF9AMyV1N+/MsyLH19+ftP1RzYPSLXGpfTg2lzZQXJ0DW13pW3ClxpiXUR3f4eu7DwT&#10;pJzMR7PxiIYgyDaezObPSaA4yf1zY51/LbFh4ZJxi1tdvKMZRmhhd+5873/wCykdqrpY10pFwW7y&#10;M2XZDmje0/Xx+NUqvlXb5i0WvZrWpk8MKalpPXr18UFN9bg+TKztt/hKs5Y6mU1jH0ALWyrw1FJj&#10;CEKnN5yB2hAThLcxscZQGlUNaSh6Ba7q08WwQ/tKB7uM6zr0GKDuwQ033+XdgHiOxZ4mZrFfZWfE&#10;uqbA5+D8FVjaXQKY+Ogv6SgVUrU43Dir0H7+mz7400qRlbOWuECdfNqClZypN5qW7eV4Og3kicJ0&#10;Np+QYB9a8ocWvW3OkOAfE/ONiNfg79XhWlpsbom2y5CVTKAF5e4xG4Qz33OUiC/kchndiDAG/Lm+&#10;NiIEP0B6092CNcPGeFq2CzzwBtJHO9P7hpcal1uPZR0XKkDc40oTDwKRLc5++DEENj+Uo9f972vx&#10;CwAA//8DAFBLAwQUAAYACAAAACEA/JTU1OEAAAALAQAADwAAAGRycy9kb3ducmV2LnhtbEyPwU7D&#10;MBBE70j8g7VIXBB1UpWmCXEqQHCAA9CWD9jGSxIR26ntpuHvWU5w250dzbwt15PpxUg+dM4qSGcJ&#10;CLK1051tFHzsnq5XIEJEq7F3lhR8U4B1dX5WYqHdyW5o3MZGcIgNBSpoYxwKKUPdksEwcwNZvn06&#10;bzDy6hupPZ443PRyniRLabCz3NDiQA8t1V/bo1HgF+Hx9fDib+TzYcT3t+x+jFetUpcX090tiEhT&#10;/DPDLz6jQ8VMe3e0OohewSJLGT0qWKbzHAQ7VnnGyp6HNMlBVqX8/0P1AwAA//8DAFBLAQItABQA&#10;BgAIAAAAIQC2gziS/gAAAOEBAAATAAAAAAAAAAAAAAAAAAAAAABbQ29udGVudF9UeXBlc10ueG1s&#10;UEsBAi0AFAAGAAgAAAAhADj9If/WAAAAlAEAAAsAAAAAAAAAAAAAAAAALwEAAF9yZWxzLy5yZWxz&#10;UEsBAi0AFAAGAAgAAAAhAMkE6UyTAgAABgUAAA4AAAAAAAAAAAAAAAAALgIAAGRycy9lMm9Eb2Mu&#10;eG1sUEsBAi0AFAAGAAgAAAAhAPyU1NThAAAACwEAAA8AAAAAAAAAAAAAAAAA7QQAAGRycy9kb3du&#10;cmV2LnhtbFBLBQYAAAAABAAEAPMAAAD7BQAAAAA=&#10;" fillcolor="#dce6f2" stroked="f" strokeweight="2pt">
                <v:textbox>
                  <w:txbxContent>
                    <w:p w:rsidR="001514E6" w:rsidRDefault="001514E6" w:rsidP="001514E6">
                      <w:pPr>
                        <w:jc w:val="center"/>
                        <w:rPr>
                          <w:rFonts w:asciiTheme="minorHAnsi" w:hAnsiTheme="minorHAnsi"/>
                          <w:sz w:val="32"/>
                          <w:szCs w:val="32"/>
                        </w:rPr>
                      </w:pPr>
                      <w:r>
                        <w:rPr>
                          <w:rFonts w:asciiTheme="minorHAnsi" w:hAnsiTheme="minorHAnsi"/>
                          <w:sz w:val="32"/>
                          <w:szCs w:val="32"/>
                        </w:rPr>
                        <w:t xml:space="preserve">Operačný program </w:t>
                      </w:r>
                    </w:p>
                    <w:p w:rsidR="001514E6" w:rsidRDefault="001514E6" w:rsidP="001514E6">
                      <w:pPr>
                        <w:jc w:val="center"/>
                        <w:rPr>
                          <w:rFonts w:asciiTheme="minorHAnsi" w:hAnsiTheme="minorHAnsi"/>
                          <w:sz w:val="32"/>
                          <w:szCs w:val="32"/>
                        </w:rPr>
                      </w:pPr>
                      <w:r>
                        <w:rPr>
                          <w:rFonts w:asciiTheme="minorHAnsi" w:hAnsiTheme="minorHAnsi"/>
                          <w:sz w:val="32"/>
                          <w:szCs w:val="32"/>
                        </w:rPr>
                        <w:t>Rybné hospodárstvo</w:t>
                      </w:r>
                    </w:p>
                    <w:p w:rsidR="001514E6" w:rsidRPr="001514E6" w:rsidRDefault="001514E6" w:rsidP="001514E6">
                      <w:pPr>
                        <w:jc w:val="center"/>
                        <w:rPr>
                          <w:rFonts w:asciiTheme="minorHAnsi" w:hAnsiTheme="minorHAnsi"/>
                          <w:sz w:val="32"/>
                          <w:szCs w:val="32"/>
                        </w:rPr>
                      </w:pPr>
                      <w:r w:rsidRPr="00EF4B4D">
                        <w:rPr>
                          <w:rFonts w:asciiTheme="minorHAnsi" w:hAnsiTheme="minorHAnsi"/>
                          <w:sz w:val="32"/>
                          <w:szCs w:val="32"/>
                        </w:rPr>
                        <w:t xml:space="preserve"> 2014 - 2020</w:t>
                      </w:r>
                      <w:r w:rsidRPr="00EF4B4D">
                        <w:rPr>
                          <w:rFonts w:asciiTheme="minorHAnsi" w:hAnsiTheme="minorHAnsi"/>
                          <w:sz w:val="32"/>
                          <w:szCs w:val="32"/>
                        </w:rPr>
                        <w:cr/>
                      </w:r>
                      <w:r>
                        <w:rPr>
                          <w:rFonts w:asciiTheme="minorHAnsi" w:hAnsiTheme="minorHAnsi"/>
                          <w:sz w:val="32"/>
                          <w:szCs w:val="32"/>
                        </w:rPr>
                        <w:t>0,016</w:t>
                      </w:r>
                      <w:r w:rsidRPr="00EF4B4D">
                        <w:rPr>
                          <w:rFonts w:asciiTheme="minorHAnsi" w:hAnsiTheme="minorHAnsi"/>
                          <w:sz w:val="32"/>
                          <w:szCs w:val="32"/>
                        </w:rPr>
                        <w:t xml:space="preserve"> mld. EUR</w:t>
                      </w:r>
                      <w:r>
                        <w:rPr>
                          <w:rFonts w:asciiTheme="minorHAnsi" w:hAnsiTheme="minorHAnsi"/>
                          <w:sz w:val="32"/>
                          <w:szCs w:val="32"/>
                        </w:rPr>
                        <w:t xml:space="preserve"> z ENRF</w:t>
                      </w:r>
                      <w:r w:rsidRPr="001514E6">
                        <w:rPr>
                          <w:rFonts w:asciiTheme="minorHAnsi" w:hAnsiTheme="minorHAnsi"/>
                          <w:sz w:val="32"/>
                          <w:szCs w:val="32"/>
                        </w:rPr>
                        <w:cr/>
                        <w:t>fin. z EPFRV</w:t>
                      </w:r>
                    </w:p>
                  </w:txbxContent>
                </v:textbox>
              </v:roundrect>
            </w:pict>
          </mc:Fallback>
        </mc:AlternateContent>
      </w:r>
      <w:r>
        <w:rPr>
          <w:rFonts w:asciiTheme="minorHAnsi" w:eastAsiaTheme="minorHAnsi" w:hAnsiTheme="minorHAnsi" w:cstheme="minorBidi"/>
          <w:noProof/>
          <w:sz w:val="22"/>
          <w:szCs w:val="22"/>
        </w:rPr>
        <mc:AlternateContent>
          <mc:Choice Requires="wps">
            <w:drawing>
              <wp:anchor distT="0" distB="0" distL="114300" distR="114300" simplePos="0" relativeHeight="251663360" behindDoc="0" locked="0" layoutInCell="1" allowOverlap="1" wp14:anchorId="1A4893B8" wp14:editId="6D57B290">
                <wp:simplePos x="0" y="0"/>
                <wp:positionH relativeFrom="column">
                  <wp:posOffset>-4445</wp:posOffset>
                </wp:positionH>
                <wp:positionV relativeFrom="paragraph">
                  <wp:posOffset>3891915</wp:posOffset>
                </wp:positionV>
                <wp:extent cx="2752725" cy="1257300"/>
                <wp:effectExtent l="0" t="0" r="9525" b="0"/>
                <wp:wrapNone/>
                <wp:docPr id="4" name="Zaoblený obdĺžnik 4"/>
                <wp:cNvGraphicFramePr/>
                <a:graphic xmlns:a="http://schemas.openxmlformats.org/drawingml/2006/main">
                  <a:graphicData uri="http://schemas.microsoft.com/office/word/2010/wordprocessingShape">
                    <wps:wsp>
                      <wps:cNvSpPr/>
                      <wps:spPr>
                        <a:xfrm>
                          <a:off x="0" y="0"/>
                          <a:ext cx="2752725" cy="1257300"/>
                        </a:xfrm>
                        <a:prstGeom prst="roundRect">
                          <a:avLst/>
                        </a:prstGeom>
                        <a:solidFill>
                          <a:srgbClr val="4F81BD">
                            <a:lumMod val="20000"/>
                            <a:lumOff val="80000"/>
                          </a:srgbClr>
                        </a:solidFill>
                        <a:ln w="25400" cap="flat" cmpd="sng" algn="ctr">
                          <a:noFill/>
                          <a:prstDash val="solid"/>
                        </a:ln>
                        <a:effectLst/>
                      </wps:spPr>
                      <wps:txbx>
                        <w:txbxContent>
                          <w:p w:rsidR="001514E6" w:rsidRDefault="001514E6" w:rsidP="001514E6">
                            <w:pPr>
                              <w:jc w:val="center"/>
                              <w:rPr>
                                <w:rFonts w:asciiTheme="minorHAnsi" w:hAnsiTheme="minorHAnsi"/>
                                <w:sz w:val="32"/>
                                <w:szCs w:val="32"/>
                              </w:rPr>
                            </w:pPr>
                            <w:r w:rsidRPr="001514E6">
                              <w:rPr>
                                <w:rFonts w:asciiTheme="minorHAnsi" w:hAnsiTheme="minorHAnsi"/>
                                <w:sz w:val="32"/>
                                <w:szCs w:val="32"/>
                              </w:rPr>
                              <w:t xml:space="preserve">Program rozvoja vidieka </w:t>
                            </w:r>
                          </w:p>
                          <w:p w:rsidR="001514E6" w:rsidRPr="001514E6" w:rsidRDefault="001514E6" w:rsidP="001514E6">
                            <w:pPr>
                              <w:jc w:val="center"/>
                              <w:rPr>
                                <w:rFonts w:asciiTheme="minorHAnsi" w:hAnsiTheme="minorHAnsi"/>
                                <w:sz w:val="32"/>
                                <w:szCs w:val="32"/>
                              </w:rPr>
                            </w:pPr>
                            <w:r w:rsidRPr="001514E6">
                              <w:rPr>
                                <w:rFonts w:asciiTheme="minorHAnsi" w:hAnsiTheme="minorHAnsi"/>
                                <w:sz w:val="32"/>
                                <w:szCs w:val="32"/>
                              </w:rPr>
                              <w:t>SR 2014 - 2020</w:t>
                            </w:r>
                            <w:r w:rsidRPr="001514E6">
                              <w:rPr>
                                <w:rFonts w:asciiTheme="minorHAnsi" w:hAnsiTheme="minorHAnsi"/>
                                <w:sz w:val="32"/>
                                <w:szCs w:val="32"/>
                              </w:rPr>
                              <w:cr/>
                              <w:t xml:space="preserve">1,545 mld. EUR </w:t>
                            </w:r>
                            <w:r w:rsidRPr="001514E6">
                              <w:rPr>
                                <w:rFonts w:asciiTheme="minorHAnsi" w:hAnsiTheme="minorHAnsi"/>
                                <w:sz w:val="32"/>
                                <w:szCs w:val="32"/>
                              </w:rPr>
                              <w:cr/>
                              <w:t>z EPFRV</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id="Zaoblený obdĺžnik 4" o:spid="_x0000_s1027" style="position:absolute;margin-left:-.35pt;margin-top:306.45pt;width:216.75pt;height:99pt;z-index:251663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J7DDnAIAAA0FAAAOAAAAZHJzL2Uyb0RvYy54bWysVF9v0zAQf0fiO1h+Z2lCSke0dCqripDG&#10;NrGhSbw5jtNE2D5ju23KR0OCF+B7cXbSbQyeEC+O749/d/e7u5yc9kqSrbCuA13S9GhCidAc6k6v&#10;S/r+ZvXsmBLnma6ZBC1KuheOns6fPjnZmUJk0IKshSUIol2xMyVtvTdFkjjeCsXcERih0diAVcyj&#10;aNdJbdkO0ZVMssnkRbIDWxsLXDiH2uVgpPOI3zSC+8umccITWVLMzcfTxrMKZzI/YcXaMtN2fEyD&#10;/UMWinUag95BLZlnZGO7P6BUxy04aPwRB5VA03RcxBqwmnTyqJrrlhkRa0FynLmjyf0/WH6xvbKk&#10;q0uaU6KZwhZ9YFBJob9/JVDVP778/Ka7jyQPTO2MK/DBtbmyo+TwGsruG6vCFwsifWR3f8eu6D3h&#10;qMxm02yWTSnhaEuz6ez5JPKf3D831vnXAhQJl5Ja2Oj6HfYwUsu2585jXPQ/+IWQDmRXrzopo2DX&#10;1Zm0ZMuw3/nqOH21jG/lRr2FelDj2AyBWYFqHI9BfXxQI74bYGKs3/ClJjusZJojAuEMB7aRzONV&#10;GaTQ6TUlTK5xE7i3MbCGkFqcspD0krl2CBdhA6kYTuqQu4jjOtYYqB7IDTffV31sUnpoQwX1Hhtn&#10;YZhoZ/iqQ/xz5vwVszjCmB+upb/Eo5GAScN4o6QF+/lv+uCPk4VWSna4EljQpw2zghL5RuPMvUzz&#10;POxQFPLpLEPBPrRUDy16o84Au5DiD8DweA3+Xh6ujQV1i9u7CFHRxDTH2AN1o3Dmh1XF/edisYhu&#10;uDeG+XN9bXgAD8wFZm/6W2bNODgeZ+4CDuvDikejM/iGlxoWGw9NF+cqMD3wil0JAu5c7M/4fwhL&#10;/VCOXvd/sfkvAAAA//8DAFBLAwQUAAYACAAAACEAltAgHOAAAAAJAQAADwAAAGRycy9kb3ducmV2&#10;LnhtbEyPzU7DMBCE70i8g7VIXFDrJJT+hGwqQHCAA7SFB9jGJomI7dR20/D2LCc4jmY0802xHk0n&#10;Bu1D6yxCOk1AaFs51doa4eP9abIEESJZRZ2zGuFbB1iX52cF5cqd7FYPu1gLLrEhJ4Qmxj6XMlSN&#10;NhSmrteWvU/nDUWWvpbK04nLTSezJJlLQ63lhYZ6/dDo6mt3NAh+Fh5fDy/+Rj4fBtq8Le6HeNUg&#10;Xl6Md7cgoh7jXxh+8RkdSmbau6NVQXQIkwUHEeZptgLB/uw64yt7hGWarECWhfz/oPwBAAD//wMA&#10;UEsBAi0AFAAGAAgAAAAhALaDOJL+AAAA4QEAABMAAAAAAAAAAAAAAAAAAAAAAFtDb250ZW50X1R5&#10;cGVzXS54bWxQSwECLQAUAAYACAAAACEAOP0h/9YAAACUAQAACwAAAAAAAAAAAAAAAAAvAQAAX3Jl&#10;bHMvLnJlbHNQSwECLQAUAAYACAAAACEA5ieww5wCAAANBQAADgAAAAAAAAAAAAAAAAAuAgAAZHJz&#10;L2Uyb0RvYy54bWxQSwECLQAUAAYACAAAACEAltAgHOAAAAAJAQAADwAAAAAAAAAAAAAAAAD2BAAA&#10;ZHJzL2Rvd25yZXYueG1sUEsFBgAAAAAEAAQA8wAAAAMGAAAAAA==&#10;" fillcolor="#dce6f2" stroked="f" strokeweight="2pt">
                <v:textbox>
                  <w:txbxContent>
                    <w:p w:rsidR="001514E6" w:rsidRDefault="001514E6" w:rsidP="001514E6">
                      <w:pPr>
                        <w:jc w:val="center"/>
                        <w:rPr>
                          <w:rFonts w:asciiTheme="minorHAnsi" w:hAnsiTheme="minorHAnsi"/>
                          <w:sz w:val="32"/>
                          <w:szCs w:val="32"/>
                        </w:rPr>
                      </w:pPr>
                      <w:r w:rsidRPr="001514E6">
                        <w:rPr>
                          <w:rFonts w:asciiTheme="minorHAnsi" w:hAnsiTheme="minorHAnsi"/>
                          <w:sz w:val="32"/>
                          <w:szCs w:val="32"/>
                        </w:rPr>
                        <w:t xml:space="preserve">Program rozvoja vidieka </w:t>
                      </w:r>
                    </w:p>
                    <w:p w:rsidR="001514E6" w:rsidRPr="001514E6" w:rsidRDefault="001514E6" w:rsidP="001514E6">
                      <w:pPr>
                        <w:jc w:val="center"/>
                        <w:rPr>
                          <w:rFonts w:asciiTheme="minorHAnsi" w:hAnsiTheme="minorHAnsi"/>
                          <w:sz w:val="32"/>
                          <w:szCs w:val="32"/>
                        </w:rPr>
                      </w:pPr>
                      <w:r w:rsidRPr="001514E6">
                        <w:rPr>
                          <w:rFonts w:asciiTheme="minorHAnsi" w:hAnsiTheme="minorHAnsi"/>
                          <w:sz w:val="32"/>
                          <w:szCs w:val="32"/>
                        </w:rPr>
                        <w:t>SR 2014 - 2020</w:t>
                      </w:r>
                      <w:r w:rsidRPr="001514E6">
                        <w:rPr>
                          <w:rFonts w:asciiTheme="minorHAnsi" w:hAnsiTheme="minorHAnsi"/>
                          <w:sz w:val="32"/>
                          <w:szCs w:val="32"/>
                        </w:rPr>
                        <w:cr/>
                        <w:t xml:space="preserve">1,545 mld. EUR </w:t>
                      </w:r>
                      <w:r w:rsidRPr="001514E6">
                        <w:rPr>
                          <w:rFonts w:asciiTheme="minorHAnsi" w:hAnsiTheme="minorHAnsi"/>
                          <w:sz w:val="32"/>
                          <w:szCs w:val="32"/>
                        </w:rPr>
                        <w:cr/>
                        <w:t>z EPFRV</w:t>
                      </w:r>
                    </w:p>
                  </w:txbxContent>
                </v:textbox>
              </v:roundrect>
            </w:pict>
          </mc:Fallback>
        </mc:AlternateContent>
      </w:r>
      <w:r w:rsidR="00544CEB" w:rsidRPr="00544CEB">
        <w:rPr>
          <w:rFonts w:asciiTheme="minorHAnsi" w:eastAsiaTheme="minorHAnsi" w:hAnsiTheme="minorHAnsi" w:cstheme="minorBidi"/>
          <w:noProof/>
          <w:sz w:val="22"/>
          <w:szCs w:val="22"/>
        </w:rPr>
        <w:drawing>
          <wp:inline distT="0" distB="0" distL="0" distR="0" wp14:anchorId="586A2B68" wp14:editId="7C10209A">
            <wp:extent cx="5705475" cy="3819525"/>
            <wp:effectExtent l="0" t="0" r="9525" b="9525"/>
            <wp:docPr id="2" name="Diagram 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5" r:lo="rId16" r:qs="rId17" r:cs="rId18"/>
              </a:graphicData>
            </a:graphic>
          </wp:inline>
        </w:drawing>
      </w:r>
    </w:p>
    <w:p w:rsidR="00EF4B4D" w:rsidRDefault="00EF4B4D" w:rsidP="00544CEB">
      <w:pPr>
        <w:spacing w:after="200" w:line="276" w:lineRule="auto"/>
        <w:rPr>
          <w:rFonts w:asciiTheme="minorHAnsi" w:eastAsiaTheme="minorHAnsi" w:hAnsiTheme="minorHAnsi" w:cstheme="minorBidi"/>
          <w:sz w:val="22"/>
          <w:szCs w:val="22"/>
          <w:lang w:eastAsia="en-US"/>
        </w:rPr>
      </w:pPr>
    </w:p>
    <w:p w:rsidR="00EF4B4D" w:rsidRDefault="00EF4B4D" w:rsidP="00544CEB">
      <w:pPr>
        <w:spacing w:after="200" w:line="276" w:lineRule="auto"/>
        <w:rPr>
          <w:rFonts w:asciiTheme="minorHAnsi" w:eastAsiaTheme="minorHAnsi" w:hAnsiTheme="minorHAnsi" w:cstheme="minorBidi"/>
          <w:sz w:val="22"/>
          <w:szCs w:val="22"/>
          <w:lang w:eastAsia="en-US"/>
        </w:rPr>
      </w:pPr>
    </w:p>
    <w:p w:rsidR="00EF4B4D" w:rsidRDefault="00EF4B4D" w:rsidP="00544CEB">
      <w:pPr>
        <w:spacing w:after="200" w:line="276" w:lineRule="auto"/>
        <w:rPr>
          <w:rFonts w:asciiTheme="minorHAnsi" w:eastAsiaTheme="minorHAnsi" w:hAnsiTheme="minorHAnsi" w:cstheme="minorBidi"/>
          <w:sz w:val="22"/>
          <w:szCs w:val="22"/>
          <w:lang w:eastAsia="en-US"/>
        </w:rPr>
      </w:pPr>
    </w:p>
    <w:p w:rsidR="00544CEB" w:rsidRPr="00544CEB" w:rsidRDefault="00544CEB" w:rsidP="00544CEB">
      <w:pPr>
        <w:spacing w:after="200" w:line="276" w:lineRule="auto"/>
        <w:rPr>
          <w:rFonts w:asciiTheme="minorHAnsi" w:eastAsiaTheme="minorHAnsi" w:hAnsiTheme="minorHAnsi" w:cstheme="minorBidi"/>
          <w:sz w:val="22"/>
          <w:szCs w:val="22"/>
          <w:lang w:eastAsia="en-US"/>
        </w:rPr>
      </w:pPr>
    </w:p>
    <w:p w:rsidR="00D40ED7" w:rsidRPr="00EF3067" w:rsidRDefault="00544CEB" w:rsidP="00EF3067">
      <w:pPr>
        <w:spacing w:after="200" w:line="276" w:lineRule="auto"/>
        <w:rPr>
          <w:rFonts w:asciiTheme="minorHAnsi" w:eastAsiaTheme="minorHAnsi" w:hAnsiTheme="minorHAnsi" w:cstheme="minorBidi"/>
          <w:sz w:val="22"/>
          <w:szCs w:val="22"/>
          <w:lang w:eastAsia="en-US"/>
        </w:rPr>
      </w:pPr>
      <w:r w:rsidRPr="00544CEB">
        <w:rPr>
          <w:rFonts w:asciiTheme="minorHAnsi" w:eastAsiaTheme="minorHAnsi" w:hAnsiTheme="minorHAnsi" w:cstheme="minorBidi"/>
          <w:noProof/>
          <w:sz w:val="22"/>
          <w:szCs w:val="22"/>
        </w:rPr>
        <w:lastRenderedPageBreak/>
        <w:drawing>
          <wp:inline distT="0" distB="0" distL="0" distR="0" wp14:anchorId="11BF9C66" wp14:editId="7EDFB09F">
            <wp:extent cx="5486400" cy="4382219"/>
            <wp:effectExtent l="0" t="0" r="19050" b="0"/>
            <wp:docPr id="3" name="Diagram 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0" r:lo="rId21" r:qs="rId22" r:cs="rId23"/>
              </a:graphicData>
            </a:graphic>
          </wp:inline>
        </w:drawing>
      </w:r>
    </w:p>
    <w:p w:rsidR="00F573E4" w:rsidRDefault="00F573E4" w:rsidP="004F38BA">
      <w:bookmarkStart w:id="4" w:name="_Toc444160694"/>
    </w:p>
    <w:p w:rsidR="00F573E4" w:rsidRDefault="00F573E4" w:rsidP="004F38BA"/>
    <w:p w:rsidR="00F573E4" w:rsidRDefault="00F573E4" w:rsidP="004F38BA"/>
    <w:p w:rsidR="00F573E4" w:rsidRDefault="00F573E4" w:rsidP="004F38BA"/>
    <w:p w:rsidR="001514E6" w:rsidRDefault="001514E6" w:rsidP="004F38BA"/>
    <w:p w:rsidR="001514E6" w:rsidRDefault="001514E6" w:rsidP="004F38BA"/>
    <w:p w:rsidR="001514E6" w:rsidRDefault="001514E6" w:rsidP="004F38BA"/>
    <w:p w:rsidR="001514E6" w:rsidRDefault="001514E6" w:rsidP="004F38BA"/>
    <w:p w:rsidR="001514E6" w:rsidRDefault="001514E6" w:rsidP="004F38BA"/>
    <w:p w:rsidR="001514E6" w:rsidRDefault="001514E6" w:rsidP="004F38BA"/>
    <w:p w:rsidR="001514E6" w:rsidRDefault="001514E6" w:rsidP="004F38BA"/>
    <w:p w:rsidR="001514E6" w:rsidRDefault="001514E6" w:rsidP="004F38BA"/>
    <w:p w:rsidR="00F573E4" w:rsidRDefault="00F573E4" w:rsidP="004F38BA"/>
    <w:p w:rsidR="00F573E4" w:rsidRDefault="00F573E4" w:rsidP="004F38BA"/>
    <w:p w:rsidR="004F38BA" w:rsidRDefault="004F38BA" w:rsidP="004F38BA"/>
    <w:p w:rsidR="00F573E4" w:rsidRPr="00F573E4" w:rsidRDefault="00F573E4" w:rsidP="004F38BA"/>
    <w:p w:rsidR="000D6EC0" w:rsidRPr="00D40ED7" w:rsidRDefault="00D40ED7" w:rsidP="00D40ED7">
      <w:pPr>
        <w:pStyle w:val="Nadpis1"/>
      </w:pPr>
      <w:bookmarkStart w:id="5" w:name="_Toc447185479"/>
      <w:r w:rsidRPr="00D40ED7">
        <w:lastRenderedPageBreak/>
        <w:t xml:space="preserve">2 </w:t>
      </w:r>
      <w:r w:rsidR="000D6EC0" w:rsidRPr="00D40ED7">
        <w:t xml:space="preserve">Koordinácia riadenia programov </w:t>
      </w:r>
      <w:r w:rsidR="00337F08">
        <w:t xml:space="preserve">v rámci </w:t>
      </w:r>
      <w:r w:rsidR="000D6EC0" w:rsidRPr="00D40ED7">
        <w:t>EŠIF</w:t>
      </w:r>
      <w:bookmarkEnd w:id="4"/>
      <w:bookmarkEnd w:id="5"/>
      <w:r w:rsidR="000D6EC0" w:rsidRPr="00D40ED7">
        <w:t xml:space="preserve"> </w:t>
      </w:r>
    </w:p>
    <w:p w:rsidR="000D6EC0" w:rsidRPr="001D6F91" w:rsidRDefault="000D6EC0" w:rsidP="001D6F91">
      <w:pPr>
        <w:pStyle w:val="Nadpis2"/>
      </w:pPr>
      <w:bookmarkStart w:id="6" w:name="_Toc444160695"/>
      <w:bookmarkStart w:id="7" w:name="_Toc447185480"/>
      <w:r w:rsidRPr="008670D3">
        <w:t>2.1 Koordinácia riadenia - Centrálny koordinačný orgán</w:t>
      </w:r>
      <w:bookmarkEnd w:id="6"/>
      <w:bookmarkEnd w:id="7"/>
    </w:p>
    <w:p w:rsidR="001E2EBF" w:rsidRPr="001D6F91" w:rsidRDefault="008670D3" w:rsidP="001D6F91">
      <w:pPr>
        <w:pStyle w:val="Nadpis3"/>
      </w:pPr>
      <w:bookmarkStart w:id="8" w:name="_Toc444160696"/>
      <w:bookmarkStart w:id="9" w:name="_Toc447185481"/>
      <w:r>
        <w:t xml:space="preserve">2.1.1 </w:t>
      </w:r>
      <w:r w:rsidR="001E2EBF">
        <w:t xml:space="preserve"> Metodické usmerňovanie</w:t>
      </w:r>
      <w:bookmarkEnd w:id="8"/>
      <w:bookmarkEnd w:id="9"/>
    </w:p>
    <w:p w:rsidR="007F2DD4" w:rsidRPr="00AA799D" w:rsidRDefault="007F2DD4" w:rsidP="00CA7CC9">
      <w:pPr>
        <w:spacing w:before="100" w:beforeAutospacing="1" w:after="120"/>
        <w:jc w:val="both"/>
        <w:rPr>
          <w:b/>
        </w:rPr>
      </w:pPr>
      <w:r w:rsidRPr="00AA799D">
        <w:rPr>
          <w:b/>
        </w:rPr>
        <w:t>Prehľad činností v oblasti koordinácie riadenia EŠIF</w:t>
      </w:r>
    </w:p>
    <w:p w:rsidR="001E2EBF" w:rsidRPr="00AA799D" w:rsidRDefault="00996BE3" w:rsidP="00055F18">
      <w:pPr>
        <w:spacing w:after="120"/>
        <w:jc w:val="both"/>
      </w:pPr>
      <w:r w:rsidRPr="007F5FC4">
        <w:rPr>
          <w:lang w:eastAsia="en-US"/>
        </w:rPr>
        <w:t xml:space="preserve">Úlohy </w:t>
      </w:r>
      <w:r w:rsidR="003C3836">
        <w:rPr>
          <w:lang w:eastAsia="en-US"/>
        </w:rPr>
        <w:t>CKO</w:t>
      </w:r>
      <w:r>
        <w:t xml:space="preserve"> </w:t>
      </w:r>
      <w:r>
        <w:rPr>
          <w:lang w:eastAsia="en-US"/>
        </w:rPr>
        <w:t xml:space="preserve">pre programy v rámci EŠIF </w:t>
      </w:r>
      <w:r w:rsidRPr="007F5FC4">
        <w:rPr>
          <w:lang w:eastAsia="en-US"/>
        </w:rPr>
        <w:t xml:space="preserve">plní sekcia </w:t>
      </w:r>
      <w:r>
        <w:rPr>
          <w:lang w:eastAsia="en-US"/>
        </w:rPr>
        <w:t>centrálny koordinačný orgán Úradu vlády S</w:t>
      </w:r>
      <w:r w:rsidRPr="007F5FC4">
        <w:rPr>
          <w:lang w:eastAsia="en-US"/>
        </w:rPr>
        <w:t>R</w:t>
      </w:r>
      <w:r>
        <w:rPr>
          <w:lang w:eastAsia="en-US"/>
        </w:rPr>
        <w:t xml:space="preserve"> </w:t>
      </w:r>
      <w:r>
        <w:t>(ďalej len „</w:t>
      </w:r>
      <w:r w:rsidRPr="00AA799D">
        <w:t>ÚV SR</w:t>
      </w:r>
      <w:r>
        <w:t>“)</w:t>
      </w:r>
      <w:r>
        <w:rPr>
          <w:lang w:eastAsia="en-US"/>
        </w:rPr>
        <w:t>.</w:t>
      </w:r>
      <w:r w:rsidRPr="00AA799D">
        <w:t xml:space="preserve"> </w:t>
      </w:r>
      <w:r w:rsidR="001E2EBF" w:rsidRPr="00AA799D">
        <w:t xml:space="preserve">CKO v oblasti koordinácie riadenia EŠIF spolupracoval </w:t>
      </w:r>
      <w:r>
        <w:t xml:space="preserve">najmä </w:t>
      </w:r>
      <w:r w:rsidR="001E2EBF" w:rsidRPr="00AA799D">
        <w:t xml:space="preserve">na príprave zákona č. 292/2014 Z. z. o príspevku poskytovanom z európskych štrukturálnych </w:t>
      </w:r>
      <w:r w:rsidR="003C3836">
        <w:t>a investičných fondov a o zmene</w:t>
      </w:r>
      <w:r w:rsidR="00F90E7C">
        <w:t xml:space="preserve"> </w:t>
      </w:r>
      <w:r w:rsidR="001E2EBF" w:rsidRPr="00AA799D">
        <w:t>a doplnení niektorých zákonov.</w:t>
      </w:r>
      <w:r w:rsidR="001E2EBF">
        <w:t xml:space="preserve"> CKO spolupracoval tiež na príprave niektorých ustanovení zákona č. 357/2015 Z. z. o finančnej kontrole a audite </w:t>
      </w:r>
      <w:r w:rsidR="001E2EBF" w:rsidRPr="004D2D4A">
        <w:t>a o zmene a doplnení niektorých zákonov</w:t>
      </w:r>
      <w:r w:rsidR="001E2EBF">
        <w:t>.</w:t>
      </w:r>
      <w:r w:rsidR="006101B6">
        <w:t xml:space="preserve"> </w:t>
      </w:r>
      <w:r w:rsidR="001E2EBF" w:rsidRPr="00AA799D">
        <w:t>CKO koordinuje riadenie EŠIF najmä prostredníctvom Systému riadenia EŠIF a metodických pokynov CKO. Okrem toho môže CKO vydávať metodické výklady CKO.</w:t>
      </w:r>
    </w:p>
    <w:p w:rsidR="00F573E4" w:rsidRDefault="007F2DD4" w:rsidP="007F2DD4">
      <w:pPr>
        <w:spacing w:after="120"/>
        <w:jc w:val="both"/>
      </w:pPr>
      <w:r w:rsidRPr="00AA799D">
        <w:t xml:space="preserve">CKO zriadil Radu CKO – poradný orgán vedúceho </w:t>
      </w:r>
      <w:r>
        <w:t>Úradu vlády Slovenskej republiky</w:t>
      </w:r>
      <w:r w:rsidRPr="00AA799D">
        <w:t xml:space="preserve">, ktorý je zriadený za účelom prerokúvania </w:t>
      </w:r>
      <w:r w:rsidRPr="00B62B6B">
        <w:t>vybraných otázok a prijímania stanovísk k vybraným kľúčovým problémom v</w:t>
      </w:r>
      <w:r w:rsidRPr="00AA799D">
        <w:t> </w:t>
      </w:r>
      <w:r w:rsidRPr="00B62B6B">
        <w:t>rámci</w:t>
      </w:r>
      <w:r w:rsidRPr="00AA799D">
        <w:t xml:space="preserve"> </w:t>
      </w:r>
      <w:r w:rsidRPr="00B62B6B">
        <w:t xml:space="preserve">schvaľovacieho procesu </w:t>
      </w:r>
      <w:r>
        <w:t>žiadostí o nenávratný finančný príspevok</w:t>
      </w:r>
      <w:r w:rsidRPr="00AA799D">
        <w:t>.</w:t>
      </w:r>
      <w:r>
        <w:t xml:space="preserve"> </w:t>
      </w:r>
    </w:p>
    <w:p w:rsidR="004B4303" w:rsidRPr="004B4303" w:rsidRDefault="00F573E4" w:rsidP="004B4303">
      <w:pPr>
        <w:jc w:val="both"/>
        <w:rPr>
          <w:rFonts w:ascii="Arial" w:hAnsi="Arial" w:cs="Arial"/>
          <w:sz w:val="30"/>
          <w:szCs w:val="30"/>
        </w:rPr>
      </w:pPr>
      <w:r>
        <w:t>Z dôvodu efektívnejšej komunikácie a riešenia vybraných odborných oblastí medzi subjektmi zapojenými do implementácie EŠIF zriadil CKO rôzne pracovné skupiny. Jednou z nich je pracovná skupina</w:t>
      </w:r>
      <w:r w:rsidR="007F2DD4" w:rsidRPr="006B2CB7">
        <w:t xml:space="preserve"> k cenovým mapám, ktoré majú slúžiť </w:t>
      </w:r>
      <w:r w:rsidR="007F2DD4">
        <w:t>riadiacim orgánom (ďalej len „RO“)</w:t>
      </w:r>
      <w:r w:rsidR="007F2DD4" w:rsidRPr="006B2CB7">
        <w:t xml:space="preserve"> k stanoveniu cenovej úrovn</w:t>
      </w:r>
      <w:r w:rsidR="007F2DD4">
        <w:t>e</w:t>
      </w:r>
      <w:r w:rsidR="007F2DD4" w:rsidRPr="006B2CB7">
        <w:t xml:space="preserve"> oprávnených výdavkov, resp. ako podklad k zjednodušenému vykazovaniu výdavkov.</w:t>
      </w:r>
      <w:r>
        <w:t xml:space="preserve"> Ďalšie pracovné skupiny boli zriadené v oblasti monitorovania, hodnotenia a informovania a </w:t>
      </w:r>
      <w:r w:rsidR="006872E8">
        <w:t>komunikácie</w:t>
      </w:r>
      <w:r>
        <w:t xml:space="preserve">. </w:t>
      </w:r>
      <w:r w:rsidR="006C0E7E">
        <w:t xml:space="preserve">V </w:t>
      </w:r>
      <w:r w:rsidR="006C0E7E" w:rsidRPr="0008396D">
        <w:t>rámci mechanizmu koordinácie medzi EŠIF a</w:t>
      </w:r>
      <w:r w:rsidR="006C0E7E">
        <w:t> </w:t>
      </w:r>
      <w:r w:rsidR="006C0E7E" w:rsidRPr="0008396D">
        <w:t>ostatnými nástrojmi podpory</w:t>
      </w:r>
      <w:r w:rsidR="006C0E7E">
        <w:t xml:space="preserve"> bola zriadená aj </w:t>
      </w:r>
      <w:r w:rsidR="006C0E7E" w:rsidRPr="006C0E7E">
        <w:t>pracovná komisia pre koordináciu a zabezpečenie synergických účinkov medzi EŠIF a ostatnými nástrojmi podpory EÚ a SR.</w:t>
      </w:r>
      <w:r w:rsidR="004B4303" w:rsidRPr="004B4303">
        <w:rPr>
          <w:rFonts w:ascii="Arial" w:hAnsi="Arial" w:cs="Arial"/>
          <w:sz w:val="30"/>
          <w:szCs w:val="30"/>
        </w:rPr>
        <w:t xml:space="preserve"> </w:t>
      </w:r>
      <w:r w:rsidR="00A94472" w:rsidRPr="001514E6">
        <w:t>Pre účely koordinácie bol v Systéme riadenia EŠIF s účinnosťou od 30. 11. 2015 zriadený koordinačný výbor pre spoluprácu pri kontrole verejného obstarávania, ktor</w:t>
      </w:r>
      <w:r w:rsidR="00A94472">
        <w:t xml:space="preserve">ý </w:t>
      </w:r>
      <w:r w:rsidR="00A94472" w:rsidRPr="00A94472">
        <w:t xml:space="preserve"> je</w:t>
      </w:r>
      <w:r w:rsidR="00A94472">
        <w:t xml:space="preserve"> v gescii</w:t>
      </w:r>
      <w:r w:rsidR="00A94472" w:rsidRPr="00A94472">
        <w:t xml:space="preserve"> </w:t>
      </w:r>
      <w:r w:rsidR="00A94472">
        <w:t xml:space="preserve">Úradu pre verejné obstarávanie. </w:t>
      </w:r>
      <w:r w:rsidR="004B4303">
        <w:t xml:space="preserve"> Tento výbor predstavuje odborné fórum pozostávajúce zo zástupcov</w:t>
      </w:r>
      <w:r w:rsidR="00A94472">
        <w:t xml:space="preserve"> </w:t>
      </w:r>
      <w:r w:rsidR="004B4303">
        <w:t xml:space="preserve">Úradu pre verejné obstarávanie, </w:t>
      </w:r>
      <w:r w:rsidR="00A94472">
        <w:t xml:space="preserve">CKO, </w:t>
      </w:r>
      <w:r w:rsidR="004B4303">
        <w:t>certifikačného orgánu, orgánu auditu a riadiaceho orgánu, ktorí zabezpečujú spoločný postup v rámci aplikácie pravidiel verejného obstarávania (spolupráca pri vydávaní metodických výkladov, pokynov a usmernení pre potreby implementácie fondov EÚ).</w:t>
      </w:r>
      <w:r w:rsidR="004B4303" w:rsidRPr="004B4303">
        <w:rPr>
          <w:rFonts w:ascii="Arial" w:hAnsi="Arial" w:cs="Arial"/>
          <w:sz w:val="30"/>
          <w:szCs w:val="30"/>
        </w:rPr>
        <w:t xml:space="preserve"> </w:t>
      </w:r>
    </w:p>
    <w:p w:rsidR="007F2DD4" w:rsidRPr="00B62B6B" w:rsidRDefault="00F573E4" w:rsidP="007F2DD4">
      <w:pPr>
        <w:spacing w:after="120"/>
        <w:jc w:val="both"/>
      </w:pPr>
      <w:r>
        <w:t xml:space="preserve"> </w:t>
      </w:r>
    </w:p>
    <w:p w:rsidR="001E2EBF" w:rsidRPr="00AA799D" w:rsidRDefault="001E2EBF" w:rsidP="00055F18">
      <w:pPr>
        <w:spacing w:before="100" w:beforeAutospacing="1" w:after="120"/>
        <w:jc w:val="both"/>
        <w:rPr>
          <w:b/>
        </w:rPr>
      </w:pPr>
      <w:r w:rsidRPr="00AA799D">
        <w:rPr>
          <w:b/>
        </w:rPr>
        <w:t xml:space="preserve">Prehľad a stručná špecifikácia činností, </w:t>
      </w:r>
      <w:r w:rsidR="00996BE3">
        <w:rPr>
          <w:b/>
        </w:rPr>
        <w:t>vy</w:t>
      </w:r>
      <w:r w:rsidRPr="00AA799D">
        <w:rPr>
          <w:b/>
        </w:rPr>
        <w:t>konaných v rámc</w:t>
      </w:r>
      <w:r w:rsidR="006101B6">
        <w:rPr>
          <w:b/>
        </w:rPr>
        <w:t>i metodického usmerňovania RO programov</w:t>
      </w:r>
      <w:r w:rsidRPr="00AA799D">
        <w:rPr>
          <w:b/>
        </w:rPr>
        <w:t xml:space="preserve"> a </w:t>
      </w:r>
      <w:r w:rsidR="007F2DD4">
        <w:rPr>
          <w:b/>
        </w:rPr>
        <w:t>gestorov</w:t>
      </w:r>
      <w:r w:rsidR="007F2DD4" w:rsidRPr="00AA799D">
        <w:rPr>
          <w:b/>
        </w:rPr>
        <w:t xml:space="preserve"> </w:t>
      </w:r>
      <w:r w:rsidR="006101B6">
        <w:rPr>
          <w:b/>
        </w:rPr>
        <w:t>horizontálnych princípov</w:t>
      </w:r>
    </w:p>
    <w:p w:rsidR="001E2EBF" w:rsidRPr="00AA799D" w:rsidRDefault="007A26C1" w:rsidP="00055F18">
      <w:pPr>
        <w:pStyle w:val="Default"/>
        <w:spacing w:after="120"/>
        <w:jc w:val="both"/>
        <w:rPr>
          <w:rFonts w:ascii="Times New Roman" w:hAnsi="Times New Roman" w:cs="Times New Roman"/>
        </w:rPr>
      </w:pPr>
      <w:r>
        <w:rPr>
          <w:rFonts w:ascii="Times New Roman" w:hAnsi="Times New Roman" w:cs="Times New Roman"/>
          <w:color w:val="auto"/>
        </w:rPr>
        <w:t>S účinnosťou od 20.11.</w:t>
      </w:r>
      <w:r w:rsidR="001E2EBF" w:rsidRPr="00AA799D">
        <w:rPr>
          <w:rFonts w:ascii="Times New Roman" w:hAnsi="Times New Roman" w:cs="Times New Roman"/>
          <w:color w:val="auto"/>
        </w:rPr>
        <w:t xml:space="preserve">2014 schválila vláda Slovenskej republiky Systém riadenia EŠIF, ktorého účelom je </w:t>
      </w:r>
      <w:r w:rsidR="001E2EBF" w:rsidRPr="00894DFD">
        <w:rPr>
          <w:rFonts w:ascii="Times New Roman" w:hAnsi="Times New Roman" w:cs="Times New Roman"/>
          <w:color w:val="auto"/>
        </w:rPr>
        <w:t>definovať štandardné základné procesy a postupy, ktoré zabezpečia harmonizované uplatňovanie pravidiel pri poskytovaní príspevkov v programovom období 2014 – 2020 na úrovni všetkých subjektov zapojených do poskytovania príspevkov v</w:t>
      </w:r>
      <w:r w:rsidR="001E2EBF" w:rsidRPr="00AA799D">
        <w:rPr>
          <w:rFonts w:ascii="Times New Roman" w:hAnsi="Times New Roman" w:cs="Times New Roman"/>
          <w:color w:val="auto"/>
        </w:rPr>
        <w:t> </w:t>
      </w:r>
      <w:r w:rsidR="001E2EBF" w:rsidRPr="00894DFD">
        <w:rPr>
          <w:rFonts w:ascii="Times New Roman" w:hAnsi="Times New Roman" w:cs="Times New Roman"/>
          <w:color w:val="auto"/>
        </w:rPr>
        <w:t>podmienkach SR. Systém riadenia EŠIF rovnako vymedzuje subjekty zapojené do</w:t>
      </w:r>
      <w:r w:rsidR="001E2EBF">
        <w:rPr>
          <w:rFonts w:ascii="Times New Roman" w:hAnsi="Times New Roman" w:cs="Times New Roman"/>
          <w:color w:val="auto"/>
        </w:rPr>
        <w:t> </w:t>
      </w:r>
      <w:r w:rsidR="001E2EBF" w:rsidRPr="00894DFD">
        <w:rPr>
          <w:rFonts w:ascii="Times New Roman" w:hAnsi="Times New Roman" w:cs="Times New Roman"/>
          <w:color w:val="auto"/>
        </w:rPr>
        <w:t xml:space="preserve">implementácie v programovom období 2014 – 2020 a stanovuje základný rámec ich povinností. Štandardné základné procesy, postupy a povinnosti pre jednotlivé subjekty upravené v Systéme riadenia EŠIF majú zároveň zabezpečiť úplné a správne uplatňovanie </w:t>
      </w:r>
      <w:r w:rsidR="001E2EBF" w:rsidRPr="00894DFD">
        <w:rPr>
          <w:rFonts w:ascii="Times New Roman" w:hAnsi="Times New Roman" w:cs="Times New Roman"/>
          <w:color w:val="auto"/>
        </w:rPr>
        <w:lastRenderedPageBreak/>
        <w:t xml:space="preserve">pravidiel stanovených v legislatíve EÚ a SR. </w:t>
      </w:r>
      <w:r w:rsidR="001E2EBF" w:rsidRPr="00AA799D">
        <w:rPr>
          <w:rFonts w:ascii="Times New Roman" w:hAnsi="Times New Roman" w:cs="Times New Roman"/>
          <w:color w:val="auto"/>
        </w:rPr>
        <w:t>Ďalšie aktualizácie Systému riadenia EŠIF schvaľuje vedúci Ú</w:t>
      </w:r>
      <w:r w:rsidR="00D5319E">
        <w:rPr>
          <w:rFonts w:ascii="Times New Roman" w:hAnsi="Times New Roman" w:cs="Times New Roman"/>
          <w:color w:val="auto"/>
        </w:rPr>
        <w:t>V</w:t>
      </w:r>
      <w:r w:rsidR="001E2EBF" w:rsidRPr="00AA799D">
        <w:rPr>
          <w:rFonts w:ascii="Times New Roman" w:hAnsi="Times New Roman" w:cs="Times New Roman"/>
          <w:color w:val="auto"/>
        </w:rPr>
        <w:t xml:space="preserve"> SR</w:t>
      </w:r>
      <w:r w:rsidR="001E2EBF" w:rsidRPr="00AA799D">
        <w:rPr>
          <w:rFonts w:ascii="Times New Roman" w:hAnsi="Times New Roman" w:cs="Times New Roman"/>
        </w:rPr>
        <w:t>.</w:t>
      </w:r>
    </w:p>
    <w:p w:rsidR="001E2EBF" w:rsidRPr="004F7E4B" w:rsidRDefault="001E2EBF" w:rsidP="00055F18">
      <w:pPr>
        <w:pStyle w:val="Default"/>
        <w:spacing w:after="120"/>
        <w:jc w:val="both"/>
        <w:rPr>
          <w:rFonts w:ascii="Times New Roman" w:hAnsi="Times New Roman" w:cs="Times New Roman"/>
          <w:color w:val="auto"/>
        </w:rPr>
      </w:pPr>
      <w:r w:rsidRPr="00AA799D">
        <w:rPr>
          <w:rFonts w:ascii="Times New Roman" w:hAnsi="Times New Roman" w:cs="Times New Roman"/>
        </w:rPr>
        <w:t>Systém riadenia EŠIF, verz</w:t>
      </w:r>
      <w:r w:rsidR="007A26C1">
        <w:rPr>
          <w:rFonts w:ascii="Times New Roman" w:hAnsi="Times New Roman" w:cs="Times New Roman"/>
        </w:rPr>
        <w:t>ia 2 nadobudol účinnosť 30.11.</w:t>
      </w:r>
      <w:r w:rsidRPr="00AA799D">
        <w:rPr>
          <w:rFonts w:ascii="Times New Roman" w:hAnsi="Times New Roman" w:cs="Times New Roman"/>
        </w:rPr>
        <w:t>2015. Aktualizácia reagovala najmä na odporúčania vládneho auditu, ktorý overoval kritériá určenia CKO a na potreby implementačnej praxe. Systém riadenia EŠIF dopĺňa 33 vydaných vzorov formulárov, výstupov a vstupov v rámci jednotlivých procesov implementácie.</w:t>
      </w:r>
      <w:r>
        <w:rPr>
          <w:rFonts w:ascii="Times New Roman" w:hAnsi="Times New Roman" w:cs="Times New Roman"/>
        </w:rPr>
        <w:t xml:space="preserve"> CKO koncom roka 2015 </w:t>
      </w:r>
      <w:r w:rsidRPr="004F7E4B">
        <w:rPr>
          <w:rFonts w:ascii="Times New Roman" w:hAnsi="Times New Roman" w:cs="Times New Roman"/>
          <w:color w:val="auto"/>
        </w:rPr>
        <w:t>začal pripravovať verziu č. 3 Systému riadenia EŠIF.</w:t>
      </w:r>
    </w:p>
    <w:p w:rsidR="00F25FC0" w:rsidRDefault="001E2EBF" w:rsidP="004F7E4B">
      <w:pPr>
        <w:pStyle w:val="Default"/>
        <w:spacing w:after="120"/>
        <w:jc w:val="both"/>
        <w:rPr>
          <w:rFonts w:ascii="Times New Roman" w:hAnsi="Times New Roman" w:cs="Times New Roman"/>
          <w:color w:val="auto"/>
        </w:rPr>
      </w:pPr>
      <w:r w:rsidRPr="00AA799D">
        <w:rPr>
          <w:rFonts w:ascii="Times New Roman" w:hAnsi="Times New Roman" w:cs="Times New Roman"/>
          <w:color w:val="auto"/>
        </w:rPr>
        <w:t>V rokoch 2014 – 2015 CKO vydal 24 metodických pokynov, upravujúcich jednu alebo viacero vecne príbuzných oblastí implementácie EŠIF. V prípade potreby sú tieto metodické pokyny priebežne aktualizované. Metodické pokyny môžu mať záväzný alebo odporúčací charakter</w:t>
      </w:r>
      <w:r w:rsidR="00E27E4F">
        <w:rPr>
          <w:rFonts w:ascii="Times New Roman" w:hAnsi="Times New Roman" w:cs="Times New Roman"/>
          <w:color w:val="auto"/>
        </w:rPr>
        <w:t xml:space="preserve">. </w:t>
      </w:r>
      <w:r w:rsidRPr="00AA799D">
        <w:rPr>
          <w:rFonts w:ascii="Times New Roman" w:hAnsi="Times New Roman" w:cs="Times New Roman"/>
          <w:color w:val="auto"/>
        </w:rPr>
        <w:t xml:space="preserve">Na základe oprávnených a riadne odôvodnených žiadostí </w:t>
      </w:r>
      <w:r>
        <w:rPr>
          <w:rFonts w:ascii="Times New Roman" w:hAnsi="Times New Roman" w:cs="Times New Roman"/>
          <w:color w:val="auto"/>
        </w:rPr>
        <w:t xml:space="preserve">RO </w:t>
      </w:r>
      <w:r w:rsidRPr="00AA799D">
        <w:rPr>
          <w:rFonts w:ascii="Times New Roman" w:hAnsi="Times New Roman" w:cs="Times New Roman"/>
          <w:color w:val="auto"/>
        </w:rPr>
        <w:t>udeľoval CKO výnimky zo</w:t>
      </w:r>
      <w:r>
        <w:rPr>
          <w:rFonts w:ascii="Times New Roman" w:hAnsi="Times New Roman" w:cs="Times New Roman"/>
          <w:color w:val="auto"/>
        </w:rPr>
        <w:t> </w:t>
      </w:r>
      <w:r w:rsidRPr="00AA799D">
        <w:rPr>
          <w:rFonts w:ascii="Times New Roman" w:hAnsi="Times New Roman" w:cs="Times New Roman"/>
          <w:color w:val="auto"/>
        </w:rPr>
        <w:t>Systému riadenia EŠIF, napríklad v oblasti vyhlasovania výziev a nepriamych výdavkov.</w:t>
      </w:r>
    </w:p>
    <w:p w:rsidR="00F25FC0" w:rsidRPr="00AA799D" w:rsidRDefault="00DD52D9" w:rsidP="004F7E4B">
      <w:pPr>
        <w:pStyle w:val="Default"/>
        <w:spacing w:after="120"/>
        <w:jc w:val="both"/>
        <w:rPr>
          <w:rFonts w:ascii="Times New Roman" w:hAnsi="Times New Roman" w:cs="Times New Roman"/>
          <w:color w:val="auto"/>
        </w:rPr>
      </w:pPr>
      <w:r>
        <w:rPr>
          <w:rFonts w:ascii="Times New Roman" w:hAnsi="Times New Roman" w:cs="Times New Roman"/>
          <w:color w:val="auto"/>
        </w:rPr>
        <w:t>Aktuálny Systém riadenia EŠIF,</w:t>
      </w:r>
      <w:r w:rsidR="00F25FC0">
        <w:rPr>
          <w:rFonts w:ascii="Times New Roman" w:hAnsi="Times New Roman" w:cs="Times New Roman"/>
          <w:color w:val="auto"/>
        </w:rPr>
        <w:t xml:space="preserve"> metodické pokyny</w:t>
      </w:r>
      <w:r>
        <w:rPr>
          <w:rFonts w:ascii="Times New Roman" w:hAnsi="Times New Roman" w:cs="Times New Roman"/>
          <w:color w:val="auto"/>
        </w:rPr>
        <w:t xml:space="preserve"> CKO</w:t>
      </w:r>
      <w:r w:rsidR="00F25FC0">
        <w:rPr>
          <w:rFonts w:ascii="Times New Roman" w:hAnsi="Times New Roman" w:cs="Times New Roman"/>
          <w:color w:val="auto"/>
        </w:rPr>
        <w:t xml:space="preserve"> ako aj vzory CKO</w:t>
      </w:r>
      <w:r>
        <w:rPr>
          <w:rFonts w:ascii="Times New Roman" w:hAnsi="Times New Roman" w:cs="Times New Roman"/>
          <w:color w:val="auto"/>
        </w:rPr>
        <w:t xml:space="preserve">, </w:t>
      </w:r>
      <w:r w:rsidR="00F25FC0" w:rsidRPr="00F25FC0">
        <w:rPr>
          <w:rFonts w:ascii="Times New Roman" w:hAnsi="Times New Roman" w:cs="Times New Roman"/>
          <w:color w:val="auto"/>
        </w:rPr>
        <w:t xml:space="preserve">sú sprístupnené na webovom sídle </w:t>
      </w:r>
      <w:proofErr w:type="spellStart"/>
      <w:r w:rsidR="00F25FC0" w:rsidRPr="00F25FC0">
        <w:rPr>
          <w:rFonts w:ascii="Times New Roman" w:hAnsi="Times New Roman" w:cs="Times New Roman"/>
          <w:color w:val="auto"/>
        </w:rPr>
        <w:t>www.partners</w:t>
      </w:r>
      <w:r>
        <w:rPr>
          <w:rFonts w:ascii="Times New Roman" w:hAnsi="Times New Roman" w:cs="Times New Roman"/>
          <w:color w:val="auto"/>
        </w:rPr>
        <w:t>kadohoda.gov.sk</w:t>
      </w:r>
      <w:proofErr w:type="spellEnd"/>
      <w:r>
        <w:rPr>
          <w:rFonts w:ascii="Times New Roman" w:hAnsi="Times New Roman" w:cs="Times New Roman"/>
          <w:color w:val="auto"/>
        </w:rPr>
        <w:t xml:space="preserve"> v záložke „CKO </w:t>
      </w:r>
      <w:r w:rsidR="00F25FC0" w:rsidRPr="00F25FC0">
        <w:rPr>
          <w:rFonts w:ascii="Times New Roman" w:hAnsi="Times New Roman" w:cs="Times New Roman"/>
          <w:color w:val="auto"/>
        </w:rPr>
        <w:t>“.</w:t>
      </w:r>
    </w:p>
    <w:p w:rsidR="001E2EBF" w:rsidRDefault="001E2EBF" w:rsidP="004F7E4B">
      <w:pPr>
        <w:pStyle w:val="Default"/>
        <w:spacing w:after="120"/>
        <w:jc w:val="both"/>
        <w:rPr>
          <w:rFonts w:ascii="Times New Roman" w:hAnsi="Times New Roman" w:cs="Times New Roman"/>
          <w:color w:val="auto"/>
        </w:rPr>
      </w:pPr>
      <w:r w:rsidRPr="00AA799D">
        <w:rPr>
          <w:rFonts w:ascii="Times New Roman" w:hAnsi="Times New Roman" w:cs="Times New Roman"/>
          <w:color w:val="auto"/>
        </w:rPr>
        <w:t xml:space="preserve">CKO zriadil za účelom plynulej komunikácie s riadiacimi orgánmi e-mailovú adresu </w:t>
      </w:r>
      <w:hyperlink r:id="rId25" w:history="1">
        <w:r w:rsidRPr="00AA799D">
          <w:rPr>
            <w:rStyle w:val="Hypertextovprepojenie"/>
            <w:rFonts w:ascii="Times New Roman" w:hAnsi="Times New Roman" w:cs="Times New Roman"/>
          </w:rPr>
          <w:t>metodika.cko@vlada.gov.sk</w:t>
        </w:r>
      </w:hyperlink>
      <w:r w:rsidRPr="00AA799D">
        <w:rPr>
          <w:rFonts w:ascii="Times New Roman" w:hAnsi="Times New Roman" w:cs="Times New Roman"/>
          <w:color w:val="auto"/>
        </w:rPr>
        <w:t>, na ktorú sú zasielané otázky, žiadosti o stanoviská a vysvetlenia k legislatíve EÚ a SR, zákonu o príspevku z EŠIF, Systému riadenia EŠIF, metodickým výkladom a ďalším implementačným dokumentom. CKO priebežne odpovedá riadiacim orgánom na prijaté e-maily.</w:t>
      </w:r>
      <w:r w:rsidR="00623843">
        <w:rPr>
          <w:rFonts w:ascii="Times New Roman" w:hAnsi="Times New Roman" w:cs="Times New Roman"/>
          <w:color w:val="auto"/>
        </w:rPr>
        <w:t xml:space="preserve"> </w:t>
      </w:r>
      <w:r>
        <w:rPr>
          <w:rFonts w:ascii="Times New Roman" w:hAnsi="Times New Roman" w:cs="Times New Roman"/>
          <w:color w:val="auto"/>
        </w:rPr>
        <w:t xml:space="preserve">Priebežne sú podľa potreby uskutočňované pracovné a konzultačné stretnutia CKO s riadiacimi orgánmi k jednotlivým oblastiam implementácie </w:t>
      </w:r>
      <w:r w:rsidRPr="003B0D27">
        <w:rPr>
          <w:rFonts w:ascii="Times New Roman" w:hAnsi="Times New Roman" w:cs="Times New Roman"/>
          <w:color w:val="auto"/>
        </w:rPr>
        <w:t>EŠIF (napr. k technickej</w:t>
      </w:r>
      <w:r>
        <w:rPr>
          <w:rFonts w:ascii="Times New Roman" w:hAnsi="Times New Roman" w:cs="Times New Roman"/>
          <w:color w:val="auto"/>
        </w:rPr>
        <w:t xml:space="preserve"> pomoci, nepriamym výdavkom, </w:t>
      </w:r>
      <w:r w:rsidR="00996BE3">
        <w:rPr>
          <w:rFonts w:ascii="Times New Roman" w:hAnsi="Times New Roman" w:cs="Times New Roman"/>
          <w:color w:val="auto"/>
        </w:rPr>
        <w:t>miestnemu rozvoju vedenému</w:t>
      </w:r>
      <w:r w:rsidR="00D5319E">
        <w:rPr>
          <w:rFonts w:ascii="Times New Roman" w:hAnsi="Times New Roman" w:cs="Times New Roman"/>
          <w:color w:val="auto"/>
        </w:rPr>
        <w:t xml:space="preserve"> komunitou</w:t>
      </w:r>
      <w:r>
        <w:rPr>
          <w:rFonts w:ascii="Times New Roman" w:hAnsi="Times New Roman" w:cs="Times New Roman"/>
          <w:color w:val="auto"/>
        </w:rPr>
        <w:t>, monitorovaniu a pod.).</w:t>
      </w:r>
    </w:p>
    <w:p w:rsidR="001E2EBF" w:rsidRPr="00AA799D" w:rsidRDefault="001E2EBF" w:rsidP="00055F18">
      <w:pPr>
        <w:spacing w:before="100" w:beforeAutospacing="1" w:after="120"/>
        <w:jc w:val="both"/>
        <w:rPr>
          <w:b/>
        </w:rPr>
      </w:pPr>
      <w:r w:rsidRPr="00AA799D">
        <w:rPr>
          <w:b/>
        </w:rPr>
        <w:t xml:space="preserve">Informácia o aktivitách súvisiacich s koordináciou a metodickým usmerňovaním CKO Európskou komisiou </w:t>
      </w:r>
    </w:p>
    <w:p w:rsidR="001E2EBF" w:rsidRDefault="001E2EBF" w:rsidP="00055F18">
      <w:pPr>
        <w:spacing w:after="120"/>
        <w:jc w:val="both"/>
      </w:pPr>
      <w:r w:rsidRPr="003C5606">
        <w:t xml:space="preserve">CKO </w:t>
      </w:r>
      <w:r>
        <w:t>aktívne komunikuje v prípade potreby s</w:t>
      </w:r>
      <w:r w:rsidR="00D5319E">
        <w:t> Európskou komisiou (ďalej len „</w:t>
      </w:r>
      <w:r>
        <w:t>EK</w:t>
      </w:r>
      <w:r w:rsidR="00D5319E">
        <w:t>“)</w:t>
      </w:r>
      <w:r>
        <w:t xml:space="preserve">, predovšetkým formou e-mailovej komunikácie, </w:t>
      </w:r>
      <w:r w:rsidR="00996BE3">
        <w:t>v sledovanom období to bolo napr. k problematike</w:t>
      </w:r>
      <w:r>
        <w:t xml:space="preserve"> týkajúcej sa nastavenia výpočtu pomerného financovania technickej pomoci.</w:t>
      </w:r>
    </w:p>
    <w:p w:rsidR="001E2EBF" w:rsidRDefault="001E2EBF" w:rsidP="00055F18">
      <w:pPr>
        <w:spacing w:after="120"/>
        <w:jc w:val="both"/>
      </w:pPr>
      <w:r>
        <w:t xml:space="preserve">Aktívna komunikácia s EK prebieha aj v súvislosti s plnením akčného plánu všeobecnej ex </w:t>
      </w:r>
      <w:proofErr w:type="spellStart"/>
      <w:r>
        <w:t>ante</w:t>
      </w:r>
      <w:proofErr w:type="spellEnd"/>
      <w:r>
        <w:t xml:space="preserve"> </w:t>
      </w:r>
      <w:proofErr w:type="spellStart"/>
      <w:r>
        <w:t>kondicionality</w:t>
      </w:r>
      <w:proofErr w:type="spellEnd"/>
      <w:r>
        <w:t xml:space="preserve"> </w:t>
      </w:r>
      <w:r w:rsidR="00BF30B8">
        <w:t xml:space="preserve">(ďalej len „EAK“) </w:t>
      </w:r>
      <w:r>
        <w:t>č. 4 – Verejné obstarávanie</w:t>
      </w:r>
      <w:r w:rsidR="00996BE3">
        <w:t>, ktorej gestorom je CKO spolu s ÚVO</w:t>
      </w:r>
      <w:r w:rsidR="00BF30B8">
        <w:t>.</w:t>
      </w:r>
      <w:r>
        <w:t xml:space="preserve"> Komunikácia prebieha formou videokonferencií, ale i formou osobných konzultácií s predstaviteľmi DG </w:t>
      </w:r>
      <w:proofErr w:type="spellStart"/>
      <w:r>
        <w:t>Grow</w:t>
      </w:r>
      <w:proofErr w:type="spellEnd"/>
      <w:r>
        <w:t xml:space="preserve"> a DG </w:t>
      </w:r>
      <w:proofErr w:type="spellStart"/>
      <w:r>
        <w:t>Regio</w:t>
      </w:r>
      <w:proofErr w:type="spellEnd"/>
      <w:r>
        <w:t xml:space="preserve">. Gestori EAK tak na pravidelnej báze podrobne informujú EK o stave plnenia a konzultujú všetky akcie smerujúce k úspešnému plneniu. </w:t>
      </w:r>
    </w:p>
    <w:p w:rsidR="001E2EBF" w:rsidRPr="003C5606" w:rsidRDefault="001E2EBF" w:rsidP="00055F18">
      <w:pPr>
        <w:spacing w:after="120"/>
        <w:jc w:val="both"/>
      </w:pPr>
      <w:r>
        <w:t xml:space="preserve">V rámci posilnenia akčného plánu EAK sa CKO podieľa na projekte s OECD a EK, ktorý je hradený z technickej pomoci DG </w:t>
      </w:r>
      <w:proofErr w:type="spellStart"/>
      <w:r>
        <w:t>Regio</w:t>
      </w:r>
      <w:proofErr w:type="spellEnd"/>
      <w:r>
        <w:t>. Projekt OECD poskytne odborné poradenské slu</w:t>
      </w:r>
      <w:r w:rsidR="00A80BB9">
        <w:t>žby v oblasti národnej stratégie</w:t>
      </w:r>
      <w:r>
        <w:t xml:space="preserve"> elektronizácie verejného obstarávan</w:t>
      </w:r>
      <w:r w:rsidR="00996BE3">
        <w:t>ia, na</w:t>
      </w:r>
      <w:r>
        <w:t>stavenia vzdelávacej platformy a </w:t>
      </w:r>
      <w:proofErr w:type="spellStart"/>
      <w:r>
        <w:t>evaluácie</w:t>
      </w:r>
      <w:proofErr w:type="spellEnd"/>
      <w:r>
        <w:t xml:space="preserve"> dopadov vybraných inštitútov Systému riadenia EŠIF v programovom období 2014</w:t>
      </w:r>
      <w:r w:rsidR="00D53E95">
        <w:t xml:space="preserve"> – </w:t>
      </w:r>
      <w:r>
        <w:t>2020.</w:t>
      </w:r>
    </w:p>
    <w:p w:rsidR="001E2EBF" w:rsidRPr="00AA799D" w:rsidRDefault="00047BED" w:rsidP="004F7E4B">
      <w:pPr>
        <w:spacing w:after="120"/>
        <w:jc w:val="both"/>
      </w:pPr>
      <w:r>
        <w:t>Začiatkom</w:t>
      </w:r>
      <w:r w:rsidR="001E2EBF" w:rsidRPr="00AA799D">
        <w:t xml:space="preserve"> októb</w:t>
      </w:r>
      <w:r w:rsidR="00D53E95">
        <w:t>ra</w:t>
      </w:r>
      <w:r w:rsidR="00996BE3">
        <w:t xml:space="preserve"> 2015</w:t>
      </w:r>
      <w:r w:rsidR="001E2EBF" w:rsidRPr="00AA799D">
        <w:t xml:space="preserve"> CKO v spolupráci s EK pripravil </w:t>
      </w:r>
      <w:r w:rsidR="001E2EBF" w:rsidRPr="004F7E4B">
        <w:t>expertnú misiu v oblasti</w:t>
      </w:r>
      <w:r w:rsidR="001E2EBF" w:rsidRPr="00AA799D">
        <w:rPr>
          <w:b/>
        </w:rPr>
        <w:t xml:space="preserve"> verejného obstarávania prostredníctvom projektu </w:t>
      </w:r>
      <w:proofErr w:type="spellStart"/>
      <w:r w:rsidR="001E2EBF" w:rsidRPr="00AA799D">
        <w:rPr>
          <w:b/>
        </w:rPr>
        <w:t>TAIEX-Regio</w:t>
      </w:r>
      <w:proofErr w:type="spellEnd"/>
      <w:r w:rsidR="001E2EBF" w:rsidRPr="00AA799D">
        <w:rPr>
          <w:b/>
        </w:rPr>
        <w:t xml:space="preserve"> Peer2Peer</w:t>
      </w:r>
      <w:r w:rsidR="00E27E4F">
        <w:t xml:space="preserve">. </w:t>
      </w:r>
      <w:r w:rsidR="001E2EBF" w:rsidRPr="00AA799D">
        <w:t xml:space="preserve">Expertná misia počas dvoch dní zahŕňala sériu prednášok na vybrané témy z oblasti verejného obstarávania, pričom prednášajúci predstavovali najvyššiu znalostnú platformu z členských štátov ako napríklad Portugalsko a Poľsko. Zvolené tematické okruhy cielene prechádzali jednotlivými úlohami </w:t>
      </w:r>
      <w:r w:rsidR="001E2EBF" w:rsidRPr="00AA799D">
        <w:lastRenderedPageBreak/>
        <w:t xml:space="preserve">akčného plánu plnenia všeobecnej </w:t>
      </w:r>
      <w:r w:rsidR="00E27E4F">
        <w:t xml:space="preserve">EAK </w:t>
      </w:r>
      <w:r w:rsidR="001E2EBF" w:rsidRPr="00AA799D">
        <w:t>„Verejné obstarávanie“, čím sa výrazne</w:t>
      </w:r>
      <w:r w:rsidR="00A80BB9">
        <w:t xml:space="preserve"> pomohlo skvalitniť a posilniť </w:t>
      </w:r>
      <w:r w:rsidR="001E2EBF" w:rsidRPr="00AA799D">
        <w:t>jeho plnenie.</w:t>
      </w:r>
    </w:p>
    <w:p w:rsidR="00EF3067" w:rsidRDefault="001E2EBF" w:rsidP="004F7E4B">
      <w:pPr>
        <w:spacing w:after="120"/>
        <w:jc w:val="both"/>
      </w:pPr>
      <w:r w:rsidRPr="00AA799D">
        <w:t>Podujatie sa stretlo so značným záujmom inštitúcií zapojených do výkonu administratívnej kontroly verejného obstarávania ako i Úradu pre verejné obstarávanie, Orgánu auditu a Certifikačného orgánu. Slovenská republika bola jedným z prvých členských štátov, ktoré využili možnosti informačnej výmeny z ponuky E</w:t>
      </w:r>
      <w:r w:rsidR="00E27E4F">
        <w:t>K</w:t>
      </w:r>
      <w:r w:rsidRPr="00AA799D">
        <w:t xml:space="preserve">. V súčasnosti </w:t>
      </w:r>
      <w:r w:rsidR="00E27E4F">
        <w:t xml:space="preserve">CKO </w:t>
      </w:r>
      <w:r w:rsidRPr="00AA799D">
        <w:t>pracuje na určení ďalších tematických celkov za</w:t>
      </w:r>
      <w:r>
        <w:t> </w:t>
      </w:r>
      <w:r w:rsidRPr="00AA799D">
        <w:t>účelom opät</w:t>
      </w:r>
      <w:r w:rsidR="00EF3067">
        <w:t>ovnej aplikácie nástroja TAIEX.</w:t>
      </w:r>
    </w:p>
    <w:p w:rsidR="00A24891" w:rsidRDefault="00A24891" w:rsidP="001D6F91">
      <w:pPr>
        <w:pStyle w:val="Nadpis3"/>
      </w:pPr>
      <w:bookmarkStart w:id="10" w:name="_Toc444160697"/>
      <w:bookmarkStart w:id="11" w:name="_Toc447185482"/>
      <w:r w:rsidRPr="00A24891">
        <w:t xml:space="preserve">2.1.2  </w:t>
      </w:r>
      <w:r>
        <w:t>ITMS</w:t>
      </w:r>
      <w:bookmarkEnd w:id="10"/>
      <w:r w:rsidR="002B7B76">
        <w:t>2014+</w:t>
      </w:r>
      <w:bookmarkEnd w:id="11"/>
    </w:p>
    <w:p w:rsidR="00A24891" w:rsidRDefault="00A24891" w:rsidP="00A24891">
      <w:pPr>
        <w:rPr>
          <w:b/>
        </w:rPr>
      </w:pPr>
    </w:p>
    <w:p w:rsidR="0044316C" w:rsidRDefault="0044316C" w:rsidP="004F7E4B">
      <w:pPr>
        <w:spacing w:after="120"/>
        <w:jc w:val="both"/>
      </w:pPr>
      <w:r w:rsidRPr="004D1763">
        <w:t xml:space="preserve">Slovenská republika </w:t>
      </w:r>
      <w:r>
        <w:t>p</w:t>
      </w:r>
      <w:r w:rsidRPr="004D1763">
        <w:t>re programové obdobie 2014 – 2020 pre implemen</w:t>
      </w:r>
      <w:r>
        <w:t xml:space="preserve">táciu EŠIF </w:t>
      </w:r>
      <w:r w:rsidRPr="004D1763">
        <w:t>v súlade s čl. 122, ods. 3</w:t>
      </w:r>
      <w:r w:rsidR="00D53E95">
        <w:t xml:space="preserve"> a</w:t>
      </w:r>
      <w:r w:rsidRPr="004D1763">
        <w:t xml:space="preserve"> čl. 125, ods. 2, písm. d)</w:t>
      </w:r>
      <w:r>
        <w:t xml:space="preserve"> všeobecného nariadenia</w:t>
      </w:r>
      <w:r w:rsidRPr="004D1763">
        <w:t xml:space="preserve"> používa informačný systém</w:t>
      </w:r>
      <w:r w:rsidR="00623843">
        <w:t xml:space="preserve"> s označením ITMS2014+ (ďalej len</w:t>
      </w:r>
      <w:r w:rsidRPr="004D1763">
        <w:t xml:space="preserve"> „ITMS2014+“)</w:t>
      </w:r>
      <w:r>
        <w:t>.</w:t>
      </w:r>
      <w:r w:rsidRPr="004D1763">
        <w:t xml:space="preserve"> </w:t>
      </w:r>
      <w:r>
        <w:t>ITMS2014+</w:t>
      </w:r>
      <w:r w:rsidRPr="004D1763">
        <w:t xml:space="preserve"> plní úlohy centrálneho informačného systému slúžiaceho na evidenciu, </w:t>
      </w:r>
      <w:r w:rsidRPr="00047BED">
        <w:t>následné spracovávanie, export, výmenu dát, údajov a dokumentov medzi žiadateľom/prijímateľom, poskytovateľom pomoci a ďalšími orgánmi zapojenými do implementácie EŠIF</w:t>
      </w:r>
      <w:r w:rsidR="00047BED" w:rsidRPr="00047BED">
        <w:t xml:space="preserve"> okrem Programu rozvoja vidieka</w:t>
      </w:r>
      <w:r w:rsidRPr="00047BED">
        <w:t>.</w:t>
      </w:r>
      <w:r w:rsidRPr="002A009E">
        <w:t xml:space="preserve"> </w:t>
      </w:r>
    </w:p>
    <w:p w:rsidR="0044316C" w:rsidRDefault="0044316C" w:rsidP="004F7E4B">
      <w:pPr>
        <w:spacing w:after="120"/>
        <w:jc w:val="both"/>
      </w:pPr>
      <w:r w:rsidRPr="002A009E">
        <w:t>Dô</w:t>
      </w:r>
      <w:r>
        <w:t>ležitým míľnikom v implementácii</w:t>
      </w:r>
      <w:r w:rsidRPr="002A009E">
        <w:t xml:space="preserve"> </w:t>
      </w:r>
      <w:r w:rsidR="0036402E">
        <w:t>bolo</w:t>
      </w:r>
      <w:r w:rsidRPr="002A009E">
        <w:t xml:space="preserve"> uvedenie systému ITMS2014+ do produktívnej prevádzky, čo umožnilo jednotlivým riadiacim orgánom zverejniť výzvy na predkladanie žiadostí o nenávratný finančný príspevok, </w:t>
      </w:r>
      <w:r w:rsidR="0036402E" w:rsidRPr="002A009E">
        <w:t>zakontrahova</w:t>
      </w:r>
      <w:r w:rsidR="0036402E">
        <w:t xml:space="preserve">ť </w:t>
      </w:r>
      <w:r w:rsidR="0036402E" w:rsidRPr="002A009E">
        <w:t>prv</w:t>
      </w:r>
      <w:r w:rsidR="0036402E">
        <w:t>é</w:t>
      </w:r>
      <w:r w:rsidR="0036402E" w:rsidRPr="002A009E">
        <w:t xml:space="preserve"> projekt</w:t>
      </w:r>
      <w:r w:rsidR="0036402E">
        <w:t>y</w:t>
      </w:r>
      <w:r w:rsidR="0036402E" w:rsidRPr="002A009E">
        <w:t xml:space="preserve"> </w:t>
      </w:r>
      <w:r w:rsidRPr="002A009E">
        <w:t>a </w:t>
      </w:r>
      <w:r w:rsidR="0036402E" w:rsidRPr="002A009E">
        <w:t>uhrad</w:t>
      </w:r>
      <w:r w:rsidR="0036402E">
        <w:t>iť</w:t>
      </w:r>
      <w:r w:rsidR="0036402E" w:rsidRPr="002A009E">
        <w:t xml:space="preserve"> žiadost</w:t>
      </w:r>
      <w:r w:rsidR="0036402E">
        <w:t>i</w:t>
      </w:r>
      <w:r w:rsidR="0036402E" w:rsidRPr="002A009E">
        <w:t xml:space="preserve"> </w:t>
      </w:r>
      <w:r w:rsidRPr="002A009E">
        <w:t xml:space="preserve">o platbu prijímateľom. A tak v súčasnosti ITMS2014+ predstavuje moderný, ľahko </w:t>
      </w:r>
      <w:proofErr w:type="spellStart"/>
      <w:r w:rsidRPr="002A009E">
        <w:t>rozvíjateľný</w:t>
      </w:r>
      <w:proofErr w:type="spellEnd"/>
      <w:r w:rsidRPr="002A009E">
        <w:t>, ľahko prevádzkovateľný informačný systém plniaci funkciu základného nástroja implementácie EŠIF v SR</w:t>
      </w:r>
      <w:r w:rsidRPr="00FF6541">
        <w:t xml:space="preserve">. </w:t>
      </w:r>
      <w:r w:rsidR="0036402E" w:rsidRPr="001514E6">
        <w:t xml:space="preserve">Súčasťou ITMS2014+ sú tiež </w:t>
      </w:r>
      <w:r w:rsidRPr="001514E6">
        <w:t>rozšírené funkcionality na zber a vyhodnocovanie dát o programovaní, projektovom a finančnom riadení</w:t>
      </w:r>
      <w:r w:rsidR="0036402E" w:rsidRPr="001514E6">
        <w:t xml:space="preserve"> na všetkých úrovniach</w:t>
      </w:r>
      <w:r w:rsidRPr="001514E6">
        <w:t xml:space="preserve">, </w:t>
      </w:r>
      <w:r w:rsidR="0036402E" w:rsidRPr="001514E6">
        <w:t xml:space="preserve">ďalej </w:t>
      </w:r>
      <w:r w:rsidRPr="001514E6">
        <w:t>rozšírené funkcionality na zaznamenávanie jednotlivých typov kontrol</w:t>
      </w:r>
      <w:r w:rsidR="0036402E" w:rsidRPr="001514E6">
        <w:t xml:space="preserve"> a</w:t>
      </w:r>
      <w:r w:rsidRPr="001514E6">
        <w:t xml:space="preserve"> </w:t>
      </w:r>
      <w:r w:rsidR="006534D8" w:rsidRPr="001514E6">
        <w:t xml:space="preserve">bude </w:t>
      </w:r>
      <w:r w:rsidRPr="001514E6">
        <w:t>poskyt</w:t>
      </w:r>
      <w:r w:rsidR="006534D8" w:rsidRPr="001514E6">
        <w:t>ovať</w:t>
      </w:r>
      <w:r w:rsidRPr="001514E6">
        <w:t xml:space="preserve"> nové funkcionality na komplexné monitorovanie</w:t>
      </w:r>
      <w:r w:rsidR="00047BED" w:rsidRPr="001514E6">
        <w:t xml:space="preserve"> </w:t>
      </w:r>
      <w:r w:rsidRPr="001514E6">
        <w:t>a hodnotenie implementácie EŠIF v SR.</w:t>
      </w:r>
      <w:r w:rsidRPr="002A009E">
        <w:t xml:space="preserve"> </w:t>
      </w:r>
    </w:p>
    <w:p w:rsidR="0044316C" w:rsidRPr="002A009E" w:rsidRDefault="0044316C" w:rsidP="004F7E4B">
      <w:pPr>
        <w:spacing w:after="120"/>
        <w:jc w:val="both"/>
      </w:pPr>
      <w:r w:rsidRPr="002A009E">
        <w:t xml:space="preserve">ITMS2014+ je tvorený verejnou a neverejnou časťou. Obe časti pracujú nad jednou spoločnou databázou. </w:t>
      </w:r>
      <w:r w:rsidRPr="00580B31">
        <w:rPr>
          <w:b/>
        </w:rPr>
        <w:t>Verejná časť ITMS2014+</w:t>
      </w:r>
      <w:r w:rsidRPr="002A009E">
        <w:t xml:space="preserve"> je prístupná verejnosti,</w:t>
      </w:r>
      <w:r w:rsidR="00330537">
        <w:t xml:space="preserve"> žiadateľ</w:t>
      </w:r>
      <w:r w:rsidR="00623843">
        <w:t xml:space="preserve">om                 </w:t>
      </w:r>
      <w:r w:rsidR="00330537">
        <w:t>a prijímateľom</w:t>
      </w:r>
      <w:r w:rsidRPr="002A009E">
        <w:t xml:space="preserve"> </w:t>
      </w:r>
      <w:r w:rsidR="0036402E">
        <w:t xml:space="preserve">nenávratných </w:t>
      </w:r>
      <w:r w:rsidRPr="002A009E">
        <w:t>finančný</w:t>
      </w:r>
      <w:r>
        <w:t>ch</w:t>
      </w:r>
      <w:r w:rsidRPr="002A009E">
        <w:t xml:space="preserve"> príspevk</w:t>
      </w:r>
      <w:r>
        <w:t>ov</w:t>
      </w:r>
      <w:r w:rsidRPr="002A009E">
        <w:t xml:space="preserve"> prostredníctvom internetu na adrese systému </w:t>
      </w:r>
      <w:hyperlink r:id="rId26" w:tgtFrame="_blank" w:history="1">
        <w:r w:rsidRPr="00037A1F">
          <w:rPr>
            <w:color w:val="0070C0"/>
            <w:u w:val="single"/>
          </w:rPr>
          <w:t>www.itms2014.sk</w:t>
        </w:r>
      </w:hyperlink>
      <w:r>
        <w:t xml:space="preserve">. </w:t>
      </w:r>
      <w:r w:rsidR="00580B31">
        <w:t>S</w:t>
      </w:r>
      <w:r w:rsidRPr="002A009E">
        <w:t>lúži najmä na poskytovanie informácií o implementácii EŠIF v SR a</w:t>
      </w:r>
      <w:r w:rsidR="00F90E7C">
        <w:t xml:space="preserve"> </w:t>
      </w:r>
      <w:r w:rsidRPr="002A009E">
        <w:t>v rámci autentifikovanej zóny umožňuje predkladanie formulárov a dokumentov</w:t>
      </w:r>
      <w:r w:rsidR="00580B31">
        <w:t xml:space="preserve"> subjektu na ďalšie spracovanie. </w:t>
      </w:r>
      <w:r w:rsidR="009A7121">
        <w:t>Prostredníctvom</w:t>
      </w:r>
      <w:r w:rsidR="00623843" w:rsidRPr="00623843">
        <w:t xml:space="preserve"> verejnej časti ITMS2014+ sú širokej verejnosti dostupné aj i</w:t>
      </w:r>
      <w:r w:rsidR="00623843">
        <w:t xml:space="preserve">nformácie </w:t>
      </w:r>
      <w:r w:rsidR="00623843" w:rsidRPr="00623843">
        <w:t xml:space="preserve">o plánovaných a vyhlásených výzvach, podaných žiadostiach </w:t>
      </w:r>
      <w:r w:rsidR="009A7121">
        <w:t xml:space="preserve">o nenávratný finančný príspevok </w:t>
      </w:r>
      <w:r w:rsidR="00623843" w:rsidRPr="00623843">
        <w:t>a zakontrahovaných projektoch, čím CKO podstatným spôsobom zvýšil mieru inf</w:t>
      </w:r>
      <w:r w:rsidR="00580B31">
        <w:t>ormovanosti a transparentnosti o</w:t>
      </w:r>
      <w:r w:rsidR="00623843" w:rsidRPr="00623843">
        <w:t xml:space="preserve"> EŠIF.</w:t>
      </w:r>
      <w:r w:rsidR="002D00A1">
        <w:t xml:space="preserve"> </w:t>
      </w:r>
      <w:r w:rsidRPr="00580B31">
        <w:rPr>
          <w:b/>
        </w:rPr>
        <w:t xml:space="preserve">Neverejná časť </w:t>
      </w:r>
      <w:r w:rsidR="00330537" w:rsidRPr="00580B31">
        <w:rPr>
          <w:b/>
        </w:rPr>
        <w:t>ITMS2014+</w:t>
      </w:r>
      <w:r w:rsidR="00330537">
        <w:t xml:space="preserve"> je prístupná subjektom</w:t>
      </w:r>
      <w:r w:rsidRPr="002A009E">
        <w:t xml:space="preserve"> verejnej správy </w:t>
      </w:r>
      <w:r w:rsidR="00330537">
        <w:t>zapojeným</w:t>
      </w:r>
      <w:r w:rsidR="00F90E7C">
        <w:t xml:space="preserve"> </w:t>
      </w:r>
      <w:r w:rsidRPr="002A009E">
        <w:t>do implementácie EŠIF v</w:t>
      </w:r>
      <w:r w:rsidR="00623843">
        <w:t> </w:t>
      </w:r>
      <w:r w:rsidRPr="002A009E">
        <w:t>SR</w:t>
      </w:r>
      <w:r w:rsidR="00623843">
        <w:t xml:space="preserve"> a je </w:t>
      </w:r>
      <w:r w:rsidRPr="002A009E">
        <w:t>prístupná výlučne prostredníctvom zabezpečenej privátnej sieťovej infraštruktúry. Neverejná časť ITMS2014+ slúži najmä na spracov</w:t>
      </w:r>
      <w:r w:rsidR="00623843">
        <w:t xml:space="preserve">anie predložených  </w:t>
      </w:r>
      <w:r>
        <w:t>formulárov, </w:t>
      </w:r>
      <w:r w:rsidRPr="002A009E">
        <w:t>dokumentov</w:t>
      </w:r>
      <w:r>
        <w:t>, výmenu informácií medzi zapojenými subjektmi a celkovú podporu procesu riadenia a kontroly EŠIF</w:t>
      </w:r>
      <w:r w:rsidRPr="002A009E">
        <w:t xml:space="preserve">. </w:t>
      </w:r>
    </w:p>
    <w:p w:rsidR="0044316C" w:rsidRDefault="0044316C" w:rsidP="00055F18">
      <w:pPr>
        <w:spacing w:after="120"/>
        <w:jc w:val="both"/>
      </w:pPr>
      <w:r>
        <w:t xml:space="preserve">ITMS2014+ reflektuje na jednotlivé princípy </w:t>
      </w:r>
      <w:proofErr w:type="spellStart"/>
      <w:r>
        <w:t>e-kohézie</w:t>
      </w:r>
      <w:proofErr w:type="spellEnd"/>
      <w:r>
        <w:t xml:space="preserve"> nad rozsah povinností uvedených v jednotlivých nariadeniach EK upravujúcich požiadavky na informačné systémy pre správu a riadenie EŠIF. Princípy </w:t>
      </w:r>
      <w:proofErr w:type="spellStart"/>
      <w:r>
        <w:t>e-kohézie</w:t>
      </w:r>
      <w:proofErr w:type="spellEnd"/>
      <w:r>
        <w:t xml:space="preserve"> sú uplatňované už </w:t>
      </w:r>
      <w:r w:rsidR="009A7121">
        <w:t xml:space="preserve">vo </w:t>
      </w:r>
      <w:r>
        <w:t>fáz</w:t>
      </w:r>
      <w:r w:rsidR="009A7121">
        <w:t>e</w:t>
      </w:r>
      <w:r>
        <w:t xml:space="preserve"> žiadania o poskytnutie finančných prostriedkov z EŠIF. Jednotlivé princípy </w:t>
      </w:r>
      <w:proofErr w:type="spellStart"/>
      <w:r w:rsidR="009A7121">
        <w:t>e-kohézie</w:t>
      </w:r>
      <w:proofErr w:type="spellEnd"/>
      <w:r w:rsidR="009A7121">
        <w:t xml:space="preserve"> </w:t>
      </w:r>
      <w:r>
        <w:t>sú v ITMS20</w:t>
      </w:r>
      <w:r w:rsidR="00055F18">
        <w:t>14+ implementované nasledovne:</w:t>
      </w:r>
    </w:p>
    <w:p w:rsidR="0044316C" w:rsidRDefault="0044316C" w:rsidP="00055F18">
      <w:pPr>
        <w:spacing w:after="120"/>
        <w:jc w:val="both"/>
      </w:pPr>
      <w:r>
        <w:t xml:space="preserve">- </w:t>
      </w:r>
      <w:proofErr w:type="spellStart"/>
      <w:r w:rsidRPr="00D05493">
        <w:rPr>
          <w:b/>
        </w:rPr>
        <w:t>only</w:t>
      </w:r>
      <w:proofErr w:type="spellEnd"/>
      <w:r w:rsidRPr="00D05493">
        <w:rPr>
          <w:b/>
        </w:rPr>
        <w:t xml:space="preserve"> </w:t>
      </w:r>
      <w:proofErr w:type="spellStart"/>
      <w:r w:rsidRPr="00D05493">
        <w:rPr>
          <w:b/>
        </w:rPr>
        <w:t>once</w:t>
      </w:r>
      <w:proofErr w:type="spellEnd"/>
      <w:r w:rsidRPr="00D05493">
        <w:rPr>
          <w:b/>
        </w:rPr>
        <w:t xml:space="preserve"> </w:t>
      </w:r>
      <w:proofErr w:type="spellStart"/>
      <w:r w:rsidRPr="00D05493">
        <w:rPr>
          <w:b/>
        </w:rPr>
        <w:t>encoding</w:t>
      </w:r>
      <w:proofErr w:type="spellEnd"/>
      <w:r>
        <w:t xml:space="preserve"> – princíp „zadanie informácie jedenkrát“ je </w:t>
      </w:r>
      <w:r w:rsidRPr="00E9328D">
        <w:t>implementovaný priebežne v rámci celého rozvoja a úprav ITMS2014+ - napr. údaje o subjektoch, osobách, dokumenty</w:t>
      </w:r>
      <w:r>
        <w:t xml:space="preserve"> </w:t>
      </w:r>
      <w:r>
        <w:lastRenderedPageBreak/>
        <w:t xml:space="preserve">preukazujúce isté skutočnosti vo vzťahu k žiadateľovi </w:t>
      </w:r>
      <w:r w:rsidR="009A7121">
        <w:t xml:space="preserve">( </w:t>
      </w:r>
      <w:r>
        <w:t xml:space="preserve">napr. </w:t>
      </w:r>
      <w:r w:rsidR="009A7121">
        <w:t>v</w:t>
      </w:r>
      <w:r>
        <w:t>ýpis z obchodného registra</w:t>
      </w:r>
      <w:r w:rsidR="009A7121">
        <w:t>)</w:t>
      </w:r>
      <w:r>
        <w:t xml:space="preserve"> sú do systému zo strany </w:t>
      </w:r>
      <w:r w:rsidR="009A7121">
        <w:t>žiadateľa</w:t>
      </w:r>
      <w:r>
        <w:t>/</w:t>
      </w:r>
      <w:r w:rsidR="009A7121">
        <w:t xml:space="preserve">prijímateľa </w:t>
      </w:r>
      <w:r>
        <w:t>zadávané iba raz a následne sú aplikované aj v iných relevantných častiach, evidenciách ITMS2014+.</w:t>
      </w:r>
    </w:p>
    <w:p w:rsidR="0044316C" w:rsidRDefault="0044316C" w:rsidP="00055F18">
      <w:pPr>
        <w:spacing w:after="120"/>
        <w:jc w:val="both"/>
      </w:pPr>
      <w:r>
        <w:t xml:space="preserve">- </w:t>
      </w:r>
      <w:proofErr w:type="spellStart"/>
      <w:r w:rsidRPr="00D62E80">
        <w:rPr>
          <w:b/>
        </w:rPr>
        <w:t>e-Submission</w:t>
      </w:r>
      <w:proofErr w:type="spellEnd"/>
      <w:r>
        <w:t xml:space="preserve"> – princíp „elektronických inteligentných štruktúrovaných formulárov“ je </w:t>
      </w:r>
      <w:r w:rsidRPr="00E9328D">
        <w:t>implementovaný priebežne v rámci rozvoja a úprav ITMS2014+. Pre</w:t>
      </w:r>
      <w:r>
        <w:t xml:space="preserve"> žiadateľov/prijímateľov sú na verejnej časti ITMS2014+ k dispozícii formuláre pre vypracovanie žiadosti o NFP, žiadosti o platbu, monitorovacej správy a</w:t>
      </w:r>
      <w:r w:rsidR="009A7121">
        <w:t> </w:t>
      </w:r>
      <w:r>
        <w:t>pod</w:t>
      </w:r>
      <w:r w:rsidR="009A7121">
        <w:t>.</w:t>
      </w:r>
      <w:r>
        <w:t xml:space="preserve">, pričom každý z formulárov predstavuje inteligentný webový formulár, ktorý v sebe nesie prvky automatických logických kontrol a validácií, zamedzujúcich </w:t>
      </w:r>
      <w:r w:rsidR="009A7121">
        <w:t xml:space="preserve">potrebu </w:t>
      </w:r>
      <w:r>
        <w:t>opakova</w:t>
      </w:r>
      <w:r w:rsidR="00047BED">
        <w:t>ného zadávania údajov</w:t>
      </w:r>
      <w:r w:rsidR="00055F18">
        <w:t xml:space="preserve">.  </w:t>
      </w:r>
    </w:p>
    <w:p w:rsidR="0044316C" w:rsidRDefault="0044316C" w:rsidP="00055F18">
      <w:pPr>
        <w:spacing w:after="120"/>
        <w:jc w:val="both"/>
      </w:pPr>
      <w:r>
        <w:t xml:space="preserve">- </w:t>
      </w:r>
      <w:proofErr w:type="spellStart"/>
      <w:r w:rsidRPr="00D62E80">
        <w:rPr>
          <w:b/>
        </w:rPr>
        <w:t>e-Signature</w:t>
      </w:r>
      <w:proofErr w:type="spellEnd"/>
      <w:r>
        <w:t xml:space="preserve"> – princíp „elektronického podpisu“. Stratégia implementácie elektronického podpisu do procesov EŠIF </w:t>
      </w:r>
      <w:r w:rsidR="009A7121">
        <w:t xml:space="preserve">spočíva </w:t>
      </w:r>
      <w:r>
        <w:t>vo využití</w:t>
      </w:r>
      <w:r w:rsidR="00E9328D">
        <w:t xml:space="preserve"> infraštruktúry</w:t>
      </w:r>
      <w:r w:rsidR="00E9328D" w:rsidRPr="00E9328D">
        <w:t xml:space="preserve"> </w:t>
      </w:r>
      <w:r w:rsidR="00E9328D">
        <w:t>pre elektronický podpis budovanej</w:t>
      </w:r>
      <w:r w:rsidR="00E9328D" w:rsidRPr="00E9328D">
        <w:t xml:space="preserve"> z </w:t>
      </w:r>
      <w:proofErr w:type="spellStart"/>
      <w:r w:rsidR="00E9328D" w:rsidRPr="00E9328D">
        <w:t>OPIS-u</w:t>
      </w:r>
      <w:proofErr w:type="spellEnd"/>
      <w:r w:rsidR="00E9328D" w:rsidRPr="00E9328D">
        <w:t xml:space="preserve"> </w:t>
      </w:r>
      <w:r>
        <w:t xml:space="preserve">a to v rámci </w:t>
      </w:r>
      <w:r w:rsidRPr="00E9328D">
        <w:t>Ústredného portálu verejnej správy</w:t>
      </w:r>
      <w:r w:rsidRPr="0097475E">
        <w:rPr>
          <w:b/>
        </w:rPr>
        <w:t xml:space="preserve"> </w:t>
      </w:r>
      <w:r w:rsidRPr="00580B31">
        <w:t>(ďalej aj „ÚPVS“)</w:t>
      </w:r>
      <w:r>
        <w:t xml:space="preserve"> ako centrálneho bodu komunikácie verejnosti s verejnou správou v SR v elektronickej podobe a elektronickými prostriedkami v rámci všetkých oblastí a agend štátu. V roku </w:t>
      </w:r>
      <w:r w:rsidRPr="00E9328D">
        <w:t>2016 sa plánuje hlbšia integrácia ITMS2014+</w:t>
      </w:r>
      <w:r>
        <w:t xml:space="preserve"> na jednotlivé služby ÚPVS s dôrazom na zjednodušenie a zautomatizovanie procesu predkladania dokumentov a informácií z/do ITMS2014+ prostredníctvom ÚPVS.</w:t>
      </w:r>
      <w:r w:rsidR="00055F18" w:rsidRPr="00FF6541">
        <w:t>.</w:t>
      </w:r>
      <w:r w:rsidR="00055F18">
        <w:t xml:space="preserve">  </w:t>
      </w:r>
    </w:p>
    <w:p w:rsidR="0044316C" w:rsidRDefault="0044316C" w:rsidP="00055F18">
      <w:pPr>
        <w:spacing w:after="120"/>
        <w:jc w:val="both"/>
      </w:pPr>
      <w:r>
        <w:t xml:space="preserve">- </w:t>
      </w:r>
      <w:proofErr w:type="spellStart"/>
      <w:r w:rsidRPr="00D62E80">
        <w:rPr>
          <w:b/>
        </w:rPr>
        <w:t>e-Storage</w:t>
      </w:r>
      <w:proofErr w:type="spellEnd"/>
      <w:r>
        <w:t xml:space="preserve"> – princíp „elektronického úložiska“ </w:t>
      </w:r>
      <w:r w:rsidRPr="00867208">
        <w:t xml:space="preserve">je </w:t>
      </w:r>
      <w:r w:rsidRPr="00E9328D">
        <w:t>implementovaný priebežne v</w:t>
      </w:r>
      <w:r w:rsidRPr="00867208">
        <w:t xml:space="preserve"> rámci celého rozvoja a úprav ITMS2014+</w:t>
      </w:r>
      <w:r>
        <w:t xml:space="preserve">. Sú vybudované komponenty a vytvorený priestor na ukladanie dát v štruktúrovanej podobe a na ukladanie dát, dokumentov rôznych typov a formátov. Tieto komponenty sú priebežne modifikované na základe biznis požiadaviek a požiadaviek vyplývajúcich z implementácie ostatných tu uvedených princípov </w:t>
      </w:r>
      <w:proofErr w:type="spellStart"/>
      <w:r w:rsidR="002F7F59">
        <w:t>e-kohézie</w:t>
      </w:r>
      <w:proofErr w:type="spellEnd"/>
      <w:r w:rsidR="002F7F59">
        <w:t xml:space="preserve"> </w:t>
      </w:r>
      <w:r>
        <w:t xml:space="preserve">ako je napr. </w:t>
      </w:r>
      <w:proofErr w:type="spellStart"/>
      <w:r>
        <w:t>only</w:t>
      </w:r>
      <w:proofErr w:type="spellEnd"/>
      <w:r>
        <w:t xml:space="preserve"> </w:t>
      </w:r>
      <w:proofErr w:type="spellStart"/>
      <w:r>
        <w:t>once</w:t>
      </w:r>
      <w:proofErr w:type="spellEnd"/>
      <w:r>
        <w:t xml:space="preserve"> </w:t>
      </w:r>
      <w:proofErr w:type="spellStart"/>
      <w:r>
        <w:t>enc</w:t>
      </w:r>
      <w:r w:rsidR="00055F18">
        <w:t>oding</w:t>
      </w:r>
      <w:proofErr w:type="spellEnd"/>
      <w:r w:rsidR="00055F18">
        <w:t xml:space="preserve">, </w:t>
      </w:r>
      <w:proofErr w:type="spellStart"/>
      <w:r w:rsidR="00055F18">
        <w:t>interoperability</w:t>
      </w:r>
      <w:proofErr w:type="spellEnd"/>
      <w:r w:rsidR="00055F18">
        <w:t xml:space="preserve"> a pod. </w:t>
      </w:r>
    </w:p>
    <w:p w:rsidR="0044316C" w:rsidRDefault="0044316C" w:rsidP="00055F18">
      <w:pPr>
        <w:spacing w:after="120"/>
        <w:jc w:val="both"/>
      </w:pPr>
      <w:r>
        <w:t xml:space="preserve">- </w:t>
      </w:r>
      <w:proofErr w:type="spellStart"/>
      <w:r w:rsidRPr="00D62E80">
        <w:rPr>
          <w:b/>
        </w:rPr>
        <w:t>Interoperability</w:t>
      </w:r>
      <w:proofErr w:type="spellEnd"/>
      <w:r>
        <w:t xml:space="preserve"> – princíp „prepojiteľnosti, otvorenosti a spolupráce“ </w:t>
      </w:r>
      <w:r w:rsidRPr="00670BC4">
        <w:t xml:space="preserve">je </w:t>
      </w:r>
      <w:r w:rsidRPr="00E9328D">
        <w:t>implementovaný priebežne v rámci celého rozvoja a úprav ITMS2014+. Je zadefinovaný integračný zámer, ktorého cieľom je do maximálnej možnej miery umožniť vý</w:t>
      </w:r>
      <w:r>
        <w:t xml:space="preserve">menu dát a údajov, ktorými </w:t>
      </w:r>
      <w:r w:rsidR="002F7F59">
        <w:t xml:space="preserve">disponuje </w:t>
      </w:r>
      <w:r>
        <w:t xml:space="preserve">verejná správa vo svojich IS a registroch bez pričinenia žiadateľov/prijímateľov </w:t>
      </w:r>
      <w:r w:rsidR="002F7F59">
        <w:t>čím sa má prispieť k zníženiu</w:t>
      </w:r>
      <w:r>
        <w:t xml:space="preserve"> potreby zadávania týchto údajov zo strany používateľov ITMS2014+. Architektúra a technológie ITMS2014+ umožňujú jeho jednoduchú integráciu/prepojenie s inými IS. V tejto oblasti je ITMS2014+ limitovaný iba dostupnosťou služieb </w:t>
      </w:r>
      <w:r w:rsidR="002F7F59">
        <w:t xml:space="preserve">u </w:t>
      </w:r>
      <w:r>
        <w:t>iných IS. Dostupnosť služieb</w:t>
      </w:r>
      <w:r w:rsidR="002F7F59">
        <w:t>,</w:t>
      </w:r>
      <w:r>
        <w:t xml:space="preserve"> najmä projektov financovaných z</w:t>
      </w:r>
      <w:r w:rsidR="00055F18">
        <w:t xml:space="preserve"> OPIS sa očakáva v roku 2016.  </w:t>
      </w:r>
    </w:p>
    <w:p w:rsidR="00BA3C8E" w:rsidRDefault="0044316C" w:rsidP="004F7E4B">
      <w:pPr>
        <w:spacing w:after="120"/>
        <w:jc w:val="both"/>
      </w:pPr>
      <w:r>
        <w:t xml:space="preserve">- </w:t>
      </w:r>
      <w:proofErr w:type="spellStart"/>
      <w:r w:rsidRPr="00D62E80">
        <w:rPr>
          <w:b/>
        </w:rPr>
        <w:t>e-Audit</w:t>
      </w:r>
      <w:proofErr w:type="spellEnd"/>
      <w:r>
        <w:t xml:space="preserve"> – princíp „zaznamenávania aktivít používateľov a uchovávania týchto záznamov“ – princíp je implementovaný priebežne v rámci celého rozvoja a úprav ITMS2014+. Každá jedna aktivita používateľa je zaznamenaná a uložená. Tieto záznamy sú ukladané do samostatnej databázy, aby sa minimalizovalo riziko straty údajov. Detail záznamu je na takej úrovni, aby sa na základe týchto záznamov dala spraviť rekonštrukcia hlavnej databázy, v ktorej sa nachádzajú štruktúrované dáta z elekt</w:t>
      </w:r>
      <w:bookmarkStart w:id="12" w:name="_Toc444160698"/>
      <w:r w:rsidR="004F7E4B">
        <w:t>ronických formulárov.</w:t>
      </w:r>
    </w:p>
    <w:p w:rsidR="003C3836" w:rsidRDefault="003C3836" w:rsidP="004F7E4B">
      <w:pPr>
        <w:spacing w:after="120"/>
        <w:jc w:val="both"/>
      </w:pPr>
    </w:p>
    <w:p w:rsidR="001514E6" w:rsidRDefault="001514E6" w:rsidP="004F7E4B">
      <w:pPr>
        <w:spacing w:after="120"/>
        <w:jc w:val="both"/>
      </w:pPr>
    </w:p>
    <w:p w:rsidR="001514E6" w:rsidRDefault="001514E6" w:rsidP="004F7E4B">
      <w:pPr>
        <w:spacing w:after="120"/>
        <w:jc w:val="both"/>
      </w:pPr>
    </w:p>
    <w:p w:rsidR="001514E6" w:rsidRDefault="001514E6" w:rsidP="004F7E4B">
      <w:pPr>
        <w:spacing w:after="120"/>
        <w:jc w:val="both"/>
      </w:pPr>
    </w:p>
    <w:p w:rsidR="001514E6" w:rsidRPr="004F7E4B" w:rsidRDefault="001514E6" w:rsidP="004F7E4B">
      <w:pPr>
        <w:spacing w:after="120"/>
        <w:jc w:val="both"/>
      </w:pPr>
    </w:p>
    <w:p w:rsidR="001E2EBF" w:rsidRDefault="00873759" w:rsidP="001D6F91">
      <w:pPr>
        <w:pStyle w:val="Nadpis3"/>
      </w:pPr>
      <w:bookmarkStart w:id="13" w:name="_Toc447185483"/>
      <w:r>
        <w:lastRenderedPageBreak/>
        <w:t>2.1.3</w:t>
      </w:r>
      <w:r w:rsidR="001A5041">
        <w:t xml:space="preserve"> Monitorovanie a hodnotenie</w:t>
      </w:r>
      <w:bookmarkEnd w:id="12"/>
      <w:bookmarkEnd w:id="13"/>
    </w:p>
    <w:p w:rsidR="001A5041" w:rsidRDefault="001A5041" w:rsidP="00E27E4F">
      <w:pPr>
        <w:rPr>
          <w:b/>
        </w:rPr>
      </w:pPr>
    </w:p>
    <w:p w:rsidR="00DD52D9" w:rsidRDefault="002A2967" w:rsidP="002A2967">
      <w:pPr>
        <w:spacing w:after="200"/>
        <w:jc w:val="both"/>
      </w:pPr>
      <w:r>
        <w:t xml:space="preserve">Aktivity CKO v oblasti monitorovania a hodnotenia v sledovanom období boli zamerané najmä na vytvorenie systému monitorovania a hodnotenia EŠIF na programové obdobie </w:t>
      </w:r>
      <w:r w:rsidR="007A26C1">
        <w:br/>
      </w:r>
      <w:r>
        <w:t xml:space="preserve">2014 – 2020, ktorý sa pretransformoval do </w:t>
      </w:r>
      <w:r w:rsidR="00DD52D9">
        <w:t xml:space="preserve">nasledovných </w:t>
      </w:r>
      <w:r>
        <w:t>metodických pokynov CKO</w:t>
      </w:r>
      <w:r w:rsidR="00DD52D9">
        <w:t>:</w:t>
      </w:r>
    </w:p>
    <w:p w:rsidR="00DD52D9" w:rsidRPr="00DD52D9" w:rsidRDefault="00DD52D9" w:rsidP="00DD52D9">
      <w:pPr>
        <w:pStyle w:val="Odsekzoznamu"/>
        <w:numPr>
          <w:ilvl w:val="0"/>
          <w:numId w:val="36"/>
        </w:numPr>
      </w:pPr>
      <w:r w:rsidRPr="00DD52D9">
        <w:t xml:space="preserve">MP CKO č. 1 k vykonaniu ex </w:t>
      </w:r>
      <w:proofErr w:type="spellStart"/>
      <w:r w:rsidRPr="00DD52D9">
        <w:t>ante</w:t>
      </w:r>
      <w:proofErr w:type="spellEnd"/>
      <w:r w:rsidRPr="00DD52D9">
        <w:t xml:space="preserve"> hodnotení pre programové obdobie 2014 – 2020;</w:t>
      </w:r>
    </w:p>
    <w:p w:rsidR="00DD52D9" w:rsidRDefault="00DD52D9" w:rsidP="00DD52D9">
      <w:pPr>
        <w:pStyle w:val="Odsekzoznamu"/>
        <w:numPr>
          <w:ilvl w:val="0"/>
          <w:numId w:val="36"/>
        </w:numPr>
        <w:spacing w:after="200"/>
      </w:pPr>
      <w:r>
        <w:t>MP CKO č. 9 k vypracovaniu výhľadového plánu implementácie operačného programu;</w:t>
      </w:r>
    </w:p>
    <w:p w:rsidR="00DD52D9" w:rsidRDefault="00DD52D9" w:rsidP="00DD52D9">
      <w:pPr>
        <w:pStyle w:val="Odsekzoznamu"/>
        <w:numPr>
          <w:ilvl w:val="0"/>
          <w:numId w:val="36"/>
        </w:numPr>
      </w:pPr>
      <w:r>
        <w:t xml:space="preserve">MP CKO č. 10 k obsahu informácie o realizovaní operačného programu; </w:t>
      </w:r>
    </w:p>
    <w:p w:rsidR="00DD52D9" w:rsidRPr="00DD52D9" w:rsidRDefault="00DD52D9" w:rsidP="00DD52D9">
      <w:pPr>
        <w:pStyle w:val="Odsekzoznamu"/>
        <w:numPr>
          <w:ilvl w:val="0"/>
          <w:numId w:val="36"/>
        </w:numPr>
      </w:pPr>
      <w:r w:rsidRPr="00DD52D9">
        <w:t>MP CKO č. 20 k vypracovaniu plánu hodnotení operačných programov na programové obdobie 2014 – 2020;</w:t>
      </w:r>
    </w:p>
    <w:p w:rsidR="00DD52D9" w:rsidRDefault="00DD52D9" w:rsidP="00DD52D9">
      <w:pPr>
        <w:pStyle w:val="Odsekzoznamu"/>
        <w:numPr>
          <w:ilvl w:val="0"/>
          <w:numId w:val="36"/>
        </w:numPr>
        <w:spacing w:after="200"/>
      </w:pPr>
      <w:r>
        <w:t>MP CKO č. 21 Informácia o stave administratívnych kapacít subjektov zapojených do implementácie, riadenia a kontroly európskych štrukturálnych a investičných fondov;</w:t>
      </w:r>
    </w:p>
    <w:p w:rsidR="00DD52D9" w:rsidRDefault="00DD52D9" w:rsidP="00DD52D9">
      <w:pPr>
        <w:pStyle w:val="Odsekzoznamu"/>
        <w:numPr>
          <w:ilvl w:val="0"/>
          <w:numId w:val="36"/>
        </w:numPr>
        <w:spacing w:after="200"/>
      </w:pPr>
      <w:r>
        <w:t>MP CKO č.22 k tvorbe organizačnej štruktúry a štandardizovaných pozícií RO/SO zapojených do implementácie EŠIF v programovom období 2014 – 2020.</w:t>
      </w:r>
    </w:p>
    <w:p w:rsidR="002A2967" w:rsidRPr="001514E6" w:rsidRDefault="00DD52D9" w:rsidP="001514E6">
      <w:pPr>
        <w:pStyle w:val="Odsekzoznamu"/>
        <w:numPr>
          <w:ilvl w:val="0"/>
          <w:numId w:val="36"/>
        </w:numPr>
      </w:pPr>
      <w:r w:rsidRPr="00DD52D9">
        <w:t xml:space="preserve">MP CKO č. 23 k obsahu výročnej a záverečnej správy o vykonávaní programu v programovom období 2014-2020.  </w:t>
      </w:r>
    </w:p>
    <w:p w:rsidR="001A5041" w:rsidRDefault="001A5041" w:rsidP="004F7E4B">
      <w:pPr>
        <w:spacing w:after="120"/>
        <w:rPr>
          <w:b/>
        </w:rPr>
      </w:pPr>
      <w:r>
        <w:rPr>
          <w:b/>
        </w:rPr>
        <w:t xml:space="preserve">Monitorovanie </w:t>
      </w:r>
    </w:p>
    <w:p w:rsidR="002A2967" w:rsidRPr="00E47FE3" w:rsidRDefault="002A2967" w:rsidP="002A2967">
      <w:pPr>
        <w:spacing w:after="120"/>
        <w:jc w:val="both"/>
        <w:rPr>
          <w:rFonts w:eastAsiaTheme="minorHAnsi"/>
          <w:lang w:eastAsia="en-US"/>
        </w:rPr>
      </w:pPr>
      <w:r>
        <w:rPr>
          <w:rFonts w:eastAsiaTheme="minorHAnsi"/>
          <w:lang w:eastAsia="en-US"/>
        </w:rPr>
        <w:t>Za účelom adresnejšej a efektívnejšej komunikácie a koordinácii orgánov zapojených do implementácie EŠIF v oblasti monitorovania bola zriadená</w:t>
      </w:r>
      <w:r w:rsidRPr="00E47FE3">
        <w:rPr>
          <w:rFonts w:eastAsiaTheme="minorHAnsi"/>
          <w:lang w:eastAsia="en-US"/>
        </w:rPr>
        <w:t xml:space="preserve"> </w:t>
      </w:r>
      <w:r>
        <w:rPr>
          <w:rFonts w:eastAsiaTheme="minorHAnsi"/>
          <w:lang w:eastAsia="en-US"/>
        </w:rPr>
        <w:t>P</w:t>
      </w:r>
      <w:r w:rsidRPr="00E47FE3">
        <w:rPr>
          <w:rFonts w:eastAsiaTheme="minorHAnsi"/>
          <w:lang w:eastAsia="en-US"/>
        </w:rPr>
        <w:t>racovn</w:t>
      </w:r>
      <w:r>
        <w:rPr>
          <w:rFonts w:eastAsiaTheme="minorHAnsi"/>
          <w:lang w:eastAsia="en-US"/>
        </w:rPr>
        <w:t>á</w:t>
      </w:r>
      <w:r w:rsidRPr="00E47FE3">
        <w:rPr>
          <w:rFonts w:eastAsiaTheme="minorHAnsi"/>
          <w:lang w:eastAsia="en-US"/>
        </w:rPr>
        <w:t xml:space="preserve"> skupin</w:t>
      </w:r>
      <w:r>
        <w:rPr>
          <w:rFonts w:eastAsiaTheme="minorHAnsi"/>
          <w:lang w:eastAsia="en-US"/>
        </w:rPr>
        <w:t>a</w:t>
      </w:r>
      <w:r w:rsidRPr="00E47FE3">
        <w:rPr>
          <w:rFonts w:eastAsiaTheme="minorHAnsi"/>
          <w:lang w:eastAsia="en-US"/>
        </w:rPr>
        <w:t xml:space="preserve"> pre monitorovanie EŠIF, ktorej prvé stretnutie sa konalo 29.09.2015.</w:t>
      </w:r>
      <w:r>
        <w:rPr>
          <w:rFonts w:eastAsiaTheme="minorHAnsi"/>
          <w:lang w:eastAsia="en-US"/>
        </w:rPr>
        <w:t xml:space="preserve"> </w:t>
      </w:r>
      <w:r w:rsidRPr="00E47FE3">
        <w:rPr>
          <w:rFonts w:eastAsiaTheme="minorHAnsi"/>
          <w:lang w:eastAsia="en-US"/>
        </w:rPr>
        <w:t xml:space="preserve">Členmi pracovnej skupiny sú zástupcovia </w:t>
      </w:r>
      <w:r>
        <w:rPr>
          <w:rFonts w:eastAsiaTheme="minorHAnsi"/>
          <w:lang w:eastAsia="en-US"/>
        </w:rPr>
        <w:t>RO</w:t>
      </w:r>
      <w:r w:rsidR="007A26C1">
        <w:rPr>
          <w:rFonts w:eastAsiaTheme="minorHAnsi"/>
          <w:lang w:eastAsia="en-US"/>
        </w:rPr>
        <w:t>, SO</w:t>
      </w:r>
      <w:r w:rsidRPr="00E47FE3">
        <w:rPr>
          <w:rFonts w:eastAsiaTheme="minorHAnsi"/>
          <w:lang w:eastAsia="en-US"/>
        </w:rPr>
        <w:t xml:space="preserve"> jednotlivých </w:t>
      </w:r>
      <w:r>
        <w:rPr>
          <w:rFonts w:eastAsiaTheme="minorHAnsi"/>
          <w:lang w:eastAsia="en-US"/>
        </w:rPr>
        <w:t xml:space="preserve">programov orgánov zodpovedných </w:t>
      </w:r>
      <w:r w:rsidRPr="00E47FE3">
        <w:rPr>
          <w:rFonts w:eastAsiaTheme="minorHAnsi"/>
          <w:lang w:eastAsia="en-US"/>
        </w:rPr>
        <w:t xml:space="preserve">za </w:t>
      </w:r>
      <w:r>
        <w:rPr>
          <w:rFonts w:eastAsiaTheme="minorHAnsi"/>
          <w:lang w:eastAsia="en-US"/>
        </w:rPr>
        <w:t>programy Európskej územnej spolupráce (ďalej len „</w:t>
      </w:r>
      <w:r w:rsidRPr="00E47FE3">
        <w:rPr>
          <w:rFonts w:eastAsiaTheme="minorHAnsi"/>
          <w:lang w:eastAsia="en-US"/>
        </w:rPr>
        <w:t>EÚS</w:t>
      </w:r>
      <w:r>
        <w:rPr>
          <w:rFonts w:eastAsiaTheme="minorHAnsi"/>
          <w:lang w:eastAsia="en-US"/>
        </w:rPr>
        <w:t>“)</w:t>
      </w:r>
      <w:r w:rsidRPr="00E47FE3">
        <w:rPr>
          <w:rFonts w:eastAsiaTheme="minorHAnsi"/>
          <w:lang w:eastAsia="en-US"/>
        </w:rPr>
        <w:t>, kde RO nie je na území SR</w:t>
      </w:r>
      <w:r>
        <w:rPr>
          <w:rFonts w:eastAsiaTheme="minorHAnsi"/>
          <w:lang w:eastAsia="en-US"/>
        </w:rPr>
        <w:t>,</w:t>
      </w:r>
      <w:r w:rsidRPr="00E47FE3">
        <w:rPr>
          <w:rFonts w:eastAsiaTheme="minorHAnsi"/>
          <w:lang w:eastAsia="en-US"/>
        </w:rPr>
        <w:t xml:space="preserve"> </w:t>
      </w:r>
      <w:r w:rsidR="007A26C1">
        <w:rPr>
          <w:rFonts w:eastAsiaTheme="minorHAnsi"/>
          <w:lang w:eastAsia="en-US"/>
        </w:rPr>
        <w:t xml:space="preserve">gestori HP </w:t>
      </w:r>
      <w:r w:rsidRPr="00E47FE3">
        <w:rPr>
          <w:rFonts w:eastAsiaTheme="minorHAnsi"/>
          <w:lang w:eastAsia="en-US"/>
        </w:rPr>
        <w:t>a</w:t>
      </w:r>
      <w:r>
        <w:rPr>
          <w:rFonts w:eastAsiaTheme="minorHAnsi"/>
          <w:lang w:eastAsia="en-US"/>
        </w:rPr>
        <w:t> </w:t>
      </w:r>
      <w:r w:rsidRPr="00E47FE3">
        <w:rPr>
          <w:rFonts w:eastAsiaTheme="minorHAnsi"/>
          <w:lang w:eastAsia="en-US"/>
        </w:rPr>
        <w:t>pracovn</w:t>
      </w:r>
      <w:r>
        <w:rPr>
          <w:rFonts w:eastAsiaTheme="minorHAnsi"/>
          <w:lang w:eastAsia="en-US"/>
        </w:rPr>
        <w:t>íci oddelenia monitorovania zahraničnej finančnej pomoci CKO</w:t>
      </w:r>
      <w:r w:rsidRPr="00E47FE3">
        <w:rPr>
          <w:rFonts w:eastAsiaTheme="minorHAnsi"/>
          <w:lang w:eastAsia="en-US"/>
        </w:rPr>
        <w:t>. Na prvom stretnutí bola prítomným predstavená stručná štruktúra monitorovania a požadované výstupy</w:t>
      </w:r>
      <w:r>
        <w:rPr>
          <w:rFonts w:eastAsiaTheme="minorHAnsi"/>
          <w:lang w:eastAsia="en-US"/>
        </w:rPr>
        <w:t xml:space="preserve"> v zmysle Systému riadenia EŠIF. Členovia pracovnej skupiny sú</w:t>
      </w:r>
      <w:r w:rsidRPr="00E47FE3">
        <w:rPr>
          <w:rFonts w:eastAsiaTheme="minorHAnsi"/>
          <w:lang w:eastAsia="en-US"/>
        </w:rPr>
        <w:t xml:space="preserve"> </w:t>
      </w:r>
      <w:r>
        <w:rPr>
          <w:rFonts w:eastAsiaTheme="minorHAnsi"/>
          <w:lang w:eastAsia="en-US"/>
        </w:rPr>
        <w:t xml:space="preserve">zároveň </w:t>
      </w:r>
      <w:r w:rsidRPr="00E47FE3">
        <w:rPr>
          <w:rFonts w:eastAsiaTheme="minorHAnsi"/>
          <w:lang w:eastAsia="en-US"/>
        </w:rPr>
        <w:t>v kontakte aj priebežne prostredníctvom e-mail</w:t>
      </w:r>
      <w:r>
        <w:rPr>
          <w:rFonts w:eastAsiaTheme="minorHAnsi"/>
          <w:lang w:eastAsia="en-US"/>
        </w:rPr>
        <w:t xml:space="preserve">ovej a telefonickej komunikácie </w:t>
      </w:r>
      <w:r w:rsidR="007A26C1">
        <w:rPr>
          <w:rFonts w:eastAsiaTheme="minorHAnsi"/>
          <w:lang w:eastAsia="en-US"/>
        </w:rPr>
        <w:br/>
      </w:r>
      <w:r w:rsidRPr="00E47FE3">
        <w:rPr>
          <w:rFonts w:eastAsiaTheme="minorHAnsi"/>
          <w:lang w:eastAsia="en-US"/>
        </w:rPr>
        <w:t xml:space="preserve">v nadväznosti na aktuálne úlohy v oblasti nastavenia či tvorby výstupov monitorovania EŠIF.  </w:t>
      </w:r>
    </w:p>
    <w:p w:rsidR="00FC5075" w:rsidRPr="00C55873" w:rsidRDefault="00FC5075" w:rsidP="00FC5075">
      <w:pPr>
        <w:spacing w:after="120"/>
        <w:jc w:val="both"/>
        <w:rPr>
          <w:rFonts w:eastAsiaTheme="minorHAnsi"/>
          <w:lang w:eastAsia="en-US"/>
        </w:rPr>
      </w:pPr>
      <w:r>
        <w:t xml:space="preserve">V zmysle princípu partnerstva ustanoveného v čl. 5 nariadenia Európskeho parlamentu a Rady (EÚ) č. 1303/2013 zo 17. decembra 2013 a v nadväznosti na činnosť Rady vlády pre PD SR a pracovnej skupiny Partnerstvo pre politiku súdržnosti zriadil CKO Národný monitorovací výbor pre európske štrukturálne a investičné fondy (ďalej len „NMV“). Prvé rokovanie NMV sa konalo </w:t>
      </w:r>
      <w:r w:rsidR="007A26C1">
        <w:t>0</w:t>
      </w:r>
      <w:r>
        <w:t xml:space="preserve">3.12.2015. Na tomto rokovaní boli schválené nasledujúce dokumenty: Štatút Národného monitorovacieho výboru pre európske štrukturálne a investičné fondy </w:t>
      </w:r>
      <w:r w:rsidR="00F90E7C">
        <w:t xml:space="preserve">                  </w:t>
      </w:r>
      <w:r>
        <w:t xml:space="preserve">na programové obdobie 2014 – 2020, Rokovací poriadok Národného monitorovacieho výboru pre európske štrukturálne a investičné fondy na programové obdobie 2014 – 2020 a Plán hodnotení Národného monitorovacieho výboru pre  európske štrukturálne a investičné fondy na programové obdobie 2014 – 2020. Schválené dokumenty a zápisnica z NMV sú sprístupnené na webovom sídle </w:t>
      </w:r>
      <w:hyperlink r:id="rId27" w:history="1">
        <w:r w:rsidRPr="00646DF0">
          <w:rPr>
            <w:rStyle w:val="Hypertextovprepojenie"/>
          </w:rPr>
          <w:t>www.partnerskadohoda.gov.sk</w:t>
        </w:r>
      </w:hyperlink>
      <w:r w:rsidR="007A26C1">
        <w:t xml:space="preserve"> v záložke „CKO  - Monitorovanie EŠIF“.</w:t>
      </w:r>
    </w:p>
    <w:p w:rsidR="00FC5075" w:rsidRPr="004F7E4B" w:rsidRDefault="00FC5075" w:rsidP="004F7E4B">
      <w:pPr>
        <w:spacing w:after="120"/>
        <w:jc w:val="both"/>
      </w:pPr>
      <w:r w:rsidRPr="004F7E4B">
        <w:t>CKO ďalej plní aj úlohu národného koordinátora pre plnenie všeobecných a tematických</w:t>
      </w:r>
      <w:r w:rsidRPr="00E47FE3">
        <w:rPr>
          <w:rFonts w:eastAsiaTheme="minorHAnsi"/>
          <w:lang w:eastAsia="en-US"/>
        </w:rPr>
        <w:t xml:space="preserve"> </w:t>
      </w:r>
      <w:r>
        <w:rPr>
          <w:rFonts w:eastAsiaTheme="minorHAnsi"/>
          <w:lang w:eastAsia="en-US"/>
        </w:rPr>
        <w:t>EAK</w:t>
      </w:r>
      <w:r w:rsidRPr="00E47FE3">
        <w:rPr>
          <w:rFonts w:eastAsiaTheme="minorHAnsi"/>
          <w:lang w:eastAsia="en-US"/>
        </w:rPr>
        <w:t xml:space="preserve">. Ide o predbežné podmienky, ktorých splnením EK podmienila prijatie </w:t>
      </w:r>
      <w:r>
        <w:rPr>
          <w:rFonts w:eastAsiaTheme="minorHAnsi"/>
          <w:lang w:eastAsia="en-US"/>
        </w:rPr>
        <w:t xml:space="preserve">PD SR </w:t>
      </w:r>
      <w:r w:rsidRPr="00E47FE3">
        <w:rPr>
          <w:rFonts w:eastAsiaTheme="minorHAnsi"/>
          <w:lang w:eastAsia="en-US"/>
        </w:rPr>
        <w:t>a</w:t>
      </w:r>
      <w:r w:rsidR="000A1F2D">
        <w:rPr>
          <w:rFonts w:eastAsiaTheme="minorHAnsi"/>
          <w:lang w:eastAsia="en-US"/>
        </w:rPr>
        <w:t>  jednotlivých</w:t>
      </w:r>
      <w:r w:rsidRPr="00E47FE3">
        <w:rPr>
          <w:rFonts w:eastAsiaTheme="minorHAnsi"/>
          <w:lang w:eastAsia="en-US"/>
        </w:rPr>
        <w:t xml:space="preserve"> programov. EAK predstavujú preddefinované nevyhnutné kritérium, ktoré je potrebné splniť najneskôr v termíne do 31.12.2016. </w:t>
      </w:r>
      <w:r>
        <w:rPr>
          <w:rFonts w:eastAsiaTheme="minorHAnsi"/>
          <w:lang w:eastAsia="en-US"/>
        </w:rPr>
        <w:t xml:space="preserve">Pre jednoduchšie a prehľadnejšie </w:t>
      </w:r>
      <w:r w:rsidRPr="00E47FE3">
        <w:rPr>
          <w:rFonts w:eastAsiaTheme="minorHAnsi"/>
          <w:lang w:eastAsia="en-US"/>
        </w:rPr>
        <w:t>monitorovani</w:t>
      </w:r>
      <w:r>
        <w:rPr>
          <w:rFonts w:eastAsiaTheme="minorHAnsi"/>
          <w:lang w:eastAsia="en-US"/>
        </w:rPr>
        <w:t>e</w:t>
      </w:r>
      <w:r w:rsidRPr="00E47FE3">
        <w:rPr>
          <w:rFonts w:eastAsiaTheme="minorHAnsi"/>
          <w:lang w:eastAsia="en-US"/>
        </w:rPr>
        <w:t xml:space="preserve"> </w:t>
      </w:r>
      <w:r>
        <w:rPr>
          <w:rFonts w:eastAsiaTheme="minorHAnsi"/>
          <w:lang w:eastAsia="en-US"/>
        </w:rPr>
        <w:t>plnenia EAK a</w:t>
      </w:r>
      <w:r w:rsidRPr="00E47FE3">
        <w:rPr>
          <w:rFonts w:eastAsiaTheme="minorHAnsi"/>
          <w:lang w:eastAsia="en-US"/>
        </w:rPr>
        <w:t xml:space="preserve"> ich akčných plánov </w:t>
      </w:r>
      <w:r>
        <w:rPr>
          <w:rFonts w:eastAsiaTheme="minorHAnsi"/>
          <w:lang w:eastAsia="en-US"/>
        </w:rPr>
        <w:t>CKO využíva</w:t>
      </w:r>
      <w:r w:rsidRPr="00E47FE3">
        <w:rPr>
          <w:rFonts w:eastAsiaTheme="minorHAnsi"/>
          <w:lang w:eastAsia="en-US"/>
        </w:rPr>
        <w:t xml:space="preserve"> </w:t>
      </w:r>
      <w:r>
        <w:rPr>
          <w:rFonts w:eastAsiaTheme="minorHAnsi"/>
          <w:lang w:eastAsia="en-US"/>
        </w:rPr>
        <w:t>IT nástroj JIRA</w:t>
      </w:r>
      <w:r w:rsidRPr="00E47FE3">
        <w:rPr>
          <w:rFonts w:eastAsiaTheme="minorHAnsi"/>
          <w:lang w:eastAsia="en-US"/>
        </w:rPr>
        <w:t xml:space="preserve">, ktorý bol </w:t>
      </w:r>
      <w:r w:rsidRPr="004F7E4B">
        <w:lastRenderedPageBreak/>
        <w:t>spustený do ostrej prevádzky 28.10.2015</w:t>
      </w:r>
      <w:r w:rsidRPr="004F7E4B">
        <w:rPr>
          <w:vertAlign w:val="superscript"/>
        </w:rPr>
        <w:footnoteReference w:id="1"/>
      </w:r>
      <w:r w:rsidRPr="004F7E4B">
        <w:t>.</w:t>
      </w:r>
      <w:r w:rsidR="00A3347E">
        <w:t xml:space="preserve"> </w:t>
      </w:r>
      <w:r w:rsidR="00BC6FE0">
        <w:t>CKO zároveň vydal usmernenie pre jednotlivé RO (marec 2015)</w:t>
      </w:r>
      <w:r w:rsidR="007A26C1">
        <w:t>,</w:t>
      </w:r>
      <w:r w:rsidR="00BC6FE0">
        <w:t xml:space="preserve"> kde definoval jednotné pravidlá a postupy pre vykazovanie pokroku v plnení a stavu plnenia EAK a usmernenie (</w:t>
      </w:r>
      <w:r w:rsidR="00BC6FE0" w:rsidRPr="00750C70">
        <w:t>február 201</w:t>
      </w:r>
      <w:r w:rsidR="00BC6FE0">
        <w:t>6)</w:t>
      </w:r>
      <w:r w:rsidR="00BC6FE0" w:rsidRPr="00750C70">
        <w:t xml:space="preserve"> k postupu pri zasielaní Informácie o splnení aktivít/</w:t>
      </w:r>
      <w:r w:rsidR="00BC6FE0">
        <w:t>kritérií/EAK prostredníctvom SFC2014</w:t>
      </w:r>
      <w:r w:rsidR="00BC6FE0" w:rsidRPr="00750C70">
        <w:t xml:space="preserve"> Európskej komisii</w:t>
      </w:r>
      <w:r w:rsidR="00BC6FE0">
        <w:t>.</w:t>
      </w:r>
    </w:p>
    <w:p w:rsidR="00AC45DA" w:rsidRDefault="00AC45DA" w:rsidP="004F7E4B">
      <w:pPr>
        <w:spacing w:after="120"/>
        <w:jc w:val="both"/>
        <w:rPr>
          <w:rFonts w:eastAsiaTheme="minorHAnsi"/>
          <w:lang w:eastAsia="en-US"/>
        </w:rPr>
      </w:pPr>
      <w:r w:rsidRPr="004F7E4B">
        <w:t>V súvislosti s nastavovaním jednotných pravidiel a postupov CKO vypracováva súbor</w:t>
      </w:r>
      <w:r w:rsidRPr="00A039F2">
        <w:rPr>
          <w:rFonts w:eastAsiaTheme="minorHAnsi"/>
          <w:lang w:eastAsia="en-US"/>
        </w:rPr>
        <w:t xml:space="preserve"> výhľadových plánov implementácie </w:t>
      </w:r>
      <w:r w:rsidR="00274EC0">
        <w:rPr>
          <w:rFonts w:eastAsiaTheme="minorHAnsi"/>
          <w:lang w:eastAsia="en-US"/>
        </w:rPr>
        <w:t>programov</w:t>
      </w:r>
      <w:r w:rsidRPr="00A039F2">
        <w:rPr>
          <w:rFonts w:eastAsiaTheme="minorHAnsi"/>
          <w:lang w:eastAsia="en-US"/>
        </w:rPr>
        <w:t xml:space="preserve"> a </w:t>
      </w:r>
      <w:r w:rsidR="007A26C1">
        <w:rPr>
          <w:rFonts w:eastAsiaTheme="minorHAnsi"/>
          <w:lang w:eastAsia="en-US"/>
        </w:rPr>
        <w:t>odpočet</w:t>
      </w:r>
      <w:r w:rsidRPr="00A039F2">
        <w:rPr>
          <w:rFonts w:eastAsiaTheme="minorHAnsi"/>
          <w:lang w:eastAsia="en-US"/>
        </w:rPr>
        <w:t xml:space="preserve"> výhľadových plánov. Plánovanie a monitorovanie stavu realizácie programov poskytuje prehľad o priebežnom plnení strednodobých a dlhodobých cieľov programov a umožňuje </w:t>
      </w:r>
      <w:r>
        <w:rPr>
          <w:rFonts w:eastAsiaTheme="minorHAnsi"/>
          <w:lang w:eastAsia="en-US"/>
        </w:rPr>
        <w:t xml:space="preserve"> </w:t>
      </w:r>
      <w:r w:rsidRPr="00A039F2">
        <w:rPr>
          <w:rFonts w:eastAsiaTheme="minorHAnsi"/>
          <w:lang w:eastAsia="en-US"/>
        </w:rPr>
        <w:t>v dostatočnom časovom predstihu identifikovať prípadné nedostatočné tempo čerpania alebo plnenia cieľov programov, analyzovať príčiny problémov v implementácii programov a prijať relevantné opatrenia za účelom minimalizovania rizika nesplnenia cieľov programu.</w:t>
      </w:r>
      <w:r w:rsidR="008C6A81">
        <w:rPr>
          <w:rFonts w:eastAsiaTheme="minorHAnsi"/>
          <w:lang w:eastAsia="en-US"/>
        </w:rPr>
        <w:t xml:space="preserve"> Riadiace orgány v súlade s </w:t>
      </w:r>
      <w:r w:rsidR="007A26C1">
        <w:rPr>
          <w:rFonts w:eastAsiaTheme="minorHAnsi"/>
          <w:lang w:eastAsia="en-US"/>
        </w:rPr>
        <w:t>M</w:t>
      </w:r>
      <w:r w:rsidR="008C6A81">
        <w:rPr>
          <w:rFonts w:eastAsiaTheme="minorHAnsi"/>
          <w:lang w:eastAsia="en-US"/>
        </w:rPr>
        <w:t>etodickým pokynom (ďalej len „MP“)</w:t>
      </w:r>
      <w:r>
        <w:rPr>
          <w:rFonts w:eastAsiaTheme="minorHAnsi"/>
          <w:lang w:eastAsia="en-US"/>
        </w:rPr>
        <w:t xml:space="preserve"> </w:t>
      </w:r>
      <w:r w:rsidR="008A09F3">
        <w:rPr>
          <w:rFonts w:eastAsiaTheme="minorHAnsi"/>
          <w:lang w:eastAsia="en-US"/>
        </w:rPr>
        <w:t>CKO č. 9 vypracovali</w:t>
      </w:r>
      <w:r>
        <w:rPr>
          <w:rFonts w:eastAsiaTheme="minorHAnsi"/>
          <w:lang w:eastAsia="en-US"/>
        </w:rPr>
        <w:t xml:space="preserve"> výhľadové plány jednotlivých </w:t>
      </w:r>
      <w:r w:rsidR="00274EC0">
        <w:rPr>
          <w:rFonts w:eastAsiaTheme="minorHAnsi"/>
          <w:lang w:eastAsia="en-US"/>
        </w:rPr>
        <w:t>programov</w:t>
      </w:r>
      <w:r w:rsidR="00D25963">
        <w:rPr>
          <w:rStyle w:val="Odkaznapoznmkupodiarou"/>
          <w:rFonts w:eastAsiaTheme="minorHAnsi"/>
          <w:lang w:eastAsia="en-US"/>
        </w:rPr>
        <w:footnoteReference w:id="2"/>
      </w:r>
      <w:r w:rsidR="00D25963">
        <w:rPr>
          <w:rFonts w:eastAsiaTheme="minorHAnsi"/>
          <w:lang w:eastAsia="en-US"/>
        </w:rPr>
        <w:t>.</w:t>
      </w:r>
    </w:p>
    <w:p w:rsidR="000B00F7" w:rsidRDefault="00FC5075" w:rsidP="000B00F7">
      <w:pPr>
        <w:spacing w:after="120"/>
        <w:jc w:val="both"/>
        <w:rPr>
          <w:rFonts w:eastAsiaTheme="minorHAnsi"/>
          <w:lang w:eastAsia="en-US"/>
        </w:rPr>
      </w:pPr>
      <w:r>
        <w:rPr>
          <w:rFonts w:eastAsiaTheme="minorHAnsi"/>
          <w:lang w:eastAsia="en-US"/>
        </w:rPr>
        <w:t>CKO realizuje</w:t>
      </w:r>
      <w:r w:rsidR="000B00F7" w:rsidRPr="00E47FE3">
        <w:rPr>
          <w:rFonts w:eastAsiaTheme="minorHAnsi"/>
          <w:lang w:eastAsia="en-US"/>
        </w:rPr>
        <w:t xml:space="preserve"> komplexn</w:t>
      </w:r>
      <w:r w:rsidR="00F057CF">
        <w:rPr>
          <w:rFonts w:eastAsiaTheme="minorHAnsi"/>
          <w:lang w:eastAsia="en-US"/>
        </w:rPr>
        <w:t>ý</w:t>
      </w:r>
      <w:r w:rsidR="000B00F7" w:rsidRPr="00E47FE3">
        <w:rPr>
          <w:rFonts w:eastAsiaTheme="minorHAnsi"/>
          <w:lang w:eastAsia="en-US"/>
        </w:rPr>
        <w:t xml:space="preserve"> zber údajov o stave administratívnych kapacít (</w:t>
      </w:r>
      <w:r w:rsidR="000B00F7">
        <w:rPr>
          <w:rFonts w:eastAsiaTheme="minorHAnsi"/>
          <w:lang w:eastAsia="en-US"/>
        </w:rPr>
        <w:t>ďalej len „</w:t>
      </w:r>
      <w:r w:rsidR="000B00F7" w:rsidRPr="00E47FE3">
        <w:rPr>
          <w:rFonts w:eastAsiaTheme="minorHAnsi"/>
          <w:lang w:eastAsia="en-US"/>
        </w:rPr>
        <w:t>AK</w:t>
      </w:r>
      <w:r w:rsidR="000B00F7">
        <w:rPr>
          <w:rFonts w:eastAsiaTheme="minorHAnsi"/>
          <w:lang w:eastAsia="en-US"/>
        </w:rPr>
        <w:t>“</w:t>
      </w:r>
      <w:r w:rsidR="000B00F7" w:rsidRPr="00E47FE3">
        <w:rPr>
          <w:rFonts w:eastAsiaTheme="minorHAnsi"/>
          <w:lang w:eastAsia="en-US"/>
        </w:rPr>
        <w:t xml:space="preserve">) subjektov zapojených do implementácie, riadenia a kontroly </w:t>
      </w:r>
      <w:r w:rsidR="000B00F7">
        <w:rPr>
          <w:rFonts w:eastAsiaTheme="minorHAnsi"/>
          <w:lang w:eastAsia="en-US"/>
        </w:rPr>
        <w:t xml:space="preserve">EŠIF. </w:t>
      </w:r>
      <w:r w:rsidR="000B00F7" w:rsidRPr="00E47FE3">
        <w:rPr>
          <w:rFonts w:eastAsiaTheme="minorHAnsi"/>
          <w:lang w:eastAsia="en-US"/>
        </w:rPr>
        <w:t xml:space="preserve">Vypracúva tzv. Informáciu o stave AK, ktorá obsahuje prehľad o počtoch AK, fluktuácii a príčinách fluktuácie AK, </w:t>
      </w:r>
      <w:r w:rsidR="007A26C1">
        <w:rPr>
          <w:rFonts w:eastAsiaTheme="minorHAnsi"/>
          <w:lang w:eastAsia="en-US"/>
        </w:rPr>
        <w:br/>
      </w:r>
      <w:r w:rsidR="000B00F7" w:rsidRPr="00E47FE3">
        <w:rPr>
          <w:rFonts w:eastAsiaTheme="minorHAnsi"/>
          <w:lang w:eastAsia="en-US"/>
        </w:rPr>
        <w:t>o stave zabezpečenia financovania platov AK a o identifikácii rizík súvisiacich s alokovanými prostriedkami na platy AK v</w:t>
      </w:r>
      <w:r w:rsidR="000B00F7">
        <w:rPr>
          <w:rFonts w:eastAsiaTheme="minorHAnsi"/>
          <w:lang w:eastAsia="en-US"/>
        </w:rPr>
        <w:t> programovom období</w:t>
      </w:r>
      <w:r w:rsidR="000B00F7" w:rsidRPr="00E47FE3">
        <w:rPr>
          <w:rFonts w:eastAsiaTheme="minorHAnsi"/>
          <w:lang w:eastAsia="en-US"/>
        </w:rPr>
        <w:t xml:space="preserve"> 2014 – 2020</w:t>
      </w:r>
      <w:r w:rsidR="00D25963">
        <w:rPr>
          <w:rStyle w:val="Odkaznapoznmkupodiarou"/>
          <w:rFonts w:eastAsiaTheme="minorHAnsi"/>
          <w:lang w:eastAsia="en-US"/>
        </w:rPr>
        <w:footnoteReference w:id="3"/>
      </w:r>
      <w:r w:rsidR="000B00F7" w:rsidRPr="00E47FE3">
        <w:rPr>
          <w:rFonts w:eastAsiaTheme="minorHAnsi"/>
          <w:lang w:eastAsia="en-US"/>
        </w:rPr>
        <w:t>.</w:t>
      </w:r>
    </w:p>
    <w:p w:rsidR="000B00F7" w:rsidRDefault="000B00F7" w:rsidP="004F7E4B">
      <w:pPr>
        <w:spacing w:after="120"/>
        <w:jc w:val="both"/>
        <w:rPr>
          <w:rFonts w:eastAsiaTheme="minorHAnsi"/>
          <w:lang w:eastAsia="en-US"/>
        </w:rPr>
      </w:pPr>
      <w:r w:rsidRPr="00E47FE3">
        <w:rPr>
          <w:rFonts w:eastAsiaTheme="minorHAnsi"/>
          <w:lang w:eastAsia="en-US"/>
        </w:rPr>
        <w:t xml:space="preserve">V gescii </w:t>
      </w:r>
      <w:r w:rsidR="00FC5075">
        <w:rPr>
          <w:rFonts w:eastAsiaTheme="minorHAnsi"/>
          <w:lang w:eastAsia="en-US"/>
        </w:rPr>
        <w:t>CKO</w:t>
      </w:r>
      <w:r>
        <w:rPr>
          <w:rFonts w:eastAsiaTheme="minorHAnsi"/>
          <w:lang w:eastAsia="en-US"/>
        </w:rPr>
        <w:t xml:space="preserve"> je aj správa</w:t>
      </w:r>
      <w:r w:rsidRPr="00E47FE3">
        <w:rPr>
          <w:rFonts w:eastAsiaTheme="minorHAnsi"/>
          <w:lang w:eastAsia="en-US"/>
        </w:rPr>
        <w:t xml:space="preserve"> číselníka merateľných ukazovateľov </w:t>
      </w:r>
      <w:r w:rsidRPr="00BF30B8">
        <w:rPr>
          <w:rFonts w:eastAsiaTheme="minorHAnsi"/>
          <w:lang w:eastAsia="en-US"/>
        </w:rPr>
        <w:t xml:space="preserve">(ďalej len </w:t>
      </w:r>
      <w:r>
        <w:rPr>
          <w:rFonts w:eastAsiaTheme="minorHAnsi"/>
          <w:lang w:eastAsia="en-US"/>
        </w:rPr>
        <w:t>„</w:t>
      </w:r>
      <w:r w:rsidRPr="00BF30B8">
        <w:rPr>
          <w:rFonts w:eastAsiaTheme="minorHAnsi"/>
          <w:lang w:eastAsia="en-US"/>
        </w:rPr>
        <w:t>ČMU</w:t>
      </w:r>
      <w:r>
        <w:rPr>
          <w:rFonts w:eastAsiaTheme="minorHAnsi"/>
          <w:lang w:eastAsia="en-US"/>
        </w:rPr>
        <w:t>“</w:t>
      </w:r>
      <w:r w:rsidRPr="00BF30B8">
        <w:rPr>
          <w:rFonts w:eastAsiaTheme="minorHAnsi"/>
          <w:lang w:eastAsia="en-US"/>
        </w:rPr>
        <w:t xml:space="preserve">), </w:t>
      </w:r>
      <w:r w:rsidRPr="00E47FE3">
        <w:rPr>
          <w:rFonts w:eastAsiaTheme="minorHAnsi"/>
          <w:lang w:eastAsia="en-US"/>
        </w:rPr>
        <w:t>v zmysle MP CKO č. 17</w:t>
      </w:r>
      <w:r>
        <w:rPr>
          <w:rFonts w:eastAsiaTheme="minorHAnsi"/>
          <w:lang w:eastAsia="en-US"/>
        </w:rPr>
        <w:t>,</w:t>
      </w:r>
      <w:r w:rsidRPr="00E47FE3">
        <w:rPr>
          <w:rFonts w:eastAsiaTheme="minorHAnsi"/>
          <w:lang w:eastAsia="en-US"/>
        </w:rPr>
        <w:t xml:space="preserve"> čo zahŕňa aj jeho aktualizácie najmä z podnetu </w:t>
      </w:r>
      <w:r>
        <w:rPr>
          <w:rFonts w:eastAsiaTheme="minorHAnsi"/>
          <w:lang w:eastAsia="en-US"/>
        </w:rPr>
        <w:t>RO</w:t>
      </w:r>
      <w:r w:rsidRPr="00E47FE3">
        <w:rPr>
          <w:rFonts w:eastAsiaTheme="minorHAnsi"/>
          <w:lang w:eastAsia="en-US"/>
        </w:rPr>
        <w:t>. V uvedenej veci bola v rámci CKO zriadená interná pracovná skupina pre ČMU, zložená zo zástupcov jednotlivých odborov sekcie, ktorá posudzuje jednotlivé žiadosti o zmenu, resp. doplnenie nových ukazovateľov. V sledovanom období (</w:t>
      </w:r>
      <w:r>
        <w:rPr>
          <w:rFonts w:eastAsiaTheme="minorHAnsi"/>
          <w:lang w:eastAsia="en-US"/>
        </w:rPr>
        <w:t>t.j. k 31.12.2015) boli</w:t>
      </w:r>
      <w:r w:rsidRPr="00E47FE3">
        <w:rPr>
          <w:rFonts w:eastAsiaTheme="minorHAnsi"/>
          <w:lang w:eastAsia="en-US"/>
        </w:rPr>
        <w:t xml:space="preserve"> zrealizované štyri aktu</w:t>
      </w:r>
      <w:r w:rsidR="00AE5010">
        <w:rPr>
          <w:rFonts w:eastAsiaTheme="minorHAnsi"/>
          <w:lang w:eastAsia="en-US"/>
        </w:rPr>
        <w:t>alizácie ČMU, pričom posledná bola zverejnená</w:t>
      </w:r>
      <w:r w:rsidRPr="00E47FE3">
        <w:rPr>
          <w:rFonts w:eastAsiaTheme="minorHAnsi"/>
          <w:lang w:eastAsia="en-US"/>
        </w:rPr>
        <w:t xml:space="preserve"> 20.11.2015.</w:t>
      </w:r>
      <w:r w:rsidR="003B00DB">
        <w:rPr>
          <w:rFonts w:eastAsiaTheme="minorHAnsi"/>
          <w:lang w:eastAsia="en-US"/>
        </w:rPr>
        <w:t xml:space="preserve"> CKO zároveň v súčasnosti pracuje na celkovej revízii ČM</w:t>
      </w:r>
      <w:r w:rsidR="00A7374C">
        <w:rPr>
          <w:rFonts w:eastAsiaTheme="minorHAnsi"/>
          <w:lang w:eastAsia="en-US"/>
        </w:rPr>
        <w:t xml:space="preserve">U s cieľom </w:t>
      </w:r>
      <w:r w:rsidR="007A26C1">
        <w:rPr>
          <w:rFonts w:eastAsiaTheme="minorHAnsi"/>
          <w:lang w:eastAsia="en-US"/>
        </w:rPr>
        <w:t xml:space="preserve">zabezpečiť kvalitné údaje pre potreby monitorovania a hodnotenia plnenia cieľov programov EŠIF. </w:t>
      </w:r>
    </w:p>
    <w:p w:rsidR="00E47FE3" w:rsidRPr="002A2967" w:rsidRDefault="00FC5075" w:rsidP="004F7E4B">
      <w:pPr>
        <w:spacing w:after="120"/>
        <w:jc w:val="both"/>
        <w:rPr>
          <w:rFonts w:eastAsiaTheme="minorHAnsi"/>
          <w:lang w:eastAsia="en-US"/>
        </w:rPr>
      </w:pPr>
      <w:r>
        <w:rPr>
          <w:rFonts w:eastAsiaTheme="minorHAnsi"/>
          <w:lang w:eastAsia="en-US"/>
        </w:rPr>
        <w:t>N</w:t>
      </w:r>
      <w:r w:rsidR="002A2967">
        <w:rPr>
          <w:rFonts w:eastAsiaTheme="minorHAnsi"/>
          <w:lang w:eastAsia="en-US"/>
        </w:rPr>
        <w:t>a evidenciu</w:t>
      </w:r>
      <w:r w:rsidRPr="00E47FE3">
        <w:rPr>
          <w:rFonts w:eastAsiaTheme="minorHAnsi"/>
          <w:lang w:eastAsia="en-US"/>
        </w:rPr>
        <w:t xml:space="preserve"> a sprehľadnenie konaní monitorovacích výborov programov/</w:t>
      </w:r>
      <w:r w:rsidR="002A2967">
        <w:rPr>
          <w:rFonts w:eastAsiaTheme="minorHAnsi"/>
          <w:lang w:eastAsia="en-US"/>
        </w:rPr>
        <w:t>NMV</w:t>
      </w:r>
      <w:r>
        <w:rPr>
          <w:rFonts w:eastAsiaTheme="minorHAnsi"/>
          <w:lang w:eastAsia="en-US"/>
        </w:rPr>
        <w:t xml:space="preserve"> pre EŠIF </w:t>
      </w:r>
      <w:r w:rsidRPr="00E47FE3">
        <w:rPr>
          <w:rFonts w:eastAsiaTheme="minorHAnsi"/>
          <w:lang w:eastAsia="en-US"/>
        </w:rPr>
        <w:t>a iných koordinačných stretnutí medzi RO, CKO a EK</w:t>
      </w:r>
      <w:r w:rsidR="000B00F7" w:rsidRPr="00E47FE3">
        <w:rPr>
          <w:rFonts w:eastAsiaTheme="minorHAnsi"/>
          <w:lang w:eastAsia="en-US"/>
        </w:rPr>
        <w:t> </w:t>
      </w:r>
      <w:r>
        <w:rPr>
          <w:rFonts w:eastAsiaTheme="minorHAnsi"/>
          <w:lang w:eastAsia="en-US"/>
        </w:rPr>
        <w:t>slúži</w:t>
      </w:r>
      <w:r w:rsidR="000B00F7" w:rsidRPr="00E47FE3">
        <w:rPr>
          <w:rFonts w:eastAsiaTheme="minorHAnsi"/>
          <w:lang w:eastAsia="en-US"/>
        </w:rPr>
        <w:t xml:space="preserve"> tzv. Kalendár podujatí vo forme </w:t>
      </w:r>
      <w:proofErr w:type="spellStart"/>
      <w:r w:rsidR="000B00F7" w:rsidRPr="00E47FE3">
        <w:rPr>
          <w:rFonts w:eastAsiaTheme="minorHAnsi"/>
          <w:lang w:eastAsia="en-US"/>
        </w:rPr>
        <w:t>online</w:t>
      </w:r>
      <w:proofErr w:type="spellEnd"/>
      <w:r w:rsidR="000B00F7" w:rsidRPr="00E47FE3">
        <w:rPr>
          <w:rFonts w:eastAsiaTheme="minorHAnsi"/>
          <w:lang w:eastAsia="en-US"/>
        </w:rPr>
        <w:t xml:space="preserve"> aplikácie na webovom sídle </w:t>
      </w:r>
      <w:proofErr w:type="spellStart"/>
      <w:r w:rsidR="000B00F7" w:rsidRPr="00E47FE3">
        <w:rPr>
          <w:rFonts w:eastAsiaTheme="minorHAnsi"/>
          <w:lang w:eastAsia="en-US"/>
        </w:rPr>
        <w:t>ww</w:t>
      </w:r>
      <w:r>
        <w:rPr>
          <w:rFonts w:eastAsiaTheme="minorHAnsi"/>
          <w:lang w:eastAsia="en-US"/>
        </w:rPr>
        <w:t>w.kalendarpodujati.vlada.gov.sk</w:t>
      </w:r>
      <w:proofErr w:type="spellEnd"/>
      <w:r w:rsidR="000B00F7" w:rsidRPr="00E47FE3">
        <w:rPr>
          <w:rFonts w:eastAsiaTheme="minorHAnsi"/>
          <w:lang w:eastAsia="en-US"/>
        </w:rPr>
        <w:t xml:space="preserve">. Jednotlivé subjekty implementujúce programy EŠIF na národnej úrovni sú povinné využívať uvedený kalendár na základe Systému riadenia EŠIF. </w:t>
      </w:r>
      <w:r w:rsidR="000B00F7">
        <w:rPr>
          <w:rFonts w:eastAsiaTheme="minorHAnsi"/>
          <w:lang w:eastAsia="en-US"/>
        </w:rPr>
        <w:t>Systém bol spúšťaný postupne v druhej polovici</w:t>
      </w:r>
      <w:r w:rsidR="000B00F7" w:rsidRPr="00E47FE3">
        <w:rPr>
          <w:rFonts w:eastAsiaTheme="minorHAnsi"/>
          <w:lang w:eastAsia="en-US"/>
        </w:rPr>
        <w:t xml:space="preserve"> roku 2015 pre riadiace orgány, CKO a v decembri 2015 boli zabezpečené a zaslané prístupy aj E</w:t>
      </w:r>
      <w:r w:rsidR="002A2967">
        <w:rPr>
          <w:rFonts w:eastAsiaTheme="minorHAnsi"/>
          <w:lang w:eastAsia="en-US"/>
        </w:rPr>
        <w:t>K.</w:t>
      </w:r>
      <w:r w:rsidR="00E47FE3" w:rsidRPr="00E47FE3">
        <w:rPr>
          <w:rFonts w:eastAsiaTheme="minorHAnsi"/>
          <w:vanish/>
          <w:lang w:eastAsia="en-US"/>
        </w:rPr>
        <w:t>.šte nfo ak by si chcela zakomponovať....</w:t>
      </w:r>
      <w:r w:rsidR="00E47FE3" w:rsidRPr="00E47FE3">
        <w:rPr>
          <w:rFonts w:eastAsiaTheme="minorHAnsi"/>
          <w:vanish/>
          <w:lang w:eastAsia="en-US"/>
        </w:rPr>
        <w:cr/>
        <w:t>systému aj Eur</w:t>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E47FE3" w:rsidRPr="00E47FE3">
        <w:rPr>
          <w:rFonts w:eastAsiaTheme="minorHAnsi"/>
          <w:vanish/>
          <w:lang w:eastAsia="en-US"/>
        </w:rPr>
        <w:pgNum/>
      </w:r>
      <w:r w:rsidR="00DE221D">
        <w:rPr>
          <w:rFonts w:eastAsiaTheme="minorHAnsi"/>
          <w:lang w:eastAsia="en-US"/>
        </w:rPr>
        <w:t xml:space="preserve"> </w:t>
      </w:r>
    </w:p>
    <w:p w:rsidR="001E2EBF" w:rsidRDefault="004F7E4B" w:rsidP="004F7E4B">
      <w:pPr>
        <w:spacing w:after="120"/>
        <w:rPr>
          <w:b/>
        </w:rPr>
      </w:pPr>
      <w:r>
        <w:rPr>
          <w:b/>
        </w:rPr>
        <w:t>Hodnotenie</w:t>
      </w:r>
    </w:p>
    <w:p w:rsidR="009E65C2" w:rsidRPr="004F7E4B" w:rsidRDefault="009E65C2" w:rsidP="004F7E4B">
      <w:pPr>
        <w:spacing w:after="120"/>
        <w:jc w:val="both"/>
        <w:rPr>
          <w:rFonts w:eastAsiaTheme="minorHAnsi"/>
          <w:lang w:eastAsia="en-US"/>
        </w:rPr>
      </w:pPr>
      <w:r w:rsidRPr="009E65C2">
        <w:t xml:space="preserve">Koordinačná činnosť </w:t>
      </w:r>
      <w:r w:rsidR="002A2967">
        <w:t>CKO v oblasti hodnotenia</w:t>
      </w:r>
      <w:r>
        <w:t xml:space="preserve"> </w:t>
      </w:r>
      <w:r w:rsidRPr="009E65C2">
        <w:t>spočívala v organizovaní pravidelných zasadnutí Pracovnej skupiny pre hodnotenie. V roku 2014 a 2015 sa uskutočnilo 6 zasadnutí Pracovnej skupiny pre hodnotenie. Členmi Pracovnej skupiny pre hodnotenie sú manažéri hodnotenia j</w:t>
      </w:r>
      <w:r w:rsidR="00EF3067">
        <w:t>ednotlivých RO, sprostredkovateľských orgánov (ďalej len „</w:t>
      </w:r>
      <w:r w:rsidR="00EF3067" w:rsidRPr="00881D65">
        <w:t>SO</w:t>
      </w:r>
      <w:r w:rsidR="00EF3067">
        <w:t>“)</w:t>
      </w:r>
      <w:r>
        <w:t xml:space="preserve"> a gestorov horizontálnych princípov (ďalej len „HP“)</w:t>
      </w:r>
      <w:r w:rsidR="002A2967">
        <w:t xml:space="preserve"> a pracovníci oddelenia hodnotenia zahraničnej finančnej pomoci CKO</w:t>
      </w:r>
      <w:r w:rsidRPr="009E65C2">
        <w:t>. Témami týchto stretnutí boli pr</w:t>
      </w:r>
      <w:r w:rsidR="00BA3C8E">
        <w:t xml:space="preserve">edovšetkým diskusie a možnosti </w:t>
      </w:r>
      <w:r w:rsidRPr="009E65C2">
        <w:t xml:space="preserve">riešení problémových bodov v oblasti hodnotenia ako je nový systém </w:t>
      </w:r>
      <w:r w:rsidR="00BA3C8E">
        <w:t xml:space="preserve">hodnotenia, tvorba merateľných </w:t>
      </w:r>
      <w:r w:rsidRPr="009E65C2">
        <w:t>ukazovateľ</w:t>
      </w:r>
      <w:r w:rsidR="00B42520">
        <w:t>ov pre  programové obdobie 2014</w:t>
      </w:r>
      <w:r w:rsidRPr="009E65C2">
        <w:t xml:space="preserve"> </w:t>
      </w:r>
      <w:r w:rsidR="002A2419" w:rsidRPr="00FA6AAA">
        <w:rPr>
          <w:rFonts w:eastAsia="Calibri"/>
        </w:rPr>
        <w:t>–</w:t>
      </w:r>
      <w:r w:rsidRPr="009E65C2">
        <w:t xml:space="preserve"> 2020, tvorba plánu hodnotení na programové obdobie 2014 – 2020, a pod. Členovia pracovnej skupiny boli informovaní </w:t>
      </w:r>
      <w:r w:rsidR="004F7E4B">
        <w:t xml:space="preserve">         </w:t>
      </w:r>
      <w:r w:rsidRPr="009E65C2">
        <w:lastRenderedPageBreak/>
        <w:t xml:space="preserve">o pracovných stretnutiach DG </w:t>
      </w:r>
      <w:proofErr w:type="spellStart"/>
      <w:r w:rsidRPr="009E65C2">
        <w:t>R</w:t>
      </w:r>
      <w:r w:rsidR="007A26C1">
        <w:t>egio</w:t>
      </w:r>
      <w:proofErr w:type="spellEnd"/>
      <w:r w:rsidR="008F2D98">
        <w:t xml:space="preserve"> a DG </w:t>
      </w:r>
      <w:proofErr w:type="spellStart"/>
      <w:r w:rsidR="008F2D98">
        <w:t>E</w:t>
      </w:r>
      <w:r w:rsidR="007A26C1">
        <w:t>mployment</w:t>
      </w:r>
      <w:proofErr w:type="spellEnd"/>
      <w:r w:rsidR="008F2D98">
        <w:t xml:space="preserve">, a zároveň sa </w:t>
      </w:r>
      <w:r w:rsidRPr="009E65C2">
        <w:t xml:space="preserve">podieľali svojimi </w:t>
      </w:r>
      <w:r w:rsidRPr="004F7E4B">
        <w:rPr>
          <w:rFonts w:eastAsiaTheme="minorHAnsi"/>
          <w:lang w:eastAsia="en-US"/>
        </w:rPr>
        <w:t>pripomienkami na tvorbe pracovných dokumentov vydávaných EK.</w:t>
      </w:r>
    </w:p>
    <w:p w:rsidR="00523055" w:rsidRPr="004F7E4B" w:rsidRDefault="004B4303" w:rsidP="004F7E4B">
      <w:pPr>
        <w:spacing w:after="120"/>
        <w:jc w:val="both"/>
        <w:rPr>
          <w:rFonts w:eastAsiaTheme="minorHAnsi"/>
          <w:lang w:eastAsia="en-US"/>
        </w:rPr>
      </w:pPr>
      <w:r>
        <w:rPr>
          <w:rFonts w:eastAsiaTheme="minorHAnsi"/>
          <w:lang w:eastAsia="en-US"/>
        </w:rPr>
        <w:t>CKO</w:t>
      </w:r>
      <w:r w:rsidR="001A5041" w:rsidRPr="004F7E4B">
        <w:rPr>
          <w:rFonts w:eastAsiaTheme="minorHAnsi"/>
          <w:lang w:eastAsia="en-US"/>
        </w:rPr>
        <w:t xml:space="preserve"> </w:t>
      </w:r>
      <w:r>
        <w:rPr>
          <w:rFonts w:eastAsiaTheme="minorHAnsi"/>
          <w:lang w:eastAsia="en-US"/>
        </w:rPr>
        <w:t>vypracoval</w:t>
      </w:r>
      <w:r w:rsidR="00BA5C81" w:rsidRPr="004F7E4B">
        <w:rPr>
          <w:rFonts w:eastAsiaTheme="minorHAnsi"/>
          <w:lang w:eastAsia="en-US"/>
        </w:rPr>
        <w:t xml:space="preserve"> </w:t>
      </w:r>
      <w:r w:rsidR="001A5041" w:rsidRPr="004F7E4B">
        <w:rPr>
          <w:rFonts w:eastAsiaTheme="minorHAnsi"/>
          <w:lang w:eastAsia="en-US"/>
        </w:rPr>
        <w:t>pre programové</w:t>
      </w:r>
      <w:r w:rsidR="001A5041">
        <w:t xml:space="preserve"> obdobie 2014 </w:t>
      </w:r>
      <w:r w:rsidR="00CA3C13" w:rsidRPr="00FA6AAA">
        <w:rPr>
          <w:rFonts w:eastAsia="Calibri"/>
        </w:rPr>
        <w:t>–</w:t>
      </w:r>
      <w:r w:rsidR="00CA3C13">
        <w:rPr>
          <w:rFonts w:eastAsia="Calibri"/>
        </w:rPr>
        <w:t xml:space="preserve"> </w:t>
      </w:r>
      <w:r w:rsidR="001A5041">
        <w:t>2020 „</w:t>
      </w:r>
      <w:r w:rsidR="001A5041" w:rsidRPr="00055F18">
        <w:rPr>
          <w:b/>
          <w:i/>
        </w:rPr>
        <w:t>Plán hodnotení európskych štrukturálnych a investičných fondov na programové obdobie 2014 – 2020</w:t>
      </w:r>
      <w:r w:rsidR="001A5041">
        <w:t xml:space="preserve">“ (ďalej len „Plán hodnotení EŠIF“). Návrh Plánu hodnotení EŠIF bol predložený na posúdenie zástupcom </w:t>
      </w:r>
      <w:r w:rsidR="002D00A1">
        <w:t>EK</w:t>
      </w:r>
      <w:r w:rsidR="00BA5C81">
        <w:t xml:space="preserve">, RO </w:t>
      </w:r>
      <w:r w:rsidR="001A5041">
        <w:t xml:space="preserve">a členom </w:t>
      </w:r>
      <w:r w:rsidR="00BA5C81">
        <w:t>NMV</w:t>
      </w:r>
      <w:r w:rsidR="001A5041">
        <w:t>. Po zapracovaní relevantných pripomienok zo strany pripomienkujúcich subjektov bol Plán hodnote</w:t>
      </w:r>
      <w:r w:rsidR="00BA5C81">
        <w:t xml:space="preserve">ní EŠIF schválený uznesením NMV </w:t>
      </w:r>
      <w:r w:rsidR="001A5041">
        <w:t xml:space="preserve">č. NMV/EŠIF/2015/1 </w:t>
      </w:r>
      <w:r w:rsidR="00CA3C13">
        <w:br/>
      </w:r>
      <w:r w:rsidR="001A5041">
        <w:t xml:space="preserve">dňa </w:t>
      </w:r>
      <w:r w:rsidR="00CA3C13">
        <w:t>03.12.2015</w:t>
      </w:r>
      <w:r w:rsidR="001A5041">
        <w:t xml:space="preserve">. Plán hodnotení EŠIF obsahuje 21 hodnotení, z toho 14 externých, 2 interné a 5 kombinovaných t.j. interno-externých hodnotení. Plán hodnotení EŠIF bol zverejnený na </w:t>
      </w:r>
      <w:r w:rsidR="001A5041" w:rsidRPr="004F7E4B">
        <w:rPr>
          <w:rFonts w:eastAsiaTheme="minorHAnsi"/>
          <w:lang w:eastAsia="en-US"/>
        </w:rPr>
        <w:t>web</w:t>
      </w:r>
      <w:r w:rsidR="003A5778" w:rsidRPr="004F7E4B">
        <w:rPr>
          <w:rFonts w:eastAsiaTheme="minorHAnsi"/>
          <w:lang w:eastAsia="en-US"/>
        </w:rPr>
        <w:t xml:space="preserve">ovom sídle </w:t>
      </w:r>
      <w:proofErr w:type="spellStart"/>
      <w:r w:rsidR="003A5778" w:rsidRPr="004F7E4B">
        <w:rPr>
          <w:rFonts w:eastAsiaTheme="minorHAnsi"/>
          <w:lang w:eastAsia="en-US"/>
        </w:rPr>
        <w:t>www.partnerskadohoda.gov.sk</w:t>
      </w:r>
      <w:proofErr w:type="spellEnd"/>
      <w:r w:rsidR="001A5041" w:rsidRPr="004F7E4B">
        <w:rPr>
          <w:rFonts w:eastAsiaTheme="minorHAnsi"/>
          <w:lang w:eastAsia="en-US"/>
        </w:rPr>
        <w:t xml:space="preserve"> v záložke „CKO – Hodnotenie EŠIF“</w:t>
      </w:r>
      <w:r w:rsidR="004F7E4B">
        <w:rPr>
          <w:rFonts w:eastAsiaTheme="minorHAnsi"/>
          <w:lang w:eastAsia="en-US"/>
        </w:rPr>
        <w:t>.</w:t>
      </w:r>
    </w:p>
    <w:p w:rsidR="001A5041" w:rsidRDefault="001A5041" w:rsidP="00055F18">
      <w:pPr>
        <w:spacing w:after="120"/>
        <w:jc w:val="both"/>
      </w:pPr>
      <w:r w:rsidRPr="004F7E4B">
        <w:rPr>
          <w:rFonts w:eastAsiaTheme="minorHAnsi"/>
          <w:lang w:eastAsia="en-US"/>
        </w:rPr>
        <w:t xml:space="preserve">Po schválení Plánu hodnotení </w:t>
      </w:r>
      <w:r w:rsidR="003A5778" w:rsidRPr="004F7E4B">
        <w:rPr>
          <w:rFonts w:eastAsiaTheme="minorHAnsi"/>
          <w:lang w:eastAsia="en-US"/>
        </w:rPr>
        <w:t>EŠIF začala príprava</w:t>
      </w:r>
      <w:r w:rsidRPr="004F7E4B">
        <w:rPr>
          <w:rFonts w:eastAsiaTheme="minorHAnsi"/>
          <w:lang w:eastAsia="en-US"/>
        </w:rPr>
        <w:t xml:space="preserve"> zadávacích podmienok pre vykonanie</w:t>
      </w:r>
      <w:r>
        <w:t xml:space="preserve"> nasledovných externých hodnotení:</w:t>
      </w:r>
    </w:p>
    <w:p w:rsidR="001A5041" w:rsidRPr="00FA6AAA" w:rsidRDefault="001A5041" w:rsidP="00FA6AAA">
      <w:pPr>
        <w:numPr>
          <w:ilvl w:val="0"/>
          <w:numId w:val="20"/>
        </w:numPr>
        <w:spacing w:after="120"/>
        <w:jc w:val="both"/>
        <w:rPr>
          <w:rFonts w:eastAsia="Calibri"/>
        </w:rPr>
      </w:pPr>
      <w:r w:rsidRPr="00FA6AAA">
        <w:rPr>
          <w:rFonts w:eastAsia="Calibri"/>
        </w:rPr>
        <w:t>Hodnotenie komunikačných a informačných aktivít v programovom</w:t>
      </w:r>
      <w:r w:rsidR="00BA5C81" w:rsidRPr="00FA6AAA">
        <w:rPr>
          <w:rFonts w:eastAsia="Calibri"/>
        </w:rPr>
        <w:t xml:space="preserve"> období 2014 – 2020 (prvá fáza)</w:t>
      </w:r>
      <w:r w:rsidR="00E01137" w:rsidRPr="00FA6AAA">
        <w:rPr>
          <w:rFonts w:eastAsia="Calibri"/>
        </w:rPr>
        <w:t>;</w:t>
      </w:r>
    </w:p>
    <w:p w:rsidR="001A5041" w:rsidRPr="00FA6AAA" w:rsidRDefault="001A5041" w:rsidP="00FA6AAA">
      <w:pPr>
        <w:numPr>
          <w:ilvl w:val="0"/>
          <w:numId w:val="20"/>
        </w:numPr>
        <w:spacing w:after="120"/>
        <w:jc w:val="both"/>
        <w:rPr>
          <w:rFonts w:eastAsia="Calibri"/>
        </w:rPr>
      </w:pPr>
      <w:r w:rsidRPr="00FA6AAA">
        <w:rPr>
          <w:rFonts w:eastAsia="Calibri"/>
        </w:rPr>
        <w:t>Hodnotenie vhodnosti nastave</w:t>
      </w:r>
      <w:r w:rsidR="00BA5C81" w:rsidRPr="00FA6AAA">
        <w:rPr>
          <w:rFonts w:eastAsia="Calibri"/>
        </w:rPr>
        <w:t>nia administratívnych kapacít</w:t>
      </w:r>
      <w:r w:rsidR="00E01137" w:rsidRPr="00FA6AAA">
        <w:rPr>
          <w:rFonts w:eastAsia="Calibri"/>
        </w:rPr>
        <w:t>;</w:t>
      </w:r>
    </w:p>
    <w:p w:rsidR="001A5041" w:rsidRPr="00FA6AAA" w:rsidRDefault="001A5041" w:rsidP="00FA6AAA">
      <w:pPr>
        <w:numPr>
          <w:ilvl w:val="0"/>
          <w:numId w:val="20"/>
        </w:numPr>
        <w:spacing w:after="120"/>
        <w:jc w:val="both"/>
        <w:rPr>
          <w:rFonts w:eastAsia="Calibri"/>
        </w:rPr>
      </w:pPr>
      <w:r w:rsidRPr="00FA6AAA">
        <w:rPr>
          <w:rFonts w:eastAsia="Calibri"/>
        </w:rPr>
        <w:t>Metodológia hodnotenia synerg</w:t>
      </w:r>
      <w:r w:rsidR="00BA5C81" w:rsidRPr="00FA6AAA">
        <w:rPr>
          <w:rFonts w:eastAsia="Calibri"/>
        </w:rPr>
        <w:t>ických efektov intervencií EŠIF</w:t>
      </w:r>
      <w:r w:rsidRPr="00FA6AAA">
        <w:rPr>
          <w:rFonts w:eastAsia="Calibri"/>
        </w:rPr>
        <w:t>.</w:t>
      </w:r>
    </w:p>
    <w:p w:rsidR="001A5041" w:rsidRPr="004F7E4B" w:rsidRDefault="001A5041" w:rsidP="004F7E4B">
      <w:pPr>
        <w:spacing w:after="120"/>
        <w:jc w:val="both"/>
        <w:rPr>
          <w:rFonts w:eastAsiaTheme="minorHAnsi"/>
          <w:lang w:eastAsia="en-US"/>
        </w:rPr>
      </w:pPr>
      <w:r>
        <w:t xml:space="preserve">Súčasne s prípravou zadávacích podmienok pre realizáciu externých hodnotení </w:t>
      </w:r>
      <w:r w:rsidR="003A5778">
        <w:t>začala realizácia</w:t>
      </w:r>
      <w:r>
        <w:t xml:space="preserve"> interné</w:t>
      </w:r>
      <w:r w:rsidR="003A5778">
        <w:t>ho hodnotenia</w:t>
      </w:r>
      <w:r>
        <w:t xml:space="preserve"> pod názvom „Kvalitatívna analýza odporúčaní</w:t>
      </w:r>
      <w:r w:rsidR="003A5778">
        <w:t xml:space="preserve"> </w:t>
      </w:r>
      <w:r>
        <w:t>z vykonaných hodnotení NSRR/OP/HP v programovom období 2007 – 201</w:t>
      </w:r>
      <w:r w:rsidR="00523055">
        <w:t xml:space="preserve">3 a vykonaného </w:t>
      </w:r>
      <w:proofErr w:type="spellStart"/>
      <w:r w:rsidR="00523055">
        <w:t>metahodnotenia</w:t>
      </w:r>
      <w:proofErr w:type="spellEnd"/>
      <w:r w:rsidR="00523055">
        <w:t xml:space="preserve">“. </w:t>
      </w:r>
      <w:r>
        <w:t xml:space="preserve">Výstupy a výsledky z realizácie vyššie uvedených hodnotení sú očakávané </w:t>
      </w:r>
      <w:r w:rsidRPr="004F7E4B">
        <w:rPr>
          <w:rFonts w:eastAsiaTheme="minorHAnsi"/>
          <w:lang w:eastAsia="en-US"/>
        </w:rPr>
        <w:t>v priebehu roka 2016.</w:t>
      </w:r>
    </w:p>
    <w:p w:rsidR="00523055" w:rsidRPr="004F7E4B" w:rsidRDefault="003A5778" w:rsidP="004F7E4B">
      <w:pPr>
        <w:spacing w:after="120"/>
        <w:jc w:val="both"/>
        <w:rPr>
          <w:rFonts w:eastAsiaTheme="minorHAnsi"/>
          <w:lang w:eastAsia="en-US"/>
        </w:rPr>
      </w:pPr>
      <w:r w:rsidRPr="004F7E4B">
        <w:rPr>
          <w:rFonts w:eastAsiaTheme="minorHAnsi"/>
          <w:lang w:eastAsia="en-US"/>
        </w:rPr>
        <w:t>CKO</w:t>
      </w:r>
      <w:r w:rsidR="00BA5C81" w:rsidRPr="004F7E4B">
        <w:rPr>
          <w:rFonts w:eastAsiaTheme="minorHAnsi"/>
          <w:lang w:eastAsia="en-US"/>
        </w:rPr>
        <w:t xml:space="preserve"> </w:t>
      </w:r>
      <w:r w:rsidRPr="004F7E4B">
        <w:rPr>
          <w:rFonts w:eastAsiaTheme="minorHAnsi"/>
          <w:lang w:eastAsia="en-US"/>
        </w:rPr>
        <w:t>sa zapojil</w:t>
      </w:r>
      <w:r w:rsidR="001A5041" w:rsidRPr="004F7E4B">
        <w:rPr>
          <w:rFonts w:eastAsiaTheme="minorHAnsi"/>
          <w:lang w:eastAsia="en-US"/>
        </w:rPr>
        <w:t xml:space="preserve"> do súťaže o najlepšie hodnotenie kohéznej politiky s názvom „Hodnotenie</w:t>
      </w:r>
      <w:r w:rsidR="001A5041">
        <w:t xml:space="preserve"> „</w:t>
      </w:r>
      <w:r w:rsidR="001A5041" w:rsidRPr="00523055">
        <w:rPr>
          <w:i/>
        </w:rPr>
        <w:t>Pilotný projekt – príspevok k EU2020 – výskum vývoj</w:t>
      </w:r>
      <w:r w:rsidR="001A5041">
        <w:t xml:space="preserve">“. Súťaž bola vyhlásená </w:t>
      </w:r>
      <w:r w:rsidR="00D06724">
        <w:t>08.12.</w:t>
      </w:r>
      <w:r w:rsidR="001A5041">
        <w:t xml:space="preserve">2015 </w:t>
      </w:r>
      <w:r w:rsidR="00CA3C13">
        <w:t xml:space="preserve">DG </w:t>
      </w:r>
      <w:proofErr w:type="spellStart"/>
      <w:r w:rsidR="00CA3C13">
        <w:t>Employment</w:t>
      </w:r>
      <w:proofErr w:type="spellEnd"/>
      <w:r w:rsidR="00CA3C13">
        <w:t xml:space="preserve"> </w:t>
      </w:r>
      <w:r w:rsidR="001A5041">
        <w:t xml:space="preserve">a </w:t>
      </w:r>
      <w:r w:rsidR="00CA3C13" w:rsidRPr="009E65C2">
        <w:t xml:space="preserve">DG </w:t>
      </w:r>
      <w:proofErr w:type="spellStart"/>
      <w:r w:rsidR="00CA3C13" w:rsidRPr="009E65C2">
        <w:t>R</w:t>
      </w:r>
      <w:r w:rsidR="00CA3C13">
        <w:t>egio</w:t>
      </w:r>
      <w:proofErr w:type="spellEnd"/>
      <w:r w:rsidR="001A5041">
        <w:t xml:space="preserve">. Výsledky budú oznámené v apríli 2016 a víťazi budú svoje hodnotenia prezentovať na Konferencii o hodnotení kohéznej </w:t>
      </w:r>
      <w:r w:rsidR="001A5041" w:rsidRPr="004F7E4B">
        <w:rPr>
          <w:rFonts w:eastAsiaTheme="minorHAnsi"/>
          <w:lang w:eastAsia="en-US"/>
        </w:rPr>
        <w:t>politiky, ktorá sa bude konať v júni 2016 v Sofii.</w:t>
      </w:r>
    </w:p>
    <w:p w:rsidR="00523055" w:rsidRPr="004F7E4B" w:rsidRDefault="001A5041" w:rsidP="004F7E4B">
      <w:pPr>
        <w:spacing w:after="120"/>
        <w:jc w:val="both"/>
        <w:rPr>
          <w:b/>
        </w:rPr>
      </w:pPr>
      <w:r w:rsidRPr="004F7E4B">
        <w:rPr>
          <w:rFonts w:eastAsiaTheme="minorHAnsi"/>
          <w:lang w:eastAsia="en-US"/>
        </w:rPr>
        <w:t>Informácie o činnosti a aktivitách v  oblasti hodnotenia boli v priebehu</w:t>
      </w:r>
      <w:r w:rsidR="00523055" w:rsidRPr="004F7E4B">
        <w:rPr>
          <w:rFonts w:eastAsiaTheme="minorHAnsi"/>
          <w:lang w:eastAsia="en-US"/>
        </w:rPr>
        <w:t xml:space="preserve"> roko</w:t>
      </w:r>
      <w:r w:rsidR="009E65C2" w:rsidRPr="004F7E4B">
        <w:rPr>
          <w:rFonts w:eastAsiaTheme="minorHAnsi"/>
          <w:lang w:eastAsia="en-US"/>
        </w:rPr>
        <w:t>v</w:t>
      </w:r>
      <w:r w:rsidR="00523055">
        <w:t xml:space="preserve"> </w:t>
      </w:r>
      <w:r w:rsidR="009E65C2">
        <w:t xml:space="preserve">                    </w:t>
      </w:r>
      <w:r w:rsidR="00523055">
        <w:t>2014</w:t>
      </w:r>
      <w:r w:rsidR="009E65C2">
        <w:t xml:space="preserve"> </w:t>
      </w:r>
      <w:r w:rsidR="00523055">
        <w:t xml:space="preserve">a 2015  pravidelne </w:t>
      </w:r>
      <w:r>
        <w:t xml:space="preserve">zverejňované na webovom sídle NSRR http://www.nsrr.sk/sk/hodnotenie/programove-obdobie-2007---2013/ a webovom sídle pre programové obdobie 2014 – 2020 </w:t>
      </w:r>
      <w:proofErr w:type="spellStart"/>
      <w:r>
        <w:t>www.partnerskadohoda.sk</w:t>
      </w:r>
      <w:proofErr w:type="spellEnd"/>
      <w:r>
        <w:t>/</w:t>
      </w:r>
      <w:proofErr w:type="spellStart"/>
      <w:r>
        <w:t>hodnotenie-esif</w:t>
      </w:r>
      <w:proofErr w:type="spellEnd"/>
      <w:r>
        <w:t>/</w:t>
      </w:r>
      <w:r w:rsidR="00523055">
        <w:t>.</w:t>
      </w:r>
    </w:p>
    <w:p w:rsidR="001A5041" w:rsidRDefault="00D40ED7" w:rsidP="001D6F91">
      <w:pPr>
        <w:pStyle w:val="Nadpis3"/>
      </w:pPr>
      <w:bookmarkStart w:id="14" w:name="_Toc444160699"/>
      <w:bookmarkStart w:id="15" w:name="_Toc447185484"/>
      <w:r>
        <w:t xml:space="preserve">2.1.4 </w:t>
      </w:r>
      <w:r w:rsidR="00523055" w:rsidRPr="009E65C2">
        <w:t>Informovanosť a publicita</w:t>
      </w:r>
      <w:bookmarkEnd w:id="14"/>
      <w:bookmarkEnd w:id="15"/>
      <w:r w:rsidR="003A5778">
        <w:t xml:space="preserve"> </w:t>
      </w:r>
    </w:p>
    <w:p w:rsidR="00BC2B77" w:rsidRPr="00BC34F3" w:rsidRDefault="00BC2B77" w:rsidP="00BC2B77">
      <w:pPr>
        <w:jc w:val="both"/>
      </w:pPr>
    </w:p>
    <w:p w:rsidR="00BC2B77" w:rsidRPr="004F7E4B" w:rsidRDefault="00BC2B77" w:rsidP="004F7E4B">
      <w:pPr>
        <w:spacing w:after="120"/>
        <w:jc w:val="both"/>
        <w:rPr>
          <w:rFonts w:eastAsiaTheme="minorHAnsi"/>
          <w:lang w:eastAsia="en-US"/>
        </w:rPr>
      </w:pPr>
      <w:r w:rsidRPr="00D06724">
        <w:t xml:space="preserve">V súlade s článkom </w:t>
      </w:r>
      <w:r w:rsidR="00D06724" w:rsidRPr="00D06724">
        <w:t>115</w:t>
      </w:r>
      <w:r w:rsidRPr="00D06724">
        <w:t xml:space="preserve"> nariadenia </w:t>
      </w:r>
      <w:r w:rsidR="00CA3C13" w:rsidRPr="00D06724">
        <w:t xml:space="preserve">EP a </w:t>
      </w:r>
      <w:r w:rsidRPr="00D06724">
        <w:t>Rady (ES) č. 1</w:t>
      </w:r>
      <w:r w:rsidR="00CA3C13" w:rsidRPr="00D06724">
        <w:t>303/2013</w:t>
      </w:r>
      <w:r>
        <w:t xml:space="preserve"> </w:t>
      </w:r>
      <w:r w:rsidRPr="00BC34F3">
        <w:t xml:space="preserve">má členský štát zabezpečovať poskytovanie informácií o projektoch </w:t>
      </w:r>
      <w:r>
        <w:t xml:space="preserve">a </w:t>
      </w:r>
      <w:r w:rsidRPr="00BC34F3">
        <w:t xml:space="preserve">programoch spolufinancovaných </w:t>
      </w:r>
      <w:r w:rsidR="00CA3C13">
        <w:t xml:space="preserve">z fondov </w:t>
      </w:r>
      <w:r w:rsidRPr="00BC34F3">
        <w:t xml:space="preserve">Európskej únie a </w:t>
      </w:r>
      <w:r>
        <w:t xml:space="preserve">ich publicitu. Na Slovensku je </w:t>
      </w:r>
      <w:r w:rsidRPr="00BC34F3">
        <w:t>rámcová komunikačná politika rozpracúvaná a upresňovaná v jednotlivých ročných operatívnych plánoch realizácie komun</w:t>
      </w:r>
      <w:r>
        <w:t>ikačných a propagačných aktivít</w:t>
      </w:r>
      <w:r w:rsidRPr="00BC34F3">
        <w:t xml:space="preserve"> v programovom období </w:t>
      </w:r>
      <w:r w:rsidR="00EA37AB" w:rsidRPr="00EA37AB">
        <w:t xml:space="preserve">2014 </w:t>
      </w:r>
      <w:r w:rsidR="00CA3C13" w:rsidRPr="00FA6AAA">
        <w:rPr>
          <w:rFonts w:eastAsia="Calibri"/>
        </w:rPr>
        <w:t>–</w:t>
      </w:r>
      <w:r w:rsidR="00EA37AB" w:rsidRPr="00EA37AB">
        <w:t xml:space="preserve"> 20</w:t>
      </w:r>
      <w:r w:rsidR="00EA37AB">
        <w:t>20</w:t>
      </w:r>
      <w:r w:rsidRPr="00BC34F3">
        <w:t>. Ročný operatív</w:t>
      </w:r>
      <w:r w:rsidR="00C73E0D">
        <w:t>ny plán 2015 obsahoval detailné</w:t>
      </w:r>
      <w:r w:rsidRPr="00BC34F3">
        <w:t xml:space="preserve"> inform</w:t>
      </w:r>
      <w:r w:rsidR="00CA3C13">
        <w:t xml:space="preserve">ácie o plánovaných informačných </w:t>
      </w:r>
      <w:r w:rsidR="00AB7711">
        <w:t xml:space="preserve">                        </w:t>
      </w:r>
      <w:r w:rsidRPr="00BC34F3">
        <w:t>a propagačných aktivitách vrátane vyčíslenia prísluš</w:t>
      </w:r>
      <w:r w:rsidR="00CA3C13">
        <w:t xml:space="preserve">ných monitorovacích indikátorov </w:t>
      </w:r>
      <w:r w:rsidRPr="00BC34F3">
        <w:t xml:space="preserve">a rozpočtov. </w:t>
      </w:r>
      <w:r w:rsidR="00CA3C13">
        <w:t xml:space="preserve">Okrem </w:t>
      </w:r>
      <w:r w:rsidRPr="004E1941">
        <w:t>komunika</w:t>
      </w:r>
      <w:r w:rsidR="004E1941" w:rsidRPr="004E1941">
        <w:t xml:space="preserve">čných aktivít zabezpečoval </w:t>
      </w:r>
      <w:r w:rsidR="00CA3C13">
        <w:t>ÚV SR</w:t>
      </w:r>
      <w:r w:rsidRPr="004E1941">
        <w:t xml:space="preserve"> </w:t>
      </w:r>
      <w:r w:rsidRPr="004F7E4B">
        <w:rPr>
          <w:rFonts w:eastAsiaTheme="minorHAnsi"/>
          <w:lang w:eastAsia="en-US"/>
        </w:rPr>
        <w:t>aj školenia a ďalšie vzdelávanie najmä pre projektových manažérov z operačných programov.</w:t>
      </w:r>
      <w:r w:rsidR="004F7E4B" w:rsidRPr="004F7E4B">
        <w:rPr>
          <w:rFonts w:eastAsiaTheme="minorHAnsi"/>
          <w:lang w:eastAsia="en-US"/>
        </w:rPr>
        <w:t xml:space="preserve"> </w:t>
      </w:r>
    </w:p>
    <w:p w:rsidR="005E1153" w:rsidRPr="004F7E4B" w:rsidRDefault="005E1153" w:rsidP="004F7E4B">
      <w:pPr>
        <w:spacing w:after="120"/>
        <w:jc w:val="both"/>
        <w:rPr>
          <w:rFonts w:eastAsiaTheme="minorHAnsi"/>
          <w:lang w:eastAsia="en-US"/>
        </w:rPr>
      </w:pPr>
      <w:r w:rsidRPr="004F7E4B">
        <w:rPr>
          <w:rFonts w:eastAsiaTheme="minorHAnsi"/>
          <w:lang w:eastAsia="en-US"/>
        </w:rPr>
        <w:t xml:space="preserve">ÚV SR prostredníctvom odboru informovanosti a publicity (ďalej len „OIP“) pripravil </w:t>
      </w:r>
      <w:r w:rsidR="007A776E">
        <w:rPr>
          <w:rFonts w:eastAsiaTheme="minorHAnsi"/>
          <w:lang w:eastAsia="en-US"/>
        </w:rPr>
        <w:t xml:space="preserve">MP </w:t>
      </w:r>
      <w:r w:rsidRPr="004F7E4B">
        <w:rPr>
          <w:rFonts w:eastAsiaTheme="minorHAnsi"/>
          <w:lang w:eastAsia="en-US"/>
        </w:rPr>
        <w:t xml:space="preserve"> CKO č. 16 pre informovanie a komunikáciu a podklady pre Hodnotenie komunikačných a informačných aktivít v programovom období 2014 – 2020</w:t>
      </w:r>
      <w:r w:rsidR="004F7E4B">
        <w:rPr>
          <w:rFonts w:eastAsiaTheme="minorHAnsi"/>
          <w:lang w:eastAsia="en-US"/>
        </w:rPr>
        <w:t xml:space="preserve">. </w:t>
      </w:r>
    </w:p>
    <w:p w:rsidR="005E1153" w:rsidRPr="004F7E4B" w:rsidRDefault="005E1153" w:rsidP="004F7E4B">
      <w:pPr>
        <w:spacing w:after="120"/>
        <w:jc w:val="both"/>
        <w:rPr>
          <w:rFonts w:eastAsiaTheme="minorHAnsi"/>
          <w:lang w:eastAsia="en-US"/>
        </w:rPr>
      </w:pPr>
      <w:r w:rsidRPr="004F7E4B">
        <w:rPr>
          <w:rFonts w:eastAsiaTheme="minorHAnsi"/>
          <w:lang w:eastAsia="en-US"/>
        </w:rPr>
        <w:lastRenderedPageBreak/>
        <w:t>Pracovná skupina pre publicitu a informovanosť sa na prvom zasadnutí v roku 2015 pretransformovala na Pracovnú skupinu pre informovanie a komunikáciu. Zmena názvu a štatútu umožnila, aby sa jej členmi stali aj zástupcovia nových riadiacich a sprostredkovateľských orgánov, gestorov horizontálnych pri</w:t>
      </w:r>
      <w:r w:rsidR="00D06724">
        <w:rPr>
          <w:rFonts w:eastAsiaTheme="minorHAnsi"/>
          <w:lang w:eastAsia="en-US"/>
        </w:rPr>
        <w:t>ncípov</w:t>
      </w:r>
      <w:r w:rsidRPr="004F7E4B">
        <w:rPr>
          <w:rFonts w:eastAsiaTheme="minorHAnsi"/>
          <w:lang w:eastAsia="en-US"/>
        </w:rPr>
        <w:t>. V rámci pracovnej skupiny sa uskutočnili dve stretnutia – v júli a decembri 2015.</w:t>
      </w:r>
      <w:r w:rsidR="004F7E4B">
        <w:rPr>
          <w:rFonts w:eastAsiaTheme="minorHAnsi"/>
          <w:lang w:eastAsia="en-US"/>
        </w:rPr>
        <w:t xml:space="preserve">  </w:t>
      </w:r>
    </w:p>
    <w:p w:rsidR="00BC2B77" w:rsidRPr="00BC34F3" w:rsidRDefault="00BC2B77" w:rsidP="004F7E4B">
      <w:pPr>
        <w:spacing w:after="120"/>
        <w:jc w:val="both"/>
      </w:pPr>
      <w:r w:rsidRPr="004F7E4B">
        <w:rPr>
          <w:rFonts w:eastAsiaTheme="minorHAnsi"/>
          <w:lang w:eastAsia="en-US"/>
        </w:rPr>
        <w:t>OIP</w:t>
      </w:r>
      <w:r w:rsidR="00EA37AB" w:rsidRPr="004F7E4B">
        <w:rPr>
          <w:rFonts w:eastAsiaTheme="minorHAnsi"/>
          <w:lang w:eastAsia="en-US"/>
        </w:rPr>
        <w:t xml:space="preserve"> zorganizoval</w:t>
      </w:r>
      <w:r w:rsidRPr="004F7E4B">
        <w:rPr>
          <w:rFonts w:eastAsiaTheme="minorHAnsi"/>
          <w:lang w:eastAsia="en-US"/>
        </w:rPr>
        <w:t xml:space="preserve"> viacero aktivít, ktorých cieľom bolo priblížiť </w:t>
      </w:r>
      <w:r w:rsidR="00C2304F">
        <w:rPr>
          <w:rFonts w:eastAsiaTheme="minorHAnsi"/>
          <w:lang w:eastAsia="en-US"/>
        </w:rPr>
        <w:t>EŠIF</w:t>
      </w:r>
      <w:r w:rsidRPr="004F7E4B">
        <w:rPr>
          <w:rFonts w:eastAsiaTheme="minorHAnsi"/>
          <w:lang w:eastAsia="en-US"/>
        </w:rPr>
        <w:t xml:space="preserve"> verejnosti. V piatok </w:t>
      </w:r>
      <w:r w:rsidR="00D06724">
        <w:rPr>
          <w:rFonts w:eastAsiaTheme="minorHAnsi"/>
          <w:lang w:eastAsia="en-US"/>
        </w:rPr>
        <w:br/>
      </w:r>
      <w:r w:rsidRPr="004F7E4B">
        <w:rPr>
          <w:rFonts w:eastAsiaTheme="minorHAnsi"/>
          <w:lang w:eastAsia="en-US"/>
        </w:rPr>
        <w:t>27.</w:t>
      </w:r>
      <w:r w:rsidR="00D06724">
        <w:rPr>
          <w:rFonts w:eastAsiaTheme="minorHAnsi"/>
          <w:lang w:eastAsia="en-US"/>
        </w:rPr>
        <w:t>03.</w:t>
      </w:r>
      <w:r w:rsidRPr="004F7E4B">
        <w:rPr>
          <w:rFonts w:eastAsiaTheme="minorHAnsi"/>
          <w:lang w:eastAsia="en-US"/>
        </w:rPr>
        <w:t>2015 sa v Bratislave v hoteli Bôrik uskutočnila Otváracia konferencia</w:t>
      </w:r>
      <w:r w:rsidRPr="00BC34F3">
        <w:t xml:space="preserve"> EŠIF </w:t>
      </w:r>
      <w:r w:rsidR="00D06724">
        <w:br/>
      </w:r>
      <w:r w:rsidRPr="00BC34F3">
        <w:t>2014</w:t>
      </w:r>
      <w:r w:rsidR="00D06724">
        <w:t xml:space="preserve"> </w:t>
      </w:r>
      <w:r w:rsidR="00D06724" w:rsidRPr="004F7E4B">
        <w:rPr>
          <w:rFonts w:eastAsiaTheme="minorHAnsi"/>
          <w:lang w:eastAsia="en-US"/>
        </w:rPr>
        <w:t>–</w:t>
      </w:r>
      <w:r w:rsidR="00D06724">
        <w:rPr>
          <w:rFonts w:eastAsiaTheme="minorHAnsi"/>
          <w:lang w:eastAsia="en-US"/>
        </w:rPr>
        <w:t xml:space="preserve"> </w:t>
      </w:r>
      <w:r w:rsidRPr="00BC34F3">
        <w:t>2020 za účasti ko</w:t>
      </w:r>
      <w:r>
        <w:t xml:space="preserve">misárky </w:t>
      </w:r>
      <w:proofErr w:type="spellStart"/>
      <w:r>
        <w:t>Coriny</w:t>
      </w:r>
      <w:proofErr w:type="spellEnd"/>
      <w:r>
        <w:t xml:space="preserve"> </w:t>
      </w:r>
      <w:proofErr w:type="spellStart"/>
      <w:r>
        <w:t>Crețu</w:t>
      </w:r>
      <w:proofErr w:type="spellEnd"/>
      <w:r w:rsidRPr="00BC34F3">
        <w:t xml:space="preserve">, predsedu vlády SR </w:t>
      </w:r>
      <w:proofErr w:type="spellStart"/>
      <w:r w:rsidRPr="00BC34F3">
        <w:t>Roberta</w:t>
      </w:r>
      <w:proofErr w:type="spellEnd"/>
      <w:r w:rsidRPr="00BC34F3">
        <w:t xml:space="preserve"> Fica </w:t>
      </w:r>
      <w:r w:rsidR="00D06724">
        <w:t xml:space="preserve">a </w:t>
      </w:r>
      <w:r w:rsidRPr="00BC34F3">
        <w:t>podpredsedu vlády SR pre investície Ľubomí</w:t>
      </w:r>
      <w:r w:rsidR="005045F3">
        <w:t xml:space="preserve">ra Vážneho. </w:t>
      </w:r>
      <w:r w:rsidRPr="00BC34F3">
        <w:t xml:space="preserve">Témou bola predovšetkým Partnerská dohoda </w:t>
      </w:r>
      <w:r w:rsidR="00EA37AB">
        <w:t xml:space="preserve">SR na roky </w:t>
      </w:r>
      <w:r w:rsidRPr="00BC34F3">
        <w:t>2014</w:t>
      </w:r>
      <w:r w:rsidR="005045F3">
        <w:t xml:space="preserve"> – 2020 </w:t>
      </w:r>
      <w:r w:rsidRPr="00BC34F3">
        <w:t>a súčasne sa predstavili Európskou komis</w:t>
      </w:r>
      <w:r>
        <w:t>iou schválené programy</w:t>
      </w:r>
      <w:r w:rsidRPr="00BC34F3">
        <w:t>: Výskum a inovácie, I</w:t>
      </w:r>
      <w:r>
        <w:t>ntegrovaný regionálny OP, Integrovaná infraštruktúra, Ľudské zdroje, Kvalita životného prostredia, Efektívna verejná správa</w:t>
      </w:r>
      <w:r w:rsidRPr="00BC34F3">
        <w:t>, Program rozvoja vidieka a Technická pomoc</w:t>
      </w:r>
      <w:r>
        <w:t>.</w:t>
      </w:r>
    </w:p>
    <w:p w:rsidR="00BC2B77" w:rsidRPr="00BC34F3" w:rsidRDefault="00D06724" w:rsidP="004F7E4B">
      <w:pPr>
        <w:spacing w:after="120"/>
        <w:jc w:val="both"/>
      </w:pPr>
      <w:r>
        <w:t>Dňa 07.05.</w:t>
      </w:r>
      <w:r w:rsidR="00BC2B77" w:rsidRPr="00BC34F3">
        <w:t>2015</w:t>
      </w:r>
      <w:r w:rsidR="00BC2B77">
        <w:t xml:space="preserve"> pripravilo O</w:t>
      </w:r>
      <w:r w:rsidR="00BC2B77" w:rsidRPr="00BC34F3">
        <w:t>I</w:t>
      </w:r>
      <w:r w:rsidR="00BC2B77">
        <w:t xml:space="preserve">P </w:t>
      </w:r>
      <w:r w:rsidR="005045F3">
        <w:t xml:space="preserve">v spolupráci </w:t>
      </w:r>
      <w:r w:rsidR="00BC2B77" w:rsidRPr="00BC34F3">
        <w:t>so Za</w:t>
      </w:r>
      <w:r w:rsidR="005045F3">
        <w:t>stúpením Európskej Komisie v SR</w:t>
      </w:r>
      <w:r w:rsidR="00BC2B77">
        <w:t xml:space="preserve"> podujatie pod názvom </w:t>
      </w:r>
      <w:r w:rsidR="00BC2B77" w:rsidRPr="00BC34F3">
        <w:t>Deň Európy. Počas interaktívnych tvorivýc</w:t>
      </w:r>
      <w:r w:rsidR="00EA37AB">
        <w:t>h dielní, na ktorých</w:t>
      </w:r>
      <w:r w:rsidR="00BC2B77" w:rsidRPr="00BC34F3">
        <w:t xml:space="preserve"> deti aj dospelí riešili rozličné úlohy súvisiace s informáciami o európskych štrukturálnych fondoch a vytvárali spoločné dielo,</w:t>
      </w:r>
      <w:r w:rsidR="00EA37AB">
        <w:t xml:space="preserve"> zaznelo aj množstvo informácií</w:t>
      </w:r>
      <w:r w:rsidR="00BC2B77" w:rsidRPr="00BC34F3">
        <w:t xml:space="preserve"> a preze</w:t>
      </w:r>
      <w:r w:rsidR="005045F3">
        <w:t>ntácií o konkrétnych projektoch</w:t>
      </w:r>
      <w:r w:rsidR="00BC2B77" w:rsidRPr="00BC34F3">
        <w:t xml:space="preserve"> podporených z prostriedkov Európskej únie, ako aj o</w:t>
      </w:r>
      <w:r w:rsidR="00BC2B77">
        <w:t> novýc</w:t>
      </w:r>
      <w:r w:rsidR="005045F3">
        <w:t>h možnostiach v nasledujúcom ob</w:t>
      </w:r>
      <w:r w:rsidR="00BC2B77">
        <w:t>d</w:t>
      </w:r>
      <w:r w:rsidR="005045F3">
        <w:t>o</w:t>
      </w:r>
      <w:r w:rsidR="00BC2B77">
        <w:t>bí</w:t>
      </w:r>
      <w:r w:rsidR="00EA37AB">
        <w:t xml:space="preserve">. </w:t>
      </w:r>
      <w:r w:rsidR="00BC2B77" w:rsidRPr="00BC34F3">
        <w:t>Na podporu tejto aktivity OIP pripravil</w:t>
      </w:r>
      <w:r w:rsidR="00BC2B77">
        <w:t xml:space="preserve"> aj mediálnu</w:t>
      </w:r>
      <w:r w:rsidR="00BC2B77" w:rsidRPr="00BC34F3">
        <w:t xml:space="preserve"> i</w:t>
      </w:r>
      <w:r w:rsidR="00BC2B77">
        <w:t>nformačnú a reklamnú kampaň</w:t>
      </w:r>
      <w:r w:rsidR="004F7E4B">
        <w:t xml:space="preserve"> Deň Európy. </w:t>
      </w:r>
    </w:p>
    <w:p w:rsidR="004E1941" w:rsidRPr="00BC34F3" w:rsidRDefault="00BC2B77" w:rsidP="004F7E4B">
      <w:pPr>
        <w:spacing w:after="120"/>
        <w:jc w:val="both"/>
      </w:pPr>
      <w:r w:rsidRPr="00BC34F3">
        <w:t xml:space="preserve">Jedným z cieľov podujatia </w:t>
      </w:r>
      <w:proofErr w:type="spellStart"/>
      <w:r w:rsidRPr="00BC34F3">
        <w:t>Ro</w:t>
      </w:r>
      <w:r w:rsidR="00EA37AB">
        <w:t>adshow</w:t>
      </w:r>
      <w:proofErr w:type="spellEnd"/>
      <w:r w:rsidR="00EA37AB">
        <w:t xml:space="preserve"> 2015, ktoré zorganizoval</w:t>
      </w:r>
      <w:r w:rsidRPr="00BC34F3">
        <w:t xml:space="preserve"> </w:t>
      </w:r>
      <w:r w:rsidR="004E1941">
        <w:t>ÚV SR</w:t>
      </w:r>
      <w:r w:rsidR="00D06724">
        <w:t>,</w:t>
      </w:r>
      <w:r w:rsidRPr="00BC34F3">
        <w:t xml:space="preserve"> bolo najmä informovanie o novom programovom období a poskytnutie relevantných informácií čo najširšiemu okruhu potenciálnych prijímateľ</w:t>
      </w:r>
      <w:r w:rsidR="00EA37AB">
        <w:t>ov najmä v regiónoch Slovenska.</w:t>
      </w:r>
      <w:r w:rsidRPr="00BC34F3">
        <w:t xml:space="preserve"> Súčasťou </w:t>
      </w:r>
      <w:proofErr w:type="spellStart"/>
      <w:r w:rsidRPr="00BC34F3">
        <w:t>Ro</w:t>
      </w:r>
      <w:r>
        <w:t>adshow</w:t>
      </w:r>
      <w:proofErr w:type="spellEnd"/>
      <w:r>
        <w:t xml:space="preserve"> 2015 boli aj konferencie</w:t>
      </w:r>
      <w:r w:rsidRPr="00BC34F3">
        <w:t xml:space="preserve"> zamerané na prezentáciu nového p</w:t>
      </w:r>
      <w:r>
        <w:t>rogramového obdobia 2014 – 2020, na ktorých</w:t>
      </w:r>
      <w:r w:rsidRPr="00BC34F3">
        <w:t xml:space="preserve"> zástupcovia rezortov informovali niekoľko stoviek potenciálnych prijímateľov </w:t>
      </w:r>
      <w:r w:rsidR="00D06724">
        <w:t>fondov EÚ</w:t>
      </w:r>
      <w:r>
        <w:t xml:space="preserve"> o nových programo</w:t>
      </w:r>
      <w:r w:rsidR="004E1941">
        <w:t>c</w:t>
      </w:r>
      <w:r>
        <w:t xml:space="preserve">h a možnostiach novo zameraných výziev na predkladanie projektov. </w:t>
      </w:r>
      <w:r w:rsidRPr="00BC34F3">
        <w:t xml:space="preserve">Regionálne konferencie  v rámci </w:t>
      </w:r>
      <w:proofErr w:type="spellStart"/>
      <w:r w:rsidRPr="00BC34F3">
        <w:t>Roadshow</w:t>
      </w:r>
      <w:proofErr w:type="spellEnd"/>
      <w:r w:rsidRPr="00BC34F3">
        <w:t xml:space="preserve"> 2015 sa uskutočnili od novembra do decembra v mestách: Trnava, Trenčín, Banská Bystrica, Žilina, Prešov a Košice. </w:t>
      </w:r>
    </w:p>
    <w:p w:rsidR="00BC2B77" w:rsidRPr="00BC34F3" w:rsidRDefault="00BC2B77" w:rsidP="004F7E4B">
      <w:pPr>
        <w:spacing w:after="120"/>
        <w:jc w:val="both"/>
      </w:pPr>
      <w:r w:rsidRPr="00BC34F3">
        <w:t>V rámci edičnej činnosti pri zabezpečovaní komplexnej informovanosti širokej verejnosti o pomoci EÚ bola vydaná p</w:t>
      </w:r>
      <w:r>
        <w:t>ublikácia „</w:t>
      </w:r>
      <w:r w:rsidRPr="0042123F">
        <w:rPr>
          <w:i/>
        </w:rPr>
        <w:t>Európske prostriedky sú k dispozícii.</w:t>
      </w:r>
      <w:r w:rsidR="0042123F" w:rsidRPr="0042123F">
        <w:rPr>
          <w:i/>
        </w:rPr>
        <w:t xml:space="preserve"> Kde všade nám EÚ môže pomôcť!</w:t>
      </w:r>
      <w:r w:rsidR="0042123F">
        <w:t>“ v počte 2000 kusov, p</w:t>
      </w:r>
      <w:r w:rsidRPr="00BC34F3">
        <w:t>ublikácia „</w:t>
      </w:r>
      <w:r w:rsidRPr="0042123F">
        <w:rPr>
          <w:i/>
        </w:rPr>
        <w:t>Systém riadenia Európskych štrukturálnych a investičných fondov</w:t>
      </w:r>
      <w:r w:rsidR="0042123F">
        <w:rPr>
          <w:i/>
        </w:rPr>
        <w:t>.</w:t>
      </w:r>
      <w:r w:rsidRPr="0042123F">
        <w:rPr>
          <w:i/>
        </w:rPr>
        <w:t xml:space="preserve"> Programové obdobie 2014</w:t>
      </w:r>
      <w:r w:rsidR="00D06724">
        <w:rPr>
          <w:i/>
        </w:rPr>
        <w:t xml:space="preserve"> </w:t>
      </w:r>
      <w:r w:rsidR="00D06724" w:rsidRPr="004F7E4B">
        <w:rPr>
          <w:rFonts w:eastAsiaTheme="minorHAnsi"/>
          <w:lang w:eastAsia="en-US"/>
        </w:rPr>
        <w:t>–</w:t>
      </w:r>
      <w:r w:rsidR="00D06724">
        <w:rPr>
          <w:rFonts w:eastAsiaTheme="minorHAnsi"/>
          <w:lang w:eastAsia="en-US"/>
        </w:rPr>
        <w:t xml:space="preserve"> </w:t>
      </w:r>
      <w:r w:rsidRPr="0042123F">
        <w:rPr>
          <w:i/>
        </w:rPr>
        <w:t>2020</w:t>
      </w:r>
      <w:r w:rsidRPr="00BC34F3">
        <w:t>“</w:t>
      </w:r>
      <w:r w:rsidR="0042123F">
        <w:t xml:space="preserve"> </w:t>
      </w:r>
      <w:r w:rsidRPr="00BC34F3">
        <w:t xml:space="preserve">- v počte 2500 kusov a zborník </w:t>
      </w:r>
      <w:proofErr w:type="spellStart"/>
      <w:r w:rsidRPr="00BC34F3">
        <w:t>powerpointových</w:t>
      </w:r>
      <w:proofErr w:type="spellEnd"/>
      <w:r w:rsidRPr="00BC34F3">
        <w:t xml:space="preserve"> prezentácií z organizovaný</w:t>
      </w:r>
      <w:r w:rsidR="0042123F">
        <w:t>ch školení - v počte 101 kusov.</w:t>
      </w:r>
    </w:p>
    <w:p w:rsidR="00BC2B77" w:rsidRPr="004F7E4B" w:rsidRDefault="00BC2B77" w:rsidP="004F7E4B">
      <w:pPr>
        <w:spacing w:after="120"/>
        <w:jc w:val="both"/>
      </w:pPr>
      <w:r w:rsidRPr="00BC34F3">
        <w:t>OIP zorganizoval v roku 2015 celkom 103 informačných a vzdelávacích aktivít zameraných na styk s cieľový</w:t>
      </w:r>
      <w:r w:rsidR="0042123F">
        <w:t>mi skupinami s celkovým počtom</w:t>
      </w:r>
      <w:r w:rsidRPr="00BC34F3">
        <w:t xml:space="preserve"> 2</w:t>
      </w:r>
      <w:r>
        <w:t xml:space="preserve"> </w:t>
      </w:r>
      <w:r w:rsidR="0042123F">
        <w:t>863</w:t>
      </w:r>
      <w:r w:rsidRPr="00BC34F3">
        <w:t xml:space="preserve"> účastníkov.</w:t>
      </w:r>
      <w:r w:rsidR="00A7374C">
        <w:t xml:space="preserve"> </w:t>
      </w:r>
      <w:r w:rsidRPr="00BC34F3">
        <w:t xml:space="preserve">OIP vydal zborník </w:t>
      </w:r>
      <w:proofErr w:type="spellStart"/>
      <w:r w:rsidRPr="00BC34F3">
        <w:t>powerpointových</w:t>
      </w:r>
      <w:proofErr w:type="spellEnd"/>
      <w:r w:rsidRPr="00BC34F3">
        <w:t xml:space="preserve"> prezentácií z organizovaných školení pre zástupcov CKO, RO, SO, </w:t>
      </w:r>
      <w:r w:rsidR="00EF3067">
        <w:t>certifikačného orgánu (ďalej len „CO“)</w:t>
      </w:r>
      <w:r w:rsidR="00A7374C">
        <w:t>,</w:t>
      </w:r>
      <w:r w:rsidR="00EF3067">
        <w:t xml:space="preserve"> orgánu auditu (ďalej len „</w:t>
      </w:r>
      <w:r w:rsidR="00A7374C">
        <w:t>OA</w:t>
      </w:r>
      <w:r w:rsidR="00EF3067">
        <w:t>“)</w:t>
      </w:r>
      <w:r w:rsidR="00A7374C">
        <w:t xml:space="preserve"> a</w:t>
      </w:r>
      <w:r w:rsidR="004E1941">
        <w:t xml:space="preserve"> gestorov </w:t>
      </w:r>
      <w:r w:rsidR="00A7374C">
        <w:t>HP v počte 103  druhov</w:t>
      </w:r>
      <w:r w:rsidR="004F7E4B">
        <w:t>.</w:t>
      </w:r>
    </w:p>
    <w:p w:rsidR="00CA361B" w:rsidRPr="00BC34F3" w:rsidRDefault="00A7374C" w:rsidP="004F7E4B">
      <w:pPr>
        <w:spacing w:after="120"/>
        <w:jc w:val="both"/>
      </w:pPr>
      <w:r>
        <w:t>V roku 2015 bol</w:t>
      </w:r>
      <w:r w:rsidR="00BC2B77">
        <w:t xml:space="preserve"> </w:t>
      </w:r>
      <w:r w:rsidR="00BC2B77" w:rsidRPr="00BC34F3">
        <w:t xml:space="preserve">zriadený </w:t>
      </w:r>
      <w:r w:rsidR="00BC2B77">
        <w:t xml:space="preserve">informačný portál (súčasne aj webové sídlo CKO) </w:t>
      </w:r>
      <w:r w:rsidR="00BC2B77" w:rsidRPr="00284103">
        <w:t>http://www.partnerskadohoda.gov.sk/</w:t>
      </w:r>
      <w:r w:rsidR="00BC2B77">
        <w:t xml:space="preserve"> </w:t>
      </w:r>
      <w:r w:rsidR="00BC2B77" w:rsidRPr="00BC34F3">
        <w:t>venujúci sa problematike implementácie EŠIF na Slovensku</w:t>
      </w:r>
      <w:r>
        <w:t xml:space="preserve"> na programové obdobie 2014 – 2020</w:t>
      </w:r>
      <w:r w:rsidR="00BC2B77" w:rsidRPr="00BC34F3">
        <w:t>.</w:t>
      </w:r>
      <w:r w:rsidR="00BC2B77">
        <w:t xml:space="preserve"> Významným prvkom je prepojenie s portálom ITMS2014+, ktoré umožní potenciálnym prijímateľom preštudovať si výzvu okamžite po jej zverejnení. Súčasťou portálu je aj webové sídlo CKO zamerané na metodicko-informačnú podporu RO a SO, ako aj prijímateľov. </w:t>
      </w:r>
      <w:r w:rsidR="00BC2B77" w:rsidRPr="00BC34F3">
        <w:t>OIP zabezpečoval aj komunikáciu Centrálneho koordin</w:t>
      </w:r>
      <w:r w:rsidR="00BC2B77">
        <w:t>ačného orgánu na sociálnych sieť</w:t>
      </w:r>
      <w:r w:rsidR="00BC2B77" w:rsidRPr="00BC34F3">
        <w:t xml:space="preserve">ach </w:t>
      </w:r>
      <w:r w:rsidR="00BC2B77">
        <w:t xml:space="preserve">a to cez </w:t>
      </w:r>
      <w:proofErr w:type="spellStart"/>
      <w:r w:rsidR="00BC2B77">
        <w:t>facebookový</w:t>
      </w:r>
      <w:proofErr w:type="spellEnd"/>
      <w:r w:rsidR="00BC2B77">
        <w:t xml:space="preserve"> profil</w:t>
      </w:r>
      <w:r w:rsidR="005E1153">
        <w:t xml:space="preserve"> CKO.</w:t>
      </w:r>
    </w:p>
    <w:p w:rsidR="00EF3067" w:rsidRDefault="00BC2B77" w:rsidP="00EF3067">
      <w:pPr>
        <w:jc w:val="both"/>
      </w:pPr>
      <w:r w:rsidRPr="005E1153">
        <w:lastRenderedPageBreak/>
        <w:t>Informačné centrum poskytlo v roku 2015 celkom 153 informácií prostredníctvom</w:t>
      </w:r>
      <w:r w:rsidR="005E1153">
        <w:t xml:space="preserve"> e-mailu (119), telefonických otázok</w:t>
      </w:r>
      <w:r>
        <w:t xml:space="preserve"> (7) a osobných konzultácií (27). </w:t>
      </w:r>
      <w:r w:rsidR="005E1153">
        <w:t>Otázky</w:t>
      </w:r>
      <w:r>
        <w:t xml:space="preserve"> sa týkali predovšetkým možností čerpania fondov</w:t>
      </w:r>
      <w:r w:rsidR="005E1153">
        <w:t xml:space="preserve"> na ich podnikateľský zámer a odborná verejnosť</w:t>
      </w:r>
      <w:r>
        <w:t xml:space="preserve"> </w:t>
      </w:r>
      <w:r w:rsidR="005E1153">
        <w:t>sa zaujímala o</w:t>
      </w:r>
      <w:r>
        <w:t xml:space="preserve"> výklady nie</w:t>
      </w:r>
      <w:r w:rsidR="00CA361B">
        <w:t xml:space="preserve">ktorých metodických usmernení. </w:t>
      </w:r>
      <w:r w:rsidRPr="00BC34F3">
        <w:t>V rámci informačného centra sú širokej verejnosti k dispozícii rôzne tlačené informačné a pr</w:t>
      </w:r>
      <w:r w:rsidR="00CA361B">
        <w:t>opagačné materiály CKO, RO/SO</w:t>
      </w:r>
      <w:r w:rsidRPr="00BC34F3">
        <w:t xml:space="preserve">, ako aj iných relevantných inštitúcií, </w:t>
      </w:r>
      <w:bookmarkStart w:id="16" w:name="_Toc444160700"/>
      <w:r w:rsidR="005E1153">
        <w:t>napr. Zastúpenia EK v SR a pod.</w:t>
      </w:r>
    </w:p>
    <w:p w:rsidR="007A776E" w:rsidRPr="00EF3067" w:rsidRDefault="007A776E" w:rsidP="00EF3067">
      <w:pPr>
        <w:jc w:val="both"/>
      </w:pPr>
    </w:p>
    <w:p w:rsidR="00003CF9" w:rsidRPr="001D7F01" w:rsidRDefault="00055F18" w:rsidP="001D6F91">
      <w:pPr>
        <w:pStyle w:val="Nadpis2"/>
      </w:pPr>
      <w:bookmarkStart w:id="17" w:name="_Toc447185485"/>
      <w:r>
        <w:t xml:space="preserve">2.2 </w:t>
      </w:r>
      <w:r w:rsidR="00003CF9" w:rsidRPr="00003CF9">
        <w:t>Koordinácia finančného riadenia – Certifikačný orgán</w:t>
      </w:r>
      <w:bookmarkEnd w:id="16"/>
      <w:bookmarkEnd w:id="17"/>
    </w:p>
    <w:p w:rsidR="00003CF9" w:rsidRPr="00003CF9" w:rsidRDefault="00055F18" w:rsidP="001D6F91">
      <w:pPr>
        <w:pStyle w:val="Nadpis3"/>
      </w:pPr>
      <w:bookmarkStart w:id="18" w:name="_Toc444160701"/>
      <w:bookmarkStart w:id="19" w:name="_Toc447185486"/>
      <w:r>
        <w:t xml:space="preserve">2.2.1 </w:t>
      </w:r>
      <w:r w:rsidR="00003CF9">
        <w:t>Metodick</w:t>
      </w:r>
      <w:bookmarkEnd w:id="18"/>
      <w:r w:rsidR="004F7E4B">
        <w:t>é usmerňovanie</w:t>
      </w:r>
      <w:bookmarkEnd w:id="19"/>
    </w:p>
    <w:p w:rsidR="001A5041" w:rsidRDefault="001A5041">
      <w:pPr>
        <w:rPr>
          <w:b/>
        </w:rPr>
      </w:pPr>
    </w:p>
    <w:p w:rsidR="00FA6AAA" w:rsidRPr="007F5FC4" w:rsidRDefault="00003CF9" w:rsidP="00055F18">
      <w:pPr>
        <w:spacing w:after="120"/>
        <w:jc w:val="both"/>
      </w:pPr>
      <w:r w:rsidRPr="007F5FC4">
        <w:rPr>
          <w:lang w:eastAsia="en-US"/>
        </w:rPr>
        <w:t xml:space="preserve">Úlohy </w:t>
      </w:r>
      <w:r w:rsidR="009E65C2">
        <w:rPr>
          <w:lang w:eastAsia="en-US"/>
        </w:rPr>
        <w:t xml:space="preserve">certifikačného orgánu </w:t>
      </w:r>
      <w:r w:rsidR="00C2304F">
        <w:rPr>
          <w:lang w:eastAsia="en-US"/>
        </w:rPr>
        <w:t xml:space="preserve">pre programy v rámci EŠIF </w:t>
      </w:r>
      <w:r w:rsidRPr="007F5FC4">
        <w:rPr>
          <w:lang w:eastAsia="en-US"/>
        </w:rPr>
        <w:t xml:space="preserve">plní v podmienkach SR sekcia európskych fondov </w:t>
      </w:r>
      <w:r w:rsidR="00E01137">
        <w:rPr>
          <w:lang w:eastAsia="en-US"/>
        </w:rPr>
        <w:t>Ministerstva financií S</w:t>
      </w:r>
      <w:r w:rsidRPr="007F5FC4">
        <w:rPr>
          <w:lang w:eastAsia="en-US"/>
        </w:rPr>
        <w:t>R</w:t>
      </w:r>
      <w:r w:rsidR="00E01137">
        <w:rPr>
          <w:lang w:eastAsia="en-US"/>
        </w:rPr>
        <w:t xml:space="preserve"> (ďalej len „MF SR“)</w:t>
      </w:r>
      <w:r w:rsidR="00C2304F">
        <w:rPr>
          <w:lang w:eastAsia="en-US"/>
        </w:rPr>
        <w:t xml:space="preserve"> s výnimkou Programu rozvoja vidieka (ďalej len „PRV“)</w:t>
      </w:r>
      <w:r w:rsidR="00E01137">
        <w:rPr>
          <w:lang w:eastAsia="en-US"/>
        </w:rPr>
        <w:t xml:space="preserve">. </w:t>
      </w:r>
      <w:r w:rsidRPr="007F5FC4">
        <w:t xml:space="preserve">S cieľom zabezpečiť efektívny systém finančného riadenia </w:t>
      </w:r>
      <w:r w:rsidR="002A2419">
        <w:t xml:space="preserve">EŠIF </w:t>
      </w:r>
      <w:r w:rsidRPr="007F5FC4">
        <w:t xml:space="preserve">v rokoch 2014 – 2020 v súlade s platnou legislatívou SR a EÚ pracoval CO v sledovanom období na príprave strategických materiálov, ktoré tvoria základný predpoklad na </w:t>
      </w:r>
      <w:r>
        <w:t>poskytovanie</w:t>
      </w:r>
      <w:r w:rsidRPr="007F5FC4">
        <w:t xml:space="preserve"> finančných prostriedkov EÚ pre spoločné programy, ktoré sú realizované v rámci európskych štrukturálnych a investičných fondov v rokoch 2014 – 2020. </w:t>
      </w:r>
      <w:r w:rsidR="00D06724">
        <w:br/>
      </w:r>
      <w:r>
        <w:t xml:space="preserve">V </w:t>
      </w:r>
      <w:r w:rsidRPr="007F5FC4">
        <w:t>sledovanom období CO vydal, aktualizoval</w:t>
      </w:r>
      <w:r>
        <w:t xml:space="preserve">, resp. </w:t>
      </w:r>
      <w:r w:rsidR="005045F3">
        <w:t>udelil výnimky</w:t>
      </w:r>
      <w:r>
        <w:t xml:space="preserve"> </w:t>
      </w:r>
      <w:r w:rsidR="00BF2161">
        <w:t xml:space="preserve">pre </w:t>
      </w:r>
      <w:r w:rsidRPr="007F5FC4">
        <w:t>tieto strategické materiály:</w:t>
      </w:r>
    </w:p>
    <w:p w:rsidR="00003CF9" w:rsidRPr="00FA6AAA" w:rsidRDefault="00003CF9" w:rsidP="00FA6AAA">
      <w:pPr>
        <w:numPr>
          <w:ilvl w:val="0"/>
          <w:numId w:val="20"/>
        </w:numPr>
        <w:spacing w:after="120"/>
        <w:jc w:val="both"/>
        <w:rPr>
          <w:rFonts w:eastAsia="Calibri"/>
        </w:rPr>
      </w:pPr>
      <w:r w:rsidRPr="00FA6AAA">
        <w:rPr>
          <w:rFonts w:eastAsia="Calibri"/>
        </w:rPr>
        <w:t>Systém finančného riadenia štrukturálnych fondov, Kohézneho fondu, Európskeho námorného a rybárskeho fondu na programové obdobie 2014 – 2020, verzia 1.0. Materiál schválený uznesením vlády SR č. 558/2014 zo dňa 05.11.2014;</w:t>
      </w:r>
    </w:p>
    <w:p w:rsidR="00003CF9" w:rsidRPr="00FA6AAA" w:rsidRDefault="00003CF9" w:rsidP="00FA6AAA">
      <w:pPr>
        <w:numPr>
          <w:ilvl w:val="0"/>
          <w:numId w:val="20"/>
        </w:numPr>
        <w:spacing w:after="120"/>
        <w:jc w:val="both"/>
        <w:rPr>
          <w:rFonts w:eastAsia="Calibri"/>
        </w:rPr>
      </w:pPr>
      <w:r w:rsidRPr="00FA6AAA">
        <w:rPr>
          <w:rFonts w:eastAsia="Calibri"/>
        </w:rPr>
        <w:t xml:space="preserve">výnimka zo Systému finančného riadenia štrukturálnych fondov, Kohézneho fondu a Európskeho námorného a rybárskeho fondu na programové obdobie 2014 – 2020, verzia 1.0 (výnimka sa vzťahuje na úpravu relevantných formulárov). Cieľom výnimky bolo umožniť prijímateľom do času </w:t>
      </w:r>
      <w:r w:rsidR="00DD4ADB">
        <w:rPr>
          <w:rFonts w:eastAsia="Calibri"/>
        </w:rPr>
        <w:t xml:space="preserve">implementácie špecifickej funkcionality, </w:t>
      </w:r>
      <w:r w:rsidRPr="00FA6AAA">
        <w:rPr>
          <w:rFonts w:eastAsia="Calibri"/>
        </w:rPr>
        <w:t>spustenia verejnej časti</w:t>
      </w:r>
      <w:r w:rsidR="00DD4ADB">
        <w:rPr>
          <w:rFonts w:eastAsia="Calibri"/>
        </w:rPr>
        <w:t xml:space="preserve"> v</w:t>
      </w:r>
      <w:r w:rsidRPr="00FA6AAA">
        <w:rPr>
          <w:rFonts w:eastAsia="Calibri"/>
        </w:rPr>
        <w:t xml:space="preserve"> ITMS</w:t>
      </w:r>
      <w:r w:rsidR="002B7B76">
        <w:rPr>
          <w:rFonts w:eastAsia="Calibri"/>
        </w:rPr>
        <w:t>2014+</w:t>
      </w:r>
      <w:r w:rsidRPr="00FA6AAA">
        <w:rPr>
          <w:rFonts w:eastAsia="Calibri"/>
        </w:rPr>
        <w:t xml:space="preserve"> predkladať </w:t>
      </w:r>
      <w:proofErr w:type="spellStart"/>
      <w:r w:rsidRPr="00FA6AAA">
        <w:rPr>
          <w:rFonts w:eastAsia="Calibri"/>
        </w:rPr>
        <w:t>ŽoP</w:t>
      </w:r>
      <w:proofErr w:type="spellEnd"/>
      <w:r w:rsidRPr="00FA6AAA">
        <w:rPr>
          <w:rFonts w:eastAsia="Calibri"/>
        </w:rPr>
        <w:t xml:space="preserve"> (finančné nástroje) manuálne; </w:t>
      </w:r>
    </w:p>
    <w:p w:rsidR="00003CF9" w:rsidRPr="00FA6AAA" w:rsidRDefault="00003CF9" w:rsidP="00FA6AAA">
      <w:pPr>
        <w:numPr>
          <w:ilvl w:val="0"/>
          <w:numId w:val="20"/>
        </w:numPr>
        <w:spacing w:after="120"/>
        <w:jc w:val="both"/>
        <w:rPr>
          <w:rFonts w:eastAsia="Calibri"/>
        </w:rPr>
      </w:pPr>
      <w:r w:rsidRPr="00FA6AAA">
        <w:rPr>
          <w:rFonts w:eastAsia="Calibri"/>
        </w:rPr>
        <w:t>Systém finančného riadenia štrukturálnych fondov, Kohézneho fondu, Európskeho námorného a rybárskeho fondu na programové obdobie 2014 – 2020, verzia 1.1. Materiál nadobudol účinnosť dňa 15.11.2015. Materiál bol aktualizovaný v nadväznosti na audit pripravenosti s cieľom zohľadniť odporúčania a prijať opatrenia na nápravu zistených nedostatkov;</w:t>
      </w:r>
    </w:p>
    <w:p w:rsidR="00003CF9" w:rsidRPr="00FA6AAA" w:rsidRDefault="00003CF9" w:rsidP="00FA6AAA">
      <w:pPr>
        <w:numPr>
          <w:ilvl w:val="0"/>
          <w:numId w:val="20"/>
        </w:numPr>
        <w:spacing w:after="120"/>
        <w:jc w:val="both"/>
        <w:rPr>
          <w:rFonts w:eastAsia="Calibri"/>
        </w:rPr>
      </w:pPr>
      <w:r w:rsidRPr="00FA6AAA">
        <w:rPr>
          <w:rFonts w:eastAsia="Calibri"/>
        </w:rPr>
        <w:t>Systém riadenia a implementácie Programu spolupráce INTERACT III na programové obdobie 2014 – 2020, verzia 1.0. Materiál schválený uznesením vlády SR č. 4/2016 zo dňa 13.01.2016.</w:t>
      </w:r>
    </w:p>
    <w:p w:rsidR="004F7E4B" w:rsidRPr="007F5FC4" w:rsidRDefault="00003CF9" w:rsidP="004F7E4B">
      <w:pPr>
        <w:spacing w:after="120"/>
        <w:jc w:val="both"/>
      </w:pPr>
      <w:r w:rsidRPr="0005199D">
        <w:rPr>
          <w:lang w:eastAsia="en-US"/>
        </w:rPr>
        <w:t xml:space="preserve">V súvislosti s metodickým usmerňovaním subjektov zapojených do finančného riadenia v programovom období </w:t>
      </w:r>
      <w:r w:rsidRPr="00157B36">
        <w:t xml:space="preserve">2014 – 2020 </w:t>
      </w:r>
      <w:r w:rsidRPr="0005199D">
        <w:rPr>
          <w:lang w:eastAsia="en-US"/>
        </w:rPr>
        <w:t xml:space="preserve">CO v sledovanom období vydal, resp. aktualizoval celkovo desať metodických </w:t>
      </w:r>
      <w:r>
        <w:rPr>
          <w:lang w:eastAsia="en-US"/>
        </w:rPr>
        <w:t>usmernení</w:t>
      </w:r>
      <w:r w:rsidRPr="0005199D">
        <w:rPr>
          <w:lang w:eastAsia="en-US"/>
        </w:rPr>
        <w:t xml:space="preserve">. </w:t>
      </w:r>
      <w:r w:rsidRPr="007F5FC4">
        <w:t>CO</w:t>
      </w:r>
      <w:r>
        <w:t xml:space="preserve"> sa</w:t>
      </w:r>
      <w:r w:rsidRPr="007F5FC4">
        <w:t xml:space="preserve"> v sledovanom období aktívne spolupodieľal s CKO a</w:t>
      </w:r>
      <w:r w:rsidR="00E01137">
        <w:t> Ministerstvom pôdohospodárstva a rozvoja vidieka SR (ďalej len „</w:t>
      </w:r>
      <w:r w:rsidRPr="007F5FC4">
        <w:t>MPRV SR</w:t>
      </w:r>
      <w:r w:rsidR="00E01137">
        <w:t>“)</w:t>
      </w:r>
      <w:r w:rsidRPr="007F5FC4">
        <w:t xml:space="preserve"> na príprave zákona</w:t>
      </w:r>
      <w:r>
        <w:t xml:space="preserve"> č. 292/2014 Z. z.</w:t>
      </w:r>
      <w:r w:rsidRPr="007F5FC4">
        <w:t xml:space="preserve"> o príspevku poskytovanom z európskych štrukturálnych a investičných fondov. Uvedený zákon upravuje pravidlá poskytovania pomoci z</w:t>
      </w:r>
      <w:r w:rsidR="00E01137">
        <w:t xml:space="preserve"> EŠIF </w:t>
      </w:r>
      <w:r w:rsidRPr="007F5FC4">
        <w:t>v</w:t>
      </w:r>
      <w:r>
        <w:t> </w:t>
      </w:r>
      <w:r w:rsidRPr="007F5FC4">
        <w:t>rokoch</w:t>
      </w:r>
      <w:r>
        <w:t xml:space="preserve"> </w:t>
      </w:r>
      <w:r w:rsidRPr="007F5FC4">
        <w:t xml:space="preserve">2014 – 2020. CO priamo zodpovedal za prípravu častí zákona </w:t>
      </w:r>
      <w:r>
        <w:t>týkajúcich sa</w:t>
      </w:r>
      <w:r w:rsidRPr="007F5FC4">
        <w:t xml:space="preserve"> finančného riadenia (certifikácia a certifikačné overovanie, </w:t>
      </w:r>
      <w:proofErr w:type="spellStart"/>
      <w:r w:rsidRPr="007F5FC4">
        <w:t>vysporiadanie</w:t>
      </w:r>
      <w:proofErr w:type="spellEnd"/>
      <w:r w:rsidRPr="007F5FC4">
        <w:t xml:space="preserve"> finančných vzťahov, správa pohľadávok štátu, ochrana finančných záujmov, záložné právo, účtovníctvo atď.). Návrh predmetného zákona bol schválený vládou </w:t>
      </w:r>
      <w:r>
        <w:t>SR</w:t>
      </w:r>
      <w:r w:rsidRPr="007F5FC4">
        <w:t xml:space="preserve"> bez pripomienok. </w:t>
      </w:r>
      <w:r>
        <w:t xml:space="preserve">Zákon </w:t>
      </w:r>
      <w:r>
        <w:lastRenderedPageBreak/>
        <w:t>nadobudol účinnosť dňa</w:t>
      </w:r>
      <w:r w:rsidRPr="007F5FC4">
        <w:t> 01.11.2014.</w:t>
      </w:r>
      <w:r>
        <w:t xml:space="preserve"> CO participoval v sledovanom období aj</w:t>
      </w:r>
      <w:r w:rsidRPr="007F5FC4">
        <w:t xml:space="preserve"> </w:t>
      </w:r>
      <w:r w:rsidR="00FD03AB">
        <w:t xml:space="preserve">na </w:t>
      </w:r>
      <w:r w:rsidRPr="007F5FC4">
        <w:t>príprave novely zákona č.</w:t>
      </w:r>
      <w:r>
        <w:t> </w:t>
      </w:r>
      <w:r w:rsidRPr="007F5FC4">
        <w:t>292/2014 Z. z. o príspevku poskytovanom z</w:t>
      </w:r>
      <w:r>
        <w:t> </w:t>
      </w:r>
      <w:r w:rsidRPr="007F5FC4">
        <w:t>európskych štrukturálnych a</w:t>
      </w:r>
      <w:r>
        <w:t> </w:t>
      </w:r>
      <w:r w:rsidRPr="007F5FC4">
        <w:t>investičných fondov a o zmene a doplnení niektorých zákonov v rámci zákona č.</w:t>
      </w:r>
      <w:r>
        <w:t> </w:t>
      </w:r>
      <w:r w:rsidRPr="007F5FC4">
        <w:t>357/2015</w:t>
      </w:r>
      <w:r>
        <w:t> </w:t>
      </w:r>
      <w:r w:rsidRPr="007F5FC4">
        <w:t>Z.</w:t>
      </w:r>
      <w:r>
        <w:t> </w:t>
      </w:r>
      <w:r w:rsidRPr="007F5FC4">
        <w:t>z. o finančnej kontrole a audite a o zmene a doplnení niektorých zákon</w:t>
      </w:r>
      <w:r w:rsidR="00FD03AB">
        <w:t>ov</w:t>
      </w:r>
      <w:r w:rsidRPr="007F5FC4">
        <w:t>.</w:t>
      </w:r>
    </w:p>
    <w:p w:rsidR="001A5041" w:rsidRPr="001D6F91" w:rsidRDefault="00003CF9" w:rsidP="004F7E4B">
      <w:pPr>
        <w:spacing w:after="120"/>
        <w:jc w:val="both"/>
      </w:pPr>
      <w:r>
        <w:t xml:space="preserve">V súvislosti s prípravou programového obdobia 2014 – 2020 </w:t>
      </w:r>
      <w:r w:rsidRPr="007F5FC4">
        <w:t xml:space="preserve">CO spolupracoval s CKO okrem iného aj na príprave vzorovej zmluvy o poskytnutí nenávratného finančného príspevku a vzoru rozhodnutia o schválení žiadosti </w:t>
      </w:r>
      <w:r>
        <w:t>o nenávratný finančný príspevok</w:t>
      </w:r>
      <w:r w:rsidRPr="007F5FC4">
        <w:t xml:space="preserve"> </w:t>
      </w:r>
      <w:r>
        <w:t xml:space="preserve">v prípade, </w:t>
      </w:r>
      <w:r w:rsidRPr="007F5FC4">
        <w:t xml:space="preserve">ak je poskytovateľ a prijímateľ tá istá osoba za časti spadajúce do oblasti finančného riadenia. Vzorová zmluva bola vydaná 20.04.2015. </w:t>
      </w:r>
      <w:r>
        <w:t>CO v</w:t>
      </w:r>
      <w:r w:rsidRPr="007F5FC4">
        <w:t> spolupráci s MPRV SR spolupracoval na finalizácii vzoru zmluvy pre programy cezhraničnej spolupráce</w:t>
      </w:r>
      <w:r>
        <w:t>, pri ktorých SR plní úlohu riadiaceho orgánu</w:t>
      </w:r>
      <w:r w:rsidRPr="007F5FC4">
        <w:t xml:space="preserve"> (INTERREG V-A) a </w:t>
      </w:r>
      <w:r w:rsidRPr="007F5FC4">
        <w:rPr>
          <w:bCs/>
        </w:rPr>
        <w:t>Memoranda o porozumení.</w:t>
      </w:r>
    </w:p>
    <w:p w:rsidR="001D6F91" w:rsidRDefault="008670D3" w:rsidP="00055F18">
      <w:pPr>
        <w:pStyle w:val="Nadpis3"/>
      </w:pPr>
      <w:bookmarkStart w:id="20" w:name="_Toc444160702"/>
      <w:bookmarkStart w:id="21" w:name="_Toc447185487"/>
      <w:r>
        <w:t xml:space="preserve">2.2.2 </w:t>
      </w:r>
      <w:r w:rsidR="00B25C85" w:rsidRPr="008670D3">
        <w:t>Stretnutia</w:t>
      </w:r>
      <w:bookmarkEnd w:id="20"/>
      <w:bookmarkEnd w:id="21"/>
    </w:p>
    <w:p w:rsidR="00055F18" w:rsidRPr="00055F18" w:rsidRDefault="00055F18" w:rsidP="00055F18"/>
    <w:p w:rsidR="00B25C85" w:rsidRPr="00B25C85" w:rsidRDefault="00B25C85" w:rsidP="00055F18">
      <w:pPr>
        <w:spacing w:after="120"/>
        <w:jc w:val="both"/>
        <w:rPr>
          <w:rFonts w:eastAsia="Calibri"/>
          <w:bCs/>
        </w:rPr>
      </w:pPr>
      <w:r w:rsidRPr="00B25C85">
        <w:rPr>
          <w:rFonts w:eastAsia="Calibri"/>
        </w:rPr>
        <w:t xml:space="preserve">V súvislosti s prípravou programového obdobia 2014 – 2020 sa CO zúčastňoval na zasadnutiach pracovných skupín k jednotlivým </w:t>
      </w:r>
      <w:r w:rsidR="00431964">
        <w:rPr>
          <w:rFonts w:eastAsia="Calibri"/>
        </w:rPr>
        <w:t>operačným programom (ďalej len „OP“)</w:t>
      </w:r>
      <w:r w:rsidRPr="00B25C85">
        <w:rPr>
          <w:rFonts w:eastAsia="Calibri"/>
        </w:rPr>
        <w:t xml:space="preserve"> ako aj technických rokovaní s CKO. V sledovanom období sa CO zúčastňoval aj stretnutí s MPRV SR s cieľom analyzovať možnosti zosúladen</w:t>
      </w:r>
      <w:r>
        <w:rPr>
          <w:rFonts w:eastAsia="Calibri"/>
        </w:rPr>
        <w:t>ia systémov financovania</w:t>
      </w:r>
      <w:r w:rsidRPr="00B25C85">
        <w:rPr>
          <w:rFonts w:eastAsia="Calibri"/>
        </w:rPr>
        <w:t xml:space="preserve"> v rámci programov cezhraničnej spolupráce </w:t>
      </w:r>
      <w:r w:rsidRPr="00B25C85">
        <w:rPr>
          <w:rFonts w:eastAsia="Calibri"/>
          <w:bCs/>
        </w:rPr>
        <w:t xml:space="preserve">(INTERREG V-A) s ostatnými OP v rámci </w:t>
      </w:r>
      <w:r w:rsidR="00E01137">
        <w:rPr>
          <w:rFonts w:eastAsia="Calibri"/>
          <w:bCs/>
        </w:rPr>
        <w:t>PD SR</w:t>
      </w:r>
      <w:r w:rsidRPr="00B25C85">
        <w:rPr>
          <w:rFonts w:eastAsia="Calibri"/>
          <w:bCs/>
        </w:rPr>
        <w:t>, ako aj k možnosti uplatnenia systému</w:t>
      </w:r>
      <w:r w:rsidRPr="00B25C85">
        <w:rPr>
          <w:rFonts w:eastAsia="Calibri"/>
        </w:rPr>
        <w:t xml:space="preserve"> </w:t>
      </w:r>
      <w:proofErr w:type="spellStart"/>
      <w:r w:rsidRPr="00B25C85">
        <w:rPr>
          <w:rFonts w:eastAsia="Calibri"/>
        </w:rPr>
        <w:t>predfinancovania</w:t>
      </w:r>
      <w:proofErr w:type="spellEnd"/>
      <w:r w:rsidRPr="00B25C85">
        <w:rPr>
          <w:rFonts w:eastAsia="Calibri"/>
        </w:rPr>
        <w:t xml:space="preserve"> a systému zálohových platieb pre projekty technickej pomoci</w:t>
      </w:r>
      <w:r w:rsidRPr="00B25C85">
        <w:rPr>
          <w:rFonts w:eastAsia="Calibri"/>
          <w:bCs/>
        </w:rPr>
        <w:t>.</w:t>
      </w:r>
    </w:p>
    <w:p w:rsidR="00B25C85" w:rsidRPr="00B25C85" w:rsidRDefault="00B25C85" w:rsidP="00B25C85">
      <w:pPr>
        <w:spacing w:before="120" w:after="120"/>
        <w:jc w:val="both"/>
        <w:rPr>
          <w:rFonts w:eastAsia="Calibri"/>
        </w:rPr>
      </w:pPr>
      <w:r w:rsidRPr="00B25C85">
        <w:rPr>
          <w:rFonts w:eastAsia="Calibri"/>
        </w:rPr>
        <w:t xml:space="preserve">Okrem iného sa zúčastňoval na pracovných stretnutiach súvisiacich s prípravou zákona č. 323/2015 Z. z. o finančných nástrojoch financovaných z európskych štrukturálnych a investičných fondov a o zmene a doplnení niektorých zákonov a stretnutiach súvisiacich s prípravou zákona č. 292/2014 Z. z. o príspevku poskytovanom z európskych štrukturálnych a investičných fondov a o zmene a doplnení niektorých zákonov. </w:t>
      </w:r>
    </w:p>
    <w:p w:rsidR="00A24891" w:rsidRPr="00ED619A" w:rsidRDefault="00B25C85" w:rsidP="00ED619A">
      <w:pPr>
        <w:spacing w:before="120" w:after="120"/>
        <w:jc w:val="both"/>
        <w:rPr>
          <w:rFonts w:eastAsia="Calibri"/>
        </w:rPr>
      </w:pPr>
      <w:r w:rsidRPr="00B25C85">
        <w:rPr>
          <w:rFonts w:eastAsia="Calibri"/>
        </w:rPr>
        <w:t>V sledovanom období sa CO zúčastňoval rokovaní výborov EK (</w:t>
      </w:r>
      <w:r w:rsidRPr="008C6A81">
        <w:rPr>
          <w:rFonts w:eastAsia="Calibri"/>
        </w:rPr>
        <w:t>COESIF a EGESIF</w:t>
      </w:r>
      <w:r w:rsidRPr="00B25C85">
        <w:rPr>
          <w:rFonts w:eastAsia="Calibri"/>
        </w:rPr>
        <w:t>), ktoré sa týkali agendy finančného riadenia pre programové obdobie 2014 – 2020 (návrhy delegovaných a implementačných aktov a usmernení EK) a zároveň pripomienkoval všetky dokumenty predložené na tieto výbory. Rovnako sa CO zúčastňoval rokovaní pracovnej skupiny Rady pre štrukturálne operácie (</w:t>
      </w:r>
      <w:r w:rsidRPr="008C6A81">
        <w:rPr>
          <w:rFonts w:eastAsia="Calibri"/>
        </w:rPr>
        <w:t>SAWP</w:t>
      </w:r>
      <w:r w:rsidRPr="00B25C85">
        <w:rPr>
          <w:rFonts w:eastAsia="Calibri"/>
        </w:rPr>
        <w:t>).</w:t>
      </w:r>
    </w:p>
    <w:p w:rsidR="00ED619A" w:rsidRDefault="008670D3" w:rsidP="001D6F91">
      <w:pPr>
        <w:pStyle w:val="Nadpis3"/>
      </w:pPr>
      <w:bookmarkStart w:id="22" w:name="_Toc444160703"/>
      <w:bookmarkStart w:id="23" w:name="_Toc447185488"/>
      <w:r>
        <w:t>2.2.3</w:t>
      </w:r>
      <w:r w:rsidR="00ED619A" w:rsidRPr="008670D3">
        <w:t xml:space="preserve"> Školenia uskutočňované CO</w:t>
      </w:r>
      <w:bookmarkEnd w:id="22"/>
      <w:bookmarkEnd w:id="23"/>
    </w:p>
    <w:p w:rsidR="008670D3" w:rsidRPr="008670D3" w:rsidRDefault="008670D3" w:rsidP="008670D3">
      <w:pPr>
        <w:rPr>
          <w:b/>
        </w:rPr>
      </w:pPr>
    </w:p>
    <w:p w:rsidR="00404528" w:rsidRDefault="00ED619A" w:rsidP="00404528">
      <w:pPr>
        <w:jc w:val="both"/>
      </w:pPr>
      <w:r w:rsidRPr="00A1401C">
        <w:t>V</w:t>
      </w:r>
      <w:r>
        <w:t> sledovanom období</w:t>
      </w:r>
      <w:r w:rsidRPr="00A1401C">
        <w:t xml:space="preserve"> certifikačný orgán vykonal 5 externých školení pre zamestnancov ústredných orgánov štátnej správy a 13 interných školení pre zamestnancov MF SR k</w:t>
      </w:r>
      <w:r>
        <w:t> </w:t>
      </w:r>
      <w:r w:rsidRPr="00A1401C">
        <w:t>problematike súvisiacej s finančným riadením EŠIF. Pred</w:t>
      </w:r>
      <w:r>
        <w:t>metné školenia boli zamerané na </w:t>
      </w:r>
      <w:r w:rsidRPr="00A1401C">
        <w:t xml:space="preserve">problematiku </w:t>
      </w:r>
      <w:r w:rsidR="002B7B76">
        <w:t>informačného systému účtovníctva fondov (ďalej len „</w:t>
      </w:r>
      <w:r w:rsidRPr="008C6A81">
        <w:t>ISUF</w:t>
      </w:r>
      <w:r w:rsidR="002B7B76">
        <w:t>“)</w:t>
      </w:r>
      <w:r w:rsidRPr="00A1401C">
        <w:t>, ITMS</w:t>
      </w:r>
      <w:r w:rsidR="002B7B76">
        <w:t>2014+</w:t>
      </w:r>
      <w:r w:rsidRPr="00A1401C">
        <w:t xml:space="preserve">, </w:t>
      </w:r>
      <w:r>
        <w:t>z</w:t>
      </w:r>
      <w:r w:rsidRPr="00A1401C">
        <w:t xml:space="preserve">ákon č. 292/2014 </w:t>
      </w:r>
      <w:r>
        <w:t xml:space="preserve">Z. z. </w:t>
      </w:r>
      <w:r w:rsidRPr="00A1401C">
        <w:t>o príspevku poskytovanom z európskych štrukturálnych a investičných fondov a o zmene a doplnení niektorých zákonov a Systém</w:t>
      </w:r>
      <w:r>
        <w:t>u</w:t>
      </w:r>
      <w:r w:rsidRPr="00A1401C">
        <w:t xml:space="preserve"> finančného riadenia </w:t>
      </w:r>
      <w:r>
        <w:t xml:space="preserve">štrukturálnych fondov, Kohézneho fondu a </w:t>
      </w:r>
      <w:r w:rsidRPr="00A1401C">
        <w:t>Európskeho námorného a</w:t>
      </w:r>
      <w:r>
        <w:t> </w:t>
      </w:r>
      <w:r w:rsidRPr="00A1401C">
        <w:t xml:space="preserve">rybárskeho fondu na </w:t>
      </w:r>
      <w:r>
        <w:t>programové obdobie</w:t>
      </w:r>
      <w:r w:rsidRPr="00A1401C">
        <w:t xml:space="preserve"> 2014</w:t>
      </w:r>
      <w:r>
        <w:t xml:space="preserve"> – </w:t>
      </w:r>
      <w:r w:rsidRPr="00A1401C">
        <w:t>2020. V rámci predmetných školení bolo v</w:t>
      </w:r>
      <w:r>
        <w:t> </w:t>
      </w:r>
      <w:r w:rsidRPr="00A1401C">
        <w:t>sledovanom období celkovo vyškolených 357 osôb.</w:t>
      </w:r>
      <w:r>
        <w:t xml:space="preserve"> Zároveň CO </w:t>
      </w:r>
      <w:r w:rsidRPr="007F5FC4">
        <w:t xml:space="preserve">zrealizoval školenie pre kontrolórov obcí k častiam zákona č. 292/2014 Z. z. </w:t>
      </w:r>
      <w:r w:rsidRPr="00A1401C">
        <w:t xml:space="preserve">o príspevku poskytovanom z európskych štrukturálnych a investičných fondov a o zmene a doplnení niektorých zákonov </w:t>
      </w:r>
      <w:r w:rsidRPr="007F5FC4">
        <w:t>týkajú</w:t>
      </w:r>
      <w:r>
        <w:t>cim sa finančného riadenia EŠIF. V rámci predmetného školenia bolo vyškolených 16 osôb.</w:t>
      </w:r>
      <w:bookmarkStart w:id="24" w:name="_Toc444160704"/>
    </w:p>
    <w:p w:rsidR="00C72689" w:rsidRDefault="00BC1073" w:rsidP="001D6F91">
      <w:pPr>
        <w:pStyle w:val="Nadpis3"/>
        <w:rPr>
          <w:lang w:eastAsia="en-US"/>
        </w:rPr>
      </w:pPr>
      <w:bookmarkStart w:id="25" w:name="_Toc444160705"/>
      <w:bookmarkStart w:id="26" w:name="_Toc447185489"/>
      <w:bookmarkEnd w:id="24"/>
      <w:r>
        <w:lastRenderedPageBreak/>
        <w:t>2.2.4</w:t>
      </w:r>
      <w:r w:rsidR="008670D3">
        <w:t xml:space="preserve"> </w:t>
      </w:r>
      <w:r w:rsidR="00C72689">
        <w:t xml:space="preserve"> </w:t>
      </w:r>
      <w:r w:rsidR="00C72689" w:rsidRPr="00C72689">
        <w:rPr>
          <w:lang w:eastAsia="en-US"/>
        </w:rPr>
        <w:t>Stav ITMS</w:t>
      </w:r>
      <w:r w:rsidR="00E9328D">
        <w:rPr>
          <w:lang w:eastAsia="en-US"/>
        </w:rPr>
        <w:t>2014+</w:t>
      </w:r>
      <w:r w:rsidR="00C72689" w:rsidRPr="00C72689">
        <w:rPr>
          <w:lang w:eastAsia="en-US"/>
        </w:rPr>
        <w:t xml:space="preserve"> </w:t>
      </w:r>
      <w:r w:rsidR="00E9328D">
        <w:rPr>
          <w:lang w:eastAsia="en-US"/>
        </w:rPr>
        <w:t xml:space="preserve">v </w:t>
      </w:r>
      <w:r w:rsidR="00C72689" w:rsidRPr="00C72689">
        <w:rPr>
          <w:lang w:eastAsia="en-US"/>
        </w:rPr>
        <w:t xml:space="preserve">pôsobnosti </w:t>
      </w:r>
      <w:proofErr w:type="spellStart"/>
      <w:r w:rsidR="00C72689" w:rsidRPr="00C72689">
        <w:rPr>
          <w:lang w:eastAsia="en-US"/>
        </w:rPr>
        <w:t>DataCentra</w:t>
      </w:r>
      <w:bookmarkEnd w:id="25"/>
      <w:bookmarkEnd w:id="26"/>
      <w:proofErr w:type="spellEnd"/>
    </w:p>
    <w:p w:rsidR="001D6F91" w:rsidRPr="001D6F91" w:rsidRDefault="001D6F91" w:rsidP="001D6F91">
      <w:pPr>
        <w:rPr>
          <w:lang w:eastAsia="en-US"/>
        </w:rPr>
      </w:pPr>
    </w:p>
    <w:p w:rsidR="00C72689" w:rsidRPr="00C72689" w:rsidRDefault="00C72689" w:rsidP="00055F18">
      <w:pPr>
        <w:tabs>
          <w:tab w:val="left" w:pos="540"/>
        </w:tabs>
        <w:spacing w:after="120"/>
        <w:jc w:val="both"/>
        <w:rPr>
          <w:rFonts w:eastAsia="Calibri"/>
        </w:rPr>
      </w:pPr>
      <w:r w:rsidRPr="00C72689">
        <w:rPr>
          <w:rFonts w:eastAsia="Calibri"/>
        </w:rPr>
        <w:t xml:space="preserve">Aplikácia ITMS2014+ pracuje nad zjednotenou databázou pre verejnú aj neverejnú časť ITMS2014+, ktorá je umiestnená v rámci komunikačno-technologickej infraštruktúry </w:t>
      </w:r>
      <w:proofErr w:type="spellStart"/>
      <w:r w:rsidRPr="00C72689">
        <w:rPr>
          <w:rFonts w:eastAsia="Calibri"/>
        </w:rPr>
        <w:t>DataCenta</w:t>
      </w:r>
      <w:proofErr w:type="spellEnd"/>
      <w:r w:rsidRPr="00C72689">
        <w:rPr>
          <w:rFonts w:eastAsia="Calibri"/>
        </w:rPr>
        <w:t xml:space="preserve"> (KTI). Koncom júna 2014 bolo v </w:t>
      </w:r>
      <w:proofErr w:type="spellStart"/>
      <w:r w:rsidRPr="00C72689">
        <w:rPr>
          <w:rFonts w:eastAsia="Calibri"/>
        </w:rPr>
        <w:t>DataCentre</w:t>
      </w:r>
      <w:proofErr w:type="spellEnd"/>
      <w:r w:rsidRPr="00C72689">
        <w:rPr>
          <w:rFonts w:eastAsia="Calibri"/>
        </w:rPr>
        <w:t xml:space="preserve"> nasadené do prevádzky pilotné prostredie ITMS2014+, ktoré bolo v prevádzke až do konca júna 2015. Zároveň bola sprevádzkovaná integrácia ITMS2014+ (Pilot) – SAP PI – ISUF.</w:t>
      </w:r>
      <w:r w:rsidR="002D00A1">
        <w:rPr>
          <w:rFonts w:eastAsia="Calibri"/>
        </w:rPr>
        <w:t xml:space="preserve"> </w:t>
      </w:r>
      <w:r w:rsidRPr="00C72689">
        <w:rPr>
          <w:rFonts w:eastAsia="Calibri"/>
        </w:rPr>
        <w:t>Od júla 2015 bol ITMS2014+ (verejná aj neverejná časť) nasadený do produkčnej prevádzky.</w:t>
      </w:r>
      <w:r w:rsidR="002D00A1">
        <w:rPr>
          <w:rFonts w:eastAsia="Calibri"/>
        </w:rPr>
        <w:t xml:space="preserve"> </w:t>
      </w:r>
      <w:r w:rsidRPr="00C72689">
        <w:rPr>
          <w:rFonts w:eastAsia="Calibri"/>
        </w:rPr>
        <w:t xml:space="preserve">Počas roku 2015 </w:t>
      </w:r>
      <w:proofErr w:type="spellStart"/>
      <w:r w:rsidRPr="00C72689">
        <w:rPr>
          <w:rFonts w:eastAsia="Calibri"/>
        </w:rPr>
        <w:t>DataCentrum</w:t>
      </w:r>
      <w:proofErr w:type="spellEnd"/>
      <w:r w:rsidRPr="00C72689">
        <w:rPr>
          <w:rFonts w:eastAsia="Calibri"/>
        </w:rPr>
        <w:t xml:space="preserve"> realizovalo činnosti súvisiace s prípravou produkčnej prevádzky ITMS2014+ vedúce ku skvalitneniu poskytovaných služieb. </w:t>
      </w:r>
    </w:p>
    <w:p w:rsidR="00C72689" w:rsidRPr="00C72689" w:rsidRDefault="00C72689" w:rsidP="00C72689">
      <w:pPr>
        <w:tabs>
          <w:tab w:val="left" w:pos="540"/>
        </w:tabs>
        <w:spacing w:before="120" w:after="120"/>
        <w:jc w:val="both"/>
        <w:rPr>
          <w:rFonts w:eastAsia="Calibri"/>
        </w:rPr>
      </w:pPr>
      <w:r w:rsidRPr="00C72689">
        <w:rPr>
          <w:rFonts w:eastAsia="Calibri"/>
        </w:rPr>
        <w:t xml:space="preserve">Od júna 2015 </w:t>
      </w:r>
      <w:proofErr w:type="spellStart"/>
      <w:r w:rsidRPr="00C72689">
        <w:rPr>
          <w:rFonts w:eastAsia="Calibri"/>
        </w:rPr>
        <w:t>DataCentrum</w:t>
      </w:r>
      <w:proofErr w:type="spellEnd"/>
      <w:r w:rsidRPr="00C72689">
        <w:rPr>
          <w:rFonts w:eastAsia="Calibri"/>
        </w:rPr>
        <w:t xml:space="preserve"> zabezpečuje pravidelné monitorovanie dostupnosti systému ITMS2014+. Počas sledovaného obdobia neboli centrálnym monitoringom prevádzky zaznamenané väčšie nedostupnosti systému ITMS2014+</w:t>
      </w:r>
      <w:r w:rsidR="00DD4ADB">
        <w:rPr>
          <w:rFonts w:eastAsia="Calibri"/>
        </w:rPr>
        <w:t>.</w:t>
      </w:r>
      <w:r w:rsidRPr="00C72689">
        <w:rPr>
          <w:rFonts w:eastAsia="Calibri"/>
        </w:rPr>
        <w:t>. Dostupnosť produkčného systému ITMS2014+ bola 99,99 %.</w:t>
      </w:r>
    </w:p>
    <w:p w:rsidR="00052BAB" w:rsidRPr="00C72689" w:rsidRDefault="00C72689" w:rsidP="00C72689">
      <w:pPr>
        <w:tabs>
          <w:tab w:val="left" w:pos="540"/>
        </w:tabs>
        <w:spacing w:before="120" w:after="120"/>
        <w:jc w:val="both"/>
        <w:rPr>
          <w:rFonts w:eastAsia="Calibri"/>
        </w:rPr>
      </w:pPr>
      <w:r w:rsidRPr="00C72689">
        <w:rPr>
          <w:rFonts w:eastAsia="Calibri"/>
        </w:rPr>
        <w:t xml:space="preserve">Dňa 14.12.2015 bola vykonaná previerka prístupov do systému ITMS2014+. Na kontrolovaných vzorkách prístupov do systému ITMS2014+ neboli zistené žiadne nedostatky. </w:t>
      </w:r>
    </w:p>
    <w:p w:rsidR="00455E83" w:rsidRDefault="00BC1073" w:rsidP="001D6F91">
      <w:pPr>
        <w:pStyle w:val="Nadpis3"/>
      </w:pPr>
      <w:bookmarkStart w:id="27" w:name="_Toc444160706"/>
      <w:bookmarkStart w:id="28" w:name="_Toc447185490"/>
      <w:r>
        <w:t>2.2.5</w:t>
      </w:r>
      <w:r w:rsidR="00455E83">
        <w:t xml:space="preserve"> </w:t>
      </w:r>
      <w:r w:rsidR="00455E83" w:rsidRPr="003D130F">
        <w:t>Stav ITMS</w:t>
      </w:r>
      <w:r w:rsidR="00E9328D">
        <w:t xml:space="preserve">2014+ v </w:t>
      </w:r>
      <w:r w:rsidR="00455E83" w:rsidRPr="003D130F">
        <w:t xml:space="preserve">pôsobnosti </w:t>
      </w:r>
      <w:r w:rsidR="00455E83">
        <w:t>CO</w:t>
      </w:r>
      <w:bookmarkEnd w:id="27"/>
      <w:bookmarkEnd w:id="28"/>
    </w:p>
    <w:p w:rsidR="001D6F91" w:rsidRPr="001D6F91" w:rsidRDefault="001D6F91" w:rsidP="001D6F91"/>
    <w:p w:rsidR="00455E83" w:rsidRPr="003D130F" w:rsidRDefault="00455E83" w:rsidP="00455E83">
      <w:pPr>
        <w:tabs>
          <w:tab w:val="left" w:pos="540"/>
        </w:tabs>
        <w:jc w:val="both"/>
      </w:pPr>
      <w:r w:rsidRPr="003D130F">
        <w:t>V rámci rozvoja a podpory aplikácie ITMS2014+ došlo v priebehu roka 2015 po dohode s ÚV SR (CKO) k navýšeniu kompetencií MF SR (CO) v oblasti rozvoja a podpory funkcionalít vyplývajúcich zo Systému finančného riadenia štrukturálnych fondov, Kohézneho fondu a</w:t>
      </w:r>
      <w:r>
        <w:t> </w:t>
      </w:r>
      <w:r w:rsidRPr="003D130F">
        <w:t xml:space="preserve">Európskeho námorného a rybárskeho fondu na programové obdobie </w:t>
      </w:r>
      <w:r w:rsidR="00D06724">
        <w:br/>
      </w:r>
      <w:r w:rsidRPr="003D130F">
        <w:t>2014 – 2020.</w:t>
      </w:r>
    </w:p>
    <w:p w:rsidR="00455E83" w:rsidRDefault="00455E83" w:rsidP="00FA6AAA">
      <w:pPr>
        <w:tabs>
          <w:tab w:val="left" w:pos="540"/>
        </w:tabs>
        <w:spacing w:after="240"/>
        <w:jc w:val="both"/>
      </w:pPr>
      <w:r w:rsidRPr="003D130F">
        <w:t xml:space="preserve">Na podpore a rozvoji aplikácie ITMS2014+ sa podieľali 4 zamestnanci CO. Od </w:t>
      </w:r>
      <w:r w:rsidR="00D06724">
        <w:t>0</w:t>
      </w:r>
      <w:r w:rsidRPr="003D130F">
        <w:t>1.</w:t>
      </w:r>
      <w:r w:rsidR="00D06724">
        <w:t>0</w:t>
      </w:r>
      <w:r w:rsidRPr="003D130F">
        <w:t>1.2014 do</w:t>
      </w:r>
      <w:r>
        <w:t> </w:t>
      </w:r>
      <w:r w:rsidRPr="003D130F">
        <w:t>31.12.2015 boli postupne nasadzované v spolupráci s CO nasledovné funkcionality:</w:t>
      </w:r>
    </w:p>
    <w:p w:rsidR="00455E83" w:rsidRPr="00FA6AAA" w:rsidRDefault="00455E83" w:rsidP="00FA6AAA">
      <w:pPr>
        <w:numPr>
          <w:ilvl w:val="0"/>
          <w:numId w:val="20"/>
        </w:numPr>
        <w:spacing w:after="120"/>
        <w:jc w:val="both"/>
        <w:rPr>
          <w:rFonts w:eastAsia="Calibri"/>
        </w:rPr>
      </w:pPr>
      <w:r w:rsidRPr="00FA6AAA">
        <w:rPr>
          <w:rFonts w:eastAsia="Calibri"/>
        </w:rPr>
        <w:t>integrácia na ISUF v oblasti spracovania subjektov;</w:t>
      </w:r>
    </w:p>
    <w:p w:rsidR="00455E83" w:rsidRPr="00FA6AAA" w:rsidRDefault="00455E83" w:rsidP="00FA6AAA">
      <w:pPr>
        <w:numPr>
          <w:ilvl w:val="0"/>
          <w:numId w:val="20"/>
        </w:numPr>
        <w:spacing w:after="120"/>
        <w:jc w:val="both"/>
        <w:rPr>
          <w:rFonts w:eastAsia="Calibri"/>
        </w:rPr>
      </w:pPr>
      <w:r w:rsidRPr="00FA6AAA">
        <w:rPr>
          <w:rFonts w:eastAsia="Calibri"/>
        </w:rPr>
        <w:t>integrácia na ISUF v oblasti spracovania projektov;</w:t>
      </w:r>
    </w:p>
    <w:p w:rsidR="00455E83" w:rsidRPr="00FA6AAA" w:rsidRDefault="00455E83" w:rsidP="00FA6AAA">
      <w:pPr>
        <w:numPr>
          <w:ilvl w:val="0"/>
          <w:numId w:val="20"/>
        </w:numPr>
        <w:spacing w:after="120"/>
        <w:jc w:val="both"/>
        <w:rPr>
          <w:rFonts w:eastAsia="Calibri"/>
        </w:rPr>
      </w:pPr>
      <w:r w:rsidRPr="00FA6AAA">
        <w:rPr>
          <w:rFonts w:eastAsia="Calibri"/>
        </w:rPr>
        <w:t>integrácia na ISUF v oblasti spracovania finančného plánu programovej štruktúry;</w:t>
      </w:r>
    </w:p>
    <w:p w:rsidR="00455E83" w:rsidRPr="00FA6AAA" w:rsidRDefault="00455E83" w:rsidP="00FA6AAA">
      <w:pPr>
        <w:numPr>
          <w:ilvl w:val="0"/>
          <w:numId w:val="20"/>
        </w:numPr>
        <w:spacing w:after="120"/>
        <w:jc w:val="both"/>
        <w:rPr>
          <w:rFonts w:eastAsia="Calibri"/>
        </w:rPr>
      </w:pPr>
      <w:r w:rsidRPr="00FA6AAA">
        <w:rPr>
          <w:rFonts w:eastAsia="Calibri"/>
        </w:rPr>
        <w:t xml:space="preserve">spracovanie </w:t>
      </w:r>
      <w:proofErr w:type="spellStart"/>
      <w:r w:rsidRPr="00FA6AAA">
        <w:rPr>
          <w:rFonts w:eastAsia="Calibri"/>
        </w:rPr>
        <w:t>ŽoP</w:t>
      </w:r>
      <w:proofErr w:type="spellEnd"/>
      <w:r w:rsidRPr="00FA6AAA">
        <w:rPr>
          <w:rFonts w:eastAsia="Calibri"/>
        </w:rPr>
        <w:t xml:space="preserve"> prijímateľa (vrátane integrácie na ISUF);</w:t>
      </w:r>
    </w:p>
    <w:p w:rsidR="00455E83" w:rsidRPr="00FA6AAA" w:rsidRDefault="00455E83" w:rsidP="00FA6AAA">
      <w:pPr>
        <w:numPr>
          <w:ilvl w:val="0"/>
          <w:numId w:val="20"/>
        </w:numPr>
        <w:spacing w:after="120"/>
        <w:jc w:val="both"/>
        <w:rPr>
          <w:rFonts w:eastAsia="Calibri"/>
        </w:rPr>
      </w:pPr>
      <w:r w:rsidRPr="00FA6AAA">
        <w:rPr>
          <w:rFonts w:eastAsia="Calibri"/>
        </w:rPr>
        <w:t xml:space="preserve">spracovanie </w:t>
      </w:r>
      <w:proofErr w:type="spellStart"/>
      <w:r w:rsidRPr="00FA6AAA">
        <w:rPr>
          <w:rFonts w:eastAsia="Calibri"/>
        </w:rPr>
        <w:t>SŽoP</w:t>
      </w:r>
      <w:proofErr w:type="spellEnd"/>
      <w:r w:rsidRPr="00FA6AAA">
        <w:rPr>
          <w:rFonts w:eastAsia="Calibri"/>
        </w:rPr>
        <w:t xml:space="preserve"> (vrátane integrácie na ISUF);</w:t>
      </w:r>
    </w:p>
    <w:p w:rsidR="00455E83" w:rsidRPr="00FA6AAA" w:rsidRDefault="00455E83" w:rsidP="00FA6AAA">
      <w:pPr>
        <w:numPr>
          <w:ilvl w:val="0"/>
          <w:numId w:val="20"/>
        </w:numPr>
        <w:spacing w:after="120"/>
        <w:jc w:val="both"/>
        <w:rPr>
          <w:rFonts w:eastAsia="Calibri"/>
        </w:rPr>
      </w:pPr>
      <w:r w:rsidRPr="00FA6AAA">
        <w:rPr>
          <w:rFonts w:eastAsia="Calibri"/>
        </w:rPr>
        <w:t xml:space="preserve">spracovanie </w:t>
      </w:r>
      <w:proofErr w:type="spellStart"/>
      <w:r w:rsidRPr="00FA6AAA">
        <w:rPr>
          <w:rFonts w:eastAsia="Calibri"/>
        </w:rPr>
        <w:t>ŽoP</w:t>
      </w:r>
      <w:proofErr w:type="spellEnd"/>
      <w:r w:rsidRPr="00FA6AAA">
        <w:rPr>
          <w:rFonts w:eastAsia="Calibri"/>
        </w:rPr>
        <w:t xml:space="preserve"> na EK (vrátane integrácie na ISUF);</w:t>
      </w:r>
    </w:p>
    <w:p w:rsidR="00D51144" w:rsidRPr="004F7E4B" w:rsidRDefault="00455E83" w:rsidP="004F7E4B">
      <w:pPr>
        <w:numPr>
          <w:ilvl w:val="0"/>
          <w:numId w:val="20"/>
        </w:numPr>
        <w:spacing w:after="120"/>
        <w:jc w:val="both"/>
        <w:rPr>
          <w:rFonts w:eastAsia="Calibri"/>
        </w:rPr>
      </w:pPr>
      <w:r w:rsidRPr="00FA6AAA">
        <w:rPr>
          <w:rFonts w:eastAsia="Calibri"/>
        </w:rPr>
        <w:t>certifikačné overovania (vrátane integrácie na ISUF).</w:t>
      </w:r>
    </w:p>
    <w:p w:rsidR="00997C0F" w:rsidRDefault="00BC1073" w:rsidP="001D6F91">
      <w:pPr>
        <w:pStyle w:val="Nadpis3"/>
        <w:ind w:left="709" w:hanging="709"/>
      </w:pPr>
      <w:bookmarkStart w:id="29" w:name="_Toc444160707"/>
      <w:bookmarkStart w:id="30" w:name="_Toc447185491"/>
      <w:r>
        <w:t>2.2.6</w:t>
      </w:r>
      <w:r w:rsidR="00997C0F">
        <w:t xml:space="preserve"> </w:t>
      </w:r>
      <w:r w:rsidR="001D6F91">
        <w:t xml:space="preserve"> </w:t>
      </w:r>
      <w:r w:rsidR="00997C0F" w:rsidRPr="00997C0F">
        <w:t>Stav v oblasti ISUF – informácie týkajúce sa informačného systému v gescii CO</w:t>
      </w:r>
      <w:bookmarkEnd w:id="29"/>
      <w:bookmarkEnd w:id="30"/>
    </w:p>
    <w:p w:rsidR="00055F18" w:rsidRPr="00055F18" w:rsidRDefault="00055F18" w:rsidP="00055F18"/>
    <w:p w:rsidR="00997C0F" w:rsidRPr="00997C0F" w:rsidRDefault="00997C0F" w:rsidP="00055F18">
      <w:pPr>
        <w:tabs>
          <w:tab w:val="left" w:pos="540"/>
        </w:tabs>
        <w:spacing w:after="120"/>
        <w:jc w:val="both"/>
        <w:rPr>
          <w:rFonts w:eastAsia="Calibri"/>
        </w:rPr>
      </w:pPr>
      <w:r w:rsidRPr="00997C0F">
        <w:rPr>
          <w:rFonts w:eastAsia="Calibri"/>
        </w:rPr>
        <w:t xml:space="preserve">V sledovanom období pracovalo s účtovným systémom ISUF 101 používateľov v rámci v rámci EŠIF, pričom na ich podpore sa podieľali 4 zamestnanci CO. </w:t>
      </w:r>
    </w:p>
    <w:p w:rsidR="00997C0F" w:rsidRPr="00997C0F" w:rsidRDefault="00997C0F" w:rsidP="00997C0F">
      <w:pPr>
        <w:spacing w:before="120" w:after="120"/>
        <w:jc w:val="both"/>
        <w:rPr>
          <w:rFonts w:eastAsia="Calibri"/>
        </w:rPr>
      </w:pPr>
      <w:r w:rsidRPr="00997C0F">
        <w:rPr>
          <w:rFonts w:eastAsia="Calibri"/>
        </w:rPr>
        <w:t>V sledovanom období zamestnanci CO zrealizovali 10 školení v nasledovných oblastiach práce s informačnými systémami:</w:t>
      </w:r>
    </w:p>
    <w:p w:rsidR="00997C0F" w:rsidRPr="00997C0F" w:rsidRDefault="00997C0F" w:rsidP="00FA6AAA">
      <w:pPr>
        <w:numPr>
          <w:ilvl w:val="0"/>
          <w:numId w:val="20"/>
        </w:numPr>
        <w:spacing w:after="120"/>
        <w:jc w:val="both"/>
        <w:rPr>
          <w:rFonts w:eastAsia="Calibri"/>
        </w:rPr>
      </w:pPr>
      <w:r w:rsidRPr="00997C0F">
        <w:rPr>
          <w:rFonts w:eastAsia="Calibri"/>
        </w:rPr>
        <w:t>základy ISUF – 21 osôb;</w:t>
      </w:r>
    </w:p>
    <w:p w:rsidR="00997C0F" w:rsidRPr="00997C0F" w:rsidRDefault="00997C0F" w:rsidP="00FA6AAA">
      <w:pPr>
        <w:numPr>
          <w:ilvl w:val="0"/>
          <w:numId w:val="20"/>
        </w:numPr>
        <w:spacing w:after="120"/>
        <w:jc w:val="both"/>
        <w:rPr>
          <w:rFonts w:eastAsia="Calibri"/>
        </w:rPr>
      </w:pPr>
      <w:r w:rsidRPr="00997C0F">
        <w:rPr>
          <w:rFonts w:eastAsia="Calibri"/>
        </w:rPr>
        <w:t>automatické účtovanie bankových výpisov – 21 osôb;</w:t>
      </w:r>
    </w:p>
    <w:p w:rsidR="00997C0F" w:rsidRPr="00997C0F" w:rsidRDefault="00997C0F" w:rsidP="00FA6AAA">
      <w:pPr>
        <w:numPr>
          <w:ilvl w:val="0"/>
          <w:numId w:val="20"/>
        </w:numPr>
        <w:spacing w:after="120"/>
        <w:jc w:val="both"/>
        <w:rPr>
          <w:rFonts w:eastAsia="Calibri"/>
        </w:rPr>
      </w:pPr>
      <w:r w:rsidRPr="00997C0F">
        <w:rPr>
          <w:rFonts w:eastAsia="Calibri"/>
        </w:rPr>
        <w:lastRenderedPageBreak/>
        <w:t>ISUF pre okruh programového obdobia 2014 – 2020 – 70 osôb.</w:t>
      </w:r>
    </w:p>
    <w:p w:rsidR="00997C0F" w:rsidRPr="00997C0F" w:rsidRDefault="00997C0F" w:rsidP="00997C0F">
      <w:pPr>
        <w:spacing w:before="120" w:after="120"/>
        <w:jc w:val="both"/>
        <w:rPr>
          <w:rFonts w:eastAsia="Calibri"/>
        </w:rPr>
      </w:pPr>
      <w:r w:rsidRPr="00997C0F">
        <w:rPr>
          <w:rFonts w:eastAsia="Calibri"/>
        </w:rPr>
        <w:t>Celkom bolo v rámci týchto školení vyškolených 112 účastníkov, najmä zamestnancov platobných jednotiek a certifikačného orgánu.</w:t>
      </w:r>
    </w:p>
    <w:p w:rsidR="00997C0F" w:rsidRPr="00997C0F" w:rsidRDefault="00997C0F" w:rsidP="00997C0F">
      <w:pPr>
        <w:spacing w:before="120" w:after="120"/>
        <w:jc w:val="both"/>
        <w:rPr>
          <w:rFonts w:eastAsia="Calibri"/>
        </w:rPr>
      </w:pPr>
      <w:r w:rsidRPr="00997C0F">
        <w:rPr>
          <w:rFonts w:eastAsia="Calibri"/>
        </w:rPr>
        <w:t xml:space="preserve">V súvislosti </w:t>
      </w:r>
      <w:r>
        <w:rPr>
          <w:rFonts w:eastAsia="Calibri"/>
        </w:rPr>
        <w:t xml:space="preserve">s </w:t>
      </w:r>
      <w:r w:rsidRPr="00997C0F">
        <w:rPr>
          <w:rFonts w:eastAsia="Calibri"/>
        </w:rPr>
        <w:t xml:space="preserve">nahlasovaním incidentov a používateľských problémov je používaný </w:t>
      </w:r>
      <w:proofErr w:type="spellStart"/>
      <w:r w:rsidRPr="00997C0F">
        <w:rPr>
          <w:rFonts w:eastAsia="Calibri"/>
        </w:rPr>
        <w:t>Service</w:t>
      </w:r>
      <w:proofErr w:type="spellEnd"/>
      <w:r w:rsidRPr="00997C0F">
        <w:rPr>
          <w:rFonts w:eastAsia="Calibri"/>
        </w:rPr>
        <w:t xml:space="preserve"> </w:t>
      </w:r>
      <w:proofErr w:type="spellStart"/>
      <w:r w:rsidRPr="00997C0F">
        <w:rPr>
          <w:rFonts w:eastAsia="Calibri"/>
        </w:rPr>
        <w:t>Manager</w:t>
      </w:r>
      <w:proofErr w:type="spellEnd"/>
      <w:r w:rsidRPr="00997C0F">
        <w:rPr>
          <w:rFonts w:eastAsia="Calibri"/>
        </w:rPr>
        <w:t xml:space="preserve"> </w:t>
      </w:r>
      <w:proofErr w:type="spellStart"/>
      <w:r w:rsidRPr="00997C0F">
        <w:rPr>
          <w:rFonts w:eastAsia="Calibri"/>
        </w:rPr>
        <w:t>DataCentra</w:t>
      </w:r>
      <w:proofErr w:type="spellEnd"/>
      <w:r w:rsidRPr="00997C0F">
        <w:rPr>
          <w:rFonts w:eastAsia="Calibri"/>
        </w:rPr>
        <w:t>, pro</w:t>
      </w:r>
      <w:r w:rsidR="0042123F">
        <w:rPr>
          <w:rFonts w:eastAsia="Calibri"/>
        </w:rPr>
        <w:t>stredníctvom ktorého sa evidujú</w:t>
      </w:r>
      <w:r w:rsidRPr="00997C0F">
        <w:rPr>
          <w:rFonts w:eastAsia="Calibri"/>
        </w:rPr>
        <w:t xml:space="preserve"> riešenia v rámci nastavenia ISUF pre EŠIF.</w:t>
      </w:r>
    </w:p>
    <w:p w:rsidR="00997C0F" w:rsidRPr="00997C0F" w:rsidRDefault="00997C0F" w:rsidP="00997C0F">
      <w:pPr>
        <w:spacing w:before="120" w:after="120"/>
        <w:jc w:val="both"/>
        <w:rPr>
          <w:rFonts w:eastAsia="Calibri"/>
        </w:rPr>
      </w:pPr>
      <w:r w:rsidRPr="00997C0F">
        <w:rPr>
          <w:rFonts w:eastAsia="Calibri"/>
        </w:rPr>
        <w:t>V sledovanom období prebiehali práce v ISUF v nasledujúcich oblastiach zmien v súvislosti s nastaveniami EŠIF:</w:t>
      </w:r>
    </w:p>
    <w:p w:rsidR="00997C0F" w:rsidRPr="00FA6AAA" w:rsidRDefault="00997C0F" w:rsidP="00FA6AAA">
      <w:pPr>
        <w:numPr>
          <w:ilvl w:val="0"/>
          <w:numId w:val="20"/>
        </w:numPr>
        <w:spacing w:after="120"/>
        <w:jc w:val="both"/>
        <w:rPr>
          <w:rFonts w:eastAsia="Calibri"/>
        </w:rPr>
      </w:pPr>
      <w:r w:rsidRPr="00FA6AAA">
        <w:rPr>
          <w:rFonts w:eastAsia="Calibri"/>
        </w:rPr>
        <w:t xml:space="preserve">migrácia systémov ISUF na nový </w:t>
      </w:r>
      <w:r w:rsidR="00E9328D">
        <w:rPr>
          <w:rFonts w:eastAsia="Calibri"/>
        </w:rPr>
        <w:t>hardvér</w:t>
      </w:r>
      <w:r w:rsidRPr="00FA6AAA">
        <w:rPr>
          <w:rFonts w:eastAsia="Calibri"/>
        </w:rPr>
        <w:t>;</w:t>
      </w:r>
    </w:p>
    <w:p w:rsidR="00997C0F" w:rsidRPr="00FA6AAA" w:rsidRDefault="00997C0F" w:rsidP="00FA6AAA">
      <w:pPr>
        <w:numPr>
          <w:ilvl w:val="0"/>
          <w:numId w:val="20"/>
        </w:numPr>
        <w:spacing w:after="120"/>
        <w:jc w:val="both"/>
        <w:rPr>
          <w:rFonts w:eastAsia="Calibri"/>
        </w:rPr>
      </w:pPr>
      <w:r w:rsidRPr="00FA6AAA">
        <w:rPr>
          <w:rFonts w:eastAsia="Calibri"/>
        </w:rPr>
        <w:t>nastavenie systému ISUF v súlade s legislatívou pre Európske štrukturálne</w:t>
      </w:r>
      <w:r w:rsidR="00D51144">
        <w:rPr>
          <w:rFonts w:eastAsia="Calibri"/>
        </w:rPr>
        <w:t xml:space="preserve">                   </w:t>
      </w:r>
      <w:r w:rsidRPr="00FA6AAA">
        <w:rPr>
          <w:rFonts w:eastAsia="Calibri"/>
        </w:rPr>
        <w:t xml:space="preserve"> a investičné fondy v programovom období 2014 – 2020 a pre iné finančné nástroje; </w:t>
      </w:r>
    </w:p>
    <w:p w:rsidR="00997C0F" w:rsidRPr="00FA6AAA" w:rsidRDefault="00997C0F" w:rsidP="00FA6AAA">
      <w:pPr>
        <w:numPr>
          <w:ilvl w:val="0"/>
          <w:numId w:val="20"/>
        </w:numPr>
        <w:spacing w:after="120"/>
        <w:jc w:val="both"/>
        <w:rPr>
          <w:rFonts w:eastAsia="Calibri"/>
        </w:rPr>
      </w:pPr>
      <w:r w:rsidRPr="00FA6AAA">
        <w:rPr>
          <w:rFonts w:eastAsia="Calibri"/>
        </w:rPr>
        <w:t xml:space="preserve">nástroj pre prehľadné </w:t>
      </w:r>
      <w:r w:rsidRPr="006C772D">
        <w:rPr>
          <w:rFonts w:eastAsia="Calibri"/>
        </w:rPr>
        <w:t>ALV zobrazenia</w:t>
      </w:r>
      <w:r w:rsidRPr="00FA6AAA">
        <w:rPr>
          <w:rFonts w:eastAsia="Calibri"/>
        </w:rPr>
        <w:t xml:space="preserve"> prijatých a odoslaných správ v ISUF; </w:t>
      </w:r>
    </w:p>
    <w:p w:rsidR="004F7E4B" w:rsidRDefault="00A24891" w:rsidP="004F7E4B">
      <w:pPr>
        <w:numPr>
          <w:ilvl w:val="0"/>
          <w:numId w:val="20"/>
        </w:numPr>
        <w:spacing w:after="120"/>
        <w:jc w:val="both"/>
        <w:rPr>
          <w:rFonts w:eastAsia="Calibri"/>
        </w:rPr>
      </w:pPr>
      <w:r>
        <w:rPr>
          <w:rFonts w:eastAsia="Calibri"/>
        </w:rPr>
        <w:t xml:space="preserve">nástroj na spracovanie </w:t>
      </w:r>
      <w:bookmarkStart w:id="31" w:name="_Toc444160708"/>
      <w:r w:rsidR="00F72699">
        <w:rPr>
          <w:rFonts w:eastAsia="Calibri"/>
        </w:rPr>
        <w:t>platobných príkazov.</w:t>
      </w:r>
    </w:p>
    <w:p w:rsidR="005A51A5" w:rsidRDefault="005A51A5" w:rsidP="005A51A5">
      <w:pPr>
        <w:spacing w:after="120"/>
        <w:jc w:val="both"/>
        <w:rPr>
          <w:rFonts w:eastAsia="Calibri"/>
        </w:rPr>
      </w:pPr>
    </w:p>
    <w:p w:rsidR="00C82F99" w:rsidRPr="00C82F99" w:rsidRDefault="00C82F99" w:rsidP="00C82F99">
      <w:pPr>
        <w:keepNext/>
        <w:keepLines/>
        <w:spacing w:before="200"/>
        <w:outlineLvl w:val="1"/>
        <w:rPr>
          <w:rFonts w:asciiTheme="majorHAnsi" w:eastAsiaTheme="majorEastAsia" w:hAnsiTheme="majorHAnsi" w:cstheme="majorBidi"/>
          <w:b/>
          <w:bCs/>
          <w:color w:val="4F81BD" w:themeColor="accent1"/>
          <w:sz w:val="26"/>
          <w:szCs w:val="26"/>
        </w:rPr>
      </w:pPr>
      <w:bookmarkStart w:id="32" w:name="_Toc447185492"/>
      <w:r>
        <w:rPr>
          <w:rFonts w:asciiTheme="majorHAnsi" w:eastAsiaTheme="majorEastAsia" w:hAnsiTheme="majorHAnsi" w:cstheme="majorBidi"/>
          <w:b/>
          <w:bCs/>
          <w:color w:val="4F81BD" w:themeColor="accent1"/>
          <w:sz w:val="26"/>
          <w:szCs w:val="26"/>
        </w:rPr>
        <w:t>2.3</w:t>
      </w:r>
      <w:r w:rsidRPr="00C82F99">
        <w:rPr>
          <w:rFonts w:asciiTheme="majorHAnsi" w:eastAsiaTheme="majorEastAsia" w:hAnsiTheme="majorHAnsi" w:cstheme="majorBidi"/>
          <w:b/>
          <w:bCs/>
          <w:color w:val="4F81BD" w:themeColor="accent1"/>
          <w:sz w:val="26"/>
          <w:szCs w:val="26"/>
        </w:rPr>
        <w:t xml:space="preserve"> </w:t>
      </w:r>
      <w:r>
        <w:rPr>
          <w:rFonts w:asciiTheme="majorHAnsi" w:eastAsiaTheme="majorEastAsia" w:hAnsiTheme="majorHAnsi" w:cstheme="majorBidi"/>
          <w:b/>
          <w:bCs/>
          <w:color w:val="4F81BD" w:themeColor="accent1"/>
          <w:sz w:val="26"/>
          <w:szCs w:val="26"/>
        </w:rPr>
        <w:t xml:space="preserve">Špecifické </w:t>
      </w:r>
      <w:r w:rsidR="007A30B4">
        <w:rPr>
          <w:rFonts w:asciiTheme="majorHAnsi" w:eastAsiaTheme="majorEastAsia" w:hAnsiTheme="majorHAnsi" w:cstheme="majorBidi"/>
          <w:b/>
          <w:bCs/>
          <w:color w:val="4F81BD" w:themeColor="accent1"/>
          <w:sz w:val="26"/>
          <w:szCs w:val="26"/>
        </w:rPr>
        <w:t>riadenie v rámci EŠIF</w:t>
      </w:r>
      <w:bookmarkEnd w:id="32"/>
    </w:p>
    <w:p w:rsidR="005A51A5" w:rsidRDefault="005A51A5" w:rsidP="005A51A5">
      <w:pPr>
        <w:spacing w:after="120"/>
        <w:jc w:val="both"/>
        <w:rPr>
          <w:rFonts w:eastAsia="Calibri"/>
        </w:rPr>
      </w:pPr>
    </w:p>
    <w:p w:rsidR="00C82F99" w:rsidRPr="00C82F99" w:rsidRDefault="009B4C92" w:rsidP="00C82F99">
      <w:pPr>
        <w:spacing w:after="120"/>
        <w:jc w:val="both"/>
        <w:rPr>
          <w:rFonts w:eastAsia="Calibri"/>
        </w:rPr>
      </w:pPr>
      <w:r>
        <w:rPr>
          <w:rFonts w:eastAsia="Calibri"/>
        </w:rPr>
        <w:t xml:space="preserve">Ustanovenia </w:t>
      </w:r>
      <w:r w:rsidRPr="00C82F99">
        <w:rPr>
          <w:rFonts w:eastAsia="Calibri"/>
        </w:rPr>
        <w:t xml:space="preserve">Systému riadenia EŠIF sa nevzťahujú </w:t>
      </w:r>
      <w:r>
        <w:rPr>
          <w:rFonts w:eastAsia="Calibri"/>
        </w:rPr>
        <w:t>n</w:t>
      </w:r>
      <w:r w:rsidRPr="00C82F99">
        <w:rPr>
          <w:rFonts w:eastAsia="Calibri"/>
        </w:rPr>
        <w:t xml:space="preserve">a poskytovanie príspevkov z EPFRV </w:t>
      </w:r>
      <w:r w:rsidR="006734CB">
        <w:rPr>
          <w:rFonts w:eastAsia="Calibri"/>
        </w:rPr>
        <w:br/>
      </w:r>
      <w:r w:rsidRPr="00C82F99">
        <w:rPr>
          <w:rFonts w:eastAsia="Calibri"/>
        </w:rPr>
        <w:t xml:space="preserve">s výnimkou tých častí, ktoré sledujú spoločné monitorovanie a hodnotenie na úrovni </w:t>
      </w:r>
      <w:r>
        <w:rPr>
          <w:rFonts w:eastAsia="Calibri"/>
        </w:rPr>
        <w:t>PD SR</w:t>
      </w:r>
      <w:r w:rsidRPr="00C82F99">
        <w:rPr>
          <w:rFonts w:eastAsia="Calibri"/>
        </w:rPr>
        <w:t xml:space="preserve"> a ustanovení o kompetenciách subjektov vyplývajúcich z platnej právnej úpravy.</w:t>
      </w:r>
      <w:r>
        <w:rPr>
          <w:rFonts w:eastAsia="Calibri"/>
        </w:rPr>
        <w:t xml:space="preserve"> </w:t>
      </w:r>
      <w:r w:rsidR="006734CB">
        <w:rPr>
          <w:rFonts w:eastAsia="Calibri"/>
        </w:rPr>
        <w:t>P</w:t>
      </w:r>
      <w:r w:rsidR="006734CB" w:rsidRPr="006734CB">
        <w:rPr>
          <w:rFonts w:eastAsia="Calibri"/>
        </w:rPr>
        <w:t xml:space="preserve">oskytovanie príspevkov z EPFRV </w:t>
      </w:r>
      <w:r>
        <w:rPr>
          <w:rFonts w:eastAsia="Calibri"/>
        </w:rPr>
        <w:t>je upravené samostatným dokumentom</w:t>
      </w:r>
      <w:r w:rsidR="006734CB">
        <w:rPr>
          <w:rFonts w:eastAsia="Calibri"/>
        </w:rPr>
        <w:t>, ktorým je</w:t>
      </w:r>
      <w:r>
        <w:rPr>
          <w:rFonts w:eastAsia="Calibri"/>
        </w:rPr>
        <w:t xml:space="preserve"> </w:t>
      </w:r>
      <w:r w:rsidR="00C82F99" w:rsidRPr="00C82F99">
        <w:rPr>
          <w:rFonts w:eastAsia="Calibri"/>
          <w:b/>
        </w:rPr>
        <w:t>Systém riadenia Programu rozvoja vidieka SR 2014 – 2020</w:t>
      </w:r>
      <w:r w:rsidR="006734CB">
        <w:rPr>
          <w:rFonts w:eastAsia="Calibri"/>
          <w:b/>
        </w:rPr>
        <w:t>.</w:t>
      </w:r>
      <w:r w:rsidR="00C82F99">
        <w:rPr>
          <w:rFonts w:eastAsia="Calibri"/>
        </w:rPr>
        <w:t xml:space="preserve"> </w:t>
      </w:r>
      <w:r w:rsidR="006734CB">
        <w:rPr>
          <w:rFonts w:eastAsia="Calibri"/>
        </w:rPr>
        <w:t>Ide o</w:t>
      </w:r>
      <w:r w:rsidR="006734CB" w:rsidRPr="00C82F99">
        <w:rPr>
          <w:rFonts w:eastAsia="Calibri"/>
        </w:rPr>
        <w:t xml:space="preserve"> </w:t>
      </w:r>
      <w:r w:rsidR="00C82F99" w:rsidRPr="00C82F99">
        <w:rPr>
          <w:rFonts w:eastAsia="Calibri"/>
        </w:rPr>
        <w:t xml:space="preserve">rámec pre implementáciu </w:t>
      </w:r>
      <w:r w:rsidR="00C82F99">
        <w:rPr>
          <w:rFonts w:eastAsia="Calibri"/>
        </w:rPr>
        <w:t>PRV</w:t>
      </w:r>
      <w:r w:rsidR="00C82F99" w:rsidRPr="00C82F99">
        <w:rPr>
          <w:rFonts w:eastAsia="Calibri"/>
        </w:rPr>
        <w:t>, pričom definuje základné procesy a postupy riadenia zabezpečované riadiacim orgánom. V rámci základných procesov a postupov definuje výstupy a časové limity. Systém riadenia PRV SR 2014 – 2020 vymedzuje subjekty zapojené do implementácie v programovom období 2014 – 2020 a stanovuje základný rámec ich povinností. Štandardné základné procesy, postupy a povinnosti pre jednotlivé subjekty upravené v Systéme riadenia PRV SR 2014 – 2020 majú zároveň zabezpečiť úplné a správne uplatňovanie pravidiel stanovených v legislatíve EÚ a SR.</w:t>
      </w:r>
    </w:p>
    <w:p w:rsidR="007A30B4" w:rsidRDefault="00C82F99" w:rsidP="00C82F99">
      <w:pPr>
        <w:spacing w:after="120"/>
        <w:jc w:val="both"/>
        <w:rPr>
          <w:rFonts w:eastAsia="Calibri"/>
        </w:rPr>
      </w:pPr>
      <w:r w:rsidRPr="00C82F99">
        <w:rPr>
          <w:rFonts w:eastAsia="Calibri"/>
        </w:rPr>
        <w:t>Systém riadenia Programu rozvoja vidieka SR 2014 – 2020 bol schválený uznesením vlády SR č. 154/2015 z 01.04.2015. Dňa 27.08.2015 nadobudol účinnosť Dodatok č. 1 , ktorým sa mení Systém riadenia Programu rozvoja vidieka SR 2014 – 2020.</w:t>
      </w:r>
    </w:p>
    <w:p w:rsidR="001972DE" w:rsidRPr="001972DE" w:rsidRDefault="007A30B4" w:rsidP="001972DE">
      <w:pPr>
        <w:spacing w:after="120"/>
        <w:jc w:val="both"/>
        <w:rPr>
          <w:rFonts w:eastAsia="Calibri"/>
        </w:rPr>
      </w:pPr>
      <w:r w:rsidRPr="00C82F99">
        <w:rPr>
          <w:rFonts w:eastAsia="Calibri"/>
          <w:b/>
        </w:rPr>
        <w:t xml:space="preserve">Systém </w:t>
      </w:r>
      <w:r>
        <w:rPr>
          <w:rFonts w:eastAsia="Calibri"/>
          <w:b/>
        </w:rPr>
        <w:t xml:space="preserve">finančného </w:t>
      </w:r>
      <w:r w:rsidRPr="00C82F99">
        <w:rPr>
          <w:rFonts w:eastAsia="Calibri"/>
          <w:b/>
        </w:rPr>
        <w:t>riadenia</w:t>
      </w:r>
      <w:r w:rsidR="001972DE" w:rsidRPr="001972DE">
        <w:rPr>
          <w:rFonts w:eastAsia="Calibri"/>
        </w:rPr>
        <w:t xml:space="preserve"> </w:t>
      </w:r>
      <w:r w:rsidR="001972DE" w:rsidRPr="001972DE">
        <w:rPr>
          <w:rFonts w:eastAsia="Calibri"/>
          <w:b/>
        </w:rPr>
        <w:t>Európskeho poľnohospodárskeho fondu pre rozvoj vidieka</w:t>
      </w:r>
      <w:r w:rsidR="001514E6">
        <w:rPr>
          <w:rFonts w:eastAsia="Calibri"/>
          <w:b/>
        </w:rPr>
        <w:t xml:space="preserve"> </w:t>
      </w:r>
      <w:r w:rsidR="001972DE" w:rsidRPr="001972DE">
        <w:rPr>
          <w:rFonts w:eastAsia="Calibri"/>
        </w:rPr>
        <w:t xml:space="preserve">- ide o systém na seba nadväzujúcich a vzájomne prepojených podsystémov a činností, ktorých prostredníctvom sa zabezpečuje zodpovedné a prehľadné finančné plánovanie, rozpočtovanie, riadenie a realizácia toku finančných prostriedkov, účtovanie, výkazníctvo a monitorovanie finančných tokov, certifikácia a </w:t>
      </w:r>
      <w:proofErr w:type="spellStart"/>
      <w:r w:rsidR="001972DE" w:rsidRPr="001972DE">
        <w:rPr>
          <w:rFonts w:eastAsia="Calibri"/>
        </w:rPr>
        <w:t>vysporiadanie</w:t>
      </w:r>
      <w:proofErr w:type="spellEnd"/>
      <w:r w:rsidR="001972DE" w:rsidRPr="001972DE">
        <w:rPr>
          <w:rFonts w:eastAsia="Calibri"/>
        </w:rPr>
        <w:t xml:space="preserve"> finančných vzťahov voči  SR a voči </w:t>
      </w:r>
      <w:r w:rsidR="001972DE">
        <w:rPr>
          <w:rFonts w:eastAsia="Calibri"/>
        </w:rPr>
        <w:t>EK.</w:t>
      </w:r>
    </w:p>
    <w:p w:rsidR="00530775" w:rsidRPr="00052BAB" w:rsidRDefault="001972DE" w:rsidP="005A51A5">
      <w:pPr>
        <w:spacing w:after="120"/>
        <w:jc w:val="both"/>
        <w:rPr>
          <w:rFonts w:eastAsia="Calibri"/>
        </w:rPr>
      </w:pPr>
      <w:r w:rsidRPr="001972DE">
        <w:rPr>
          <w:rFonts w:eastAsia="Calibri"/>
        </w:rPr>
        <w:t>Systém finančného riadenia Európskeho poľnohospodárskeho fondu pre rozvoj vidieka  bol schválený uznesením vlády SR č. 327/2014 dňa 02. 07. 2014. Dňa 29. 05. 2015 bola zverejnená na webovom sídle MPRV SR verzia 1.1 Systému finančného riadenia Európskeho poľnohospodárskeho fondu pre rozvoj vidieka. Dňa 05. 01. 2016 bola zverejnená na webovom sídle MPRV SR verzia 2.1 Systému finančného riadenia Európskeho poľnohospodárskeho fondu pre rozvoj vidieka.</w:t>
      </w:r>
    </w:p>
    <w:p w:rsidR="00B55157" w:rsidRPr="00D40ED7" w:rsidRDefault="00D40ED7" w:rsidP="00D40ED7">
      <w:pPr>
        <w:pStyle w:val="Nadpis1"/>
      </w:pPr>
      <w:bookmarkStart w:id="33" w:name="_Toc447185493"/>
      <w:r>
        <w:lastRenderedPageBreak/>
        <w:t xml:space="preserve">3 </w:t>
      </w:r>
      <w:r w:rsidR="00B55157" w:rsidRPr="00D40ED7">
        <w:t xml:space="preserve">Stav implementácie programov </w:t>
      </w:r>
      <w:r w:rsidR="00337F08">
        <w:t xml:space="preserve">v rámci </w:t>
      </w:r>
      <w:r w:rsidR="00B55157" w:rsidRPr="00D40ED7">
        <w:t>EŠIF</w:t>
      </w:r>
      <w:bookmarkEnd w:id="31"/>
      <w:bookmarkEnd w:id="33"/>
    </w:p>
    <w:p w:rsidR="00B55157" w:rsidRDefault="0092561F" w:rsidP="001D6F91">
      <w:pPr>
        <w:pStyle w:val="Nadpis2"/>
      </w:pPr>
      <w:bookmarkStart w:id="34" w:name="_Toc444160709"/>
      <w:bookmarkStart w:id="35" w:name="_Toc447185494"/>
      <w:r>
        <w:t xml:space="preserve">3.1 </w:t>
      </w:r>
      <w:r w:rsidR="00B55157" w:rsidRPr="00B55157">
        <w:t>Stav vyhlasovania výziev</w:t>
      </w:r>
      <w:bookmarkEnd w:id="34"/>
      <w:bookmarkEnd w:id="35"/>
      <w:r w:rsidR="00B55157" w:rsidRPr="00B55157">
        <w:t xml:space="preserve"> </w:t>
      </w:r>
    </w:p>
    <w:p w:rsidR="00D51144" w:rsidRPr="00D51144" w:rsidRDefault="00D51144" w:rsidP="00D51144"/>
    <w:p w:rsidR="00B55157" w:rsidRPr="00B55157" w:rsidRDefault="00B55157" w:rsidP="00D51144">
      <w:pPr>
        <w:spacing w:after="120"/>
        <w:jc w:val="both"/>
      </w:pPr>
      <w:r w:rsidRPr="00B55157">
        <w:t xml:space="preserve">Prvé výzvy na predkladanie </w:t>
      </w:r>
      <w:proofErr w:type="spellStart"/>
      <w:r w:rsidRPr="00B55157">
        <w:t>ŽoNFP</w:t>
      </w:r>
      <w:proofErr w:type="spellEnd"/>
      <w:r w:rsidRPr="00B55157">
        <w:t xml:space="preserve"> boli vyhlásené v máji 2015 v rámci P</w:t>
      </w:r>
      <w:r w:rsidR="0015283F">
        <w:t>RV</w:t>
      </w:r>
      <w:r w:rsidRPr="00B55157">
        <w:t xml:space="preserve">. Ďalší </w:t>
      </w:r>
      <w:r w:rsidR="000C6D29">
        <w:t>program</w:t>
      </w:r>
      <w:r w:rsidRPr="00B55157">
        <w:t xml:space="preserve">, ktorý zverejnil výzvu na </w:t>
      </w:r>
      <w:proofErr w:type="spellStart"/>
      <w:r w:rsidRPr="00B55157">
        <w:t>dopytovo-orientované</w:t>
      </w:r>
      <w:proofErr w:type="spellEnd"/>
      <w:r w:rsidRPr="00B55157">
        <w:t xml:space="preserve"> projekty</w:t>
      </w:r>
      <w:r w:rsidR="007C6D5A">
        <w:t>,</w:t>
      </w:r>
      <w:r w:rsidRPr="00B55157">
        <w:t xml:space="preserve"> bol OP K</w:t>
      </w:r>
      <w:r>
        <w:t>valita životného prostredia  (ďalej len „OP K</w:t>
      </w:r>
      <w:r w:rsidRPr="00B55157">
        <w:t>ŽP</w:t>
      </w:r>
      <w:r>
        <w:t xml:space="preserve">“) a to v </w:t>
      </w:r>
      <w:r w:rsidRPr="00B55157">
        <w:t>júl</w:t>
      </w:r>
      <w:r>
        <w:t>i 2015</w:t>
      </w:r>
      <w:r w:rsidRPr="00B55157">
        <w:t xml:space="preserve"> a postupne</w:t>
      </w:r>
      <w:r>
        <w:t xml:space="preserve"> </w:t>
      </w:r>
      <w:r w:rsidRPr="00B55157">
        <w:t>do konca roka 2015 boli zvere</w:t>
      </w:r>
      <w:r>
        <w:t xml:space="preserve">jnené výzvy/vyzvania aj za OP Integrovaná </w:t>
      </w:r>
      <w:r w:rsidR="007A776E">
        <w:t>infraštruktúra</w:t>
      </w:r>
      <w:r>
        <w:t xml:space="preserve"> (ďalej len „OP II“)</w:t>
      </w:r>
      <w:r w:rsidRPr="00B55157">
        <w:t xml:space="preserve">, OP </w:t>
      </w:r>
      <w:r>
        <w:t xml:space="preserve">Ľudské zdroje (ďalej len „OP </w:t>
      </w:r>
      <w:r w:rsidRPr="00B55157">
        <w:t>ĽZ</w:t>
      </w:r>
      <w:r>
        <w:t>“)</w:t>
      </w:r>
      <w:r w:rsidRPr="00B55157">
        <w:t xml:space="preserve"> a</w:t>
      </w:r>
      <w:r>
        <w:t> </w:t>
      </w:r>
      <w:r w:rsidRPr="00B55157">
        <w:t>I</w:t>
      </w:r>
      <w:r>
        <w:t>ntegrovaný operačný program (ďalej len „I</w:t>
      </w:r>
      <w:r w:rsidRPr="00B55157">
        <w:t>ROP</w:t>
      </w:r>
      <w:r>
        <w:t>“)</w:t>
      </w:r>
      <w:r w:rsidR="00C1030C">
        <w:t>.</w:t>
      </w:r>
      <w:r w:rsidRPr="00B55157">
        <w:t xml:space="preserve"> K 31.12.2015 bolo celkom v rámci programov PD</w:t>
      </w:r>
      <w:r>
        <w:t xml:space="preserve"> SR</w:t>
      </w:r>
      <w:r w:rsidRPr="00B55157">
        <w:t xml:space="preserve"> vyhlásených 59 výziev/vyzvaní na predkladanie </w:t>
      </w:r>
      <w:proofErr w:type="spellStart"/>
      <w:r>
        <w:t>ŽoNFP</w:t>
      </w:r>
      <w:proofErr w:type="spellEnd"/>
      <w:r w:rsidRPr="00B55157">
        <w:t xml:space="preserve">, z toho platných bolo 55 výziev/vyzvaní s vyčlenenou indikatívnou výškou fin. prostriedkov v objeme </w:t>
      </w:r>
      <w:r w:rsidRPr="00B55157">
        <w:rPr>
          <w:b/>
        </w:rPr>
        <w:t xml:space="preserve">2,26 mld. EUR </w:t>
      </w:r>
      <w:r w:rsidRPr="00B55157">
        <w:t>(EÚ zdroje vrát. zdroja IZM). Podiel alokovaných finanč</w:t>
      </w:r>
      <w:r w:rsidR="006C772D">
        <w:t>ných prostriedkov na zverejnené</w:t>
      </w:r>
      <w:r w:rsidRPr="00B55157">
        <w:t xml:space="preserve"> platné výzvy/vyzvania predstavuje </w:t>
      </w:r>
      <w:r w:rsidRPr="00B55157">
        <w:rPr>
          <w:b/>
        </w:rPr>
        <w:t>1</w:t>
      </w:r>
      <w:r w:rsidR="000A1F2D">
        <w:rPr>
          <w:b/>
        </w:rPr>
        <w:t>4</w:t>
      </w:r>
      <w:r w:rsidRPr="00B55157">
        <w:rPr>
          <w:b/>
        </w:rPr>
        <w:t xml:space="preserve"> %</w:t>
      </w:r>
      <w:r w:rsidRPr="00B55157">
        <w:t xml:space="preserve"> z celkovej alokácie finančných prostriedkov na realizovanie programov(EÚ zdroje vrát. IZM). </w:t>
      </w:r>
      <w:r w:rsidR="0067257B" w:rsidRPr="0067257B">
        <w:t>Z pohľadu %-</w:t>
      </w:r>
      <w:proofErr w:type="spellStart"/>
      <w:r w:rsidR="0067257B" w:rsidRPr="0067257B">
        <w:t>ného</w:t>
      </w:r>
      <w:proofErr w:type="spellEnd"/>
      <w:r w:rsidR="0067257B" w:rsidRPr="0067257B">
        <w:t xml:space="preserve"> podielu alokácie platných výziev/vyzvaní k alokácii </w:t>
      </w:r>
      <w:r w:rsidR="000C6D29">
        <w:t>programu</w:t>
      </w:r>
      <w:r w:rsidR="0067257B" w:rsidRPr="0067257B">
        <w:t xml:space="preserve"> dosiahli najlepšie výsledky OP KŽP (31 %), PRV (29 %) a OP ĽZ (21 %). </w:t>
      </w:r>
      <w:r w:rsidRPr="00B55157">
        <w:t>Sumárny prehľad o počtoch vyhlásených</w:t>
      </w:r>
      <w:r w:rsidR="0015283F">
        <w:t xml:space="preserve"> výziev a finančných alokáciách</w:t>
      </w:r>
      <w:r w:rsidR="00EF3067">
        <w:t xml:space="preserve"> </w:t>
      </w:r>
      <w:r w:rsidRPr="00B55157">
        <w:t>na vyhlásené výzvy podľa jednotlivých programov je uvedený v tabuľke č. 1.</w:t>
      </w:r>
    </w:p>
    <w:p w:rsidR="00B55157" w:rsidRPr="00052BAB" w:rsidRDefault="00B55157" w:rsidP="00B55157">
      <w:pPr>
        <w:tabs>
          <w:tab w:val="left" w:pos="567"/>
          <w:tab w:val="left" w:pos="993"/>
        </w:tabs>
        <w:jc w:val="both"/>
        <w:rPr>
          <w:sz w:val="20"/>
          <w:szCs w:val="20"/>
        </w:rPr>
      </w:pPr>
      <w:r w:rsidRPr="00052BAB">
        <w:rPr>
          <w:sz w:val="20"/>
          <w:szCs w:val="20"/>
        </w:rPr>
        <w:t>Tabuľka č. 1</w:t>
      </w:r>
      <w:r w:rsidRPr="00052BAB">
        <w:rPr>
          <w:sz w:val="20"/>
          <w:szCs w:val="20"/>
        </w:rPr>
        <w:tab/>
        <w:t xml:space="preserve">Stav vyhlásených výziev/vyzvaní na predkladanie </w:t>
      </w:r>
      <w:proofErr w:type="spellStart"/>
      <w:r w:rsidRPr="00052BAB">
        <w:rPr>
          <w:sz w:val="20"/>
          <w:szCs w:val="20"/>
        </w:rPr>
        <w:t>ŽoNFP</w:t>
      </w:r>
      <w:proofErr w:type="spellEnd"/>
      <w:r w:rsidRPr="00052BAB">
        <w:rPr>
          <w:sz w:val="20"/>
          <w:szCs w:val="20"/>
        </w:rPr>
        <w:t xml:space="preserve"> (</w:t>
      </w:r>
      <w:proofErr w:type="spellStart"/>
      <w:r w:rsidRPr="00052BAB">
        <w:rPr>
          <w:sz w:val="20"/>
          <w:szCs w:val="20"/>
        </w:rPr>
        <w:t>dopytovo-orientované</w:t>
      </w:r>
      <w:proofErr w:type="spellEnd"/>
      <w:r w:rsidRPr="00052BAB">
        <w:rPr>
          <w:sz w:val="20"/>
          <w:szCs w:val="20"/>
        </w:rPr>
        <w:t>, národné projekty, veľké projekty, finančné nástroje) podľa programov k 31.12.2015</w:t>
      </w:r>
    </w:p>
    <w:tbl>
      <w:tblPr>
        <w:tblStyle w:val="Strednmrieka3zvraznenie1"/>
        <w:tblW w:w="4884" w:type="pct"/>
        <w:tblInd w:w="108" w:type="dxa"/>
        <w:tblLayout w:type="fixed"/>
        <w:tblLook w:val="04A0" w:firstRow="1" w:lastRow="0" w:firstColumn="1" w:lastColumn="0" w:noHBand="0" w:noVBand="1"/>
      </w:tblPr>
      <w:tblGrid>
        <w:gridCol w:w="1563"/>
        <w:gridCol w:w="1416"/>
        <w:gridCol w:w="423"/>
        <w:gridCol w:w="1281"/>
        <w:gridCol w:w="426"/>
        <w:gridCol w:w="1132"/>
        <w:gridCol w:w="426"/>
        <w:gridCol w:w="1276"/>
        <w:gridCol w:w="1130"/>
      </w:tblGrid>
      <w:tr w:rsidR="00B55157" w:rsidRPr="00B55157" w:rsidTr="00B55157">
        <w:trPr>
          <w:cnfStyle w:val="100000000000" w:firstRow="1" w:lastRow="0" w:firstColumn="0" w:lastColumn="0" w:oddVBand="0" w:evenVBand="0" w:oddHBand="0" w:evenHBand="0" w:firstRowFirstColumn="0" w:firstRowLastColumn="0" w:lastRowFirstColumn="0" w:lastRowLastColumn="0"/>
          <w:trHeight w:val="592"/>
          <w:tblHeader/>
        </w:trPr>
        <w:tc>
          <w:tcPr>
            <w:cnfStyle w:val="001000000000" w:firstRow="0" w:lastRow="0" w:firstColumn="1" w:lastColumn="0" w:oddVBand="0" w:evenVBand="0" w:oddHBand="0" w:evenHBand="0" w:firstRowFirstColumn="0" w:firstRowLastColumn="0" w:lastRowFirstColumn="0" w:lastRowLastColumn="0"/>
            <w:tcW w:w="861" w:type="pct"/>
            <w:vMerge w:val="restart"/>
            <w:vAlign w:val="center"/>
          </w:tcPr>
          <w:p w:rsidR="00B55157" w:rsidRPr="00B55157" w:rsidRDefault="00B55157" w:rsidP="00B55157">
            <w:pPr>
              <w:spacing w:line="276" w:lineRule="auto"/>
              <w:jc w:val="center"/>
              <w:rPr>
                <w:sz w:val="18"/>
                <w:szCs w:val="18"/>
              </w:rPr>
            </w:pPr>
            <w:r w:rsidRPr="00B55157">
              <w:rPr>
                <w:sz w:val="18"/>
                <w:szCs w:val="18"/>
              </w:rPr>
              <w:t>Program</w:t>
            </w:r>
          </w:p>
        </w:tc>
        <w:tc>
          <w:tcPr>
            <w:tcW w:w="780" w:type="pct"/>
            <w:vMerge w:val="restart"/>
            <w:vAlign w:val="center"/>
          </w:tcPr>
          <w:p w:rsidR="00B55157" w:rsidRPr="00B55157" w:rsidRDefault="00B55157" w:rsidP="00B55157">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 xml:space="preserve">Alokácia  </w:t>
            </w:r>
            <w:r w:rsidRPr="00B55157">
              <w:rPr>
                <w:sz w:val="18"/>
                <w:szCs w:val="18"/>
              </w:rPr>
              <w:br/>
              <w:t>2014 – 2020</w:t>
            </w:r>
          </w:p>
          <w:p w:rsidR="00B55157" w:rsidRPr="00B55157" w:rsidRDefault="00B55157" w:rsidP="00B55157">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 xml:space="preserve">EÚ zdroj </w:t>
            </w:r>
            <w:r w:rsidRPr="00B55157">
              <w:rPr>
                <w:sz w:val="18"/>
                <w:szCs w:val="18"/>
                <w:vertAlign w:val="superscript"/>
              </w:rPr>
              <w:t>1</w:t>
            </w:r>
          </w:p>
          <w:p w:rsidR="00B55157" w:rsidRPr="00B55157" w:rsidRDefault="00B55157" w:rsidP="00B55157">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p>
        </w:tc>
        <w:tc>
          <w:tcPr>
            <w:tcW w:w="939" w:type="pct"/>
            <w:gridSpan w:val="2"/>
            <w:vAlign w:val="center"/>
          </w:tcPr>
          <w:p w:rsidR="00B55157" w:rsidRPr="00B55157" w:rsidRDefault="00B55157" w:rsidP="00B55157">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Vyhlásené výzvy/vyzvania</w:t>
            </w:r>
          </w:p>
        </w:tc>
        <w:tc>
          <w:tcPr>
            <w:tcW w:w="859" w:type="pct"/>
            <w:gridSpan w:val="2"/>
            <w:vAlign w:val="center"/>
          </w:tcPr>
          <w:p w:rsidR="00B55157" w:rsidRPr="00B55157" w:rsidRDefault="00B55157" w:rsidP="00B55157">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Zrušené výzvy/vyzvania</w:t>
            </w:r>
          </w:p>
        </w:tc>
        <w:tc>
          <w:tcPr>
            <w:tcW w:w="1561" w:type="pct"/>
            <w:gridSpan w:val="3"/>
            <w:vAlign w:val="center"/>
          </w:tcPr>
          <w:p w:rsidR="00B55157" w:rsidRPr="00B55157" w:rsidRDefault="00B55157" w:rsidP="00B55157">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Platné výzvy/vyzvania</w:t>
            </w:r>
          </w:p>
        </w:tc>
      </w:tr>
      <w:tr w:rsidR="00B55157" w:rsidRPr="00B55157" w:rsidTr="00B55157">
        <w:trPr>
          <w:cnfStyle w:val="100000000000" w:firstRow="1" w:lastRow="0" w:firstColumn="0" w:lastColumn="0" w:oddVBand="0" w:evenVBand="0" w:oddHBand="0" w:evenHBand="0" w:firstRowFirstColumn="0" w:firstRowLastColumn="0" w:lastRowFirstColumn="0" w:lastRowLastColumn="0"/>
          <w:cantSplit/>
          <w:trHeight w:val="987"/>
          <w:tblHeader/>
        </w:trPr>
        <w:tc>
          <w:tcPr>
            <w:cnfStyle w:val="001000000000" w:firstRow="0" w:lastRow="0" w:firstColumn="1" w:lastColumn="0" w:oddVBand="0" w:evenVBand="0" w:oddHBand="0" w:evenHBand="0" w:firstRowFirstColumn="0" w:firstRowLastColumn="0" w:lastRowFirstColumn="0" w:lastRowLastColumn="0"/>
            <w:tcW w:w="861" w:type="pct"/>
            <w:vMerge/>
            <w:vAlign w:val="center"/>
          </w:tcPr>
          <w:p w:rsidR="00B55157" w:rsidRPr="00B55157" w:rsidRDefault="00B55157" w:rsidP="00B55157">
            <w:pPr>
              <w:spacing w:line="276" w:lineRule="auto"/>
              <w:jc w:val="center"/>
              <w:rPr>
                <w:sz w:val="18"/>
                <w:szCs w:val="18"/>
              </w:rPr>
            </w:pPr>
          </w:p>
        </w:tc>
        <w:tc>
          <w:tcPr>
            <w:tcW w:w="780" w:type="pct"/>
            <w:vMerge/>
            <w:vAlign w:val="center"/>
          </w:tcPr>
          <w:p w:rsidR="00B55157" w:rsidRPr="00B55157" w:rsidRDefault="00B55157" w:rsidP="00B55157">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p>
        </w:tc>
        <w:tc>
          <w:tcPr>
            <w:tcW w:w="233" w:type="pct"/>
            <w:textDirection w:val="btLr"/>
          </w:tcPr>
          <w:p w:rsidR="00B55157" w:rsidRPr="00B55157" w:rsidRDefault="00B55157" w:rsidP="00B55157">
            <w:pPr>
              <w:spacing w:line="276" w:lineRule="auto"/>
              <w:ind w:left="113" w:right="113"/>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Počet</w:t>
            </w:r>
          </w:p>
        </w:tc>
        <w:tc>
          <w:tcPr>
            <w:tcW w:w="706" w:type="pct"/>
            <w:vAlign w:val="center"/>
          </w:tcPr>
          <w:p w:rsidR="00B55157" w:rsidRPr="00B55157" w:rsidRDefault="00B55157" w:rsidP="00B55157">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 xml:space="preserve">Alokácia na výzvu  -     EÚ zdroj </w:t>
            </w:r>
            <w:r w:rsidRPr="00B55157">
              <w:rPr>
                <w:sz w:val="18"/>
                <w:szCs w:val="18"/>
                <w:vertAlign w:val="superscript"/>
              </w:rPr>
              <w:t>2</w:t>
            </w:r>
          </w:p>
        </w:tc>
        <w:tc>
          <w:tcPr>
            <w:tcW w:w="235" w:type="pct"/>
            <w:textDirection w:val="btLr"/>
            <w:vAlign w:val="center"/>
          </w:tcPr>
          <w:p w:rsidR="00B55157" w:rsidRPr="00B55157" w:rsidRDefault="00B55157" w:rsidP="00B55157">
            <w:pPr>
              <w:spacing w:line="276" w:lineRule="auto"/>
              <w:ind w:left="113" w:right="113"/>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Počet</w:t>
            </w:r>
          </w:p>
        </w:tc>
        <w:tc>
          <w:tcPr>
            <w:tcW w:w="624" w:type="pct"/>
            <w:vAlign w:val="center"/>
          </w:tcPr>
          <w:p w:rsidR="00B55157" w:rsidRPr="00B55157" w:rsidRDefault="00B55157" w:rsidP="00B55157">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 xml:space="preserve">Alokácia na výzvu – </w:t>
            </w:r>
          </w:p>
          <w:p w:rsidR="00B55157" w:rsidRPr="00B55157" w:rsidRDefault="00B55157" w:rsidP="00B55157">
            <w:pPr>
              <w:spacing w:line="276" w:lineRule="auto"/>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 xml:space="preserve">EÚ zdroj </w:t>
            </w:r>
            <w:r w:rsidRPr="00B55157">
              <w:rPr>
                <w:sz w:val="18"/>
                <w:szCs w:val="18"/>
                <w:vertAlign w:val="superscript"/>
              </w:rPr>
              <w:t>2</w:t>
            </w:r>
          </w:p>
        </w:tc>
        <w:tc>
          <w:tcPr>
            <w:tcW w:w="235" w:type="pct"/>
            <w:textDirection w:val="btLr"/>
            <w:vAlign w:val="center"/>
          </w:tcPr>
          <w:p w:rsidR="00B55157" w:rsidRPr="00B55157" w:rsidRDefault="00B55157" w:rsidP="00B55157">
            <w:pPr>
              <w:spacing w:line="276" w:lineRule="auto"/>
              <w:ind w:left="113" w:right="113"/>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Počet</w:t>
            </w:r>
          </w:p>
        </w:tc>
        <w:tc>
          <w:tcPr>
            <w:tcW w:w="703" w:type="pct"/>
            <w:vAlign w:val="center"/>
          </w:tcPr>
          <w:p w:rsidR="00B55157" w:rsidRPr="00B55157" w:rsidRDefault="00B55157" w:rsidP="00B55157">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 xml:space="preserve">Alokácia na výzvu – </w:t>
            </w:r>
          </w:p>
          <w:p w:rsidR="00B55157" w:rsidRPr="00B55157" w:rsidRDefault="00B55157" w:rsidP="00B55157">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EÚ zdroj</w:t>
            </w:r>
            <w:r w:rsidRPr="00B55157">
              <w:rPr>
                <w:sz w:val="18"/>
                <w:szCs w:val="18"/>
                <w:vertAlign w:val="superscript"/>
              </w:rPr>
              <w:t>2</w:t>
            </w:r>
          </w:p>
        </w:tc>
        <w:tc>
          <w:tcPr>
            <w:tcW w:w="623" w:type="pct"/>
            <w:vAlign w:val="center"/>
          </w:tcPr>
          <w:p w:rsidR="00B55157" w:rsidRPr="00B55157" w:rsidRDefault="00B55157" w:rsidP="00AB7711">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 alokácie na platné výzvy z</w:t>
            </w:r>
            <w:r w:rsidR="00AB7711">
              <w:rPr>
                <w:sz w:val="18"/>
                <w:szCs w:val="18"/>
              </w:rPr>
              <w:t> celkovej alokácie 2014-2020</w:t>
            </w:r>
          </w:p>
        </w:tc>
      </w:tr>
      <w:tr w:rsidR="00B4349C" w:rsidRPr="00B55157" w:rsidTr="00B4349C">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861" w:type="pct"/>
          </w:tcPr>
          <w:p w:rsidR="00B4349C" w:rsidRPr="00B55157" w:rsidRDefault="00B4349C" w:rsidP="00B4349C">
            <w:pPr>
              <w:rPr>
                <w:sz w:val="18"/>
                <w:szCs w:val="18"/>
              </w:rPr>
            </w:pPr>
            <w:r w:rsidRPr="00B55157">
              <w:rPr>
                <w:sz w:val="18"/>
                <w:szCs w:val="18"/>
              </w:rPr>
              <w:t xml:space="preserve">OP </w:t>
            </w:r>
            <w:proofErr w:type="spellStart"/>
            <w:r w:rsidRPr="00B55157">
              <w:rPr>
                <w:sz w:val="18"/>
                <w:szCs w:val="18"/>
              </w:rPr>
              <w:t>VaI</w:t>
            </w:r>
            <w:proofErr w:type="spellEnd"/>
          </w:p>
        </w:tc>
        <w:tc>
          <w:tcPr>
            <w:tcW w:w="780" w:type="pct"/>
            <w:vAlign w:val="bottom"/>
          </w:tcPr>
          <w:p w:rsidR="00B4349C" w:rsidRPr="00B55157" w:rsidRDefault="00B4349C" w:rsidP="00B4349C">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2 266 776 537   </w:t>
            </w:r>
          </w:p>
        </w:tc>
        <w:tc>
          <w:tcPr>
            <w:tcW w:w="233" w:type="pct"/>
          </w:tcPr>
          <w:p w:rsidR="00B4349C" w:rsidRPr="00B55157" w:rsidRDefault="00B4349C" w:rsidP="00B4349C">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706" w:type="pct"/>
            <w:vAlign w:val="bottom"/>
          </w:tcPr>
          <w:p w:rsidR="00B4349C" w:rsidRPr="00B55157" w:rsidRDefault="00B4349C" w:rsidP="00B4349C">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c>
          <w:tcPr>
            <w:tcW w:w="235" w:type="pct"/>
            <w:vAlign w:val="center"/>
          </w:tcPr>
          <w:p w:rsidR="00B4349C" w:rsidRPr="00B55157" w:rsidRDefault="00B4349C" w:rsidP="00B4349C">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624" w:type="pct"/>
          </w:tcPr>
          <w:p w:rsidR="00B4349C" w:rsidRPr="00B55157" w:rsidRDefault="00B4349C" w:rsidP="00B4349C">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235" w:type="pct"/>
          </w:tcPr>
          <w:p w:rsidR="00B4349C" w:rsidRPr="00B55157" w:rsidRDefault="00B4349C" w:rsidP="00B4349C">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703" w:type="pct"/>
          </w:tcPr>
          <w:p w:rsidR="00B4349C" w:rsidRPr="00B55157" w:rsidRDefault="00B4349C" w:rsidP="00B4349C">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623" w:type="pct"/>
            <w:vAlign w:val="bottom"/>
          </w:tcPr>
          <w:p w:rsidR="00B4349C" w:rsidRPr="00B55157" w:rsidRDefault="00B4349C" w:rsidP="00B4349C">
            <w:pPr>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r>
      <w:tr w:rsidR="00B4349C" w:rsidRPr="00B55157" w:rsidTr="00B4349C">
        <w:trPr>
          <w:trHeight w:val="170"/>
        </w:trPr>
        <w:tc>
          <w:tcPr>
            <w:cnfStyle w:val="001000000000" w:firstRow="0" w:lastRow="0" w:firstColumn="1" w:lastColumn="0" w:oddVBand="0" w:evenVBand="0" w:oddHBand="0" w:evenHBand="0" w:firstRowFirstColumn="0" w:firstRowLastColumn="0" w:lastRowFirstColumn="0" w:lastRowLastColumn="0"/>
            <w:tcW w:w="861" w:type="pct"/>
          </w:tcPr>
          <w:p w:rsidR="00B4349C" w:rsidRPr="00B55157" w:rsidRDefault="00B4349C" w:rsidP="00B4349C">
            <w:pPr>
              <w:rPr>
                <w:sz w:val="18"/>
                <w:szCs w:val="18"/>
              </w:rPr>
            </w:pPr>
            <w:r w:rsidRPr="00B55157">
              <w:rPr>
                <w:sz w:val="18"/>
                <w:szCs w:val="18"/>
              </w:rPr>
              <w:t>OP II</w:t>
            </w:r>
          </w:p>
        </w:tc>
        <w:tc>
          <w:tcPr>
            <w:tcW w:w="780" w:type="pct"/>
            <w:vAlign w:val="bottom"/>
          </w:tcPr>
          <w:p w:rsidR="00B4349C" w:rsidRPr="00B55157" w:rsidRDefault="00B4349C" w:rsidP="00B4349C">
            <w:pPr>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3 966 645 373   </w:t>
            </w:r>
          </w:p>
        </w:tc>
        <w:tc>
          <w:tcPr>
            <w:tcW w:w="233" w:type="pct"/>
          </w:tcPr>
          <w:p w:rsidR="00B4349C" w:rsidRPr="00B55157" w:rsidRDefault="00B4349C" w:rsidP="00B4349C">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13</w:t>
            </w:r>
          </w:p>
        </w:tc>
        <w:tc>
          <w:tcPr>
            <w:tcW w:w="706" w:type="pct"/>
            <w:vAlign w:val="bottom"/>
          </w:tcPr>
          <w:p w:rsidR="00B4349C" w:rsidRPr="00B55157" w:rsidRDefault="00B4349C" w:rsidP="00B4349C">
            <w:pPr>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239 752 625   </w:t>
            </w:r>
          </w:p>
        </w:tc>
        <w:tc>
          <w:tcPr>
            <w:tcW w:w="235" w:type="pct"/>
            <w:vAlign w:val="center"/>
          </w:tcPr>
          <w:p w:rsidR="00B4349C" w:rsidRPr="00B55157" w:rsidRDefault="00B4349C" w:rsidP="00B4349C">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624" w:type="pct"/>
          </w:tcPr>
          <w:p w:rsidR="00B4349C" w:rsidRPr="00B55157" w:rsidRDefault="00B4349C" w:rsidP="00B4349C">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235" w:type="pct"/>
          </w:tcPr>
          <w:p w:rsidR="00B4349C" w:rsidRPr="00B55157" w:rsidRDefault="00B4349C" w:rsidP="00B4349C">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13</w:t>
            </w:r>
          </w:p>
        </w:tc>
        <w:tc>
          <w:tcPr>
            <w:tcW w:w="703" w:type="pct"/>
            <w:vAlign w:val="bottom"/>
          </w:tcPr>
          <w:p w:rsidR="00B4349C" w:rsidRPr="00B55157" w:rsidRDefault="00B4349C" w:rsidP="00B4349C">
            <w:pPr>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239 752 625   </w:t>
            </w:r>
          </w:p>
        </w:tc>
        <w:tc>
          <w:tcPr>
            <w:tcW w:w="623" w:type="pct"/>
            <w:vAlign w:val="bottom"/>
          </w:tcPr>
          <w:p w:rsidR="00B4349C" w:rsidRPr="00B55157" w:rsidRDefault="00B4349C" w:rsidP="00B4349C">
            <w:pPr>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6%</w:t>
            </w:r>
          </w:p>
        </w:tc>
      </w:tr>
      <w:tr w:rsidR="00B4349C" w:rsidRPr="00B55157" w:rsidTr="00B4349C">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861" w:type="pct"/>
          </w:tcPr>
          <w:p w:rsidR="00B4349C" w:rsidRPr="00B55157" w:rsidRDefault="00B4349C" w:rsidP="00B4349C">
            <w:pPr>
              <w:rPr>
                <w:sz w:val="18"/>
                <w:szCs w:val="18"/>
              </w:rPr>
            </w:pPr>
            <w:r w:rsidRPr="00B55157">
              <w:rPr>
                <w:sz w:val="18"/>
                <w:szCs w:val="18"/>
              </w:rPr>
              <w:t>OP ĽZ</w:t>
            </w:r>
          </w:p>
        </w:tc>
        <w:tc>
          <w:tcPr>
            <w:tcW w:w="780" w:type="pct"/>
            <w:vAlign w:val="bottom"/>
          </w:tcPr>
          <w:p w:rsidR="00B4349C" w:rsidRPr="00B55157" w:rsidRDefault="00B4349C" w:rsidP="00B4349C">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2 204 983 517   </w:t>
            </w:r>
          </w:p>
        </w:tc>
        <w:tc>
          <w:tcPr>
            <w:tcW w:w="233" w:type="pct"/>
          </w:tcPr>
          <w:p w:rsidR="00B4349C" w:rsidRPr="00B55157" w:rsidRDefault="00B4349C" w:rsidP="00B4349C">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18</w:t>
            </w:r>
          </w:p>
        </w:tc>
        <w:tc>
          <w:tcPr>
            <w:tcW w:w="706" w:type="pct"/>
            <w:vAlign w:val="bottom"/>
          </w:tcPr>
          <w:p w:rsidR="00B4349C" w:rsidRPr="00B55157" w:rsidRDefault="00B4349C" w:rsidP="00B4349C">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608 912 459   </w:t>
            </w:r>
          </w:p>
        </w:tc>
        <w:tc>
          <w:tcPr>
            <w:tcW w:w="235" w:type="pct"/>
            <w:vAlign w:val="center"/>
          </w:tcPr>
          <w:p w:rsidR="00B4349C" w:rsidRPr="00B55157" w:rsidRDefault="00B4349C" w:rsidP="00B4349C">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4</w:t>
            </w:r>
          </w:p>
        </w:tc>
        <w:tc>
          <w:tcPr>
            <w:tcW w:w="624" w:type="pct"/>
          </w:tcPr>
          <w:p w:rsidR="00B4349C" w:rsidRPr="00B55157" w:rsidRDefault="00B4349C" w:rsidP="00B4349C">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143 389 603</w:t>
            </w:r>
          </w:p>
        </w:tc>
        <w:tc>
          <w:tcPr>
            <w:tcW w:w="235" w:type="pct"/>
          </w:tcPr>
          <w:p w:rsidR="00B4349C" w:rsidRPr="00B55157" w:rsidRDefault="00B4349C" w:rsidP="00B4349C">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14</w:t>
            </w:r>
          </w:p>
        </w:tc>
        <w:tc>
          <w:tcPr>
            <w:tcW w:w="703" w:type="pct"/>
            <w:vAlign w:val="bottom"/>
          </w:tcPr>
          <w:p w:rsidR="00B4349C" w:rsidRPr="00B55157" w:rsidRDefault="00B4349C" w:rsidP="00B4349C">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465 522 856   </w:t>
            </w:r>
          </w:p>
        </w:tc>
        <w:tc>
          <w:tcPr>
            <w:tcW w:w="623" w:type="pct"/>
            <w:vAlign w:val="bottom"/>
          </w:tcPr>
          <w:p w:rsidR="00B4349C" w:rsidRPr="00B55157" w:rsidRDefault="00B4349C" w:rsidP="00B4349C">
            <w:pPr>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21%</w:t>
            </w:r>
          </w:p>
        </w:tc>
      </w:tr>
      <w:tr w:rsidR="00B4349C" w:rsidRPr="00B55157" w:rsidTr="00B4349C">
        <w:trPr>
          <w:trHeight w:val="170"/>
        </w:trPr>
        <w:tc>
          <w:tcPr>
            <w:cnfStyle w:val="001000000000" w:firstRow="0" w:lastRow="0" w:firstColumn="1" w:lastColumn="0" w:oddVBand="0" w:evenVBand="0" w:oddHBand="0" w:evenHBand="0" w:firstRowFirstColumn="0" w:firstRowLastColumn="0" w:lastRowFirstColumn="0" w:lastRowLastColumn="0"/>
            <w:tcW w:w="861" w:type="pct"/>
          </w:tcPr>
          <w:p w:rsidR="00B4349C" w:rsidRPr="00B55157" w:rsidRDefault="00B4349C" w:rsidP="00B4349C">
            <w:pPr>
              <w:rPr>
                <w:sz w:val="18"/>
                <w:szCs w:val="18"/>
              </w:rPr>
            </w:pPr>
            <w:r w:rsidRPr="00B55157">
              <w:rPr>
                <w:sz w:val="18"/>
                <w:szCs w:val="18"/>
              </w:rPr>
              <w:t>OP KŽP</w:t>
            </w:r>
          </w:p>
        </w:tc>
        <w:tc>
          <w:tcPr>
            <w:tcW w:w="780" w:type="pct"/>
            <w:vAlign w:val="bottom"/>
          </w:tcPr>
          <w:p w:rsidR="00B4349C" w:rsidRPr="00B55157" w:rsidRDefault="00B4349C" w:rsidP="00B4349C">
            <w:pPr>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3 137 900 110   </w:t>
            </w:r>
          </w:p>
        </w:tc>
        <w:tc>
          <w:tcPr>
            <w:tcW w:w="233" w:type="pct"/>
          </w:tcPr>
          <w:p w:rsidR="00B4349C" w:rsidRPr="00B55157" w:rsidRDefault="00B4349C" w:rsidP="00B4349C">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11</w:t>
            </w:r>
          </w:p>
        </w:tc>
        <w:tc>
          <w:tcPr>
            <w:tcW w:w="706" w:type="pct"/>
            <w:vAlign w:val="bottom"/>
          </w:tcPr>
          <w:p w:rsidR="00B4349C" w:rsidRPr="00B55157" w:rsidRDefault="00B4349C" w:rsidP="00B4349C">
            <w:pPr>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981 181 252   </w:t>
            </w:r>
          </w:p>
        </w:tc>
        <w:tc>
          <w:tcPr>
            <w:tcW w:w="235" w:type="pct"/>
            <w:vAlign w:val="center"/>
          </w:tcPr>
          <w:p w:rsidR="00B4349C" w:rsidRPr="00B55157" w:rsidRDefault="00B4349C" w:rsidP="00B4349C">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624" w:type="pct"/>
          </w:tcPr>
          <w:p w:rsidR="00B4349C" w:rsidRPr="00B55157" w:rsidRDefault="00B4349C" w:rsidP="00B4349C">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235" w:type="pct"/>
          </w:tcPr>
          <w:p w:rsidR="00B4349C" w:rsidRPr="00B55157" w:rsidRDefault="00B4349C" w:rsidP="00B4349C">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11</w:t>
            </w:r>
          </w:p>
        </w:tc>
        <w:tc>
          <w:tcPr>
            <w:tcW w:w="703" w:type="pct"/>
            <w:vAlign w:val="bottom"/>
          </w:tcPr>
          <w:p w:rsidR="00B4349C" w:rsidRPr="00B55157" w:rsidRDefault="00B4349C" w:rsidP="00B4349C">
            <w:pPr>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981 181 252   </w:t>
            </w:r>
          </w:p>
        </w:tc>
        <w:tc>
          <w:tcPr>
            <w:tcW w:w="623" w:type="pct"/>
            <w:vAlign w:val="bottom"/>
          </w:tcPr>
          <w:p w:rsidR="00B4349C" w:rsidRPr="00B55157" w:rsidRDefault="00B4349C" w:rsidP="00B4349C">
            <w:pPr>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31%</w:t>
            </w:r>
          </w:p>
        </w:tc>
      </w:tr>
      <w:tr w:rsidR="00B4349C" w:rsidRPr="00B55157" w:rsidTr="00B4349C">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61" w:type="pct"/>
          </w:tcPr>
          <w:p w:rsidR="00B4349C" w:rsidRPr="00B55157" w:rsidRDefault="00B4349C" w:rsidP="00B4349C">
            <w:pPr>
              <w:rPr>
                <w:sz w:val="18"/>
                <w:szCs w:val="18"/>
              </w:rPr>
            </w:pPr>
            <w:r>
              <w:rPr>
                <w:sz w:val="18"/>
                <w:szCs w:val="18"/>
              </w:rPr>
              <w:t>IROP</w:t>
            </w:r>
          </w:p>
        </w:tc>
        <w:tc>
          <w:tcPr>
            <w:tcW w:w="780" w:type="pct"/>
            <w:vAlign w:val="bottom"/>
          </w:tcPr>
          <w:p w:rsidR="00B4349C" w:rsidRPr="00B55157" w:rsidRDefault="00B4349C" w:rsidP="00B4349C">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1 754 490 415   </w:t>
            </w:r>
          </w:p>
        </w:tc>
        <w:tc>
          <w:tcPr>
            <w:tcW w:w="233" w:type="pct"/>
          </w:tcPr>
          <w:p w:rsidR="00B4349C" w:rsidRPr="00B55157" w:rsidRDefault="00B4349C" w:rsidP="00B4349C">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1</w:t>
            </w:r>
          </w:p>
        </w:tc>
        <w:tc>
          <w:tcPr>
            <w:tcW w:w="706" w:type="pct"/>
            <w:vAlign w:val="bottom"/>
          </w:tcPr>
          <w:p w:rsidR="00B4349C" w:rsidRPr="00B55157" w:rsidRDefault="00B4349C" w:rsidP="00B4349C">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116 388 555</w:t>
            </w:r>
            <w:r w:rsidRPr="00B55157">
              <w:rPr>
                <w:rFonts w:asciiTheme="minorHAnsi" w:eastAsiaTheme="minorHAnsi" w:hAnsiTheme="minorHAnsi"/>
                <w:color w:val="000000"/>
                <w:sz w:val="18"/>
                <w:szCs w:val="18"/>
                <w:lang w:eastAsia="en-US"/>
              </w:rPr>
              <w:t xml:space="preserve">   </w:t>
            </w:r>
          </w:p>
        </w:tc>
        <w:tc>
          <w:tcPr>
            <w:tcW w:w="235" w:type="pct"/>
            <w:vAlign w:val="center"/>
          </w:tcPr>
          <w:p w:rsidR="00B4349C" w:rsidRPr="00B55157" w:rsidRDefault="00B4349C" w:rsidP="00B4349C">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624" w:type="pct"/>
          </w:tcPr>
          <w:p w:rsidR="00B4349C" w:rsidRPr="00B55157" w:rsidRDefault="00B4349C" w:rsidP="00B4349C">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235" w:type="pct"/>
          </w:tcPr>
          <w:p w:rsidR="00B4349C" w:rsidRPr="00B55157" w:rsidRDefault="00B4349C" w:rsidP="00B4349C">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1</w:t>
            </w:r>
          </w:p>
        </w:tc>
        <w:tc>
          <w:tcPr>
            <w:tcW w:w="703" w:type="pct"/>
            <w:vAlign w:val="bottom"/>
          </w:tcPr>
          <w:p w:rsidR="00B4349C" w:rsidRPr="00B55157" w:rsidRDefault="00B4349C" w:rsidP="00B4349C">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 xml:space="preserve">  116 388 555</w:t>
            </w:r>
          </w:p>
        </w:tc>
        <w:tc>
          <w:tcPr>
            <w:tcW w:w="623" w:type="pct"/>
            <w:vAlign w:val="bottom"/>
          </w:tcPr>
          <w:p w:rsidR="00B4349C" w:rsidRPr="00B55157" w:rsidRDefault="00B4349C" w:rsidP="00B4349C">
            <w:pPr>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7%</w:t>
            </w:r>
          </w:p>
        </w:tc>
      </w:tr>
      <w:tr w:rsidR="00B4349C" w:rsidRPr="00B55157" w:rsidTr="00B4349C">
        <w:trPr>
          <w:trHeight w:val="170"/>
        </w:trPr>
        <w:tc>
          <w:tcPr>
            <w:cnfStyle w:val="001000000000" w:firstRow="0" w:lastRow="0" w:firstColumn="1" w:lastColumn="0" w:oddVBand="0" w:evenVBand="0" w:oddHBand="0" w:evenHBand="0" w:firstRowFirstColumn="0" w:firstRowLastColumn="0" w:lastRowFirstColumn="0" w:lastRowLastColumn="0"/>
            <w:tcW w:w="861" w:type="pct"/>
          </w:tcPr>
          <w:p w:rsidR="00B4349C" w:rsidRPr="00B55157" w:rsidRDefault="00B4349C" w:rsidP="00B4349C">
            <w:pPr>
              <w:rPr>
                <w:sz w:val="18"/>
                <w:szCs w:val="18"/>
              </w:rPr>
            </w:pPr>
            <w:r w:rsidRPr="00B55157">
              <w:rPr>
                <w:sz w:val="18"/>
                <w:szCs w:val="18"/>
              </w:rPr>
              <w:t>OP EVS</w:t>
            </w:r>
          </w:p>
        </w:tc>
        <w:tc>
          <w:tcPr>
            <w:tcW w:w="780" w:type="pct"/>
            <w:vAlign w:val="bottom"/>
          </w:tcPr>
          <w:p w:rsidR="00B4349C" w:rsidRPr="00B55157" w:rsidRDefault="00B4349C" w:rsidP="00B4349C">
            <w:pPr>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278 449 284   </w:t>
            </w:r>
          </w:p>
        </w:tc>
        <w:tc>
          <w:tcPr>
            <w:tcW w:w="233" w:type="pct"/>
          </w:tcPr>
          <w:p w:rsidR="00B4349C" w:rsidRPr="00B55157" w:rsidRDefault="00B4349C" w:rsidP="00B4349C">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706" w:type="pct"/>
            <w:vAlign w:val="bottom"/>
          </w:tcPr>
          <w:p w:rsidR="00B4349C" w:rsidRPr="00B55157" w:rsidRDefault="00B4349C" w:rsidP="00B4349C">
            <w:pPr>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c>
          <w:tcPr>
            <w:tcW w:w="235" w:type="pct"/>
            <w:vAlign w:val="center"/>
          </w:tcPr>
          <w:p w:rsidR="00B4349C" w:rsidRPr="00B55157" w:rsidRDefault="00B4349C" w:rsidP="00B4349C">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624" w:type="pct"/>
          </w:tcPr>
          <w:p w:rsidR="00B4349C" w:rsidRPr="00B55157" w:rsidRDefault="00B4349C" w:rsidP="00B4349C">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235" w:type="pct"/>
          </w:tcPr>
          <w:p w:rsidR="00B4349C" w:rsidRPr="00B55157" w:rsidRDefault="00B4349C" w:rsidP="00B4349C">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703" w:type="pct"/>
          </w:tcPr>
          <w:p w:rsidR="00B4349C" w:rsidRPr="00B55157" w:rsidRDefault="00B4349C" w:rsidP="00B4349C">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623" w:type="pct"/>
            <w:vAlign w:val="bottom"/>
          </w:tcPr>
          <w:p w:rsidR="00B4349C" w:rsidRPr="00B55157" w:rsidRDefault="00B4349C" w:rsidP="00B4349C">
            <w:pPr>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r>
      <w:tr w:rsidR="00B4349C" w:rsidRPr="00B55157" w:rsidTr="00B4349C">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861" w:type="pct"/>
          </w:tcPr>
          <w:p w:rsidR="00B4349C" w:rsidRPr="00B55157" w:rsidRDefault="00B4349C" w:rsidP="00B4349C">
            <w:pPr>
              <w:rPr>
                <w:sz w:val="18"/>
                <w:szCs w:val="18"/>
              </w:rPr>
            </w:pPr>
            <w:r w:rsidRPr="00B55157">
              <w:rPr>
                <w:sz w:val="18"/>
                <w:szCs w:val="18"/>
              </w:rPr>
              <w:t>OP TP</w:t>
            </w:r>
          </w:p>
        </w:tc>
        <w:tc>
          <w:tcPr>
            <w:tcW w:w="780" w:type="pct"/>
            <w:vAlign w:val="bottom"/>
          </w:tcPr>
          <w:p w:rsidR="00B4349C" w:rsidRPr="00B55157" w:rsidRDefault="00B4349C" w:rsidP="00B4349C">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159 071 912   </w:t>
            </w:r>
          </w:p>
        </w:tc>
        <w:tc>
          <w:tcPr>
            <w:tcW w:w="233" w:type="pct"/>
          </w:tcPr>
          <w:p w:rsidR="00B4349C" w:rsidRPr="00B55157" w:rsidRDefault="00B4349C" w:rsidP="00B4349C">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706" w:type="pct"/>
            <w:vAlign w:val="bottom"/>
          </w:tcPr>
          <w:p w:rsidR="00B4349C" w:rsidRPr="00B55157" w:rsidRDefault="00B4349C" w:rsidP="00B4349C">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c>
          <w:tcPr>
            <w:tcW w:w="235" w:type="pct"/>
            <w:vAlign w:val="center"/>
          </w:tcPr>
          <w:p w:rsidR="00B4349C" w:rsidRPr="00B55157" w:rsidRDefault="00B4349C" w:rsidP="00B4349C">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624" w:type="pct"/>
          </w:tcPr>
          <w:p w:rsidR="00B4349C" w:rsidRPr="00B55157" w:rsidRDefault="00B4349C" w:rsidP="00B4349C">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235" w:type="pct"/>
          </w:tcPr>
          <w:p w:rsidR="00B4349C" w:rsidRPr="00B55157" w:rsidRDefault="00B4349C" w:rsidP="00B4349C">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703" w:type="pct"/>
          </w:tcPr>
          <w:p w:rsidR="00B4349C" w:rsidRPr="00B55157" w:rsidRDefault="00B4349C" w:rsidP="00B4349C">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623" w:type="pct"/>
            <w:vAlign w:val="bottom"/>
          </w:tcPr>
          <w:p w:rsidR="00B4349C" w:rsidRPr="00B55157" w:rsidRDefault="00B4349C" w:rsidP="00B4349C">
            <w:pPr>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r>
      <w:tr w:rsidR="00B4349C" w:rsidRPr="00B55157" w:rsidTr="00B4349C">
        <w:trPr>
          <w:trHeight w:val="170"/>
        </w:trPr>
        <w:tc>
          <w:tcPr>
            <w:cnfStyle w:val="001000000000" w:firstRow="0" w:lastRow="0" w:firstColumn="1" w:lastColumn="0" w:oddVBand="0" w:evenVBand="0" w:oddHBand="0" w:evenHBand="0" w:firstRowFirstColumn="0" w:firstRowLastColumn="0" w:lastRowFirstColumn="0" w:lastRowLastColumn="0"/>
            <w:tcW w:w="861" w:type="pct"/>
          </w:tcPr>
          <w:p w:rsidR="00B4349C" w:rsidRPr="00B55157" w:rsidRDefault="00B4349C" w:rsidP="00B4349C">
            <w:pPr>
              <w:rPr>
                <w:sz w:val="18"/>
                <w:szCs w:val="18"/>
              </w:rPr>
            </w:pPr>
            <w:r w:rsidRPr="00B55157">
              <w:rPr>
                <w:sz w:val="18"/>
                <w:szCs w:val="18"/>
              </w:rPr>
              <w:t>OP RH</w:t>
            </w:r>
          </w:p>
        </w:tc>
        <w:tc>
          <w:tcPr>
            <w:tcW w:w="780" w:type="pct"/>
            <w:vAlign w:val="bottom"/>
          </w:tcPr>
          <w:p w:rsidR="00B4349C" w:rsidRPr="00B55157" w:rsidRDefault="00B4349C" w:rsidP="00B4349C">
            <w:pPr>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15 785 000   </w:t>
            </w:r>
          </w:p>
        </w:tc>
        <w:tc>
          <w:tcPr>
            <w:tcW w:w="233" w:type="pct"/>
          </w:tcPr>
          <w:p w:rsidR="00B4349C" w:rsidRPr="00B55157" w:rsidRDefault="00B4349C" w:rsidP="00B4349C">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706" w:type="pct"/>
            <w:vAlign w:val="bottom"/>
          </w:tcPr>
          <w:p w:rsidR="00B4349C" w:rsidRPr="00B55157" w:rsidRDefault="00B4349C" w:rsidP="00B4349C">
            <w:pPr>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c>
          <w:tcPr>
            <w:tcW w:w="235" w:type="pct"/>
            <w:vAlign w:val="center"/>
          </w:tcPr>
          <w:p w:rsidR="00B4349C" w:rsidRPr="00B55157" w:rsidRDefault="00B4349C" w:rsidP="00B4349C">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624" w:type="pct"/>
          </w:tcPr>
          <w:p w:rsidR="00B4349C" w:rsidRPr="00B55157" w:rsidRDefault="00B4349C" w:rsidP="00B4349C">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235" w:type="pct"/>
          </w:tcPr>
          <w:p w:rsidR="00B4349C" w:rsidRPr="00B55157" w:rsidRDefault="00B4349C" w:rsidP="00B4349C">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703" w:type="pct"/>
          </w:tcPr>
          <w:p w:rsidR="00B4349C" w:rsidRPr="00B55157" w:rsidRDefault="00B4349C" w:rsidP="00B4349C">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623" w:type="pct"/>
            <w:vAlign w:val="bottom"/>
          </w:tcPr>
          <w:p w:rsidR="00B4349C" w:rsidRPr="00B55157" w:rsidRDefault="00B4349C" w:rsidP="00B4349C">
            <w:pPr>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r>
      <w:tr w:rsidR="00B4349C" w:rsidRPr="00B55157" w:rsidTr="00B55157">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861" w:type="pct"/>
          </w:tcPr>
          <w:p w:rsidR="00B55157" w:rsidRPr="00B55157" w:rsidRDefault="00B55157" w:rsidP="00B55157">
            <w:pPr>
              <w:rPr>
                <w:sz w:val="18"/>
                <w:szCs w:val="18"/>
              </w:rPr>
            </w:pPr>
            <w:r w:rsidRPr="00B55157">
              <w:rPr>
                <w:sz w:val="18"/>
                <w:szCs w:val="18"/>
              </w:rPr>
              <w:t>PRV</w:t>
            </w:r>
            <w:r w:rsidRPr="00B55157">
              <w:rPr>
                <w:sz w:val="18"/>
                <w:szCs w:val="18"/>
                <w:vertAlign w:val="superscript"/>
              </w:rPr>
              <w:t>3</w:t>
            </w:r>
          </w:p>
        </w:tc>
        <w:tc>
          <w:tcPr>
            <w:tcW w:w="780" w:type="pct"/>
            <w:vAlign w:val="bottom"/>
          </w:tcPr>
          <w:p w:rsidR="00B55157" w:rsidRPr="00B55157" w:rsidRDefault="00B55157" w:rsidP="00B55157">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1 545 272 844   </w:t>
            </w:r>
          </w:p>
        </w:tc>
        <w:tc>
          <w:tcPr>
            <w:tcW w:w="233" w:type="pct"/>
          </w:tcPr>
          <w:p w:rsidR="00B55157" w:rsidRPr="00B55157" w:rsidRDefault="00B55157" w:rsidP="00B55157">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16</w:t>
            </w:r>
          </w:p>
        </w:tc>
        <w:tc>
          <w:tcPr>
            <w:tcW w:w="706" w:type="pct"/>
            <w:vAlign w:val="bottom"/>
          </w:tcPr>
          <w:p w:rsidR="00B55157" w:rsidRPr="00B55157" w:rsidRDefault="00B55157" w:rsidP="00B55157">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453 156 100   </w:t>
            </w:r>
          </w:p>
        </w:tc>
        <w:tc>
          <w:tcPr>
            <w:tcW w:w="235" w:type="pct"/>
            <w:vAlign w:val="center"/>
          </w:tcPr>
          <w:p w:rsidR="00B55157" w:rsidRPr="00B55157" w:rsidRDefault="00B55157" w:rsidP="00B55157">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624" w:type="pct"/>
          </w:tcPr>
          <w:p w:rsidR="00B55157" w:rsidRPr="00B55157" w:rsidRDefault="00B55157" w:rsidP="00B55157">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235" w:type="pct"/>
          </w:tcPr>
          <w:p w:rsidR="00B55157" w:rsidRPr="00B55157" w:rsidRDefault="00B55157" w:rsidP="00B55157">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16</w:t>
            </w:r>
          </w:p>
        </w:tc>
        <w:tc>
          <w:tcPr>
            <w:tcW w:w="703" w:type="pct"/>
            <w:vAlign w:val="bottom"/>
          </w:tcPr>
          <w:p w:rsidR="00B55157" w:rsidRPr="00B55157" w:rsidRDefault="00B55157" w:rsidP="00B55157">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453 156 100   </w:t>
            </w:r>
          </w:p>
        </w:tc>
        <w:tc>
          <w:tcPr>
            <w:tcW w:w="623" w:type="pct"/>
            <w:vAlign w:val="bottom"/>
          </w:tcPr>
          <w:p w:rsidR="00B55157" w:rsidRPr="00B55157" w:rsidRDefault="00B55157" w:rsidP="00B55157">
            <w:pPr>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29%</w:t>
            </w:r>
          </w:p>
        </w:tc>
      </w:tr>
      <w:tr w:rsidR="00B55157" w:rsidRPr="00B55157" w:rsidTr="00B55157">
        <w:trPr>
          <w:trHeight w:val="327"/>
        </w:trPr>
        <w:tc>
          <w:tcPr>
            <w:cnfStyle w:val="001000000000" w:firstRow="0" w:lastRow="0" w:firstColumn="1" w:lastColumn="0" w:oddVBand="0" w:evenVBand="0" w:oddHBand="0" w:evenHBand="0" w:firstRowFirstColumn="0" w:firstRowLastColumn="0" w:lastRowFirstColumn="0" w:lastRowLastColumn="0"/>
            <w:tcW w:w="861" w:type="pct"/>
            <w:tcBorders>
              <w:bottom w:val="single" w:sz="8" w:space="0" w:color="FFFFFF" w:themeColor="background1"/>
            </w:tcBorders>
            <w:shd w:val="clear" w:color="auto" w:fill="FBD4B4" w:themeFill="accent6" w:themeFillTint="66"/>
          </w:tcPr>
          <w:p w:rsidR="00B55157" w:rsidRPr="00B55157" w:rsidRDefault="00B55157" w:rsidP="00B55157">
            <w:pPr>
              <w:spacing w:line="276" w:lineRule="auto"/>
              <w:rPr>
                <w:color w:val="17365D" w:themeColor="text2" w:themeShade="BF"/>
                <w:sz w:val="18"/>
                <w:szCs w:val="18"/>
              </w:rPr>
            </w:pPr>
            <w:r w:rsidRPr="00B55157">
              <w:rPr>
                <w:color w:val="17365D" w:themeColor="text2" w:themeShade="BF"/>
                <w:sz w:val="18"/>
                <w:szCs w:val="18"/>
              </w:rPr>
              <w:t xml:space="preserve">Spolu cieľ </w:t>
            </w:r>
            <w:proofErr w:type="spellStart"/>
            <w:r w:rsidRPr="00B55157">
              <w:rPr>
                <w:color w:val="17365D" w:themeColor="text2" w:themeShade="BF"/>
                <w:sz w:val="18"/>
                <w:szCs w:val="18"/>
              </w:rPr>
              <w:t>Inv</w:t>
            </w:r>
            <w:proofErr w:type="spellEnd"/>
            <w:r w:rsidRPr="00B55157">
              <w:rPr>
                <w:color w:val="17365D" w:themeColor="text2" w:themeShade="BF"/>
                <w:sz w:val="18"/>
                <w:szCs w:val="18"/>
              </w:rPr>
              <w:t>. do rastu a </w:t>
            </w:r>
            <w:proofErr w:type="spellStart"/>
            <w:r w:rsidRPr="00B55157">
              <w:rPr>
                <w:color w:val="17365D" w:themeColor="text2" w:themeShade="BF"/>
                <w:sz w:val="18"/>
                <w:szCs w:val="18"/>
              </w:rPr>
              <w:t>zam</w:t>
            </w:r>
            <w:proofErr w:type="spellEnd"/>
            <w:r w:rsidRPr="00B55157">
              <w:rPr>
                <w:color w:val="17365D" w:themeColor="text2" w:themeShade="BF"/>
                <w:sz w:val="18"/>
                <w:szCs w:val="18"/>
              </w:rPr>
              <w:t>.</w:t>
            </w:r>
            <w:r w:rsidR="000C6D29">
              <w:rPr>
                <w:color w:val="17365D" w:themeColor="text2" w:themeShade="BF"/>
                <w:sz w:val="18"/>
                <w:szCs w:val="18"/>
              </w:rPr>
              <w:t xml:space="preserve"> + PRV + OP RH</w:t>
            </w:r>
          </w:p>
        </w:tc>
        <w:tc>
          <w:tcPr>
            <w:tcW w:w="780" w:type="pct"/>
            <w:tcBorders>
              <w:bottom w:val="single" w:sz="8" w:space="0" w:color="FFFFFF" w:themeColor="background1"/>
            </w:tcBorders>
            <w:shd w:val="clear" w:color="auto" w:fill="FBD4B4" w:themeFill="accent6" w:themeFillTint="66"/>
            <w:vAlign w:val="center"/>
          </w:tcPr>
          <w:p w:rsidR="00B55157" w:rsidRPr="00B55157" w:rsidRDefault="00B55157" w:rsidP="00B5515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b/>
                <w:bCs/>
                <w:color w:val="17365D" w:themeColor="text2" w:themeShade="BF"/>
                <w:sz w:val="18"/>
                <w:szCs w:val="18"/>
              </w:rPr>
            </w:pPr>
            <w:r w:rsidRPr="00B55157">
              <w:rPr>
                <w:rFonts w:asciiTheme="minorHAnsi" w:hAnsiTheme="minorHAnsi"/>
                <w:b/>
                <w:bCs/>
                <w:color w:val="17365D" w:themeColor="text2" w:themeShade="BF"/>
                <w:sz w:val="18"/>
                <w:szCs w:val="18"/>
              </w:rPr>
              <w:t>15 329 374 992</w:t>
            </w:r>
          </w:p>
        </w:tc>
        <w:tc>
          <w:tcPr>
            <w:tcW w:w="233" w:type="pct"/>
            <w:tcBorders>
              <w:bottom w:val="single" w:sz="8" w:space="0" w:color="FFFFFF" w:themeColor="background1"/>
            </w:tcBorders>
            <w:shd w:val="clear" w:color="auto" w:fill="FBD4B4" w:themeFill="accent6" w:themeFillTint="66"/>
            <w:vAlign w:val="center"/>
          </w:tcPr>
          <w:p w:rsidR="00B55157" w:rsidRPr="00B55157" w:rsidRDefault="00B55157" w:rsidP="00B5515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b/>
                <w:bCs/>
                <w:color w:val="17365D" w:themeColor="text2" w:themeShade="BF"/>
                <w:sz w:val="18"/>
                <w:szCs w:val="18"/>
              </w:rPr>
            </w:pPr>
            <w:r w:rsidRPr="00B55157">
              <w:rPr>
                <w:rFonts w:asciiTheme="minorHAnsi" w:hAnsiTheme="minorHAnsi"/>
                <w:b/>
                <w:bCs/>
                <w:color w:val="17365D" w:themeColor="text2" w:themeShade="BF"/>
                <w:sz w:val="18"/>
                <w:szCs w:val="18"/>
              </w:rPr>
              <w:t>59</w:t>
            </w:r>
          </w:p>
        </w:tc>
        <w:tc>
          <w:tcPr>
            <w:tcW w:w="706" w:type="pct"/>
            <w:tcBorders>
              <w:bottom w:val="single" w:sz="8" w:space="0" w:color="FFFFFF" w:themeColor="background1"/>
            </w:tcBorders>
            <w:shd w:val="clear" w:color="auto" w:fill="FBD4B4" w:themeFill="accent6" w:themeFillTint="66"/>
            <w:vAlign w:val="center"/>
          </w:tcPr>
          <w:p w:rsidR="00B55157" w:rsidRPr="00B55157" w:rsidRDefault="007D07CE" w:rsidP="00140D66">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b/>
                <w:color w:val="17365D" w:themeColor="text2" w:themeShade="BF"/>
                <w:sz w:val="18"/>
                <w:szCs w:val="18"/>
                <w:lang w:eastAsia="en-US"/>
              </w:rPr>
            </w:pPr>
            <w:r>
              <w:rPr>
                <w:rFonts w:asciiTheme="minorHAnsi" w:eastAsiaTheme="minorHAnsi" w:hAnsiTheme="minorHAnsi"/>
                <w:b/>
                <w:color w:val="17365D" w:themeColor="text2" w:themeShade="BF"/>
                <w:sz w:val="18"/>
                <w:szCs w:val="18"/>
                <w:lang w:eastAsia="en-US"/>
              </w:rPr>
              <w:t>2 399 390 991</w:t>
            </w:r>
          </w:p>
        </w:tc>
        <w:tc>
          <w:tcPr>
            <w:tcW w:w="235" w:type="pct"/>
            <w:tcBorders>
              <w:bottom w:val="single" w:sz="8" w:space="0" w:color="FFFFFF" w:themeColor="background1"/>
            </w:tcBorders>
            <w:shd w:val="clear" w:color="auto" w:fill="FBD4B4" w:themeFill="accent6" w:themeFillTint="66"/>
            <w:vAlign w:val="center"/>
          </w:tcPr>
          <w:p w:rsidR="00B55157" w:rsidRPr="00B55157" w:rsidRDefault="00B55157" w:rsidP="00B5515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b/>
                <w:color w:val="17365D" w:themeColor="text2" w:themeShade="BF"/>
                <w:sz w:val="18"/>
                <w:szCs w:val="18"/>
              </w:rPr>
            </w:pPr>
            <w:r w:rsidRPr="00B55157">
              <w:rPr>
                <w:rFonts w:asciiTheme="minorHAnsi" w:hAnsiTheme="minorHAnsi"/>
                <w:b/>
                <w:color w:val="17365D" w:themeColor="text2" w:themeShade="BF"/>
                <w:sz w:val="18"/>
                <w:szCs w:val="18"/>
              </w:rPr>
              <w:t>4</w:t>
            </w:r>
          </w:p>
        </w:tc>
        <w:tc>
          <w:tcPr>
            <w:tcW w:w="624" w:type="pct"/>
            <w:tcBorders>
              <w:bottom w:val="single" w:sz="8" w:space="0" w:color="FFFFFF" w:themeColor="background1"/>
            </w:tcBorders>
            <w:shd w:val="clear" w:color="auto" w:fill="FBD4B4" w:themeFill="accent6" w:themeFillTint="66"/>
            <w:vAlign w:val="center"/>
          </w:tcPr>
          <w:p w:rsidR="00B55157" w:rsidRPr="00B55157" w:rsidRDefault="00B55157" w:rsidP="00B5515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b/>
                <w:color w:val="17365D" w:themeColor="text2" w:themeShade="BF"/>
                <w:sz w:val="18"/>
                <w:szCs w:val="18"/>
                <w:lang w:eastAsia="en-US"/>
              </w:rPr>
            </w:pPr>
            <w:r w:rsidRPr="00B55157">
              <w:rPr>
                <w:rFonts w:asciiTheme="minorHAnsi" w:eastAsiaTheme="minorHAnsi" w:hAnsiTheme="minorHAnsi"/>
                <w:b/>
                <w:color w:val="17365D" w:themeColor="text2" w:themeShade="BF"/>
                <w:sz w:val="18"/>
                <w:szCs w:val="18"/>
                <w:lang w:eastAsia="en-US"/>
              </w:rPr>
              <w:t>143 389 603</w:t>
            </w:r>
          </w:p>
        </w:tc>
        <w:tc>
          <w:tcPr>
            <w:tcW w:w="235" w:type="pct"/>
            <w:tcBorders>
              <w:bottom w:val="single" w:sz="8" w:space="0" w:color="FFFFFF" w:themeColor="background1"/>
            </w:tcBorders>
            <w:shd w:val="clear" w:color="auto" w:fill="FBD4B4" w:themeFill="accent6" w:themeFillTint="66"/>
            <w:vAlign w:val="center"/>
          </w:tcPr>
          <w:p w:rsidR="00B55157" w:rsidRPr="00B55157" w:rsidRDefault="00B55157" w:rsidP="00B5515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b/>
                <w:bCs/>
                <w:color w:val="17365D" w:themeColor="text2" w:themeShade="BF"/>
                <w:sz w:val="18"/>
                <w:szCs w:val="18"/>
              </w:rPr>
            </w:pPr>
            <w:r w:rsidRPr="00B55157">
              <w:rPr>
                <w:rFonts w:asciiTheme="minorHAnsi" w:hAnsiTheme="minorHAnsi"/>
                <w:b/>
                <w:bCs/>
                <w:color w:val="17365D" w:themeColor="text2" w:themeShade="BF"/>
                <w:sz w:val="18"/>
                <w:szCs w:val="18"/>
              </w:rPr>
              <w:t>55</w:t>
            </w:r>
          </w:p>
        </w:tc>
        <w:tc>
          <w:tcPr>
            <w:tcW w:w="703" w:type="pct"/>
            <w:tcBorders>
              <w:bottom w:val="single" w:sz="8" w:space="0" w:color="FFFFFF" w:themeColor="background1"/>
            </w:tcBorders>
            <w:shd w:val="clear" w:color="auto" w:fill="FBD4B4" w:themeFill="accent6" w:themeFillTint="66"/>
            <w:vAlign w:val="center"/>
          </w:tcPr>
          <w:p w:rsidR="00B55157" w:rsidRPr="00B55157" w:rsidRDefault="007D07CE" w:rsidP="00B5515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b/>
                <w:bCs/>
                <w:color w:val="17365D" w:themeColor="text2" w:themeShade="BF"/>
                <w:sz w:val="18"/>
                <w:szCs w:val="18"/>
              </w:rPr>
            </w:pPr>
            <w:r>
              <w:rPr>
                <w:rFonts w:asciiTheme="minorHAnsi" w:hAnsiTheme="minorHAnsi"/>
                <w:b/>
                <w:bCs/>
                <w:color w:val="17365D" w:themeColor="text2" w:themeShade="BF"/>
                <w:sz w:val="18"/>
                <w:szCs w:val="18"/>
              </w:rPr>
              <w:t>2 256 001 388</w:t>
            </w:r>
          </w:p>
        </w:tc>
        <w:tc>
          <w:tcPr>
            <w:tcW w:w="623" w:type="pct"/>
            <w:tcBorders>
              <w:bottom w:val="single" w:sz="8" w:space="0" w:color="FFFFFF" w:themeColor="background1"/>
            </w:tcBorders>
            <w:shd w:val="clear" w:color="auto" w:fill="FBD4B4" w:themeFill="accent6" w:themeFillTint="66"/>
            <w:vAlign w:val="center"/>
          </w:tcPr>
          <w:p w:rsidR="00B55157" w:rsidRPr="00B55157" w:rsidRDefault="00B55157" w:rsidP="00B5515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b/>
                <w:color w:val="17365D" w:themeColor="text2" w:themeShade="BF"/>
                <w:sz w:val="18"/>
                <w:szCs w:val="18"/>
                <w:lang w:eastAsia="en-US"/>
              </w:rPr>
            </w:pPr>
            <w:r w:rsidRPr="00B55157">
              <w:rPr>
                <w:rFonts w:asciiTheme="minorHAnsi" w:eastAsiaTheme="minorHAnsi" w:hAnsiTheme="minorHAnsi"/>
                <w:b/>
                <w:color w:val="17365D" w:themeColor="text2" w:themeShade="BF"/>
                <w:sz w:val="18"/>
                <w:szCs w:val="18"/>
                <w:lang w:eastAsia="en-US"/>
              </w:rPr>
              <w:t>15%</w:t>
            </w:r>
          </w:p>
        </w:tc>
      </w:tr>
      <w:tr w:rsidR="00750F8C" w:rsidRPr="00B55157" w:rsidTr="00BC2B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61" w:type="pct"/>
          </w:tcPr>
          <w:p w:rsidR="00750F8C" w:rsidRPr="00B55157" w:rsidRDefault="00750F8C" w:rsidP="00BC2B77">
            <w:pPr>
              <w:spacing w:line="276" w:lineRule="auto"/>
              <w:rPr>
                <w:sz w:val="18"/>
                <w:szCs w:val="18"/>
              </w:rPr>
            </w:pPr>
            <w:proofErr w:type="spellStart"/>
            <w:r w:rsidRPr="00B55157">
              <w:rPr>
                <w:sz w:val="18"/>
                <w:szCs w:val="18"/>
              </w:rPr>
              <w:t>Interreg</w:t>
            </w:r>
            <w:proofErr w:type="spellEnd"/>
            <w:r w:rsidRPr="00B55157">
              <w:rPr>
                <w:sz w:val="18"/>
                <w:szCs w:val="18"/>
              </w:rPr>
              <w:t xml:space="preserve"> SK-AT</w:t>
            </w:r>
          </w:p>
        </w:tc>
        <w:tc>
          <w:tcPr>
            <w:tcW w:w="780" w:type="pct"/>
            <w:vAlign w:val="bottom"/>
          </w:tcPr>
          <w:p w:rsidR="00750F8C" w:rsidRPr="00B55157" w:rsidRDefault="00750F8C" w:rsidP="00BC2B7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r w:rsidRPr="00B55157">
              <w:rPr>
                <w:rFonts w:asciiTheme="minorHAnsi" w:hAnsiTheme="minorHAnsi"/>
                <w:bCs/>
                <w:color w:val="000000" w:themeColor="text1"/>
                <w:sz w:val="18"/>
                <w:szCs w:val="18"/>
              </w:rPr>
              <w:t>75 892 681</w:t>
            </w:r>
          </w:p>
        </w:tc>
        <w:tc>
          <w:tcPr>
            <w:tcW w:w="233" w:type="pct"/>
          </w:tcPr>
          <w:p w:rsidR="00750F8C" w:rsidRPr="00B55157" w:rsidRDefault="00750F8C" w:rsidP="00BC2B7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r w:rsidRPr="00B55157">
              <w:rPr>
                <w:rFonts w:asciiTheme="minorHAnsi" w:hAnsiTheme="minorHAnsi"/>
                <w:bCs/>
                <w:color w:val="000000" w:themeColor="text1"/>
                <w:sz w:val="18"/>
                <w:szCs w:val="18"/>
              </w:rPr>
              <w:t>0</w:t>
            </w:r>
          </w:p>
        </w:tc>
        <w:tc>
          <w:tcPr>
            <w:tcW w:w="706" w:type="pct"/>
            <w:vAlign w:val="bottom"/>
          </w:tcPr>
          <w:p w:rsidR="00750F8C" w:rsidRPr="00B55157" w:rsidRDefault="00750F8C" w:rsidP="00BC2B7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c>
          <w:tcPr>
            <w:tcW w:w="235" w:type="pct"/>
            <w:vAlign w:val="center"/>
          </w:tcPr>
          <w:p w:rsidR="00750F8C" w:rsidRPr="00B55157" w:rsidRDefault="00750F8C" w:rsidP="00BC2B7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624" w:type="pct"/>
          </w:tcPr>
          <w:p w:rsidR="00750F8C" w:rsidRPr="00B55157" w:rsidRDefault="00750F8C" w:rsidP="00BC2B7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c>
          <w:tcPr>
            <w:tcW w:w="235" w:type="pct"/>
          </w:tcPr>
          <w:p w:rsidR="00750F8C" w:rsidRPr="00B55157" w:rsidRDefault="00750F8C" w:rsidP="00BC2B7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r w:rsidRPr="00B55157">
              <w:rPr>
                <w:rFonts w:asciiTheme="minorHAnsi" w:hAnsiTheme="minorHAnsi"/>
                <w:bCs/>
                <w:color w:val="000000" w:themeColor="text1"/>
                <w:sz w:val="18"/>
                <w:szCs w:val="18"/>
              </w:rPr>
              <w:t>0</w:t>
            </w:r>
          </w:p>
        </w:tc>
        <w:tc>
          <w:tcPr>
            <w:tcW w:w="703" w:type="pct"/>
          </w:tcPr>
          <w:p w:rsidR="00750F8C" w:rsidRPr="00B55157" w:rsidRDefault="00750F8C" w:rsidP="00BC2B7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r w:rsidRPr="00B55157">
              <w:rPr>
                <w:rFonts w:asciiTheme="minorHAnsi" w:hAnsiTheme="minorHAnsi"/>
                <w:bCs/>
                <w:color w:val="000000" w:themeColor="text1"/>
                <w:sz w:val="18"/>
                <w:szCs w:val="18"/>
              </w:rPr>
              <w:t>0</w:t>
            </w:r>
          </w:p>
        </w:tc>
        <w:tc>
          <w:tcPr>
            <w:tcW w:w="623" w:type="pct"/>
            <w:vAlign w:val="bottom"/>
          </w:tcPr>
          <w:p w:rsidR="00750F8C" w:rsidRPr="00B55157" w:rsidRDefault="00750F8C" w:rsidP="00BC2B7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r>
      <w:tr w:rsidR="00B4349C" w:rsidRPr="00B55157" w:rsidTr="00B55157">
        <w:tc>
          <w:tcPr>
            <w:cnfStyle w:val="001000000000" w:firstRow="0" w:lastRow="0" w:firstColumn="1" w:lastColumn="0" w:oddVBand="0" w:evenVBand="0" w:oddHBand="0" w:evenHBand="0" w:firstRowFirstColumn="0" w:firstRowLastColumn="0" w:lastRowFirstColumn="0" w:lastRowLastColumn="0"/>
            <w:tcW w:w="861" w:type="pct"/>
          </w:tcPr>
          <w:p w:rsidR="00B55157" w:rsidRPr="00B55157" w:rsidRDefault="00B55157" w:rsidP="00B55157">
            <w:pPr>
              <w:spacing w:line="276" w:lineRule="auto"/>
              <w:rPr>
                <w:sz w:val="18"/>
                <w:szCs w:val="18"/>
              </w:rPr>
            </w:pPr>
            <w:proofErr w:type="spellStart"/>
            <w:r w:rsidRPr="00B55157">
              <w:rPr>
                <w:sz w:val="18"/>
                <w:szCs w:val="18"/>
              </w:rPr>
              <w:t>Interreg</w:t>
            </w:r>
            <w:proofErr w:type="spellEnd"/>
            <w:r w:rsidRPr="00B55157">
              <w:rPr>
                <w:sz w:val="18"/>
                <w:szCs w:val="18"/>
              </w:rPr>
              <w:t xml:space="preserve"> SK-CZ</w:t>
            </w:r>
          </w:p>
        </w:tc>
        <w:tc>
          <w:tcPr>
            <w:tcW w:w="780" w:type="pct"/>
            <w:vAlign w:val="bottom"/>
          </w:tcPr>
          <w:p w:rsidR="00B55157" w:rsidRPr="00B55157" w:rsidRDefault="00B55157" w:rsidP="00B5515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bCs/>
                <w:color w:val="000000" w:themeColor="text1"/>
                <w:sz w:val="18"/>
                <w:szCs w:val="18"/>
              </w:rPr>
            </w:pPr>
            <w:r w:rsidRPr="00B55157">
              <w:rPr>
                <w:rFonts w:asciiTheme="minorHAnsi" w:hAnsiTheme="minorHAnsi"/>
                <w:bCs/>
                <w:color w:val="000000" w:themeColor="text1"/>
                <w:sz w:val="18"/>
                <w:szCs w:val="18"/>
              </w:rPr>
              <w:t>90 139 463</w:t>
            </w:r>
          </w:p>
        </w:tc>
        <w:tc>
          <w:tcPr>
            <w:tcW w:w="233" w:type="pct"/>
          </w:tcPr>
          <w:p w:rsidR="00B55157" w:rsidRPr="00B55157" w:rsidRDefault="00B55157" w:rsidP="00B5515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bCs/>
                <w:color w:val="000000" w:themeColor="text1"/>
                <w:sz w:val="18"/>
                <w:szCs w:val="18"/>
              </w:rPr>
            </w:pPr>
            <w:r w:rsidRPr="00B55157">
              <w:rPr>
                <w:rFonts w:asciiTheme="minorHAnsi" w:hAnsiTheme="minorHAnsi"/>
                <w:bCs/>
                <w:color w:val="000000" w:themeColor="text1"/>
                <w:sz w:val="18"/>
                <w:szCs w:val="18"/>
              </w:rPr>
              <w:t>0</w:t>
            </w:r>
          </w:p>
        </w:tc>
        <w:tc>
          <w:tcPr>
            <w:tcW w:w="706" w:type="pct"/>
            <w:vAlign w:val="bottom"/>
          </w:tcPr>
          <w:p w:rsidR="00B55157" w:rsidRPr="00B55157" w:rsidRDefault="00B55157" w:rsidP="00B5515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c>
          <w:tcPr>
            <w:tcW w:w="235" w:type="pct"/>
            <w:vAlign w:val="center"/>
          </w:tcPr>
          <w:p w:rsidR="00B55157" w:rsidRPr="00B55157" w:rsidRDefault="00B55157" w:rsidP="00B5515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624" w:type="pct"/>
          </w:tcPr>
          <w:p w:rsidR="00B55157" w:rsidRPr="00B55157" w:rsidRDefault="00B55157" w:rsidP="00B5515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c>
          <w:tcPr>
            <w:tcW w:w="235" w:type="pct"/>
          </w:tcPr>
          <w:p w:rsidR="00B55157" w:rsidRPr="00B55157" w:rsidRDefault="00B55157" w:rsidP="00B5515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bCs/>
                <w:color w:val="000000" w:themeColor="text1"/>
                <w:sz w:val="18"/>
                <w:szCs w:val="18"/>
              </w:rPr>
            </w:pPr>
            <w:r w:rsidRPr="00B55157">
              <w:rPr>
                <w:rFonts w:asciiTheme="minorHAnsi" w:hAnsiTheme="minorHAnsi"/>
                <w:bCs/>
                <w:color w:val="000000" w:themeColor="text1"/>
                <w:sz w:val="18"/>
                <w:szCs w:val="18"/>
              </w:rPr>
              <w:t>0</w:t>
            </w:r>
          </w:p>
        </w:tc>
        <w:tc>
          <w:tcPr>
            <w:tcW w:w="703" w:type="pct"/>
          </w:tcPr>
          <w:p w:rsidR="00B55157" w:rsidRPr="00B55157" w:rsidRDefault="00B55157" w:rsidP="00B5515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bCs/>
                <w:color w:val="000000" w:themeColor="text1"/>
                <w:sz w:val="18"/>
                <w:szCs w:val="18"/>
              </w:rPr>
            </w:pPr>
            <w:r w:rsidRPr="00B55157">
              <w:rPr>
                <w:rFonts w:asciiTheme="minorHAnsi" w:hAnsiTheme="minorHAnsi"/>
                <w:bCs/>
                <w:color w:val="000000" w:themeColor="text1"/>
                <w:sz w:val="18"/>
                <w:szCs w:val="18"/>
              </w:rPr>
              <w:t>0</w:t>
            </w:r>
          </w:p>
        </w:tc>
        <w:tc>
          <w:tcPr>
            <w:tcW w:w="623" w:type="pct"/>
            <w:vAlign w:val="bottom"/>
          </w:tcPr>
          <w:p w:rsidR="00B55157" w:rsidRPr="00B55157" w:rsidRDefault="00B55157" w:rsidP="00B5515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r>
      <w:tr w:rsidR="00B4349C" w:rsidRPr="00B55157" w:rsidTr="00B5515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61" w:type="pct"/>
          </w:tcPr>
          <w:p w:rsidR="00B55157" w:rsidRPr="00B55157" w:rsidRDefault="00B55157" w:rsidP="00B55157">
            <w:pPr>
              <w:spacing w:line="276" w:lineRule="auto"/>
              <w:rPr>
                <w:sz w:val="18"/>
                <w:szCs w:val="18"/>
              </w:rPr>
            </w:pPr>
            <w:proofErr w:type="spellStart"/>
            <w:r w:rsidRPr="00B55157">
              <w:rPr>
                <w:sz w:val="18"/>
                <w:szCs w:val="18"/>
              </w:rPr>
              <w:t>Interreg</w:t>
            </w:r>
            <w:proofErr w:type="spellEnd"/>
            <w:r w:rsidRPr="00B55157">
              <w:rPr>
                <w:sz w:val="18"/>
                <w:szCs w:val="18"/>
              </w:rPr>
              <w:t xml:space="preserve"> SK-HU</w:t>
            </w:r>
          </w:p>
        </w:tc>
        <w:tc>
          <w:tcPr>
            <w:tcW w:w="780" w:type="pct"/>
            <w:vAlign w:val="bottom"/>
          </w:tcPr>
          <w:p w:rsidR="00B55157" w:rsidRPr="00B55157" w:rsidRDefault="00B55157" w:rsidP="00B5515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r w:rsidRPr="00B55157">
              <w:rPr>
                <w:rFonts w:asciiTheme="minorHAnsi" w:hAnsiTheme="minorHAnsi"/>
                <w:bCs/>
                <w:color w:val="000000" w:themeColor="text1"/>
                <w:sz w:val="18"/>
                <w:szCs w:val="18"/>
              </w:rPr>
              <w:t>155 808 987</w:t>
            </w:r>
          </w:p>
        </w:tc>
        <w:tc>
          <w:tcPr>
            <w:tcW w:w="233" w:type="pct"/>
          </w:tcPr>
          <w:p w:rsidR="00B55157" w:rsidRPr="00B55157" w:rsidRDefault="00B55157" w:rsidP="00B5515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r w:rsidRPr="00B55157">
              <w:rPr>
                <w:rFonts w:asciiTheme="minorHAnsi" w:hAnsiTheme="minorHAnsi"/>
                <w:bCs/>
                <w:color w:val="000000" w:themeColor="text1"/>
                <w:sz w:val="18"/>
                <w:szCs w:val="18"/>
              </w:rPr>
              <w:t>0</w:t>
            </w:r>
          </w:p>
        </w:tc>
        <w:tc>
          <w:tcPr>
            <w:tcW w:w="706" w:type="pct"/>
            <w:vAlign w:val="bottom"/>
          </w:tcPr>
          <w:p w:rsidR="00B55157" w:rsidRPr="00B55157" w:rsidRDefault="00B55157" w:rsidP="00B5515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c>
          <w:tcPr>
            <w:tcW w:w="235" w:type="pct"/>
            <w:vAlign w:val="center"/>
          </w:tcPr>
          <w:p w:rsidR="00B55157" w:rsidRPr="00B55157" w:rsidRDefault="00B55157" w:rsidP="00B5515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624" w:type="pct"/>
          </w:tcPr>
          <w:p w:rsidR="00B55157" w:rsidRPr="00B55157" w:rsidRDefault="00B55157" w:rsidP="00B5515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c>
          <w:tcPr>
            <w:tcW w:w="235" w:type="pct"/>
          </w:tcPr>
          <w:p w:rsidR="00B55157" w:rsidRPr="00B55157" w:rsidRDefault="00B55157" w:rsidP="00B5515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r w:rsidRPr="00B55157">
              <w:rPr>
                <w:rFonts w:asciiTheme="minorHAnsi" w:hAnsiTheme="minorHAnsi"/>
                <w:bCs/>
                <w:color w:val="000000" w:themeColor="text1"/>
                <w:sz w:val="18"/>
                <w:szCs w:val="18"/>
              </w:rPr>
              <w:t>0</w:t>
            </w:r>
          </w:p>
        </w:tc>
        <w:tc>
          <w:tcPr>
            <w:tcW w:w="703" w:type="pct"/>
          </w:tcPr>
          <w:p w:rsidR="00B55157" w:rsidRPr="00B55157" w:rsidRDefault="00B55157" w:rsidP="00B5515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r w:rsidRPr="00B55157">
              <w:rPr>
                <w:rFonts w:asciiTheme="minorHAnsi" w:hAnsiTheme="minorHAnsi"/>
                <w:bCs/>
                <w:color w:val="000000" w:themeColor="text1"/>
                <w:sz w:val="18"/>
                <w:szCs w:val="18"/>
              </w:rPr>
              <w:t>0</w:t>
            </w:r>
          </w:p>
        </w:tc>
        <w:tc>
          <w:tcPr>
            <w:tcW w:w="623" w:type="pct"/>
            <w:vAlign w:val="bottom"/>
          </w:tcPr>
          <w:p w:rsidR="00B55157" w:rsidRPr="00B55157" w:rsidRDefault="00B55157" w:rsidP="00B5515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r>
      <w:tr w:rsidR="00B55157" w:rsidRPr="00B55157" w:rsidTr="00B55157">
        <w:trPr>
          <w:trHeight w:val="344"/>
        </w:trPr>
        <w:tc>
          <w:tcPr>
            <w:cnfStyle w:val="001000000000" w:firstRow="0" w:lastRow="0" w:firstColumn="1" w:lastColumn="0" w:oddVBand="0" w:evenVBand="0" w:oddHBand="0" w:evenHBand="0" w:firstRowFirstColumn="0" w:firstRowLastColumn="0" w:lastRowFirstColumn="0" w:lastRowLastColumn="0"/>
            <w:tcW w:w="861" w:type="pct"/>
            <w:tcBorders>
              <w:bottom w:val="single" w:sz="8" w:space="0" w:color="FFFFFF" w:themeColor="background1"/>
            </w:tcBorders>
            <w:shd w:val="clear" w:color="auto" w:fill="FBD4B4" w:themeFill="accent6" w:themeFillTint="66"/>
            <w:vAlign w:val="center"/>
          </w:tcPr>
          <w:p w:rsidR="00B55157" w:rsidRPr="00B55157" w:rsidRDefault="00B55157" w:rsidP="00B55157">
            <w:pPr>
              <w:spacing w:line="276" w:lineRule="auto"/>
              <w:rPr>
                <w:color w:val="17365D" w:themeColor="text2" w:themeShade="BF"/>
                <w:sz w:val="18"/>
                <w:szCs w:val="18"/>
              </w:rPr>
            </w:pPr>
            <w:r w:rsidRPr="00B55157">
              <w:rPr>
                <w:color w:val="17365D" w:themeColor="text2" w:themeShade="BF"/>
                <w:sz w:val="18"/>
                <w:szCs w:val="18"/>
              </w:rPr>
              <w:t>Spolu cieľ EÚS</w:t>
            </w:r>
            <w:r w:rsidR="00140D66" w:rsidRPr="00140D66">
              <w:rPr>
                <w:color w:val="17365D" w:themeColor="text2" w:themeShade="BF"/>
                <w:sz w:val="18"/>
                <w:szCs w:val="18"/>
                <w:vertAlign w:val="superscript"/>
              </w:rPr>
              <w:t>4</w:t>
            </w:r>
          </w:p>
        </w:tc>
        <w:tc>
          <w:tcPr>
            <w:tcW w:w="780" w:type="pct"/>
            <w:tcBorders>
              <w:bottom w:val="single" w:sz="8" w:space="0" w:color="FFFFFF" w:themeColor="background1"/>
            </w:tcBorders>
            <w:shd w:val="clear" w:color="auto" w:fill="FBD4B4" w:themeFill="accent6" w:themeFillTint="66"/>
            <w:vAlign w:val="center"/>
          </w:tcPr>
          <w:p w:rsidR="00B55157" w:rsidRPr="00B55157" w:rsidRDefault="00B55157" w:rsidP="00B5515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b/>
                <w:bCs/>
                <w:color w:val="17365D" w:themeColor="text2" w:themeShade="BF"/>
                <w:sz w:val="18"/>
                <w:szCs w:val="18"/>
              </w:rPr>
            </w:pPr>
            <w:r w:rsidRPr="00B55157">
              <w:rPr>
                <w:rFonts w:asciiTheme="minorHAnsi" w:hAnsiTheme="minorHAnsi"/>
                <w:b/>
                <w:bCs/>
                <w:color w:val="17365D" w:themeColor="text2" w:themeShade="BF"/>
                <w:sz w:val="18"/>
                <w:szCs w:val="18"/>
              </w:rPr>
              <w:t>321 841 131</w:t>
            </w:r>
          </w:p>
        </w:tc>
        <w:tc>
          <w:tcPr>
            <w:tcW w:w="233" w:type="pct"/>
            <w:tcBorders>
              <w:bottom w:val="single" w:sz="8" w:space="0" w:color="FFFFFF" w:themeColor="background1"/>
            </w:tcBorders>
            <w:shd w:val="clear" w:color="auto" w:fill="FBD4B4" w:themeFill="accent6" w:themeFillTint="66"/>
            <w:vAlign w:val="center"/>
          </w:tcPr>
          <w:p w:rsidR="00B55157" w:rsidRPr="00B55157" w:rsidRDefault="00B55157" w:rsidP="00B5515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b/>
                <w:bCs/>
                <w:color w:val="17365D" w:themeColor="text2" w:themeShade="BF"/>
                <w:sz w:val="18"/>
                <w:szCs w:val="18"/>
              </w:rPr>
            </w:pPr>
            <w:r w:rsidRPr="00B55157">
              <w:rPr>
                <w:rFonts w:asciiTheme="minorHAnsi" w:hAnsiTheme="minorHAnsi"/>
                <w:b/>
                <w:bCs/>
                <w:color w:val="17365D" w:themeColor="text2" w:themeShade="BF"/>
                <w:sz w:val="18"/>
                <w:szCs w:val="18"/>
              </w:rPr>
              <w:t>0</w:t>
            </w:r>
          </w:p>
        </w:tc>
        <w:tc>
          <w:tcPr>
            <w:tcW w:w="706" w:type="pct"/>
            <w:tcBorders>
              <w:bottom w:val="single" w:sz="8" w:space="0" w:color="FFFFFF" w:themeColor="background1"/>
            </w:tcBorders>
            <w:shd w:val="clear" w:color="auto" w:fill="FBD4B4" w:themeFill="accent6" w:themeFillTint="66"/>
            <w:vAlign w:val="center"/>
          </w:tcPr>
          <w:p w:rsidR="00B55157" w:rsidRPr="00B55157" w:rsidRDefault="00B55157" w:rsidP="00B5515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b/>
                <w:color w:val="17365D" w:themeColor="text2" w:themeShade="BF"/>
                <w:sz w:val="18"/>
                <w:szCs w:val="18"/>
                <w:lang w:eastAsia="en-US"/>
              </w:rPr>
            </w:pPr>
            <w:r w:rsidRPr="00B55157">
              <w:rPr>
                <w:rFonts w:asciiTheme="minorHAnsi" w:eastAsiaTheme="minorHAnsi" w:hAnsiTheme="minorHAnsi"/>
                <w:b/>
                <w:color w:val="17365D" w:themeColor="text2" w:themeShade="BF"/>
                <w:sz w:val="18"/>
                <w:szCs w:val="18"/>
                <w:lang w:eastAsia="en-US"/>
              </w:rPr>
              <w:t>0</w:t>
            </w:r>
          </w:p>
        </w:tc>
        <w:tc>
          <w:tcPr>
            <w:tcW w:w="235" w:type="pct"/>
            <w:tcBorders>
              <w:bottom w:val="single" w:sz="8" w:space="0" w:color="FFFFFF" w:themeColor="background1"/>
            </w:tcBorders>
            <w:shd w:val="clear" w:color="auto" w:fill="FBD4B4" w:themeFill="accent6" w:themeFillTint="66"/>
            <w:vAlign w:val="center"/>
          </w:tcPr>
          <w:p w:rsidR="00B55157" w:rsidRPr="00B55157" w:rsidRDefault="00B55157" w:rsidP="00B5515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b/>
                <w:color w:val="17365D" w:themeColor="text2" w:themeShade="BF"/>
                <w:sz w:val="18"/>
                <w:szCs w:val="18"/>
              </w:rPr>
            </w:pPr>
            <w:r w:rsidRPr="00B55157">
              <w:rPr>
                <w:rFonts w:asciiTheme="minorHAnsi" w:hAnsiTheme="minorHAnsi"/>
                <w:b/>
                <w:color w:val="17365D" w:themeColor="text2" w:themeShade="BF"/>
                <w:sz w:val="18"/>
                <w:szCs w:val="18"/>
              </w:rPr>
              <w:t>0</w:t>
            </w:r>
          </w:p>
        </w:tc>
        <w:tc>
          <w:tcPr>
            <w:tcW w:w="624" w:type="pct"/>
            <w:tcBorders>
              <w:bottom w:val="single" w:sz="8" w:space="0" w:color="FFFFFF" w:themeColor="background1"/>
            </w:tcBorders>
            <w:shd w:val="clear" w:color="auto" w:fill="FBD4B4" w:themeFill="accent6" w:themeFillTint="66"/>
            <w:vAlign w:val="center"/>
          </w:tcPr>
          <w:p w:rsidR="00B55157" w:rsidRPr="00B55157" w:rsidRDefault="00B55157" w:rsidP="00B5515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b/>
                <w:color w:val="17365D" w:themeColor="text2" w:themeShade="BF"/>
                <w:sz w:val="18"/>
                <w:szCs w:val="18"/>
                <w:lang w:eastAsia="en-US"/>
              </w:rPr>
            </w:pPr>
            <w:r w:rsidRPr="00B55157">
              <w:rPr>
                <w:rFonts w:asciiTheme="minorHAnsi" w:eastAsiaTheme="minorHAnsi" w:hAnsiTheme="minorHAnsi"/>
                <w:b/>
                <w:color w:val="17365D" w:themeColor="text2" w:themeShade="BF"/>
                <w:sz w:val="18"/>
                <w:szCs w:val="18"/>
                <w:lang w:eastAsia="en-US"/>
              </w:rPr>
              <w:t>0</w:t>
            </w:r>
          </w:p>
        </w:tc>
        <w:tc>
          <w:tcPr>
            <w:tcW w:w="235" w:type="pct"/>
            <w:tcBorders>
              <w:bottom w:val="single" w:sz="8" w:space="0" w:color="FFFFFF" w:themeColor="background1"/>
            </w:tcBorders>
            <w:shd w:val="clear" w:color="auto" w:fill="FBD4B4" w:themeFill="accent6" w:themeFillTint="66"/>
            <w:vAlign w:val="center"/>
          </w:tcPr>
          <w:p w:rsidR="00B55157" w:rsidRPr="00B55157" w:rsidRDefault="00B55157" w:rsidP="00B5515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b/>
                <w:bCs/>
                <w:color w:val="17365D" w:themeColor="text2" w:themeShade="BF"/>
                <w:sz w:val="18"/>
                <w:szCs w:val="18"/>
              </w:rPr>
            </w:pPr>
            <w:r w:rsidRPr="00B55157">
              <w:rPr>
                <w:rFonts w:asciiTheme="minorHAnsi" w:hAnsiTheme="minorHAnsi"/>
                <w:b/>
                <w:bCs/>
                <w:color w:val="17365D" w:themeColor="text2" w:themeShade="BF"/>
                <w:sz w:val="18"/>
                <w:szCs w:val="18"/>
              </w:rPr>
              <w:t>0</w:t>
            </w:r>
          </w:p>
        </w:tc>
        <w:tc>
          <w:tcPr>
            <w:tcW w:w="703" w:type="pct"/>
            <w:tcBorders>
              <w:bottom w:val="single" w:sz="8" w:space="0" w:color="FFFFFF" w:themeColor="background1"/>
            </w:tcBorders>
            <w:shd w:val="clear" w:color="auto" w:fill="FBD4B4" w:themeFill="accent6" w:themeFillTint="66"/>
            <w:vAlign w:val="center"/>
          </w:tcPr>
          <w:p w:rsidR="00B55157" w:rsidRPr="00B55157" w:rsidRDefault="00B55157" w:rsidP="00B5515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b/>
                <w:bCs/>
                <w:color w:val="17365D" w:themeColor="text2" w:themeShade="BF"/>
                <w:sz w:val="18"/>
                <w:szCs w:val="18"/>
              </w:rPr>
            </w:pPr>
            <w:r w:rsidRPr="00B55157">
              <w:rPr>
                <w:rFonts w:asciiTheme="minorHAnsi" w:hAnsiTheme="minorHAnsi"/>
                <w:b/>
                <w:bCs/>
                <w:color w:val="17365D" w:themeColor="text2" w:themeShade="BF"/>
                <w:sz w:val="18"/>
                <w:szCs w:val="18"/>
              </w:rPr>
              <w:t>0</w:t>
            </w:r>
          </w:p>
        </w:tc>
        <w:tc>
          <w:tcPr>
            <w:tcW w:w="623" w:type="pct"/>
            <w:tcBorders>
              <w:bottom w:val="single" w:sz="8" w:space="0" w:color="FFFFFF" w:themeColor="background1"/>
            </w:tcBorders>
            <w:shd w:val="clear" w:color="auto" w:fill="FBD4B4" w:themeFill="accent6" w:themeFillTint="66"/>
            <w:vAlign w:val="center"/>
          </w:tcPr>
          <w:p w:rsidR="00B55157" w:rsidRPr="00B55157" w:rsidRDefault="00B55157" w:rsidP="00B5515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b/>
                <w:color w:val="17365D" w:themeColor="text2" w:themeShade="BF"/>
                <w:sz w:val="18"/>
                <w:szCs w:val="18"/>
                <w:lang w:eastAsia="en-US"/>
              </w:rPr>
            </w:pPr>
            <w:r w:rsidRPr="00B55157">
              <w:rPr>
                <w:rFonts w:asciiTheme="minorHAnsi" w:eastAsiaTheme="minorHAnsi" w:hAnsiTheme="minorHAnsi"/>
                <w:b/>
                <w:color w:val="17365D" w:themeColor="text2" w:themeShade="BF"/>
                <w:sz w:val="18"/>
                <w:szCs w:val="18"/>
                <w:lang w:eastAsia="en-US"/>
              </w:rPr>
              <w:t>0%</w:t>
            </w:r>
          </w:p>
        </w:tc>
      </w:tr>
      <w:tr w:rsidR="00B55157" w:rsidRPr="00B55157" w:rsidTr="00B55157">
        <w:trPr>
          <w:cnfStyle w:val="000000100000" w:firstRow="0" w:lastRow="0" w:firstColumn="0" w:lastColumn="0" w:oddVBand="0" w:evenVBand="0" w:oddHBand="1" w:evenHBand="0"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861" w:type="pct"/>
            <w:vAlign w:val="center"/>
          </w:tcPr>
          <w:p w:rsidR="00B55157" w:rsidRPr="00B55157" w:rsidRDefault="00B55157" w:rsidP="00B55157">
            <w:pPr>
              <w:spacing w:line="276" w:lineRule="auto"/>
              <w:rPr>
                <w:sz w:val="18"/>
                <w:szCs w:val="18"/>
              </w:rPr>
            </w:pPr>
            <w:r w:rsidRPr="00B55157">
              <w:rPr>
                <w:sz w:val="18"/>
                <w:szCs w:val="18"/>
              </w:rPr>
              <w:t>Spolu EŠIF</w:t>
            </w:r>
          </w:p>
        </w:tc>
        <w:tc>
          <w:tcPr>
            <w:tcW w:w="780" w:type="pct"/>
            <w:shd w:val="clear" w:color="auto" w:fill="4F81BD" w:themeFill="accent1"/>
            <w:vAlign w:val="center"/>
          </w:tcPr>
          <w:p w:rsidR="00B55157" w:rsidRPr="00B55157" w:rsidRDefault="00ED4DD1" w:rsidP="00B5515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b/>
                <w:bCs/>
                <w:color w:val="FFFFFF" w:themeColor="background1"/>
                <w:sz w:val="18"/>
                <w:szCs w:val="18"/>
              </w:rPr>
            </w:pPr>
            <w:r>
              <w:rPr>
                <w:rFonts w:asciiTheme="minorHAnsi" w:hAnsiTheme="minorHAnsi"/>
                <w:b/>
                <w:bCs/>
                <w:color w:val="FFFFFF" w:themeColor="background1"/>
                <w:sz w:val="18"/>
                <w:szCs w:val="18"/>
              </w:rPr>
              <w:t>15 6</w:t>
            </w:r>
            <w:r w:rsidR="0067257B">
              <w:rPr>
                <w:rFonts w:asciiTheme="minorHAnsi" w:hAnsiTheme="minorHAnsi"/>
                <w:b/>
                <w:bCs/>
                <w:color w:val="FFFFFF" w:themeColor="background1"/>
                <w:sz w:val="18"/>
                <w:szCs w:val="18"/>
              </w:rPr>
              <w:t>51</w:t>
            </w:r>
            <w:r>
              <w:rPr>
                <w:rFonts w:asciiTheme="minorHAnsi" w:hAnsiTheme="minorHAnsi"/>
                <w:b/>
                <w:bCs/>
                <w:color w:val="FFFFFF" w:themeColor="background1"/>
                <w:sz w:val="18"/>
                <w:szCs w:val="18"/>
              </w:rPr>
              <w:t> </w:t>
            </w:r>
            <w:r w:rsidR="0067257B">
              <w:rPr>
                <w:rFonts w:asciiTheme="minorHAnsi" w:hAnsiTheme="minorHAnsi"/>
                <w:b/>
                <w:bCs/>
                <w:color w:val="FFFFFF" w:themeColor="background1"/>
                <w:sz w:val="18"/>
                <w:szCs w:val="18"/>
              </w:rPr>
              <w:t>216</w:t>
            </w:r>
            <w:r>
              <w:rPr>
                <w:rFonts w:asciiTheme="minorHAnsi" w:hAnsiTheme="minorHAnsi"/>
                <w:b/>
                <w:bCs/>
                <w:color w:val="FFFFFF" w:themeColor="background1"/>
                <w:sz w:val="18"/>
                <w:szCs w:val="18"/>
              </w:rPr>
              <w:t xml:space="preserve"> </w:t>
            </w:r>
            <w:r w:rsidR="0067257B">
              <w:rPr>
                <w:rFonts w:asciiTheme="minorHAnsi" w:hAnsiTheme="minorHAnsi"/>
                <w:b/>
                <w:bCs/>
                <w:color w:val="FFFFFF" w:themeColor="background1"/>
                <w:sz w:val="18"/>
                <w:szCs w:val="18"/>
              </w:rPr>
              <w:t>123</w:t>
            </w:r>
          </w:p>
        </w:tc>
        <w:tc>
          <w:tcPr>
            <w:tcW w:w="233" w:type="pct"/>
            <w:shd w:val="clear" w:color="auto" w:fill="4F81BD" w:themeFill="accent1"/>
            <w:vAlign w:val="center"/>
          </w:tcPr>
          <w:p w:rsidR="00B55157" w:rsidRPr="00B55157" w:rsidRDefault="00B55157" w:rsidP="00B5515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b/>
                <w:bCs/>
                <w:color w:val="FFFFFF" w:themeColor="background1"/>
                <w:sz w:val="18"/>
                <w:szCs w:val="18"/>
              </w:rPr>
            </w:pPr>
            <w:r w:rsidRPr="00B55157">
              <w:rPr>
                <w:rFonts w:asciiTheme="minorHAnsi" w:hAnsiTheme="minorHAnsi"/>
                <w:b/>
                <w:bCs/>
                <w:color w:val="FFFFFF" w:themeColor="background1"/>
                <w:sz w:val="18"/>
                <w:szCs w:val="18"/>
              </w:rPr>
              <w:t>59</w:t>
            </w:r>
          </w:p>
        </w:tc>
        <w:tc>
          <w:tcPr>
            <w:tcW w:w="706" w:type="pct"/>
            <w:shd w:val="clear" w:color="auto" w:fill="4F81BD" w:themeFill="accent1"/>
            <w:vAlign w:val="center"/>
          </w:tcPr>
          <w:p w:rsidR="00B55157" w:rsidRPr="00B55157" w:rsidRDefault="007D07CE" w:rsidP="00B5515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b/>
                <w:color w:val="FFFFFF" w:themeColor="background1"/>
                <w:sz w:val="18"/>
                <w:szCs w:val="18"/>
                <w:lang w:eastAsia="en-US"/>
              </w:rPr>
            </w:pPr>
            <w:r>
              <w:rPr>
                <w:rFonts w:asciiTheme="minorHAnsi" w:eastAsiaTheme="minorHAnsi" w:hAnsiTheme="minorHAnsi"/>
                <w:b/>
                <w:color w:val="FFFFFF" w:themeColor="background1"/>
                <w:sz w:val="18"/>
                <w:szCs w:val="18"/>
                <w:lang w:eastAsia="en-US"/>
              </w:rPr>
              <w:t>2 399 390 991</w:t>
            </w:r>
          </w:p>
        </w:tc>
        <w:tc>
          <w:tcPr>
            <w:tcW w:w="235" w:type="pct"/>
            <w:shd w:val="clear" w:color="auto" w:fill="4F81BD" w:themeFill="accent1"/>
            <w:vAlign w:val="center"/>
          </w:tcPr>
          <w:p w:rsidR="00B55157" w:rsidRPr="00B55157" w:rsidRDefault="00B55157" w:rsidP="00B5515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b/>
                <w:color w:val="FFFFFF" w:themeColor="background1"/>
                <w:sz w:val="18"/>
                <w:szCs w:val="18"/>
              </w:rPr>
            </w:pPr>
            <w:r w:rsidRPr="00B55157">
              <w:rPr>
                <w:rFonts w:asciiTheme="minorHAnsi" w:hAnsiTheme="minorHAnsi"/>
                <w:b/>
                <w:color w:val="FFFFFF" w:themeColor="background1"/>
                <w:sz w:val="18"/>
                <w:szCs w:val="18"/>
              </w:rPr>
              <w:t>4</w:t>
            </w:r>
          </w:p>
        </w:tc>
        <w:tc>
          <w:tcPr>
            <w:tcW w:w="624" w:type="pct"/>
            <w:shd w:val="clear" w:color="auto" w:fill="4F81BD" w:themeFill="accent1"/>
            <w:vAlign w:val="center"/>
          </w:tcPr>
          <w:p w:rsidR="00B55157" w:rsidRPr="00B55157" w:rsidRDefault="00B55157" w:rsidP="00B5515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b/>
                <w:color w:val="FFFFFF" w:themeColor="background1"/>
                <w:sz w:val="18"/>
                <w:szCs w:val="18"/>
                <w:lang w:eastAsia="en-US"/>
              </w:rPr>
            </w:pPr>
            <w:r w:rsidRPr="00B55157">
              <w:rPr>
                <w:rFonts w:asciiTheme="minorHAnsi" w:eastAsiaTheme="minorHAnsi" w:hAnsiTheme="minorHAnsi"/>
                <w:b/>
                <w:color w:val="FFFFFF" w:themeColor="background1"/>
                <w:sz w:val="18"/>
                <w:szCs w:val="18"/>
                <w:lang w:eastAsia="en-US"/>
              </w:rPr>
              <w:t>143 389 603</w:t>
            </w:r>
          </w:p>
        </w:tc>
        <w:tc>
          <w:tcPr>
            <w:tcW w:w="235" w:type="pct"/>
            <w:shd w:val="clear" w:color="auto" w:fill="4F81BD" w:themeFill="accent1"/>
            <w:vAlign w:val="center"/>
          </w:tcPr>
          <w:p w:rsidR="00B55157" w:rsidRPr="00B55157" w:rsidRDefault="00B55157" w:rsidP="00B5515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b/>
                <w:bCs/>
                <w:color w:val="FFFFFF" w:themeColor="background1"/>
                <w:sz w:val="18"/>
                <w:szCs w:val="18"/>
              </w:rPr>
            </w:pPr>
            <w:r w:rsidRPr="00B55157">
              <w:rPr>
                <w:rFonts w:asciiTheme="minorHAnsi" w:hAnsiTheme="minorHAnsi"/>
                <w:b/>
                <w:bCs/>
                <w:color w:val="FFFFFF" w:themeColor="background1"/>
                <w:sz w:val="18"/>
                <w:szCs w:val="18"/>
              </w:rPr>
              <w:t>55</w:t>
            </w:r>
          </w:p>
        </w:tc>
        <w:tc>
          <w:tcPr>
            <w:tcW w:w="703" w:type="pct"/>
            <w:shd w:val="clear" w:color="auto" w:fill="4F81BD" w:themeFill="accent1"/>
            <w:vAlign w:val="center"/>
          </w:tcPr>
          <w:p w:rsidR="00B55157" w:rsidRPr="00B55157" w:rsidRDefault="007D07CE" w:rsidP="00B5515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b/>
                <w:bCs/>
                <w:color w:val="FFFFFF" w:themeColor="background1"/>
                <w:sz w:val="18"/>
                <w:szCs w:val="18"/>
              </w:rPr>
            </w:pPr>
            <w:r>
              <w:rPr>
                <w:rFonts w:asciiTheme="minorHAnsi" w:hAnsiTheme="minorHAnsi"/>
                <w:b/>
                <w:bCs/>
                <w:color w:val="FFFFFF" w:themeColor="background1"/>
                <w:sz w:val="18"/>
                <w:szCs w:val="18"/>
              </w:rPr>
              <w:t>2 256 001 388</w:t>
            </w:r>
          </w:p>
        </w:tc>
        <w:tc>
          <w:tcPr>
            <w:tcW w:w="623" w:type="pct"/>
            <w:shd w:val="clear" w:color="auto" w:fill="4F81BD" w:themeFill="accent1"/>
            <w:vAlign w:val="center"/>
          </w:tcPr>
          <w:p w:rsidR="00B55157" w:rsidRPr="00B55157" w:rsidRDefault="00B55157" w:rsidP="00B5515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b/>
                <w:color w:val="FFFFFF" w:themeColor="background1"/>
                <w:sz w:val="18"/>
                <w:szCs w:val="18"/>
                <w:lang w:eastAsia="en-US"/>
              </w:rPr>
            </w:pPr>
            <w:r w:rsidRPr="00B55157">
              <w:rPr>
                <w:rFonts w:asciiTheme="minorHAnsi" w:eastAsiaTheme="minorHAnsi" w:hAnsiTheme="minorHAnsi"/>
                <w:b/>
                <w:color w:val="FFFFFF" w:themeColor="background1"/>
                <w:sz w:val="18"/>
                <w:szCs w:val="18"/>
                <w:lang w:eastAsia="en-US"/>
              </w:rPr>
              <w:t>14%</w:t>
            </w:r>
          </w:p>
        </w:tc>
      </w:tr>
    </w:tbl>
    <w:p w:rsidR="00B55157" w:rsidRPr="00B55157" w:rsidRDefault="00B55157" w:rsidP="00B55157">
      <w:pPr>
        <w:tabs>
          <w:tab w:val="left" w:pos="284"/>
          <w:tab w:val="left" w:pos="709"/>
          <w:tab w:val="left" w:pos="1134"/>
        </w:tabs>
        <w:jc w:val="both"/>
        <w:rPr>
          <w:sz w:val="18"/>
          <w:szCs w:val="18"/>
        </w:rPr>
      </w:pPr>
      <w:r w:rsidRPr="00B55157">
        <w:rPr>
          <w:sz w:val="18"/>
          <w:szCs w:val="18"/>
        </w:rPr>
        <w:t xml:space="preserve">Zdroj údajov: </w:t>
      </w:r>
      <w:r w:rsidRPr="00B55157">
        <w:rPr>
          <w:sz w:val="18"/>
          <w:szCs w:val="18"/>
        </w:rPr>
        <w:tab/>
        <w:t>ITMS 2014+, RO</w:t>
      </w:r>
    </w:p>
    <w:p w:rsidR="00B55157" w:rsidRPr="00B55157" w:rsidRDefault="00B55157" w:rsidP="00B55157">
      <w:pPr>
        <w:tabs>
          <w:tab w:val="left" w:pos="284"/>
          <w:tab w:val="left" w:pos="709"/>
          <w:tab w:val="left" w:pos="1134"/>
        </w:tabs>
        <w:jc w:val="both"/>
        <w:rPr>
          <w:sz w:val="18"/>
          <w:szCs w:val="18"/>
        </w:rPr>
      </w:pPr>
      <w:r w:rsidRPr="00B55157">
        <w:rPr>
          <w:sz w:val="18"/>
          <w:szCs w:val="18"/>
        </w:rPr>
        <w:t xml:space="preserve">Vysvetlivky: </w:t>
      </w:r>
      <w:r w:rsidRPr="00B55157">
        <w:rPr>
          <w:sz w:val="18"/>
          <w:szCs w:val="18"/>
        </w:rPr>
        <w:tab/>
        <w:t>1 - Alokácia 2014-2020 EÚ zdroj je vrátane zdroja IZM s výkonnostnou rezervou v EUR</w:t>
      </w:r>
    </w:p>
    <w:p w:rsidR="00B55157" w:rsidRPr="00B55157" w:rsidRDefault="00B55157" w:rsidP="00B55157">
      <w:pPr>
        <w:tabs>
          <w:tab w:val="left" w:pos="284"/>
          <w:tab w:val="left" w:pos="709"/>
          <w:tab w:val="left" w:pos="1134"/>
        </w:tabs>
        <w:jc w:val="both"/>
        <w:rPr>
          <w:sz w:val="18"/>
          <w:szCs w:val="18"/>
        </w:rPr>
      </w:pPr>
      <w:r w:rsidRPr="00B55157">
        <w:rPr>
          <w:sz w:val="18"/>
          <w:szCs w:val="18"/>
        </w:rPr>
        <w:tab/>
      </w:r>
      <w:r w:rsidRPr="00B55157">
        <w:rPr>
          <w:sz w:val="18"/>
          <w:szCs w:val="18"/>
        </w:rPr>
        <w:tab/>
      </w:r>
      <w:r w:rsidRPr="00B55157">
        <w:rPr>
          <w:sz w:val="18"/>
          <w:szCs w:val="18"/>
        </w:rPr>
        <w:tab/>
        <w:t>2 - Alokácia na výzvu EÚ zdroj je vrátane zdroja IZM v EUR</w:t>
      </w:r>
    </w:p>
    <w:p w:rsidR="00B55157" w:rsidRDefault="00B55157" w:rsidP="00B55157">
      <w:pPr>
        <w:tabs>
          <w:tab w:val="left" w:pos="284"/>
          <w:tab w:val="left" w:pos="709"/>
          <w:tab w:val="left" w:pos="1134"/>
        </w:tabs>
        <w:jc w:val="both"/>
        <w:rPr>
          <w:sz w:val="18"/>
          <w:szCs w:val="18"/>
        </w:rPr>
      </w:pPr>
      <w:r w:rsidRPr="00B55157">
        <w:rPr>
          <w:sz w:val="18"/>
          <w:szCs w:val="18"/>
        </w:rPr>
        <w:tab/>
      </w:r>
      <w:r w:rsidRPr="00B55157">
        <w:rPr>
          <w:sz w:val="18"/>
          <w:szCs w:val="18"/>
        </w:rPr>
        <w:tab/>
      </w:r>
      <w:r w:rsidRPr="00B55157">
        <w:rPr>
          <w:sz w:val="18"/>
          <w:szCs w:val="18"/>
        </w:rPr>
        <w:tab/>
        <w:t>3 - PRV bez zverejnených oznámení o predkladaní žiadostí o priame podpory financované z</w:t>
      </w:r>
      <w:r w:rsidR="00140D66">
        <w:rPr>
          <w:sz w:val="18"/>
          <w:szCs w:val="18"/>
        </w:rPr>
        <w:t> </w:t>
      </w:r>
      <w:r w:rsidRPr="00B55157">
        <w:rPr>
          <w:sz w:val="18"/>
          <w:szCs w:val="18"/>
        </w:rPr>
        <w:t>PRV</w:t>
      </w:r>
    </w:p>
    <w:p w:rsidR="00140D66" w:rsidRPr="00B55157" w:rsidRDefault="00140D66" w:rsidP="00B55157">
      <w:pPr>
        <w:tabs>
          <w:tab w:val="left" w:pos="284"/>
          <w:tab w:val="left" w:pos="709"/>
          <w:tab w:val="left" w:pos="1134"/>
        </w:tabs>
        <w:jc w:val="both"/>
        <w:rPr>
          <w:sz w:val="18"/>
          <w:szCs w:val="18"/>
        </w:rPr>
      </w:pPr>
      <w:r>
        <w:rPr>
          <w:sz w:val="18"/>
          <w:szCs w:val="18"/>
        </w:rPr>
        <w:tab/>
      </w:r>
      <w:r>
        <w:rPr>
          <w:sz w:val="18"/>
          <w:szCs w:val="18"/>
        </w:rPr>
        <w:tab/>
      </w:r>
      <w:r>
        <w:rPr>
          <w:sz w:val="18"/>
          <w:szCs w:val="18"/>
        </w:rPr>
        <w:tab/>
        <w:t>4 – len programy cieľa EÚS s RO na Slovensku</w:t>
      </w:r>
      <w:r w:rsidR="005B14EF">
        <w:rPr>
          <w:sz w:val="18"/>
          <w:szCs w:val="18"/>
        </w:rPr>
        <w:t>, alokácia 2014-2020 predstavuje objem na celý program</w:t>
      </w:r>
    </w:p>
    <w:p w:rsidR="00B55157" w:rsidRDefault="00B55157" w:rsidP="00B55157">
      <w:pPr>
        <w:jc w:val="both"/>
      </w:pPr>
    </w:p>
    <w:p w:rsidR="0015283F" w:rsidRPr="00A069D7" w:rsidRDefault="009C7828" w:rsidP="0015283F">
      <w:pPr>
        <w:tabs>
          <w:tab w:val="left" w:pos="540"/>
        </w:tabs>
        <w:spacing w:after="120"/>
        <w:jc w:val="both"/>
        <w:rPr>
          <w:rFonts w:eastAsia="Calibri"/>
        </w:rPr>
      </w:pPr>
      <w:r w:rsidRPr="009C7828">
        <w:rPr>
          <w:rFonts w:eastAsia="Calibri"/>
        </w:rPr>
        <w:lastRenderedPageBreak/>
        <w:t xml:space="preserve">Podľa </w:t>
      </w:r>
      <w:r w:rsidR="00694140" w:rsidRPr="009C7828">
        <w:rPr>
          <w:rFonts w:eastAsia="Calibri"/>
        </w:rPr>
        <w:t>hore uvedenej</w:t>
      </w:r>
      <w:r w:rsidRPr="009C7828">
        <w:rPr>
          <w:rFonts w:eastAsia="Calibri"/>
        </w:rPr>
        <w:t xml:space="preserve"> tabuľky</w:t>
      </w:r>
      <w:r>
        <w:rPr>
          <w:rFonts w:eastAsia="Calibri"/>
        </w:rPr>
        <w:t xml:space="preserve"> č. 1</w:t>
      </w:r>
      <w:r w:rsidR="0015283F" w:rsidRPr="00A069D7">
        <w:rPr>
          <w:rFonts w:eastAsia="Calibri"/>
        </w:rPr>
        <w:t xml:space="preserve"> zverejnil </w:t>
      </w:r>
      <w:r w:rsidRPr="00A069D7">
        <w:rPr>
          <w:rFonts w:eastAsia="Calibri"/>
          <w:b/>
        </w:rPr>
        <w:t>OP II</w:t>
      </w:r>
      <w:r w:rsidRPr="00A069D7">
        <w:rPr>
          <w:rFonts w:eastAsia="Calibri"/>
        </w:rPr>
        <w:t xml:space="preserve"> </w:t>
      </w:r>
      <w:r w:rsidR="0015283F" w:rsidRPr="00A069D7">
        <w:rPr>
          <w:rFonts w:eastAsia="Calibri"/>
        </w:rPr>
        <w:t xml:space="preserve">11 vyzvaní na predloženie národných projektov (nových aj </w:t>
      </w:r>
      <w:proofErr w:type="spellStart"/>
      <w:r w:rsidR="0015283F" w:rsidRPr="00A069D7">
        <w:rPr>
          <w:rFonts w:eastAsia="Calibri"/>
        </w:rPr>
        <w:t>fázovaných</w:t>
      </w:r>
      <w:proofErr w:type="spellEnd"/>
      <w:r w:rsidR="0015283F" w:rsidRPr="00A069D7">
        <w:rPr>
          <w:rFonts w:eastAsia="Calibri"/>
        </w:rPr>
        <w:t xml:space="preserve">) a 2 vyzvania na predloženie </w:t>
      </w:r>
      <w:proofErr w:type="spellStart"/>
      <w:r w:rsidR="0015283F" w:rsidRPr="00A069D7">
        <w:rPr>
          <w:rFonts w:eastAsia="Calibri"/>
        </w:rPr>
        <w:t>ŽoNFP</w:t>
      </w:r>
      <w:proofErr w:type="spellEnd"/>
      <w:r w:rsidR="0015283F" w:rsidRPr="00A069D7">
        <w:rPr>
          <w:rFonts w:eastAsia="Calibri"/>
        </w:rPr>
        <w:t xml:space="preserve"> k implementácii finančných nástrojov.</w:t>
      </w:r>
    </w:p>
    <w:p w:rsidR="0015283F" w:rsidRPr="005A51A5" w:rsidRDefault="009C7828" w:rsidP="00A069D7">
      <w:pPr>
        <w:tabs>
          <w:tab w:val="left" w:pos="540"/>
        </w:tabs>
        <w:spacing w:after="120"/>
        <w:jc w:val="both"/>
        <w:rPr>
          <w:rFonts w:eastAsia="Calibri"/>
        </w:rPr>
      </w:pPr>
      <w:r w:rsidRPr="00A069D7">
        <w:rPr>
          <w:rFonts w:eastAsia="Calibri"/>
          <w:b/>
        </w:rPr>
        <w:t>OP ĽZ</w:t>
      </w:r>
      <w:r w:rsidRPr="00A069D7">
        <w:rPr>
          <w:rFonts w:eastAsia="Calibri"/>
        </w:rPr>
        <w:t xml:space="preserve"> zverejnil 18 vyzvaní na národné projekty, z nich 2 boli zrušené (ale následne opätovne vyhlásené) z dôvodu zmeny/doplnenia cieľovej skupiny. Ďalšie 2 výzvy boli zrušené z dôvodu, že bolo nevyhnutné vykonať podstatnú zmenu podmienok poskytnutia príspevku, ktoré neumožňovali výzvu zmeniť, ale bolo nevyhnutné pristúpiť k zrušeniu výzvy (zosúladenie s IROP).</w:t>
      </w:r>
    </w:p>
    <w:p w:rsidR="009C7828" w:rsidRPr="00A069D7" w:rsidRDefault="009C7828" w:rsidP="009C7828">
      <w:pPr>
        <w:tabs>
          <w:tab w:val="left" w:pos="540"/>
        </w:tabs>
        <w:spacing w:after="120"/>
        <w:jc w:val="both"/>
        <w:rPr>
          <w:rFonts w:eastAsia="Calibri"/>
        </w:rPr>
      </w:pPr>
      <w:r w:rsidRPr="00A069D7">
        <w:rPr>
          <w:rFonts w:eastAsia="Calibri"/>
        </w:rPr>
        <w:t xml:space="preserve">V rámci </w:t>
      </w:r>
      <w:r w:rsidRPr="00A069D7">
        <w:rPr>
          <w:rFonts w:eastAsia="Calibri"/>
          <w:b/>
        </w:rPr>
        <w:t>OP KŽP</w:t>
      </w:r>
      <w:r w:rsidRPr="00A069D7">
        <w:rPr>
          <w:rFonts w:eastAsia="Calibri"/>
        </w:rPr>
        <w:t xml:space="preserve"> sa do konca sledovaného obdobia vyhlásilo 9 otvorených </w:t>
      </w:r>
      <w:proofErr w:type="spellStart"/>
      <w:r w:rsidRPr="00A069D7">
        <w:rPr>
          <w:rFonts w:eastAsia="Calibri"/>
        </w:rPr>
        <w:t>dopytovo-orientova</w:t>
      </w:r>
      <w:r w:rsidR="00694140">
        <w:rPr>
          <w:rFonts w:eastAsia="Calibri"/>
        </w:rPr>
        <w:t>ných</w:t>
      </w:r>
      <w:proofErr w:type="spellEnd"/>
      <w:r w:rsidR="00694140">
        <w:rPr>
          <w:rFonts w:eastAsia="Calibri"/>
        </w:rPr>
        <w:t xml:space="preserve"> výziev na predkladanie </w:t>
      </w:r>
      <w:proofErr w:type="spellStart"/>
      <w:r w:rsidR="00694140">
        <w:rPr>
          <w:rFonts w:eastAsia="Calibri"/>
        </w:rPr>
        <w:t>ŽoN</w:t>
      </w:r>
      <w:r w:rsidRPr="00A069D7">
        <w:rPr>
          <w:rFonts w:eastAsia="Calibri"/>
        </w:rPr>
        <w:t>F</w:t>
      </w:r>
      <w:r w:rsidR="00694140">
        <w:rPr>
          <w:rFonts w:eastAsia="Calibri"/>
        </w:rPr>
        <w:t>P</w:t>
      </w:r>
      <w:proofErr w:type="spellEnd"/>
      <w:r w:rsidRPr="00A069D7">
        <w:rPr>
          <w:rFonts w:eastAsia="Calibri"/>
        </w:rPr>
        <w:t xml:space="preserve">, 1 vyzvanie na predloženie národného projektu „Zelená domácnostiam“ a 1 vyzvanie na predloženie </w:t>
      </w:r>
      <w:proofErr w:type="spellStart"/>
      <w:r w:rsidRPr="00A069D7">
        <w:rPr>
          <w:rFonts w:eastAsia="Calibri"/>
        </w:rPr>
        <w:t>ŽoNFP</w:t>
      </w:r>
      <w:proofErr w:type="spellEnd"/>
      <w:r w:rsidRPr="00A069D7">
        <w:rPr>
          <w:rFonts w:eastAsia="Calibri"/>
        </w:rPr>
        <w:t xml:space="preserve"> na II. fázu veľkého (</w:t>
      </w:r>
      <w:proofErr w:type="spellStart"/>
      <w:r w:rsidRPr="00A069D7">
        <w:rPr>
          <w:rFonts w:eastAsia="Calibri"/>
        </w:rPr>
        <w:t>fázovaného</w:t>
      </w:r>
      <w:proofErr w:type="spellEnd"/>
      <w:r w:rsidRPr="00A069D7">
        <w:rPr>
          <w:rFonts w:eastAsia="Calibri"/>
        </w:rPr>
        <w:t>) projektu.</w:t>
      </w:r>
    </w:p>
    <w:p w:rsidR="009C7828" w:rsidRPr="009C7828" w:rsidRDefault="009C7828" w:rsidP="00A069D7">
      <w:pPr>
        <w:tabs>
          <w:tab w:val="left" w:pos="540"/>
        </w:tabs>
        <w:spacing w:after="120"/>
        <w:jc w:val="both"/>
        <w:rPr>
          <w:rFonts w:eastAsia="Calibri"/>
        </w:rPr>
      </w:pPr>
      <w:r w:rsidRPr="00A069D7">
        <w:rPr>
          <w:rFonts w:eastAsia="Calibri"/>
        </w:rPr>
        <w:t xml:space="preserve">V rámci </w:t>
      </w:r>
      <w:r w:rsidRPr="00A069D7">
        <w:rPr>
          <w:rFonts w:eastAsia="Calibri"/>
          <w:b/>
        </w:rPr>
        <w:t>IROP</w:t>
      </w:r>
      <w:r w:rsidRPr="00A069D7">
        <w:rPr>
          <w:rFonts w:eastAsia="Calibri"/>
        </w:rPr>
        <w:t xml:space="preserve"> bolo zverejnené 1 vyzvanie na predloženie žiadosti o NFP  týkajúce sa implementácie finančných nástrojov.</w:t>
      </w:r>
    </w:p>
    <w:p w:rsidR="00A069D7" w:rsidRPr="00A069D7" w:rsidRDefault="00B55157" w:rsidP="00A069D7">
      <w:pPr>
        <w:tabs>
          <w:tab w:val="left" w:pos="540"/>
        </w:tabs>
        <w:spacing w:after="120"/>
        <w:jc w:val="both"/>
        <w:rPr>
          <w:rFonts w:eastAsia="Calibri"/>
        </w:rPr>
      </w:pPr>
      <w:r w:rsidRPr="00B55157">
        <w:t xml:space="preserve">V rámci </w:t>
      </w:r>
      <w:r w:rsidRPr="00B55157">
        <w:rPr>
          <w:b/>
        </w:rPr>
        <w:t>PRV</w:t>
      </w:r>
      <w:r w:rsidRPr="00B55157">
        <w:t xml:space="preserve"> bolo okrem 16 výziev na predkladanie </w:t>
      </w:r>
      <w:proofErr w:type="spellStart"/>
      <w:r w:rsidRPr="00B55157">
        <w:t>ŽoNFP</w:t>
      </w:r>
      <w:proofErr w:type="spellEnd"/>
      <w:r w:rsidRPr="00B55157">
        <w:t xml:space="preserve"> (</w:t>
      </w:r>
      <w:proofErr w:type="spellStart"/>
      <w:r w:rsidRPr="00B55157">
        <w:t>dopytovo-orientovaných</w:t>
      </w:r>
      <w:proofErr w:type="spellEnd"/>
      <w:r w:rsidRPr="00B55157">
        <w:t>) vyhlásená aj 1 výzva na predkladanie projektových zámerov (</w:t>
      </w:r>
      <w:proofErr w:type="spellStart"/>
      <w:r w:rsidRPr="00B55157">
        <w:t>podopatrenie</w:t>
      </w:r>
      <w:proofErr w:type="spellEnd"/>
      <w:r w:rsidRPr="00B55157">
        <w:t xml:space="preserve"> 19.2 „Podpora      na vykonávanie operácií v rámci stratégie miestneho rozvoja vedeného komunitou) a 1 výzva na predkladanie žiadostí o schválenie obsahových námetov vzdelávacích a informačných aktivít (</w:t>
      </w:r>
      <w:proofErr w:type="spellStart"/>
      <w:r w:rsidRPr="00B55157">
        <w:t>podopatrenie</w:t>
      </w:r>
      <w:proofErr w:type="spellEnd"/>
      <w:r w:rsidRPr="00B55157">
        <w:t xml:space="preserve"> 1.1 „Podpora na akcie odborného vzdelávania a získavania zručností“). Taktiež bolo zverejnených 5 oznámení o predkladaní žiadostí o priame podpory, ktoré sú financované ako „neprojektové opatrenia“ z PRV a v rámci nich sa nestanovuje alokovaný </w:t>
      </w:r>
      <w:r w:rsidRPr="00A069D7">
        <w:rPr>
          <w:rFonts w:eastAsia="Calibri"/>
        </w:rPr>
        <w:t xml:space="preserve">objem fin. prostriedkov na oznámenie. </w:t>
      </w:r>
    </w:p>
    <w:p w:rsidR="0067257B" w:rsidRPr="00A069D7" w:rsidRDefault="00B55157" w:rsidP="00A069D7">
      <w:pPr>
        <w:tabs>
          <w:tab w:val="left" w:pos="540"/>
        </w:tabs>
        <w:spacing w:after="120"/>
        <w:jc w:val="both"/>
        <w:rPr>
          <w:rFonts w:eastAsia="Calibri"/>
        </w:rPr>
      </w:pPr>
      <w:r w:rsidRPr="00A069D7">
        <w:rPr>
          <w:rFonts w:eastAsia="Calibri"/>
        </w:rPr>
        <w:t xml:space="preserve">Do 31.12.2015 neboli vyhlásené výzvy v rámci OP </w:t>
      </w:r>
      <w:r w:rsidR="0038087F" w:rsidRPr="00A069D7">
        <w:rPr>
          <w:rFonts w:eastAsia="Calibri"/>
        </w:rPr>
        <w:t xml:space="preserve">Efektívna verejná správa (ďalej len „OP </w:t>
      </w:r>
      <w:r w:rsidRPr="00A069D7">
        <w:rPr>
          <w:rFonts w:eastAsia="Calibri"/>
        </w:rPr>
        <w:t>EVS</w:t>
      </w:r>
      <w:r w:rsidR="0038087F" w:rsidRPr="00A069D7">
        <w:rPr>
          <w:rFonts w:eastAsia="Calibri"/>
        </w:rPr>
        <w:t>“)</w:t>
      </w:r>
      <w:r w:rsidRPr="00A069D7">
        <w:rPr>
          <w:rFonts w:eastAsia="Calibri"/>
        </w:rPr>
        <w:t xml:space="preserve">, OP </w:t>
      </w:r>
      <w:r w:rsidR="0038087F" w:rsidRPr="00A069D7">
        <w:rPr>
          <w:rFonts w:eastAsia="Calibri"/>
        </w:rPr>
        <w:t>Výskum a </w:t>
      </w:r>
      <w:r w:rsidR="00694140" w:rsidRPr="00A069D7">
        <w:rPr>
          <w:rFonts w:eastAsia="Calibri"/>
        </w:rPr>
        <w:t>inovácie</w:t>
      </w:r>
      <w:r w:rsidR="0038087F" w:rsidRPr="00A069D7">
        <w:rPr>
          <w:rFonts w:eastAsia="Calibri"/>
        </w:rPr>
        <w:t xml:space="preserve"> (ďalej len „OP </w:t>
      </w:r>
      <w:proofErr w:type="spellStart"/>
      <w:r w:rsidRPr="00A069D7">
        <w:rPr>
          <w:rFonts w:eastAsia="Calibri"/>
        </w:rPr>
        <w:t>VaI</w:t>
      </w:r>
      <w:proofErr w:type="spellEnd"/>
      <w:r w:rsidR="0038087F" w:rsidRPr="00A069D7">
        <w:rPr>
          <w:rFonts w:eastAsia="Calibri"/>
        </w:rPr>
        <w:t>“)</w:t>
      </w:r>
      <w:r w:rsidRPr="00A069D7">
        <w:rPr>
          <w:rFonts w:eastAsia="Calibri"/>
        </w:rPr>
        <w:t xml:space="preserve">, OP </w:t>
      </w:r>
      <w:r w:rsidR="0038087F" w:rsidRPr="00A069D7">
        <w:rPr>
          <w:rFonts w:eastAsia="Calibri"/>
        </w:rPr>
        <w:t xml:space="preserve">Rybné hospodárstvo </w:t>
      </w:r>
      <w:r w:rsidRPr="00A069D7">
        <w:rPr>
          <w:rFonts w:eastAsia="Calibri"/>
        </w:rPr>
        <w:t xml:space="preserve"> a OP </w:t>
      </w:r>
      <w:r w:rsidR="0038087F" w:rsidRPr="00A069D7">
        <w:rPr>
          <w:rFonts w:eastAsia="Calibri"/>
        </w:rPr>
        <w:t xml:space="preserve">Technická pomoc (ďalej len „OP </w:t>
      </w:r>
      <w:r w:rsidRPr="00A069D7">
        <w:rPr>
          <w:rFonts w:eastAsia="Calibri"/>
        </w:rPr>
        <w:t>TP</w:t>
      </w:r>
      <w:r w:rsidR="0038087F" w:rsidRPr="00A069D7">
        <w:rPr>
          <w:rFonts w:eastAsia="Calibri"/>
        </w:rPr>
        <w:t>“)</w:t>
      </w:r>
      <w:r w:rsidRPr="00A069D7">
        <w:rPr>
          <w:rFonts w:eastAsia="Calibri"/>
        </w:rPr>
        <w:t xml:space="preserve"> a takti</w:t>
      </w:r>
      <w:r w:rsidR="0038087F" w:rsidRPr="00A069D7">
        <w:rPr>
          <w:rFonts w:eastAsia="Calibri"/>
        </w:rPr>
        <w:t xml:space="preserve">ež ani v rámci programov cieľa  EÚS </w:t>
      </w:r>
      <w:r w:rsidRPr="00A069D7">
        <w:rPr>
          <w:rFonts w:eastAsia="Calibri"/>
        </w:rPr>
        <w:t xml:space="preserve">s RO na Slovensku – </w:t>
      </w:r>
      <w:proofErr w:type="spellStart"/>
      <w:r w:rsidRPr="00A069D7">
        <w:rPr>
          <w:rFonts w:eastAsia="Calibri"/>
        </w:rPr>
        <w:t>Interreg</w:t>
      </w:r>
      <w:proofErr w:type="spellEnd"/>
      <w:r w:rsidRPr="00A069D7">
        <w:rPr>
          <w:rFonts w:eastAsia="Calibri"/>
        </w:rPr>
        <w:t xml:space="preserve"> V</w:t>
      </w:r>
      <w:r w:rsidR="0038087F" w:rsidRPr="00A069D7">
        <w:rPr>
          <w:rFonts w:eastAsia="Calibri"/>
        </w:rPr>
        <w:t>-A SK-CZ, SK-AT a SK-HU.</w:t>
      </w:r>
    </w:p>
    <w:p w:rsidR="00A069D7" w:rsidRDefault="00ED4DD1" w:rsidP="00A069D7">
      <w:pPr>
        <w:tabs>
          <w:tab w:val="left" w:pos="540"/>
        </w:tabs>
        <w:spacing w:after="120"/>
        <w:jc w:val="both"/>
      </w:pPr>
      <w:r w:rsidRPr="00A069D7">
        <w:rPr>
          <w:rFonts w:eastAsia="Calibri"/>
        </w:rPr>
        <w:t xml:space="preserve">Program spolupráce </w:t>
      </w:r>
      <w:r w:rsidRPr="00A069D7">
        <w:rPr>
          <w:rFonts w:eastAsia="Calibri"/>
          <w:b/>
        </w:rPr>
        <w:t>INTERACT III 2014-2020</w:t>
      </w:r>
      <w:r w:rsidRPr="00A069D7">
        <w:rPr>
          <w:rFonts w:eastAsia="Calibri"/>
        </w:rPr>
        <w:t xml:space="preserve"> má špecifický charakter, v rámci neho sa</w:t>
      </w:r>
      <w:r>
        <w:t xml:space="preserve"> nevyhlasujú výzvy a nefinancujú</w:t>
      </w:r>
      <w:r w:rsidR="0067257B">
        <w:t xml:space="preserve"> projekty, ale poskytuje</w:t>
      </w:r>
      <w:r w:rsidRPr="00ED4DD1">
        <w:t xml:space="preserve"> svoje služby prostredníctvom štyroch stabilných kancelárií v </w:t>
      </w:r>
      <w:proofErr w:type="spellStart"/>
      <w:r w:rsidRPr="00ED4DD1">
        <w:t>Turku</w:t>
      </w:r>
      <w:proofErr w:type="spellEnd"/>
      <w:r w:rsidRPr="00ED4DD1">
        <w:t xml:space="preserve">, Valencii, </w:t>
      </w:r>
      <w:proofErr w:type="spellStart"/>
      <w:r w:rsidRPr="00ED4DD1">
        <w:t>Viborgu</w:t>
      </w:r>
      <w:proofErr w:type="spellEnd"/>
      <w:r w:rsidRPr="00ED4DD1">
        <w:t xml:space="preserve"> a Viedni, riadiaci orgán </w:t>
      </w:r>
      <w:r w:rsidR="002D00A1">
        <w:t xml:space="preserve">(sídlo v SR) </w:t>
      </w:r>
      <w:r w:rsidR="00D06724">
        <w:br/>
      </w:r>
      <w:r w:rsidRPr="00ED4DD1">
        <w:t>po schválení pripravil dokumenty potrebné pre spustenie implementácie programu.</w:t>
      </w:r>
      <w:r w:rsidR="00D06724">
        <w:t xml:space="preserve"> V dňoch                    28.</w:t>
      </w:r>
      <w:r w:rsidR="00D06724" w:rsidRPr="00D06724">
        <w:rPr>
          <w:rFonts w:eastAsiaTheme="minorHAnsi"/>
          <w:lang w:eastAsia="en-US"/>
        </w:rPr>
        <w:t xml:space="preserve"> </w:t>
      </w:r>
      <w:r w:rsidR="00D06724" w:rsidRPr="004F7E4B">
        <w:rPr>
          <w:rFonts w:eastAsiaTheme="minorHAnsi"/>
          <w:lang w:eastAsia="en-US"/>
        </w:rPr>
        <w:t>–</w:t>
      </w:r>
      <w:r w:rsidR="00D06724">
        <w:rPr>
          <w:rFonts w:eastAsiaTheme="minorHAnsi"/>
          <w:lang w:eastAsia="en-US"/>
        </w:rPr>
        <w:t xml:space="preserve"> </w:t>
      </w:r>
      <w:r w:rsidR="0067257B">
        <w:t>29.10.2015 sa v lotyšskej Rige konal prvý monitorovací výbor</w:t>
      </w:r>
      <w:r w:rsidR="009C7828">
        <w:t xml:space="preserve"> programu.</w:t>
      </w:r>
      <w:r w:rsidR="0067257B">
        <w:t xml:space="preserve"> Následne riadiaci orgán oslovil hosťujúce inštitúcie jednotlivých kancelárií a zaslal im návrhy zmlúv. Zmluvy o poskytnutí príspevku s p</w:t>
      </w:r>
      <w:r w:rsidR="0015283F">
        <w:t xml:space="preserve">rijímateľmi kancelárií v </w:t>
      </w:r>
      <w:proofErr w:type="spellStart"/>
      <w:r w:rsidR="0015283F">
        <w:t>Turku</w:t>
      </w:r>
      <w:proofErr w:type="spellEnd"/>
      <w:r w:rsidR="0015283F">
        <w:t>,</w:t>
      </w:r>
      <w:r w:rsidR="0067257B">
        <w:t xml:space="preserve"> </w:t>
      </w:r>
      <w:proofErr w:type="spellStart"/>
      <w:r w:rsidR="0067257B">
        <w:t>Viborgu</w:t>
      </w:r>
      <w:proofErr w:type="spellEnd"/>
      <w:r w:rsidR="0067257B">
        <w:t xml:space="preserve"> a Viedni boli oboma stranami podpísané v decembri 2015 a kancelárie začali svoju činnosť v rámci programu spolupráce INTERACT III 01.01.2016, čím bol zabezpečený plynulý tok  poskytovania služieb v rámci operačného programu INTERACT II (do 31.12.2015) a programu spolupráce INTERACT III (od 01.01.2016). V roku 2015 nebola uzatvorená zmluva s kanceláriou vo Valencii vzhľadom na personálne výmeny po regionálnych voľbách v Španielsku, 22.01.2016 však španielsky partner odsúhlasil návrh zmluvy, ktorej podpísanie oboma zmluvnými stranami sa pre</w:t>
      </w:r>
      <w:r w:rsidR="00A069D7">
        <w:t>dpokladá v mesiaci február 2016.</w:t>
      </w:r>
    </w:p>
    <w:p w:rsidR="009C7828" w:rsidRDefault="009C7828" w:rsidP="00A069D7">
      <w:pPr>
        <w:tabs>
          <w:tab w:val="left" w:pos="540"/>
        </w:tabs>
        <w:spacing w:after="120"/>
        <w:jc w:val="both"/>
      </w:pPr>
    </w:p>
    <w:p w:rsidR="009C7828" w:rsidRDefault="009C7828" w:rsidP="00A069D7">
      <w:pPr>
        <w:tabs>
          <w:tab w:val="left" w:pos="540"/>
        </w:tabs>
        <w:spacing w:after="120"/>
        <w:jc w:val="both"/>
      </w:pPr>
    </w:p>
    <w:p w:rsidR="005A51A5" w:rsidRPr="00B55157" w:rsidRDefault="005A51A5" w:rsidP="00A069D7">
      <w:pPr>
        <w:tabs>
          <w:tab w:val="left" w:pos="540"/>
        </w:tabs>
        <w:spacing w:after="120"/>
        <w:jc w:val="both"/>
      </w:pPr>
    </w:p>
    <w:p w:rsidR="00B55157" w:rsidRPr="00B55157" w:rsidRDefault="0092561F" w:rsidP="001D6F91">
      <w:pPr>
        <w:pStyle w:val="Nadpis2"/>
      </w:pPr>
      <w:bookmarkStart w:id="36" w:name="_Toc444160710"/>
      <w:bookmarkStart w:id="37" w:name="_Toc447185495"/>
      <w:r>
        <w:lastRenderedPageBreak/>
        <w:t xml:space="preserve">3.2 </w:t>
      </w:r>
      <w:r w:rsidR="00B55157" w:rsidRPr="00B55157">
        <w:t>Stav schvaľovania a kontrahovania finančných prostriedkov</w:t>
      </w:r>
      <w:bookmarkEnd w:id="36"/>
      <w:bookmarkEnd w:id="37"/>
      <w:r w:rsidR="00B55157" w:rsidRPr="00B55157">
        <w:t xml:space="preserve"> </w:t>
      </w:r>
    </w:p>
    <w:p w:rsidR="00B55157" w:rsidRPr="00B55157" w:rsidRDefault="00B55157" w:rsidP="00B55157">
      <w:pPr>
        <w:ind w:firstLine="708"/>
        <w:rPr>
          <w:i/>
        </w:rPr>
      </w:pPr>
    </w:p>
    <w:p w:rsidR="00EF3067" w:rsidRDefault="00B55157" w:rsidP="00F9476B">
      <w:pPr>
        <w:jc w:val="both"/>
      </w:pPr>
      <w:r w:rsidRPr="00B55157">
        <w:t>K 31.12.2015 bolo v rámci programov PD</w:t>
      </w:r>
      <w:r w:rsidR="0038087F">
        <w:t xml:space="preserve"> SR</w:t>
      </w:r>
      <w:r w:rsidR="009E145C">
        <w:t xml:space="preserve"> prijatých 2 398</w:t>
      </w:r>
      <w:r w:rsidRPr="00B55157">
        <w:t xml:space="preserve"> žiado</w:t>
      </w:r>
      <w:r w:rsidR="00596809">
        <w:t xml:space="preserve">stí o poskytnutie nenávratného </w:t>
      </w:r>
      <w:r w:rsidRPr="00B55157">
        <w:t>fin. príspevku a 13 920 žiadostí o podporu financovaných z PRV formou neprojektových opatrení. Požadovaná výška NFP/podpory u prijatých</w:t>
      </w:r>
      <w:r w:rsidR="004E4750">
        <w:t xml:space="preserve"> žiadostí predstavovala </w:t>
      </w:r>
      <w:r w:rsidR="009E145C">
        <w:rPr>
          <w:b/>
        </w:rPr>
        <w:t>2,98</w:t>
      </w:r>
      <w:r w:rsidRPr="00B55157">
        <w:rPr>
          <w:b/>
        </w:rPr>
        <w:t xml:space="preserve"> mld. EUR</w:t>
      </w:r>
      <w:r w:rsidRPr="00B55157">
        <w:t xml:space="preserve">. Z uvedeného počtu žiadostí bolo ku koncu roka 2015 schválených 247 </w:t>
      </w:r>
      <w:proofErr w:type="spellStart"/>
      <w:r w:rsidRPr="00B55157">
        <w:t>ŽoNFP</w:t>
      </w:r>
      <w:proofErr w:type="spellEnd"/>
      <w:r w:rsidRPr="00B55157">
        <w:t xml:space="preserve"> a 10 834 žiadostí o podporu v rámci PRV</w:t>
      </w:r>
      <w:r w:rsidR="004379FA">
        <w:t xml:space="preserve"> so schváleným NFP</w:t>
      </w:r>
      <w:r w:rsidRPr="00B55157">
        <w:t xml:space="preserve"> vo výške</w:t>
      </w:r>
      <w:r w:rsidR="004379FA">
        <w:t xml:space="preserve"> takmer </w:t>
      </w:r>
      <w:r w:rsidRPr="00B55157">
        <w:t xml:space="preserve"> </w:t>
      </w:r>
      <w:r w:rsidR="00D06724">
        <w:br/>
      </w:r>
      <w:r w:rsidR="004379FA">
        <w:rPr>
          <w:b/>
        </w:rPr>
        <w:t>0,97</w:t>
      </w:r>
      <w:r w:rsidRPr="00B55157">
        <w:rPr>
          <w:b/>
        </w:rPr>
        <w:t xml:space="preserve"> mld. EUR. </w:t>
      </w:r>
      <w:r w:rsidRPr="00B55157">
        <w:t xml:space="preserve">Sumárny prehľad o prijatých a schválených </w:t>
      </w:r>
      <w:proofErr w:type="spellStart"/>
      <w:r w:rsidRPr="00B55157">
        <w:t>ŽoNFP</w:t>
      </w:r>
      <w:proofErr w:type="spellEnd"/>
      <w:r w:rsidRPr="00B55157">
        <w:t xml:space="preserve"> podľa jednotlivých programov je uvedený v tabuľke č. 2.</w:t>
      </w:r>
    </w:p>
    <w:p w:rsidR="009A128B" w:rsidRDefault="009A128B" w:rsidP="00B55157">
      <w:pPr>
        <w:tabs>
          <w:tab w:val="left" w:pos="567"/>
          <w:tab w:val="left" w:pos="993"/>
        </w:tabs>
        <w:jc w:val="both"/>
        <w:rPr>
          <w:sz w:val="20"/>
          <w:szCs w:val="20"/>
        </w:rPr>
      </w:pPr>
    </w:p>
    <w:p w:rsidR="005A51A5" w:rsidRPr="00B55157" w:rsidRDefault="005A51A5" w:rsidP="00B55157">
      <w:pPr>
        <w:tabs>
          <w:tab w:val="left" w:pos="567"/>
          <w:tab w:val="left" w:pos="993"/>
        </w:tabs>
        <w:jc w:val="both"/>
        <w:rPr>
          <w:sz w:val="20"/>
          <w:szCs w:val="20"/>
        </w:rPr>
      </w:pPr>
    </w:p>
    <w:p w:rsidR="00B55157" w:rsidRPr="00052BAB" w:rsidRDefault="00B55157" w:rsidP="00B55157">
      <w:pPr>
        <w:tabs>
          <w:tab w:val="left" w:pos="567"/>
          <w:tab w:val="left" w:pos="993"/>
        </w:tabs>
        <w:jc w:val="both"/>
        <w:rPr>
          <w:sz w:val="20"/>
          <w:szCs w:val="20"/>
        </w:rPr>
      </w:pPr>
      <w:r w:rsidRPr="00052BAB">
        <w:rPr>
          <w:sz w:val="20"/>
          <w:szCs w:val="20"/>
        </w:rPr>
        <w:t>Tabuľka č. 2</w:t>
      </w:r>
      <w:r w:rsidRPr="00052BAB">
        <w:rPr>
          <w:sz w:val="20"/>
          <w:szCs w:val="20"/>
        </w:rPr>
        <w:tab/>
        <w:t xml:space="preserve">Prijaté a schválené </w:t>
      </w:r>
      <w:proofErr w:type="spellStart"/>
      <w:r w:rsidRPr="00052BAB">
        <w:rPr>
          <w:sz w:val="20"/>
          <w:szCs w:val="20"/>
        </w:rPr>
        <w:t>ŽoNFP</w:t>
      </w:r>
      <w:proofErr w:type="spellEnd"/>
      <w:r w:rsidRPr="00052BAB">
        <w:rPr>
          <w:sz w:val="20"/>
          <w:szCs w:val="20"/>
        </w:rPr>
        <w:t xml:space="preserve"> podľa programov k 31.12.2015 </w:t>
      </w:r>
    </w:p>
    <w:tbl>
      <w:tblPr>
        <w:tblStyle w:val="Strednmrieka3zvraznenie1"/>
        <w:tblW w:w="4884" w:type="pct"/>
        <w:tblInd w:w="108" w:type="dxa"/>
        <w:tblLayout w:type="fixed"/>
        <w:tblLook w:val="04A0" w:firstRow="1" w:lastRow="0" w:firstColumn="1" w:lastColumn="0" w:noHBand="0" w:noVBand="1"/>
      </w:tblPr>
      <w:tblGrid>
        <w:gridCol w:w="1984"/>
        <w:gridCol w:w="993"/>
        <w:gridCol w:w="1417"/>
        <w:gridCol w:w="1276"/>
        <w:gridCol w:w="993"/>
        <w:gridCol w:w="1276"/>
        <w:gridCol w:w="1134"/>
      </w:tblGrid>
      <w:tr w:rsidR="00B55157" w:rsidRPr="00B55157" w:rsidTr="00B55157">
        <w:trPr>
          <w:cnfStyle w:val="100000000000" w:firstRow="1" w:lastRow="0" w:firstColumn="0" w:lastColumn="0" w:oddVBand="0" w:evenVBand="0" w:oddHBand="0" w:evenHBand="0" w:firstRowFirstColumn="0" w:firstRowLastColumn="0" w:lastRowFirstColumn="0" w:lastRowLastColumn="0"/>
          <w:trHeight w:val="302"/>
          <w:tblHeader/>
        </w:trPr>
        <w:tc>
          <w:tcPr>
            <w:cnfStyle w:val="001000000000" w:firstRow="0" w:lastRow="0" w:firstColumn="1" w:lastColumn="0" w:oddVBand="0" w:evenVBand="0" w:oddHBand="0" w:evenHBand="0" w:firstRowFirstColumn="0" w:firstRowLastColumn="0" w:lastRowFirstColumn="0" w:lastRowLastColumn="0"/>
            <w:tcW w:w="1093" w:type="pct"/>
            <w:vMerge w:val="restart"/>
            <w:vAlign w:val="center"/>
          </w:tcPr>
          <w:p w:rsidR="00B55157" w:rsidRPr="00B55157" w:rsidRDefault="00B55157" w:rsidP="0038087F">
            <w:pPr>
              <w:spacing w:line="276" w:lineRule="auto"/>
              <w:jc w:val="center"/>
              <w:rPr>
                <w:sz w:val="18"/>
                <w:szCs w:val="18"/>
              </w:rPr>
            </w:pPr>
            <w:r w:rsidRPr="00B55157">
              <w:rPr>
                <w:sz w:val="18"/>
                <w:szCs w:val="18"/>
              </w:rPr>
              <w:t>Program</w:t>
            </w:r>
          </w:p>
        </w:tc>
        <w:tc>
          <w:tcPr>
            <w:tcW w:w="2031" w:type="pct"/>
            <w:gridSpan w:val="3"/>
            <w:vAlign w:val="center"/>
          </w:tcPr>
          <w:p w:rsidR="00B55157" w:rsidRPr="00B55157" w:rsidRDefault="00B55157" w:rsidP="0038087F">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Prijaté ŽoNFP</w:t>
            </w:r>
            <w:r w:rsidRPr="00B55157">
              <w:rPr>
                <w:sz w:val="18"/>
                <w:szCs w:val="18"/>
                <w:vertAlign w:val="superscript"/>
              </w:rPr>
              <w:t>1</w:t>
            </w:r>
          </w:p>
        </w:tc>
        <w:tc>
          <w:tcPr>
            <w:tcW w:w="1875" w:type="pct"/>
            <w:gridSpan w:val="3"/>
            <w:vAlign w:val="center"/>
          </w:tcPr>
          <w:p w:rsidR="00B55157" w:rsidRPr="00B55157" w:rsidRDefault="00B55157" w:rsidP="0038087F">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Schválené ŽoNFP</w:t>
            </w:r>
            <w:r w:rsidRPr="00B55157">
              <w:rPr>
                <w:sz w:val="18"/>
                <w:szCs w:val="18"/>
                <w:vertAlign w:val="superscript"/>
              </w:rPr>
              <w:t>2</w:t>
            </w:r>
          </w:p>
        </w:tc>
      </w:tr>
      <w:tr w:rsidR="00B55157" w:rsidRPr="00B55157" w:rsidTr="008670D3">
        <w:trPr>
          <w:cnfStyle w:val="100000000000" w:firstRow="1" w:lastRow="0" w:firstColumn="0" w:lastColumn="0" w:oddVBand="0" w:evenVBand="0" w:oddHBand="0" w:evenHBand="0" w:firstRowFirstColumn="0" w:firstRowLastColumn="0" w:lastRowFirstColumn="0" w:lastRowLastColumn="0"/>
          <w:cantSplit/>
          <w:trHeight w:val="409"/>
          <w:tblHeader/>
        </w:trPr>
        <w:tc>
          <w:tcPr>
            <w:cnfStyle w:val="001000000000" w:firstRow="0" w:lastRow="0" w:firstColumn="1" w:lastColumn="0" w:oddVBand="0" w:evenVBand="0" w:oddHBand="0" w:evenHBand="0" w:firstRowFirstColumn="0" w:firstRowLastColumn="0" w:lastRowFirstColumn="0" w:lastRowLastColumn="0"/>
            <w:tcW w:w="1093" w:type="pct"/>
            <w:vMerge/>
            <w:vAlign w:val="center"/>
          </w:tcPr>
          <w:p w:rsidR="00B55157" w:rsidRPr="00B55157" w:rsidRDefault="00B55157" w:rsidP="0038087F">
            <w:pPr>
              <w:spacing w:line="276" w:lineRule="auto"/>
              <w:jc w:val="center"/>
              <w:rPr>
                <w:sz w:val="18"/>
                <w:szCs w:val="18"/>
              </w:rPr>
            </w:pPr>
          </w:p>
        </w:tc>
        <w:tc>
          <w:tcPr>
            <w:tcW w:w="547" w:type="pct"/>
            <w:vAlign w:val="center"/>
          </w:tcPr>
          <w:p w:rsidR="00B55157" w:rsidRPr="00B55157" w:rsidRDefault="00B55157" w:rsidP="0038087F">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Počet</w:t>
            </w:r>
          </w:p>
        </w:tc>
        <w:tc>
          <w:tcPr>
            <w:tcW w:w="781" w:type="pct"/>
            <w:vAlign w:val="center"/>
          </w:tcPr>
          <w:p w:rsidR="00B55157" w:rsidRPr="00B55157" w:rsidRDefault="00B55157" w:rsidP="0038087F">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 xml:space="preserve">Celkové OV projektu </w:t>
            </w:r>
          </w:p>
        </w:tc>
        <w:tc>
          <w:tcPr>
            <w:tcW w:w="703" w:type="pct"/>
            <w:vAlign w:val="center"/>
          </w:tcPr>
          <w:p w:rsidR="00B55157" w:rsidRPr="00B55157" w:rsidRDefault="00B55157" w:rsidP="0038087F">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Požadovaná výška NFP</w:t>
            </w:r>
          </w:p>
        </w:tc>
        <w:tc>
          <w:tcPr>
            <w:tcW w:w="547" w:type="pct"/>
            <w:vAlign w:val="center"/>
          </w:tcPr>
          <w:p w:rsidR="00B55157" w:rsidRPr="00B55157" w:rsidRDefault="00B55157" w:rsidP="0038087F">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Počet</w:t>
            </w:r>
          </w:p>
        </w:tc>
        <w:tc>
          <w:tcPr>
            <w:tcW w:w="703" w:type="pct"/>
            <w:vAlign w:val="center"/>
          </w:tcPr>
          <w:p w:rsidR="00B55157" w:rsidRPr="00B55157" w:rsidRDefault="00B55157" w:rsidP="0038087F">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Celkové OV projektu</w:t>
            </w:r>
          </w:p>
        </w:tc>
        <w:tc>
          <w:tcPr>
            <w:tcW w:w="625" w:type="pct"/>
            <w:vAlign w:val="center"/>
          </w:tcPr>
          <w:p w:rsidR="00B55157" w:rsidRPr="00B55157" w:rsidRDefault="00B55157" w:rsidP="0038087F">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Schválená výška NFP</w:t>
            </w:r>
          </w:p>
        </w:tc>
      </w:tr>
      <w:tr w:rsidR="00B55157" w:rsidRPr="00B55157" w:rsidTr="00B5515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93" w:type="pct"/>
          </w:tcPr>
          <w:p w:rsidR="00B55157" w:rsidRPr="00B55157" w:rsidRDefault="00B55157" w:rsidP="0038087F">
            <w:pPr>
              <w:spacing w:line="276" w:lineRule="auto"/>
              <w:rPr>
                <w:sz w:val="18"/>
                <w:szCs w:val="18"/>
              </w:rPr>
            </w:pPr>
            <w:r w:rsidRPr="00B55157">
              <w:rPr>
                <w:sz w:val="18"/>
                <w:szCs w:val="18"/>
              </w:rPr>
              <w:t>OP II</w:t>
            </w:r>
          </w:p>
        </w:tc>
        <w:tc>
          <w:tcPr>
            <w:tcW w:w="547" w:type="pct"/>
            <w:vAlign w:val="bottom"/>
          </w:tcPr>
          <w:p w:rsidR="00B55157" w:rsidRPr="00B55157" w:rsidRDefault="00B55157" w:rsidP="0038087F">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B55157">
              <w:rPr>
                <w:rFonts w:asciiTheme="minorHAnsi" w:hAnsiTheme="minorHAnsi"/>
                <w:color w:val="000000"/>
                <w:sz w:val="18"/>
                <w:szCs w:val="18"/>
              </w:rPr>
              <w:t>10</w:t>
            </w:r>
          </w:p>
        </w:tc>
        <w:tc>
          <w:tcPr>
            <w:tcW w:w="781" w:type="pct"/>
            <w:vAlign w:val="bottom"/>
          </w:tcPr>
          <w:p w:rsidR="00B55157" w:rsidRPr="00B55157" w:rsidRDefault="00B55157" w:rsidP="0038087F">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B55157">
              <w:rPr>
                <w:rFonts w:asciiTheme="minorHAnsi" w:hAnsiTheme="minorHAnsi"/>
                <w:color w:val="000000"/>
                <w:sz w:val="18"/>
                <w:szCs w:val="18"/>
              </w:rPr>
              <w:t>118 095 355</w:t>
            </w:r>
          </w:p>
        </w:tc>
        <w:tc>
          <w:tcPr>
            <w:tcW w:w="703" w:type="pct"/>
            <w:vAlign w:val="bottom"/>
          </w:tcPr>
          <w:p w:rsidR="00B55157" w:rsidRPr="00B55157" w:rsidRDefault="00B55157" w:rsidP="0038087F">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B55157">
              <w:rPr>
                <w:rFonts w:asciiTheme="minorHAnsi" w:hAnsiTheme="minorHAnsi"/>
                <w:color w:val="000000"/>
                <w:sz w:val="18"/>
                <w:szCs w:val="18"/>
              </w:rPr>
              <w:t>118 095 355</w:t>
            </w:r>
          </w:p>
        </w:tc>
        <w:tc>
          <w:tcPr>
            <w:tcW w:w="547" w:type="pct"/>
            <w:vAlign w:val="center"/>
          </w:tcPr>
          <w:p w:rsidR="00B55157" w:rsidRPr="00B55157" w:rsidRDefault="00B55157" w:rsidP="0038087F">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2</w:t>
            </w:r>
          </w:p>
        </w:tc>
        <w:tc>
          <w:tcPr>
            <w:tcW w:w="703" w:type="pct"/>
            <w:vAlign w:val="bottom"/>
          </w:tcPr>
          <w:p w:rsidR="00B55157" w:rsidRPr="00B55157" w:rsidRDefault="00B55157" w:rsidP="0038087F">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76 135 358</w:t>
            </w:r>
          </w:p>
        </w:tc>
        <w:tc>
          <w:tcPr>
            <w:tcW w:w="625" w:type="pct"/>
            <w:vAlign w:val="bottom"/>
          </w:tcPr>
          <w:p w:rsidR="00B55157" w:rsidRPr="00B55157" w:rsidRDefault="00B55157" w:rsidP="0038087F">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76 135 358</w:t>
            </w:r>
          </w:p>
        </w:tc>
      </w:tr>
      <w:tr w:rsidR="00B4349C" w:rsidRPr="00B55157" w:rsidTr="00B4349C">
        <w:tc>
          <w:tcPr>
            <w:cnfStyle w:val="001000000000" w:firstRow="0" w:lastRow="0" w:firstColumn="1" w:lastColumn="0" w:oddVBand="0" w:evenVBand="0" w:oddHBand="0" w:evenHBand="0" w:firstRowFirstColumn="0" w:firstRowLastColumn="0" w:lastRowFirstColumn="0" w:lastRowLastColumn="0"/>
            <w:tcW w:w="1093" w:type="pct"/>
          </w:tcPr>
          <w:p w:rsidR="00B4349C" w:rsidRPr="00B55157" w:rsidRDefault="00B4349C" w:rsidP="00B4349C">
            <w:pPr>
              <w:spacing w:line="276" w:lineRule="auto"/>
              <w:rPr>
                <w:sz w:val="18"/>
                <w:szCs w:val="18"/>
              </w:rPr>
            </w:pPr>
            <w:r w:rsidRPr="00B55157">
              <w:rPr>
                <w:sz w:val="18"/>
                <w:szCs w:val="18"/>
              </w:rPr>
              <w:t>OP ĽZ</w:t>
            </w:r>
          </w:p>
        </w:tc>
        <w:tc>
          <w:tcPr>
            <w:tcW w:w="547" w:type="pct"/>
            <w:vAlign w:val="bottom"/>
          </w:tcPr>
          <w:p w:rsidR="00B4349C" w:rsidRPr="00B55157" w:rsidRDefault="00B4349C" w:rsidP="00B4349C">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B55157">
              <w:rPr>
                <w:rFonts w:asciiTheme="minorHAnsi" w:hAnsiTheme="minorHAnsi"/>
                <w:color w:val="000000"/>
                <w:sz w:val="18"/>
                <w:szCs w:val="18"/>
              </w:rPr>
              <w:t>14</w:t>
            </w:r>
          </w:p>
        </w:tc>
        <w:tc>
          <w:tcPr>
            <w:tcW w:w="781" w:type="pct"/>
            <w:vAlign w:val="bottom"/>
          </w:tcPr>
          <w:p w:rsidR="00B4349C" w:rsidRPr="00B55157" w:rsidRDefault="00B4349C" w:rsidP="00B4349C">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B55157">
              <w:rPr>
                <w:rFonts w:asciiTheme="minorHAnsi" w:hAnsiTheme="minorHAnsi"/>
                <w:color w:val="000000"/>
                <w:sz w:val="18"/>
                <w:szCs w:val="18"/>
              </w:rPr>
              <w:t>557 125 803</w:t>
            </w:r>
          </w:p>
        </w:tc>
        <w:tc>
          <w:tcPr>
            <w:tcW w:w="703" w:type="pct"/>
            <w:vAlign w:val="bottom"/>
          </w:tcPr>
          <w:p w:rsidR="00B4349C" w:rsidRPr="00B55157" w:rsidRDefault="00B4349C" w:rsidP="00B4349C">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B55157">
              <w:rPr>
                <w:rFonts w:asciiTheme="minorHAnsi" w:hAnsiTheme="minorHAnsi"/>
                <w:color w:val="000000"/>
                <w:sz w:val="18"/>
                <w:szCs w:val="18"/>
              </w:rPr>
              <w:t>557 125 803</w:t>
            </w:r>
          </w:p>
        </w:tc>
        <w:tc>
          <w:tcPr>
            <w:tcW w:w="547" w:type="pct"/>
            <w:vAlign w:val="center"/>
          </w:tcPr>
          <w:p w:rsidR="00B4349C" w:rsidRPr="00B55157" w:rsidRDefault="00B4349C" w:rsidP="00B4349C">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13</w:t>
            </w:r>
          </w:p>
        </w:tc>
        <w:tc>
          <w:tcPr>
            <w:tcW w:w="703" w:type="pct"/>
            <w:vAlign w:val="bottom"/>
          </w:tcPr>
          <w:p w:rsidR="00B4349C" w:rsidRPr="00B55157" w:rsidRDefault="00B4349C" w:rsidP="00B4349C">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527 085 803</w:t>
            </w:r>
          </w:p>
        </w:tc>
        <w:tc>
          <w:tcPr>
            <w:tcW w:w="625" w:type="pct"/>
            <w:vAlign w:val="bottom"/>
          </w:tcPr>
          <w:p w:rsidR="00B4349C" w:rsidRPr="00B55157" w:rsidRDefault="00B4349C" w:rsidP="00B4349C">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527 085 803</w:t>
            </w:r>
          </w:p>
        </w:tc>
      </w:tr>
      <w:tr w:rsidR="00B55157" w:rsidRPr="00B55157" w:rsidTr="00B5515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93" w:type="pct"/>
          </w:tcPr>
          <w:p w:rsidR="00B55157" w:rsidRPr="00B55157" w:rsidRDefault="00B55157" w:rsidP="0038087F">
            <w:pPr>
              <w:spacing w:line="276" w:lineRule="auto"/>
              <w:rPr>
                <w:sz w:val="18"/>
                <w:szCs w:val="18"/>
              </w:rPr>
            </w:pPr>
            <w:r w:rsidRPr="00B55157">
              <w:rPr>
                <w:sz w:val="18"/>
                <w:szCs w:val="18"/>
              </w:rPr>
              <w:t>OP KŽP</w:t>
            </w:r>
          </w:p>
        </w:tc>
        <w:tc>
          <w:tcPr>
            <w:tcW w:w="547" w:type="pct"/>
            <w:vAlign w:val="bottom"/>
          </w:tcPr>
          <w:p w:rsidR="00B55157" w:rsidRPr="00B55157" w:rsidRDefault="009E145C" w:rsidP="0038087F">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Pr>
                <w:rFonts w:asciiTheme="minorHAnsi" w:hAnsiTheme="minorHAnsi"/>
                <w:color w:val="000000"/>
                <w:sz w:val="18"/>
                <w:szCs w:val="18"/>
              </w:rPr>
              <w:t>86</w:t>
            </w:r>
          </w:p>
        </w:tc>
        <w:tc>
          <w:tcPr>
            <w:tcW w:w="781" w:type="pct"/>
            <w:vAlign w:val="bottom"/>
          </w:tcPr>
          <w:p w:rsidR="00B55157" w:rsidRPr="00B55157" w:rsidRDefault="009E145C" w:rsidP="0038087F">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Pr>
                <w:rFonts w:asciiTheme="minorHAnsi" w:hAnsiTheme="minorHAnsi"/>
                <w:color w:val="000000"/>
                <w:sz w:val="18"/>
                <w:szCs w:val="18"/>
              </w:rPr>
              <w:t>951 922 670</w:t>
            </w:r>
          </w:p>
        </w:tc>
        <w:tc>
          <w:tcPr>
            <w:tcW w:w="703" w:type="pct"/>
            <w:vAlign w:val="bottom"/>
          </w:tcPr>
          <w:p w:rsidR="00B55157" w:rsidRPr="00B55157" w:rsidRDefault="009E145C" w:rsidP="0038087F">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Pr>
                <w:rFonts w:asciiTheme="minorHAnsi" w:hAnsiTheme="minorHAnsi"/>
                <w:color w:val="000000"/>
                <w:sz w:val="18"/>
                <w:szCs w:val="18"/>
              </w:rPr>
              <w:t>901 144 452</w:t>
            </w:r>
          </w:p>
        </w:tc>
        <w:tc>
          <w:tcPr>
            <w:tcW w:w="547" w:type="pct"/>
            <w:vAlign w:val="center"/>
          </w:tcPr>
          <w:p w:rsidR="00B55157" w:rsidRPr="00B55157" w:rsidRDefault="00B55157" w:rsidP="0038087F">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1</w:t>
            </w:r>
          </w:p>
        </w:tc>
        <w:tc>
          <w:tcPr>
            <w:tcW w:w="703" w:type="pct"/>
            <w:vAlign w:val="bottom"/>
          </w:tcPr>
          <w:p w:rsidR="00B55157" w:rsidRPr="00B55157" w:rsidRDefault="00B55157" w:rsidP="0038087F">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45 000 </w:t>
            </w:r>
            <w:proofErr w:type="spellStart"/>
            <w:r w:rsidRPr="00B55157">
              <w:rPr>
                <w:rFonts w:asciiTheme="minorHAnsi" w:eastAsiaTheme="minorHAnsi" w:hAnsiTheme="minorHAnsi"/>
                <w:color w:val="000000"/>
                <w:sz w:val="18"/>
                <w:szCs w:val="18"/>
                <w:lang w:eastAsia="en-US"/>
              </w:rPr>
              <w:t>000</w:t>
            </w:r>
            <w:proofErr w:type="spellEnd"/>
          </w:p>
        </w:tc>
        <w:tc>
          <w:tcPr>
            <w:tcW w:w="625" w:type="pct"/>
            <w:vAlign w:val="bottom"/>
          </w:tcPr>
          <w:p w:rsidR="00B55157" w:rsidRPr="00B55157" w:rsidRDefault="00B55157" w:rsidP="0038087F">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45 000 </w:t>
            </w:r>
            <w:proofErr w:type="spellStart"/>
            <w:r w:rsidRPr="00B55157">
              <w:rPr>
                <w:rFonts w:asciiTheme="minorHAnsi" w:eastAsiaTheme="minorHAnsi" w:hAnsiTheme="minorHAnsi"/>
                <w:color w:val="000000"/>
                <w:sz w:val="18"/>
                <w:szCs w:val="18"/>
                <w:lang w:eastAsia="en-US"/>
              </w:rPr>
              <w:t>000</w:t>
            </w:r>
            <w:proofErr w:type="spellEnd"/>
          </w:p>
        </w:tc>
      </w:tr>
      <w:tr w:rsidR="00B4349C" w:rsidRPr="00B55157" w:rsidTr="00B4349C">
        <w:tc>
          <w:tcPr>
            <w:cnfStyle w:val="001000000000" w:firstRow="0" w:lastRow="0" w:firstColumn="1" w:lastColumn="0" w:oddVBand="0" w:evenVBand="0" w:oddHBand="0" w:evenHBand="0" w:firstRowFirstColumn="0" w:firstRowLastColumn="0" w:lastRowFirstColumn="0" w:lastRowLastColumn="0"/>
            <w:tcW w:w="1093" w:type="pct"/>
          </w:tcPr>
          <w:p w:rsidR="00B4349C" w:rsidRPr="00B55157" w:rsidRDefault="00B4349C" w:rsidP="00B4349C">
            <w:pPr>
              <w:spacing w:line="276" w:lineRule="auto"/>
              <w:rPr>
                <w:sz w:val="18"/>
                <w:szCs w:val="18"/>
              </w:rPr>
            </w:pPr>
            <w:r w:rsidRPr="00B55157">
              <w:rPr>
                <w:sz w:val="18"/>
                <w:szCs w:val="18"/>
              </w:rPr>
              <w:t>IROP</w:t>
            </w:r>
          </w:p>
        </w:tc>
        <w:tc>
          <w:tcPr>
            <w:tcW w:w="547" w:type="pct"/>
            <w:vAlign w:val="bottom"/>
          </w:tcPr>
          <w:p w:rsidR="00B4349C" w:rsidRPr="00B55157" w:rsidRDefault="00B4349C" w:rsidP="00B4349C">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B55157">
              <w:rPr>
                <w:rFonts w:asciiTheme="minorHAnsi" w:hAnsiTheme="minorHAnsi"/>
                <w:color w:val="000000"/>
                <w:sz w:val="18"/>
                <w:szCs w:val="18"/>
              </w:rPr>
              <w:t>1</w:t>
            </w:r>
          </w:p>
        </w:tc>
        <w:tc>
          <w:tcPr>
            <w:tcW w:w="781" w:type="pct"/>
            <w:vAlign w:val="bottom"/>
          </w:tcPr>
          <w:p w:rsidR="00B4349C" w:rsidRPr="00B55157" w:rsidRDefault="00B4349C" w:rsidP="00B4349C">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Pr>
                <w:rFonts w:asciiTheme="minorHAnsi" w:hAnsiTheme="minorHAnsi"/>
                <w:color w:val="000000"/>
                <w:sz w:val="18"/>
                <w:szCs w:val="18"/>
              </w:rPr>
              <w:t>145 131 532</w:t>
            </w:r>
          </w:p>
        </w:tc>
        <w:tc>
          <w:tcPr>
            <w:tcW w:w="703" w:type="pct"/>
            <w:vAlign w:val="bottom"/>
          </w:tcPr>
          <w:p w:rsidR="00B4349C" w:rsidRPr="00B55157" w:rsidRDefault="00B4349C" w:rsidP="00B4349C">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Pr>
                <w:rFonts w:asciiTheme="minorHAnsi" w:hAnsiTheme="minorHAnsi"/>
                <w:color w:val="000000"/>
                <w:sz w:val="18"/>
                <w:szCs w:val="18"/>
              </w:rPr>
              <w:t>145 131 532</w:t>
            </w:r>
          </w:p>
        </w:tc>
        <w:tc>
          <w:tcPr>
            <w:tcW w:w="547" w:type="pct"/>
            <w:vAlign w:val="center"/>
          </w:tcPr>
          <w:p w:rsidR="00B4349C" w:rsidRPr="00B55157" w:rsidRDefault="00B4349C" w:rsidP="00B4349C">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1</w:t>
            </w:r>
          </w:p>
        </w:tc>
        <w:tc>
          <w:tcPr>
            <w:tcW w:w="703" w:type="pct"/>
            <w:vAlign w:val="bottom"/>
          </w:tcPr>
          <w:p w:rsidR="00B4349C" w:rsidRPr="00B55157" w:rsidRDefault="00B4349C" w:rsidP="00B4349C">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145 131 532</w:t>
            </w:r>
          </w:p>
        </w:tc>
        <w:tc>
          <w:tcPr>
            <w:tcW w:w="625" w:type="pct"/>
            <w:vAlign w:val="bottom"/>
          </w:tcPr>
          <w:p w:rsidR="00B4349C" w:rsidRPr="00B55157" w:rsidRDefault="00B4349C" w:rsidP="00B4349C">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145 131 532</w:t>
            </w:r>
          </w:p>
        </w:tc>
      </w:tr>
      <w:tr w:rsidR="00B4349C" w:rsidRPr="00B55157" w:rsidTr="00B5515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93" w:type="pct"/>
          </w:tcPr>
          <w:p w:rsidR="00B55157" w:rsidRPr="00B55157" w:rsidRDefault="00B55157" w:rsidP="0038087F">
            <w:pPr>
              <w:spacing w:line="276" w:lineRule="auto"/>
              <w:rPr>
                <w:sz w:val="18"/>
                <w:szCs w:val="18"/>
              </w:rPr>
            </w:pPr>
            <w:r w:rsidRPr="00B55157">
              <w:rPr>
                <w:sz w:val="18"/>
                <w:szCs w:val="18"/>
              </w:rPr>
              <w:t>PRV – projekt. op.</w:t>
            </w:r>
            <w:r w:rsidRPr="00B55157">
              <w:rPr>
                <w:sz w:val="18"/>
                <w:szCs w:val="18"/>
                <w:vertAlign w:val="superscript"/>
              </w:rPr>
              <w:t>3</w:t>
            </w:r>
          </w:p>
        </w:tc>
        <w:tc>
          <w:tcPr>
            <w:tcW w:w="547" w:type="pct"/>
            <w:vAlign w:val="bottom"/>
          </w:tcPr>
          <w:p w:rsidR="00B55157" w:rsidRPr="00B55157" w:rsidRDefault="00B55157" w:rsidP="0038087F">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B55157">
              <w:rPr>
                <w:rFonts w:asciiTheme="minorHAnsi" w:hAnsiTheme="minorHAnsi"/>
                <w:color w:val="000000"/>
                <w:sz w:val="18"/>
                <w:szCs w:val="18"/>
              </w:rPr>
              <w:t>2 287</w:t>
            </w:r>
          </w:p>
        </w:tc>
        <w:tc>
          <w:tcPr>
            <w:tcW w:w="781" w:type="pct"/>
            <w:vAlign w:val="bottom"/>
          </w:tcPr>
          <w:p w:rsidR="00B55157" w:rsidRPr="00B55157" w:rsidRDefault="00B55157" w:rsidP="0038087F">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B55157">
              <w:rPr>
                <w:rFonts w:asciiTheme="minorHAnsi" w:hAnsiTheme="minorHAnsi"/>
                <w:color w:val="000000"/>
                <w:sz w:val="18"/>
                <w:szCs w:val="18"/>
              </w:rPr>
              <w:t>1 985 187 200</w:t>
            </w:r>
          </w:p>
        </w:tc>
        <w:tc>
          <w:tcPr>
            <w:tcW w:w="703" w:type="pct"/>
            <w:vAlign w:val="bottom"/>
          </w:tcPr>
          <w:p w:rsidR="00B55157" w:rsidRPr="00B55157" w:rsidRDefault="00B55157" w:rsidP="0038087F">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B55157">
              <w:rPr>
                <w:rFonts w:asciiTheme="minorHAnsi" w:hAnsiTheme="minorHAnsi"/>
                <w:color w:val="000000"/>
                <w:sz w:val="18"/>
                <w:szCs w:val="18"/>
              </w:rPr>
              <w:t>1 104 129 771</w:t>
            </w:r>
          </w:p>
        </w:tc>
        <w:tc>
          <w:tcPr>
            <w:tcW w:w="547" w:type="pct"/>
            <w:vAlign w:val="center"/>
          </w:tcPr>
          <w:p w:rsidR="00B55157" w:rsidRPr="00B55157" w:rsidRDefault="00B55157" w:rsidP="0038087F">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230</w:t>
            </w:r>
          </w:p>
        </w:tc>
        <w:tc>
          <w:tcPr>
            <w:tcW w:w="703" w:type="pct"/>
            <w:vAlign w:val="bottom"/>
          </w:tcPr>
          <w:p w:rsidR="00B55157" w:rsidRPr="00B55157" w:rsidRDefault="00B55157" w:rsidP="0038087F">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89 853 433</w:t>
            </w:r>
          </w:p>
        </w:tc>
        <w:tc>
          <w:tcPr>
            <w:tcW w:w="625" w:type="pct"/>
            <w:vAlign w:val="bottom"/>
          </w:tcPr>
          <w:p w:rsidR="00B55157" w:rsidRPr="00B55157" w:rsidRDefault="00B55157" w:rsidP="0038087F">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41 194 478</w:t>
            </w:r>
          </w:p>
        </w:tc>
      </w:tr>
      <w:tr w:rsidR="00B4349C" w:rsidRPr="00B55157" w:rsidTr="00B55157">
        <w:tc>
          <w:tcPr>
            <w:cnfStyle w:val="001000000000" w:firstRow="0" w:lastRow="0" w:firstColumn="1" w:lastColumn="0" w:oddVBand="0" w:evenVBand="0" w:oddHBand="0" w:evenHBand="0" w:firstRowFirstColumn="0" w:firstRowLastColumn="0" w:lastRowFirstColumn="0" w:lastRowLastColumn="0"/>
            <w:tcW w:w="1093" w:type="pct"/>
          </w:tcPr>
          <w:p w:rsidR="00B55157" w:rsidRPr="00B55157" w:rsidRDefault="00B55157" w:rsidP="0038087F">
            <w:pPr>
              <w:spacing w:line="276" w:lineRule="auto"/>
              <w:rPr>
                <w:sz w:val="18"/>
                <w:szCs w:val="18"/>
              </w:rPr>
            </w:pPr>
            <w:r w:rsidRPr="00B55157">
              <w:rPr>
                <w:sz w:val="18"/>
                <w:szCs w:val="18"/>
              </w:rPr>
              <w:t xml:space="preserve">PRV – </w:t>
            </w:r>
            <w:proofErr w:type="spellStart"/>
            <w:r w:rsidRPr="00B55157">
              <w:rPr>
                <w:sz w:val="18"/>
                <w:szCs w:val="18"/>
              </w:rPr>
              <w:t>neprojekt</w:t>
            </w:r>
            <w:proofErr w:type="spellEnd"/>
            <w:r w:rsidRPr="00B55157">
              <w:rPr>
                <w:sz w:val="18"/>
                <w:szCs w:val="18"/>
              </w:rPr>
              <w:t xml:space="preserve">. </w:t>
            </w:r>
            <w:proofErr w:type="spellStart"/>
            <w:r w:rsidRPr="00B55157">
              <w:rPr>
                <w:sz w:val="18"/>
                <w:szCs w:val="18"/>
              </w:rPr>
              <w:t>op</w:t>
            </w:r>
            <w:proofErr w:type="spellEnd"/>
            <w:r w:rsidRPr="00B55157">
              <w:rPr>
                <w:sz w:val="18"/>
                <w:szCs w:val="18"/>
              </w:rPr>
              <w:t xml:space="preserve">. </w:t>
            </w:r>
            <w:r w:rsidRPr="00B55157">
              <w:rPr>
                <w:sz w:val="18"/>
                <w:szCs w:val="18"/>
                <w:vertAlign w:val="superscript"/>
              </w:rPr>
              <w:t>4</w:t>
            </w:r>
          </w:p>
        </w:tc>
        <w:tc>
          <w:tcPr>
            <w:tcW w:w="547" w:type="pct"/>
            <w:vAlign w:val="bottom"/>
          </w:tcPr>
          <w:p w:rsidR="00B55157" w:rsidRPr="00B55157" w:rsidRDefault="00B55157" w:rsidP="0038087F">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B55157">
              <w:rPr>
                <w:rFonts w:asciiTheme="minorHAnsi" w:hAnsiTheme="minorHAnsi"/>
                <w:color w:val="000000"/>
                <w:sz w:val="18"/>
                <w:szCs w:val="18"/>
              </w:rPr>
              <w:t>13 920</w:t>
            </w:r>
          </w:p>
        </w:tc>
        <w:tc>
          <w:tcPr>
            <w:tcW w:w="781" w:type="pct"/>
            <w:vAlign w:val="bottom"/>
          </w:tcPr>
          <w:p w:rsidR="00B55157" w:rsidRPr="00B55157" w:rsidRDefault="00B55157" w:rsidP="0038087F">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B55157">
              <w:rPr>
                <w:rFonts w:asciiTheme="minorHAnsi" w:hAnsiTheme="minorHAnsi"/>
                <w:color w:val="000000"/>
                <w:sz w:val="18"/>
                <w:szCs w:val="18"/>
              </w:rPr>
              <w:t>155 936 806</w:t>
            </w:r>
          </w:p>
        </w:tc>
        <w:tc>
          <w:tcPr>
            <w:tcW w:w="703" w:type="pct"/>
            <w:vAlign w:val="bottom"/>
          </w:tcPr>
          <w:p w:rsidR="00B55157" w:rsidRPr="00B55157" w:rsidRDefault="00B55157" w:rsidP="0038087F">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B55157">
              <w:rPr>
                <w:rFonts w:asciiTheme="minorHAnsi" w:hAnsiTheme="minorHAnsi"/>
                <w:color w:val="000000"/>
                <w:sz w:val="18"/>
                <w:szCs w:val="18"/>
              </w:rPr>
              <w:t>155 936 806</w:t>
            </w:r>
          </w:p>
        </w:tc>
        <w:tc>
          <w:tcPr>
            <w:tcW w:w="547" w:type="pct"/>
            <w:vAlign w:val="center"/>
          </w:tcPr>
          <w:p w:rsidR="00B55157" w:rsidRPr="00B55157" w:rsidRDefault="00B55157" w:rsidP="0038087F">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10 834</w:t>
            </w:r>
          </w:p>
        </w:tc>
        <w:tc>
          <w:tcPr>
            <w:tcW w:w="703" w:type="pct"/>
            <w:vAlign w:val="bottom"/>
          </w:tcPr>
          <w:p w:rsidR="00B55157" w:rsidRPr="00B55157" w:rsidRDefault="00B55157" w:rsidP="0038087F">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132 202 854</w:t>
            </w:r>
          </w:p>
        </w:tc>
        <w:tc>
          <w:tcPr>
            <w:tcW w:w="625" w:type="pct"/>
            <w:vAlign w:val="bottom"/>
          </w:tcPr>
          <w:p w:rsidR="00B55157" w:rsidRPr="00B55157" w:rsidRDefault="00B55157" w:rsidP="0038087F">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132 202 854</w:t>
            </w:r>
          </w:p>
        </w:tc>
      </w:tr>
      <w:tr w:rsidR="00B55157" w:rsidRPr="00B55157" w:rsidTr="00B5515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93" w:type="pct"/>
            <w:vAlign w:val="center"/>
          </w:tcPr>
          <w:p w:rsidR="00B55157" w:rsidRPr="00B55157" w:rsidRDefault="00B55157" w:rsidP="0038087F">
            <w:pPr>
              <w:spacing w:line="276" w:lineRule="auto"/>
              <w:rPr>
                <w:sz w:val="18"/>
                <w:szCs w:val="18"/>
              </w:rPr>
            </w:pPr>
            <w:r w:rsidRPr="00B55157">
              <w:rPr>
                <w:sz w:val="18"/>
                <w:szCs w:val="18"/>
              </w:rPr>
              <w:t>Spolu EŠIF</w:t>
            </w:r>
          </w:p>
        </w:tc>
        <w:tc>
          <w:tcPr>
            <w:tcW w:w="547" w:type="pct"/>
            <w:shd w:val="clear" w:color="auto" w:fill="4F81BD" w:themeFill="accent1"/>
            <w:vAlign w:val="center"/>
          </w:tcPr>
          <w:p w:rsidR="00B55157" w:rsidRPr="00B55157" w:rsidRDefault="009E145C" w:rsidP="0038087F">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b/>
                <w:color w:val="FFFFFF" w:themeColor="background1"/>
                <w:sz w:val="18"/>
                <w:szCs w:val="18"/>
              </w:rPr>
            </w:pPr>
            <w:r>
              <w:rPr>
                <w:rFonts w:asciiTheme="minorHAnsi" w:hAnsiTheme="minorHAnsi"/>
                <w:b/>
                <w:color w:val="FFFFFF" w:themeColor="background1"/>
                <w:sz w:val="18"/>
                <w:szCs w:val="18"/>
              </w:rPr>
              <w:t xml:space="preserve">       2 398</w:t>
            </w:r>
          </w:p>
          <w:p w:rsidR="00B55157" w:rsidRPr="00B55157" w:rsidRDefault="00B55157" w:rsidP="0038087F">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b/>
                <w:color w:val="FFFFFF" w:themeColor="background1"/>
                <w:sz w:val="18"/>
                <w:szCs w:val="18"/>
              </w:rPr>
            </w:pPr>
            <w:r w:rsidRPr="00B55157">
              <w:rPr>
                <w:rFonts w:asciiTheme="minorHAnsi" w:hAnsiTheme="minorHAnsi"/>
                <w:b/>
                <w:color w:val="FFFFFF" w:themeColor="background1"/>
                <w:sz w:val="18"/>
                <w:szCs w:val="18"/>
              </w:rPr>
              <w:t>(+13 920)</w:t>
            </w:r>
          </w:p>
        </w:tc>
        <w:tc>
          <w:tcPr>
            <w:tcW w:w="781" w:type="pct"/>
            <w:shd w:val="clear" w:color="auto" w:fill="4F81BD" w:themeFill="accent1"/>
            <w:vAlign w:val="center"/>
          </w:tcPr>
          <w:p w:rsidR="00B55157" w:rsidRPr="00B55157" w:rsidRDefault="009E145C" w:rsidP="0038087F">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b/>
                <w:color w:val="FFFFFF" w:themeColor="background1"/>
                <w:sz w:val="18"/>
                <w:szCs w:val="18"/>
                <w:lang w:eastAsia="en-US"/>
              </w:rPr>
            </w:pPr>
            <w:r>
              <w:rPr>
                <w:rFonts w:asciiTheme="minorHAnsi" w:eastAsiaTheme="minorHAnsi" w:hAnsiTheme="minorHAnsi"/>
                <w:b/>
                <w:color w:val="FFFFFF" w:themeColor="background1"/>
                <w:sz w:val="18"/>
                <w:szCs w:val="18"/>
                <w:lang w:eastAsia="en-US"/>
              </w:rPr>
              <w:t>3 913 399 365</w:t>
            </w:r>
          </w:p>
        </w:tc>
        <w:tc>
          <w:tcPr>
            <w:tcW w:w="703" w:type="pct"/>
            <w:shd w:val="clear" w:color="auto" w:fill="4F81BD" w:themeFill="accent1"/>
            <w:vAlign w:val="center"/>
          </w:tcPr>
          <w:p w:rsidR="00B55157" w:rsidRPr="00B55157" w:rsidRDefault="009E145C" w:rsidP="0038087F">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b/>
                <w:color w:val="FFFFFF" w:themeColor="background1"/>
                <w:sz w:val="18"/>
                <w:szCs w:val="18"/>
                <w:lang w:eastAsia="en-US"/>
              </w:rPr>
            </w:pPr>
            <w:r>
              <w:rPr>
                <w:rFonts w:asciiTheme="minorHAnsi" w:eastAsiaTheme="minorHAnsi" w:hAnsiTheme="minorHAnsi"/>
                <w:b/>
                <w:color w:val="FFFFFF" w:themeColor="background1"/>
                <w:sz w:val="18"/>
                <w:szCs w:val="18"/>
                <w:lang w:eastAsia="en-US"/>
              </w:rPr>
              <w:t>2 981 563 718</w:t>
            </w:r>
          </w:p>
        </w:tc>
        <w:tc>
          <w:tcPr>
            <w:tcW w:w="547" w:type="pct"/>
            <w:shd w:val="clear" w:color="auto" w:fill="4F81BD" w:themeFill="accent1"/>
            <w:vAlign w:val="center"/>
          </w:tcPr>
          <w:p w:rsidR="00B55157" w:rsidRPr="00B55157" w:rsidRDefault="00B55157" w:rsidP="0038087F">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b/>
                <w:color w:val="FFFFFF" w:themeColor="background1"/>
                <w:sz w:val="18"/>
                <w:szCs w:val="18"/>
              </w:rPr>
            </w:pPr>
            <w:r w:rsidRPr="00B55157">
              <w:rPr>
                <w:rFonts w:asciiTheme="minorHAnsi" w:hAnsiTheme="minorHAnsi"/>
                <w:b/>
                <w:color w:val="FFFFFF" w:themeColor="background1"/>
                <w:sz w:val="18"/>
                <w:szCs w:val="18"/>
              </w:rPr>
              <w:t xml:space="preserve">          247</w:t>
            </w:r>
          </w:p>
          <w:p w:rsidR="00B55157" w:rsidRPr="00B55157" w:rsidRDefault="00B55157" w:rsidP="0038087F">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b/>
                <w:color w:val="FFFFFF" w:themeColor="background1"/>
                <w:sz w:val="18"/>
                <w:szCs w:val="18"/>
              </w:rPr>
            </w:pPr>
            <w:r w:rsidRPr="00B55157">
              <w:rPr>
                <w:rFonts w:asciiTheme="minorHAnsi" w:hAnsiTheme="minorHAnsi"/>
                <w:b/>
                <w:color w:val="FFFFFF" w:themeColor="background1"/>
                <w:sz w:val="18"/>
                <w:szCs w:val="18"/>
              </w:rPr>
              <w:t>(+10 834)</w:t>
            </w:r>
          </w:p>
        </w:tc>
        <w:tc>
          <w:tcPr>
            <w:tcW w:w="703" w:type="pct"/>
            <w:shd w:val="clear" w:color="auto" w:fill="4F81BD" w:themeFill="accent1"/>
            <w:vAlign w:val="center"/>
          </w:tcPr>
          <w:p w:rsidR="00B55157" w:rsidRPr="00B55157" w:rsidRDefault="007331B0" w:rsidP="0038087F">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b/>
                <w:color w:val="FFFFFF" w:themeColor="background1"/>
                <w:sz w:val="18"/>
                <w:szCs w:val="18"/>
                <w:lang w:eastAsia="en-US"/>
              </w:rPr>
            </w:pPr>
            <w:r>
              <w:rPr>
                <w:rFonts w:asciiTheme="minorHAnsi" w:eastAsiaTheme="minorHAnsi" w:hAnsiTheme="minorHAnsi"/>
                <w:b/>
                <w:color w:val="FFFFFF" w:themeColor="background1"/>
                <w:sz w:val="18"/>
                <w:szCs w:val="18"/>
                <w:lang w:eastAsia="en-US"/>
              </w:rPr>
              <w:t>1 015 408 979</w:t>
            </w:r>
          </w:p>
        </w:tc>
        <w:tc>
          <w:tcPr>
            <w:tcW w:w="625" w:type="pct"/>
            <w:shd w:val="clear" w:color="auto" w:fill="4F81BD" w:themeFill="accent1"/>
            <w:vAlign w:val="center"/>
          </w:tcPr>
          <w:p w:rsidR="00B55157" w:rsidRPr="00B55157" w:rsidRDefault="007331B0" w:rsidP="0038087F">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b/>
                <w:color w:val="FFFFFF" w:themeColor="background1"/>
                <w:sz w:val="18"/>
                <w:szCs w:val="18"/>
                <w:lang w:eastAsia="en-US"/>
              </w:rPr>
            </w:pPr>
            <w:r>
              <w:rPr>
                <w:rFonts w:asciiTheme="minorHAnsi" w:eastAsiaTheme="minorHAnsi" w:hAnsiTheme="minorHAnsi"/>
                <w:b/>
                <w:color w:val="FFFFFF" w:themeColor="background1"/>
                <w:sz w:val="18"/>
                <w:szCs w:val="18"/>
                <w:lang w:eastAsia="en-US"/>
              </w:rPr>
              <w:t>966 750 025</w:t>
            </w:r>
          </w:p>
        </w:tc>
      </w:tr>
    </w:tbl>
    <w:p w:rsidR="00B55157" w:rsidRPr="00B55157" w:rsidRDefault="00B55157" w:rsidP="00B55157">
      <w:pPr>
        <w:tabs>
          <w:tab w:val="left" w:pos="284"/>
          <w:tab w:val="left" w:pos="709"/>
          <w:tab w:val="left" w:pos="1134"/>
        </w:tabs>
        <w:jc w:val="both"/>
        <w:rPr>
          <w:sz w:val="18"/>
          <w:szCs w:val="18"/>
        </w:rPr>
      </w:pPr>
      <w:r w:rsidRPr="00B55157">
        <w:rPr>
          <w:sz w:val="18"/>
          <w:szCs w:val="18"/>
        </w:rPr>
        <w:t xml:space="preserve">Zdroj údajov: </w:t>
      </w:r>
      <w:r w:rsidRPr="00B55157">
        <w:rPr>
          <w:sz w:val="18"/>
          <w:szCs w:val="18"/>
        </w:rPr>
        <w:tab/>
        <w:t>ITMS 2014+, RO</w:t>
      </w:r>
    </w:p>
    <w:p w:rsidR="00B55157" w:rsidRPr="00B55157" w:rsidRDefault="00B55157" w:rsidP="00B55157">
      <w:pPr>
        <w:tabs>
          <w:tab w:val="left" w:pos="284"/>
          <w:tab w:val="left" w:pos="709"/>
          <w:tab w:val="left" w:pos="1134"/>
        </w:tabs>
        <w:jc w:val="both"/>
        <w:rPr>
          <w:sz w:val="18"/>
          <w:szCs w:val="18"/>
        </w:rPr>
      </w:pPr>
      <w:r w:rsidRPr="00B55157">
        <w:rPr>
          <w:sz w:val="18"/>
          <w:szCs w:val="18"/>
        </w:rPr>
        <w:t xml:space="preserve">Vysvetlivky: </w:t>
      </w:r>
      <w:r w:rsidRPr="00B55157">
        <w:rPr>
          <w:sz w:val="18"/>
          <w:szCs w:val="18"/>
        </w:rPr>
        <w:tab/>
        <w:t>Finančné údaje sú uvedené v EUR</w:t>
      </w:r>
    </w:p>
    <w:p w:rsidR="00B55157" w:rsidRPr="00B55157" w:rsidRDefault="00B55157" w:rsidP="00B55157">
      <w:pPr>
        <w:tabs>
          <w:tab w:val="left" w:pos="284"/>
          <w:tab w:val="left" w:pos="709"/>
          <w:tab w:val="left" w:pos="1134"/>
        </w:tabs>
        <w:jc w:val="both"/>
        <w:rPr>
          <w:sz w:val="18"/>
          <w:szCs w:val="18"/>
        </w:rPr>
      </w:pPr>
      <w:r w:rsidRPr="00B55157">
        <w:rPr>
          <w:sz w:val="18"/>
          <w:szCs w:val="18"/>
        </w:rPr>
        <w:t>1 –</w:t>
      </w:r>
      <w:r w:rsidR="00923822">
        <w:rPr>
          <w:sz w:val="18"/>
          <w:szCs w:val="18"/>
        </w:rPr>
        <w:t xml:space="preserve"> </w:t>
      </w:r>
      <w:r w:rsidR="009E145C">
        <w:rPr>
          <w:sz w:val="18"/>
          <w:szCs w:val="18"/>
        </w:rPr>
        <w:t>s dátumom  prijatia</w:t>
      </w:r>
      <w:r w:rsidRPr="00B55157">
        <w:rPr>
          <w:sz w:val="18"/>
          <w:szCs w:val="18"/>
        </w:rPr>
        <w:t xml:space="preserve"> do 31.12.2015 </w:t>
      </w:r>
    </w:p>
    <w:p w:rsidR="00B55157" w:rsidRPr="00B55157" w:rsidRDefault="00B55157" w:rsidP="00B55157">
      <w:pPr>
        <w:tabs>
          <w:tab w:val="left" w:pos="284"/>
          <w:tab w:val="left" w:pos="709"/>
          <w:tab w:val="left" w:pos="1134"/>
        </w:tabs>
        <w:jc w:val="both"/>
        <w:rPr>
          <w:sz w:val="18"/>
          <w:szCs w:val="18"/>
        </w:rPr>
      </w:pPr>
      <w:r w:rsidRPr="00B55157">
        <w:rPr>
          <w:sz w:val="18"/>
          <w:szCs w:val="18"/>
        </w:rPr>
        <w:t>2 –</w:t>
      </w:r>
      <w:r w:rsidR="00923822">
        <w:rPr>
          <w:sz w:val="18"/>
          <w:szCs w:val="18"/>
        </w:rPr>
        <w:t xml:space="preserve"> </w:t>
      </w:r>
      <w:r w:rsidRPr="00B55157">
        <w:rPr>
          <w:sz w:val="18"/>
          <w:szCs w:val="18"/>
        </w:rPr>
        <w:t>s dá</w:t>
      </w:r>
      <w:r w:rsidR="00923822">
        <w:rPr>
          <w:sz w:val="18"/>
          <w:szCs w:val="18"/>
        </w:rPr>
        <w:t>tumom schválenia do 31.12.2015</w:t>
      </w:r>
    </w:p>
    <w:p w:rsidR="00B55157" w:rsidRPr="00B55157" w:rsidRDefault="00B55157" w:rsidP="00B55157">
      <w:pPr>
        <w:tabs>
          <w:tab w:val="left" w:pos="284"/>
          <w:tab w:val="left" w:pos="709"/>
          <w:tab w:val="left" w:pos="1134"/>
        </w:tabs>
        <w:jc w:val="both"/>
        <w:rPr>
          <w:sz w:val="18"/>
          <w:szCs w:val="18"/>
        </w:rPr>
      </w:pPr>
      <w:r w:rsidRPr="00B55157">
        <w:rPr>
          <w:sz w:val="18"/>
          <w:szCs w:val="18"/>
        </w:rPr>
        <w:t>3 – ú</w:t>
      </w:r>
      <w:r w:rsidR="00596809">
        <w:rPr>
          <w:sz w:val="18"/>
          <w:szCs w:val="18"/>
        </w:rPr>
        <w:t xml:space="preserve">daj za prijaté </w:t>
      </w:r>
      <w:proofErr w:type="spellStart"/>
      <w:r w:rsidR="00596809">
        <w:rPr>
          <w:sz w:val="18"/>
          <w:szCs w:val="18"/>
        </w:rPr>
        <w:t>ŽoNFP</w:t>
      </w:r>
      <w:proofErr w:type="spellEnd"/>
      <w:r w:rsidR="00596809">
        <w:rPr>
          <w:sz w:val="18"/>
          <w:szCs w:val="18"/>
        </w:rPr>
        <w:t xml:space="preserve"> predložené</w:t>
      </w:r>
      <w:r w:rsidRPr="00B55157">
        <w:rPr>
          <w:sz w:val="18"/>
          <w:szCs w:val="18"/>
        </w:rPr>
        <w:t xml:space="preserve"> do 31.12.2015 a registrované v IS PPA najneskôr do 31.1.2016 + 230 pokračujúcich projektov z PO 2007-</w:t>
      </w:r>
      <w:r w:rsidRPr="00B4349C">
        <w:rPr>
          <w:sz w:val="18"/>
          <w:szCs w:val="18"/>
        </w:rPr>
        <w:t>201</w:t>
      </w:r>
      <w:r w:rsidR="00A25481" w:rsidRPr="00B4349C">
        <w:rPr>
          <w:sz w:val="18"/>
          <w:szCs w:val="18"/>
        </w:rPr>
        <w:t>3</w:t>
      </w:r>
      <w:r w:rsidRPr="00B55157">
        <w:rPr>
          <w:sz w:val="18"/>
          <w:szCs w:val="18"/>
        </w:rPr>
        <w:t xml:space="preserve"> s uzatvorenou zmluvou do 31.12.2015</w:t>
      </w:r>
    </w:p>
    <w:p w:rsidR="00B55157" w:rsidRPr="00B55157" w:rsidRDefault="00B55157" w:rsidP="00B55157">
      <w:pPr>
        <w:tabs>
          <w:tab w:val="left" w:pos="284"/>
          <w:tab w:val="left" w:pos="709"/>
          <w:tab w:val="left" w:pos="1134"/>
        </w:tabs>
        <w:jc w:val="both"/>
        <w:rPr>
          <w:sz w:val="18"/>
          <w:szCs w:val="18"/>
        </w:rPr>
      </w:pPr>
      <w:r w:rsidRPr="00B55157">
        <w:rPr>
          <w:sz w:val="18"/>
          <w:szCs w:val="18"/>
        </w:rPr>
        <w:t xml:space="preserve">4 – údaj za prijaté a schválené žiadosti o podporu predložené do 31.12.2015, výška NFP pre neprojektové </w:t>
      </w:r>
      <w:proofErr w:type="spellStart"/>
      <w:r w:rsidRPr="00B55157">
        <w:rPr>
          <w:sz w:val="18"/>
          <w:szCs w:val="18"/>
        </w:rPr>
        <w:t>op</w:t>
      </w:r>
      <w:proofErr w:type="spellEnd"/>
      <w:r w:rsidRPr="00B55157">
        <w:rPr>
          <w:sz w:val="18"/>
          <w:szCs w:val="18"/>
        </w:rPr>
        <w:t xml:space="preserve">. PRV = výška podpory z PRV </w:t>
      </w:r>
    </w:p>
    <w:p w:rsidR="00B55157" w:rsidRDefault="00B55157" w:rsidP="00B55157">
      <w:pPr>
        <w:tabs>
          <w:tab w:val="left" w:pos="284"/>
          <w:tab w:val="left" w:pos="709"/>
          <w:tab w:val="left" w:pos="1134"/>
        </w:tabs>
        <w:jc w:val="both"/>
        <w:rPr>
          <w:sz w:val="18"/>
          <w:szCs w:val="18"/>
        </w:rPr>
      </w:pPr>
    </w:p>
    <w:p w:rsidR="005A51A5" w:rsidRDefault="005A51A5" w:rsidP="00B55157">
      <w:pPr>
        <w:tabs>
          <w:tab w:val="left" w:pos="284"/>
          <w:tab w:val="left" w:pos="709"/>
          <w:tab w:val="left" w:pos="1134"/>
        </w:tabs>
        <w:jc w:val="both"/>
        <w:rPr>
          <w:sz w:val="18"/>
          <w:szCs w:val="18"/>
        </w:rPr>
      </w:pPr>
    </w:p>
    <w:p w:rsidR="005A51A5" w:rsidRDefault="005A51A5" w:rsidP="005A51A5">
      <w:pPr>
        <w:tabs>
          <w:tab w:val="left" w:pos="540"/>
        </w:tabs>
        <w:spacing w:after="120"/>
        <w:jc w:val="both"/>
      </w:pPr>
      <w:r w:rsidRPr="00B55157">
        <w:t xml:space="preserve">Kontrahovanie finančných prostriedkov EŠIF k 31.12.2015 je vo výške </w:t>
      </w:r>
      <w:r>
        <w:rPr>
          <w:b/>
        </w:rPr>
        <w:t>0,66 mld.</w:t>
      </w:r>
      <w:r w:rsidRPr="00B55157">
        <w:rPr>
          <w:b/>
        </w:rPr>
        <w:t xml:space="preserve"> EUR</w:t>
      </w:r>
      <w:r>
        <w:rPr>
          <w:b/>
        </w:rPr>
        <w:t xml:space="preserve"> </w:t>
      </w:r>
      <w:r w:rsidRPr="009C7828">
        <w:t>(tabuľka č. 3)</w:t>
      </w:r>
      <w:r w:rsidRPr="00B55157">
        <w:t xml:space="preserve">, čo predstavuje </w:t>
      </w:r>
      <w:r>
        <w:rPr>
          <w:b/>
        </w:rPr>
        <w:t>4,23</w:t>
      </w:r>
      <w:r w:rsidRPr="00B55157">
        <w:rPr>
          <w:b/>
        </w:rPr>
        <w:t>%</w:t>
      </w:r>
      <w:r w:rsidRPr="00B55157">
        <w:t xml:space="preserve"> z alokácie na programové obdobie </w:t>
      </w:r>
      <w:r w:rsidRPr="00750F8C">
        <w:t>2014 – 2020</w:t>
      </w:r>
      <w:r w:rsidRPr="00B55157">
        <w:t xml:space="preserve"> (zdroje EÚ vrátane IZM). </w:t>
      </w:r>
    </w:p>
    <w:p w:rsidR="005A51A5" w:rsidRPr="00A069D7" w:rsidRDefault="005A51A5" w:rsidP="005A51A5">
      <w:pPr>
        <w:tabs>
          <w:tab w:val="left" w:pos="540"/>
        </w:tabs>
        <w:spacing w:after="120"/>
        <w:jc w:val="both"/>
        <w:rPr>
          <w:rFonts w:eastAsia="Calibri"/>
        </w:rPr>
      </w:pPr>
      <w:r w:rsidRPr="00B55157">
        <w:t xml:space="preserve">Medzi programy s najvyššou mierou kontrahovania patria: OP ĽZ (14,25%), PRV (8,39 %)   </w:t>
      </w:r>
      <w:r>
        <w:t xml:space="preserve">a IROP (6,63 </w:t>
      </w:r>
      <w:r w:rsidRPr="00B55157">
        <w:t xml:space="preserve">%). </w:t>
      </w:r>
      <w:r w:rsidRPr="00AC6C59">
        <w:t>Čo sa týka dosiahnut</w:t>
      </w:r>
      <w:r>
        <w:t>ých rozdielov medzi OP v objeme</w:t>
      </w:r>
      <w:r w:rsidRPr="00AC6C59">
        <w:t xml:space="preserve"> schválených </w:t>
      </w:r>
      <w:proofErr w:type="spellStart"/>
      <w:r w:rsidRPr="00AC6C59">
        <w:t>ŽoNFP</w:t>
      </w:r>
      <w:proofErr w:type="spellEnd"/>
      <w:r w:rsidRPr="00AC6C59">
        <w:t xml:space="preserve"> resp. následne kontrahovania, tie boli spôsobené hlavne rozdielnym typom výziev, ktoré sa uplatnili pre jednotlivé programy. Pričom relatívne nízky počet národných projektov, ale vo väčšom objeme, bol </w:t>
      </w:r>
      <w:proofErr w:type="spellStart"/>
      <w:r>
        <w:t>zazmluvnený</w:t>
      </w:r>
      <w:proofErr w:type="spellEnd"/>
      <w:r w:rsidRPr="00AC6C59">
        <w:t xml:space="preserve"> v rámci OP ĽZ a naopak vyšší počet prijatých </w:t>
      </w:r>
      <w:proofErr w:type="spellStart"/>
      <w:r w:rsidRPr="00AC6C59">
        <w:t>ŽoNFP</w:t>
      </w:r>
      <w:proofErr w:type="spellEnd"/>
      <w:r w:rsidRPr="00AC6C59">
        <w:t xml:space="preserve"> </w:t>
      </w:r>
      <w:r w:rsidR="00D06724">
        <w:br/>
      </w:r>
      <w:r w:rsidRPr="00AC6C59">
        <w:t xml:space="preserve">v rámci  </w:t>
      </w:r>
      <w:proofErr w:type="spellStart"/>
      <w:r w:rsidRPr="00AC6C59">
        <w:t>dopytovo-orientovaných</w:t>
      </w:r>
      <w:proofErr w:type="spellEnd"/>
      <w:r w:rsidRPr="00AC6C59">
        <w:t xml:space="preserve"> výziev sa ešte neprejavil v kontrahovaní iných </w:t>
      </w:r>
      <w:r w:rsidRPr="00A069D7">
        <w:rPr>
          <w:rFonts w:eastAsia="Calibri"/>
        </w:rPr>
        <w:t xml:space="preserve">programov </w:t>
      </w:r>
      <w:r w:rsidR="00D06724">
        <w:rPr>
          <w:rFonts w:eastAsia="Calibri"/>
        </w:rPr>
        <w:br/>
      </w:r>
      <w:r w:rsidRPr="00A069D7">
        <w:rPr>
          <w:rFonts w:eastAsia="Calibri"/>
        </w:rPr>
        <w:t xml:space="preserve">k 31.12.2015 (napr. OP KŽP, PRV). </w:t>
      </w:r>
    </w:p>
    <w:p w:rsidR="005A51A5" w:rsidRDefault="005A51A5" w:rsidP="005A51A5">
      <w:pPr>
        <w:tabs>
          <w:tab w:val="left" w:pos="540"/>
        </w:tabs>
        <w:spacing w:after="120"/>
        <w:jc w:val="both"/>
      </w:pPr>
      <w:r w:rsidRPr="00A069D7">
        <w:rPr>
          <w:rFonts w:eastAsia="Calibri"/>
        </w:rPr>
        <w:t>Podrobnejšie údaje sú uvedené v tabuľke č. 3, kde sa uvádza kontrahovanie EŠIF</w:t>
      </w:r>
      <w:r w:rsidRPr="00B55157">
        <w:t xml:space="preserve"> k 31.12.2015 podľa jednotlivých programov. Tabuľka č. 4 dokumentuje kontrahovanie EŠIF podľa jednotlivých fondov – zdrojov EÚ.</w:t>
      </w:r>
      <w:r w:rsidRPr="00BD6A01">
        <w:t xml:space="preserve"> </w:t>
      </w:r>
    </w:p>
    <w:p w:rsidR="005A51A5" w:rsidRDefault="005A51A5" w:rsidP="00B55157">
      <w:pPr>
        <w:tabs>
          <w:tab w:val="left" w:pos="284"/>
          <w:tab w:val="left" w:pos="709"/>
          <w:tab w:val="left" w:pos="1134"/>
        </w:tabs>
        <w:jc w:val="both"/>
        <w:rPr>
          <w:sz w:val="18"/>
          <w:szCs w:val="18"/>
        </w:rPr>
      </w:pPr>
    </w:p>
    <w:p w:rsidR="005A51A5" w:rsidRDefault="005A51A5" w:rsidP="00B55157">
      <w:pPr>
        <w:tabs>
          <w:tab w:val="left" w:pos="284"/>
          <w:tab w:val="left" w:pos="709"/>
          <w:tab w:val="left" w:pos="1134"/>
        </w:tabs>
        <w:jc w:val="both"/>
        <w:rPr>
          <w:sz w:val="18"/>
          <w:szCs w:val="18"/>
        </w:rPr>
      </w:pPr>
    </w:p>
    <w:p w:rsidR="005A51A5" w:rsidRDefault="005A51A5" w:rsidP="00B55157">
      <w:pPr>
        <w:tabs>
          <w:tab w:val="left" w:pos="284"/>
          <w:tab w:val="left" w:pos="709"/>
          <w:tab w:val="left" w:pos="1134"/>
        </w:tabs>
        <w:jc w:val="both"/>
        <w:rPr>
          <w:sz w:val="18"/>
          <w:szCs w:val="18"/>
        </w:rPr>
      </w:pPr>
    </w:p>
    <w:p w:rsidR="005A51A5" w:rsidRDefault="005A51A5" w:rsidP="00B55157">
      <w:pPr>
        <w:tabs>
          <w:tab w:val="left" w:pos="284"/>
          <w:tab w:val="left" w:pos="709"/>
          <w:tab w:val="left" w:pos="1134"/>
        </w:tabs>
        <w:jc w:val="both"/>
        <w:rPr>
          <w:sz w:val="18"/>
          <w:szCs w:val="18"/>
        </w:rPr>
      </w:pPr>
    </w:p>
    <w:p w:rsidR="005A51A5" w:rsidRPr="00B55157" w:rsidRDefault="005A51A5" w:rsidP="00B55157">
      <w:pPr>
        <w:tabs>
          <w:tab w:val="left" w:pos="284"/>
          <w:tab w:val="left" w:pos="709"/>
          <w:tab w:val="left" w:pos="1134"/>
        </w:tabs>
        <w:jc w:val="both"/>
        <w:rPr>
          <w:sz w:val="18"/>
          <w:szCs w:val="18"/>
        </w:rPr>
      </w:pPr>
    </w:p>
    <w:p w:rsidR="009C7828" w:rsidRPr="00B55157" w:rsidRDefault="009C7828" w:rsidP="009C7828">
      <w:pPr>
        <w:tabs>
          <w:tab w:val="left" w:pos="567"/>
          <w:tab w:val="left" w:pos="993"/>
        </w:tabs>
        <w:jc w:val="both"/>
        <w:rPr>
          <w:sz w:val="20"/>
          <w:szCs w:val="20"/>
        </w:rPr>
      </w:pPr>
    </w:p>
    <w:p w:rsidR="009C7828" w:rsidRPr="00B55157" w:rsidRDefault="009C7828" w:rsidP="009C7828">
      <w:pPr>
        <w:tabs>
          <w:tab w:val="left" w:pos="567"/>
          <w:tab w:val="left" w:pos="993"/>
        </w:tabs>
        <w:jc w:val="both"/>
        <w:rPr>
          <w:sz w:val="20"/>
          <w:szCs w:val="20"/>
        </w:rPr>
      </w:pPr>
      <w:r w:rsidRPr="00B55157">
        <w:rPr>
          <w:sz w:val="20"/>
          <w:szCs w:val="20"/>
        </w:rPr>
        <w:lastRenderedPageBreak/>
        <w:t>Tabuľka č. 3</w:t>
      </w:r>
      <w:r w:rsidRPr="00B55157">
        <w:rPr>
          <w:sz w:val="20"/>
          <w:szCs w:val="20"/>
        </w:rPr>
        <w:tab/>
        <w:t xml:space="preserve">Kontrahovanie EŠIF podľa jednotlivých programov k 31.12.2015 </w:t>
      </w:r>
    </w:p>
    <w:tbl>
      <w:tblPr>
        <w:tblStyle w:val="Strednmrieka3zvraznenie1"/>
        <w:tblW w:w="4884" w:type="pct"/>
        <w:tblInd w:w="108" w:type="dxa"/>
        <w:tblLayout w:type="fixed"/>
        <w:tblLook w:val="04A0" w:firstRow="1" w:lastRow="0" w:firstColumn="1" w:lastColumn="0" w:noHBand="0" w:noVBand="1"/>
      </w:tblPr>
      <w:tblGrid>
        <w:gridCol w:w="2127"/>
        <w:gridCol w:w="1417"/>
        <w:gridCol w:w="994"/>
        <w:gridCol w:w="1559"/>
        <w:gridCol w:w="1559"/>
        <w:gridCol w:w="1417"/>
      </w:tblGrid>
      <w:tr w:rsidR="009C7828" w:rsidRPr="00B55157" w:rsidTr="00206447">
        <w:trPr>
          <w:cnfStyle w:val="100000000000" w:firstRow="1" w:lastRow="0" w:firstColumn="0" w:lastColumn="0" w:oddVBand="0" w:evenVBand="0" w:oddHBand="0" w:evenHBand="0" w:firstRowFirstColumn="0" w:firstRowLastColumn="0" w:lastRowFirstColumn="0" w:lastRowLastColumn="0"/>
          <w:trHeight w:val="390"/>
          <w:tblHeader/>
        </w:trPr>
        <w:tc>
          <w:tcPr>
            <w:cnfStyle w:val="001000000000" w:firstRow="0" w:lastRow="0" w:firstColumn="1" w:lastColumn="0" w:oddVBand="0" w:evenVBand="0" w:oddHBand="0" w:evenHBand="0" w:firstRowFirstColumn="0" w:firstRowLastColumn="0" w:lastRowFirstColumn="0" w:lastRowLastColumn="0"/>
            <w:tcW w:w="1172" w:type="pct"/>
            <w:vMerge w:val="restart"/>
            <w:vAlign w:val="center"/>
          </w:tcPr>
          <w:p w:rsidR="009C7828" w:rsidRPr="00B55157" w:rsidRDefault="009C7828" w:rsidP="00206447">
            <w:pPr>
              <w:spacing w:line="276" w:lineRule="auto"/>
              <w:jc w:val="center"/>
              <w:rPr>
                <w:sz w:val="18"/>
                <w:szCs w:val="18"/>
              </w:rPr>
            </w:pPr>
            <w:r w:rsidRPr="00B55157">
              <w:rPr>
                <w:sz w:val="18"/>
                <w:szCs w:val="18"/>
              </w:rPr>
              <w:t>Program</w:t>
            </w:r>
          </w:p>
        </w:tc>
        <w:tc>
          <w:tcPr>
            <w:tcW w:w="781" w:type="pct"/>
            <w:vMerge w:val="restart"/>
            <w:vAlign w:val="center"/>
          </w:tcPr>
          <w:p w:rsidR="009C7828" w:rsidRPr="00B55157" w:rsidRDefault="009C7828" w:rsidP="00206447">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 xml:space="preserve">Alokácia  </w:t>
            </w:r>
            <w:r w:rsidRPr="00B55157">
              <w:rPr>
                <w:sz w:val="18"/>
                <w:szCs w:val="18"/>
              </w:rPr>
              <w:br/>
              <w:t>2014 – 2020</w:t>
            </w:r>
          </w:p>
          <w:p w:rsidR="009C7828" w:rsidRPr="00B55157" w:rsidRDefault="009C7828" w:rsidP="00206447">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 xml:space="preserve">EÚ zdroj </w:t>
            </w:r>
            <w:r w:rsidRPr="00B55157">
              <w:rPr>
                <w:sz w:val="18"/>
                <w:szCs w:val="18"/>
                <w:vertAlign w:val="superscript"/>
              </w:rPr>
              <w:t>1</w:t>
            </w:r>
          </w:p>
          <w:p w:rsidR="009C7828" w:rsidRPr="00B55157" w:rsidRDefault="009C7828" w:rsidP="00206447">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p>
        </w:tc>
        <w:tc>
          <w:tcPr>
            <w:tcW w:w="3047" w:type="pct"/>
            <w:gridSpan w:val="4"/>
            <w:vAlign w:val="center"/>
          </w:tcPr>
          <w:p w:rsidR="009C7828" w:rsidRPr="00B55157" w:rsidRDefault="009C7828" w:rsidP="00206447">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proofErr w:type="spellStart"/>
            <w:r w:rsidRPr="00B55157">
              <w:rPr>
                <w:sz w:val="18"/>
                <w:szCs w:val="18"/>
              </w:rPr>
              <w:t>Zazmluvnené</w:t>
            </w:r>
            <w:proofErr w:type="spellEnd"/>
            <w:r w:rsidRPr="00B55157">
              <w:rPr>
                <w:sz w:val="18"/>
                <w:szCs w:val="18"/>
              </w:rPr>
              <w:t xml:space="preserve"> projekty</w:t>
            </w:r>
            <w:r w:rsidRPr="00B55157">
              <w:rPr>
                <w:sz w:val="18"/>
                <w:szCs w:val="18"/>
                <w:vertAlign w:val="superscript"/>
              </w:rPr>
              <w:t>2</w:t>
            </w:r>
          </w:p>
        </w:tc>
      </w:tr>
      <w:tr w:rsidR="009C7828" w:rsidRPr="00B55157" w:rsidTr="00206447">
        <w:trPr>
          <w:cnfStyle w:val="100000000000" w:firstRow="1" w:lastRow="0" w:firstColumn="0" w:lastColumn="0" w:oddVBand="0" w:evenVBand="0" w:oddHBand="0" w:evenHBand="0" w:firstRowFirstColumn="0" w:firstRowLastColumn="0" w:lastRowFirstColumn="0" w:lastRowLastColumn="0"/>
          <w:cantSplit/>
          <w:trHeight w:val="769"/>
          <w:tblHeader/>
        </w:trPr>
        <w:tc>
          <w:tcPr>
            <w:cnfStyle w:val="001000000000" w:firstRow="0" w:lastRow="0" w:firstColumn="1" w:lastColumn="0" w:oddVBand="0" w:evenVBand="0" w:oddHBand="0" w:evenHBand="0" w:firstRowFirstColumn="0" w:firstRowLastColumn="0" w:lastRowFirstColumn="0" w:lastRowLastColumn="0"/>
            <w:tcW w:w="1172" w:type="pct"/>
            <w:vMerge/>
            <w:vAlign w:val="center"/>
          </w:tcPr>
          <w:p w:rsidR="009C7828" w:rsidRPr="00B55157" w:rsidRDefault="009C7828" w:rsidP="00206447">
            <w:pPr>
              <w:spacing w:line="276" w:lineRule="auto"/>
              <w:jc w:val="center"/>
              <w:rPr>
                <w:sz w:val="18"/>
                <w:szCs w:val="18"/>
              </w:rPr>
            </w:pPr>
          </w:p>
        </w:tc>
        <w:tc>
          <w:tcPr>
            <w:tcW w:w="781" w:type="pct"/>
            <w:vMerge/>
            <w:vAlign w:val="center"/>
          </w:tcPr>
          <w:p w:rsidR="009C7828" w:rsidRPr="00B55157" w:rsidRDefault="009C7828" w:rsidP="00206447">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p>
        </w:tc>
        <w:tc>
          <w:tcPr>
            <w:tcW w:w="548" w:type="pct"/>
            <w:vAlign w:val="center"/>
          </w:tcPr>
          <w:p w:rsidR="009C7828" w:rsidRPr="00B55157" w:rsidRDefault="009C7828" w:rsidP="00206447">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 xml:space="preserve">Počet </w:t>
            </w:r>
            <w:proofErr w:type="spellStart"/>
            <w:r w:rsidRPr="00B55157">
              <w:rPr>
                <w:sz w:val="18"/>
                <w:szCs w:val="18"/>
              </w:rPr>
              <w:t>zazmluv</w:t>
            </w:r>
            <w:proofErr w:type="spellEnd"/>
            <w:r w:rsidRPr="00B55157">
              <w:rPr>
                <w:sz w:val="18"/>
                <w:szCs w:val="18"/>
              </w:rPr>
              <w:t>. projektov</w:t>
            </w:r>
          </w:p>
        </w:tc>
        <w:tc>
          <w:tcPr>
            <w:tcW w:w="859" w:type="pct"/>
            <w:vAlign w:val="center"/>
          </w:tcPr>
          <w:p w:rsidR="009C7828" w:rsidRPr="00B55157" w:rsidRDefault="009C7828" w:rsidP="00206447">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 xml:space="preserve">Celkový </w:t>
            </w:r>
            <w:proofErr w:type="spellStart"/>
            <w:r w:rsidRPr="00B55157">
              <w:rPr>
                <w:sz w:val="18"/>
                <w:szCs w:val="18"/>
              </w:rPr>
              <w:t>zazmluvnený</w:t>
            </w:r>
            <w:proofErr w:type="spellEnd"/>
            <w:r w:rsidRPr="00B55157">
              <w:rPr>
                <w:sz w:val="18"/>
                <w:szCs w:val="18"/>
              </w:rPr>
              <w:t xml:space="preserve"> NFP</w:t>
            </w:r>
          </w:p>
        </w:tc>
        <w:tc>
          <w:tcPr>
            <w:tcW w:w="859" w:type="pct"/>
            <w:vAlign w:val="center"/>
          </w:tcPr>
          <w:p w:rsidR="009C7828" w:rsidRPr="00B55157" w:rsidRDefault="009C7828" w:rsidP="00206447">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proofErr w:type="spellStart"/>
            <w:r w:rsidRPr="00B55157">
              <w:rPr>
                <w:sz w:val="18"/>
                <w:szCs w:val="18"/>
              </w:rPr>
              <w:t>Zazmluvnený</w:t>
            </w:r>
            <w:proofErr w:type="spellEnd"/>
            <w:r w:rsidRPr="00B55157">
              <w:rPr>
                <w:sz w:val="18"/>
                <w:szCs w:val="18"/>
              </w:rPr>
              <w:t xml:space="preserve"> NFP – </w:t>
            </w:r>
          </w:p>
          <w:p w:rsidR="009C7828" w:rsidRPr="00B55157" w:rsidRDefault="009C7828" w:rsidP="00206447">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EÚ zdroj</w:t>
            </w:r>
          </w:p>
        </w:tc>
        <w:tc>
          <w:tcPr>
            <w:tcW w:w="781" w:type="pct"/>
            <w:vAlign w:val="center"/>
          </w:tcPr>
          <w:p w:rsidR="00AB7711" w:rsidRDefault="009C7828" w:rsidP="00206447">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 kontrahovania EÚ zdroja</w:t>
            </w:r>
            <w:r w:rsidR="00AB7711">
              <w:rPr>
                <w:sz w:val="18"/>
                <w:szCs w:val="18"/>
              </w:rPr>
              <w:t xml:space="preserve"> z celkovej alokácie </w:t>
            </w:r>
          </w:p>
          <w:p w:rsidR="009C7828" w:rsidRPr="00B55157" w:rsidRDefault="00AB7711" w:rsidP="00206447">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Pr>
                <w:sz w:val="18"/>
                <w:szCs w:val="18"/>
              </w:rPr>
              <w:t>2014 - 2020</w:t>
            </w:r>
          </w:p>
        </w:tc>
      </w:tr>
      <w:tr w:rsidR="009C7828" w:rsidRPr="00B55157" w:rsidTr="002064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2" w:type="pct"/>
          </w:tcPr>
          <w:p w:rsidR="009C7828" w:rsidRPr="00B55157" w:rsidRDefault="009C7828" w:rsidP="00206447">
            <w:pPr>
              <w:spacing w:line="276" w:lineRule="auto"/>
              <w:rPr>
                <w:sz w:val="18"/>
                <w:szCs w:val="18"/>
              </w:rPr>
            </w:pPr>
            <w:r w:rsidRPr="00B55157">
              <w:rPr>
                <w:sz w:val="18"/>
                <w:szCs w:val="18"/>
              </w:rPr>
              <w:t xml:space="preserve">OP </w:t>
            </w:r>
            <w:proofErr w:type="spellStart"/>
            <w:r w:rsidRPr="00B55157">
              <w:rPr>
                <w:sz w:val="18"/>
                <w:szCs w:val="18"/>
              </w:rPr>
              <w:t>VaI</w:t>
            </w:r>
            <w:proofErr w:type="spellEnd"/>
          </w:p>
        </w:tc>
        <w:tc>
          <w:tcPr>
            <w:tcW w:w="781" w:type="pct"/>
            <w:vAlign w:val="bottom"/>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2 266 776 537   </w:t>
            </w:r>
          </w:p>
        </w:tc>
        <w:tc>
          <w:tcPr>
            <w:tcW w:w="548" w:type="pct"/>
          </w:tcPr>
          <w:p w:rsidR="009C7828" w:rsidRPr="00B55157" w:rsidRDefault="009C7828" w:rsidP="0020644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859" w:type="pct"/>
            <w:vAlign w:val="bottom"/>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c>
          <w:tcPr>
            <w:tcW w:w="859" w:type="pct"/>
            <w:vAlign w:val="center"/>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781" w:type="pct"/>
            <w:vAlign w:val="center"/>
          </w:tcPr>
          <w:p w:rsidR="009C7828" w:rsidRPr="00B55157" w:rsidRDefault="009C7828" w:rsidP="0020644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r>
      <w:tr w:rsidR="009C7828" w:rsidRPr="00B55157" w:rsidTr="00206447">
        <w:tc>
          <w:tcPr>
            <w:cnfStyle w:val="001000000000" w:firstRow="0" w:lastRow="0" w:firstColumn="1" w:lastColumn="0" w:oddVBand="0" w:evenVBand="0" w:oddHBand="0" w:evenHBand="0" w:firstRowFirstColumn="0" w:firstRowLastColumn="0" w:lastRowFirstColumn="0" w:lastRowLastColumn="0"/>
            <w:tcW w:w="1172" w:type="pct"/>
          </w:tcPr>
          <w:p w:rsidR="009C7828" w:rsidRPr="00B55157" w:rsidRDefault="009C7828" w:rsidP="00206447">
            <w:pPr>
              <w:spacing w:line="276" w:lineRule="auto"/>
              <w:rPr>
                <w:sz w:val="18"/>
                <w:szCs w:val="18"/>
              </w:rPr>
            </w:pPr>
            <w:r w:rsidRPr="00B55157">
              <w:rPr>
                <w:sz w:val="18"/>
                <w:szCs w:val="18"/>
              </w:rPr>
              <w:t>OP II</w:t>
            </w:r>
          </w:p>
        </w:tc>
        <w:tc>
          <w:tcPr>
            <w:tcW w:w="781" w:type="pct"/>
            <w:vAlign w:val="bottom"/>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3 966 645 373   </w:t>
            </w:r>
          </w:p>
        </w:tc>
        <w:tc>
          <w:tcPr>
            <w:tcW w:w="548" w:type="pct"/>
          </w:tcPr>
          <w:p w:rsidR="009C7828" w:rsidRPr="00B55157" w:rsidRDefault="009C7828" w:rsidP="0020644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2</w:t>
            </w:r>
          </w:p>
        </w:tc>
        <w:tc>
          <w:tcPr>
            <w:tcW w:w="859" w:type="pct"/>
            <w:vAlign w:val="bottom"/>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76 135 358   </w:t>
            </w:r>
          </w:p>
        </w:tc>
        <w:tc>
          <w:tcPr>
            <w:tcW w:w="859" w:type="pct"/>
            <w:vAlign w:val="center"/>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 xml:space="preserve">   64 715 054</w:t>
            </w:r>
          </w:p>
        </w:tc>
        <w:tc>
          <w:tcPr>
            <w:tcW w:w="781" w:type="pct"/>
            <w:vAlign w:val="center"/>
          </w:tcPr>
          <w:p w:rsidR="009C7828" w:rsidRPr="00B55157" w:rsidRDefault="009C7828" w:rsidP="0020644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1,63%</w:t>
            </w:r>
          </w:p>
        </w:tc>
      </w:tr>
      <w:tr w:rsidR="009C7828" w:rsidRPr="00B55157" w:rsidTr="002064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2" w:type="pct"/>
          </w:tcPr>
          <w:p w:rsidR="009C7828" w:rsidRPr="00B55157" w:rsidRDefault="009C7828" w:rsidP="00206447">
            <w:pPr>
              <w:spacing w:line="276" w:lineRule="auto"/>
              <w:rPr>
                <w:sz w:val="18"/>
                <w:szCs w:val="18"/>
              </w:rPr>
            </w:pPr>
            <w:r w:rsidRPr="00B55157">
              <w:rPr>
                <w:sz w:val="18"/>
                <w:szCs w:val="18"/>
              </w:rPr>
              <w:t>OP ĽZ</w:t>
            </w:r>
          </w:p>
        </w:tc>
        <w:tc>
          <w:tcPr>
            <w:tcW w:w="781" w:type="pct"/>
            <w:vAlign w:val="bottom"/>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2 204 983 517   </w:t>
            </w:r>
          </w:p>
        </w:tc>
        <w:tc>
          <w:tcPr>
            <w:tcW w:w="548" w:type="pct"/>
          </w:tcPr>
          <w:p w:rsidR="009C7828" w:rsidRPr="00B55157" w:rsidRDefault="009C7828" w:rsidP="0020644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9</w:t>
            </w:r>
          </w:p>
        </w:tc>
        <w:tc>
          <w:tcPr>
            <w:tcW w:w="859" w:type="pct"/>
            <w:vAlign w:val="bottom"/>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380 147 892   </w:t>
            </w:r>
          </w:p>
        </w:tc>
        <w:tc>
          <w:tcPr>
            <w:tcW w:w="859" w:type="pct"/>
            <w:vAlign w:val="center"/>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314 205 669</w:t>
            </w:r>
          </w:p>
        </w:tc>
        <w:tc>
          <w:tcPr>
            <w:tcW w:w="781" w:type="pct"/>
            <w:vAlign w:val="center"/>
          </w:tcPr>
          <w:p w:rsidR="009C7828" w:rsidRPr="00B55157" w:rsidRDefault="009C7828" w:rsidP="00206447">
            <w:pPr>
              <w:spacing w:line="276" w:lineRule="auto"/>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14,25%</w:t>
            </w:r>
          </w:p>
        </w:tc>
      </w:tr>
      <w:tr w:rsidR="009C7828" w:rsidRPr="00B55157" w:rsidTr="00206447">
        <w:tc>
          <w:tcPr>
            <w:cnfStyle w:val="001000000000" w:firstRow="0" w:lastRow="0" w:firstColumn="1" w:lastColumn="0" w:oddVBand="0" w:evenVBand="0" w:oddHBand="0" w:evenHBand="0" w:firstRowFirstColumn="0" w:firstRowLastColumn="0" w:lastRowFirstColumn="0" w:lastRowLastColumn="0"/>
            <w:tcW w:w="1172" w:type="pct"/>
          </w:tcPr>
          <w:p w:rsidR="009C7828" w:rsidRPr="00B55157" w:rsidRDefault="009C7828" w:rsidP="00206447">
            <w:pPr>
              <w:spacing w:line="276" w:lineRule="auto"/>
              <w:rPr>
                <w:sz w:val="18"/>
                <w:szCs w:val="18"/>
              </w:rPr>
            </w:pPr>
            <w:r w:rsidRPr="00B55157">
              <w:rPr>
                <w:sz w:val="18"/>
                <w:szCs w:val="18"/>
              </w:rPr>
              <w:t>OP KŽP</w:t>
            </w:r>
          </w:p>
        </w:tc>
        <w:tc>
          <w:tcPr>
            <w:tcW w:w="781" w:type="pct"/>
            <w:vAlign w:val="bottom"/>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3 137 900 110   </w:t>
            </w:r>
          </w:p>
        </w:tc>
        <w:tc>
          <w:tcPr>
            <w:tcW w:w="548" w:type="pct"/>
          </w:tcPr>
          <w:p w:rsidR="009C7828" w:rsidRPr="00B55157" w:rsidRDefault="009C7828" w:rsidP="0020644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1</w:t>
            </w:r>
          </w:p>
        </w:tc>
        <w:tc>
          <w:tcPr>
            <w:tcW w:w="859" w:type="pct"/>
            <w:vAlign w:val="bottom"/>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45 000 </w:t>
            </w:r>
            <w:proofErr w:type="spellStart"/>
            <w:r w:rsidRPr="00B55157">
              <w:rPr>
                <w:rFonts w:asciiTheme="minorHAnsi" w:eastAsiaTheme="minorHAnsi" w:hAnsiTheme="minorHAnsi"/>
                <w:color w:val="000000"/>
                <w:sz w:val="18"/>
                <w:szCs w:val="18"/>
                <w:lang w:eastAsia="en-US"/>
              </w:rPr>
              <w:t>000</w:t>
            </w:r>
            <w:proofErr w:type="spellEnd"/>
            <w:r w:rsidRPr="00B55157">
              <w:rPr>
                <w:rFonts w:asciiTheme="minorHAnsi" w:eastAsiaTheme="minorHAnsi" w:hAnsiTheme="minorHAnsi"/>
                <w:color w:val="000000"/>
                <w:sz w:val="18"/>
                <w:szCs w:val="18"/>
                <w:lang w:eastAsia="en-US"/>
              </w:rPr>
              <w:t xml:space="preserve">   </w:t>
            </w:r>
          </w:p>
        </w:tc>
        <w:tc>
          <w:tcPr>
            <w:tcW w:w="859" w:type="pct"/>
            <w:vAlign w:val="center"/>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 xml:space="preserve">   37 320 252</w:t>
            </w:r>
          </w:p>
        </w:tc>
        <w:tc>
          <w:tcPr>
            <w:tcW w:w="781" w:type="pct"/>
            <w:vAlign w:val="center"/>
          </w:tcPr>
          <w:p w:rsidR="009C7828" w:rsidRPr="00B55157" w:rsidRDefault="009C7828" w:rsidP="0020644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1,19%</w:t>
            </w:r>
          </w:p>
        </w:tc>
      </w:tr>
      <w:tr w:rsidR="009C7828" w:rsidRPr="00B55157" w:rsidTr="002064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2" w:type="pct"/>
          </w:tcPr>
          <w:p w:rsidR="009C7828" w:rsidRPr="00B55157" w:rsidRDefault="009C7828" w:rsidP="00206447">
            <w:pPr>
              <w:spacing w:line="276" w:lineRule="auto"/>
              <w:rPr>
                <w:sz w:val="18"/>
                <w:szCs w:val="18"/>
              </w:rPr>
            </w:pPr>
            <w:r w:rsidRPr="00B55157">
              <w:rPr>
                <w:sz w:val="18"/>
                <w:szCs w:val="18"/>
              </w:rPr>
              <w:t>IROP</w:t>
            </w:r>
          </w:p>
        </w:tc>
        <w:tc>
          <w:tcPr>
            <w:tcW w:w="781" w:type="pct"/>
            <w:vAlign w:val="bottom"/>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1 754 490 415   </w:t>
            </w:r>
          </w:p>
        </w:tc>
        <w:tc>
          <w:tcPr>
            <w:tcW w:w="548" w:type="pct"/>
          </w:tcPr>
          <w:p w:rsidR="009C7828" w:rsidRPr="00B55157" w:rsidRDefault="009C7828" w:rsidP="0020644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1</w:t>
            </w:r>
          </w:p>
        </w:tc>
        <w:tc>
          <w:tcPr>
            <w:tcW w:w="859" w:type="pct"/>
            <w:vAlign w:val="bottom"/>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145 131 532</w:t>
            </w:r>
            <w:r w:rsidRPr="00B55157">
              <w:rPr>
                <w:rFonts w:asciiTheme="minorHAnsi" w:eastAsiaTheme="minorHAnsi" w:hAnsiTheme="minorHAnsi"/>
                <w:color w:val="000000"/>
                <w:sz w:val="18"/>
                <w:szCs w:val="18"/>
                <w:lang w:eastAsia="en-US"/>
              </w:rPr>
              <w:t xml:space="preserve">   </w:t>
            </w:r>
          </w:p>
        </w:tc>
        <w:tc>
          <w:tcPr>
            <w:tcW w:w="859" w:type="pct"/>
            <w:vAlign w:val="center"/>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Pr>
                <w:rFonts w:asciiTheme="minorHAnsi" w:hAnsiTheme="minorHAnsi"/>
                <w:sz w:val="18"/>
                <w:szCs w:val="18"/>
              </w:rPr>
              <w:t>116 388 555</w:t>
            </w:r>
          </w:p>
        </w:tc>
        <w:tc>
          <w:tcPr>
            <w:tcW w:w="781" w:type="pct"/>
            <w:vAlign w:val="center"/>
          </w:tcPr>
          <w:p w:rsidR="009C7828" w:rsidRPr="00B55157" w:rsidRDefault="009C7828" w:rsidP="0020644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Pr>
                <w:rFonts w:asciiTheme="minorHAnsi" w:hAnsiTheme="minorHAnsi"/>
                <w:sz w:val="18"/>
                <w:szCs w:val="18"/>
              </w:rPr>
              <w:t xml:space="preserve"> 6,63</w:t>
            </w:r>
            <w:r w:rsidRPr="00B55157">
              <w:rPr>
                <w:rFonts w:asciiTheme="minorHAnsi" w:hAnsiTheme="minorHAnsi"/>
                <w:sz w:val="18"/>
                <w:szCs w:val="18"/>
              </w:rPr>
              <w:t xml:space="preserve"> %</w:t>
            </w:r>
          </w:p>
        </w:tc>
      </w:tr>
      <w:tr w:rsidR="009C7828" w:rsidRPr="00B55157" w:rsidTr="00206447">
        <w:tc>
          <w:tcPr>
            <w:cnfStyle w:val="001000000000" w:firstRow="0" w:lastRow="0" w:firstColumn="1" w:lastColumn="0" w:oddVBand="0" w:evenVBand="0" w:oddHBand="0" w:evenHBand="0" w:firstRowFirstColumn="0" w:firstRowLastColumn="0" w:lastRowFirstColumn="0" w:lastRowLastColumn="0"/>
            <w:tcW w:w="1172" w:type="pct"/>
          </w:tcPr>
          <w:p w:rsidR="009C7828" w:rsidRPr="00B55157" w:rsidRDefault="009C7828" w:rsidP="00206447">
            <w:pPr>
              <w:spacing w:line="276" w:lineRule="auto"/>
              <w:rPr>
                <w:sz w:val="18"/>
                <w:szCs w:val="18"/>
              </w:rPr>
            </w:pPr>
            <w:r w:rsidRPr="00B55157">
              <w:rPr>
                <w:sz w:val="18"/>
                <w:szCs w:val="18"/>
              </w:rPr>
              <w:t>OP EVS</w:t>
            </w:r>
          </w:p>
        </w:tc>
        <w:tc>
          <w:tcPr>
            <w:tcW w:w="781" w:type="pct"/>
            <w:vAlign w:val="bottom"/>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278 449 284   </w:t>
            </w:r>
          </w:p>
        </w:tc>
        <w:tc>
          <w:tcPr>
            <w:tcW w:w="548" w:type="pct"/>
          </w:tcPr>
          <w:p w:rsidR="009C7828" w:rsidRPr="00B55157" w:rsidRDefault="009C7828" w:rsidP="0020644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859" w:type="pct"/>
            <w:vAlign w:val="bottom"/>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c>
          <w:tcPr>
            <w:tcW w:w="859" w:type="pct"/>
            <w:vAlign w:val="center"/>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781" w:type="pct"/>
            <w:vAlign w:val="center"/>
          </w:tcPr>
          <w:p w:rsidR="009C7828" w:rsidRPr="00B55157" w:rsidRDefault="009C7828" w:rsidP="0020644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r>
      <w:tr w:rsidR="009C7828" w:rsidRPr="00B55157" w:rsidTr="00206447">
        <w:trPr>
          <w:cnfStyle w:val="000000100000" w:firstRow="0" w:lastRow="0" w:firstColumn="0" w:lastColumn="0" w:oddVBand="0" w:evenVBand="0" w:oddHBand="1" w:evenHBand="0" w:firstRowFirstColumn="0" w:firstRowLastColumn="0" w:lastRowFirstColumn="0" w:lastRowLastColumn="0"/>
          <w:trHeight w:val="262"/>
        </w:trPr>
        <w:tc>
          <w:tcPr>
            <w:cnfStyle w:val="001000000000" w:firstRow="0" w:lastRow="0" w:firstColumn="1" w:lastColumn="0" w:oddVBand="0" w:evenVBand="0" w:oddHBand="0" w:evenHBand="0" w:firstRowFirstColumn="0" w:firstRowLastColumn="0" w:lastRowFirstColumn="0" w:lastRowLastColumn="0"/>
            <w:tcW w:w="1172" w:type="pct"/>
            <w:tcBorders>
              <w:bottom w:val="single" w:sz="8" w:space="0" w:color="FFFFFF" w:themeColor="background1"/>
            </w:tcBorders>
          </w:tcPr>
          <w:p w:rsidR="009C7828" w:rsidRPr="00B55157" w:rsidRDefault="009C7828" w:rsidP="00206447">
            <w:pPr>
              <w:spacing w:line="276" w:lineRule="auto"/>
              <w:rPr>
                <w:sz w:val="18"/>
                <w:szCs w:val="18"/>
              </w:rPr>
            </w:pPr>
            <w:r w:rsidRPr="00B55157">
              <w:rPr>
                <w:sz w:val="18"/>
                <w:szCs w:val="18"/>
              </w:rPr>
              <w:t>OP TP</w:t>
            </w:r>
          </w:p>
        </w:tc>
        <w:tc>
          <w:tcPr>
            <w:tcW w:w="781" w:type="pct"/>
            <w:vAlign w:val="bottom"/>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159 071 912   </w:t>
            </w:r>
          </w:p>
        </w:tc>
        <w:tc>
          <w:tcPr>
            <w:tcW w:w="548" w:type="pct"/>
          </w:tcPr>
          <w:p w:rsidR="009C7828" w:rsidRPr="00B55157" w:rsidRDefault="009C7828" w:rsidP="0020644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859" w:type="pct"/>
            <w:vAlign w:val="bottom"/>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c>
          <w:tcPr>
            <w:tcW w:w="859" w:type="pct"/>
            <w:vAlign w:val="center"/>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781" w:type="pct"/>
            <w:vAlign w:val="center"/>
          </w:tcPr>
          <w:p w:rsidR="009C7828" w:rsidRPr="00B55157" w:rsidRDefault="009C7828" w:rsidP="0020644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r>
      <w:tr w:rsidR="009C7828" w:rsidRPr="00B55157" w:rsidTr="00206447">
        <w:tc>
          <w:tcPr>
            <w:cnfStyle w:val="001000000000" w:firstRow="0" w:lastRow="0" w:firstColumn="1" w:lastColumn="0" w:oddVBand="0" w:evenVBand="0" w:oddHBand="0" w:evenHBand="0" w:firstRowFirstColumn="0" w:firstRowLastColumn="0" w:lastRowFirstColumn="0" w:lastRowLastColumn="0"/>
            <w:tcW w:w="1172" w:type="pct"/>
          </w:tcPr>
          <w:p w:rsidR="009C7828" w:rsidRPr="00B55157" w:rsidRDefault="009C7828" w:rsidP="00206447">
            <w:pPr>
              <w:spacing w:line="276" w:lineRule="auto"/>
              <w:rPr>
                <w:sz w:val="18"/>
                <w:szCs w:val="18"/>
              </w:rPr>
            </w:pPr>
            <w:r w:rsidRPr="00B55157">
              <w:rPr>
                <w:sz w:val="18"/>
                <w:szCs w:val="18"/>
              </w:rPr>
              <w:t>OP RH</w:t>
            </w:r>
          </w:p>
        </w:tc>
        <w:tc>
          <w:tcPr>
            <w:tcW w:w="781" w:type="pct"/>
            <w:vAlign w:val="bottom"/>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15 785 000   </w:t>
            </w:r>
          </w:p>
        </w:tc>
        <w:tc>
          <w:tcPr>
            <w:tcW w:w="548" w:type="pct"/>
          </w:tcPr>
          <w:p w:rsidR="009C7828" w:rsidRPr="00B55157" w:rsidRDefault="009C7828" w:rsidP="0020644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859" w:type="pct"/>
            <w:vAlign w:val="bottom"/>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c>
          <w:tcPr>
            <w:tcW w:w="859" w:type="pct"/>
            <w:vAlign w:val="center"/>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781" w:type="pct"/>
            <w:vAlign w:val="center"/>
          </w:tcPr>
          <w:p w:rsidR="009C7828" w:rsidRPr="00B55157" w:rsidRDefault="009C7828" w:rsidP="0020644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r>
      <w:tr w:rsidR="009C7828" w:rsidRPr="00B55157" w:rsidTr="00206447">
        <w:trPr>
          <w:cnfStyle w:val="000000100000" w:firstRow="0" w:lastRow="0" w:firstColumn="0" w:lastColumn="0" w:oddVBand="0" w:evenVBand="0" w:oddHBand="1" w:evenHBand="0" w:firstRowFirstColumn="0" w:firstRowLastColumn="0" w:lastRowFirstColumn="0" w:lastRowLastColumn="0"/>
          <w:trHeight w:val="270"/>
        </w:trPr>
        <w:tc>
          <w:tcPr>
            <w:cnfStyle w:val="001000000000" w:firstRow="0" w:lastRow="0" w:firstColumn="1" w:lastColumn="0" w:oddVBand="0" w:evenVBand="0" w:oddHBand="0" w:evenHBand="0" w:firstRowFirstColumn="0" w:firstRowLastColumn="0" w:lastRowFirstColumn="0" w:lastRowLastColumn="0"/>
            <w:tcW w:w="1172" w:type="pct"/>
          </w:tcPr>
          <w:p w:rsidR="009C7828" w:rsidRPr="00B55157" w:rsidRDefault="009C7828" w:rsidP="00206447">
            <w:pPr>
              <w:spacing w:line="276" w:lineRule="auto"/>
              <w:rPr>
                <w:sz w:val="18"/>
                <w:szCs w:val="18"/>
              </w:rPr>
            </w:pPr>
            <w:r w:rsidRPr="00B55157">
              <w:rPr>
                <w:sz w:val="18"/>
                <w:szCs w:val="18"/>
              </w:rPr>
              <w:t xml:space="preserve">PRV- projekt. </w:t>
            </w:r>
            <w:proofErr w:type="spellStart"/>
            <w:r w:rsidRPr="00B55157">
              <w:rPr>
                <w:sz w:val="18"/>
                <w:szCs w:val="18"/>
              </w:rPr>
              <w:t>op</w:t>
            </w:r>
            <w:proofErr w:type="spellEnd"/>
            <w:r w:rsidRPr="00B55157">
              <w:rPr>
                <w:sz w:val="18"/>
                <w:szCs w:val="18"/>
              </w:rPr>
              <w:t xml:space="preserve">. </w:t>
            </w:r>
            <w:r w:rsidRPr="00B55157">
              <w:rPr>
                <w:sz w:val="18"/>
                <w:szCs w:val="18"/>
                <w:vertAlign w:val="superscript"/>
              </w:rPr>
              <w:t>3</w:t>
            </w:r>
          </w:p>
        </w:tc>
        <w:tc>
          <w:tcPr>
            <w:tcW w:w="781" w:type="pct"/>
            <w:vMerge w:val="restart"/>
            <w:vAlign w:val="center"/>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1 545 272 844</w:t>
            </w:r>
          </w:p>
        </w:tc>
        <w:tc>
          <w:tcPr>
            <w:tcW w:w="548" w:type="pct"/>
            <w:vAlign w:val="center"/>
          </w:tcPr>
          <w:p w:rsidR="009C7828" w:rsidRPr="00B55157" w:rsidRDefault="009C7828" w:rsidP="0020644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230</w:t>
            </w:r>
          </w:p>
        </w:tc>
        <w:tc>
          <w:tcPr>
            <w:tcW w:w="859" w:type="pct"/>
            <w:vAlign w:val="center"/>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41 194 978</w:t>
            </w:r>
          </w:p>
        </w:tc>
        <w:tc>
          <w:tcPr>
            <w:tcW w:w="859" w:type="pct"/>
            <w:vAlign w:val="center"/>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30 896 234</w:t>
            </w:r>
          </w:p>
        </w:tc>
        <w:tc>
          <w:tcPr>
            <w:tcW w:w="781" w:type="pct"/>
            <w:vMerge w:val="restart"/>
            <w:vAlign w:val="center"/>
          </w:tcPr>
          <w:p w:rsidR="009C7828" w:rsidRPr="00B55157" w:rsidRDefault="009C7828" w:rsidP="0020644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8,39%</w:t>
            </w:r>
          </w:p>
        </w:tc>
      </w:tr>
      <w:tr w:rsidR="009C7828" w:rsidRPr="00B55157" w:rsidTr="00206447">
        <w:tc>
          <w:tcPr>
            <w:cnfStyle w:val="001000000000" w:firstRow="0" w:lastRow="0" w:firstColumn="1" w:lastColumn="0" w:oddVBand="0" w:evenVBand="0" w:oddHBand="0" w:evenHBand="0" w:firstRowFirstColumn="0" w:firstRowLastColumn="0" w:lastRowFirstColumn="0" w:lastRowLastColumn="0"/>
            <w:tcW w:w="1172" w:type="pct"/>
          </w:tcPr>
          <w:p w:rsidR="009C7828" w:rsidRPr="00B55157" w:rsidRDefault="009C7828" w:rsidP="00206447">
            <w:pPr>
              <w:spacing w:line="276" w:lineRule="auto"/>
              <w:rPr>
                <w:sz w:val="18"/>
                <w:szCs w:val="18"/>
              </w:rPr>
            </w:pPr>
            <w:r w:rsidRPr="00B55157">
              <w:rPr>
                <w:sz w:val="18"/>
                <w:szCs w:val="18"/>
              </w:rPr>
              <w:t xml:space="preserve">PRV- </w:t>
            </w:r>
            <w:proofErr w:type="spellStart"/>
            <w:r w:rsidRPr="00B55157">
              <w:rPr>
                <w:sz w:val="18"/>
                <w:szCs w:val="18"/>
              </w:rPr>
              <w:t>neprojekt</w:t>
            </w:r>
            <w:proofErr w:type="spellEnd"/>
            <w:r w:rsidRPr="00B55157">
              <w:rPr>
                <w:sz w:val="18"/>
                <w:szCs w:val="18"/>
              </w:rPr>
              <w:t>. op</w:t>
            </w:r>
            <w:r w:rsidRPr="00B55157">
              <w:rPr>
                <w:sz w:val="18"/>
                <w:szCs w:val="18"/>
                <w:vertAlign w:val="superscript"/>
              </w:rPr>
              <w:t>4</w:t>
            </w:r>
          </w:p>
        </w:tc>
        <w:tc>
          <w:tcPr>
            <w:tcW w:w="781" w:type="pct"/>
            <w:vMerge/>
            <w:vAlign w:val="bottom"/>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p>
        </w:tc>
        <w:tc>
          <w:tcPr>
            <w:tcW w:w="548" w:type="pct"/>
          </w:tcPr>
          <w:p w:rsidR="009C7828" w:rsidRPr="00B55157" w:rsidRDefault="009C7828" w:rsidP="0020644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10 834</w:t>
            </w:r>
          </w:p>
        </w:tc>
        <w:tc>
          <w:tcPr>
            <w:tcW w:w="859" w:type="pct"/>
            <w:vAlign w:val="bottom"/>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132 202 854</w:t>
            </w:r>
          </w:p>
        </w:tc>
        <w:tc>
          <w:tcPr>
            <w:tcW w:w="859" w:type="pct"/>
            <w:vAlign w:val="center"/>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98 733 402</w:t>
            </w:r>
          </w:p>
        </w:tc>
        <w:tc>
          <w:tcPr>
            <w:tcW w:w="781" w:type="pct"/>
            <w:vMerge/>
            <w:vAlign w:val="center"/>
          </w:tcPr>
          <w:p w:rsidR="009C7828" w:rsidRPr="00B55157" w:rsidRDefault="009C7828" w:rsidP="0020644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p>
        </w:tc>
      </w:tr>
      <w:tr w:rsidR="009C7828" w:rsidRPr="00B55157" w:rsidTr="002064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2" w:type="pct"/>
            <w:shd w:val="clear" w:color="auto" w:fill="FBD4B4" w:themeFill="accent6" w:themeFillTint="66"/>
          </w:tcPr>
          <w:p w:rsidR="009C7828" w:rsidRPr="00B55157" w:rsidRDefault="009C7828" w:rsidP="00206447">
            <w:pPr>
              <w:spacing w:line="276" w:lineRule="auto"/>
              <w:rPr>
                <w:color w:val="17365D" w:themeColor="text2" w:themeShade="BF"/>
                <w:sz w:val="18"/>
                <w:szCs w:val="18"/>
              </w:rPr>
            </w:pPr>
            <w:r w:rsidRPr="00B55157">
              <w:rPr>
                <w:color w:val="17365D" w:themeColor="text2" w:themeShade="BF"/>
                <w:sz w:val="18"/>
                <w:szCs w:val="18"/>
              </w:rPr>
              <w:t xml:space="preserve">Spolu cieľ </w:t>
            </w:r>
            <w:proofErr w:type="spellStart"/>
            <w:r w:rsidRPr="00B55157">
              <w:rPr>
                <w:color w:val="17365D" w:themeColor="text2" w:themeShade="BF"/>
                <w:sz w:val="18"/>
                <w:szCs w:val="18"/>
              </w:rPr>
              <w:t>Inv</w:t>
            </w:r>
            <w:proofErr w:type="spellEnd"/>
            <w:r w:rsidRPr="00B55157">
              <w:rPr>
                <w:color w:val="17365D" w:themeColor="text2" w:themeShade="BF"/>
                <w:sz w:val="18"/>
                <w:szCs w:val="18"/>
              </w:rPr>
              <w:t>. do rastu a</w:t>
            </w:r>
            <w:r w:rsidR="000C6D29">
              <w:rPr>
                <w:color w:val="17365D" w:themeColor="text2" w:themeShade="BF"/>
                <w:sz w:val="18"/>
                <w:szCs w:val="18"/>
              </w:rPr>
              <w:t> </w:t>
            </w:r>
            <w:r w:rsidRPr="00B55157">
              <w:rPr>
                <w:color w:val="17365D" w:themeColor="text2" w:themeShade="BF"/>
                <w:sz w:val="18"/>
                <w:szCs w:val="18"/>
              </w:rPr>
              <w:t>zamestnanosti</w:t>
            </w:r>
            <w:r w:rsidR="000C6D29">
              <w:rPr>
                <w:color w:val="17365D" w:themeColor="text2" w:themeShade="BF"/>
                <w:sz w:val="18"/>
                <w:szCs w:val="18"/>
              </w:rPr>
              <w:t xml:space="preserve"> + PRV + OP RH</w:t>
            </w:r>
          </w:p>
        </w:tc>
        <w:tc>
          <w:tcPr>
            <w:tcW w:w="781" w:type="pct"/>
            <w:shd w:val="clear" w:color="auto" w:fill="FBD4B4" w:themeFill="accent6" w:themeFillTint="66"/>
            <w:vAlign w:val="center"/>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b/>
                <w:bCs/>
                <w:color w:val="17365D" w:themeColor="text2" w:themeShade="BF"/>
                <w:sz w:val="18"/>
                <w:szCs w:val="18"/>
              </w:rPr>
            </w:pPr>
            <w:r w:rsidRPr="00B55157">
              <w:rPr>
                <w:rFonts w:asciiTheme="minorHAnsi" w:hAnsiTheme="minorHAnsi"/>
                <w:b/>
                <w:bCs/>
                <w:color w:val="17365D" w:themeColor="text2" w:themeShade="BF"/>
                <w:sz w:val="18"/>
                <w:szCs w:val="18"/>
              </w:rPr>
              <w:t>15 329 374 992</w:t>
            </w:r>
          </w:p>
        </w:tc>
        <w:tc>
          <w:tcPr>
            <w:tcW w:w="548" w:type="pct"/>
            <w:shd w:val="clear" w:color="auto" w:fill="FBD4B4" w:themeFill="accent6" w:themeFillTint="66"/>
            <w:vAlign w:val="center"/>
          </w:tcPr>
          <w:p w:rsidR="009C7828" w:rsidRPr="00B55157" w:rsidRDefault="009C7828" w:rsidP="0020644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17365D" w:themeColor="text2" w:themeShade="BF"/>
                <w:sz w:val="18"/>
                <w:szCs w:val="18"/>
              </w:rPr>
            </w:pPr>
          </w:p>
        </w:tc>
        <w:tc>
          <w:tcPr>
            <w:tcW w:w="859" w:type="pct"/>
            <w:shd w:val="clear" w:color="auto" w:fill="FBD4B4" w:themeFill="accent6" w:themeFillTint="66"/>
            <w:vAlign w:val="center"/>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b/>
                <w:color w:val="17365D" w:themeColor="text2" w:themeShade="BF"/>
                <w:sz w:val="18"/>
                <w:szCs w:val="18"/>
              </w:rPr>
            </w:pPr>
            <w:r>
              <w:rPr>
                <w:rFonts w:asciiTheme="minorHAnsi" w:hAnsiTheme="minorHAnsi"/>
                <w:b/>
                <w:color w:val="17365D" w:themeColor="text2" w:themeShade="BF"/>
                <w:sz w:val="18"/>
                <w:szCs w:val="18"/>
              </w:rPr>
              <w:t>843 546 565</w:t>
            </w:r>
          </w:p>
        </w:tc>
        <w:tc>
          <w:tcPr>
            <w:tcW w:w="859" w:type="pct"/>
            <w:shd w:val="clear" w:color="auto" w:fill="FBD4B4" w:themeFill="accent6" w:themeFillTint="66"/>
            <w:vAlign w:val="center"/>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b/>
                <w:color w:val="17365D" w:themeColor="text2" w:themeShade="BF"/>
                <w:sz w:val="18"/>
                <w:szCs w:val="18"/>
              </w:rPr>
            </w:pPr>
            <w:r>
              <w:rPr>
                <w:rFonts w:asciiTheme="minorHAnsi" w:hAnsiTheme="minorHAnsi"/>
                <w:b/>
                <w:color w:val="17365D" w:themeColor="text2" w:themeShade="BF"/>
                <w:sz w:val="18"/>
                <w:szCs w:val="18"/>
              </w:rPr>
              <w:t>662 259 165</w:t>
            </w:r>
          </w:p>
        </w:tc>
        <w:tc>
          <w:tcPr>
            <w:tcW w:w="781" w:type="pct"/>
            <w:shd w:val="clear" w:color="auto" w:fill="FBD4B4" w:themeFill="accent6" w:themeFillTint="66"/>
            <w:vAlign w:val="center"/>
          </w:tcPr>
          <w:p w:rsidR="009C7828" w:rsidRPr="00B55157" w:rsidRDefault="009C7828" w:rsidP="0020644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b/>
                <w:color w:val="17365D" w:themeColor="text2" w:themeShade="BF"/>
                <w:sz w:val="18"/>
                <w:szCs w:val="18"/>
              </w:rPr>
            </w:pPr>
            <w:r>
              <w:rPr>
                <w:rFonts w:asciiTheme="minorHAnsi" w:hAnsiTheme="minorHAnsi"/>
                <w:b/>
                <w:color w:val="17365D" w:themeColor="text2" w:themeShade="BF"/>
                <w:sz w:val="18"/>
                <w:szCs w:val="18"/>
              </w:rPr>
              <w:t>4,32</w:t>
            </w:r>
            <w:r w:rsidRPr="00B55157">
              <w:rPr>
                <w:rFonts w:asciiTheme="minorHAnsi" w:hAnsiTheme="minorHAnsi"/>
                <w:b/>
                <w:color w:val="17365D" w:themeColor="text2" w:themeShade="BF"/>
                <w:sz w:val="18"/>
                <w:szCs w:val="18"/>
              </w:rPr>
              <w:t>%</w:t>
            </w:r>
          </w:p>
        </w:tc>
      </w:tr>
      <w:tr w:rsidR="009C7828" w:rsidRPr="00B55157" w:rsidTr="00206447">
        <w:tc>
          <w:tcPr>
            <w:cnfStyle w:val="001000000000" w:firstRow="0" w:lastRow="0" w:firstColumn="1" w:lastColumn="0" w:oddVBand="0" w:evenVBand="0" w:oddHBand="0" w:evenHBand="0" w:firstRowFirstColumn="0" w:firstRowLastColumn="0" w:lastRowFirstColumn="0" w:lastRowLastColumn="0"/>
            <w:tcW w:w="1172" w:type="pct"/>
          </w:tcPr>
          <w:p w:rsidR="009C7828" w:rsidRPr="00B55157" w:rsidRDefault="009C7828" w:rsidP="00206447">
            <w:pPr>
              <w:spacing w:line="276" w:lineRule="auto"/>
              <w:rPr>
                <w:sz w:val="18"/>
                <w:szCs w:val="18"/>
              </w:rPr>
            </w:pPr>
            <w:proofErr w:type="spellStart"/>
            <w:r w:rsidRPr="00B55157">
              <w:rPr>
                <w:sz w:val="18"/>
                <w:szCs w:val="18"/>
              </w:rPr>
              <w:t>Interreg</w:t>
            </w:r>
            <w:proofErr w:type="spellEnd"/>
            <w:r w:rsidRPr="00B55157">
              <w:rPr>
                <w:sz w:val="18"/>
                <w:szCs w:val="18"/>
              </w:rPr>
              <w:t xml:space="preserve"> SK-AT</w:t>
            </w:r>
          </w:p>
        </w:tc>
        <w:tc>
          <w:tcPr>
            <w:tcW w:w="781" w:type="pct"/>
            <w:vAlign w:val="bottom"/>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bCs/>
                <w:color w:val="000000" w:themeColor="text1"/>
                <w:sz w:val="18"/>
                <w:szCs w:val="18"/>
              </w:rPr>
            </w:pPr>
            <w:r w:rsidRPr="00B55157">
              <w:rPr>
                <w:rFonts w:asciiTheme="minorHAnsi" w:hAnsiTheme="minorHAnsi"/>
                <w:bCs/>
                <w:color w:val="000000" w:themeColor="text1"/>
                <w:sz w:val="18"/>
                <w:szCs w:val="18"/>
              </w:rPr>
              <w:t>75 892 681</w:t>
            </w:r>
          </w:p>
        </w:tc>
        <w:tc>
          <w:tcPr>
            <w:tcW w:w="548" w:type="pct"/>
          </w:tcPr>
          <w:p w:rsidR="009C7828" w:rsidRPr="00B55157" w:rsidRDefault="009C7828" w:rsidP="0020644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bCs/>
                <w:color w:val="000000" w:themeColor="text1"/>
                <w:sz w:val="18"/>
                <w:szCs w:val="18"/>
              </w:rPr>
            </w:pPr>
            <w:r w:rsidRPr="00B55157">
              <w:rPr>
                <w:rFonts w:asciiTheme="minorHAnsi" w:hAnsiTheme="minorHAnsi"/>
                <w:bCs/>
                <w:color w:val="000000" w:themeColor="text1"/>
                <w:sz w:val="18"/>
                <w:szCs w:val="18"/>
              </w:rPr>
              <w:t>0</w:t>
            </w:r>
          </w:p>
        </w:tc>
        <w:tc>
          <w:tcPr>
            <w:tcW w:w="859" w:type="pct"/>
            <w:vAlign w:val="bottom"/>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c>
          <w:tcPr>
            <w:tcW w:w="859" w:type="pct"/>
            <w:vAlign w:val="center"/>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781" w:type="pct"/>
            <w:vAlign w:val="center"/>
          </w:tcPr>
          <w:p w:rsidR="009C7828" w:rsidRPr="00B55157" w:rsidRDefault="009C7828" w:rsidP="0020644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r>
      <w:tr w:rsidR="009C7828" w:rsidRPr="00B55157" w:rsidTr="0020644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172" w:type="pct"/>
          </w:tcPr>
          <w:p w:rsidR="009C7828" w:rsidRPr="00B55157" w:rsidRDefault="009C7828" w:rsidP="00206447">
            <w:pPr>
              <w:spacing w:line="276" w:lineRule="auto"/>
              <w:rPr>
                <w:sz w:val="18"/>
                <w:szCs w:val="18"/>
              </w:rPr>
            </w:pPr>
            <w:proofErr w:type="spellStart"/>
            <w:r w:rsidRPr="00B55157">
              <w:rPr>
                <w:sz w:val="18"/>
                <w:szCs w:val="18"/>
              </w:rPr>
              <w:t>Interreg</w:t>
            </w:r>
            <w:proofErr w:type="spellEnd"/>
            <w:r w:rsidRPr="00B55157">
              <w:rPr>
                <w:sz w:val="18"/>
                <w:szCs w:val="18"/>
              </w:rPr>
              <w:t xml:space="preserve"> SK-CZ</w:t>
            </w:r>
          </w:p>
        </w:tc>
        <w:tc>
          <w:tcPr>
            <w:tcW w:w="781" w:type="pct"/>
            <w:vAlign w:val="bottom"/>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r w:rsidRPr="00B55157">
              <w:rPr>
                <w:rFonts w:asciiTheme="minorHAnsi" w:hAnsiTheme="minorHAnsi"/>
                <w:bCs/>
                <w:color w:val="000000" w:themeColor="text1"/>
                <w:sz w:val="18"/>
                <w:szCs w:val="18"/>
              </w:rPr>
              <w:t>90 139 463</w:t>
            </w:r>
          </w:p>
        </w:tc>
        <w:tc>
          <w:tcPr>
            <w:tcW w:w="548" w:type="pct"/>
          </w:tcPr>
          <w:p w:rsidR="009C7828" w:rsidRPr="00B55157" w:rsidRDefault="009C7828" w:rsidP="0020644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r w:rsidRPr="00B55157">
              <w:rPr>
                <w:rFonts w:asciiTheme="minorHAnsi" w:hAnsiTheme="minorHAnsi"/>
                <w:bCs/>
                <w:color w:val="000000" w:themeColor="text1"/>
                <w:sz w:val="18"/>
                <w:szCs w:val="18"/>
              </w:rPr>
              <w:t>0</w:t>
            </w:r>
          </w:p>
        </w:tc>
        <w:tc>
          <w:tcPr>
            <w:tcW w:w="859" w:type="pct"/>
            <w:vAlign w:val="bottom"/>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c>
          <w:tcPr>
            <w:tcW w:w="859" w:type="pct"/>
            <w:vAlign w:val="center"/>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781" w:type="pct"/>
            <w:vAlign w:val="center"/>
          </w:tcPr>
          <w:p w:rsidR="009C7828" w:rsidRPr="00B55157" w:rsidRDefault="009C7828" w:rsidP="0020644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r>
      <w:tr w:rsidR="009C7828" w:rsidRPr="00B55157" w:rsidTr="00206447">
        <w:tc>
          <w:tcPr>
            <w:cnfStyle w:val="001000000000" w:firstRow="0" w:lastRow="0" w:firstColumn="1" w:lastColumn="0" w:oddVBand="0" w:evenVBand="0" w:oddHBand="0" w:evenHBand="0" w:firstRowFirstColumn="0" w:firstRowLastColumn="0" w:lastRowFirstColumn="0" w:lastRowLastColumn="0"/>
            <w:tcW w:w="1172" w:type="pct"/>
            <w:tcBorders>
              <w:bottom w:val="single" w:sz="8" w:space="0" w:color="FFFFFF" w:themeColor="background1"/>
            </w:tcBorders>
          </w:tcPr>
          <w:p w:rsidR="009C7828" w:rsidRPr="00B55157" w:rsidRDefault="009C7828" w:rsidP="00206447">
            <w:pPr>
              <w:spacing w:line="276" w:lineRule="auto"/>
              <w:rPr>
                <w:sz w:val="18"/>
                <w:szCs w:val="18"/>
              </w:rPr>
            </w:pPr>
            <w:proofErr w:type="spellStart"/>
            <w:r w:rsidRPr="00B55157">
              <w:rPr>
                <w:sz w:val="18"/>
                <w:szCs w:val="18"/>
              </w:rPr>
              <w:t>Interreg</w:t>
            </w:r>
            <w:proofErr w:type="spellEnd"/>
            <w:r w:rsidRPr="00B55157">
              <w:rPr>
                <w:sz w:val="18"/>
                <w:szCs w:val="18"/>
              </w:rPr>
              <w:t xml:space="preserve"> SK-HU</w:t>
            </w:r>
          </w:p>
        </w:tc>
        <w:tc>
          <w:tcPr>
            <w:tcW w:w="781" w:type="pct"/>
            <w:tcBorders>
              <w:bottom w:val="single" w:sz="8" w:space="0" w:color="FFFFFF" w:themeColor="background1"/>
            </w:tcBorders>
            <w:vAlign w:val="bottom"/>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bCs/>
                <w:color w:val="000000" w:themeColor="text1"/>
                <w:sz w:val="18"/>
                <w:szCs w:val="18"/>
              </w:rPr>
            </w:pPr>
            <w:r w:rsidRPr="00B55157">
              <w:rPr>
                <w:rFonts w:asciiTheme="minorHAnsi" w:hAnsiTheme="minorHAnsi"/>
                <w:bCs/>
                <w:color w:val="000000" w:themeColor="text1"/>
                <w:sz w:val="18"/>
                <w:szCs w:val="18"/>
              </w:rPr>
              <w:t>155 808 987</w:t>
            </w:r>
          </w:p>
        </w:tc>
        <w:tc>
          <w:tcPr>
            <w:tcW w:w="548" w:type="pct"/>
            <w:tcBorders>
              <w:bottom w:val="single" w:sz="8" w:space="0" w:color="FFFFFF" w:themeColor="background1"/>
            </w:tcBorders>
          </w:tcPr>
          <w:p w:rsidR="009C7828" w:rsidRPr="00B55157" w:rsidRDefault="009C7828" w:rsidP="0020644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bCs/>
                <w:color w:val="000000" w:themeColor="text1"/>
                <w:sz w:val="18"/>
                <w:szCs w:val="18"/>
              </w:rPr>
            </w:pPr>
            <w:r w:rsidRPr="00B55157">
              <w:rPr>
                <w:rFonts w:asciiTheme="minorHAnsi" w:hAnsiTheme="minorHAnsi"/>
                <w:bCs/>
                <w:color w:val="000000" w:themeColor="text1"/>
                <w:sz w:val="18"/>
                <w:szCs w:val="18"/>
              </w:rPr>
              <w:t>0</w:t>
            </w:r>
          </w:p>
        </w:tc>
        <w:tc>
          <w:tcPr>
            <w:tcW w:w="859" w:type="pct"/>
            <w:tcBorders>
              <w:bottom w:val="single" w:sz="8" w:space="0" w:color="FFFFFF" w:themeColor="background1"/>
            </w:tcBorders>
            <w:vAlign w:val="bottom"/>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c>
          <w:tcPr>
            <w:tcW w:w="859" w:type="pct"/>
            <w:tcBorders>
              <w:bottom w:val="single" w:sz="8" w:space="0" w:color="FFFFFF" w:themeColor="background1"/>
            </w:tcBorders>
            <w:vAlign w:val="center"/>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sidRPr="00B55157">
              <w:rPr>
                <w:rFonts w:asciiTheme="minorHAnsi" w:hAnsiTheme="minorHAnsi"/>
                <w:sz w:val="18"/>
                <w:szCs w:val="18"/>
              </w:rPr>
              <w:t>0</w:t>
            </w:r>
          </w:p>
        </w:tc>
        <w:tc>
          <w:tcPr>
            <w:tcW w:w="781" w:type="pct"/>
            <w:tcBorders>
              <w:bottom w:val="single" w:sz="8" w:space="0" w:color="FFFFFF" w:themeColor="background1"/>
            </w:tcBorders>
            <w:vAlign w:val="center"/>
          </w:tcPr>
          <w:p w:rsidR="009C7828" w:rsidRPr="00B55157" w:rsidRDefault="009C7828" w:rsidP="0020644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w:t>
            </w:r>
          </w:p>
        </w:tc>
      </w:tr>
      <w:tr w:rsidR="009C7828" w:rsidRPr="00B55157" w:rsidTr="00206447">
        <w:trPr>
          <w:cnfStyle w:val="000000100000" w:firstRow="0" w:lastRow="0" w:firstColumn="0" w:lastColumn="0" w:oddVBand="0" w:evenVBand="0" w:oddHBand="1" w:evenHBand="0" w:firstRowFirstColumn="0" w:firstRowLastColumn="0" w:lastRowFirstColumn="0" w:lastRowLastColumn="0"/>
          <w:trHeight w:val="282"/>
        </w:trPr>
        <w:tc>
          <w:tcPr>
            <w:cnfStyle w:val="001000000000" w:firstRow="0" w:lastRow="0" w:firstColumn="1" w:lastColumn="0" w:oddVBand="0" w:evenVBand="0" w:oddHBand="0" w:evenHBand="0" w:firstRowFirstColumn="0" w:firstRowLastColumn="0" w:lastRowFirstColumn="0" w:lastRowLastColumn="0"/>
            <w:tcW w:w="1172" w:type="pct"/>
            <w:shd w:val="clear" w:color="auto" w:fill="FBD4B4" w:themeFill="accent6" w:themeFillTint="66"/>
            <w:vAlign w:val="center"/>
          </w:tcPr>
          <w:p w:rsidR="009C7828" w:rsidRPr="00B55157" w:rsidRDefault="009C7828" w:rsidP="00206447">
            <w:pPr>
              <w:spacing w:line="276" w:lineRule="auto"/>
              <w:rPr>
                <w:color w:val="17365D" w:themeColor="text2" w:themeShade="BF"/>
                <w:sz w:val="18"/>
                <w:szCs w:val="18"/>
              </w:rPr>
            </w:pPr>
            <w:r w:rsidRPr="00B55157">
              <w:rPr>
                <w:color w:val="17365D" w:themeColor="text2" w:themeShade="BF"/>
                <w:sz w:val="18"/>
                <w:szCs w:val="18"/>
              </w:rPr>
              <w:t>Spolu cieľ EÚS</w:t>
            </w:r>
            <w:r>
              <w:rPr>
                <w:color w:val="17365D" w:themeColor="text2" w:themeShade="BF"/>
                <w:sz w:val="18"/>
                <w:szCs w:val="18"/>
              </w:rPr>
              <w:t xml:space="preserve"> </w:t>
            </w:r>
            <w:r w:rsidRPr="0055376F">
              <w:rPr>
                <w:color w:val="17365D" w:themeColor="text2" w:themeShade="BF"/>
                <w:sz w:val="18"/>
                <w:szCs w:val="18"/>
                <w:vertAlign w:val="superscript"/>
              </w:rPr>
              <w:t>5</w:t>
            </w:r>
          </w:p>
        </w:tc>
        <w:tc>
          <w:tcPr>
            <w:tcW w:w="781" w:type="pct"/>
            <w:shd w:val="clear" w:color="auto" w:fill="FBD4B4" w:themeFill="accent6" w:themeFillTint="66"/>
            <w:vAlign w:val="center"/>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b/>
                <w:bCs/>
                <w:color w:val="17365D" w:themeColor="text2" w:themeShade="BF"/>
                <w:sz w:val="18"/>
                <w:szCs w:val="18"/>
              </w:rPr>
            </w:pPr>
            <w:r w:rsidRPr="00B55157">
              <w:rPr>
                <w:rFonts w:asciiTheme="minorHAnsi" w:hAnsiTheme="minorHAnsi"/>
                <w:b/>
                <w:bCs/>
                <w:color w:val="17365D" w:themeColor="text2" w:themeShade="BF"/>
                <w:sz w:val="18"/>
                <w:szCs w:val="18"/>
              </w:rPr>
              <w:t>321 841 131</w:t>
            </w:r>
          </w:p>
        </w:tc>
        <w:tc>
          <w:tcPr>
            <w:tcW w:w="548" w:type="pct"/>
            <w:shd w:val="clear" w:color="auto" w:fill="FBD4B4" w:themeFill="accent6" w:themeFillTint="66"/>
            <w:vAlign w:val="center"/>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b/>
                <w:bCs/>
                <w:color w:val="17365D" w:themeColor="text2" w:themeShade="BF"/>
                <w:sz w:val="18"/>
                <w:szCs w:val="18"/>
              </w:rPr>
            </w:pPr>
          </w:p>
        </w:tc>
        <w:tc>
          <w:tcPr>
            <w:tcW w:w="859" w:type="pct"/>
            <w:shd w:val="clear" w:color="auto" w:fill="FBD4B4" w:themeFill="accent6" w:themeFillTint="66"/>
            <w:vAlign w:val="center"/>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b/>
                <w:color w:val="17365D" w:themeColor="text2" w:themeShade="BF"/>
                <w:sz w:val="18"/>
                <w:szCs w:val="18"/>
                <w:lang w:eastAsia="en-US"/>
              </w:rPr>
            </w:pPr>
            <w:r w:rsidRPr="00B55157">
              <w:rPr>
                <w:rFonts w:asciiTheme="minorHAnsi" w:eastAsiaTheme="minorHAnsi" w:hAnsiTheme="minorHAnsi"/>
                <w:b/>
                <w:color w:val="17365D" w:themeColor="text2" w:themeShade="BF"/>
                <w:sz w:val="18"/>
                <w:szCs w:val="18"/>
                <w:lang w:eastAsia="en-US"/>
              </w:rPr>
              <w:t>0</w:t>
            </w:r>
          </w:p>
        </w:tc>
        <w:tc>
          <w:tcPr>
            <w:tcW w:w="859" w:type="pct"/>
            <w:shd w:val="clear" w:color="auto" w:fill="FBD4B4" w:themeFill="accent6" w:themeFillTint="66"/>
            <w:vAlign w:val="center"/>
          </w:tcPr>
          <w:p w:rsidR="009C7828" w:rsidRPr="00B55157" w:rsidRDefault="009C7828" w:rsidP="0020644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b/>
                <w:color w:val="17365D" w:themeColor="text2" w:themeShade="BF"/>
                <w:sz w:val="18"/>
                <w:szCs w:val="18"/>
              </w:rPr>
            </w:pPr>
            <w:r w:rsidRPr="00B55157">
              <w:rPr>
                <w:rFonts w:asciiTheme="minorHAnsi" w:hAnsiTheme="minorHAnsi"/>
                <w:b/>
                <w:color w:val="17365D" w:themeColor="text2" w:themeShade="BF"/>
                <w:sz w:val="18"/>
                <w:szCs w:val="18"/>
              </w:rPr>
              <w:t>0</w:t>
            </w:r>
          </w:p>
        </w:tc>
        <w:tc>
          <w:tcPr>
            <w:tcW w:w="781" w:type="pct"/>
            <w:shd w:val="clear" w:color="auto" w:fill="FBD4B4" w:themeFill="accent6" w:themeFillTint="66"/>
            <w:vAlign w:val="center"/>
          </w:tcPr>
          <w:p w:rsidR="009C7828" w:rsidRPr="00B55157" w:rsidRDefault="009C7828" w:rsidP="0020644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b/>
                <w:color w:val="17365D" w:themeColor="text2" w:themeShade="BF"/>
                <w:sz w:val="18"/>
                <w:szCs w:val="18"/>
                <w:lang w:eastAsia="en-US"/>
              </w:rPr>
            </w:pPr>
            <w:r w:rsidRPr="00B55157">
              <w:rPr>
                <w:rFonts w:asciiTheme="minorHAnsi" w:eastAsiaTheme="minorHAnsi" w:hAnsiTheme="minorHAnsi"/>
                <w:b/>
                <w:color w:val="17365D" w:themeColor="text2" w:themeShade="BF"/>
                <w:sz w:val="18"/>
                <w:szCs w:val="18"/>
                <w:lang w:eastAsia="en-US"/>
              </w:rPr>
              <w:t>0%</w:t>
            </w:r>
          </w:p>
        </w:tc>
      </w:tr>
      <w:tr w:rsidR="009C7828" w:rsidRPr="00B55157" w:rsidTr="00206447">
        <w:trPr>
          <w:trHeight w:val="258"/>
        </w:trPr>
        <w:tc>
          <w:tcPr>
            <w:cnfStyle w:val="001000000000" w:firstRow="0" w:lastRow="0" w:firstColumn="1" w:lastColumn="0" w:oddVBand="0" w:evenVBand="0" w:oddHBand="0" w:evenHBand="0" w:firstRowFirstColumn="0" w:firstRowLastColumn="0" w:lastRowFirstColumn="0" w:lastRowLastColumn="0"/>
            <w:tcW w:w="1172" w:type="pct"/>
            <w:vAlign w:val="center"/>
          </w:tcPr>
          <w:p w:rsidR="009C7828" w:rsidRPr="00B55157" w:rsidRDefault="009C7828" w:rsidP="00206447">
            <w:pPr>
              <w:spacing w:line="276" w:lineRule="auto"/>
              <w:rPr>
                <w:sz w:val="18"/>
                <w:szCs w:val="18"/>
              </w:rPr>
            </w:pPr>
            <w:r w:rsidRPr="00B55157">
              <w:rPr>
                <w:sz w:val="18"/>
                <w:szCs w:val="18"/>
              </w:rPr>
              <w:t>Spolu EŠIF</w:t>
            </w:r>
          </w:p>
        </w:tc>
        <w:tc>
          <w:tcPr>
            <w:tcW w:w="781" w:type="pct"/>
            <w:shd w:val="clear" w:color="auto" w:fill="4F81BD" w:themeFill="accent1"/>
            <w:vAlign w:val="center"/>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b/>
                <w:color w:val="FFFFFF" w:themeColor="background1"/>
                <w:sz w:val="18"/>
                <w:szCs w:val="18"/>
              </w:rPr>
            </w:pPr>
            <w:r w:rsidRPr="00B55157">
              <w:rPr>
                <w:rFonts w:asciiTheme="minorHAnsi" w:hAnsiTheme="minorHAnsi"/>
                <w:b/>
                <w:bCs/>
                <w:color w:val="FFFFFF" w:themeColor="background1"/>
                <w:sz w:val="18"/>
                <w:szCs w:val="18"/>
              </w:rPr>
              <w:t xml:space="preserve">15 651 216 123   </w:t>
            </w:r>
          </w:p>
        </w:tc>
        <w:tc>
          <w:tcPr>
            <w:tcW w:w="548" w:type="pct"/>
            <w:shd w:val="clear" w:color="auto" w:fill="4F81BD" w:themeFill="accent1"/>
          </w:tcPr>
          <w:p w:rsidR="009C7828" w:rsidRPr="00B55157" w:rsidRDefault="009C7828" w:rsidP="00206447">
            <w:pPr>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b/>
                <w:color w:val="FFFFFF" w:themeColor="background1"/>
                <w:sz w:val="18"/>
                <w:szCs w:val="18"/>
              </w:rPr>
            </w:pPr>
          </w:p>
        </w:tc>
        <w:tc>
          <w:tcPr>
            <w:tcW w:w="859" w:type="pct"/>
            <w:shd w:val="clear" w:color="auto" w:fill="4F81BD" w:themeFill="accent1"/>
            <w:vAlign w:val="center"/>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b/>
                <w:color w:val="FFFFFF" w:themeColor="background1"/>
                <w:sz w:val="18"/>
                <w:szCs w:val="18"/>
              </w:rPr>
            </w:pPr>
            <w:r>
              <w:rPr>
                <w:rFonts w:asciiTheme="minorHAnsi" w:hAnsiTheme="minorHAnsi"/>
                <w:b/>
                <w:color w:val="FFFFFF" w:themeColor="background1"/>
                <w:sz w:val="18"/>
                <w:szCs w:val="18"/>
              </w:rPr>
              <w:t>843 546 565</w:t>
            </w:r>
          </w:p>
        </w:tc>
        <w:tc>
          <w:tcPr>
            <w:tcW w:w="859" w:type="pct"/>
            <w:shd w:val="clear" w:color="auto" w:fill="4F81BD" w:themeFill="accent1"/>
            <w:vAlign w:val="center"/>
          </w:tcPr>
          <w:p w:rsidR="009C7828" w:rsidRPr="00B55157" w:rsidRDefault="009C7828" w:rsidP="0020644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b/>
                <w:color w:val="FFFFFF" w:themeColor="background1"/>
                <w:sz w:val="18"/>
                <w:szCs w:val="18"/>
              </w:rPr>
            </w:pPr>
            <w:r>
              <w:rPr>
                <w:rFonts w:asciiTheme="minorHAnsi" w:hAnsiTheme="minorHAnsi"/>
                <w:b/>
                <w:color w:val="FFFFFF" w:themeColor="background1"/>
                <w:sz w:val="18"/>
                <w:szCs w:val="18"/>
              </w:rPr>
              <w:t>662 259 165</w:t>
            </w:r>
          </w:p>
        </w:tc>
        <w:tc>
          <w:tcPr>
            <w:tcW w:w="781" w:type="pct"/>
            <w:shd w:val="clear" w:color="auto" w:fill="4F81BD" w:themeFill="accent1"/>
            <w:vAlign w:val="center"/>
          </w:tcPr>
          <w:p w:rsidR="009C7828" w:rsidRPr="00B55157" w:rsidRDefault="009C7828" w:rsidP="0020644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b/>
                <w:color w:val="FFFFFF" w:themeColor="background1"/>
                <w:sz w:val="18"/>
                <w:szCs w:val="18"/>
              </w:rPr>
            </w:pPr>
            <w:r>
              <w:rPr>
                <w:rFonts w:asciiTheme="minorHAnsi" w:hAnsiTheme="minorHAnsi"/>
                <w:b/>
                <w:color w:val="FFFFFF" w:themeColor="background1"/>
                <w:sz w:val="18"/>
                <w:szCs w:val="18"/>
              </w:rPr>
              <w:t>4,23</w:t>
            </w:r>
            <w:r w:rsidRPr="00B55157">
              <w:rPr>
                <w:rFonts w:asciiTheme="minorHAnsi" w:hAnsiTheme="minorHAnsi"/>
                <w:b/>
                <w:color w:val="FFFFFF" w:themeColor="background1"/>
                <w:sz w:val="18"/>
                <w:szCs w:val="18"/>
              </w:rPr>
              <w:t>%</w:t>
            </w:r>
          </w:p>
        </w:tc>
      </w:tr>
    </w:tbl>
    <w:p w:rsidR="009C7828" w:rsidRPr="00B55157" w:rsidRDefault="009C7828" w:rsidP="009C7828">
      <w:pPr>
        <w:tabs>
          <w:tab w:val="left" w:pos="284"/>
          <w:tab w:val="left" w:pos="709"/>
          <w:tab w:val="left" w:pos="1134"/>
        </w:tabs>
        <w:jc w:val="both"/>
        <w:rPr>
          <w:sz w:val="18"/>
          <w:szCs w:val="18"/>
        </w:rPr>
      </w:pPr>
      <w:r w:rsidRPr="00B55157">
        <w:rPr>
          <w:sz w:val="18"/>
          <w:szCs w:val="18"/>
        </w:rPr>
        <w:t xml:space="preserve">Zdroj údajov: </w:t>
      </w:r>
      <w:r w:rsidRPr="00B55157">
        <w:rPr>
          <w:sz w:val="18"/>
          <w:szCs w:val="18"/>
        </w:rPr>
        <w:tab/>
        <w:t>ITMS 2014+, RO</w:t>
      </w:r>
    </w:p>
    <w:p w:rsidR="009C7828" w:rsidRPr="00B55157" w:rsidRDefault="009C7828" w:rsidP="009C7828">
      <w:pPr>
        <w:tabs>
          <w:tab w:val="left" w:pos="284"/>
          <w:tab w:val="left" w:pos="709"/>
          <w:tab w:val="left" w:pos="1134"/>
        </w:tabs>
        <w:jc w:val="both"/>
        <w:rPr>
          <w:sz w:val="18"/>
          <w:szCs w:val="18"/>
        </w:rPr>
      </w:pPr>
      <w:r w:rsidRPr="00B55157">
        <w:rPr>
          <w:sz w:val="18"/>
          <w:szCs w:val="18"/>
        </w:rPr>
        <w:t xml:space="preserve">Vysvetlivky: </w:t>
      </w:r>
      <w:r w:rsidRPr="00B55157">
        <w:rPr>
          <w:sz w:val="18"/>
          <w:szCs w:val="18"/>
        </w:rPr>
        <w:tab/>
        <w:t>Finančné údaje sú uvedené v EUR, EÚ zdroj je vrátane zdroja IZM</w:t>
      </w:r>
    </w:p>
    <w:p w:rsidR="009C7828" w:rsidRPr="00B55157" w:rsidRDefault="009C7828" w:rsidP="009C7828">
      <w:pPr>
        <w:tabs>
          <w:tab w:val="left" w:pos="284"/>
          <w:tab w:val="left" w:pos="709"/>
          <w:tab w:val="left" w:pos="1134"/>
        </w:tabs>
        <w:jc w:val="both"/>
        <w:rPr>
          <w:sz w:val="18"/>
          <w:szCs w:val="18"/>
        </w:rPr>
      </w:pPr>
      <w:r w:rsidRPr="00B55157">
        <w:rPr>
          <w:sz w:val="18"/>
          <w:szCs w:val="18"/>
        </w:rPr>
        <w:t>1 - Alokácia 2014-2020 EÚ zdroj je vrátane zdroja IZM s výkonnostnou rezervou</w:t>
      </w:r>
    </w:p>
    <w:p w:rsidR="009C7828" w:rsidRPr="00B55157" w:rsidRDefault="009C7828" w:rsidP="009C7828">
      <w:pPr>
        <w:tabs>
          <w:tab w:val="left" w:pos="284"/>
          <w:tab w:val="left" w:pos="709"/>
          <w:tab w:val="left" w:pos="1134"/>
        </w:tabs>
        <w:jc w:val="both"/>
        <w:rPr>
          <w:sz w:val="18"/>
          <w:szCs w:val="18"/>
        </w:rPr>
      </w:pPr>
      <w:r>
        <w:rPr>
          <w:sz w:val="18"/>
          <w:szCs w:val="18"/>
        </w:rPr>
        <w:t xml:space="preserve">2 - </w:t>
      </w:r>
      <w:proofErr w:type="spellStart"/>
      <w:r>
        <w:rPr>
          <w:sz w:val="18"/>
          <w:szCs w:val="18"/>
        </w:rPr>
        <w:t>zazmluvnené</w:t>
      </w:r>
      <w:proofErr w:type="spellEnd"/>
      <w:r>
        <w:rPr>
          <w:sz w:val="18"/>
          <w:szCs w:val="18"/>
        </w:rPr>
        <w:t xml:space="preserve"> projekty </w:t>
      </w:r>
      <w:r w:rsidRPr="00B55157">
        <w:rPr>
          <w:sz w:val="18"/>
          <w:szCs w:val="18"/>
        </w:rPr>
        <w:t>s dátumom účinnosti zmluvy do 31.12.2015</w:t>
      </w:r>
    </w:p>
    <w:p w:rsidR="009C7828" w:rsidRPr="00B55157" w:rsidRDefault="009C7828" w:rsidP="009C7828">
      <w:pPr>
        <w:tabs>
          <w:tab w:val="left" w:pos="284"/>
          <w:tab w:val="left" w:pos="709"/>
          <w:tab w:val="left" w:pos="1134"/>
        </w:tabs>
        <w:jc w:val="both"/>
        <w:rPr>
          <w:sz w:val="18"/>
          <w:szCs w:val="18"/>
        </w:rPr>
      </w:pPr>
      <w:r w:rsidRPr="00B55157">
        <w:rPr>
          <w:sz w:val="18"/>
          <w:szCs w:val="18"/>
        </w:rPr>
        <w:t>3 - 230 pokračujúcich projektov z PO 2007-2014 s uzatvorenou zmluvou do 31.12.2015</w:t>
      </w:r>
    </w:p>
    <w:p w:rsidR="009C7828" w:rsidRPr="00B55157" w:rsidRDefault="009C7828" w:rsidP="009C7828">
      <w:pPr>
        <w:tabs>
          <w:tab w:val="left" w:pos="284"/>
          <w:tab w:val="left" w:pos="709"/>
          <w:tab w:val="left" w:pos="1134"/>
        </w:tabs>
        <w:jc w:val="both"/>
        <w:rPr>
          <w:sz w:val="18"/>
          <w:szCs w:val="18"/>
        </w:rPr>
      </w:pPr>
      <w:r w:rsidRPr="00B55157">
        <w:rPr>
          <w:sz w:val="18"/>
          <w:szCs w:val="18"/>
        </w:rPr>
        <w:t>4 - schválené žiadosti o podporu a schválená výška podpory z PRV celkom a z EÚ zdroja do 31.12.2015</w:t>
      </w:r>
    </w:p>
    <w:p w:rsidR="009C7828" w:rsidRPr="00B55157" w:rsidRDefault="009C7828" w:rsidP="009C7828">
      <w:pPr>
        <w:tabs>
          <w:tab w:val="left" w:pos="284"/>
          <w:tab w:val="left" w:pos="709"/>
          <w:tab w:val="left" w:pos="1134"/>
        </w:tabs>
        <w:jc w:val="both"/>
        <w:rPr>
          <w:sz w:val="18"/>
          <w:szCs w:val="18"/>
        </w:rPr>
      </w:pPr>
      <w:r>
        <w:rPr>
          <w:sz w:val="18"/>
          <w:szCs w:val="18"/>
        </w:rPr>
        <w:t>5</w:t>
      </w:r>
      <w:r w:rsidRPr="0055376F">
        <w:rPr>
          <w:sz w:val="18"/>
          <w:szCs w:val="18"/>
        </w:rPr>
        <w:t xml:space="preserve"> – len programy cieľa EÚS s RO na Slovensku, alokácia 2014-2020 predstavuje objem na celý program</w:t>
      </w:r>
    </w:p>
    <w:p w:rsidR="009C7828" w:rsidRDefault="009C7828" w:rsidP="00A069D7">
      <w:pPr>
        <w:tabs>
          <w:tab w:val="left" w:pos="540"/>
        </w:tabs>
        <w:spacing w:after="120"/>
        <w:jc w:val="both"/>
      </w:pPr>
    </w:p>
    <w:p w:rsidR="008670D3" w:rsidRPr="00B55157" w:rsidRDefault="008670D3" w:rsidP="00B55157">
      <w:pPr>
        <w:tabs>
          <w:tab w:val="left" w:pos="284"/>
          <w:tab w:val="left" w:pos="709"/>
          <w:tab w:val="left" w:pos="1134"/>
        </w:tabs>
        <w:jc w:val="both"/>
        <w:rPr>
          <w:sz w:val="18"/>
          <w:szCs w:val="18"/>
        </w:rPr>
      </w:pPr>
    </w:p>
    <w:p w:rsidR="008D66FE" w:rsidRDefault="008D66FE" w:rsidP="00B55157">
      <w:pPr>
        <w:tabs>
          <w:tab w:val="left" w:pos="567"/>
          <w:tab w:val="left" w:pos="993"/>
        </w:tabs>
        <w:jc w:val="both"/>
        <w:rPr>
          <w:sz w:val="20"/>
          <w:szCs w:val="20"/>
        </w:rPr>
      </w:pPr>
    </w:p>
    <w:p w:rsidR="00B55157" w:rsidRPr="00B55157" w:rsidRDefault="00B55157" w:rsidP="00B55157">
      <w:pPr>
        <w:tabs>
          <w:tab w:val="left" w:pos="567"/>
          <w:tab w:val="left" w:pos="993"/>
        </w:tabs>
        <w:jc w:val="both"/>
        <w:rPr>
          <w:sz w:val="20"/>
          <w:szCs w:val="20"/>
        </w:rPr>
      </w:pPr>
      <w:r w:rsidRPr="00B55157">
        <w:rPr>
          <w:sz w:val="20"/>
          <w:szCs w:val="20"/>
        </w:rPr>
        <w:t xml:space="preserve">Tabuľka </w:t>
      </w:r>
      <w:r w:rsidRPr="008670D3">
        <w:rPr>
          <w:sz w:val="20"/>
          <w:szCs w:val="20"/>
        </w:rPr>
        <w:t>č. 4</w:t>
      </w:r>
      <w:r w:rsidRPr="00B55157">
        <w:rPr>
          <w:sz w:val="20"/>
          <w:szCs w:val="20"/>
        </w:rPr>
        <w:tab/>
        <w:t>Kontrahovanie EŠIF podľa jednotlivých fondov k 31.12.2015</w:t>
      </w:r>
    </w:p>
    <w:tbl>
      <w:tblPr>
        <w:tblStyle w:val="Strednmrieka3zvraznenie1"/>
        <w:tblW w:w="4884" w:type="pct"/>
        <w:tblInd w:w="108" w:type="dxa"/>
        <w:tblLayout w:type="fixed"/>
        <w:tblLook w:val="04A0" w:firstRow="1" w:lastRow="0" w:firstColumn="1" w:lastColumn="0" w:noHBand="0" w:noVBand="1"/>
      </w:tblPr>
      <w:tblGrid>
        <w:gridCol w:w="1844"/>
        <w:gridCol w:w="2127"/>
        <w:gridCol w:w="2551"/>
        <w:gridCol w:w="2551"/>
      </w:tblGrid>
      <w:tr w:rsidR="00B55157" w:rsidRPr="00B55157" w:rsidTr="00B5515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16" w:type="pct"/>
            <w:vAlign w:val="center"/>
          </w:tcPr>
          <w:p w:rsidR="00B55157" w:rsidRPr="00B55157" w:rsidRDefault="00B55157" w:rsidP="008670D3">
            <w:pPr>
              <w:spacing w:line="276" w:lineRule="auto"/>
              <w:jc w:val="center"/>
              <w:rPr>
                <w:sz w:val="18"/>
                <w:szCs w:val="18"/>
              </w:rPr>
            </w:pPr>
            <w:r w:rsidRPr="00B55157">
              <w:rPr>
                <w:sz w:val="18"/>
                <w:szCs w:val="18"/>
              </w:rPr>
              <w:t xml:space="preserve">Fond </w:t>
            </w:r>
          </w:p>
        </w:tc>
        <w:tc>
          <w:tcPr>
            <w:tcW w:w="1172" w:type="pct"/>
            <w:vAlign w:val="center"/>
          </w:tcPr>
          <w:p w:rsidR="00B55157" w:rsidRPr="00B55157" w:rsidRDefault="00B55157" w:rsidP="008670D3">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 xml:space="preserve">Alokácia  </w:t>
            </w:r>
            <w:r w:rsidRPr="00B55157">
              <w:rPr>
                <w:sz w:val="18"/>
                <w:szCs w:val="18"/>
              </w:rPr>
              <w:br/>
              <w:t>2014 – 2020</w:t>
            </w:r>
          </w:p>
          <w:p w:rsidR="00B55157" w:rsidRPr="00B55157" w:rsidRDefault="00B55157" w:rsidP="008670D3">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 xml:space="preserve">EÚ zdroj </w:t>
            </w:r>
            <w:r w:rsidRPr="00B55157">
              <w:rPr>
                <w:sz w:val="18"/>
                <w:szCs w:val="18"/>
                <w:vertAlign w:val="superscript"/>
              </w:rPr>
              <w:t>1</w:t>
            </w:r>
          </w:p>
        </w:tc>
        <w:tc>
          <w:tcPr>
            <w:tcW w:w="1406" w:type="pct"/>
            <w:vAlign w:val="center"/>
          </w:tcPr>
          <w:p w:rsidR="00B55157" w:rsidRPr="00B55157" w:rsidRDefault="00B55157" w:rsidP="008670D3">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Kontrahovanie - EÚ zdroj</w:t>
            </w:r>
            <w:r w:rsidRPr="00B55157">
              <w:rPr>
                <w:sz w:val="18"/>
                <w:szCs w:val="18"/>
                <w:vertAlign w:val="superscript"/>
              </w:rPr>
              <w:t>2</w:t>
            </w:r>
          </w:p>
        </w:tc>
        <w:tc>
          <w:tcPr>
            <w:tcW w:w="1406" w:type="pct"/>
            <w:vAlign w:val="center"/>
          </w:tcPr>
          <w:p w:rsidR="00AB7711" w:rsidRDefault="00B55157" w:rsidP="008670D3">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 kontrahovania EÚ zdroja</w:t>
            </w:r>
            <w:r w:rsidR="00AB7711">
              <w:rPr>
                <w:sz w:val="18"/>
                <w:szCs w:val="18"/>
              </w:rPr>
              <w:t xml:space="preserve"> z celkovej alokácie </w:t>
            </w:r>
          </w:p>
          <w:p w:rsidR="00B55157" w:rsidRPr="00B55157" w:rsidRDefault="00AB7711" w:rsidP="008670D3">
            <w:pPr>
              <w:spacing w:line="276" w:lineRule="auto"/>
              <w:jc w:val="center"/>
              <w:cnfStyle w:val="100000000000" w:firstRow="1" w:lastRow="0" w:firstColumn="0" w:lastColumn="0" w:oddVBand="0" w:evenVBand="0" w:oddHBand="0" w:evenHBand="0" w:firstRowFirstColumn="0" w:firstRowLastColumn="0" w:lastRowFirstColumn="0" w:lastRowLastColumn="0"/>
              <w:rPr>
                <w:rFonts w:eastAsiaTheme="minorHAnsi"/>
                <w:color w:val="000000"/>
                <w:sz w:val="18"/>
                <w:szCs w:val="18"/>
                <w:lang w:eastAsia="en-US"/>
              </w:rPr>
            </w:pPr>
            <w:r>
              <w:rPr>
                <w:sz w:val="18"/>
                <w:szCs w:val="18"/>
              </w:rPr>
              <w:t>2014 - 2020</w:t>
            </w:r>
          </w:p>
        </w:tc>
      </w:tr>
      <w:tr w:rsidR="00B55157" w:rsidRPr="00B55157" w:rsidTr="00B5515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16" w:type="pct"/>
          </w:tcPr>
          <w:p w:rsidR="00B55157" w:rsidRPr="00B55157" w:rsidRDefault="00B55157" w:rsidP="008670D3">
            <w:pPr>
              <w:spacing w:line="276" w:lineRule="auto"/>
              <w:rPr>
                <w:sz w:val="18"/>
                <w:szCs w:val="18"/>
              </w:rPr>
            </w:pPr>
            <w:r w:rsidRPr="00B55157">
              <w:rPr>
                <w:sz w:val="18"/>
                <w:szCs w:val="18"/>
              </w:rPr>
              <w:t>EFRR</w:t>
            </w:r>
          </w:p>
        </w:tc>
        <w:tc>
          <w:tcPr>
            <w:tcW w:w="1172" w:type="pct"/>
            <w:vAlign w:val="center"/>
          </w:tcPr>
          <w:p w:rsidR="00B55157" w:rsidRPr="00B55157" w:rsidRDefault="00B55157" w:rsidP="008670D3">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7 682 136 513   </w:t>
            </w:r>
          </w:p>
        </w:tc>
        <w:tc>
          <w:tcPr>
            <w:tcW w:w="1406" w:type="pct"/>
            <w:vAlign w:val="center"/>
          </w:tcPr>
          <w:p w:rsidR="00B55157" w:rsidRPr="00B55157" w:rsidRDefault="00C20924" w:rsidP="008670D3">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 xml:space="preserve">         174 478 360</w:t>
            </w:r>
            <w:r w:rsidR="00B55157" w:rsidRPr="00B55157">
              <w:rPr>
                <w:rFonts w:asciiTheme="minorHAnsi" w:eastAsiaTheme="minorHAnsi" w:hAnsiTheme="minorHAnsi"/>
                <w:color w:val="000000"/>
                <w:sz w:val="18"/>
                <w:szCs w:val="18"/>
                <w:lang w:eastAsia="en-US"/>
              </w:rPr>
              <w:t xml:space="preserve">   </w:t>
            </w:r>
          </w:p>
        </w:tc>
        <w:tc>
          <w:tcPr>
            <w:tcW w:w="1406" w:type="pct"/>
            <w:vAlign w:val="bottom"/>
          </w:tcPr>
          <w:p w:rsidR="00B55157" w:rsidRPr="00B55157" w:rsidRDefault="00C20924" w:rsidP="008670D3">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2,27</w:t>
            </w:r>
            <w:r w:rsidR="00B55157" w:rsidRPr="00B55157">
              <w:rPr>
                <w:rFonts w:asciiTheme="minorHAnsi" w:eastAsiaTheme="minorHAnsi" w:hAnsiTheme="minorHAnsi"/>
                <w:color w:val="000000"/>
                <w:sz w:val="18"/>
                <w:szCs w:val="18"/>
                <w:lang w:eastAsia="en-US"/>
              </w:rPr>
              <w:t>%</w:t>
            </w:r>
          </w:p>
        </w:tc>
      </w:tr>
      <w:tr w:rsidR="00750F8C" w:rsidRPr="00B55157" w:rsidTr="00BC2B77">
        <w:tc>
          <w:tcPr>
            <w:cnfStyle w:val="001000000000" w:firstRow="0" w:lastRow="0" w:firstColumn="1" w:lastColumn="0" w:oddVBand="0" w:evenVBand="0" w:oddHBand="0" w:evenHBand="0" w:firstRowFirstColumn="0" w:firstRowLastColumn="0" w:lastRowFirstColumn="0" w:lastRowLastColumn="0"/>
            <w:tcW w:w="1016" w:type="pct"/>
          </w:tcPr>
          <w:p w:rsidR="00750F8C" w:rsidRPr="00B55157" w:rsidRDefault="00750F8C" w:rsidP="00BC2B77">
            <w:pPr>
              <w:spacing w:line="276" w:lineRule="auto"/>
              <w:rPr>
                <w:sz w:val="18"/>
                <w:szCs w:val="18"/>
              </w:rPr>
            </w:pPr>
            <w:r w:rsidRPr="00B55157">
              <w:rPr>
                <w:sz w:val="18"/>
                <w:szCs w:val="18"/>
              </w:rPr>
              <w:t>ESF</w:t>
            </w:r>
          </w:p>
        </w:tc>
        <w:tc>
          <w:tcPr>
            <w:tcW w:w="1172" w:type="pct"/>
            <w:vAlign w:val="center"/>
          </w:tcPr>
          <w:p w:rsidR="00750F8C" w:rsidRPr="00B55157" w:rsidRDefault="00750F8C" w:rsidP="00BC2B7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 xml:space="preserve">      2 167 595 080</w:t>
            </w:r>
            <w:r w:rsidRPr="00B55157">
              <w:rPr>
                <w:rFonts w:asciiTheme="minorHAnsi" w:eastAsiaTheme="minorHAnsi" w:hAnsiTheme="minorHAnsi"/>
                <w:color w:val="000000"/>
                <w:sz w:val="18"/>
                <w:szCs w:val="18"/>
                <w:lang w:eastAsia="en-US"/>
              </w:rPr>
              <w:t xml:space="preserve">   </w:t>
            </w:r>
          </w:p>
        </w:tc>
        <w:tc>
          <w:tcPr>
            <w:tcW w:w="1406" w:type="pct"/>
            <w:vAlign w:val="center"/>
          </w:tcPr>
          <w:p w:rsidR="00750F8C" w:rsidRPr="00B55157" w:rsidRDefault="00750F8C" w:rsidP="00BC2B77">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280 775 669   </w:t>
            </w:r>
          </w:p>
        </w:tc>
        <w:tc>
          <w:tcPr>
            <w:tcW w:w="1406" w:type="pct"/>
            <w:vAlign w:val="bottom"/>
          </w:tcPr>
          <w:p w:rsidR="00750F8C" w:rsidRPr="00B55157" w:rsidRDefault="00750F8C" w:rsidP="00BC2B7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1</w:t>
            </w:r>
            <w:r>
              <w:rPr>
                <w:rFonts w:asciiTheme="minorHAnsi" w:eastAsiaTheme="minorHAnsi" w:hAnsiTheme="minorHAnsi"/>
                <w:color w:val="000000"/>
                <w:sz w:val="18"/>
                <w:szCs w:val="18"/>
                <w:lang w:eastAsia="en-US"/>
              </w:rPr>
              <w:t>2,95</w:t>
            </w:r>
            <w:r w:rsidRPr="00B55157">
              <w:rPr>
                <w:rFonts w:asciiTheme="minorHAnsi" w:eastAsiaTheme="minorHAnsi" w:hAnsiTheme="minorHAnsi"/>
                <w:color w:val="000000"/>
                <w:sz w:val="18"/>
                <w:szCs w:val="18"/>
                <w:lang w:eastAsia="en-US"/>
              </w:rPr>
              <w:t>%</w:t>
            </w:r>
          </w:p>
        </w:tc>
      </w:tr>
      <w:tr w:rsidR="00B55157" w:rsidRPr="00B55157" w:rsidTr="00B5515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16" w:type="pct"/>
          </w:tcPr>
          <w:p w:rsidR="00B55157" w:rsidRPr="00B55157" w:rsidRDefault="00B55157" w:rsidP="008670D3">
            <w:pPr>
              <w:spacing w:line="276" w:lineRule="auto"/>
              <w:rPr>
                <w:sz w:val="18"/>
                <w:szCs w:val="18"/>
              </w:rPr>
            </w:pPr>
            <w:r w:rsidRPr="00B55157">
              <w:rPr>
                <w:sz w:val="18"/>
                <w:szCs w:val="18"/>
              </w:rPr>
              <w:t>KF</w:t>
            </w:r>
          </w:p>
        </w:tc>
        <w:tc>
          <w:tcPr>
            <w:tcW w:w="1172" w:type="pct"/>
            <w:vAlign w:val="center"/>
          </w:tcPr>
          <w:p w:rsidR="00B55157" w:rsidRPr="00B55157" w:rsidRDefault="00B55157" w:rsidP="008670D3">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4 168 251 427   </w:t>
            </w:r>
          </w:p>
        </w:tc>
        <w:tc>
          <w:tcPr>
            <w:tcW w:w="1406" w:type="pct"/>
            <w:vAlign w:val="center"/>
          </w:tcPr>
          <w:p w:rsidR="00B55157" w:rsidRPr="00B55157" w:rsidRDefault="00B55157" w:rsidP="008670D3">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43 945 501   </w:t>
            </w:r>
          </w:p>
        </w:tc>
        <w:tc>
          <w:tcPr>
            <w:tcW w:w="1406" w:type="pct"/>
            <w:vAlign w:val="bottom"/>
          </w:tcPr>
          <w:p w:rsidR="00B55157" w:rsidRPr="00B55157" w:rsidRDefault="00B55157" w:rsidP="008670D3">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1,05%</w:t>
            </w:r>
          </w:p>
        </w:tc>
      </w:tr>
      <w:tr w:rsidR="00B55157" w:rsidRPr="00B55157" w:rsidTr="00B55157">
        <w:tc>
          <w:tcPr>
            <w:cnfStyle w:val="001000000000" w:firstRow="0" w:lastRow="0" w:firstColumn="1" w:lastColumn="0" w:oddVBand="0" w:evenVBand="0" w:oddHBand="0" w:evenHBand="0" w:firstRowFirstColumn="0" w:firstRowLastColumn="0" w:lastRowFirstColumn="0" w:lastRowLastColumn="0"/>
            <w:tcW w:w="1016" w:type="pct"/>
          </w:tcPr>
          <w:p w:rsidR="00B55157" w:rsidRPr="00B55157" w:rsidRDefault="00B55157" w:rsidP="008670D3">
            <w:pPr>
              <w:spacing w:line="276" w:lineRule="auto"/>
              <w:rPr>
                <w:sz w:val="18"/>
                <w:szCs w:val="18"/>
              </w:rPr>
            </w:pPr>
            <w:r w:rsidRPr="00B55157">
              <w:rPr>
                <w:sz w:val="18"/>
                <w:szCs w:val="18"/>
              </w:rPr>
              <w:t>IZM</w:t>
            </w:r>
          </w:p>
        </w:tc>
        <w:tc>
          <w:tcPr>
            <w:tcW w:w="1172" w:type="pct"/>
            <w:vAlign w:val="center"/>
          </w:tcPr>
          <w:p w:rsidR="00B55157" w:rsidRPr="00B55157" w:rsidRDefault="00AD60A4" w:rsidP="008670D3">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 xml:space="preserve">         72 175 259</w:t>
            </w:r>
            <w:r w:rsidR="00B55157" w:rsidRPr="00B55157">
              <w:rPr>
                <w:rFonts w:asciiTheme="minorHAnsi" w:eastAsiaTheme="minorHAnsi" w:hAnsiTheme="minorHAnsi"/>
                <w:color w:val="000000"/>
                <w:sz w:val="18"/>
                <w:szCs w:val="18"/>
                <w:lang w:eastAsia="en-US"/>
              </w:rPr>
              <w:t xml:space="preserve">  </w:t>
            </w:r>
          </w:p>
        </w:tc>
        <w:tc>
          <w:tcPr>
            <w:tcW w:w="1406" w:type="pct"/>
            <w:vAlign w:val="center"/>
          </w:tcPr>
          <w:p w:rsidR="00B55157" w:rsidRPr="00B55157" w:rsidRDefault="00B55157" w:rsidP="008670D3">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33 430 000   </w:t>
            </w:r>
          </w:p>
        </w:tc>
        <w:tc>
          <w:tcPr>
            <w:tcW w:w="1406" w:type="pct"/>
            <w:vAlign w:val="bottom"/>
          </w:tcPr>
          <w:p w:rsidR="00B55157" w:rsidRPr="00B55157" w:rsidRDefault="00AD60A4" w:rsidP="008670D3">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46,32</w:t>
            </w:r>
            <w:r w:rsidR="00B55157" w:rsidRPr="00B55157">
              <w:rPr>
                <w:rFonts w:asciiTheme="minorHAnsi" w:eastAsiaTheme="minorHAnsi" w:hAnsiTheme="minorHAnsi"/>
                <w:color w:val="000000"/>
                <w:sz w:val="18"/>
                <w:szCs w:val="18"/>
                <w:lang w:eastAsia="en-US"/>
              </w:rPr>
              <w:t>%</w:t>
            </w:r>
          </w:p>
        </w:tc>
      </w:tr>
      <w:tr w:rsidR="00750F8C" w:rsidRPr="00B55157" w:rsidTr="00BC2B77">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16" w:type="pct"/>
          </w:tcPr>
          <w:p w:rsidR="00750F8C" w:rsidRPr="00B55157" w:rsidRDefault="00750F8C" w:rsidP="00BC2B77">
            <w:pPr>
              <w:spacing w:line="276" w:lineRule="auto"/>
              <w:rPr>
                <w:sz w:val="18"/>
                <w:szCs w:val="18"/>
              </w:rPr>
            </w:pPr>
            <w:r w:rsidRPr="00B55157">
              <w:rPr>
                <w:sz w:val="18"/>
                <w:szCs w:val="18"/>
              </w:rPr>
              <w:t>EPFRV</w:t>
            </w:r>
          </w:p>
        </w:tc>
        <w:tc>
          <w:tcPr>
            <w:tcW w:w="1172" w:type="pct"/>
            <w:vAlign w:val="center"/>
          </w:tcPr>
          <w:p w:rsidR="00750F8C" w:rsidRPr="00B55157" w:rsidRDefault="00750F8C" w:rsidP="00BC2B7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1 545 272 844   </w:t>
            </w:r>
          </w:p>
        </w:tc>
        <w:tc>
          <w:tcPr>
            <w:tcW w:w="1406" w:type="pct"/>
            <w:vAlign w:val="center"/>
          </w:tcPr>
          <w:p w:rsidR="00750F8C" w:rsidRPr="00B55157" w:rsidRDefault="00750F8C" w:rsidP="00BC2B7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129 629 636   </w:t>
            </w:r>
          </w:p>
        </w:tc>
        <w:tc>
          <w:tcPr>
            <w:tcW w:w="1406" w:type="pct"/>
            <w:vAlign w:val="bottom"/>
          </w:tcPr>
          <w:p w:rsidR="00750F8C" w:rsidRPr="00B55157" w:rsidRDefault="00750F8C" w:rsidP="00BC2B7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8,39%</w:t>
            </w:r>
          </w:p>
        </w:tc>
      </w:tr>
      <w:tr w:rsidR="00B55157" w:rsidRPr="00B55157" w:rsidTr="00B55157">
        <w:tc>
          <w:tcPr>
            <w:cnfStyle w:val="001000000000" w:firstRow="0" w:lastRow="0" w:firstColumn="1" w:lastColumn="0" w:oddVBand="0" w:evenVBand="0" w:oddHBand="0" w:evenHBand="0" w:firstRowFirstColumn="0" w:firstRowLastColumn="0" w:lastRowFirstColumn="0" w:lastRowLastColumn="0"/>
            <w:tcW w:w="1016" w:type="pct"/>
          </w:tcPr>
          <w:p w:rsidR="00B55157" w:rsidRPr="00B55157" w:rsidRDefault="00B55157" w:rsidP="008670D3">
            <w:pPr>
              <w:spacing w:line="276" w:lineRule="auto"/>
              <w:rPr>
                <w:sz w:val="18"/>
                <w:szCs w:val="18"/>
              </w:rPr>
            </w:pPr>
            <w:r w:rsidRPr="00B55157">
              <w:rPr>
                <w:sz w:val="18"/>
                <w:szCs w:val="18"/>
              </w:rPr>
              <w:t>ENRF</w:t>
            </w:r>
          </w:p>
        </w:tc>
        <w:tc>
          <w:tcPr>
            <w:tcW w:w="1172" w:type="pct"/>
            <w:vAlign w:val="center"/>
          </w:tcPr>
          <w:p w:rsidR="00B55157" w:rsidRPr="00B55157" w:rsidRDefault="00B55157" w:rsidP="008670D3">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15 785 000   </w:t>
            </w:r>
          </w:p>
        </w:tc>
        <w:tc>
          <w:tcPr>
            <w:tcW w:w="1406" w:type="pct"/>
            <w:vAlign w:val="center"/>
          </w:tcPr>
          <w:p w:rsidR="00B55157" w:rsidRPr="00B55157" w:rsidRDefault="00B55157" w:rsidP="008670D3">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0    </w:t>
            </w:r>
          </w:p>
        </w:tc>
        <w:tc>
          <w:tcPr>
            <w:tcW w:w="1406" w:type="pct"/>
            <w:vAlign w:val="bottom"/>
          </w:tcPr>
          <w:p w:rsidR="00B55157" w:rsidRPr="00B55157" w:rsidRDefault="00B55157" w:rsidP="008670D3">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0,00%</w:t>
            </w:r>
          </w:p>
        </w:tc>
      </w:tr>
      <w:tr w:rsidR="00B55157" w:rsidRPr="00B55157" w:rsidTr="00B55157">
        <w:trPr>
          <w:cnfStyle w:val="000000100000" w:firstRow="0" w:lastRow="0" w:firstColumn="0" w:lastColumn="0" w:oddVBand="0" w:evenVBand="0" w:oddHBand="1" w:evenHBand="0" w:firstRowFirstColumn="0" w:firstRowLastColumn="0" w:lastRowFirstColumn="0" w:lastRowLastColumn="0"/>
          <w:trHeight w:val="223"/>
        </w:trPr>
        <w:tc>
          <w:tcPr>
            <w:cnfStyle w:val="001000000000" w:firstRow="0" w:lastRow="0" w:firstColumn="1" w:lastColumn="0" w:oddVBand="0" w:evenVBand="0" w:oddHBand="0" w:evenHBand="0" w:firstRowFirstColumn="0" w:firstRowLastColumn="0" w:lastRowFirstColumn="0" w:lastRowLastColumn="0"/>
            <w:tcW w:w="1016" w:type="pct"/>
          </w:tcPr>
          <w:p w:rsidR="00B55157" w:rsidRPr="00B55157" w:rsidRDefault="00B55157" w:rsidP="008670D3">
            <w:pPr>
              <w:spacing w:line="276" w:lineRule="auto"/>
              <w:rPr>
                <w:sz w:val="18"/>
                <w:szCs w:val="18"/>
              </w:rPr>
            </w:pPr>
            <w:r w:rsidRPr="00B55157">
              <w:rPr>
                <w:sz w:val="18"/>
                <w:szCs w:val="18"/>
              </w:rPr>
              <w:t>Spolu EŠIF</w:t>
            </w:r>
          </w:p>
        </w:tc>
        <w:tc>
          <w:tcPr>
            <w:tcW w:w="1172" w:type="pct"/>
            <w:shd w:val="clear" w:color="auto" w:fill="4F81BD" w:themeFill="accent1"/>
            <w:vAlign w:val="center"/>
          </w:tcPr>
          <w:p w:rsidR="00B55157" w:rsidRPr="00B55157" w:rsidRDefault="00B55157" w:rsidP="008670D3">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b/>
                <w:color w:val="FFFFFF" w:themeColor="background1"/>
                <w:sz w:val="18"/>
                <w:szCs w:val="18"/>
                <w:lang w:eastAsia="en-US"/>
              </w:rPr>
            </w:pPr>
            <w:r w:rsidRPr="00B55157">
              <w:rPr>
                <w:rFonts w:asciiTheme="minorHAnsi" w:eastAsiaTheme="minorHAnsi" w:hAnsiTheme="minorHAnsi"/>
                <w:b/>
                <w:color w:val="FFFFFF" w:themeColor="background1"/>
                <w:sz w:val="18"/>
                <w:szCs w:val="18"/>
                <w:lang w:eastAsia="en-US"/>
              </w:rPr>
              <w:t xml:space="preserve">    15 651 216 123   </w:t>
            </w:r>
          </w:p>
        </w:tc>
        <w:tc>
          <w:tcPr>
            <w:tcW w:w="1406" w:type="pct"/>
            <w:shd w:val="clear" w:color="auto" w:fill="4F81BD" w:themeFill="accent1"/>
            <w:vAlign w:val="center"/>
          </w:tcPr>
          <w:p w:rsidR="00B55157" w:rsidRPr="00B55157" w:rsidRDefault="00C20924" w:rsidP="008670D3">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b/>
                <w:color w:val="FFFFFF" w:themeColor="background1"/>
                <w:sz w:val="18"/>
                <w:szCs w:val="18"/>
                <w:lang w:eastAsia="en-US"/>
              </w:rPr>
            </w:pPr>
            <w:r>
              <w:rPr>
                <w:rFonts w:asciiTheme="minorHAnsi" w:eastAsiaTheme="minorHAnsi" w:hAnsiTheme="minorHAnsi"/>
                <w:b/>
                <w:color w:val="FFFFFF" w:themeColor="background1"/>
                <w:sz w:val="18"/>
                <w:szCs w:val="18"/>
                <w:lang w:eastAsia="en-US"/>
              </w:rPr>
              <w:t xml:space="preserve">         662 256 165</w:t>
            </w:r>
            <w:r w:rsidR="00B55157" w:rsidRPr="00B55157">
              <w:rPr>
                <w:rFonts w:asciiTheme="minorHAnsi" w:eastAsiaTheme="minorHAnsi" w:hAnsiTheme="minorHAnsi"/>
                <w:b/>
                <w:color w:val="FFFFFF" w:themeColor="background1"/>
                <w:sz w:val="18"/>
                <w:szCs w:val="18"/>
                <w:lang w:eastAsia="en-US"/>
              </w:rPr>
              <w:t xml:space="preserve">   </w:t>
            </w:r>
          </w:p>
        </w:tc>
        <w:tc>
          <w:tcPr>
            <w:tcW w:w="1406" w:type="pct"/>
            <w:shd w:val="clear" w:color="auto" w:fill="4F81BD" w:themeFill="accent1"/>
            <w:vAlign w:val="bottom"/>
          </w:tcPr>
          <w:p w:rsidR="00B55157" w:rsidRPr="00B55157" w:rsidRDefault="00C20924" w:rsidP="008670D3">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b/>
                <w:color w:val="FFFFFF" w:themeColor="background1"/>
                <w:sz w:val="18"/>
                <w:szCs w:val="18"/>
                <w:lang w:eastAsia="en-US"/>
              </w:rPr>
            </w:pPr>
            <w:r>
              <w:rPr>
                <w:rFonts w:asciiTheme="minorHAnsi" w:eastAsiaTheme="minorHAnsi" w:hAnsiTheme="minorHAnsi"/>
                <w:b/>
                <w:color w:val="FFFFFF" w:themeColor="background1"/>
                <w:sz w:val="18"/>
                <w:szCs w:val="18"/>
                <w:lang w:eastAsia="en-US"/>
              </w:rPr>
              <w:t>4,23</w:t>
            </w:r>
            <w:r w:rsidR="00B55157" w:rsidRPr="00B55157">
              <w:rPr>
                <w:rFonts w:asciiTheme="minorHAnsi" w:eastAsiaTheme="minorHAnsi" w:hAnsiTheme="minorHAnsi"/>
                <w:b/>
                <w:color w:val="FFFFFF" w:themeColor="background1"/>
                <w:sz w:val="18"/>
                <w:szCs w:val="18"/>
                <w:lang w:eastAsia="en-US"/>
              </w:rPr>
              <w:t>%</w:t>
            </w:r>
          </w:p>
        </w:tc>
      </w:tr>
    </w:tbl>
    <w:p w:rsidR="00B55157" w:rsidRPr="00B55157" w:rsidRDefault="00B55157" w:rsidP="00B55157">
      <w:pPr>
        <w:tabs>
          <w:tab w:val="left" w:pos="284"/>
          <w:tab w:val="left" w:pos="709"/>
          <w:tab w:val="left" w:pos="1134"/>
        </w:tabs>
        <w:jc w:val="both"/>
        <w:rPr>
          <w:sz w:val="18"/>
          <w:szCs w:val="18"/>
        </w:rPr>
      </w:pPr>
      <w:r w:rsidRPr="00B55157">
        <w:rPr>
          <w:sz w:val="18"/>
          <w:szCs w:val="18"/>
        </w:rPr>
        <w:t xml:space="preserve">Zdroj údajov: </w:t>
      </w:r>
      <w:r w:rsidRPr="00B55157">
        <w:rPr>
          <w:sz w:val="18"/>
          <w:szCs w:val="18"/>
        </w:rPr>
        <w:tab/>
        <w:t>ITMS 2014+, RO</w:t>
      </w:r>
    </w:p>
    <w:p w:rsidR="00B55157" w:rsidRPr="00B55157" w:rsidRDefault="00B55157" w:rsidP="00B55157">
      <w:pPr>
        <w:tabs>
          <w:tab w:val="left" w:pos="284"/>
          <w:tab w:val="left" w:pos="709"/>
          <w:tab w:val="left" w:pos="1134"/>
        </w:tabs>
        <w:jc w:val="both"/>
        <w:rPr>
          <w:sz w:val="18"/>
          <w:szCs w:val="18"/>
        </w:rPr>
      </w:pPr>
      <w:r w:rsidRPr="00B55157">
        <w:rPr>
          <w:sz w:val="18"/>
          <w:szCs w:val="18"/>
        </w:rPr>
        <w:t xml:space="preserve">Vysvetlivky: </w:t>
      </w:r>
      <w:r w:rsidRPr="00B55157">
        <w:rPr>
          <w:sz w:val="18"/>
          <w:szCs w:val="18"/>
        </w:rPr>
        <w:tab/>
        <w:t>Finančné údaje sú uvedené v EUR</w:t>
      </w:r>
    </w:p>
    <w:p w:rsidR="00B55157" w:rsidRPr="00B55157" w:rsidRDefault="00B55157" w:rsidP="00B55157">
      <w:pPr>
        <w:tabs>
          <w:tab w:val="left" w:pos="284"/>
          <w:tab w:val="left" w:pos="709"/>
          <w:tab w:val="left" w:pos="1134"/>
        </w:tabs>
        <w:jc w:val="both"/>
        <w:rPr>
          <w:sz w:val="18"/>
          <w:szCs w:val="18"/>
        </w:rPr>
      </w:pPr>
      <w:r w:rsidRPr="00B55157">
        <w:rPr>
          <w:sz w:val="18"/>
          <w:szCs w:val="18"/>
        </w:rPr>
        <w:t>1 - Alokácia 2014</w:t>
      </w:r>
      <w:r w:rsidR="00A25481">
        <w:rPr>
          <w:sz w:val="18"/>
          <w:szCs w:val="18"/>
        </w:rPr>
        <w:t xml:space="preserve"> – </w:t>
      </w:r>
      <w:r w:rsidRPr="00B55157">
        <w:rPr>
          <w:sz w:val="18"/>
          <w:szCs w:val="18"/>
        </w:rPr>
        <w:t>2020 EÚ zdroj je s výkonnostnou rezervou</w:t>
      </w:r>
    </w:p>
    <w:p w:rsidR="00B55157" w:rsidRDefault="00B55157" w:rsidP="00B55157">
      <w:pPr>
        <w:tabs>
          <w:tab w:val="left" w:pos="284"/>
          <w:tab w:val="left" w:pos="709"/>
          <w:tab w:val="left" w:pos="1134"/>
        </w:tabs>
        <w:jc w:val="both"/>
        <w:rPr>
          <w:sz w:val="18"/>
          <w:szCs w:val="18"/>
        </w:rPr>
      </w:pPr>
      <w:r w:rsidRPr="00B55157">
        <w:rPr>
          <w:sz w:val="18"/>
          <w:szCs w:val="18"/>
        </w:rPr>
        <w:t xml:space="preserve">2 – Kontrahovanie EÚ zdroj – </w:t>
      </w:r>
      <w:proofErr w:type="spellStart"/>
      <w:r w:rsidRPr="00B55157">
        <w:rPr>
          <w:sz w:val="18"/>
          <w:szCs w:val="18"/>
        </w:rPr>
        <w:t>zazmluvnená</w:t>
      </w:r>
      <w:proofErr w:type="spellEnd"/>
      <w:r w:rsidRPr="00B55157">
        <w:rPr>
          <w:sz w:val="18"/>
          <w:szCs w:val="18"/>
        </w:rPr>
        <w:t xml:space="preserve"> výška NFP z EÚ zdroja z uzatvorených zmlúv/rozhodnutí o schválení pre PRV s dátumom účinnosti do 31.12.2015</w:t>
      </w:r>
    </w:p>
    <w:p w:rsidR="00B55157" w:rsidRPr="00B55157" w:rsidRDefault="00B55157" w:rsidP="00B55157">
      <w:pPr>
        <w:rPr>
          <w:i/>
        </w:rPr>
      </w:pPr>
    </w:p>
    <w:p w:rsidR="00B55157" w:rsidRPr="00B55157" w:rsidRDefault="0092561F" w:rsidP="0092561F">
      <w:pPr>
        <w:pStyle w:val="Nadpis2"/>
        <w:ind w:left="426" w:hanging="426"/>
      </w:pPr>
      <w:bookmarkStart w:id="38" w:name="_Toc444160711"/>
      <w:bookmarkStart w:id="39" w:name="_Toc447185496"/>
      <w:r>
        <w:lastRenderedPageBreak/>
        <w:t xml:space="preserve">3.3 </w:t>
      </w:r>
      <w:r w:rsidR="00B55157" w:rsidRPr="00B55157">
        <w:t>Realizácia veľkých projektov, národných projektov a globálnych grantov</w:t>
      </w:r>
      <w:bookmarkEnd w:id="38"/>
      <w:bookmarkEnd w:id="39"/>
      <w:r w:rsidR="00B55157" w:rsidRPr="00B55157">
        <w:t xml:space="preserve"> </w:t>
      </w:r>
    </w:p>
    <w:p w:rsidR="00B55157" w:rsidRPr="00B55157" w:rsidRDefault="00B55157" w:rsidP="00B55157">
      <w:pPr>
        <w:rPr>
          <w:b/>
        </w:rPr>
      </w:pPr>
    </w:p>
    <w:p w:rsidR="008670D3" w:rsidRPr="00A069D7" w:rsidRDefault="005A51A5" w:rsidP="00A069D7">
      <w:pPr>
        <w:tabs>
          <w:tab w:val="left" w:pos="540"/>
        </w:tabs>
        <w:spacing w:after="120"/>
        <w:jc w:val="both"/>
        <w:rPr>
          <w:rFonts w:eastAsia="Calibri"/>
        </w:rPr>
      </w:pPr>
      <w:r w:rsidRPr="00774600">
        <w:t>Veľk</w:t>
      </w:r>
      <w:r>
        <w:t>ý projekt je projekt</w:t>
      </w:r>
      <w:r w:rsidRPr="00774600">
        <w:t xml:space="preserve"> </w:t>
      </w:r>
      <w:r w:rsidRPr="00B15930">
        <w:t>financovan</w:t>
      </w:r>
      <w:r>
        <w:t>ý</w:t>
      </w:r>
      <w:r w:rsidRPr="00B15930">
        <w:t xml:space="preserve"> z EFRR alebo KF podľa čl. 100 nariadenia Európskeho parlamentu a Rady (EÚ) č. 1303/2013, ktorého celkové oprávnené náklady presahujú </w:t>
      </w:r>
      <w:r w:rsidR="00D06724">
        <w:br/>
      </w:r>
      <w:r w:rsidRPr="00B15930">
        <w:t>50 mil. EUR, resp. 75 mil. EUR.</w:t>
      </w:r>
      <w:r>
        <w:t xml:space="preserve"> V programovom období 2014 – 2020</w:t>
      </w:r>
      <w:r w:rsidR="00B55157" w:rsidRPr="00B55157">
        <w:t xml:space="preserve"> sa </w:t>
      </w:r>
      <w:r w:rsidR="00B55157" w:rsidRPr="005A51A5">
        <w:t>veľké projekty</w:t>
      </w:r>
      <w:r w:rsidR="00B55157" w:rsidRPr="00B55157">
        <w:t xml:space="preserve"> budú realizovať v rámci OP II a OP KŽP. V schválenom </w:t>
      </w:r>
      <w:r w:rsidR="00B55157" w:rsidRPr="00B55157">
        <w:rPr>
          <w:b/>
        </w:rPr>
        <w:t>OP II</w:t>
      </w:r>
      <w:r w:rsidR="00B55157" w:rsidRPr="00B55157">
        <w:t xml:space="preserve"> sa počíta s realizáciou 30 veľkých projektov (nových alebo </w:t>
      </w:r>
      <w:proofErr w:type="spellStart"/>
      <w:r w:rsidR="00B55157" w:rsidRPr="00B55157">
        <w:t>fázovaných</w:t>
      </w:r>
      <w:proofErr w:type="spellEnd"/>
      <w:r w:rsidR="00B55157" w:rsidRPr="00B55157">
        <w:t xml:space="preserve">), avšak do 31.12.2015 nebolo zverejnené vyzvanie </w:t>
      </w:r>
      <w:r w:rsidR="00D06724">
        <w:br/>
      </w:r>
      <w:r w:rsidR="00B55157" w:rsidRPr="00B55157">
        <w:t xml:space="preserve">na predloženie veľkého projektu. V schválenom </w:t>
      </w:r>
      <w:r w:rsidR="00B55157" w:rsidRPr="00B55157">
        <w:rPr>
          <w:b/>
        </w:rPr>
        <w:t>OP KŽP</w:t>
      </w:r>
      <w:r w:rsidR="00FE49CD">
        <w:t xml:space="preserve"> sa plánovalo</w:t>
      </w:r>
      <w:r w:rsidR="00B55157" w:rsidRPr="00B55157">
        <w:t xml:space="preserve"> s realizáciou 3 veľkých </w:t>
      </w:r>
      <w:proofErr w:type="spellStart"/>
      <w:r w:rsidR="00FE49CD">
        <w:t>fázovaných</w:t>
      </w:r>
      <w:proofErr w:type="spellEnd"/>
      <w:r w:rsidR="00FE49CD">
        <w:t xml:space="preserve"> projektov. Keďže 2 z ich sa podarilo ukončiť ešte v rámci programového obdobia 2007-2013, tak v rámci OP KŽP bude </w:t>
      </w:r>
      <w:proofErr w:type="spellStart"/>
      <w:r w:rsidR="00FE49CD">
        <w:t>fázovaním</w:t>
      </w:r>
      <w:proofErr w:type="spellEnd"/>
      <w:r w:rsidR="00FE49CD">
        <w:t xml:space="preserve"> realizovaný už len jeden veľký projekt. Ide o projekt „</w:t>
      </w:r>
      <w:proofErr w:type="spellStart"/>
      <w:r w:rsidR="00FE49CD">
        <w:t>ČOV-Sever</w:t>
      </w:r>
      <w:proofErr w:type="spellEnd"/>
      <w:r w:rsidR="00FE49CD">
        <w:t xml:space="preserve">“, na ktorý bolo v sledovanom období zverejnené vyzvanie na predloženie jeho </w:t>
      </w:r>
      <w:r w:rsidR="00FE49CD" w:rsidRPr="00A069D7">
        <w:rPr>
          <w:rFonts w:eastAsia="Calibri"/>
        </w:rPr>
        <w:t xml:space="preserve">II. fázy </w:t>
      </w:r>
      <w:r w:rsidR="00B55157" w:rsidRPr="00A069D7">
        <w:rPr>
          <w:rFonts w:eastAsia="Calibri"/>
        </w:rPr>
        <w:t xml:space="preserve">s indikatívnou výškou finančných prostriedkov zo zdrojov EÚ v objeme 50 mil. EUR. </w:t>
      </w:r>
    </w:p>
    <w:p w:rsidR="005A51A5" w:rsidRPr="00A42839" w:rsidRDefault="005A51A5" w:rsidP="0078139C">
      <w:pPr>
        <w:spacing w:before="120" w:after="120"/>
        <w:jc w:val="both"/>
        <w:rPr>
          <w:rFonts w:eastAsia="Calibri"/>
          <w:bCs/>
          <w:iCs/>
          <w:szCs w:val="22"/>
          <w:highlight w:val="red"/>
          <w:lang w:eastAsia="en-US"/>
        </w:rPr>
      </w:pPr>
      <w:r>
        <w:rPr>
          <w:rFonts w:eastAsia="Calibri"/>
          <w:bCs/>
          <w:iCs/>
          <w:szCs w:val="22"/>
          <w:lang w:eastAsia="en-US"/>
        </w:rPr>
        <w:t xml:space="preserve">Národným projektom je projekt, ktorý z hľadiska jeho vecného zamerania, charakteru aktivít, geografického záberu a ďalších atribútov rieši komplexne a systémovo konkrétne oblasti podporované z EŠIF s celonárodným dopadom, je viazaný na stratégiu OP a realizácia jeho aktivít vychádza z jasne stanovených národných politík alebo tieto politiky dopĺňa. </w:t>
      </w:r>
    </w:p>
    <w:p w:rsidR="00B55157" w:rsidRPr="00B55157" w:rsidRDefault="00B55157" w:rsidP="005A51A5">
      <w:pPr>
        <w:tabs>
          <w:tab w:val="left" w:pos="540"/>
        </w:tabs>
        <w:spacing w:before="240" w:after="120"/>
        <w:jc w:val="both"/>
      </w:pPr>
      <w:r w:rsidRPr="00A069D7">
        <w:rPr>
          <w:rFonts w:eastAsia="Calibri"/>
        </w:rPr>
        <w:t>Samotnej realizácii národných projektov predchádza schválenie zámeru národného projektu</w:t>
      </w:r>
      <w:r w:rsidRPr="00B55157">
        <w:t xml:space="preserve"> monitorovacím výborom príslušného programu, resp. r</w:t>
      </w:r>
      <w:r w:rsidR="00CD24BE">
        <w:t>iadiacim výborom/komisiou pri monitorovacom výbore</w:t>
      </w:r>
      <w:r w:rsidRPr="00B55157">
        <w:t xml:space="preserve">. Do 31.12.2015 boli schválené zámery národných projektov v rámci OP II, OP KŽP, OP ĽZ, OP EVS, OP </w:t>
      </w:r>
      <w:proofErr w:type="spellStart"/>
      <w:r w:rsidRPr="00B55157">
        <w:t>VaI</w:t>
      </w:r>
      <w:proofErr w:type="spellEnd"/>
      <w:r w:rsidRPr="00B55157">
        <w:t xml:space="preserve">. Následne sa zverejnili prvé vyzvania </w:t>
      </w:r>
      <w:r w:rsidR="00A42839">
        <w:br/>
      </w:r>
      <w:r w:rsidRPr="00B55157">
        <w:t xml:space="preserve">na predloženie </w:t>
      </w:r>
      <w:proofErr w:type="spellStart"/>
      <w:r w:rsidRPr="00B55157">
        <w:t>Ž</w:t>
      </w:r>
      <w:r w:rsidR="00CD24BE">
        <w:t>oNFP</w:t>
      </w:r>
      <w:proofErr w:type="spellEnd"/>
      <w:r w:rsidR="00CD24BE">
        <w:t xml:space="preserve"> na národné projekty za 3 programy</w:t>
      </w:r>
      <w:r w:rsidRPr="00B55157">
        <w:t xml:space="preserve"> s indikatívnou výškou finančných prostriedkov zo zdrojov EÚ vyčlenených na vyzvania v objeme </w:t>
      </w:r>
      <w:r w:rsidRPr="00B55157">
        <w:rPr>
          <w:b/>
        </w:rPr>
        <w:t>623,6 mil. EUR</w:t>
      </w:r>
      <w:r w:rsidRPr="00B55157">
        <w:t xml:space="preserve">. V sledovanom období bolo uzatvorených 11 zmlúv o poskytnutí NFP na národné projekty vo výške </w:t>
      </w:r>
      <w:proofErr w:type="spellStart"/>
      <w:r w:rsidRPr="00B55157">
        <w:t>zazmluvn</w:t>
      </w:r>
      <w:r w:rsidR="00CD24BE">
        <w:t>eného</w:t>
      </w:r>
      <w:proofErr w:type="spellEnd"/>
      <w:r w:rsidR="00CD24BE">
        <w:t xml:space="preserve"> NFP z EÚ zdrojov </w:t>
      </w:r>
      <w:r w:rsidRPr="00B55157">
        <w:rPr>
          <w:b/>
        </w:rPr>
        <w:t>372,3 mil. EUR</w:t>
      </w:r>
      <w:r w:rsidRPr="00B55157">
        <w:t>.</w:t>
      </w:r>
      <w:r w:rsidRPr="00B55157">
        <w:rPr>
          <w:rFonts w:asciiTheme="minorHAnsi" w:eastAsiaTheme="minorHAnsi" w:hAnsiTheme="minorHAnsi" w:cstheme="minorBidi"/>
          <w:sz w:val="22"/>
          <w:szCs w:val="22"/>
          <w:lang w:eastAsia="en-US"/>
        </w:rPr>
        <w:t xml:space="preserve"> </w:t>
      </w:r>
      <w:r w:rsidRPr="00B55157">
        <w:t xml:space="preserve">Podrobnejšie údaje o implementácii národných projektov podľa jednotlivých OP sú uvedené v tabuľke č. 5. </w:t>
      </w:r>
    </w:p>
    <w:p w:rsidR="00B55157" w:rsidRPr="00B55157" w:rsidRDefault="00B55157" w:rsidP="00B55157">
      <w:pPr>
        <w:spacing w:line="276" w:lineRule="auto"/>
        <w:jc w:val="both"/>
      </w:pPr>
    </w:p>
    <w:p w:rsidR="00B55157" w:rsidRPr="00B55157" w:rsidRDefault="00B55157" w:rsidP="00B55157">
      <w:pPr>
        <w:tabs>
          <w:tab w:val="left" w:pos="567"/>
          <w:tab w:val="left" w:pos="993"/>
        </w:tabs>
        <w:jc w:val="both"/>
        <w:rPr>
          <w:sz w:val="20"/>
          <w:szCs w:val="20"/>
        </w:rPr>
      </w:pPr>
      <w:r w:rsidRPr="00B55157">
        <w:rPr>
          <w:sz w:val="20"/>
          <w:szCs w:val="20"/>
        </w:rPr>
        <w:t>Tabuľka č. 5</w:t>
      </w:r>
      <w:r w:rsidRPr="00B55157">
        <w:rPr>
          <w:sz w:val="20"/>
          <w:szCs w:val="20"/>
        </w:rPr>
        <w:tab/>
        <w:t>Implementácia národných projektov podľa jednotlivých programov k 31.12.2015</w:t>
      </w:r>
    </w:p>
    <w:tbl>
      <w:tblPr>
        <w:tblStyle w:val="Strednmrieka3zvraznenie1"/>
        <w:tblW w:w="4942" w:type="pct"/>
        <w:tblInd w:w="108" w:type="dxa"/>
        <w:tblLayout w:type="fixed"/>
        <w:tblLook w:val="04A0" w:firstRow="1" w:lastRow="0" w:firstColumn="1" w:lastColumn="0" w:noHBand="0" w:noVBand="1"/>
      </w:tblPr>
      <w:tblGrid>
        <w:gridCol w:w="1418"/>
        <w:gridCol w:w="1135"/>
        <w:gridCol w:w="2267"/>
        <w:gridCol w:w="1135"/>
        <w:gridCol w:w="1417"/>
        <w:gridCol w:w="1808"/>
      </w:tblGrid>
      <w:tr w:rsidR="00B55157" w:rsidRPr="00B55157" w:rsidTr="008670D3">
        <w:trPr>
          <w:cnfStyle w:val="100000000000" w:firstRow="1" w:lastRow="0" w:firstColumn="0" w:lastColumn="0" w:oddVBand="0" w:evenVBand="0" w:oddHBand="0" w:evenHBand="0" w:firstRowFirstColumn="0" w:firstRowLastColumn="0" w:lastRowFirstColumn="0" w:lastRowLastColumn="0"/>
          <w:trHeight w:val="615"/>
          <w:tblHeader/>
        </w:trPr>
        <w:tc>
          <w:tcPr>
            <w:cnfStyle w:val="001000000000" w:firstRow="0" w:lastRow="0" w:firstColumn="1" w:lastColumn="0" w:oddVBand="0" w:evenVBand="0" w:oddHBand="0" w:evenHBand="0" w:firstRowFirstColumn="0" w:firstRowLastColumn="0" w:lastRowFirstColumn="0" w:lastRowLastColumn="0"/>
            <w:tcW w:w="772" w:type="pct"/>
            <w:vMerge w:val="restart"/>
            <w:vAlign w:val="center"/>
          </w:tcPr>
          <w:p w:rsidR="00B55157" w:rsidRPr="00B55157" w:rsidRDefault="000A1F2D" w:rsidP="008670D3">
            <w:pPr>
              <w:spacing w:line="276" w:lineRule="auto"/>
              <w:jc w:val="center"/>
              <w:rPr>
                <w:sz w:val="18"/>
                <w:szCs w:val="18"/>
              </w:rPr>
            </w:pPr>
            <w:r>
              <w:rPr>
                <w:sz w:val="18"/>
                <w:szCs w:val="18"/>
              </w:rPr>
              <w:t>Program</w:t>
            </w:r>
          </w:p>
        </w:tc>
        <w:tc>
          <w:tcPr>
            <w:tcW w:w="1853" w:type="pct"/>
            <w:gridSpan w:val="2"/>
            <w:vAlign w:val="center"/>
          </w:tcPr>
          <w:p w:rsidR="00B55157" w:rsidRPr="00B55157" w:rsidRDefault="00B55157" w:rsidP="008670D3">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 xml:space="preserve">Zverejnené platné vyzvania na predloženie </w:t>
            </w:r>
            <w:proofErr w:type="spellStart"/>
            <w:r w:rsidRPr="00B55157">
              <w:rPr>
                <w:sz w:val="18"/>
                <w:szCs w:val="18"/>
              </w:rPr>
              <w:t>ŽoNFP</w:t>
            </w:r>
            <w:proofErr w:type="spellEnd"/>
            <w:r w:rsidRPr="00B55157">
              <w:rPr>
                <w:sz w:val="18"/>
                <w:szCs w:val="18"/>
              </w:rPr>
              <w:t xml:space="preserve"> na národné projekty</w:t>
            </w:r>
          </w:p>
        </w:tc>
        <w:tc>
          <w:tcPr>
            <w:tcW w:w="2375" w:type="pct"/>
            <w:gridSpan w:val="3"/>
            <w:vAlign w:val="center"/>
          </w:tcPr>
          <w:p w:rsidR="00B55157" w:rsidRPr="00B55157" w:rsidRDefault="00B55157" w:rsidP="008670D3">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proofErr w:type="spellStart"/>
            <w:r w:rsidRPr="00B55157">
              <w:rPr>
                <w:sz w:val="18"/>
                <w:szCs w:val="18"/>
              </w:rPr>
              <w:t>Zazmluvnené</w:t>
            </w:r>
            <w:proofErr w:type="spellEnd"/>
            <w:r w:rsidRPr="00B55157">
              <w:rPr>
                <w:sz w:val="18"/>
                <w:szCs w:val="18"/>
              </w:rPr>
              <w:t xml:space="preserve"> národné projekty</w:t>
            </w:r>
            <w:r w:rsidRPr="00B55157">
              <w:rPr>
                <w:sz w:val="18"/>
                <w:szCs w:val="18"/>
                <w:vertAlign w:val="superscript"/>
              </w:rPr>
              <w:t>2</w:t>
            </w:r>
          </w:p>
        </w:tc>
      </w:tr>
      <w:tr w:rsidR="00B55157" w:rsidRPr="00B55157" w:rsidTr="003E089D">
        <w:trPr>
          <w:cnfStyle w:val="100000000000" w:firstRow="1" w:lastRow="0" w:firstColumn="0" w:lastColumn="0" w:oddVBand="0" w:evenVBand="0" w:oddHBand="0" w:evenHBand="0" w:firstRowFirstColumn="0" w:firstRowLastColumn="0" w:lastRowFirstColumn="0" w:lastRowLastColumn="0"/>
          <w:cantSplit/>
          <w:trHeight w:val="607"/>
          <w:tblHeader/>
        </w:trPr>
        <w:tc>
          <w:tcPr>
            <w:cnfStyle w:val="001000000000" w:firstRow="0" w:lastRow="0" w:firstColumn="1" w:lastColumn="0" w:oddVBand="0" w:evenVBand="0" w:oddHBand="0" w:evenHBand="0" w:firstRowFirstColumn="0" w:firstRowLastColumn="0" w:lastRowFirstColumn="0" w:lastRowLastColumn="0"/>
            <w:tcW w:w="772" w:type="pct"/>
            <w:vMerge/>
            <w:vAlign w:val="center"/>
          </w:tcPr>
          <w:p w:rsidR="00B55157" w:rsidRPr="00B55157" w:rsidRDefault="00B55157" w:rsidP="008670D3">
            <w:pPr>
              <w:spacing w:line="276" w:lineRule="auto"/>
              <w:jc w:val="center"/>
              <w:rPr>
                <w:sz w:val="18"/>
                <w:szCs w:val="18"/>
              </w:rPr>
            </w:pPr>
          </w:p>
        </w:tc>
        <w:tc>
          <w:tcPr>
            <w:tcW w:w="618" w:type="pct"/>
            <w:vAlign w:val="center"/>
          </w:tcPr>
          <w:p w:rsidR="00B55157" w:rsidRPr="00B55157" w:rsidRDefault="00B55157" w:rsidP="008670D3">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Počet</w:t>
            </w:r>
          </w:p>
        </w:tc>
        <w:tc>
          <w:tcPr>
            <w:tcW w:w="1235" w:type="pct"/>
            <w:vAlign w:val="center"/>
          </w:tcPr>
          <w:p w:rsidR="00B55157" w:rsidRPr="00B55157" w:rsidRDefault="00B55157" w:rsidP="008670D3">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Alokácia na vyzvanie  -</w:t>
            </w:r>
          </w:p>
          <w:p w:rsidR="00B55157" w:rsidRPr="00B55157" w:rsidRDefault="00B55157" w:rsidP="008670D3">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EÚ zdroj</w:t>
            </w:r>
            <w:r w:rsidRPr="00B55157">
              <w:rPr>
                <w:sz w:val="18"/>
                <w:szCs w:val="18"/>
                <w:vertAlign w:val="superscript"/>
              </w:rPr>
              <w:t>1</w:t>
            </w:r>
          </w:p>
        </w:tc>
        <w:tc>
          <w:tcPr>
            <w:tcW w:w="618" w:type="pct"/>
            <w:vAlign w:val="center"/>
          </w:tcPr>
          <w:p w:rsidR="00B55157" w:rsidRPr="00B55157" w:rsidRDefault="00B55157" w:rsidP="008670D3">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Počet</w:t>
            </w:r>
          </w:p>
        </w:tc>
        <w:tc>
          <w:tcPr>
            <w:tcW w:w="772" w:type="pct"/>
            <w:vAlign w:val="center"/>
          </w:tcPr>
          <w:p w:rsidR="00B55157" w:rsidRPr="00B55157" w:rsidRDefault="00B55157" w:rsidP="008670D3">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proofErr w:type="spellStart"/>
            <w:r w:rsidRPr="00B55157">
              <w:rPr>
                <w:sz w:val="18"/>
                <w:szCs w:val="18"/>
              </w:rPr>
              <w:t>Zazmluvnený</w:t>
            </w:r>
            <w:proofErr w:type="spellEnd"/>
            <w:r w:rsidRPr="00B55157">
              <w:rPr>
                <w:sz w:val="18"/>
                <w:szCs w:val="18"/>
              </w:rPr>
              <w:t xml:space="preserve"> NFP celkom</w:t>
            </w:r>
          </w:p>
        </w:tc>
        <w:tc>
          <w:tcPr>
            <w:tcW w:w="985" w:type="pct"/>
            <w:vAlign w:val="center"/>
          </w:tcPr>
          <w:p w:rsidR="00B55157" w:rsidRPr="00B55157" w:rsidRDefault="00B55157" w:rsidP="008670D3">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proofErr w:type="spellStart"/>
            <w:r w:rsidRPr="00B55157">
              <w:rPr>
                <w:sz w:val="18"/>
                <w:szCs w:val="18"/>
              </w:rPr>
              <w:t>Zazmluvnený</w:t>
            </w:r>
            <w:proofErr w:type="spellEnd"/>
            <w:r w:rsidRPr="00B55157">
              <w:rPr>
                <w:sz w:val="18"/>
                <w:szCs w:val="18"/>
              </w:rPr>
              <w:t xml:space="preserve"> NFP – </w:t>
            </w:r>
          </w:p>
          <w:p w:rsidR="00B55157" w:rsidRPr="00B55157" w:rsidRDefault="00B55157" w:rsidP="008670D3">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EÚ zdroj</w:t>
            </w:r>
            <w:r w:rsidRPr="00B55157">
              <w:rPr>
                <w:sz w:val="18"/>
                <w:szCs w:val="18"/>
                <w:vertAlign w:val="superscript"/>
              </w:rPr>
              <w:t>1</w:t>
            </w:r>
          </w:p>
        </w:tc>
      </w:tr>
      <w:tr w:rsidR="00B55157" w:rsidRPr="00B55157" w:rsidTr="003E089D">
        <w:trPr>
          <w:cnfStyle w:val="000000100000" w:firstRow="0" w:lastRow="0" w:firstColumn="0" w:lastColumn="0" w:oddVBand="0" w:evenVBand="0" w:oddHBand="1" w:evenHBand="0" w:firstRowFirstColumn="0" w:firstRowLastColumn="0" w:lastRowFirstColumn="0" w:lastRowLastColumn="0"/>
          <w:trHeight w:val="202"/>
        </w:trPr>
        <w:tc>
          <w:tcPr>
            <w:cnfStyle w:val="001000000000" w:firstRow="0" w:lastRow="0" w:firstColumn="1" w:lastColumn="0" w:oddVBand="0" w:evenVBand="0" w:oddHBand="0" w:evenHBand="0" w:firstRowFirstColumn="0" w:firstRowLastColumn="0" w:lastRowFirstColumn="0" w:lastRowLastColumn="0"/>
            <w:tcW w:w="772" w:type="pct"/>
          </w:tcPr>
          <w:p w:rsidR="00B55157" w:rsidRPr="00B55157" w:rsidRDefault="00B55157" w:rsidP="008670D3">
            <w:pPr>
              <w:spacing w:line="276" w:lineRule="auto"/>
              <w:rPr>
                <w:sz w:val="18"/>
                <w:szCs w:val="18"/>
              </w:rPr>
            </w:pPr>
            <w:r w:rsidRPr="00B55157">
              <w:rPr>
                <w:sz w:val="18"/>
                <w:szCs w:val="18"/>
              </w:rPr>
              <w:t>OP II</w:t>
            </w:r>
          </w:p>
        </w:tc>
        <w:tc>
          <w:tcPr>
            <w:tcW w:w="618" w:type="pct"/>
            <w:vAlign w:val="center"/>
          </w:tcPr>
          <w:p w:rsidR="00B55157" w:rsidRPr="00B55157" w:rsidRDefault="00B55157" w:rsidP="008670D3">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11</w:t>
            </w:r>
          </w:p>
        </w:tc>
        <w:tc>
          <w:tcPr>
            <w:tcW w:w="1235" w:type="pct"/>
          </w:tcPr>
          <w:p w:rsidR="00B55157" w:rsidRPr="00B55157" w:rsidRDefault="00B55157" w:rsidP="008670D3">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120 753 264</w:t>
            </w:r>
          </w:p>
        </w:tc>
        <w:tc>
          <w:tcPr>
            <w:tcW w:w="618" w:type="pct"/>
            <w:vAlign w:val="center"/>
          </w:tcPr>
          <w:p w:rsidR="00B55157" w:rsidRPr="00B55157" w:rsidRDefault="00B55157" w:rsidP="008670D3">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stheme="minorBidi"/>
                <w:color w:val="000000"/>
                <w:sz w:val="18"/>
                <w:szCs w:val="18"/>
                <w:lang w:eastAsia="en-US"/>
              </w:rPr>
            </w:pPr>
            <w:r w:rsidRPr="00B55157">
              <w:rPr>
                <w:rFonts w:asciiTheme="minorHAnsi" w:eastAsiaTheme="minorHAnsi" w:hAnsiTheme="minorHAnsi" w:cstheme="minorBidi"/>
                <w:color w:val="000000"/>
                <w:sz w:val="18"/>
                <w:szCs w:val="18"/>
                <w:lang w:eastAsia="en-US"/>
              </w:rPr>
              <w:t>1</w:t>
            </w:r>
          </w:p>
        </w:tc>
        <w:tc>
          <w:tcPr>
            <w:tcW w:w="772" w:type="pct"/>
            <w:vAlign w:val="center"/>
          </w:tcPr>
          <w:p w:rsidR="00B55157" w:rsidRPr="00B55157" w:rsidRDefault="00B55157" w:rsidP="008670D3">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stheme="minorBidi"/>
                <w:color w:val="000000"/>
                <w:sz w:val="18"/>
                <w:szCs w:val="18"/>
                <w:lang w:eastAsia="en-US"/>
              </w:rPr>
            </w:pPr>
            <w:r w:rsidRPr="00B55157">
              <w:rPr>
                <w:rFonts w:asciiTheme="minorHAnsi" w:eastAsiaTheme="minorHAnsi" w:hAnsiTheme="minorHAnsi" w:cstheme="minorBidi"/>
                <w:color w:val="000000"/>
                <w:sz w:val="18"/>
                <w:szCs w:val="18"/>
                <w:lang w:eastAsia="en-US"/>
              </w:rPr>
              <w:t xml:space="preserve">        </w:t>
            </w:r>
            <w:r w:rsidR="008670D3">
              <w:rPr>
                <w:rFonts w:asciiTheme="minorHAnsi" w:eastAsiaTheme="minorHAnsi" w:hAnsiTheme="minorHAnsi" w:cstheme="minorBidi"/>
                <w:color w:val="000000"/>
                <w:sz w:val="18"/>
                <w:szCs w:val="18"/>
                <w:lang w:eastAsia="en-US"/>
              </w:rPr>
              <w:t xml:space="preserve"> </w:t>
            </w:r>
            <w:r w:rsidRPr="00B55157">
              <w:rPr>
                <w:rFonts w:asciiTheme="minorHAnsi" w:eastAsiaTheme="minorHAnsi" w:hAnsiTheme="minorHAnsi" w:cstheme="minorBidi"/>
                <w:color w:val="000000"/>
                <w:sz w:val="18"/>
                <w:szCs w:val="18"/>
                <w:lang w:eastAsia="en-US"/>
              </w:rPr>
              <w:t xml:space="preserve">24 434 769   </w:t>
            </w:r>
          </w:p>
        </w:tc>
        <w:tc>
          <w:tcPr>
            <w:tcW w:w="985" w:type="pct"/>
            <w:vAlign w:val="center"/>
          </w:tcPr>
          <w:p w:rsidR="00B55157" w:rsidRPr="00B55157" w:rsidRDefault="00B55157" w:rsidP="008670D3">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stheme="minorBidi"/>
                <w:color w:val="000000"/>
                <w:sz w:val="18"/>
                <w:szCs w:val="18"/>
                <w:lang w:eastAsia="en-US"/>
              </w:rPr>
            </w:pPr>
            <w:r w:rsidRPr="00B55157">
              <w:rPr>
                <w:rFonts w:asciiTheme="minorHAnsi" w:eastAsiaTheme="minorHAnsi" w:hAnsiTheme="minorHAnsi" w:cstheme="minorBidi"/>
                <w:color w:val="000000"/>
                <w:sz w:val="18"/>
                <w:szCs w:val="18"/>
                <w:lang w:eastAsia="en-US"/>
              </w:rPr>
              <w:t xml:space="preserve">         20 769 553   </w:t>
            </w:r>
          </w:p>
        </w:tc>
      </w:tr>
      <w:tr w:rsidR="00B55157" w:rsidRPr="00B55157" w:rsidTr="003E089D">
        <w:tc>
          <w:tcPr>
            <w:cnfStyle w:val="001000000000" w:firstRow="0" w:lastRow="0" w:firstColumn="1" w:lastColumn="0" w:oddVBand="0" w:evenVBand="0" w:oddHBand="0" w:evenHBand="0" w:firstRowFirstColumn="0" w:firstRowLastColumn="0" w:lastRowFirstColumn="0" w:lastRowLastColumn="0"/>
            <w:tcW w:w="772" w:type="pct"/>
          </w:tcPr>
          <w:p w:rsidR="00B55157" w:rsidRPr="00B55157" w:rsidRDefault="00B55157" w:rsidP="008670D3">
            <w:pPr>
              <w:spacing w:line="276" w:lineRule="auto"/>
              <w:rPr>
                <w:sz w:val="18"/>
                <w:szCs w:val="18"/>
              </w:rPr>
            </w:pPr>
            <w:r w:rsidRPr="00B55157">
              <w:rPr>
                <w:sz w:val="18"/>
                <w:szCs w:val="18"/>
              </w:rPr>
              <w:t>OP ĽZ</w:t>
            </w:r>
          </w:p>
        </w:tc>
        <w:tc>
          <w:tcPr>
            <w:tcW w:w="618" w:type="pct"/>
            <w:vAlign w:val="center"/>
          </w:tcPr>
          <w:p w:rsidR="00B55157" w:rsidRPr="00B55157" w:rsidRDefault="00B55157" w:rsidP="008670D3">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14</w:t>
            </w:r>
          </w:p>
        </w:tc>
        <w:tc>
          <w:tcPr>
            <w:tcW w:w="1235" w:type="pct"/>
          </w:tcPr>
          <w:p w:rsidR="00B55157" w:rsidRPr="00B55157" w:rsidRDefault="00B55157" w:rsidP="008670D3">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465 522 856</w:t>
            </w:r>
          </w:p>
        </w:tc>
        <w:tc>
          <w:tcPr>
            <w:tcW w:w="618" w:type="pct"/>
            <w:vAlign w:val="center"/>
          </w:tcPr>
          <w:p w:rsidR="00B55157" w:rsidRPr="00B55157" w:rsidRDefault="00B55157" w:rsidP="008670D3">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theme="minorBidi"/>
                <w:color w:val="000000"/>
                <w:sz w:val="18"/>
                <w:szCs w:val="18"/>
                <w:lang w:eastAsia="en-US"/>
              </w:rPr>
            </w:pPr>
            <w:r w:rsidRPr="00B55157">
              <w:rPr>
                <w:rFonts w:asciiTheme="minorHAnsi" w:eastAsiaTheme="minorHAnsi" w:hAnsiTheme="minorHAnsi" w:cstheme="minorBidi"/>
                <w:color w:val="000000"/>
                <w:sz w:val="18"/>
                <w:szCs w:val="18"/>
                <w:lang w:eastAsia="en-US"/>
              </w:rPr>
              <w:t>9</w:t>
            </w:r>
          </w:p>
        </w:tc>
        <w:tc>
          <w:tcPr>
            <w:tcW w:w="772" w:type="pct"/>
            <w:vAlign w:val="center"/>
          </w:tcPr>
          <w:p w:rsidR="00B55157" w:rsidRPr="00B55157" w:rsidRDefault="00B55157" w:rsidP="008670D3">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theme="minorBidi"/>
                <w:color w:val="000000"/>
                <w:sz w:val="18"/>
                <w:szCs w:val="18"/>
                <w:lang w:eastAsia="en-US"/>
              </w:rPr>
            </w:pPr>
            <w:r w:rsidRPr="00B55157">
              <w:rPr>
                <w:rFonts w:asciiTheme="minorHAnsi" w:eastAsiaTheme="minorHAnsi" w:hAnsiTheme="minorHAnsi" w:cstheme="minorBidi"/>
                <w:color w:val="000000"/>
                <w:sz w:val="18"/>
                <w:szCs w:val="18"/>
                <w:lang w:eastAsia="en-US"/>
              </w:rPr>
              <w:t xml:space="preserve">      380 147 892   </w:t>
            </w:r>
          </w:p>
        </w:tc>
        <w:tc>
          <w:tcPr>
            <w:tcW w:w="985" w:type="pct"/>
            <w:vAlign w:val="center"/>
          </w:tcPr>
          <w:p w:rsidR="00B55157" w:rsidRPr="00B55157" w:rsidRDefault="00B55157" w:rsidP="008670D3">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theme="minorBidi"/>
                <w:color w:val="000000"/>
                <w:sz w:val="18"/>
                <w:szCs w:val="18"/>
                <w:lang w:eastAsia="en-US"/>
              </w:rPr>
            </w:pPr>
            <w:r w:rsidRPr="00B55157">
              <w:rPr>
                <w:rFonts w:asciiTheme="minorHAnsi" w:eastAsiaTheme="minorHAnsi" w:hAnsiTheme="minorHAnsi" w:cstheme="minorBidi"/>
                <w:color w:val="000000"/>
                <w:sz w:val="18"/>
                <w:szCs w:val="18"/>
                <w:lang w:eastAsia="en-US"/>
              </w:rPr>
              <w:t xml:space="preserve">       314 205 669   </w:t>
            </w:r>
          </w:p>
        </w:tc>
      </w:tr>
      <w:tr w:rsidR="000721DE" w:rsidRPr="00B55157" w:rsidTr="003E089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772" w:type="pct"/>
          </w:tcPr>
          <w:p w:rsidR="000721DE" w:rsidRPr="00B55157" w:rsidRDefault="000721DE" w:rsidP="00BC2B77">
            <w:pPr>
              <w:spacing w:line="276" w:lineRule="auto"/>
              <w:rPr>
                <w:sz w:val="18"/>
                <w:szCs w:val="18"/>
              </w:rPr>
            </w:pPr>
            <w:r w:rsidRPr="00B55157">
              <w:rPr>
                <w:sz w:val="18"/>
                <w:szCs w:val="18"/>
              </w:rPr>
              <w:t>OP KŽP</w:t>
            </w:r>
          </w:p>
        </w:tc>
        <w:tc>
          <w:tcPr>
            <w:tcW w:w="618" w:type="pct"/>
            <w:vAlign w:val="center"/>
          </w:tcPr>
          <w:p w:rsidR="000721DE" w:rsidRPr="00B55157" w:rsidRDefault="000721DE" w:rsidP="00BC2B7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1</w:t>
            </w:r>
          </w:p>
        </w:tc>
        <w:tc>
          <w:tcPr>
            <w:tcW w:w="1235" w:type="pct"/>
          </w:tcPr>
          <w:p w:rsidR="000721DE" w:rsidRPr="00B55157" w:rsidRDefault="000721DE" w:rsidP="00BC2B7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37 320 252</w:t>
            </w:r>
          </w:p>
        </w:tc>
        <w:tc>
          <w:tcPr>
            <w:tcW w:w="618" w:type="pct"/>
            <w:vAlign w:val="center"/>
          </w:tcPr>
          <w:p w:rsidR="000721DE" w:rsidRPr="00B55157" w:rsidRDefault="000721DE" w:rsidP="00BC2B77">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stheme="minorBidi"/>
                <w:color w:val="000000"/>
                <w:sz w:val="18"/>
                <w:szCs w:val="18"/>
                <w:lang w:eastAsia="en-US"/>
              </w:rPr>
            </w:pPr>
            <w:r w:rsidRPr="00B55157">
              <w:rPr>
                <w:rFonts w:asciiTheme="minorHAnsi" w:eastAsiaTheme="minorHAnsi" w:hAnsiTheme="minorHAnsi" w:cstheme="minorBidi"/>
                <w:color w:val="000000"/>
                <w:sz w:val="18"/>
                <w:szCs w:val="18"/>
                <w:lang w:eastAsia="en-US"/>
              </w:rPr>
              <w:t>1</w:t>
            </w:r>
          </w:p>
        </w:tc>
        <w:tc>
          <w:tcPr>
            <w:tcW w:w="772" w:type="pct"/>
            <w:vAlign w:val="center"/>
          </w:tcPr>
          <w:p w:rsidR="000721DE" w:rsidRPr="00B55157" w:rsidRDefault="000721DE" w:rsidP="00BC2B7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stheme="minorBidi"/>
                <w:color w:val="000000"/>
                <w:sz w:val="18"/>
                <w:szCs w:val="18"/>
                <w:lang w:eastAsia="en-US"/>
              </w:rPr>
            </w:pPr>
            <w:r w:rsidRPr="00B55157">
              <w:rPr>
                <w:rFonts w:asciiTheme="minorHAnsi" w:eastAsiaTheme="minorHAnsi" w:hAnsiTheme="minorHAnsi" w:cstheme="minorBidi"/>
                <w:color w:val="000000"/>
                <w:sz w:val="18"/>
                <w:szCs w:val="18"/>
                <w:lang w:eastAsia="en-US"/>
              </w:rPr>
              <w:t xml:space="preserve">        45 000 </w:t>
            </w:r>
            <w:proofErr w:type="spellStart"/>
            <w:r w:rsidRPr="00B55157">
              <w:rPr>
                <w:rFonts w:asciiTheme="minorHAnsi" w:eastAsiaTheme="minorHAnsi" w:hAnsiTheme="minorHAnsi" w:cstheme="minorBidi"/>
                <w:color w:val="000000"/>
                <w:sz w:val="18"/>
                <w:szCs w:val="18"/>
                <w:lang w:eastAsia="en-US"/>
              </w:rPr>
              <w:t>000</w:t>
            </w:r>
            <w:proofErr w:type="spellEnd"/>
            <w:r w:rsidRPr="00B55157">
              <w:rPr>
                <w:rFonts w:asciiTheme="minorHAnsi" w:eastAsiaTheme="minorHAnsi" w:hAnsiTheme="minorHAnsi" w:cstheme="minorBidi"/>
                <w:color w:val="000000"/>
                <w:sz w:val="18"/>
                <w:szCs w:val="18"/>
                <w:lang w:eastAsia="en-US"/>
              </w:rPr>
              <w:t xml:space="preserve">   </w:t>
            </w:r>
          </w:p>
        </w:tc>
        <w:tc>
          <w:tcPr>
            <w:tcW w:w="985" w:type="pct"/>
            <w:vAlign w:val="center"/>
          </w:tcPr>
          <w:p w:rsidR="000721DE" w:rsidRPr="00B55157" w:rsidRDefault="000721DE" w:rsidP="00BC2B77">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stheme="minorBidi"/>
                <w:color w:val="000000"/>
                <w:sz w:val="18"/>
                <w:szCs w:val="18"/>
                <w:lang w:eastAsia="en-US"/>
              </w:rPr>
            </w:pPr>
            <w:r w:rsidRPr="00B55157">
              <w:rPr>
                <w:rFonts w:asciiTheme="minorHAnsi" w:eastAsiaTheme="minorHAnsi" w:hAnsiTheme="minorHAnsi" w:cstheme="minorBidi"/>
                <w:color w:val="000000"/>
                <w:sz w:val="18"/>
                <w:szCs w:val="18"/>
                <w:lang w:eastAsia="en-US"/>
              </w:rPr>
              <w:t xml:space="preserve">         37 320 252   </w:t>
            </w:r>
          </w:p>
        </w:tc>
      </w:tr>
      <w:tr w:rsidR="00B55157" w:rsidRPr="00B55157" w:rsidTr="003E089D">
        <w:tc>
          <w:tcPr>
            <w:cnfStyle w:val="001000000000" w:firstRow="0" w:lastRow="0" w:firstColumn="1" w:lastColumn="0" w:oddVBand="0" w:evenVBand="0" w:oddHBand="0" w:evenHBand="0" w:firstRowFirstColumn="0" w:firstRowLastColumn="0" w:lastRowFirstColumn="0" w:lastRowLastColumn="0"/>
            <w:tcW w:w="772" w:type="pct"/>
          </w:tcPr>
          <w:p w:rsidR="00B55157" w:rsidRPr="00B55157" w:rsidRDefault="00B55157" w:rsidP="008670D3">
            <w:pPr>
              <w:spacing w:line="276" w:lineRule="auto"/>
              <w:rPr>
                <w:sz w:val="18"/>
                <w:szCs w:val="18"/>
              </w:rPr>
            </w:pPr>
            <w:r w:rsidRPr="00B55157">
              <w:rPr>
                <w:sz w:val="18"/>
                <w:szCs w:val="18"/>
              </w:rPr>
              <w:t>Spolu EŠIF</w:t>
            </w:r>
          </w:p>
        </w:tc>
        <w:tc>
          <w:tcPr>
            <w:tcW w:w="618" w:type="pct"/>
            <w:shd w:val="clear" w:color="auto" w:fill="4F81BD" w:themeFill="accent1"/>
            <w:vAlign w:val="center"/>
          </w:tcPr>
          <w:p w:rsidR="00B55157" w:rsidRPr="00B55157" w:rsidRDefault="00B55157" w:rsidP="008670D3">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b/>
                <w:color w:val="FFFFFF" w:themeColor="background1"/>
                <w:sz w:val="18"/>
                <w:szCs w:val="18"/>
                <w:lang w:eastAsia="en-US"/>
              </w:rPr>
            </w:pPr>
            <w:r w:rsidRPr="00B55157">
              <w:rPr>
                <w:rFonts w:asciiTheme="minorHAnsi" w:eastAsiaTheme="minorHAnsi" w:hAnsiTheme="minorHAnsi"/>
                <w:b/>
                <w:color w:val="FFFFFF" w:themeColor="background1"/>
                <w:sz w:val="18"/>
                <w:szCs w:val="18"/>
                <w:lang w:eastAsia="en-US"/>
              </w:rPr>
              <w:t>26</w:t>
            </w:r>
          </w:p>
        </w:tc>
        <w:tc>
          <w:tcPr>
            <w:tcW w:w="1235" w:type="pct"/>
            <w:shd w:val="clear" w:color="auto" w:fill="4F81BD" w:themeFill="accent1"/>
          </w:tcPr>
          <w:p w:rsidR="00B55157" w:rsidRPr="00B55157" w:rsidRDefault="00B55157" w:rsidP="008670D3">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b/>
                <w:color w:val="FFFFFF" w:themeColor="background1"/>
                <w:sz w:val="18"/>
                <w:szCs w:val="18"/>
                <w:lang w:eastAsia="en-US"/>
              </w:rPr>
            </w:pPr>
            <w:r w:rsidRPr="00B55157">
              <w:rPr>
                <w:rFonts w:asciiTheme="minorHAnsi" w:eastAsiaTheme="minorHAnsi" w:hAnsiTheme="minorHAnsi"/>
                <w:b/>
                <w:color w:val="FFFFFF" w:themeColor="background1"/>
                <w:sz w:val="18"/>
                <w:szCs w:val="18"/>
                <w:lang w:eastAsia="en-US"/>
              </w:rPr>
              <w:t>623 596 372</w:t>
            </w:r>
          </w:p>
        </w:tc>
        <w:tc>
          <w:tcPr>
            <w:tcW w:w="618" w:type="pct"/>
            <w:shd w:val="clear" w:color="auto" w:fill="4F81BD" w:themeFill="accent1"/>
            <w:vAlign w:val="center"/>
          </w:tcPr>
          <w:p w:rsidR="00B55157" w:rsidRPr="00B55157" w:rsidRDefault="00B55157" w:rsidP="008670D3">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theme="minorBidi"/>
                <w:b/>
                <w:color w:val="FFFFFF" w:themeColor="background1"/>
                <w:sz w:val="18"/>
                <w:szCs w:val="18"/>
                <w:lang w:eastAsia="en-US"/>
              </w:rPr>
            </w:pPr>
            <w:r w:rsidRPr="00B55157">
              <w:rPr>
                <w:rFonts w:asciiTheme="minorHAnsi" w:eastAsiaTheme="minorHAnsi" w:hAnsiTheme="minorHAnsi" w:cstheme="minorBidi"/>
                <w:b/>
                <w:color w:val="FFFFFF" w:themeColor="background1"/>
                <w:sz w:val="18"/>
                <w:szCs w:val="18"/>
                <w:lang w:eastAsia="en-US"/>
              </w:rPr>
              <w:t>11</w:t>
            </w:r>
          </w:p>
        </w:tc>
        <w:tc>
          <w:tcPr>
            <w:tcW w:w="772" w:type="pct"/>
            <w:shd w:val="clear" w:color="auto" w:fill="4F81BD" w:themeFill="accent1"/>
            <w:vAlign w:val="center"/>
          </w:tcPr>
          <w:p w:rsidR="00B55157" w:rsidRPr="00B55157" w:rsidRDefault="00B55157" w:rsidP="008670D3">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theme="minorBidi"/>
                <w:b/>
                <w:color w:val="FFFFFF" w:themeColor="background1"/>
                <w:sz w:val="18"/>
                <w:szCs w:val="18"/>
                <w:lang w:eastAsia="en-US"/>
              </w:rPr>
            </w:pPr>
            <w:r w:rsidRPr="00B55157">
              <w:rPr>
                <w:rFonts w:asciiTheme="minorHAnsi" w:eastAsiaTheme="minorHAnsi" w:hAnsiTheme="minorHAnsi" w:cstheme="minorBidi"/>
                <w:b/>
                <w:color w:val="FFFFFF" w:themeColor="background1"/>
                <w:sz w:val="18"/>
                <w:szCs w:val="18"/>
                <w:lang w:eastAsia="en-US"/>
              </w:rPr>
              <w:t xml:space="preserve">      449 582 660   </w:t>
            </w:r>
          </w:p>
        </w:tc>
        <w:tc>
          <w:tcPr>
            <w:tcW w:w="985" w:type="pct"/>
            <w:shd w:val="clear" w:color="auto" w:fill="4F81BD" w:themeFill="accent1"/>
            <w:vAlign w:val="center"/>
          </w:tcPr>
          <w:p w:rsidR="00B55157" w:rsidRPr="00B55157" w:rsidRDefault="00B55157" w:rsidP="008670D3">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theme="minorBidi"/>
                <w:b/>
                <w:color w:val="FFFFFF" w:themeColor="background1"/>
                <w:sz w:val="18"/>
                <w:szCs w:val="18"/>
                <w:lang w:eastAsia="en-US"/>
              </w:rPr>
            </w:pPr>
            <w:r w:rsidRPr="00B55157">
              <w:rPr>
                <w:rFonts w:asciiTheme="minorHAnsi" w:eastAsiaTheme="minorHAnsi" w:hAnsiTheme="minorHAnsi" w:cstheme="minorBidi"/>
                <w:b/>
                <w:color w:val="FFFFFF" w:themeColor="background1"/>
                <w:sz w:val="18"/>
                <w:szCs w:val="18"/>
                <w:lang w:eastAsia="en-US"/>
              </w:rPr>
              <w:t xml:space="preserve">       372 295 474   </w:t>
            </w:r>
          </w:p>
        </w:tc>
      </w:tr>
    </w:tbl>
    <w:p w:rsidR="00B55157" w:rsidRPr="00B55157" w:rsidRDefault="00B55157" w:rsidP="00B55157">
      <w:pPr>
        <w:tabs>
          <w:tab w:val="left" w:pos="284"/>
          <w:tab w:val="left" w:pos="709"/>
          <w:tab w:val="left" w:pos="1134"/>
        </w:tabs>
        <w:jc w:val="both"/>
        <w:rPr>
          <w:sz w:val="18"/>
          <w:szCs w:val="18"/>
        </w:rPr>
      </w:pPr>
      <w:r w:rsidRPr="00B55157">
        <w:rPr>
          <w:sz w:val="18"/>
          <w:szCs w:val="18"/>
        </w:rPr>
        <w:t xml:space="preserve">Zdroj údajov: </w:t>
      </w:r>
      <w:r w:rsidRPr="00B55157">
        <w:rPr>
          <w:sz w:val="18"/>
          <w:szCs w:val="18"/>
        </w:rPr>
        <w:tab/>
        <w:t>ITMS 2014+, RO</w:t>
      </w:r>
    </w:p>
    <w:p w:rsidR="00B55157" w:rsidRPr="00B55157" w:rsidRDefault="00B55157" w:rsidP="00B55157">
      <w:pPr>
        <w:tabs>
          <w:tab w:val="left" w:pos="284"/>
          <w:tab w:val="left" w:pos="709"/>
          <w:tab w:val="left" w:pos="1134"/>
        </w:tabs>
        <w:jc w:val="both"/>
        <w:rPr>
          <w:sz w:val="18"/>
          <w:szCs w:val="18"/>
        </w:rPr>
      </w:pPr>
      <w:r w:rsidRPr="00B55157">
        <w:rPr>
          <w:sz w:val="18"/>
          <w:szCs w:val="18"/>
        </w:rPr>
        <w:t xml:space="preserve">Vysvetlivky: </w:t>
      </w:r>
      <w:r w:rsidRPr="00B55157">
        <w:rPr>
          <w:sz w:val="18"/>
          <w:szCs w:val="18"/>
        </w:rPr>
        <w:tab/>
        <w:t>Finančné údaje sú uvedené v EUR</w:t>
      </w:r>
    </w:p>
    <w:p w:rsidR="00B55157" w:rsidRPr="00B55157" w:rsidRDefault="00B55157" w:rsidP="00B55157">
      <w:pPr>
        <w:tabs>
          <w:tab w:val="left" w:pos="284"/>
          <w:tab w:val="left" w:pos="709"/>
          <w:tab w:val="left" w:pos="1134"/>
        </w:tabs>
        <w:jc w:val="both"/>
        <w:rPr>
          <w:sz w:val="18"/>
          <w:szCs w:val="18"/>
        </w:rPr>
      </w:pPr>
      <w:r w:rsidRPr="00B55157">
        <w:rPr>
          <w:sz w:val="18"/>
          <w:szCs w:val="18"/>
        </w:rPr>
        <w:t>1 - EÚ zdroj je vrátane zdroja IZM</w:t>
      </w:r>
    </w:p>
    <w:p w:rsidR="00A069D7" w:rsidRDefault="00B55157" w:rsidP="00B55157">
      <w:pPr>
        <w:tabs>
          <w:tab w:val="left" w:pos="284"/>
          <w:tab w:val="left" w:pos="709"/>
          <w:tab w:val="left" w:pos="1134"/>
        </w:tabs>
        <w:jc w:val="both"/>
        <w:rPr>
          <w:sz w:val="18"/>
          <w:szCs w:val="18"/>
        </w:rPr>
      </w:pPr>
      <w:r w:rsidRPr="00B55157">
        <w:rPr>
          <w:sz w:val="18"/>
          <w:szCs w:val="18"/>
        </w:rPr>
        <w:t xml:space="preserve">2 - </w:t>
      </w:r>
      <w:proofErr w:type="spellStart"/>
      <w:r w:rsidRPr="00B55157">
        <w:rPr>
          <w:sz w:val="18"/>
          <w:szCs w:val="18"/>
        </w:rPr>
        <w:t>zazmluvnené</w:t>
      </w:r>
      <w:proofErr w:type="spellEnd"/>
      <w:r w:rsidRPr="00B55157">
        <w:rPr>
          <w:sz w:val="18"/>
          <w:szCs w:val="18"/>
        </w:rPr>
        <w:t xml:space="preserve"> projekty evidované v ITMS 2014+ s dátumom účinnosti zmluvy do 31.12.2015</w:t>
      </w:r>
    </w:p>
    <w:p w:rsidR="0078139C" w:rsidRDefault="0078139C" w:rsidP="00B55157">
      <w:pPr>
        <w:tabs>
          <w:tab w:val="left" w:pos="284"/>
          <w:tab w:val="left" w:pos="709"/>
          <w:tab w:val="left" w:pos="1134"/>
        </w:tabs>
        <w:jc w:val="both"/>
        <w:rPr>
          <w:sz w:val="18"/>
          <w:szCs w:val="18"/>
        </w:rPr>
      </w:pPr>
    </w:p>
    <w:p w:rsidR="0078139C" w:rsidRDefault="0078139C" w:rsidP="00B55157">
      <w:pPr>
        <w:tabs>
          <w:tab w:val="left" w:pos="284"/>
          <w:tab w:val="left" w:pos="709"/>
          <w:tab w:val="left" w:pos="1134"/>
        </w:tabs>
        <w:jc w:val="both"/>
        <w:rPr>
          <w:sz w:val="18"/>
          <w:szCs w:val="18"/>
        </w:rPr>
      </w:pPr>
    </w:p>
    <w:p w:rsidR="0078139C" w:rsidRDefault="0078139C" w:rsidP="00B55157">
      <w:pPr>
        <w:tabs>
          <w:tab w:val="left" w:pos="284"/>
          <w:tab w:val="left" w:pos="709"/>
          <w:tab w:val="left" w:pos="1134"/>
        </w:tabs>
        <w:jc w:val="both"/>
        <w:rPr>
          <w:sz w:val="18"/>
          <w:szCs w:val="18"/>
        </w:rPr>
      </w:pPr>
    </w:p>
    <w:p w:rsidR="0078139C" w:rsidRPr="00B55157" w:rsidRDefault="0078139C" w:rsidP="00B55157">
      <w:pPr>
        <w:tabs>
          <w:tab w:val="left" w:pos="284"/>
          <w:tab w:val="left" w:pos="709"/>
          <w:tab w:val="left" w:pos="1134"/>
        </w:tabs>
        <w:jc w:val="both"/>
        <w:rPr>
          <w:sz w:val="18"/>
          <w:szCs w:val="18"/>
        </w:rPr>
      </w:pPr>
    </w:p>
    <w:p w:rsidR="00B55157" w:rsidRPr="008670D3" w:rsidRDefault="0092561F" w:rsidP="0092561F">
      <w:pPr>
        <w:pStyle w:val="Nadpis2"/>
        <w:ind w:left="426" w:hanging="426"/>
      </w:pPr>
      <w:bookmarkStart w:id="40" w:name="_Toc444160712"/>
      <w:bookmarkStart w:id="41" w:name="_Toc447185497"/>
      <w:r>
        <w:lastRenderedPageBreak/>
        <w:t xml:space="preserve">3.4 </w:t>
      </w:r>
      <w:r w:rsidR="008670D3" w:rsidRPr="008670D3">
        <w:t>Implementácia ostatných program</w:t>
      </w:r>
      <w:r>
        <w:t>o</w:t>
      </w:r>
      <w:r w:rsidR="001071CC">
        <w:t>v EÚS (subjekty implementujúce</w:t>
      </w:r>
      <w:r>
        <w:t xml:space="preserve"> </w:t>
      </w:r>
      <w:r w:rsidR="008670D3" w:rsidRPr="008670D3">
        <w:t>programy EÚS, ktorých RO je mimo SR)</w:t>
      </w:r>
      <w:bookmarkEnd w:id="40"/>
      <w:bookmarkEnd w:id="41"/>
    </w:p>
    <w:p w:rsidR="00481416" w:rsidRDefault="00481416">
      <w:pPr>
        <w:rPr>
          <w:b/>
        </w:rPr>
      </w:pPr>
    </w:p>
    <w:p w:rsidR="00481416" w:rsidRPr="002763F0" w:rsidRDefault="002763F0" w:rsidP="002763F0">
      <w:pPr>
        <w:jc w:val="both"/>
      </w:pPr>
      <w:r w:rsidRPr="002763F0">
        <w:t xml:space="preserve">V programovom období 2014 – 2020 sa európske štrukturálne a investičné fondy implementujú aj v rámci cieľa 2 – </w:t>
      </w:r>
      <w:r>
        <w:t>Európska územná spolupráca. Tá zahŕňa programy cezhraničnej, nadnárodnej a medziregionálnej spolupráce.</w:t>
      </w:r>
    </w:p>
    <w:p w:rsidR="00A069D7" w:rsidRDefault="00A069D7">
      <w:pPr>
        <w:rPr>
          <w:b/>
        </w:rPr>
      </w:pPr>
    </w:p>
    <w:p w:rsidR="00481416" w:rsidRDefault="00F9476B" w:rsidP="00F9476B">
      <w:pPr>
        <w:pStyle w:val="Nadpis3"/>
      </w:pPr>
      <w:bookmarkStart w:id="42" w:name="_Toc444160713"/>
      <w:bookmarkStart w:id="43" w:name="_Toc447185498"/>
      <w:r>
        <w:t xml:space="preserve">3.4.1 </w:t>
      </w:r>
      <w:r w:rsidR="00481416">
        <w:t>Programy cezhraničnej spolupráce</w:t>
      </w:r>
      <w:bookmarkEnd w:id="42"/>
      <w:bookmarkEnd w:id="43"/>
      <w:r w:rsidR="00481416">
        <w:t xml:space="preserve"> </w:t>
      </w:r>
    </w:p>
    <w:p w:rsidR="00481416" w:rsidRDefault="00481416">
      <w:pPr>
        <w:rPr>
          <w:b/>
        </w:rPr>
      </w:pPr>
    </w:p>
    <w:p w:rsidR="00BB3F73" w:rsidRDefault="00B965A4" w:rsidP="00A069D7">
      <w:pPr>
        <w:spacing w:after="120"/>
        <w:rPr>
          <w:b/>
        </w:rPr>
      </w:pPr>
      <w:proofErr w:type="spellStart"/>
      <w:r>
        <w:rPr>
          <w:b/>
        </w:rPr>
        <w:t>Interreg</w:t>
      </w:r>
      <w:proofErr w:type="spellEnd"/>
      <w:r>
        <w:rPr>
          <w:b/>
        </w:rPr>
        <w:t xml:space="preserve"> V-A </w:t>
      </w:r>
      <w:r w:rsidR="00BB3F73">
        <w:rPr>
          <w:b/>
        </w:rPr>
        <w:t>Poľsko – Slovenská republika 2014 – 2020</w:t>
      </w:r>
    </w:p>
    <w:p w:rsidR="00BB3F73" w:rsidRDefault="00BB3F73" w:rsidP="00BB3F73">
      <w:pPr>
        <w:jc w:val="both"/>
      </w:pPr>
      <w:r w:rsidRPr="00BB3F73">
        <w:t>Program bol schválený rozhodnutím EK zo dňa 12.</w:t>
      </w:r>
      <w:r w:rsidR="00A95F33">
        <w:t>0</w:t>
      </w:r>
      <w:r w:rsidRPr="00BB3F73">
        <w:t xml:space="preserve">2.2015. </w:t>
      </w:r>
      <w:r>
        <w:t xml:space="preserve">Za riadenie a implementáciu programu </w:t>
      </w:r>
      <w:proofErr w:type="spellStart"/>
      <w:r>
        <w:t>Interreg</w:t>
      </w:r>
      <w:proofErr w:type="spellEnd"/>
      <w:r>
        <w:t xml:space="preserve"> Poľsko - Slovensko je zodpovedný Riad</w:t>
      </w:r>
      <w:r w:rsidR="00461CAC">
        <w:t>i</w:t>
      </w:r>
      <w:r>
        <w:t xml:space="preserve">aci orgán, nachádzajúci sa v organizačnej štruktúre Ministerstva rozvoja Poľskej republiky. </w:t>
      </w:r>
      <w:r w:rsidR="004B21C3">
        <w:t>Úlohu Národného orgánu v programe plní Ministerstvo pôdohospodárstva a rozvoja vidieka Slovenskej republiky.</w:t>
      </w:r>
      <w:r w:rsidR="004B21C3" w:rsidRPr="00BB3F73">
        <w:t xml:space="preserve"> </w:t>
      </w:r>
      <w:r w:rsidRPr="00BB3F73">
        <w:t>Výzva na predkladanie tz</w:t>
      </w:r>
      <w:r w:rsidR="00197A5A">
        <w:t>v. návrhov vlajkových projektov</w:t>
      </w:r>
      <w:r w:rsidRPr="00BB3F73">
        <w:t xml:space="preserve"> trvala v termíne 18.</w:t>
      </w:r>
      <w:r w:rsidR="00A95F33">
        <w:t>0</w:t>
      </w:r>
      <w:r w:rsidRPr="00BB3F73">
        <w:t>5.</w:t>
      </w:r>
      <w:r w:rsidR="00A95F33">
        <w:t>2015</w:t>
      </w:r>
      <w:r>
        <w:t xml:space="preserve"> - </w:t>
      </w:r>
      <w:r w:rsidRPr="00BB3F73">
        <w:t>31.</w:t>
      </w:r>
      <w:r w:rsidR="00A95F33">
        <w:t>0</w:t>
      </w:r>
      <w:r w:rsidRPr="00BB3F73">
        <w:t>8.2015. Prvá výzva na predkladanie projektov v rámci prioritnej osi 2, investičnej priority 7b bola vyhlásená 26.</w:t>
      </w:r>
      <w:r w:rsidR="00A95F33">
        <w:t>0</w:t>
      </w:r>
      <w:r w:rsidRPr="00BB3F73">
        <w:t>1.2016 s termínom predkladania projektových žiadostí do 31.</w:t>
      </w:r>
      <w:r w:rsidR="00A95F33">
        <w:t>0</w:t>
      </w:r>
      <w:r w:rsidRPr="00BB3F73">
        <w:t xml:space="preserve">5.2016. </w:t>
      </w:r>
      <w:r w:rsidR="00A95F33">
        <w:br/>
      </w:r>
      <w:r w:rsidRPr="00BB3F73">
        <w:t xml:space="preserve">Dňa </w:t>
      </w:r>
      <w:r w:rsidR="00A95F33">
        <w:t>0</w:t>
      </w:r>
      <w:r w:rsidRPr="00BB3F73">
        <w:t>2.</w:t>
      </w:r>
      <w:r w:rsidR="00A95F33">
        <w:t>0</w:t>
      </w:r>
      <w:r w:rsidRPr="00BB3F73">
        <w:t>2.2016 bola zverejnená výzva na predkladanie žiadostí o poskytnutie finančného príspevku pre strešné projekty s termínom uzávierky 16.</w:t>
      </w:r>
      <w:r w:rsidR="00A95F33">
        <w:t>0</w:t>
      </w:r>
      <w:r w:rsidRPr="00BB3F73">
        <w:t xml:space="preserve">2.2016. Prostredníctvom strešných projektov bude v programe implementovaný Fond </w:t>
      </w:r>
      <w:proofErr w:type="spellStart"/>
      <w:r w:rsidRPr="00BB3F73">
        <w:t>mikroprojektov</w:t>
      </w:r>
      <w:proofErr w:type="spellEnd"/>
      <w:r w:rsidRPr="00BB3F73">
        <w:t xml:space="preserve">. Harmonogram ďalších výziev je zverejnený na </w:t>
      </w:r>
      <w:proofErr w:type="spellStart"/>
      <w:r w:rsidRPr="00BB3F73">
        <w:t>webstránke</w:t>
      </w:r>
      <w:proofErr w:type="spellEnd"/>
      <w:r w:rsidRPr="00BB3F73">
        <w:t xml:space="preserve"> programu </w:t>
      </w:r>
      <w:hyperlink r:id="rId28" w:history="1">
        <w:r w:rsidR="004B21C3" w:rsidRPr="00EB32AF">
          <w:rPr>
            <w:rStyle w:val="Hypertextovprepojenie"/>
          </w:rPr>
          <w:t>www.plsk.eu</w:t>
        </w:r>
      </w:hyperlink>
      <w:r w:rsidRPr="00BB3F73">
        <w:t>.</w:t>
      </w:r>
    </w:p>
    <w:p w:rsidR="00F119C2" w:rsidRDefault="00F119C2" w:rsidP="00BB3F73">
      <w:pPr>
        <w:jc w:val="both"/>
      </w:pPr>
    </w:p>
    <w:p w:rsidR="004B21C3" w:rsidRPr="00A069D7" w:rsidRDefault="004B21C3" w:rsidP="00A069D7">
      <w:pPr>
        <w:spacing w:after="120"/>
        <w:rPr>
          <w:b/>
        </w:rPr>
      </w:pPr>
      <w:r w:rsidRPr="00A069D7">
        <w:rPr>
          <w:b/>
        </w:rPr>
        <w:t>ENI Maďarsko – Slovensko – Rumunsko – Ukrajina 2014 – 2020</w:t>
      </w:r>
    </w:p>
    <w:p w:rsidR="00481416" w:rsidRPr="00F9476B" w:rsidRDefault="004B21C3" w:rsidP="00F9476B">
      <w:pPr>
        <w:jc w:val="both"/>
      </w:pPr>
      <w:r w:rsidRPr="004B21C3">
        <w:t xml:space="preserve">Program ENI </w:t>
      </w:r>
      <w:r>
        <w:t>Cezhraničná spolupráca HUSKROUA</w:t>
      </w:r>
      <w:r w:rsidRPr="004B21C3">
        <w:t xml:space="preserve"> bol schválený EK dňa 17.12.2015. Následne sa začala príprava programovej dokumentácie potrebnej na vyhlásenie výzvy v priebehu roka 2016. </w:t>
      </w:r>
      <w:r>
        <w:t>V</w:t>
      </w:r>
      <w:r w:rsidRPr="004B21C3">
        <w:t xml:space="preserve"> rámci programu bude zriad</w:t>
      </w:r>
      <w:r>
        <w:t>ený spoločný monitorovací výbor</w:t>
      </w:r>
      <w:r w:rsidRPr="004B21C3">
        <w:t>, ktorý bude zložený zo zástupco</w:t>
      </w:r>
      <w:r>
        <w:t>v všetkých zúčastnených krajín.</w:t>
      </w:r>
      <w:r w:rsidR="009B10E8">
        <w:t xml:space="preserve"> Prvé zasadnutie Spoločného monitorovacieho výboru</w:t>
      </w:r>
      <w:r w:rsidRPr="004B21C3">
        <w:t xml:space="preserve"> je plánované na koniec marca 2016.</w:t>
      </w:r>
    </w:p>
    <w:p w:rsidR="00DC669A" w:rsidRDefault="00F9476B" w:rsidP="00F9476B">
      <w:pPr>
        <w:pStyle w:val="Nadpis3"/>
      </w:pPr>
      <w:bookmarkStart w:id="44" w:name="_Toc444160714"/>
      <w:bookmarkStart w:id="45" w:name="_Toc447185499"/>
      <w:r>
        <w:t xml:space="preserve">3.4.2 </w:t>
      </w:r>
      <w:r w:rsidR="00353F50" w:rsidRPr="00353F50">
        <w:t>Program</w:t>
      </w:r>
      <w:r w:rsidR="00353F50">
        <w:t>y</w:t>
      </w:r>
      <w:r w:rsidR="00546DCC">
        <w:t xml:space="preserve"> nadnárodnej spolupráce</w:t>
      </w:r>
      <w:bookmarkEnd w:id="44"/>
      <w:bookmarkEnd w:id="45"/>
      <w:r w:rsidR="00353F50">
        <w:t xml:space="preserve"> </w:t>
      </w:r>
    </w:p>
    <w:p w:rsidR="00DC669A" w:rsidRDefault="00DC669A" w:rsidP="00353F50">
      <w:pPr>
        <w:rPr>
          <w:b/>
        </w:rPr>
      </w:pPr>
    </w:p>
    <w:p w:rsidR="004E0027" w:rsidRPr="00353F50" w:rsidRDefault="00DC669A" w:rsidP="00A069D7">
      <w:pPr>
        <w:spacing w:after="120"/>
        <w:rPr>
          <w:b/>
        </w:rPr>
      </w:pPr>
      <w:proofErr w:type="spellStart"/>
      <w:r>
        <w:rPr>
          <w:b/>
        </w:rPr>
        <w:t>I</w:t>
      </w:r>
      <w:r w:rsidR="00353F50" w:rsidRPr="00353F50">
        <w:rPr>
          <w:b/>
        </w:rPr>
        <w:t>n</w:t>
      </w:r>
      <w:r w:rsidR="00353F50">
        <w:rPr>
          <w:b/>
        </w:rPr>
        <w:t>terreg</w:t>
      </w:r>
      <w:proofErr w:type="spellEnd"/>
      <w:r w:rsidR="00353F50">
        <w:rPr>
          <w:b/>
        </w:rPr>
        <w:t xml:space="preserve"> Stredná Európa 2014</w:t>
      </w:r>
      <w:r w:rsidR="00B965A4">
        <w:rPr>
          <w:b/>
        </w:rPr>
        <w:t xml:space="preserve"> </w:t>
      </w:r>
      <w:r w:rsidR="00353F50">
        <w:rPr>
          <w:b/>
        </w:rPr>
        <w:t>-</w:t>
      </w:r>
      <w:r w:rsidR="00B965A4">
        <w:rPr>
          <w:b/>
        </w:rPr>
        <w:t xml:space="preserve"> </w:t>
      </w:r>
      <w:r w:rsidR="00353F50">
        <w:rPr>
          <w:b/>
        </w:rPr>
        <w:t>2020</w:t>
      </w:r>
      <w:r w:rsidR="00353F50" w:rsidRPr="00353F50">
        <w:rPr>
          <w:b/>
        </w:rPr>
        <w:t xml:space="preserve"> </w:t>
      </w:r>
    </w:p>
    <w:p w:rsidR="00353F50" w:rsidRPr="00353F50" w:rsidRDefault="00353F50" w:rsidP="00F119C2">
      <w:pPr>
        <w:jc w:val="both"/>
      </w:pPr>
      <w:r w:rsidRPr="005D0FA8">
        <w:t xml:space="preserve">Program nadnárodnej spolupráce </w:t>
      </w:r>
      <w:proofErr w:type="spellStart"/>
      <w:r w:rsidRPr="005D0FA8">
        <w:t>Interreg</w:t>
      </w:r>
      <w:proofErr w:type="spellEnd"/>
      <w:r w:rsidRPr="005D0FA8">
        <w:t xml:space="preserve"> Stredná Európa 2014</w:t>
      </w:r>
      <w:r w:rsidR="00A95F33">
        <w:t xml:space="preserve"> </w:t>
      </w:r>
      <w:r w:rsidR="00A95F33" w:rsidRPr="004F7E4B">
        <w:rPr>
          <w:rFonts w:eastAsiaTheme="minorHAnsi"/>
          <w:lang w:eastAsia="en-US"/>
        </w:rPr>
        <w:t>–</w:t>
      </w:r>
      <w:r w:rsidR="00A95F33">
        <w:rPr>
          <w:rFonts w:eastAsiaTheme="minorHAnsi"/>
          <w:lang w:eastAsia="en-US"/>
        </w:rPr>
        <w:t xml:space="preserve"> </w:t>
      </w:r>
      <w:r w:rsidRPr="005D0FA8">
        <w:t>2020 bol v SR schválený uznesením vlády SR č. 318/2014</w:t>
      </w:r>
      <w:r>
        <w:t xml:space="preserve"> z 25.</w:t>
      </w:r>
      <w:r w:rsidR="00A95F33">
        <w:t>0</w:t>
      </w:r>
      <w:r>
        <w:t>6.2014</w:t>
      </w:r>
      <w:r w:rsidR="00DC669A">
        <w:t>.</w:t>
      </w:r>
      <w:r w:rsidRPr="005D0FA8">
        <w:t xml:space="preserve"> V EK bol program schválený </w:t>
      </w:r>
      <w:r w:rsidRPr="00353F50">
        <w:t>16.12.2014.</w:t>
      </w:r>
    </w:p>
    <w:p w:rsidR="00786989" w:rsidRDefault="00353F50" w:rsidP="00F119C2">
      <w:pPr>
        <w:jc w:val="both"/>
      </w:pPr>
      <w:r>
        <w:t>Počas sledovaného obdobia sa v rámci implementácie programu u</w:t>
      </w:r>
      <w:r w:rsidRPr="005D0FA8">
        <w:t xml:space="preserve">skutočnili </w:t>
      </w:r>
      <w:r w:rsidRPr="00530C5E">
        <w:t>zasadnutia programovacieho výboru</w:t>
      </w:r>
      <w:r w:rsidRPr="00E6777C">
        <w:rPr>
          <w:b/>
        </w:rPr>
        <w:t xml:space="preserve"> </w:t>
      </w:r>
      <w:r w:rsidR="00DC669A">
        <w:t>vo Viedni, Krakove a Bruseli, zároveň sa uskutočnili</w:t>
      </w:r>
      <w:r w:rsidRPr="005D0FA8">
        <w:t xml:space="preserve"> </w:t>
      </w:r>
      <w:r>
        <w:t xml:space="preserve">tri </w:t>
      </w:r>
      <w:r w:rsidRPr="00530C5E">
        <w:t xml:space="preserve">zasadnutia monitorovacieho výboru </w:t>
      </w:r>
      <w:r w:rsidR="00197A5A">
        <w:t xml:space="preserve"> a v</w:t>
      </w:r>
      <w:r>
        <w:t xml:space="preserve"> dňoch </w:t>
      </w:r>
      <w:r w:rsidR="00A95F33">
        <w:t>0</w:t>
      </w:r>
      <w:r w:rsidRPr="005D0FA8">
        <w:t>1.</w:t>
      </w:r>
      <w:r w:rsidR="00A95F33" w:rsidRPr="00A95F33">
        <w:rPr>
          <w:rFonts w:eastAsiaTheme="minorHAnsi"/>
          <w:lang w:eastAsia="en-US"/>
        </w:rPr>
        <w:t xml:space="preserve"> </w:t>
      </w:r>
      <w:r w:rsidR="00A95F33" w:rsidRPr="004F7E4B">
        <w:rPr>
          <w:rFonts w:eastAsiaTheme="minorHAnsi"/>
          <w:lang w:eastAsia="en-US"/>
        </w:rPr>
        <w:t>–</w:t>
      </w:r>
      <w:r w:rsidR="00A95F33">
        <w:rPr>
          <w:rFonts w:eastAsiaTheme="minorHAnsi"/>
          <w:lang w:eastAsia="en-US"/>
        </w:rPr>
        <w:t xml:space="preserve"> </w:t>
      </w:r>
      <w:r w:rsidR="00A95F33">
        <w:t>0</w:t>
      </w:r>
      <w:r w:rsidRPr="005D0FA8">
        <w:t>2.</w:t>
      </w:r>
      <w:r w:rsidR="00A95F33">
        <w:t>0</w:t>
      </w:r>
      <w:r w:rsidRPr="005D0FA8">
        <w:t>7.2014</w:t>
      </w:r>
      <w:r>
        <w:t xml:space="preserve"> sa vo Viedni uskutočnila</w:t>
      </w:r>
      <w:r w:rsidRPr="005D0FA8">
        <w:t xml:space="preserve"> </w:t>
      </w:r>
      <w:r w:rsidRPr="00786989">
        <w:t>výročná konferencia programu</w:t>
      </w:r>
      <w:r>
        <w:t xml:space="preserve">. V dňoch </w:t>
      </w:r>
      <w:r w:rsidRPr="005D0FA8">
        <w:t>28.</w:t>
      </w:r>
      <w:r>
        <w:t xml:space="preserve"> </w:t>
      </w:r>
      <w:r w:rsidRPr="005D0FA8">
        <w:t>-</w:t>
      </w:r>
      <w:r>
        <w:t xml:space="preserve"> </w:t>
      </w:r>
      <w:r w:rsidRPr="005D0FA8">
        <w:t>29.</w:t>
      </w:r>
      <w:r w:rsidR="00A95F33">
        <w:t>0</w:t>
      </w:r>
      <w:r w:rsidRPr="005D0FA8">
        <w:t>1.2015</w:t>
      </w:r>
      <w:r>
        <w:t xml:space="preserve"> sa vo </w:t>
      </w:r>
      <w:r w:rsidRPr="005D0FA8">
        <w:t>Vied</w:t>
      </w:r>
      <w:r>
        <w:t xml:space="preserve">ni uskutočnilo </w:t>
      </w:r>
      <w:r w:rsidRPr="00786989">
        <w:t>rokovanie siete Národných kontaktných bodov pre program.</w:t>
      </w:r>
      <w:r w:rsidR="00197A5A">
        <w:t xml:space="preserve"> </w:t>
      </w:r>
      <w:r>
        <w:t xml:space="preserve">Všetkých vyššie uvedených stretnutí a rokovaní sa zúčastňovali zamestnanci </w:t>
      </w:r>
      <w:r w:rsidRPr="00786989">
        <w:t>odb</w:t>
      </w:r>
      <w:r w:rsidR="00281643">
        <w:t>oru prierezových priorít ÚV SR</w:t>
      </w:r>
      <w:r w:rsidRPr="00786989">
        <w:t>, ktorý vykonáva funkciu národného orgánu a národného kontaktného bodu pre program v SR</w:t>
      </w:r>
      <w:r>
        <w:t xml:space="preserve">. </w:t>
      </w:r>
    </w:p>
    <w:p w:rsidR="00353F50" w:rsidRDefault="00353F50" w:rsidP="00F119C2">
      <w:pPr>
        <w:jc w:val="both"/>
      </w:pPr>
      <w:r>
        <w:t xml:space="preserve">V roku 2015 bola vyhlásená </w:t>
      </w:r>
      <w:r w:rsidRPr="005D0FA8">
        <w:t xml:space="preserve">1. </w:t>
      </w:r>
      <w:r w:rsidR="005133A0">
        <w:t>výzva na predkladanie projektov,</w:t>
      </w:r>
      <w:r w:rsidRPr="005D0FA8">
        <w:t xml:space="preserve"> </w:t>
      </w:r>
      <w:r>
        <w:t>OPP</w:t>
      </w:r>
      <w:r w:rsidRPr="005D0FA8">
        <w:t xml:space="preserve"> ako národný kontaktný bod usporiadal tri </w:t>
      </w:r>
      <w:r w:rsidRPr="00786989">
        <w:t>informačné dni k zverejneniu výzvy</w:t>
      </w:r>
      <w:r>
        <w:t xml:space="preserve"> na predkladanie projektov </w:t>
      </w:r>
      <w:r w:rsidR="00A95F33">
        <w:br/>
      </w:r>
      <w:r>
        <w:t xml:space="preserve">pre potenciálnych záujemcov o podanie projektu: </w:t>
      </w:r>
      <w:r w:rsidRPr="00307551">
        <w:t>dva národné informačné dni v Bratislave (13.</w:t>
      </w:r>
      <w:r w:rsidR="00A95F33">
        <w:t>0</w:t>
      </w:r>
      <w:r w:rsidRPr="00307551">
        <w:t>2.</w:t>
      </w:r>
      <w:r w:rsidR="00A95F33">
        <w:t>2015</w:t>
      </w:r>
      <w:r w:rsidRPr="00307551">
        <w:t xml:space="preserve"> a 12.</w:t>
      </w:r>
      <w:r w:rsidR="00A95F33">
        <w:t>0</w:t>
      </w:r>
      <w:r w:rsidRPr="00307551">
        <w:t>3.2015) jeden regionálny informačný deň v Košiciach (</w:t>
      </w:r>
      <w:r w:rsidR="00A95F33">
        <w:t>0</w:t>
      </w:r>
      <w:r w:rsidRPr="00307551">
        <w:t>9.</w:t>
      </w:r>
      <w:r w:rsidR="00A95F33">
        <w:t>0</w:t>
      </w:r>
      <w:r w:rsidRPr="00307551">
        <w:t xml:space="preserve">3.2015). </w:t>
      </w:r>
      <w:r w:rsidR="00A95F33">
        <w:br/>
      </w:r>
      <w:r w:rsidRPr="005D0FA8">
        <w:t xml:space="preserve">Na informačných dňoch sa zúčastnilo </w:t>
      </w:r>
      <w:r>
        <w:t>približne</w:t>
      </w:r>
      <w:r w:rsidRPr="005D0FA8">
        <w:t xml:space="preserve"> 210 záujemcov o informácie. Následne </w:t>
      </w:r>
      <w:r>
        <w:lastRenderedPageBreak/>
        <w:t xml:space="preserve">v mesiacoch marec až apríl 2015 </w:t>
      </w:r>
      <w:r w:rsidRPr="005D0FA8">
        <w:t xml:space="preserve">prebiehali osobné, telefonické a e-mailové konzultácie k projektovým návrhom.    </w:t>
      </w:r>
    </w:p>
    <w:p w:rsidR="00353F50" w:rsidRPr="00A069D7" w:rsidRDefault="00353F50" w:rsidP="00A069D7">
      <w:pPr>
        <w:tabs>
          <w:tab w:val="left" w:pos="540"/>
        </w:tabs>
        <w:spacing w:after="120"/>
        <w:jc w:val="both"/>
        <w:rPr>
          <w:rFonts w:eastAsia="Calibri"/>
        </w:rPr>
      </w:pPr>
      <w:r w:rsidRPr="005D0FA8">
        <w:t>V</w:t>
      </w:r>
      <w:r>
        <w:t xml:space="preserve"> rámci</w:t>
      </w:r>
      <w:r w:rsidRPr="005D0FA8">
        <w:t xml:space="preserve"> 1. </w:t>
      </w:r>
      <w:r>
        <w:t>k</w:t>
      </w:r>
      <w:r w:rsidRPr="005D0FA8">
        <w:t>ol</w:t>
      </w:r>
      <w:r>
        <w:t>a</w:t>
      </w:r>
      <w:r w:rsidRPr="005D0FA8">
        <w:t xml:space="preserve"> 1. </w:t>
      </w:r>
      <w:r w:rsidR="00786989">
        <w:t>v</w:t>
      </w:r>
      <w:r w:rsidRPr="005D0FA8">
        <w:t>ýzv</w:t>
      </w:r>
      <w:r>
        <w:t>y na predkladanie projektov</w:t>
      </w:r>
      <w:r w:rsidRPr="005D0FA8">
        <w:t xml:space="preserve"> bolo doručených 620 projektových návrhov</w:t>
      </w:r>
      <w:r w:rsidR="005133A0">
        <w:t>.</w:t>
      </w:r>
      <w:r w:rsidRPr="005D0FA8">
        <w:t xml:space="preserve"> </w:t>
      </w:r>
      <w:r>
        <w:t xml:space="preserve">Najviac </w:t>
      </w:r>
      <w:r w:rsidRPr="005D0FA8">
        <w:t xml:space="preserve">projektových návrhov </w:t>
      </w:r>
      <w:r>
        <w:t xml:space="preserve">bolo </w:t>
      </w:r>
      <w:r w:rsidRPr="005D0FA8">
        <w:t xml:space="preserve">z prioritnej osi 1.1. a 1.2. a potom z priority 3. Z tohto </w:t>
      </w:r>
      <w:r>
        <w:t xml:space="preserve">celkového </w:t>
      </w:r>
      <w:r w:rsidRPr="005D0FA8">
        <w:t xml:space="preserve">počtu </w:t>
      </w:r>
      <w:r>
        <w:t>bolo</w:t>
      </w:r>
      <w:r w:rsidRPr="005D0FA8">
        <w:t xml:space="preserve"> 40 vedúcich partnerov a 238 projektových partnerov zo </w:t>
      </w:r>
      <w:r w:rsidRPr="00A069D7">
        <w:rPr>
          <w:rFonts w:eastAsia="Calibri"/>
        </w:rPr>
        <w:t xml:space="preserve">Slovenska. </w:t>
      </w:r>
    </w:p>
    <w:p w:rsidR="00A069D7" w:rsidRDefault="00353F50" w:rsidP="00A069D7">
      <w:pPr>
        <w:tabs>
          <w:tab w:val="left" w:pos="540"/>
        </w:tabs>
        <w:jc w:val="both"/>
      </w:pPr>
      <w:r w:rsidRPr="00A069D7">
        <w:rPr>
          <w:rFonts w:eastAsia="Calibri"/>
        </w:rPr>
        <w:t>V dňoch 20.</w:t>
      </w:r>
      <w:r w:rsidR="00A95F33" w:rsidRPr="00A95F33">
        <w:rPr>
          <w:rFonts w:eastAsiaTheme="minorHAnsi"/>
          <w:lang w:eastAsia="en-US"/>
        </w:rPr>
        <w:t xml:space="preserve"> </w:t>
      </w:r>
      <w:r w:rsidR="00A95F33" w:rsidRPr="004F7E4B">
        <w:rPr>
          <w:rFonts w:eastAsiaTheme="minorHAnsi"/>
          <w:lang w:eastAsia="en-US"/>
        </w:rPr>
        <w:t>–</w:t>
      </w:r>
      <w:r w:rsidRPr="00A069D7">
        <w:rPr>
          <w:rFonts w:eastAsia="Calibri"/>
        </w:rPr>
        <w:t xml:space="preserve"> 21.10.2015 sa v Prahe uskutočnilo školenie pre úspešných vedúcich partnerov,</w:t>
      </w:r>
      <w:r w:rsidRPr="005D0FA8">
        <w:t xml:space="preserve"> postupujúcich do 2. kola </w:t>
      </w:r>
      <w:r>
        <w:t xml:space="preserve">1. </w:t>
      </w:r>
      <w:r w:rsidRPr="005D0FA8">
        <w:t xml:space="preserve">výzvy na predkladanie projektov, kde </w:t>
      </w:r>
      <w:r>
        <w:t>sa mohli</w:t>
      </w:r>
      <w:r w:rsidRPr="005D0FA8">
        <w:t xml:space="preserve"> zúčastniť aj </w:t>
      </w:r>
      <w:r>
        <w:t>jedno</w:t>
      </w:r>
      <w:r w:rsidRPr="005D0FA8">
        <w:t>hodinovej konzultácie k projektu s technickým sekretariátom</w:t>
      </w:r>
      <w:r>
        <w:t xml:space="preserve"> programu</w:t>
      </w:r>
      <w:r w:rsidRPr="005D0FA8">
        <w:t xml:space="preserve">. </w:t>
      </w:r>
      <w:r>
        <w:t xml:space="preserve">Do 2. kola postúpilo 91 projektových žiadostí, ktoré boli odsúhlasené na 3. Rokovaní monitorovacieho výboru projektu. </w:t>
      </w:r>
      <w:r w:rsidRPr="00C8151A">
        <w:t xml:space="preserve">Dňa </w:t>
      </w:r>
      <w:r w:rsidR="00A95F33">
        <w:t>0</w:t>
      </w:r>
      <w:r w:rsidRPr="00C8151A">
        <w:t>4.12.2015 bolo uzatvorené 2. kolo 1. výzvy na predkladanie projektov. 90 z 91 projektových</w:t>
      </w:r>
      <w:r w:rsidR="00786989">
        <w:t xml:space="preserve"> žiadostí, ktoré postúpili do 2</w:t>
      </w:r>
      <w:r w:rsidRPr="00C8151A">
        <w:t>. kola doručili kompletné projektové žiado</w:t>
      </w:r>
      <w:r w:rsidR="009813A4">
        <w:t xml:space="preserve">sti. V nasledujúcich mesiacoch </w:t>
      </w:r>
      <w:r w:rsidRPr="00C8151A">
        <w:t>budú tieto žiadosti posudzované a</w:t>
      </w:r>
      <w:r>
        <w:t> </w:t>
      </w:r>
      <w:r w:rsidRPr="00C8151A">
        <w:t>hodnotené</w:t>
      </w:r>
      <w:r>
        <w:t>. Následne</w:t>
      </w:r>
      <w:r w:rsidRPr="00C8151A">
        <w:t xml:space="preserve"> zástupcovia 9 krajín v dňoch 14.</w:t>
      </w:r>
      <w:r w:rsidR="00A95F33" w:rsidRPr="00A95F33">
        <w:rPr>
          <w:rFonts w:eastAsiaTheme="minorHAnsi"/>
          <w:lang w:eastAsia="en-US"/>
        </w:rPr>
        <w:t xml:space="preserve"> </w:t>
      </w:r>
      <w:r w:rsidR="00A95F33" w:rsidRPr="004F7E4B">
        <w:rPr>
          <w:rFonts w:eastAsiaTheme="minorHAnsi"/>
          <w:lang w:eastAsia="en-US"/>
        </w:rPr>
        <w:t>–</w:t>
      </w:r>
      <w:r w:rsidR="00A95F33">
        <w:rPr>
          <w:rFonts w:eastAsiaTheme="minorHAnsi"/>
          <w:lang w:eastAsia="en-US"/>
        </w:rPr>
        <w:t xml:space="preserve"> </w:t>
      </w:r>
      <w:r w:rsidRPr="00C8151A">
        <w:t>15.</w:t>
      </w:r>
      <w:r w:rsidR="00A95F33">
        <w:t>0</w:t>
      </w:r>
      <w:r w:rsidRPr="00C8151A">
        <w:t xml:space="preserve">4.2016 na 4. rokovaní monitorovacieho výboru rozhodnú o definitívnom </w:t>
      </w:r>
      <w:r w:rsidR="009813A4">
        <w:t>schválení projektov z 1. výzvy.</w:t>
      </w:r>
      <w:r w:rsidRPr="00C8151A">
        <w:t xml:space="preserve"> Na úspešné projekty z 1. výzvy bolo vyčlenených 80 mil. </w:t>
      </w:r>
      <w:r w:rsidR="000721DE" w:rsidRPr="000721DE">
        <w:t>EUR.</w:t>
      </w:r>
    </w:p>
    <w:p w:rsidR="00A069D7" w:rsidRPr="00A069D7" w:rsidRDefault="00A069D7" w:rsidP="00A069D7">
      <w:pPr>
        <w:tabs>
          <w:tab w:val="left" w:pos="540"/>
        </w:tabs>
        <w:jc w:val="both"/>
      </w:pPr>
    </w:p>
    <w:p w:rsidR="001A5041" w:rsidRDefault="00546DCC" w:rsidP="00A069D7">
      <w:pPr>
        <w:spacing w:after="120"/>
        <w:rPr>
          <w:b/>
        </w:rPr>
      </w:pPr>
      <w:r w:rsidRPr="00546DCC">
        <w:rPr>
          <w:b/>
        </w:rPr>
        <w:t>Dunajský nadnárodný program 2014</w:t>
      </w:r>
      <w:r w:rsidR="00D8552F">
        <w:rPr>
          <w:b/>
        </w:rPr>
        <w:t xml:space="preserve"> – </w:t>
      </w:r>
      <w:r w:rsidRPr="00546DCC">
        <w:rPr>
          <w:b/>
        </w:rPr>
        <w:t>2020</w:t>
      </w:r>
    </w:p>
    <w:p w:rsidR="00546DCC" w:rsidRDefault="00546DCC" w:rsidP="00546DCC">
      <w:pPr>
        <w:jc w:val="both"/>
      </w:pPr>
      <w:r w:rsidRPr="005D0FA8">
        <w:t xml:space="preserve">Program </w:t>
      </w:r>
      <w:r w:rsidRPr="00C8151A">
        <w:t xml:space="preserve">nadnárodnej spolupráce </w:t>
      </w:r>
      <w:proofErr w:type="spellStart"/>
      <w:r w:rsidRPr="00C8151A">
        <w:t>Interreg</w:t>
      </w:r>
      <w:proofErr w:type="spellEnd"/>
      <w:r w:rsidRPr="00C8151A">
        <w:t xml:space="preserve"> Dunajský nadnárodný program 2014</w:t>
      </w:r>
      <w:r w:rsidR="00914E6F">
        <w:t xml:space="preserve"> – </w:t>
      </w:r>
      <w:r w:rsidRPr="00C8151A">
        <w:t>2020</w:t>
      </w:r>
      <w:r>
        <w:t xml:space="preserve"> </w:t>
      </w:r>
      <w:r w:rsidRPr="005D0FA8">
        <w:t>značne meškal v príprave na schválenie. Program bol v SR schválený uznesením vlády SR č.</w:t>
      </w:r>
      <w:r w:rsidR="005133A0">
        <w:t xml:space="preserve"> </w:t>
      </w:r>
      <w:r w:rsidRPr="005D0FA8">
        <w:t>34/2015</w:t>
      </w:r>
      <w:r w:rsidR="00A95F33">
        <w:t xml:space="preserve"> dňa 21.01.</w:t>
      </w:r>
      <w:r>
        <w:t>2015</w:t>
      </w:r>
      <w:r w:rsidRPr="005D0FA8">
        <w:t xml:space="preserve">. EK </w:t>
      </w:r>
      <w:r>
        <w:t>schválila</w:t>
      </w:r>
      <w:r w:rsidRPr="005D0FA8">
        <w:t xml:space="preserve"> </w:t>
      </w:r>
      <w:r w:rsidR="00A95F33">
        <w:t>program 20.08.</w:t>
      </w:r>
      <w:r>
        <w:t>2015.</w:t>
      </w:r>
      <w:r w:rsidR="0011675E">
        <w:t xml:space="preserve"> </w:t>
      </w:r>
      <w:r>
        <w:t>Počas sledovaného obdobia sa v rámci implementácie programu u</w:t>
      </w:r>
      <w:r w:rsidRPr="005D0FA8">
        <w:t xml:space="preserve">skutočnili </w:t>
      </w:r>
      <w:r w:rsidRPr="00546DCC">
        <w:t>zasadnutia programovacieho výboru</w:t>
      </w:r>
      <w:r>
        <w:rPr>
          <w:b/>
        </w:rPr>
        <w:t xml:space="preserve"> </w:t>
      </w:r>
      <w:r w:rsidRPr="00A95F33">
        <w:t>v</w:t>
      </w:r>
      <w:r>
        <w:rPr>
          <w:b/>
        </w:rPr>
        <w:t xml:space="preserve"> </w:t>
      </w:r>
      <w:r>
        <w:t xml:space="preserve">Ľubľane, </w:t>
      </w:r>
      <w:r w:rsidRPr="00C8151A">
        <w:t>Budapeš</w:t>
      </w:r>
      <w:r>
        <w:t xml:space="preserve">ti, </w:t>
      </w:r>
      <w:proofErr w:type="spellStart"/>
      <w:r w:rsidRPr="00C8151A">
        <w:t>Split</w:t>
      </w:r>
      <w:r>
        <w:t>e</w:t>
      </w:r>
      <w:proofErr w:type="spellEnd"/>
      <w:r>
        <w:t xml:space="preserve">, </w:t>
      </w:r>
      <w:r w:rsidRPr="00C8151A">
        <w:t>Brusel</w:t>
      </w:r>
      <w:r>
        <w:t xml:space="preserve">i, </w:t>
      </w:r>
      <w:r w:rsidRPr="00C8151A">
        <w:t>Prah</w:t>
      </w:r>
      <w:r>
        <w:t xml:space="preserve">e, </w:t>
      </w:r>
      <w:r w:rsidRPr="006B5131">
        <w:t>Belehrad</w:t>
      </w:r>
      <w:r>
        <w:t xml:space="preserve">e a v júni 2015 v </w:t>
      </w:r>
      <w:r w:rsidRPr="006B5131">
        <w:t>Bratislav</w:t>
      </w:r>
      <w:r>
        <w:t>e</w:t>
      </w:r>
      <w:r w:rsidRPr="006B5131">
        <w:t>.</w:t>
      </w:r>
    </w:p>
    <w:p w:rsidR="00546DCC" w:rsidRDefault="00546DCC" w:rsidP="00546DCC">
      <w:pPr>
        <w:jc w:val="both"/>
      </w:pPr>
      <w:r w:rsidRPr="00C8151A">
        <w:t>Počas sledovaného obdobia sa v rámci implementácie programu uskutočnil</w:t>
      </w:r>
      <w:r>
        <w:t>o</w:t>
      </w:r>
      <w:r w:rsidRPr="00C8151A">
        <w:t xml:space="preserve"> </w:t>
      </w:r>
      <w:r w:rsidRPr="00546DCC">
        <w:t>zasadnutie monitorovacieho výboru</w:t>
      </w:r>
      <w:r>
        <w:rPr>
          <w:b/>
        </w:rPr>
        <w:t xml:space="preserve"> </w:t>
      </w:r>
      <w:r w:rsidRPr="00F84FB6">
        <w:t>tzv.</w:t>
      </w:r>
      <w:r>
        <w:rPr>
          <w:b/>
        </w:rPr>
        <w:t xml:space="preserve"> </w:t>
      </w:r>
      <w:r w:rsidRPr="00546DCC">
        <w:t>1. rokovanie monitorovacieho výboru</w:t>
      </w:r>
      <w:r>
        <w:t xml:space="preserve"> v septembri v </w:t>
      </w:r>
      <w:r w:rsidRPr="00C8151A">
        <w:t>Budapeš</w:t>
      </w:r>
      <w:r>
        <w:t>ti.</w:t>
      </w:r>
      <w:r w:rsidRPr="00C8151A">
        <w:t xml:space="preserve"> V dňoch </w:t>
      </w:r>
      <w:r>
        <w:t>23.</w:t>
      </w:r>
      <w:r w:rsidR="00914E6F">
        <w:t xml:space="preserve"> </w:t>
      </w:r>
      <w:r w:rsidR="00A95F33" w:rsidRPr="004F7E4B">
        <w:rPr>
          <w:rFonts w:eastAsiaTheme="minorHAnsi"/>
          <w:lang w:eastAsia="en-US"/>
        </w:rPr>
        <w:t>–</w:t>
      </w:r>
      <w:r w:rsidR="00914E6F">
        <w:t xml:space="preserve"> </w:t>
      </w:r>
      <w:r>
        <w:t>24.</w:t>
      </w:r>
      <w:r w:rsidR="00A95F33">
        <w:t>0</w:t>
      </w:r>
      <w:r>
        <w:t xml:space="preserve">9.2015 sa v Budapešti </w:t>
      </w:r>
      <w:r w:rsidRPr="00C8151A">
        <w:t xml:space="preserve">uskutočnila </w:t>
      </w:r>
      <w:r w:rsidRPr="00546DCC">
        <w:t>úvodná konferencia programu</w:t>
      </w:r>
      <w:r>
        <w:t>, na ktorej bola vyhlásená 1. výzva na predkladanie projektov.</w:t>
      </w:r>
      <w:r w:rsidR="0011675E">
        <w:t xml:space="preserve"> </w:t>
      </w:r>
      <w:r>
        <w:t xml:space="preserve">Všetkých vyššie uvedených stretnutí a rokovaní sa zúčastňovali zamestnanci </w:t>
      </w:r>
      <w:r w:rsidR="00281643">
        <w:t>odboru prierezových priorít</w:t>
      </w:r>
      <w:r w:rsidRPr="00546DCC">
        <w:t xml:space="preserve"> ÚV SR, ktorý vykonáva funkciu národného orgánu a národného kontaktného bodu pre program v SR</w:t>
      </w:r>
      <w:r>
        <w:t xml:space="preserve">. </w:t>
      </w:r>
    </w:p>
    <w:p w:rsidR="001A5041" w:rsidRPr="00A069D7" w:rsidRDefault="00546DCC" w:rsidP="00A069D7">
      <w:pPr>
        <w:jc w:val="both"/>
      </w:pPr>
      <w:r>
        <w:t xml:space="preserve">V roku 2015 bola vyhlásená </w:t>
      </w:r>
      <w:r w:rsidRPr="005D0FA8">
        <w:t>1. výzva na predkladanie projek</w:t>
      </w:r>
      <w:r>
        <w:t>tov:</w:t>
      </w:r>
      <w:r w:rsidRPr="005D0FA8">
        <w:t xml:space="preserve"> </w:t>
      </w:r>
      <w:r w:rsidRPr="00F84FB6">
        <w:t xml:space="preserve">1 kolo 1. výzvy </w:t>
      </w:r>
      <w:r w:rsidR="00A95F33">
        <w:br/>
      </w:r>
      <w:r w:rsidRPr="00F84FB6">
        <w:t>na predkladanie projektov (23.9.</w:t>
      </w:r>
      <w:r w:rsidR="00A95F33">
        <w:t>2015</w:t>
      </w:r>
      <w:r w:rsidRPr="00F84FB6">
        <w:t xml:space="preserve"> </w:t>
      </w:r>
      <w:r w:rsidR="00A95F33" w:rsidRPr="004F7E4B">
        <w:rPr>
          <w:rFonts w:eastAsiaTheme="minorHAnsi"/>
          <w:lang w:eastAsia="en-US"/>
        </w:rPr>
        <w:t>–</w:t>
      </w:r>
      <w:r w:rsidRPr="00F84FB6">
        <w:t xml:space="preserve"> </w:t>
      </w:r>
      <w:r w:rsidR="00A95F33">
        <w:t>0</w:t>
      </w:r>
      <w:r w:rsidRPr="00F84FB6">
        <w:t>3.11.2015)</w:t>
      </w:r>
      <w:r w:rsidR="00650E7C">
        <w:t>. Odbor prierezových priorít</w:t>
      </w:r>
      <w:r w:rsidRPr="005D0FA8">
        <w:t xml:space="preserve"> ako národný kontaktný bod usporiadal </w:t>
      </w:r>
      <w:r>
        <w:t>dva</w:t>
      </w:r>
      <w:r w:rsidRPr="005D0FA8">
        <w:t xml:space="preserve"> </w:t>
      </w:r>
      <w:r w:rsidRPr="00546DCC">
        <w:t>informačné dni k zverejneniu výzvy</w:t>
      </w:r>
      <w:r>
        <w:t xml:space="preserve"> na predkladanie projektov pre potenciálny</w:t>
      </w:r>
      <w:r w:rsidR="005133A0">
        <w:t>ch záujemcov o podanie projektu.</w:t>
      </w:r>
      <w:r w:rsidR="00914E6F">
        <w:t xml:space="preserve"> </w:t>
      </w:r>
      <w:r w:rsidRPr="005D0FA8">
        <w:t>V</w:t>
      </w:r>
      <w:r>
        <w:t xml:space="preserve"> rámci</w:t>
      </w:r>
      <w:r w:rsidRPr="005D0FA8">
        <w:t xml:space="preserve"> 1. </w:t>
      </w:r>
      <w:r>
        <w:t>k</w:t>
      </w:r>
      <w:r w:rsidRPr="005D0FA8">
        <w:t>ol</w:t>
      </w:r>
      <w:r>
        <w:t>a</w:t>
      </w:r>
      <w:r w:rsidRPr="005D0FA8">
        <w:t xml:space="preserve"> 1. </w:t>
      </w:r>
      <w:r>
        <w:t>v</w:t>
      </w:r>
      <w:r w:rsidRPr="005D0FA8">
        <w:t>ýzv</w:t>
      </w:r>
      <w:r>
        <w:t>y na predkladanie projektov</w:t>
      </w:r>
      <w:r w:rsidRPr="005D0FA8">
        <w:t xml:space="preserve"> bolo doručených </w:t>
      </w:r>
      <w:r>
        <w:t>576</w:t>
      </w:r>
      <w:r w:rsidRPr="005D0FA8">
        <w:t xml:space="preserve"> projektových návrhov</w:t>
      </w:r>
      <w:r>
        <w:t xml:space="preserve">. </w:t>
      </w:r>
      <w:r w:rsidRPr="005D0FA8">
        <w:t xml:space="preserve">Z tohto </w:t>
      </w:r>
      <w:r>
        <w:t xml:space="preserve">celkového </w:t>
      </w:r>
      <w:r w:rsidRPr="005D0FA8">
        <w:t xml:space="preserve">počtu </w:t>
      </w:r>
      <w:r>
        <w:t>bolo</w:t>
      </w:r>
      <w:r w:rsidRPr="005D0FA8">
        <w:t xml:space="preserve"> </w:t>
      </w:r>
      <w:r>
        <w:t>24</w:t>
      </w:r>
      <w:r w:rsidRPr="005D0FA8">
        <w:t xml:space="preserve"> vedúcich partnerov zo Slovenska. </w:t>
      </w:r>
      <w:r>
        <w:t xml:space="preserve">V mesiacoch december 2015 - január 2016 vykonal odbor prierezových priorít ÚV SR kontrolu oprávnenosti slovenských žiadateľov a výsledok odoslal na spoločný sekretariát programu, kde následne prebehne hodnotenie projektových žiadostí. </w:t>
      </w:r>
      <w:r w:rsidR="00A95F33">
        <w:br/>
      </w:r>
      <w:r w:rsidRPr="005D0FA8">
        <w:t xml:space="preserve">2. kolo </w:t>
      </w:r>
      <w:r>
        <w:t xml:space="preserve">1. </w:t>
      </w:r>
      <w:r w:rsidRPr="005D0FA8">
        <w:t xml:space="preserve">výzvy </w:t>
      </w:r>
      <w:r>
        <w:t xml:space="preserve">na predkladanie projektov </w:t>
      </w:r>
      <w:r w:rsidRPr="005D0FA8">
        <w:t xml:space="preserve">má byť otvorené </w:t>
      </w:r>
      <w:r>
        <w:t xml:space="preserve">od </w:t>
      </w:r>
      <w:r w:rsidR="00A95F33">
        <w:t>0</w:t>
      </w:r>
      <w:r w:rsidRPr="005D0FA8">
        <w:t>1.</w:t>
      </w:r>
      <w:r w:rsidR="00A95F33">
        <w:t>0</w:t>
      </w:r>
      <w:r w:rsidRPr="005D0FA8">
        <w:t>4.2016.</w:t>
      </w:r>
    </w:p>
    <w:p w:rsidR="001A5041" w:rsidRDefault="00F9476B" w:rsidP="00F9476B">
      <w:pPr>
        <w:pStyle w:val="Nadpis3"/>
      </w:pPr>
      <w:bookmarkStart w:id="46" w:name="_Toc444160715"/>
      <w:bookmarkStart w:id="47" w:name="_Toc447185500"/>
      <w:r>
        <w:t xml:space="preserve">3.4.3 </w:t>
      </w:r>
      <w:r w:rsidR="00546DCC">
        <w:t>Programy medziregionálnej spolupráce</w:t>
      </w:r>
      <w:bookmarkEnd w:id="46"/>
      <w:bookmarkEnd w:id="47"/>
    </w:p>
    <w:p w:rsidR="00546DCC" w:rsidRDefault="00546DCC">
      <w:pPr>
        <w:rPr>
          <w:b/>
        </w:rPr>
      </w:pPr>
    </w:p>
    <w:p w:rsidR="001A5041" w:rsidRDefault="00A069D7" w:rsidP="00A069D7">
      <w:pPr>
        <w:spacing w:after="120"/>
        <w:rPr>
          <w:b/>
        </w:rPr>
      </w:pPr>
      <w:proofErr w:type="spellStart"/>
      <w:r>
        <w:rPr>
          <w:b/>
        </w:rPr>
        <w:t>Interreg</w:t>
      </w:r>
      <w:proofErr w:type="spellEnd"/>
      <w:r>
        <w:rPr>
          <w:b/>
        </w:rPr>
        <w:t xml:space="preserve"> </w:t>
      </w:r>
      <w:proofErr w:type="spellStart"/>
      <w:r>
        <w:rPr>
          <w:b/>
        </w:rPr>
        <w:t>Europe</w:t>
      </w:r>
      <w:proofErr w:type="spellEnd"/>
    </w:p>
    <w:p w:rsidR="00694140" w:rsidRDefault="0078139C" w:rsidP="00694140">
      <w:pPr>
        <w:spacing w:after="120"/>
        <w:jc w:val="both"/>
      </w:pPr>
      <w:r w:rsidRPr="0078139C">
        <w:t>S cieľom posilniť efektívnosť politiky súdržnosti podporuje</w:t>
      </w:r>
      <w:r>
        <w:t xml:space="preserve"> program </w:t>
      </w:r>
      <w:proofErr w:type="spellStart"/>
      <w:r w:rsidR="00694140">
        <w:t>Interreg</w:t>
      </w:r>
      <w:proofErr w:type="spellEnd"/>
      <w:r w:rsidR="00694140">
        <w:t xml:space="preserve"> </w:t>
      </w:r>
      <w:proofErr w:type="spellStart"/>
      <w:r w:rsidR="00694140">
        <w:t>Europe</w:t>
      </w:r>
      <w:proofErr w:type="spellEnd"/>
      <w:r>
        <w:t xml:space="preserve"> výmenu </w:t>
      </w:r>
      <w:r w:rsidRPr="0078139C">
        <w:t>skúseností v rámci tematických cieľov s identifikáciou a rozšir</w:t>
      </w:r>
      <w:r w:rsidR="00694140">
        <w:t xml:space="preserve">ovaním informácií o osvedčených </w:t>
      </w:r>
      <w:r w:rsidRPr="0078139C">
        <w:t>postupoch medzi partnermi v rámci celej Únie s hlavným zámerom zai</w:t>
      </w:r>
      <w:r w:rsidR="00694140">
        <w:t xml:space="preserve">stiť ich prenos predovšetkým do </w:t>
      </w:r>
      <w:r w:rsidRPr="0078139C">
        <w:t>operačných programov spadajúcich pod cieľ Investovanie do rastu a zamestnanosti a v</w:t>
      </w:r>
      <w:r w:rsidR="00694140">
        <w:t> </w:t>
      </w:r>
      <w:r w:rsidRPr="0078139C">
        <w:t>tých</w:t>
      </w:r>
      <w:r w:rsidR="00694140">
        <w:t xml:space="preserve"> </w:t>
      </w:r>
      <w:r w:rsidRPr="0078139C">
        <w:t>prípadoch, kde je to relevantné, aj do programov cieľa Európska územná spolupráca. Toto</w:t>
      </w:r>
      <w:r w:rsidR="00694140">
        <w:t xml:space="preserve"> </w:t>
      </w:r>
      <w:r w:rsidRPr="0078139C">
        <w:t xml:space="preserve">bude realizované prostredníctvom podporovania a uľahčovania </w:t>
      </w:r>
      <w:r w:rsidRPr="0078139C">
        <w:lastRenderedPageBreak/>
        <w:t>štúdia politík, výmeny vedomostí</w:t>
      </w:r>
      <w:r w:rsidR="00694140">
        <w:t xml:space="preserve"> a </w:t>
      </w:r>
      <w:r w:rsidRPr="0078139C">
        <w:t>transferu osvedčených postupov medzi regionálnymi a mies</w:t>
      </w:r>
      <w:r w:rsidR="00694140">
        <w:t xml:space="preserve">tnymi orgánmi a ďalšími aktérmi </w:t>
      </w:r>
      <w:r w:rsidRPr="0078139C">
        <w:t>regionálneho významu.</w:t>
      </w:r>
    </w:p>
    <w:p w:rsidR="00DB7F07" w:rsidRDefault="00DB7F07" w:rsidP="00125E35">
      <w:pPr>
        <w:spacing w:after="120"/>
        <w:jc w:val="both"/>
      </w:pPr>
      <w:r>
        <w:t xml:space="preserve">Program </w:t>
      </w:r>
      <w:proofErr w:type="spellStart"/>
      <w:r>
        <w:t>Interreg</w:t>
      </w:r>
      <w:proofErr w:type="spellEnd"/>
      <w:r>
        <w:t xml:space="preserve"> </w:t>
      </w:r>
      <w:proofErr w:type="spellStart"/>
      <w:r>
        <w:t>Europe</w:t>
      </w:r>
      <w:proofErr w:type="spellEnd"/>
      <w:r>
        <w:t xml:space="preserve"> má rozpočet vo výške 359 mil</w:t>
      </w:r>
      <w:r w:rsidR="00A95F33">
        <w:t>.</w:t>
      </w:r>
      <w:r>
        <w:t xml:space="preserve"> </w:t>
      </w:r>
      <w:r w:rsidR="00A95F33">
        <w:t>EUR</w:t>
      </w:r>
      <w:r>
        <w:t xml:space="preserve"> z EFRR na obdobie rokov </w:t>
      </w:r>
      <w:r w:rsidR="00A95F33">
        <w:br/>
      </w:r>
      <w:r>
        <w:t xml:space="preserve">2014 – 2020 a tematicky sa zameriava na nasledujúce štyri politické oblasti, z ktorých každá </w:t>
      </w:r>
      <w:r w:rsidR="00125E35">
        <w:t xml:space="preserve">súvisí s regionálnym rozvojom: </w:t>
      </w:r>
    </w:p>
    <w:p w:rsidR="00DB7F07" w:rsidRDefault="00DB7F07" w:rsidP="00125E35">
      <w:pPr>
        <w:ind w:left="708"/>
        <w:jc w:val="both"/>
      </w:pPr>
      <w:r>
        <w:t xml:space="preserve">1. Výskum, technologický rozvoj a inovácie </w:t>
      </w:r>
    </w:p>
    <w:p w:rsidR="00DB7F07" w:rsidRDefault="00DB7F07" w:rsidP="00125E35">
      <w:pPr>
        <w:ind w:left="708"/>
        <w:jc w:val="both"/>
      </w:pPr>
      <w:r>
        <w:t xml:space="preserve">2. Konkurencieschopnosť malých a stredných podnikov </w:t>
      </w:r>
    </w:p>
    <w:p w:rsidR="00DB7F07" w:rsidRDefault="00DB7F07" w:rsidP="00125E35">
      <w:pPr>
        <w:ind w:left="708"/>
        <w:jc w:val="both"/>
      </w:pPr>
      <w:r>
        <w:t xml:space="preserve">3. </w:t>
      </w:r>
      <w:proofErr w:type="spellStart"/>
      <w:r>
        <w:t>Nízkouhlíkové</w:t>
      </w:r>
      <w:proofErr w:type="spellEnd"/>
      <w:r>
        <w:t xml:space="preserve"> hospodárstvo </w:t>
      </w:r>
    </w:p>
    <w:p w:rsidR="00DB7F07" w:rsidRDefault="00DB7F07" w:rsidP="00125E35">
      <w:pPr>
        <w:spacing w:after="120"/>
        <w:ind w:left="709"/>
        <w:jc w:val="both"/>
      </w:pPr>
      <w:r>
        <w:t xml:space="preserve">4. Životné prostredie </w:t>
      </w:r>
      <w:r w:rsidR="00125E35">
        <w:t xml:space="preserve">a efektívne využívanie zdrojov </w:t>
      </w:r>
    </w:p>
    <w:p w:rsidR="00546DCC" w:rsidRPr="00DB14DB" w:rsidRDefault="0011675E" w:rsidP="00D977CA">
      <w:pPr>
        <w:jc w:val="both"/>
      </w:pPr>
      <w:r w:rsidRPr="00F9476B">
        <w:t>Program spolupráce bol na národnej úrovni schválený uznesením vlády SR č. 331/2014,</w:t>
      </w:r>
      <w:r>
        <w:t xml:space="preserve"> ktorým bolo Ministerstvo hospodárstva SR schválené za Národný orgán programu spolupráce vykonávajúci funkciu národného kontaktného bodu a orgánu zodpovedného za vytvorenie centralizovaného systému finančnej kontroly na území SR. Následne došlo dňa 14. júla 2014 k podpísaniu dohody, v ktorej SR vyjadrila súhlas s obsahom programu spolupráce a v ktorej sa zaviazala poskytnúť spolufinancovanie nevyhnutné na implementáciu programu spolupráce. Návrh programu spolupráce </w:t>
      </w:r>
      <w:proofErr w:type="spellStart"/>
      <w:r>
        <w:t>Interreg</w:t>
      </w:r>
      <w:proofErr w:type="spellEnd"/>
      <w:r>
        <w:t xml:space="preserve"> </w:t>
      </w:r>
      <w:proofErr w:type="spellStart"/>
      <w:r>
        <w:t>Europe</w:t>
      </w:r>
      <w:proofErr w:type="spellEnd"/>
      <w:r>
        <w:t xml:space="preserve"> bol zaslaný na posúd</w:t>
      </w:r>
      <w:r w:rsidR="00A95F33">
        <w:t>enie Európskej komisii až 14.11.</w:t>
      </w:r>
      <w:r>
        <w:t xml:space="preserve">2014 z dôvodu chýbajúcich dohôd niekoľkých participujúcich štátov. </w:t>
      </w:r>
      <w:r w:rsidR="00A95F33">
        <w:br/>
      </w:r>
      <w:r>
        <w:t>V nadväznosti na jeho oneskorené predloženie EK bol program schválený 11.</w:t>
      </w:r>
      <w:r w:rsidR="00A95F33">
        <w:t>06.</w:t>
      </w:r>
      <w:r>
        <w:t>2015. Zahajujúca konferencia programu spolupráce sa však konala už v dň</w:t>
      </w:r>
      <w:r w:rsidR="00A95F33">
        <w:t>och 02. - 03.12.</w:t>
      </w:r>
      <w:r>
        <w:t>2014 v Bologni.</w:t>
      </w:r>
      <w:r w:rsidR="00CD24BE">
        <w:t xml:space="preserve"> </w:t>
      </w:r>
    </w:p>
    <w:p w:rsidR="00546DCC" w:rsidRPr="00A069D7" w:rsidRDefault="00546DCC" w:rsidP="00A069D7">
      <w:pPr>
        <w:tabs>
          <w:tab w:val="left" w:pos="540"/>
        </w:tabs>
        <w:spacing w:after="120"/>
        <w:jc w:val="both"/>
        <w:rPr>
          <w:rFonts w:eastAsia="Calibri"/>
        </w:rPr>
      </w:pPr>
      <w:r w:rsidRPr="00DB14DB">
        <w:t xml:space="preserve">Na účely prípravy nového programu spolupráce bol zriadený programovací výbor zložený </w:t>
      </w:r>
      <w:r w:rsidR="00A95F33">
        <w:br/>
      </w:r>
      <w:r w:rsidRPr="00DB14DB">
        <w:t>zo zástupcov členských štátov EÚ, Nórska a Švajčiarska, na zasadnutia ktorého boli prizývaní aj zástupcovia inštitúcií EÚ a iných programov cieľa 2. V roku 2014 sa uskutočnilo päť stretnutí programovacieho výboru, počas ktorých sa dokončoval finálny n</w:t>
      </w:r>
      <w:r w:rsidR="003E1082">
        <w:t xml:space="preserve">ávrh programového dokumentu, ex </w:t>
      </w:r>
      <w:proofErr w:type="spellStart"/>
      <w:r w:rsidRPr="00DB14DB">
        <w:t>ante</w:t>
      </w:r>
      <w:proofErr w:type="spellEnd"/>
      <w:r w:rsidRPr="00DB14DB">
        <w:t xml:space="preserve"> hodnotenia a strategického environmentálneho hodnotenia (SEA</w:t>
      </w:r>
      <w:r w:rsidR="00943B93">
        <w:t xml:space="preserve">). </w:t>
      </w:r>
      <w:r w:rsidRPr="00DB14DB">
        <w:t>Konečná verzia programu spolupráce bola schválená členmi programovacieho výboru zač</w:t>
      </w:r>
      <w:r w:rsidR="0011675E">
        <w:t xml:space="preserve">iatkom júna 2014. </w:t>
      </w:r>
      <w:r w:rsidRPr="00DB14DB">
        <w:t>V priebehu roka 2015 sa uskutočnilo jedno stretnutie programovacieho výboru a dve zasadnutia monitorovacie</w:t>
      </w:r>
      <w:r w:rsidR="003137B4">
        <w:t>ho</w:t>
      </w:r>
      <w:r w:rsidRPr="00DB14DB">
        <w:t xml:space="preserve"> výboru, počas ktorých sa negociovali návrhy programových dokumentov ako aj dokumentov aplikačného</w:t>
      </w:r>
      <w:r w:rsidR="003137B4">
        <w:t xml:space="preserve"> balíka</w:t>
      </w:r>
      <w:r w:rsidRPr="00DB14DB">
        <w:t xml:space="preserve"> 1. verejnej výzvy na </w:t>
      </w:r>
      <w:r w:rsidR="00A069D7">
        <w:rPr>
          <w:rFonts w:eastAsia="Calibri"/>
        </w:rPr>
        <w:t xml:space="preserve">predkladanie projektov. </w:t>
      </w:r>
    </w:p>
    <w:p w:rsidR="00546DCC" w:rsidRPr="00A069D7" w:rsidRDefault="00546DCC" w:rsidP="00A069D7">
      <w:pPr>
        <w:tabs>
          <w:tab w:val="left" w:pos="540"/>
        </w:tabs>
        <w:spacing w:after="120"/>
        <w:jc w:val="both"/>
        <w:rPr>
          <w:rFonts w:eastAsia="Calibri"/>
        </w:rPr>
      </w:pPr>
      <w:r w:rsidRPr="00A069D7">
        <w:rPr>
          <w:rFonts w:eastAsia="Calibri"/>
        </w:rPr>
        <w:t>Oficiálne bolo spustenie prvej výzvy odsúhlasené na prvom zasadnutí monitorovacieho</w:t>
      </w:r>
      <w:r w:rsidRPr="00DB14DB">
        <w:t xml:space="preserve"> výboru (Riga 06/2015) po schválení programu spo</w:t>
      </w:r>
      <w:r w:rsidR="003137B4">
        <w:t xml:space="preserve">lupráce zo strany EK. </w:t>
      </w:r>
      <w:r w:rsidRPr="00DB14DB">
        <w:t xml:space="preserve">V období </w:t>
      </w:r>
      <w:r w:rsidR="00A95F33">
        <w:t>od 22.06.</w:t>
      </w:r>
      <w:r w:rsidRPr="003137B4">
        <w:t xml:space="preserve">2015 </w:t>
      </w:r>
      <w:r w:rsidR="00A95F33" w:rsidRPr="004F7E4B">
        <w:rPr>
          <w:rFonts w:eastAsiaTheme="minorHAnsi"/>
          <w:lang w:eastAsia="en-US"/>
        </w:rPr>
        <w:t>–</w:t>
      </w:r>
      <w:r w:rsidR="00A95F33">
        <w:t xml:space="preserve"> 31.07.</w:t>
      </w:r>
      <w:r w:rsidRPr="003137B4">
        <w:t>2015</w:t>
      </w:r>
      <w:r w:rsidRPr="00DB14DB">
        <w:rPr>
          <w:b/>
        </w:rPr>
        <w:t xml:space="preserve"> </w:t>
      </w:r>
      <w:r w:rsidRPr="00DB14DB">
        <w:t>bola vyhlásená</w:t>
      </w:r>
      <w:r w:rsidRPr="00DB14DB">
        <w:rPr>
          <w:b/>
        </w:rPr>
        <w:t xml:space="preserve"> </w:t>
      </w:r>
      <w:r w:rsidRPr="003137B4">
        <w:t>prvá verejná výzva na predkladanie projektov.</w:t>
      </w:r>
      <w:r w:rsidRPr="00DB14DB">
        <w:t xml:space="preserve"> Pre prvú výzvu sa vyčlenila tretina rozpočtu EFRR, cca. </w:t>
      </w:r>
      <w:r w:rsidR="0017336D">
        <w:t>107,5 mil. EUR</w:t>
      </w:r>
      <w:r w:rsidRPr="00DB14DB">
        <w:rPr>
          <w:bCs/>
        </w:rPr>
        <w:t>.</w:t>
      </w:r>
      <w:r w:rsidR="0011675E">
        <w:t xml:space="preserve"> </w:t>
      </w:r>
      <w:r w:rsidRPr="00DB14DB">
        <w:rPr>
          <w:bCs/>
        </w:rPr>
        <w:t xml:space="preserve">Na Spoločný sekretariát programu bolo </w:t>
      </w:r>
      <w:r w:rsidRPr="003137B4">
        <w:rPr>
          <w:bCs/>
        </w:rPr>
        <w:t>doručených 261 žiadostí</w:t>
      </w:r>
      <w:r w:rsidRPr="00DB14DB">
        <w:rPr>
          <w:bCs/>
        </w:rPr>
        <w:t xml:space="preserve">, do ktorých bolo zapojených 2 158 partnerov. </w:t>
      </w:r>
      <w:r w:rsidRPr="00DB14DB">
        <w:t xml:space="preserve">V rámci prvej verejnej výzvy prejavilo záujem o participáciu na projektoch medziregionálnej spolupráce </w:t>
      </w:r>
      <w:r w:rsidRPr="003137B4">
        <w:t>18 slovenských projektových partnerov zapojených do 16 projektov</w:t>
      </w:r>
      <w:r w:rsidRPr="00DB14DB">
        <w:t xml:space="preserve">. V dvoch projektoch bola SR zastúpená dvomi slovenskými projektovými partnermi. </w:t>
      </w:r>
      <w:r w:rsidRPr="003137B4">
        <w:t>O post vedúceho partnera prejavil záujem jeden slovenský uchádzač. Celkový rozpočet požadovaný slovenskými projektovými partnermi presiahol 3,1 mi</w:t>
      </w:r>
      <w:r w:rsidR="0017336D">
        <w:t>l. EUR, pričom vyše 2,6 mil. EUR</w:t>
      </w:r>
      <w:r w:rsidRPr="003137B4">
        <w:t xml:space="preserve"> by malo byť čerpaných z EFRR</w:t>
      </w:r>
      <w:r w:rsidR="0011675E">
        <w:t xml:space="preserve">. </w:t>
      </w:r>
      <w:r w:rsidRPr="00DB14DB">
        <w:t xml:space="preserve">Schvaľovanie projektov je naplánované </w:t>
      </w:r>
      <w:r w:rsidRPr="00A069D7">
        <w:rPr>
          <w:rFonts w:eastAsia="Calibri"/>
        </w:rPr>
        <w:t>na tretie zasadnutie m</w:t>
      </w:r>
      <w:r w:rsidR="00F439E4">
        <w:rPr>
          <w:rFonts w:eastAsia="Calibri"/>
        </w:rPr>
        <w:t>onitorovacieho výboru, ktoré sa</w:t>
      </w:r>
      <w:r w:rsidRPr="00A069D7">
        <w:rPr>
          <w:rFonts w:eastAsia="Calibri"/>
        </w:rPr>
        <w:t xml:space="preserve"> uskutoč</w:t>
      </w:r>
      <w:r w:rsidR="00A069D7">
        <w:rPr>
          <w:rFonts w:eastAsia="Calibri"/>
        </w:rPr>
        <w:t xml:space="preserve">ní vo februári 2016 v </w:t>
      </w:r>
      <w:proofErr w:type="spellStart"/>
      <w:r w:rsidR="00A069D7">
        <w:rPr>
          <w:rFonts w:eastAsia="Calibri"/>
        </w:rPr>
        <w:t>Utrechte</w:t>
      </w:r>
      <w:proofErr w:type="spellEnd"/>
      <w:r w:rsidR="00A069D7">
        <w:rPr>
          <w:rFonts w:eastAsia="Calibri"/>
        </w:rPr>
        <w:t>.</w:t>
      </w:r>
    </w:p>
    <w:p w:rsidR="00125E35" w:rsidRDefault="00546DCC" w:rsidP="00A069D7">
      <w:pPr>
        <w:tabs>
          <w:tab w:val="left" w:pos="540"/>
        </w:tabs>
        <w:jc w:val="both"/>
      </w:pPr>
      <w:r w:rsidRPr="00A069D7">
        <w:rPr>
          <w:rFonts w:eastAsia="Calibri"/>
        </w:rPr>
        <w:t>V rámci SR bol v Bratislave dňa 6. mája 2015 zorganizovaný Národný informačný deň, na</w:t>
      </w:r>
      <w:r w:rsidRPr="00DB14DB">
        <w:t xml:space="preserve"> ktorom boli predstavené informácie o novom programe spolupráce. Zároveň v snahe podporiť zapojenie slovenských projektových partnerov do projektov medziregionálnej spolupráce uskutočnilo Ministerstvo hospodárstva SR dva informačné semináre v mestách Banská Bystrica dňa 27. novembra 2015 </w:t>
      </w:r>
      <w:r w:rsidR="00694140">
        <w:t>a  Prešov dňa 10. decembra 2015.</w:t>
      </w:r>
    </w:p>
    <w:p w:rsidR="000C6D29" w:rsidRPr="00DB14DB" w:rsidRDefault="000C6D29" w:rsidP="00A069D7">
      <w:pPr>
        <w:tabs>
          <w:tab w:val="left" w:pos="540"/>
        </w:tabs>
        <w:jc w:val="both"/>
      </w:pPr>
    </w:p>
    <w:p w:rsidR="00F96CFF" w:rsidRPr="00A069D7" w:rsidRDefault="00F96CFF" w:rsidP="00A069D7">
      <w:pPr>
        <w:spacing w:after="120"/>
        <w:rPr>
          <w:b/>
        </w:rPr>
      </w:pPr>
      <w:r>
        <w:rPr>
          <w:b/>
        </w:rPr>
        <w:t>ESPON 2020</w:t>
      </w:r>
    </w:p>
    <w:p w:rsidR="003A626E" w:rsidRPr="00A069D7" w:rsidRDefault="00F96CFF" w:rsidP="00A069D7">
      <w:pPr>
        <w:tabs>
          <w:tab w:val="left" w:pos="540"/>
        </w:tabs>
        <w:spacing w:after="120"/>
        <w:jc w:val="both"/>
        <w:rPr>
          <w:rFonts w:eastAsia="Calibri"/>
        </w:rPr>
      </w:pPr>
      <w:r w:rsidRPr="00F96CFF">
        <w:t>Ministerstvo dopravy, výstavby a regionálneho rozvoja SR je v súlade s u</w:t>
      </w:r>
      <w:r w:rsidR="00A95F33">
        <w:t>znesením vlády SR č. 604 zo 16.10.</w:t>
      </w:r>
      <w:r w:rsidRPr="00F96CFF">
        <w:t xml:space="preserve">2013 určené ako orgán zodpovedný za prípravu a implementáciu programu ESPON v podmienkach Slovenskej republiky. SR preto nepôsobí ako riadiaci orgán programu spolupráce ESPON 2020, ale prostredníctvom </w:t>
      </w:r>
      <w:r w:rsidRPr="002A46C4">
        <w:t>MDVRR SR</w:t>
      </w:r>
      <w:r w:rsidRPr="00F96CFF">
        <w:t xml:space="preserve"> vykonáva funkciu národného koordinátora programu. Riadiacim orgánom programu spolupráce ESPON 2020 je Ministerstvo pre udržateľný rozvoj a infraštruktúru, Odbor územného plánovania a rozvoja (DATER), Divízia medzinárodných záležitostí Luxemburského veľkovojvodstva, so sídlom v </w:t>
      </w:r>
      <w:r w:rsidRPr="00A069D7">
        <w:rPr>
          <w:rFonts w:eastAsia="Calibri"/>
        </w:rPr>
        <w:t xml:space="preserve">Luxemburgu. </w:t>
      </w:r>
    </w:p>
    <w:p w:rsidR="00F96CFF" w:rsidRPr="00F96CFF" w:rsidRDefault="00F96CFF" w:rsidP="00A069D7">
      <w:pPr>
        <w:tabs>
          <w:tab w:val="left" w:pos="540"/>
        </w:tabs>
        <w:spacing w:after="120"/>
        <w:jc w:val="both"/>
      </w:pPr>
      <w:r w:rsidRPr="00A069D7">
        <w:rPr>
          <w:rFonts w:eastAsia="Calibri"/>
        </w:rPr>
        <w:t>Prvá výzva</w:t>
      </w:r>
      <w:r w:rsidRPr="00F96CFF">
        <w:t xml:space="preserve"> program</w:t>
      </w:r>
      <w:r w:rsidR="00A95F33">
        <w:t>u ESPON 2020 bola zverejnená 04.12.</w:t>
      </w:r>
      <w:r w:rsidRPr="00F96CFF">
        <w:t xml:space="preserve">2015 pre 7 tém pod špecifickým cieľom 1 (Nepretržitá tvorba územných dôkazov prostredníctvom aplikovaného výskumu a analýz): </w:t>
      </w:r>
    </w:p>
    <w:p w:rsidR="00F96CFF" w:rsidRPr="00F96CFF" w:rsidRDefault="00F96CFF" w:rsidP="00F96CFF">
      <w:pPr>
        <w:autoSpaceDE w:val="0"/>
        <w:autoSpaceDN w:val="0"/>
        <w:adjustRightInd w:val="0"/>
        <w:spacing w:after="27"/>
        <w:jc w:val="both"/>
      </w:pPr>
      <w:r w:rsidRPr="00F96CFF">
        <w:t xml:space="preserve">1. Geografia novej dynamiky zamestnanosti v Európe </w:t>
      </w:r>
    </w:p>
    <w:p w:rsidR="00F96CFF" w:rsidRPr="00F96CFF" w:rsidRDefault="00F96CFF" w:rsidP="00F96CFF">
      <w:pPr>
        <w:autoSpaceDE w:val="0"/>
        <w:autoSpaceDN w:val="0"/>
        <w:adjustRightInd w:val="0"/>
        <w:spacing w:after="27"/>
        <w:jc w:val="both"/>
      </w:pPr>
      <w:r w:rsidRPr="00F96CFF">
        <w:t xml:space="preserve">2. Svet v Európe, globálny tok zahraničných investícií do Európy </w:t>
      </w:r>
    </w:p>
    <w:p w:rsidR="00F96CFF" w:rsidRPr="00F96CFF" w:rsidRDefault="00F96CFF" w:rsidP="00F96CFF">
      <w:pPr>
        <w:autoSpaceDE w:val="0"/>
        <w:autoSpaceDN w:val="0"/>
        <w:adjustRightInd w:val="0"/>
        <w:spacing w:after="27"/>
        <w:jc w:val="both"/>
      </w:pPr>
      <w:r w:rsidRPr="00F96CFF">
        <w:t xml:space="preserve">3. Malé a stredné podniky v európskych regiónoch a mestách </w:t>
      </w:r>
    </w:p>
    <w:p w:rsidR="00F96CFF" w:rsidRPr="00F96CFF" w:rsidRDefault="00F96CFF" w:rsidP="00F96CFF">
      <w:pPr>
        <w:autoSpaceDE w:val="0"/>
        <w:autoSpaceDN w:val="0"/>
        <w:adjustRightInd w:val="0"/>
        <w:spacing w:after="27"/>
        <w:jc w:val="both"/>
      </w:pPr>
      <w:r w:rsidRPr="00F96CFF">
        <w:t xml:space="preserve">4. Územia a </w:t>
      </w:r>
      <w:proofErr w:type="spellStart"/>
      <w:r w:rsidRPr="00F96CFF">
        <w:t>nízkouhlíková</w:t>
      </w:r>
      <w:proofErr w:type="spellEnd"/>
      <w:r w:rsidRPr="00F96CFF">
        <w:t xml:space="preserve"> ekonomika </w:t>
      </w:r>
    </w:p>
    <w:p w:rsidR="00F96CFF" w:rsidRPr="00F96CFF" w:rsidRDefault="00F96CFF" w:rsidP="00F96CFF">
      <w:pPr>
        <w:autoSpaceDE w:val="0"/>
        <w:autoSpaceDN w:val="0"/>
        <w:adjustRightInd w:val="0"/>
        <w:spacing w:after="27"/>
        <w:jc w:val="both"/>
      </w:pPr>
      <w:r w:rsidRPr="00F96CFF">
        <w:t xml:space="preserve">5. Vnútorné periférie </w:t>
      </w:r>
    </w:p>
    <w:p w:rsidR="00F96CFF" w:rsidRPr="00F96CFF" w:rsidRDefault="00F96CFF" w:rsidP="00F96CFF">
      <w:pPr>
        <w:autoSpaceDE w:val="0"/>
        <w:autoSpaceDN w:val="0"/>
        <w:adjustRightInd w:val="0"/>
        <w:spacing w:after="27"/>
        <w:jc w:val="both"/>
      </w:pPr>
      <w:r w:rsidRPr="00F96CFF">
        <w:t xml:space="preserve">6. Možné európske územné budúcnosti </w:t>
      </w:r>
    </w:p>
    <w:p w:rsidR="00F96CFF" w:rsidRPr="00F96CFF" w:rsidRDefault="00F96CFF" w:rsidP="00A069D7">
      <w:pPr>
        <w:tabs>
          <w:tab w:val="left" w:pos="540"/>
        </w:tabs>
        <w:spacing w:after="120"/>
        <w:jc w:val="both"/>
      </w:pPr>
      <w:r w:rsidRPr="00F96CFF">
        <w:t>7. Územná vláda a úze</w:t>
      </w:r>
      <w:r w:rsidR="00A069D7">
        <w:t xml:space="preserve">mnoplánovacie systémy v Európe </w:t>
      </w:r>
    </w:p>
    <w:p w:rsidR="00F96CFF" w:rsidRPr="000A54F5" w:rsidRDefault="00F96CFF" w:rsidP="00A069D7">
      <w:pPr>
        <w:tabs>
          <w:tab w:val="left" w:pos="540"/>
        </w:tabs>
        <w:spacing w:after="120"/>
        <w:jc w:val="both"/>
      </w:pPr>
      <w:r w:rsidRPr="00F96CFF">
        <w:t xml:space="preserve">Výzva na prvých 7 tém ešte nebola ukončená vzhľadom na termín predloženia </w:t>
      </w:r>
      <w:r w:rsidR="00A95F33">
        <w:t>ponúk do ESPON 2020 do 09. - 10.02.</w:t>
      </w:r>
      <w:r w:rsidRPr="00F96CFF">
        <w:t>2016. Zverejnenie výzvy pre ďalších 7 tém je plánované na začiatok roka 2017.</w:t>
      </w:r>
    </w:p>
    <w:p w:rsidR="007E57DD" w:rsidRDefault="007E57DD">
      <w:pPr>
        <w:rPr>
          <w:b/>
        </w:rPr>
      </w:pPr>
    </w:p>
    <w:p w:rsidR="00F97163" w:rsidRDefault="00F97163" w:rsidP="00A069D7">
      <w:pPr>
        <w:spacing w:after="120"/>
        <w:rPr>
          <w:b/>
        </w:rPr>
      </w:pPr>
      <w:r>
        <w:rPr>
          <w:b/>
        </w:rPr>
        <w:t>URBACT III</w:t>
      </w:r>
    </w:p>
    <w:p w:rsidR="00F97163" w:rsidRPr="00F97163" w:rsidRDefault="00E0536D" w:rsidP="00091CAC">
      <w:pPr>
        <w:spacing w:after="160"/>
        <w:jc w:val="both"/>
        <w:rPr>
          <w:rFonts w:eastAsia="Calibri"/>
          <w:lang w:eastAsia="en-US"/>
        </w:rPr>
      </w:pPr>
      <w:r>
        <w:rPr>
          <w:rFonts w:eastAsia="Calibri"/>
          <w:lang w:eastAsia="en-US"/>
        </w:rPr>
        <w:t>Operačný program URBACT III</w:t>
      </w:r>
      <w:r w:rsidR="00F97163" w:rsidRPr="00F97163">
        <w:rPr>
          <w:rFonts w:eastAsia="Calibri"/>
          <w:b/>
          <w:lang w:eastAsia="en-US"/>
        </w:rPr>
        <w:t xml:space="preserve"> </w:t>
      </w:r>
      <w:r w:rsidR="00F97163" w:rsidRPr="00F97163">
        <w:rPr>
          <w:rFonts w:eastAsia="Calibri"/>
          <w:lang w:eastAsia="en-US"/>
        </w:rPr>
        <w:t>bo</w:t>
      </w:r>
      <w:r>
        <w:rPr>
          <w:rFonts w:eastAsia="Calibri"/>
          <w:lang w:eastAsia="en-US"/>
        </w:rPr>
        <w:t>l Európskou komisiou prijatý</w:t>
      </w:r>
      <w:r w:rsidR="00A95F33">
        <w:rPr>
          <w:rFonts w:eastAsia="Calibri"/>
          <w:lang w:eastAsia="en-US"/>
        </w:rPr>
        <w:t xml:space="preserve"> 12.12.</w:t>
      </w:r>
      <w:r w:rsidR="00831BC8">
        <w:rPr>
          <w:rFonts w:eastAsia="Calibri"/>
          <w:lang w:eastAsia="en-US"/>
        </w:rPr>
        <w:t xml:space="preserve">2014. </w:t>
      </w:r>
      <w:r w:rsidR="00F97163" w:rsidRPr="00F97163">
        <w:rPr>
          <w:rFonts w:eastAsia="Calibri"/>
          <w:lang w:eastAsia="en-US"/>
        </w:rPr>
        <w:t>Ministerstvo dopravy, výstavby a regionálneho rozvoja SR je v súlade s u</w:t>
      </w:r>
      <w:r w:rsidR="00A95F33">
        <w:rPr>
          <w:rFonts w:eastAsia="Calibri"/>
          <w:lang w:eastAsia="en-US"/>
        </w:rPr>
        <w:t>znesením vlády SR č. 604 zo 16.10.</w:t>
      </w:r>
      <w:r w:rsidR="00F97163" w:rsidRPr="00F97163">
        <w:rPr>
          <w:rFonts w:eastAsia="Calibri"/>
          <w:lang w:eastAsia="en-US"/>
        </w:rPr>
        <w:t>2013 orgánom zodpovedným za prípravu a implementáciu programu URBACT III v pod</w:t>
      </w:r>
      <w:r w:rsidR="0011675E">
        <w:rPr>
          <w:rFonts w:eastAsia="Calibri"/>
          <w:lang w:eastAsia="en-US"/>
        </w:rPr>
        <w:t xml:space="preserve">mienkach Slovenskej republiky. </w:t>
      </w:r>
      <w:r w:rsidR="00F97163" w:rsidRPr="00F97163">
        <w:rPr>
          <w:rFonts w:eastAsia="Calibri"/>
          <w:lang w:eastAsia="en-US"/>
        </w:rPr>
        <w:t xml:space="preserve">Riadiacim orgánom programu je francúzsky </w:t>
      </w:r>
      <w:proofErr w:type="spellStart"/>
      <w:r w:rsidR="00F97163" w:rsidRPr="00F97163">
        <w:rPr>
          <w:rFonts w:eastAsia="Calibri"/>
          <w:lang w:eastAsia="en-US"/>
        </w:rPr>
        <w:t>Commissariat</w:t>
      </w:r>
      <w:proofErr w:type="spellEnd"/>
      <w:r w:rsidR="00F97163" w:rsidRPr="00F97163">
        <w:rPr>
          <w:rFonts w:eastAsia="Calibri"/>
          <w:lang w:eastAsia="en-US"/>
        </w:rPr>
        <w:t xml:space="preserve"> </w:t>
      </w:r>
      <w:proofErr w:type="spellStart"/>
      <w:r w:rsidR="00F97163" w:rsidRPr="00F97163">
        <w:rPr>
          <w:rFonts w:eastAsia="Calibri"/>
          <w:lang w:eastAsia="en-US"/>
        </w:rPr>
        <w:t>Général</w:t>
      </w:r>
      <w:proofErr w:type="spellEnd"/>
      <w:r w:rsidR="00F97163" w:rsidRPr="00F97163">
        <w:rPr>
          <w:rFonts w:eastAsia="Calibri"/>
          <w:lang w:eastAsia="en-US"/>
        </w:rPr>
        <w:t xml:space="preserve"> à </w:t>
      </w:r>
      <w:proofErr w:type="spellStart"/>
      <w:r w:rsidR="00F97163" w:rsidRPr="00F97163">
        <w:rPr>
          <w:rFonts w:eastAsia="Calibri"/>
          <w:lang w:eastAsia="en-US"/>
        </w:rPr>
        <w:t>l’Egalité</w:t>
      </w:r>
      <w:proofErr w:type="spellEnd"/>
      <w:r w:rsidR="00F97163" w:rsidRPr="00F97163">
        <w:rPr>
          <w:rFonts w:eastAsia="Calibri"/>
          <w:lang w:eastAsia="en-US"/>
        </w:rPr>
        <w:t xml:space="preserve"> des </w:t>
      </w:r>
      <w:proofErr w:type="spellStart"/>
      <w:r w:rsidR="00F97163" w:rsidRPr="00F97163">
        <w:rPr>
          <w:rFonts w:eastAsia="Calibri"/>
          <w:lang w:eastAsia="en-US"/>
        </w:rPr>
        <w:t>Territoires</w:t>
      </w:r>
      <w:proofErr w:type="spellEnd"/>
      <w:r w:rsidR="00F97163" w:rsidRPr="00F97163">
        <w:rPr>
          <w:rFonts w:eastAsia="Calibri"/>
          <w:lang w:eastAsia="en-US"/>
        </w:rPr>
        <w:t xml:space="preserve"> (CGET). MDVRR SR pôsobí ako národný orgán, zastupuje SR v monitorovacom výbore programu a od roku 2016 bude pôsobiť a</w:t>
      </w:r>
      <w:r w:rsidR="0011675E">
        <w:rPr>
          <w:rFonts w:eastAsia="Calibri"/>
          <w:lang w:eastAsia="en-US"/>
        </w:rPr>
        <w:t>j ako „</w:t>
      </w:r>
      <w:proofErr w:type="spellStart"/>
      <w:r w:rsidR="0011675E">
        <w:rPr>
          <w:rFonts w:eastAsia="Calibri"/>
          <w:lang w:eastAsia="en-US"/>
        </w:rPr>
        <w:t>National</w:t>
      </w:r>
      <w:proofErr w:type="spellEnd"/>
      <w:r w:rsidR="0011675E">
        <w:rPr>
          <w:rFonts w:eastAsia="Calibri"/>
          <w:lang w:eastAsia="en-US"/>
        </w:rPr>
        <w:t xml:space="preserve"> URBACT Point“. </w:t>
      </w:r>
      <w:r w:rsidR="00F97163" w:rsidRPr="00F97163">
        <w:rPr>
          <w:rFonts w:eastAsia="Calibri"/>
          <w:lang w:eastAsia="en-US"/>
        </w:rPr>
        <w:t>Celkový rozpočet programu v aktuálnom progra</w:t>
      </w:r>
      <w:r w:rsidR="0011675E">
        <w:rPr>
          <w:rFonts w:eastAsia="Calibri"/>
          <w:lang w:eastAsia="en-US"/>
        </w:rPr>
        <w:t xml:space="preserve">movom období je 96,3 </w:t>
      </w:r>
      <w:r w:rsidR="00A95F33">
        <w:rPr>
          <w:rFonts w:eastAsia="Calibri"/>
          <w:lang w:eastAsia="en-US"/>
        </w:rPr>
        <w:t>mil.</w:t>
      </w:r>
      <w:r w:rsidR="0011675E">
        <w:rPr>
          <w:rFonts w:eastAsia="Calibri"/>
          <w:lang w:eastAsia="en-US"/>
        </w:rPr>
        <w:t xml:space="preserve"> EUR</w:t>
      </w:r>
      <w:r w:rsidR="00F97163" w:rsidRPr="00F97163">
        <w:rPr>
          <w:rFonts w:eastAsia="Calibri"/>
          <w:lang w:eastAsia="en-US"/>
        </w:rPr>
        <w:t>.</w:t>
      </w:r>
    </w:p>
    <w:p w:rsidR="00F97163" w:rsidRDefault="00F97163" w:rsidP="00091CAC">
      <w:pPr>
        <w:spacing w:after="160"/>
        <w:jc w:val="both"/>
        <w:rPr>
          <w:rFonts w:eastAsia="Calibri"/>
          <w:lang w:eastAsia="en-US"/>
        </w:rPr>
      </w:pPr>
      <w:r w:rsidRPr="00F97163">
        <w:rPr>
          <w:rFonts w:eastAsia="Calibri"/>
          <w:lang w:eastAsia="en-US"/>
        </w:rPr>
        <w:t>V období od 1. januára 2014 do 31. decembra 2015 prebehla v rámci programu URBACT III výzva: „1. výzva na predkladanie návrhov na tvorbu sietí pre akčné plánovanie“ (30. marec – 16. jún 2015). Cieľom sietí pre akčné plánovanie je zlepšiť kapacitu miest na riadenie udržateľných mestských politík a posilniť kapacitu na tvorbu integrovaných stratégií udržateľného mestského rozvoja. Riadiacemu orgánu bolo zaslaných 99 návrhov sietí. V navrhovaných sieťach bolo celkovo 512 partnerov z 376 rôznych miest z 29 krajín Európy. Slovensko bolo reprezentované mestom Prievidza, ktorého projekt bol však kvôli neúplnému vyplneniu žiadosti vyradený z posudzovania. Monitorovací výbor programu na</w:t>
      </w:r>
      <w:r w:rsidR="00A95F33">
        <w:rPr>
          <w:rFonts w:eastAsia="Calibri"/>
          <w:lang w:eastAsia="en-US"/>
        </w:rPr>
        <w:t xml:space="preserve"> stretnutí v Luxemburgu dňa 11.09.</w:t>
      </w:r>
      <w:r w:rsidRPr="00F97163">
        <w:rPr>
          <w:rFonts w:eastAsia="Calibri"/>
          <w:lang w:eastAsia="en-US"/>
        </w:rPr>
        <w:t xml:space="preserve">2015 schválil 21 návrhov na tvorbu sietí pre akčné plánovanie. </w:t>
      </w:r>
      <w:r w:rsidR="00A95F33">
        <w:rPr>
          <w:rFonts w:eastAsia="Calibri"/>
          <w:lang w:eastAsia="en-US"/>
        </w:rPr>
        <w:br/>
      </w:r>
      <w:r w:rsidRPr="00F97163">
        <w:rPr>
          <w:rFonts w:eastAsia="Calibri"/>
          <w:lang w:eastAsia="en-US"/>
        </w:rPr>
        <w:t>Od septembra 2015 do marca 2016 prebieha 1. fáza projektov. Cieľom tejto fázy je poskytnúť počiatočným partner</w:t>
      </w:r>
      <w:r w:rsidR="00937BF4">
        <w:rPr>
          <w:rFonts w:eastAsia="Calibri"/>
          <w:lang w:eastAsia="en-US"/>
        </w:rPr>
        <w:t>om čas a prostriedky na to, aby</w:t>
      </w:r>
      <w:r w:rsidRPr="00F97163">
        <w:rPr>
          <w:rFonts w:eastAsia="Calibri"/>
          <w:lang w:eastAsia="en-US"/>
        </w:rPr>
        <w:t xml:space="preserve"> svoje projekty rozvinuli do 2. fázy (24-mesačnej) a vytvorili tak konsolidovaný projekt.  </w:t>
      </w:r>
    </w:p>
    <w:p w:rsidR="00B965A4" w:rsidRDefault="00B965A4" w:rsidP="00A069D7">
      <w:pPr>
        <w:pStyle w:val="Nadpis2"/>
      </w:pPr>
      <w:bookmarkStart w:id="48" w:name="_Toc447185501"/>
      <w:r w:rsidRPr="00B965A4">
        <w:lastRenderedPageBreak/>
        <w:t xml:space="preserve">3.5 </w:t>
      </w:r>
      <w:r>
        <w:t>Výhľadový plá</w:t>
      </w:r>
      <w:r w:rsidR="00A069D7">
        <w:t>n</w:t>
      </w:r>
      <w:bookmarkEnd w:id="48"/>
    </w:p>
    <w:p w:rsidR="00A069D7" w:rsidRDefault="00A069D7" w:rsidP="00A069D7">
      <w:pPr>
        <w:rPr>
          <w:rFonts w:eastAsia="Calibri"/>
        </w:rPr>
      </w:pPr>
    </w:p>
    <w:p w:rsidR="00052BAB" w:rsidRPr="00F439E4" w:rsidRDefault="00E16D2C" w:rsidP="00F439E4">
      <w:pPr>
        <w:spacing w:after="160"/>
        <w:jc w:val="both"/>
        <w:rPr>
          <w:rFonts w:eastAsia="Calibri"/>
          <w:lang w:eastAsia="en-US"/>
        </w:rPr>
      </w:pPr>
      <w:r>
        <w:t xml:space="preserve">Na základe podkladov zaslaných riadiacimi orgánmi CKO vypracoval výhľadový plán implementácie EŠIF </w:t>
      </w:r>
      <w:r w:rsidR="00281EC9">
        <w:t>na ďalšie roky implementácie programov.</w:t>
      </w:r>
      <w:r w:rsidR="00281EC9">
        <w:rPr>
          <w:rStyle w:val="Odkaznapoznmkupodiarou"/>
        </w:rPr>
        <w:footnoteReference w:id="4"/>
      </w:r>
      <w:r w:rsidR="00281EC9">
        <w:t xml:space="preserve"> Z uvedeného</w:t>
      </w:r>
      <w:r w:rsidR="00374DA8" w:rsidRPr="00715223">
        <w:t xml:space="preserve"> plán</w:t>
      </w:r>
      <w:r w:rsidR="00374DA8">
        <w:t>u</w:t>
      </w:r>
      <w:r w:rsidR="00374DA8" w:rsidRPr="00715223">
        <w:t xml:space="preserve"> implementácie EŠIF </w:t>
      </w:r>
      <w:r w:rsidR="00281EC9">
        <w:t>vyplýva, že</w:t>
      </w:r>
      <w:r w:rsidR="00F439E4">
        <w:t xml:space="preserve"> kontrahovanie EŠIF </w:t>
      </w:r>
      <w:r w:rsidR="00281EC9">
        <w:t xml:space="preserve">v rámci </w:t>
      </w:r>
      <w:r w:rsidR="00F439E4">
        <w:t xml:space="preserve">cieľa </w:t>
      </w:r>
      <w:r w:rsidR="00374DA8">
        <w:t>1</w:t>
      </w:r>
      <w:r w:rsidR="00F439E4">
        <w:t xml:space="preserve"> - Investovanie do rastu a</w:t>
      </w:r>
      <w:r w:rsidR="000C6D29">
        <w:t> </w:t>
      </w:r>
      <w:r w:rsidR="00F439E4">
        <w:t>zamestnanosti</w:t>
      </w:r>
      <w:r w:rsidR="000C6D29">
        <w:t xml:space="preserve"> spolu s PRV a OP RH </w:t>
      </w:r>
      <w:r w:rsidR="00374DA8">
        <w:t xml:space="preserve"> na konci roka 2016 </w:t>
      </w:r>
      <w:r w:rsidR="00281EC9">
        <w:t xml:space="preserve">sa plánuje vo výške </w:t>
      </w:r>
      <w:r w:rsidR="00374DA8">
        <w:t>7 181 mil. EUR (EÚ zdroj)</w:t>
      </w:r>
      <w:r w:rsidR="001464F2">
        <w:t>,</w:t>
      </w:r>
      <w:r w:rsidR="00374DA8">
        <w:t xml:space="preserve"> č</w:t>
      </w:r>
      <w:r w:rsidR="00052BAB">
        <w:t>o predstavuje 46,85</w:t>
      </w:r>
      <w:r w:rsidR="001464F2">
        <w:t xml:space="preserve"> </w:t>
      </w:r>
      <w:r w:rsidR="00052BAB">
        <w:t>% alokácie</w:t>
      </w:r>
      <w:r w:rsidR="00F439E4">
        <w:t xml:space="preserve"> na roky 2014 – 2020</w:t>
      </w:r>
      <w:r w:rsidR="00052BAB">
        <w:t xml:space="preserve">. </w:t>
      </w:r>
      <w:r w:rsidR="00374DA8">
        <w:t>Na základe plánu čerpania bude v rámci cieľa 1</w:t>
      </w:r>
      <w:r w:rsidR="000C6D29">
        <w:t xml:space="preserve"> s PRV a OP RH</w:t>
      </w:r>
      <w:r w:rsidR="00374DA8">
        <w:t xml:space="preserve"> na konci roka 2016 vyčerpaných 1 828 mil. EUR čo predstavuje 11,93</w:t>
      </w:r>
      <w:r w:rsidR="001464F2">
        <w:t xml:space="preserve"> </w:t>
      </w:r>
      <w:r w:rsidR="00374DA8">
        <w:t xml:space="preserve">% </w:t>
      </w:r>
      <w:r w:rsidR="00F439E4">
        <w:rPr>
          <w:rFonts w:eastAsia="Calibri"/>
          <w:lang w:eastAsia="en-US"/>
        </w:rPr>
        <w:t xml:space="preserve">alokácie. </w:t>
      </w:r>
    </w:p>
    <w:p w:rsidR="00A069D7" w:rsidRPr="001514E6" w:rsidRDefault="00374DA8" w:rsidP="001514E6">
      <w:pPr>
        <w:spacing w:after="160"/>
        <w:jc w:val="both"/>
      </w:pPr>
      <w:r w:rsidRPr="00F439E4">
        <w:rPr>
          <w:rFonts w:eastAsia="Calibri"/>
          <w:lang w:eastAsia="en-US"/>
        </w:rPr>
        <w:t>Najväčšie podiely kontrahovania a čerpania na konci roka 2016 spomedzi všetkých</w:t>
      </w:r>
      <w:r>
        <w:t xml:space="preserve"> programov EŠIF má naplánovaný OP II</w:t>
      </w:r>
      <w:r w:rsidR="00F439E4">
        <w:t xml:space="preserve"> (tabuľka č. 6)</w:t>
      </w:r>
      <w:r>
        <w:t>. Po</w:t>
      </w:r>
      <w:r w:rsidR="001464F2">
        <w:t xml:space="preserve">diel kontrahovania predstavuje </w:t>
      </w:r>
      <w:r>
        <w:t>57,71</w:t>
      </w:r>
      <w:r w:rsidR="001464F2">
        <w:t xml:space="preserve"> %</w:t>
      </w:r>
      <w:r>
        <w:t xml:space="preserve"> vo výške 2 289 mil. EUR a podiel čerpania 19,29</w:t>
      </w:r>
      <w:r w:rsidR="001464F2">
        <w:t xml:space="preserve"> </w:t>
      </w:r>
      <w:r>
        <w:t xml:space="preserve">% vo výške 765 mil. EUR. Naopak najnižšie podiely kontrahovania a čerpania majú naplánované všetky programy </w:t>
      </w:r>
      <w:r w:rsidR="00E16D2C">
        <w:t xml:space="preserve">cieľa 2 - </w:t>
      </w:r>
      <w:r>
        <w:t>Európskej územnej spolupráce</w:t>
      </w:r>
      <w:r>
        <w:rPr>
          <w:rStyle w:val="Odkaznapoznmkupodiarou"/>
        </w:rPr>
        <w:footnoteReference w:id="5"/>
      </w:r>
      <w:r>
        <w:t xml:space="preserve"> a to vo výške 1%. Spomedzi </w:t>
      </w:r>
      <w:r w:rsidR="000C6D29">
        <w:t xml:space="preserve">ostatných </w:t>
      </w:r>
      <w:r>
        <w:t xml:space="preserve">programov je to </w:t>
      </w:r>
      <w:r w:rsidR="001464F2">
        <w:t xml:space="preserve">OP RH s podielom kontrahovania </w:t>
      </w:r>
      <w:r>
        <w:t>11,29</w:t>
      </w:r>
      <w:r w:rsidR="001464F2">
        <w:t xml:space="preserve"> %</w:t>
      </w:r>
      <w:r>
        <w:t xml:space="preserve"> v objeme 1 mil. EUR, pričom podiel čerpania bude 0,88</w:t>
      </w:r>
      <w:r w:rsidR="001464F2">
        <w:t xml:space="preserve"> </w:t>
      </w:r>
      <w:r w:rsidR="00A272F1">
        <w:t xml:space="preserve">% (139 479 EUR). </w:t>
      </w:r>
      <w:r w:rsidR="00A272F1" w:rsidRPr="00A272F1">
        <w:t xml:space="preserve">Suma kontrahovania a súčasne aj čerpania v rámci programov cieľa 2 Európskej územnej spolupráce je naplánovaná vo výške 3 mil. EUR  čo predstavuje 1 % alokácie. </w:t>
      </w:r>
      <w:r>
        <w:t xml:space="preserve"> </w:t>
      </w:r>
    </w:p>
    <w:p w:rsidR="00A069D7" w:rsidRPr="00052BAB" w:rsidRDefault="003E089D" w:rsidP="00A069D7">
      <w:pPr>
        <w:tabs>
          <w:tab w:val="left" w:pos="567"/>
          <w:tab w:val="left" w:pos="993"/>
        </w:tabs>
        <w:jc w:val="both"/>
        <w:rPr>
          <w:sz w:val="20"/>
          <w:szCs w:val="20"/>
        </w:rPr>
      </w:pPr>
      <w:r w:rsidRPr="00052BAB">
        <w:rPr>
          <w:sz w:val="20"/>
          <w:szCs w:val="20"/>
        </w:rPr>
        <w:t xml:space="preserve">Tabuľka č. </w:t>
      </w:r>
      <w:r w:rsidR="00281643" w:rsidRPr="00052BAB">
        <w:rPr>
          <w:sz w:val="20"/>
          <w:szCs w:val="20"/>
        </w:rPr>
        <w:t xml:space="preserve">6 </w:t>
      </w:r>
      <w:r w:rsidRPr="00052BAB">
        <w:rPr>
          <w:sz w:val="20"/>
          <w:szCs w:val="20"/>
        </w:rPr>
        <w:t>Plánované kontr</w:t>
      </w:r>
      <w:r w:rsidR="00281643" w:rsidRPr="00052BAB">
        <w:rPr>
          <w:sz w:val="20"/>
          <w:szCs w:val="20"/>
        </w:rPr>
        <w:t>ahovanie a čerpanie k 31.12.2016</w:t>
      </w:r>
      <w:r w:rsidRPr="00052BAB">
        <w:rPr>
          <w:sz w:val="20"/>
          <w:szCs w:val="20"/>
        </w:rPr>
        <w:t xml:space="preserve"> </w:t>
      </w:r>
      <w:r w:rsidR="00A069D7" w:rsidRPr="00052BAB">
        <w:rPr>
          <w:sz w:val="20"/>
          <w:szCs w:val="20"/>
        </w:rPr>
        <w:t xml:space="preserve">podľa </w:t>
      </w:r>
      <w:r w:rsidRPr="00052BAB">
        <w:rPr>
          <w:sz w:val="20"/>
          <w:szCs w:val="20"/>
        </w:rPr>
        <w:t xml:space="preserve">jednotlivých </w:t>
      </w:r>
      <w:r w:rsidR="00A069D7" w:rsidRPr="00052BAB">
        <w:rPr>
          <w:sz w:val="20"/>
          <w:szCs w:val="20"/>
        </w:rPr>
        <w:t xml:space="preserve">programov </w:t>
      </w:r>
    </w:p>
    <w:tbl>
      <w:tblPr>
        <w:tblStyle w:val="Strednmrieka3zvraznenie1"/>
        <w:tblW w:w="4884" w:type="pct"/>
        <w:tblInd w:w="108" w:type="dxa"/>
        <w:tblLayout w:type="fixed"/>
        <w:tblLook w:val="04A0" w:firstRow="1" w:lastRow="0" w:firstColumn="1" w:lastColumn="0" w:noHBand="0" w:noVBand="1"/>
      </w:tblPr>
      <w:tblGrid>
        <w:gridCol w:w="1565"/>
        <w:gridCol w:w="1415"/>
        <w:gridCol w:w="1415"/>
        <w:gridCol w:w="1559"/>
        <w:gridCol w:w="1417"/>
        <w:gridCol w:w="1702"/>
      </w:tblGrid>
      <w:tr w:rsidR="00281643" w:rsidRPr="00B55157" w:rsidTr="00374DA8">
        <w:trPr>
          <w:cnfStyle w:val="100000000000" w:firstRow="1" w:lastRow="0" w:firstColumn="0" w:lastColumn="0" w:oddVBand="0" w:evenVBand="0" w:oddHBand="0" w:evenHBand="0" w:firstRowFirstColumn="0" w:firstRowLastColumn="0" w:lastRowFirstColumn="0" w:lastRowLastColumn="0"/>
          <w:trHeight w:val="592"/>
          <w:tblHeader/>
        </w:trPr>
        <w:tc>
          <w:tcPr>
            <w:cnfStyle w:val="001000000000" w:firstRow="0" w:lastRow="0" w:firstColumn="1" w:lastColumn="0" w:oddVBand="0" w:evenVBand="0" w:oddHBand="0" w:evenHBand="0" w:firstRowFirstColumn="0" w:firstRowLastColumn="0" w:lastRowFirstColumn="0" w:lastRowLastColumn="0"/>
            <w:tcW w:w="862" w:type="pct"/>
            <w:vMerge w:val="restart"/>
            <w:vAlign w:val="center"/>
          </w:tcPr>
          <w:p w:rsidR="00281643" w:rsidRPr="00B55157" w:rsidRDefault="00281643" w:rsidP="00374DA8">
            <w:pPr>
              <w:spacing w:line="276" w:lineRule="auto"/>
              <w:jc w:val="center"/>
              <w:rPr>
                <w:sz w:val="18"/>
                <w:szCs w:val="18"/>
              </w:rPr>
            </w:pPr>
            <w:r w:rsidRPr="00B55157">
              <w:rPr>
                <w:sz w:val="18"/>
                <w:szCs w:val="18"/>
              </w:rPr>
              <w:t>Program</w:t>
            </w:r>
          </w:p>
        </w:tc>
        <w:tc>
          <w:tcPr>
            <w:tcW w:w="780" w:type="pct"/>
            <w:vMerge w:val="restart"/>
            <w:vAlign w:val="center"/>
          </w:tcPr>
          <w:p w:rsidR="00281643" w:rsidRPr="00B55157" w:rsidRDefault="00281643" w:rsidP="00374DA8">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 xml:space="preserve">Alokácia  </w:t>
            </w:r>
            <w:r w:rsidRPr="00B55157">
              <w:rPr>
                <w:sz w:val="18"/>
                <w:szCs w:val="18"/>
              </w:rPr>
              <w:br/>
              <w:t>2014 – 2020</w:t>
            </w:r>
          </w:p>
          <w:p w:rsidR="00281643" w:rsidRPr="00B55157" w:rsidRDefault="00281643" w:rsidP="00374DA8">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 xml:space="preserve">EÚ zdroj </w:t>
            </w:r>
            <w:r w:rsidRPr="00B55157">
              <w:rPr>
                <w:sz w:val="18"/>
                <w:szCs w:val="18"/>
                <w:vertAlign w:val="superscript"/>
              </w:rPr>
              <w:t>1</w:t>
            </w:r>
          </w:p>
          <w:p w:rsidR="00281643" w:rsidRPr="00B55157" w:rsidRDefault="00281643" w:rsidP="00374DA8">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p>
        </w:tc>
        <w:tc>
          <w:tcPr>
            <w:tcW w:w="1639" w:type="pct"/>
            <w:gridSpan w:val="2"/>
            <w:vAlign w:val="center"/>
          </w:tcPr>
          <w:p w:rsidR="00281643" w:rsidRPr="00B55157" w:rsidRDefault="00281643" w:rsidP="00374DA8">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Pr>
                <w:sz w:val="18"/>
                <w:szCs w:val="18"/>
              </w:rPr>
              <w:t>Plánované kontrahovanie k 31.12.2016</w:t>
            </w:r>
          </w:p>
        </w:tc>
        <w:tc>
          <w:tcPr>
            <w:tcW w:w="1719" w:type="pct"/>
            <w:gridSpan w:val="2"/>
            <w:vAlign w:val="center"/>
          </w:tcPr>
          <w:p w:rsidR="00281643" w:rsidRPr="00B55157" w:rsidRDefault="00281643" w:rsidP="00374DA8">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Pr>
                <w:sz w:val="18"/>
                <w:szCs w:val="18"/>
              </w:rPr>
              <w:t>Plánované čerpanie k 31.12.2016</w:t>
            </w:r>
          </w:p>
        </w:tc>
      </w:tr>
      <w:tr w:rsidR="00281643" w:rsidRPr="00B55157" w:rsidTr="00374DA8">
        <w:trPr>
          <w:cnfStyle w:val="100000000000" w:firstRow="1" w:lastRow="0" w:firstColumn="0" w:lastColumn="0" w:oddVBand="0" w:evenVBand="0" w:oddHBand="0" w:evenHBand="0" w:firstRowFirstColumn="0" w:firstRowLastColumn="0" w:lastRowFirstColumn="0" w:lastRowLastColumn="0"/>
          <w:cantSplit/>
          <w:trHeight w:val="987"/>
          <w:tblHeader/>
        </w:trPr>
        <w:tc>
          <w:tcPr>
            <w:cnfStyle w:val="001000000000" w:firstRow="0" w:lastRow="0" w:firstColumn="1" w:lastColumn="0" w:oddVBand="0" w:evenVBand="0" w:oddHBand="0" w:evenHBand="0" w:firstRowFirstColumn="0" w:firstRowLastColumn="0" w:lastRowFirstColumn="0" w:lastRowLastColumn="0"/>
            <w:tcW w:w="862" w:type="pct"/>
            <w:vMerge/>
            <w:vAlign w:val="center"/>
          </w:tcPr>
          <w:p w:rsidR="00281643" w:rsidRPr="00B55157" w:rsidRDefault="00281643" w:rsidP="00374DA8">
            <w:pPr>
              <w:spacing w:line="276" w:lineRule="auto"/>
              <w:jc w:val="center"/>
              <w:rPr>
                <w:sz w:val="18"/>
                <w:szCs w:val="18"/>
              </w:rPr>
            </w:pPr>
          </w:p>
        </w:tc>
        <w:tc>
          <w:tcPr>
            <w:tcW w:w="780" w:type="pct"/>
            <w:vMerge/>
            <w:vAlign w:val="center"/>
          </w:tcPr>
          <w:p w:rsidR="00281643" w:rsidRPr="00B55157" w:rsidRDefault="00281643" w:rsidP="00374DA8">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p>
        </w:tc>
        <w:tc>
          <w:tcPr>
            <w:tcW w:w="780" w:type="pct"/>
            <w:vAlign w:val="center"/>
          </w:tcPr>
          <w:p w:rsidR="00281643" w:rsidRPr="00B55157" w:rsidRDefault="00281643" w:rsidP="00374DA8">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Pr>
                <w:sz w:val="18"/>
                <w:szCs w:val="18"/>
              </w:rPr>
              <w:t>EÚ zdroj</w:t>
            </w:r>
          </w:p>
        </w:tc>
        <w:tc>
          <w:tcPr>
            <w:tcW w:w="859" w:type="pct"/>
            <w:vAlign w:val="center"/>
          </w:tcPr>
          <w:p w:rsidR="00281643" w:rsidRPr="00B55157" w:rsidRDefault="00281643" w:rsidP="00374DA8">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3E089D">
              <w:rPr>
                <w:sz w:val="18"/>
                <w:szCs w:val="18"/>
              </w:rPr>
              <w:t xml:space="preserve">% </w:t>
            </w:r>
            <w:r>
              <w:rPr>
                <w:sz w:val="18"/>
                <w:szCs w:val="18"/>
              </w:rPr>
              <w:t xml:space="preserve">plánovaného </w:t>
            </w:r>
            <w:r w:rsidRPr="003E089D">
              <w:rPr>
                <w:sz w:val="18"/>
                <w:szCs w:val="18"/>
              </w:rPr>
              <w:t>kontrahovania EÚ zdroja</w:t>
            </w:r>
            <w:r>
              <w:rPr>
                <w:sz w:val="18"/>
                <w:szCs w:val="18"/>
              </w:rPr>
              <w:t xml:space="preserve"> z celkovej alokácie</w:t>
            </w:r>
          </w:p>
        </w:tc>
        <w:tc>
          <w:tcPr>
            <w:tcW w:w="781" w:type="pct"/>
            <w:vAlign w:val="center"/>
          </w:tcPr>
          <w:p w:rsidR="00281643" w:rsidRPr="00B55157" w:rsidRDefault="00281643" w:rsidP="00374DA8">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3E089D">
              <w:rPr>
                <w:sz w:val="18"/>
                <w:szCs w:val="18"/>
              </w:rPr>
              <w:t>EÚ zdroj</w:t>
            </w:r>
          </w:p>
        </w:tc>
        <w:tc>
          <w:tcPr>
            <w:tcW w:w="938" w:type="pct"/>
            <w:vAlign w:val="center"/>
          </w:tcPr>
          <w:p w:rsidR="00281643" w:rsidRPr="00B55157" w:rsidRDefault="00281643" w:rsidP="00374DA8">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3E089D">
              <w:rPr>
                <w:sz w:val="18"/>
                <w:szCs w:val="18"/>
              </w:rPr>
              <w:t xml:space="preserve">% plánovaného </w:t>
            </w:r>
            <w:r>
              <w:rPr>
                <w:sz w:val="18"/>
                <w:szCs w:val="18"/>
              </w:rPr>
              <w:t>čerpania</w:t>
            </w:r>
            <w:r w:rsidRPr="003E089D">
              <w:rPr>
                <w:sz w:val="18"/>
                <w:szCs w:val="18"/>
              </w:rPr>
              <w:t xml:space="preserve"> EÚ zdroja</w:t>
            </w:r>
            <w:r>
              <w:rPr>
                <w:sz w:val="18"/>
                <w:szCs w:val="18"/>
              </w:rPr>
              <w:t xml:space="preserve"> z celkovej alokácie</w:t>
            </w:r>
          </w:p>
        </w:tc>
      </w:tr>
      <w:tr w:rsidR="00281643" w:rsidRPr="00B55157" w:rsidTr="00374DA8">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862" w:type="pct"/>
          </w:tcPr>
          <w:p w:rsidR="00281643" w:rsidRPr="00B55157" w:rsidRDefault="00281643" w:rsidP="00374DA8">
            <w:pPr>
              <w:rPr>
                <w:sz w:val="18"/>
                <w:szCs w:val="18"/>
              </w:rPr>
            </w:pPr>
            <w:r w:rsidRPr="00B55157">
              <w:rPr>
                <w:sz w:val="18"/>
                <w:szCs w:val="18"/>
              </w:rPr>
              <w:t xml:space="preserve">OP </w:t>
            </w:r>
            <w:proofErr w:type="spellStart"/>
            <w:r w:rsidRPr="00B55157">
              <w:rPr>
                <w:sz w:val="18"/>
                <w:szCs w:val="18"/>
              </w:rPr>
              <w:t>VaI</w:t>
            </w:r>
            <w:proofErr w:type="spellEnd"/>
          </w:p>
        </w:tc>
        <w:tc>
          <w:tcPr>
            <w:tcW w:w="780" w:type="pct"/>
            <w:vAlign w:val="bottom"/>
          </w:tcPr>
          <w:p w:rsidR="00281643" w:rsidRPr="00B55157" w:rsidRDefault="00281643" w:rsidP="00374DA8">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2 266 776 537   </w:t>
            </w:r>
          </w:p>
        </w:tc>
        <w:tc>
          <w:tcPr>
            <w:tcW w:w="780" w:type="pct"/>
          </w:tcPr>
          <w:p w:rsidR="00281643" w:rsidRPr="00FB376E" w:rsidRDefault="00281643" w:rsidP="00374DA8">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FB376E">
              <w:rPr>
                <w:rFonts w:asciiTheme="minorHAnsi" w:eastAsiaTheme="minorHAnsi" w:hAnsiTheme="minorHAnsi"/>
                <w:color w:val="000000"/>
                <w:sz w:val="18"/>
                <w:szCs w:val="18"/>
                <w:lang w:eastAsia="en-US"/>
              </w:rPr>
              <w:t>991 004 500</w:t>
            </w:r>
          </w:p>
        </w:tc>
        <w:tc>
          <w:tcPr>
            <w:tcW w:w="859" w:type="pct"/>
            <w:vAlign w:val="bottom"/>
          </w:tcPr>
          <w:p w:rsidR="00281643" w:rsidRPr="00B55157" w:rsidRDefault="00281643" w:rsidP="00374DA8">
            <w:pPr>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43,72%</w:t>
            </w:r>
          </w:p>
        </w:tc>
        <w:tc>
          <w:tcPr>
            <w:tcW w:w="781" w:type="pct"/>
            <w:vAlign w:val="center"/>
          </w:tcPr>
          <w:p w:rsidR="00281643" w:rsidRPr="00FB376E" w:rsidRDefault="00281643" w:rsidP="00374DA8">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FB376E">
              <w:rPr>
                <w:rFonts w:asciiTheme="minorHAnsi" w:eastAsiaTheme="minorHAnsi" w:hAnsiTheme="minorHAnsi"/>
                <w:color w:val="000000"/>
                <w:sz w:val="18"/>
                <w:szCs w:val="18"/>
                <w:lang w:eastAsia="en-US"/>
              </w:rPr>
              <w:t>86 165 557</w:t>
            </w:r>
          </w:p>
        </w:tc>
        <w:tc>
          <w:tcPr>
            <w:tcW w:w="938" w:type="pct"/>
          </w:tcPr>
          <w:p w:rsidR="00281643" w:rsidRPr="00B55157" w:rsidRDefault="00281643" w:rsidP="00374DA8">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Pr>
                <w:rFonts w:asciiTheme="minorHAnsi" w:hAnsiTheme="minorHAnsi"/>
                <w:sz w:val="18"/>
                <w:szCs w:val="18"/>
              </w:rPr>
              <w:t>3,80%</w:t>
            </w:r>
          </w:p>
        </w:tc>
      </w:tr>
      <w:tr w:rsidR="00281643" w:rsidRPr="00B55157" w:rsidTr="00374DA8">
        <w:trPr>
          <w:trHeight w:val="170"/>
        </w:trPr>
        <w:tc>
          <w:tcPr>
            <w:cnfStyle w:val="001000000000" w:firstRow="0" w:lastRow="0" w:firstColumn="1" w:lastColumn="0" w:oddVBand="0" w:evenVBand="0" w:oddHBand="0" w:evenHBand="0" w:firstRowFirstColumn="0" w:firstRowLastColumn="0" w:lastRowFirstColumn="0" w:lastRowLastColumn="0"/>
            <w:tcW w:w="862" w:type="pct"/>
          </w:tcPr>
          <w:p w:rsidR="00281643" w:rsidRPr="00B55157" w:rsidRDefault="00281643" w:rsidP="00374DA8">
            <w:pPr>
              <w:rPr>
                <w:sz w:val="18"/>
                <w:szCs w:val="18"/>
              </w:rPr>
            </w:pPr>
            <w:r w:rsidRPr="00B55157">
              <w:rPr>
                <w:sz w:val="18"/>
                <w:szCs w:val="18"/>
              </w:rPr>
              <w:t>OP II</w:t>
            </w:r>
          </w:p>
        </w:tc>
        <w:tc>
          <w:tcPr>
            <w:tcW w:w="780" w:type="pct"/>
            <w:vAlign w:val="bottom"/>
          </w:tcPr>
          <w:p w:rsidR="00281643" w:rsidRPr="00B55157" w:rsidRDefault="00281643" w:rsidP="00374DA8">
            <w:pPr>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3 966 645 373   </w:t>
            </w:r>
          </w:p>
        </w:tc>
        <w:tc>
          <w:tcPr>
            <w:tcW w:w="780" w:type="pct"/>
          </w:tcPr>
          <w:p w:rsidR="00281643" w:rsidRPr="00FB376E" w:rsidRDefault="00281643" w:rsidP="00374DA8">
            <w:pPr>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FB376E">
              <w:rPr>
                <w:rFonts w:asciiTheme="minorHAnsi" w:eastAsiaTheme="minorHAnsi" w:hAnsiTheme="minorHAnsi"/>
                <w:color w:val="000000"/>
                <w:sz w:val="18"/>
                <w:szCs w:val="18"/>
                <w:lang w:eastAsia="en-US"/>
              </w:rPr>
              <w:t>2 289134 835</w:t>
            </w:r>
          </w:p>
        </w:tc>
        <w:tc>
          <w:tcPr>
            <w:tcW w:w="859" w:type="pct"/>
            <w:vAlign w:val="bottom"/>
          </w:tcPr>
          <w:p w:rsidR="00281643" w:rsidRPr="00B55157" w:rsidRDefault="00281643" w:rsidP="00374DA8">
            <w:pPr>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57,71%</w:t>
            </w:r>
          </w:p>
        </w:tc>
        <w:tc>
          <w:tcPr>
            <w:tcW w:w="781" w:type="pct"/>
            <w:vAlign w:val="center"/>
          </w:tcPr>
          <w:p w:rsidR="00281643" w:rsidRPr="00FB376E" w:rsidRDefault="00281643" w:rsidP="00374DA8">
            <w:pPr>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FB376E">
              <w:rPr>
                <w:rFonts w:asciiTheme="minorHAnsi" w:eastAsiaTheme="minorHAnsi" w:hAnsiTheme="minorHAnsi"/>
                <w:color w:val="000000"/>
                <w:sz w:val="18"/>
                <w:szCs w:val="18"/>
                <w:lang w:eastAsia="en-US"/>
              </w:rPr>
              <w:t>765 230 862</w:t>
            </w:r>
          </w:p>
        </w:tc>
        <w:tc>
          <w:tcPr>
            <w:tcW w:w="938" w:type="pct"/>
          </w:tcPr>
          <w:p w:rsidR="00281643" w:rsidRPr="00B55157" w:rsidRDefault="00281643" w:rsidP="00374DA8">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Pr>
                <w:rFonts w:asciiTheme="minorHAnsi" w:hAnsiTheme="minorHAnsi"/>
                <w:sz w:val="18"/>
                <w:szCs w:val="18"/>
              </w:rPr>
              <w:t>19,29%</w:t>
            </w:r>
          </w:p>
        </w:tc>
      </w:tr>
      <w:tr w:rsidR="00281643" w:rsidRPr="00B55157" w:rsidTr="00374DA8">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862" w:type="pct"/>
          </w:tcPr>
          <w:p w:rsidR="00281643" w:rsidRPr="00B55157" w:rsidRDefault="00281643" w:rsidP="00374DA8">
            <w:pPr>
              <w:rPr>
                <w:sz w:val="18"/>
                <w:szCs w:val="18"/>
              </w:rPr>
            </w:pPr>
            <w:r w:rsidRPr="00B55157">
              <w:rPr>
                <w:sz w:val="18"/>
                <w:szCs w:val="18"/>
              </w:rPr>
              <w:t>OP ĽZ</w:t>
            </w:r>
          </w:p>
        </w:tc>
        <w:tc>
          <w:tcPr>
            <w:tcW w:w="780" w:type="pct"/>
            <w:vAlign w:val="bottom"/>
          </w:tcPr>
          <w:p w:rsidR="00281643" w:rsidRPr="00B55157" w:rsidRDefault="00281643" w:rsidP="00374DA8">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2 204 983 517   </w:t>
            </w:r>
          </w:p>
        </w:tc>
        <w:tc>
          <w:tcPr>
            <w:tcW w:w="780" w:type="pct"/>
          </w:tcPr>
          <w:p w:rsidR="00281643" w:rsidRPr="00FB376E" w:rsidRDefault="00281643" w:rsidP="00374DA8">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FB376E">
              <w:rPr>
                <w:rFonts w:asciiTheme="minorHAnsi" w:eastAsiaTheme="minorHAnsi" w:hAnsiTheme="minorHAnsi"/>
                <w:color w:val="000000"/>
                <w:sz w:val="18"/>
                <w:szCs w:val="18"/>
                <w:lang w:eastAsia="en-US"/>
              </w:rPr>
              <w:t>1 217 499 720</w:t>
            </w:r>
          </w:p>
        </w:tc>
        <w:tc>
          <w:tcPr>
            <w:tcW w:w="859" w:type="pct"/>
            <w:vAlign w:val="bottom"/>
          </w:tcPr>
          <w:p w:rsidR="00281643" w:rsidRPr="00B55157" w:rsidRDefault="00281643" w:rsidP="00374DA8">
            <w:pPr>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55,22%</w:t>
            </w:r>
          </w:p>
        </w:tc>
        <w:tc>
          <w:tcPr>
            <w:tcW w:w="781" w:type="pct"/>
            <w:vAlign w:val="center"/>
          </w:tcPr>
          <w:p w:rsidR="00281643" w:rsidRPr="00FB376E" w:rsidRDefault="00281643" w:rsidP="00374DA8">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FB376E">
              <w:rPr>
                <w:rFonts w:asciiTheme="minorHAnsi" w:eastAsiaTheme="minorHAnsi" w:hAnsiTheme="minorHAnsi"/>
                <w:color w:val="000000"/>
                <w:sz w:val="18"/>
                <w:szCs w:val="18"/>
                <w:lang w:eastAsia="en-US"/>
              </w:rPr>
              <w:t>265 212 831</w:t>
            </w:r>
          </w:p>
        </w:tc>
        <w:tc>
          <w:tcPr>
            <w:tcW w:w="938" w:type="pct"/>
          </w:tcPr>
          <w:p w:rsidR="00281643" w:rsidRPr="00B55157" w:rsidRDefault="00281643" w:rsidP="00374DA8">
            <w:pPr>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12,03%</w:t>
            </w:r>
          </w:p>
        </w:tc>
      </w:tr>
      <w:tr w:rsidR="00281643" w:rsidRPr="00B55157" w:rsidTr="00374DA8">
        <w:trPr>
          <w:trHeight w:val="170"/>
        </w:trPr>
        <w:tc>
          <w:tcPr>
            <w:cnfStyle w:val="001000000000" w:firstRow="0" w:lastRow="0" w:firstColumn="1" w:lastColumn="0" w:oddVBand="0" w:evenVBand="0" w:oddHBand="0" w:evenHBand="0" w:firstRowFirstColumn="0" w:firstRowLastColumn="0" w:lastRowFirstColumn="0" w:lastRowLastColumn="0"/>
            <w:tcW w:w="862" w:type="pct"/>
          </w:tcPr>
          <w:p w:rsidR="00281643" w:rsidRPr="00B55157" w:rsidRDefault="00281643" w:rsidP="00374DA8">
            <w:pPr>
              <w:rPr>
                <w:sz w:val="18"/>
                <w:szCs w:val="18"/>
              </w:rPr>
            </w:pPr>
            <w:r w:rsidRPr="00B55157">
              <w:rPr>
                <w:sz w:val="18"/>
                <w:szCs w:val="18"/>
              </w:rPr>
              <w:t>OP KŽP</w:t>
            </w:r>
          </w:p>
        </w:tc>
        <w:tc>
          <w:tcPr>
            <w:tcW w:w="780" w:type="pct"/>
            <w:vAlign w:val="bottom"/>
          </w:tcPr>
          <w:p w:rsidR="00281643" w:rsidRPr="00B55157" w:rsidRDefault="00281643" w:rsidP="00374DA8">
            <w:pPr>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3 137 900 110   </w:t>
            </w:r>
          </w:p>
        </w:tc>
        <w:tc>
          <w:tcPr>
            <w:tcW w:w="780" w:type="pct"/>
          </w:tcPr>
          <w:p w:rsidR="00281643" w:rsidRPr="00FB376E" w:rsidRDefault="00281643" w:rsidP="00374DA8">
            <w:pPr>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FB376E">
              <w:rPr>
                <w:rFonts w:asciiTheme="minorHAnsi" w:eastAsiaTheme="minorHAnsi" w:hAnsiTheme="minorHAnsi"/>
                <w:color w:val="000000"/>
                <w:sz w:val="18"/>
                <w:szCs w:val="18"/>
                <w:lang w:eastAsia="en-US"/>
              </w:rPr>
              <w:t>1 542 576 812</w:t>
            </w:r>
          </w:p>
        </w:tc>
        <w:tc>
          <w:tcPr>
            <w:tcW w:w="859" w:type="pct"/>
            <w:vAlign w:val="bottom"/>
          </w:tcPr>
          <w:p w:rsidR="00281643" w:rsidRPr="00B55157" w:rsidRDefault="00281643" w:rsidP="00374DA8">
            <w:pPr>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49,16%</w:t>
            </w:r>
          </w:p>
        </w:tc>
        <w:tc>
          <w:tcPr>
            <w:tcW w:w="781" w:type="pct"/>
            <w:vAlign w:val="center"/>
          </w:tcPr>
          <w:p w:rsidR="00281643" w:rsidRPr="00FB376E" w:rsidRDefault="00281643" w:rsidP="00374DA8">
            <w:pPr>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FB376E">
              <w:rPr>
                <w:rFonts w:asciiTheme="minorHAnsi" w:eastAsiaTheme="minorHAnsi" w:hAnsiTheme="minorHAnsi"/>
                <w:color w:val="000000"/>
                <w:sz w:val="18"/>
                <w:szCs w:val="18"/>
                <w:lang w:eastAsia="en-US"/>
              </w:rPr>
              <w:t>149 947 099</w:t>
            </w:r>
          </w:p>
        </w:tc>
        <w:tc>
          <w:tcPr>
            <w:tcW w:w="938" w:type="pct"/>
          </w:tcPr>
          <w:p w:rsidR="00281643" w:rsidRPr="00B55157" w:rsidRDefault="00281643" w:rsidP="00374DA8">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Pr>
                <w:rFonts w:asciiTheme="minorHAnsi" w:hAnsiTheme="minorHAnsi"/>
                <w:sz w:val="18"/>
                <w:szCs w:val="18"/>
              </w:rPr>
              <w:t>4,78%</w:t>
            </w:r>
          </w:p>
        </w:tc>
      </w:tr>
      <w:tr w:rsidR="00281643" w:rsidRPr="00B55157" w:rsidTr="00374DA8">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62" w:type="pct"/>
          </w:tcPr>
          <w:p w:rsidR="00281643" w:rsidRPr="00B55157" w:rsidRDefault="00281643" w:rsidP="00374DA8">
            <w:pPr>
              <w:rPr>
                <w:sz w:val="18"/>
                <w:szCs w:val="18"/>
              </w:rPr>
            </w:pPr>
            <w:r>
              <w:rPr>
                <w:sz w:val="18"/>
                <w:szCs w:val="18"/>
              </w:rPr>
              <w:t>IROP</w:t>
            </w:r>
          </w:p>
        </w:tc>
        <w:tc>
          <w:tcPr>
            <w:tcW w:w="780" w:type="pct"/>
            <w:vAlign w:val="bottom"/>
          </w:tcPr>
          <w:p w:rsidR="00281643" w:rsidRPr="00B55157" w:rsidRDefault="00281643" w:rsidP="00374DA8">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1 754 490 415   </w:t>
            </w:r>
          </w:p>
        </w:tc>
        <w:tc>
          <w:tcPr>
            <w:tcW w:w="780" w:type="pct"/>
          </w:tcPr>
          <w:p w:rsidR="00281643" w:rsidRPr="00FB376E" w:rsidRDefault="00281643" w:rsidP="00374DA8">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FB376E">
              <w:rPr>
                <w:rFonts w:asciiTheme="minorHAnsi" w:eastAsiaTheme="minorHAnsi" w:hAnsiTheme="minorHAnsi"/>
                <w:color w:val="000000"/>
                <w:sz w:val="18"/>
                <w:szCs w:val="18"/>
                <w:lang w:eastAsia="en-US"/>
              </w:rPr>
              <w:t>297 179 874</w:t>
            </w:r>
          </w:p>
        </w:tc>
        <w:tc>
          <w:tcPr>
            <w:tcW w:w="859" w:type="pct"/>
            <w:vAlign w:val="bottom"/>
          </w:tcPr>
          <w:p w:rsidR="00281643" w:rsidRPr="00B55157" w:rsidRDefault="00281643" w:rsidP="00374DA8">
            <w:pPr>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16,94%</w:t>
            </w:r>
          </w:p>
        </w:tc>
        <w:tc>
          <w:tcPr>
            <w:tcW w:w="781" w:type="pct"/>
            <w:vAlign w:val="center"/>
          </w:tcPr>
          <w:p w:rsidR="00281643" w:rsidRPr="00FB376E" w:rsidRDefault="00281643" w:rsidP="00374DA8">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FB376E">
              <w:rPr>
                <w:rFonts w:asciiTheme="minorHAnsi" w:eastAsiaTheme="minorHAnsi" w:hAnsiTheme="minorHAnsi"/>
                <w:color w:val="000000"/>
                <w:sz w:val="18"/>
                <w:szCs w:val="18"/>
                <w:lang w:eastAsia="en-US"/>
              </w:rPr>
              <w:t>62 524 277</w:t>
            </w:r>
          </w:p>
        </w:tc>
        <w:tc>
          <w:tcPr>
            <w:tcW w:w="938" w:type="pct"/>
          </w:tcPr>
          <w:p w:rsidR="00281643" w:rsidRPr="00B55157" w:rsidRDefault="00281643" w:rsidP="00374DA8">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Pr>
                <w:rFonts w:asciiTheme="minorHAnsi" w:hAnsiTheme="minorHAnsi"/>
                <w:sz w:val="18"/>
                <w:szCs w:val="18"/>
              </w:rPr>
              <w:t>3,56%</w:t>
            </w:r>
          </w:p>
        </w:tc>
      </w:tr>
      <w:tr w:rsidR="00281643" w:rsidRPr="00B55157" w:rsidTr="00374DA8">
        <w:trPr>
          <w:trHeight w:val="170"/>
        </w:trPr>
        <w:tc>
          <w:tcPr>
            <w:cnfStyle w:val="001000000000" w:firstRow="0" w:lastRow="0" w:firstColumn="1" w:lastColumn="0" w:oddVBand="0" w:evenVBand="0" w:oddHBand="0" w:evenHBand="0" w:firstRowFirstColumn="0" w:firstRowLastColumn="0" w:lastRowFirstColumn="0" w:lastRowLastColumn="0"/>
            <w:tcW w:w="862" w:type="pct"/>
          </w:tcPr>
          <w:p w:rsidR="00281643" w:rsidRPr="00B55157" w:rsidRDefault="00281643" w:rsidP="00374DA8">
            <w:pPr>
              <w:rPr>
                <w:sz w:val="18"/>
                <w:szCs w:val="18"/>
              </w:rPr>
            </w:pPr>
            <w:r w:rsidRPr="00B55157">
              <w:rPr>
                <w:sz w:val="18"/>
                <w:szCs w:val="18"/>
              </w:rPr>
              <w:t>OP EVS</w:t>
            </w:r>
          </w:p>
        </w:tc>
        <w:tc>
          <w:tcPr>
            <w:tcW w:w="780" w:type="pct"/>
            <w:vAlign w:val="bottom"/>
          </w:tcPr>
          <w:p w:rsidR="00281643" w:rsidRPr="00B55157" w:rsidRDefault="00281643" w:rsidP="00374DA8">
            <w:pPr>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278 449 284   </w:t>
            </w:r>
          </w:p>
        </w:tc>
        <w:tc>
          <w:tcPr>
            <w:tcW w:w="780" w:type="pct"/>
          </w:tcPr>
          <w:p w:rsidR="00281643" w:rsidRPr="00FB376E" w:rsidRDefault="00281643" w:rsidP="00374DA8">
            <w:pPr>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FB376E">
              <w:rPr>
                <w:rFonts w:asciiTheme="minorHAnsi" w:eastAsiaTheme="minorHAnsi" w:hAnsiTheme="minorHAnsi"/>
                <w:color w:val="000000"/>
                <w:sz w:val="18"/>
                <w:szCs w:val="18"/>
                <w:lang w:eastAsia="en-US"/>
              </w:rPr>
              <w:t>149 023 387</w:t>
            </w:r>
          </w:p>
        </w:tc>
        <w:tc>
          <w:tcPr>
            <w:tcW w:w="859" w:type="pct"/>
            <w:vAlign w:val="bottom"/>
          </w:tcPr>
          <w:p w:rsidR="00281643" w:rsidRPr="00B55157" w:rsidRDefault="00281643" w:rsidP="00374DA8">
            <w:pPr>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53,52%</w:t>
            </w:r>
          </w:p>
        </w:tc>
        <w:tc>
          <w:tcPr>
            <w:tcW w:w="781" w:type="pct"/>
            <w:vAlign w:val="center"/>
          </w:tcPr>
          <w:p w:rsidR="00281643" w:rsidRPr="00FB376E" w:rsidRDefault="00281643" w:rsidP="00374DA8">
            <w:pPr>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FB376E">
              <w:rPr>
                <w:rFonts w:asciiTheme="minorHAnsi" w:eastAsiaTheme="minorHAnsi" w:hAnsiTheme="minorHAnsi"/>
                <w:color w:val="000000"/>
                <w:sz w:val="18"/>
                <w:szCs w:val="18"/>
                <w:lang w:eastAsia="en-US"/>
              </w:rPr>
              <w:t>21 352 319</w:t>
            </w:r>
          </w:p>
        </w:tc>
        <w:tc>
          <w:tcPr>
            <w:tcW w:w="938" w:type="pct"/>
          </w:tcPr>
          <w:p w:rsidR="00281643" w:rsidRPr="00B55157" w:rsidRDefault="00281643" w:rsidP="00374DA8">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Pr>
                <w:rFonts w:asciiTheme="minorHAnsi" w:hAnsiTheme="minorHAnsi"/>
                <w:sz w:val="18"/>
                <w:szCs w:val="18"/>
              </w:rPr>
              <w:t>7,67%</w:t>
            </w:r>
          </w:p>
        </w:tc>
      </w:tr>
      <w:tr w:rsidR="00281643" w:rsidRPr="00B55157" w:rsidTr="00374DA8">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862" w:type="pct"/>
          </w:tcPr>
          <w:p w:rsidR="00281643" w:rsidRPr="00B55157" w:rsidRDefault="00281643" w:rsidP="00374DA8">
            <w:pPr>
              <w:rPr>
                <w:sz w:val="18"/>
                <w:szCs w:val="18"/>
              </w:rPr>
            </w:pPr>
            <w:r w:rsidRPr="00B55157">
              <w:rPr>
                <w:sz w:val="18"/>
                <w:szCs w:val="18"/>
              </w:rPr>
              <w:t>OP TP</w:t>
            </w:r>
          </w:p>
        </w:tc>
        <w:tc>
          <w:tcPr>
            <w:tcW w:w="780" w:type="pct"/>
            <w:vAlign w:val="bottom"/>
          </w:tcPr>
          <w:p w:rsidR="00281643" w:rsidRPr="00B55157" w:rsidRDefault="00281643" w:rsidP="00374DA8">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159 071 912   </w:t>
            </w:r>
          </w:p>
        </w:tc>
        <w:tc>
          <w:tcPr>
            <w:tcW w:w="780" w:type="pct"/>
          </w:tcPr>
          <w:p w:rsidR="00281643" w:rsidRPr="00FB376E" w:rsidRDefault="00281643" w:rsidP="00374DA8">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FB376E">
              <w:rPr>
                <w:rFonts w:asciiTheme="minorHAnsi" w:eastAsiaTheme="minorHAnsi" w:hAnsiTheme="minorHAnsi"/>
                <w:color w:val="000000"/>
                <w:sz w:val="18"/>
                <w:szCs w:val="18"/>
                <w:lang w:eastAsia="en-US"/>
              </w:rPr>
              <w:t xml:space="preserve">45 000 </w:t>
            </w:r>
            <w:proofErr w:type="spellStart"/>
            <w:r w:rsidRPr="00FB376E">
              <w:rPr>
                <w:rFonts w:asciiTheme="minorHAnsi" w:eastAsiaTheme="minorHAnsi" w:hAnsiTheme="minorHAnsi"/>
                <w:color w:val="000000"/>
                <w:sz w:val="18"/>
                <w:szCs w:val="18"/>
                <w:lang w:eastAsia="en-US"/>
              </w:rPr>
              <w:t>000</w:t>
            </w:r>
            <w:proofErr w:type="spellEnd"/>
          </w:p>
        </w:tc>
        <w:tc>
          <w:tcPr>
            <w:tcW w:w="859" w:type="pct"/>
            <w:vAlign w:val="bottom"/>
          </w:tcPr>
          <w:p w:rsidR="00281643" w:rsidRPr="00B55157" w:rsidRDefault="00281643" w:rsidP="00374DA8">
            <w:pPr>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28,29%</w:t>
            </w:r>
          </w:p>
        </w:tc>
        <w:tc>
          <w:tcPr>
            <w:tcW w:w="781" w:type="pct"/>
            <w:vAlign w:val="center"/>
          </w:tcPr>
          <w:p w:rsidR="00281643" w:rsidRPr="00FB376E" w:rsidRDefault="00281643" w:rsidP="00374DA8">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FB376E">
              <w:rPr>
                <w:rFonts w:asciiTheme="minorHAnsi" w:eastAsiaTheme="minorHAnsi" w:hAnsiTheme="minorHAnsi"/>
                <w:color w:val="000000"/>
                <w:sz w:val="18"/>
                <w:szCs w:val="18"/>
                <w:lang w:eastAsia="en-US"/>
              </w:rPr>
              <w:t xml:space="preserve">15 000 </w:t>
            </w:r>
            <w:proofErr w:type="spellStart"/>
            <w:r w:rsidRPr="00FB376E">
              <w:rPr>
                <w:rFonts w:asciiTheme="minorHAnsi" w:eastAsiaTheme="minorHAnsi" w:hAnsiTheme="minorHAnsi"/>
                <w:color w:val="000000"/>
                <w:sz w:val="18"/>
                <w:szCs w:val="18"/>
                <w:lang w:eastAsia="en-US"/>
              </w:rPr>
              <w:t>000</w:t>
            </w:r>
            <w:proofErr w:type="spellEnd"/>
          </w:p>
        </w:tc>
        <w:tc>
          <w:tcPr>
            <w:tcW w:w="938" w:type="pct"/>
          </w:tcPr>
          <w:p w:rsidR="00281643" w:rsidRPr="00B55157" w:rsidRDefault="00281643" w:rsidP="00374DA8">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Pr>
                <w:rFonts w:asciiTheme="minorHAnsi" w:hAnsiTheme="minorHAnsi"/>
                <w:sz w:val="18"/>
                <w:szCs w:val="18"/>
              </w:rPr>
              <w:t>9,43%</w:t>
            </w:r>
          </w:p>
        </w:tc>
      </w:tr>
      <w:tr w:rsidR="00281643" w:rsidRPr="00B55157" w:rsidTr="00374DA8">
        <w:trPr>
          <w:trHeight w:val="170"/>
        </w:trPr>
        <w:tc>
          <w:tcPr>
            <w:cnfStyle w:val="001000000000" w:firstRow="0" w:lastRow="0" w:firstColumn="1" w:lastColumn="0" w:oddVBand="0" w:evenVBand="0" w:oddHBand="0" w:evenHBand="0" w:firstRowFirstColumn="0" w:firstRowLastColumn="0" w:lastRowFirstColumn="0" w:lastRowLastColumn="0"/>
            <w:tcW w:w="862" w:type="pct"/>
          </w:tcPr>
          <w:p w:rsidR="00281643" w:rsidRPr="00B55157" w:rsidRDefault="00281643" w:rsidP="00374DA8">
            <w:pPr>
              <w:rPr>
                <w:sz w:val="18"/>
                <w:szCs w:val="18"/>
              </w:rPr>
            </w:pPr>
            <w:r w:rsidRPr="00B55157">
              <w:rPr>
                <w:sz w:val="18"/>
                <w:szCs w:val="18"/>
              </w:rPr>
              <w:t>OP RH</w:t>
            </w:r>
          </w:p>
        </w:tc>
        <w:tc>
          <w:tcPr>
            <w:tcW w:w="780" w:type="pct"/>
            <w:vAlign w:val="bottom"/>
          </w:tcPr>
          <w:p w:rsidR="00281643" w:rsidRPr="00B55157" w:rsidRDefault="00281643" w:rsidP="00374DA8">
            <w:pPr>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15 785 000   </w:t>
            </w:r>
          </w:p>
        </w:tc>
        <w:tc>
          <w:tcPr>
            <w:tcW w:w="780" w:type="pct"/>
          </w:tcPr>
          <w:p w:rsidR="00281643" w:rsidRPr="00FB376E" w:rsidRDefault="00281643" w:rsidP="00374DA8">
            <w:pPr>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FB376E">
              <w:rPr>
                <w:rFonts w:asciiTheme="minorHAnsi" w:eastAsiaTheme="minorHAnsi" w:hAnsiTheme="minorHAnsi"/>
                <w:color w:val="000000"/>
                <w:sz w:val="18"/>
                <w:szCs w:val="18"/>
                <w:lang w:eastAsia="en-US"/>
              </w:rPr>
              <w:t>1 782 209</w:t>
            </w:r>
          </w:p>
        </w:tc>
        <w:tc>
          <w:tcPr>
            <w:tcW w:w="859" w:type="pct"/>
            <w:vAlign w:val="bottom"/>
          </w:tcPr>
          <w:p w:rsidR="00281643" w:rsidRPr="00B55157" w:rsidRDefault="00281643" w:rsidP="00374DA8">
            <w:pPr>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11,29%</w:t>
            </w:r>
          </w:p>
        </w:tc>
        <w:tc>
          <w:tcPr>
            <w:tcW w:w="781" w:type="pct"/>
            <w:vAlign w:val="center"/>
          </w:tcPr>
          <w:p w:rsidR="00281643" w:rsidRPr="00FB376E" w:rsidRDefault="00281643" w:rsidP="00374DA8">
            <w:pPr>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FB376E">
              <w:rPr>
                <w:rFonts w:asciiTheme="minorHAnsi" w:eastAsiaTheme="minorHAnsi" w:hAnsiTheme="minorHAnsi"/>
                <w:color w:val="000000"/>
                <w:sz w:val="18"/>
                <w:szCs w:val="18"/>
                <w:lang w:eastAsia="en-US"/>
              </w:rPr>
              <w:t>139 479</w:t>
            </w:r>
          </w:p>
        </w:tc>
        <w:tc>
          <w:tcPr>
            <w:tcW w:w="938" w:type="pct"/>
          </w:tcPr>
          <w:p w:rsidR="00281643" w:rsidRPr="00B55157" w:rsidRDefault="00281643" w:rsidP="00374DA8">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sz w:val="18"/>
                <w:szCs w:val="18"/>
              </w:rPr>
            </w:pPr>
            <w:r>
              <w:rPr>
                <w:rFonts w:asciiTheme="minorHAnsi" w:hAnsiTheme="minorHAnsi"/>
                <w:sz w:val="18"/>
                <w:szCs w:val="18"/>
              </w:rPr>
              <w:t>0,88%</w:t>
            </w:r>
          </w:p>
        </w:tc>
      </w:tr>
      <w:tr w:rsidR="00281643" w:rsidRPr="00B55157" w:rsidTr="00374DA8">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862" w:type="pct"/>
          </w:tcPr>
          <w:p w:rsidR="00281643" w:rsidRPr="00B55157" w:rsidRDefault="00281643" w:rsidP="00374DA8">
            <w:pPr>
              <w:rPr>
                <w:sz w:val="18"/>
                <w:szCs w:val="18"/>
              </w:rPr>
            </w:pPr>
            <w:r w:rsidRPr="00B55157">
              <w:rPr>
                <w:sz w:val="18"/>
                <w:szCs w:val="18"/>
              </w:rPr>
              <w:t>PRV</w:t>
            </w:r>
          </w:p>
        </w:tc>
        <w:tc>
          <w:tcPr>
            <w:tcW w:w="780" w:type="pct"/>
            <w:vAlign w:val="bottom"/>
          </w:tcPr>
          <w:p w:rsidR="00281643" w:rsidRPr="00B55157" w:rsidRDefault="00281643" w:rsidP="00374DA8">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1 545 272 844   </w:t>
            </w:r>
          </w:p>
        </w:tc>
        <w:tc>
          <w:tcPr>
            <w:tcW w:w="780" w:type="pct"/>
          </w:tcPr>
          <w:p w:rsidR="00281643" w:rsidRPr="00FB376E" w:rsidRDefault="00281643" w:rsidP="00374DA8">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FB376E">
              <w:rPr>
                <w:rFonts w:asciiTheme="minorHAnsi" w:eastAsiaTheme="minorHAnsi" w:hAnsiTheme="minorHAnsi"/>
                <w:color w:val="000000"/>
                <w:sz w:val="18"/>
                <w:szCs w:val="18"/>
                <w:lang w:eastAsia="en-US"/>
              </w:rPr>
              <w:t>648 405 914</w:t>
            </w:r>
          </w:p>
        </w:tc>
        <w:tc>
          <w:tcPr>
            <w:tcW w:w="859" w:type="pct"/>
            <w:vAlign w:val="bottom"/>
          </w:tcPr>
          <w:p w:rsidR="00281643" w:rsidRPr="00B55157" w:rsidRDefault="00281643" w:rsidP="00374DA8">
            <w:pPr>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41,96%</w:t>
            </w:r>
          </w:p>
        </w:tc>
        <w:tc>
          <w:tcPr>
            <w:tcW w:w="781" w:type="pct"/>
            <w:vAlign w:val="center"/>
          </w:tcPr>
          <w:p w:rsidR="00281643" w:rsidRPr="00FB376E" w:rsidRDefault="00281643" w:rsidP="00374DA8">
            <w:pPr>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FB376E">
              <w:rPr>
                <w:rFonts w:asciiTheme="minorHAnsi" w:eastAsiaTheme="minorHAnsi" w:hAnsiTheme="minorHAnsi"/>
                <w:color w:val="000000"/>
                <w:sz w:val="18"/>
                <w:szCs w:val="18"/>
                <w:lang w:eastAsia="en-US"/>
              </w:rPr>
              <w:t>463 326 093</w:t>
            </w:r>
          </w:p>
        </w:tc>
        <w:tc>
          <w:tcPr>
            <w:tcW w:w="938" w:type="pct"/>
          </w:tcPr>
          <w:p w:rsidR="00281643" w:rsidRPr="00B55157" w:rsidRDefault="00281643" w:rsidP="00374DA8">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sz w:val="18"/>
                <w:szCs w:val="18"/>
              </w:rPr>
            </w:pPr>
            <w:r>
              <w:rPr>
                <w:rFonts w:asciiTheme="minorHAnsi" w:hAnsiTheme="minorHAnsi"/>
                <w:sz w:val="18"/>
                <w:szCs w:val="18"/>
              </w:rPr>
              <w:t>29,98%</w:t>
            </w:r>
          </w:p>
        </w:tc>
      </w:tr>
      <w:tr w:rsidR="00281643" w:rsidRPr="00B55157" w:rsidTr="00374DA8">
        <w:trPr>
          <w:trHeight w:val="327"/>
        </w:trPr>
        <w:tc>
          <w:tcPr>
            <w:cnfStyle w:val="001000000000" w:firstRow="0" w:lastRow="0" w:firstColumn="1" w:lastColumn="0" w:oddVBand="0" w:evenVBand="0" w:oddHBand="0" w:evenHBand="0" w:firstRowFirstColumn="0" w:firstRowLastColumn="0" w:lastRowFirstColumn="0" w:lastRowLastColumn="0"/>
            <w:tcW w:w="862" w:type="pct"/>
            <w:tcBorders>
              <w:bottom w:val="single" w:sz="8" w:space="0" w:color="FFFFFF" w:themeColor="background1"/>
            </w:tcBorders>
            <w:shd w:val="clear" w:color="auto" w:fill="FBD4B4" w:themeFill="accent6" w:themeFillTint="66"/>
          </w:tcPr>
          <w:p w:rsidR="00281643" w:rsidRPr="00B55157" w:rsidRDefault="00281643" w:rsidP="00374DA8">
            <w:pPr>
              <w:spacing w:line="276" w:lineRule="auto"/>
              <w:rPr>
                <w:color w:val="17365D" w:themeColor="text2" w:themeShade="BF"/>
                <w:sz w:val="18"/>
                <w:szCs w:val="18"/>
              </w:rPr>
            </w:pPr>
            <w:r w:rsidRPr="00B55157">
              <w:rPr>
                <w:color w:val="17365D" w:themeColor="text2" w:themeShade="BF"/>
                <w:sz w:val="18"/>
                <w:szCs w:val="18"/>
              </w:rPr>
              <w:t xml:space="preserve">Spolu cieľ </w:t>
            </w:r>
            <w:proofErr w:type="spellStart"/>
            <w:r w:rsidRPr="00B55157">
              <w:rPr>
                <w:color w:val="17365D" w:themeColor="text2" w:themeShade="BF"/>
                <w:sz w:val="18"/>
                <w:szCs w:val="18"/>
              </w:rPr>
              <w:t>Inv</w:t>
            </w:r>
            <w:proofErr w:type="spellEnd"/>
            <w:r w:rsidRPr="00B55157">
              <w:rPr>
                <w:color w:val="17365D" w:themeColor="text2" w:themeShade="BF"/>
                <w:sz w:val="18"/>
                <w:szCs w:val="18"/>
              </w:rPr>
              <w:t>. do rastu a </w:t>
            </w:r>
            <w:proofErr w:type="spellStart"/>
            <w:r w:rsidRPr="00B55157">
              <w:rPr>
                <w:color w:val="17365D" w:themeColor="text2" w:themeShade="BF"/>
                <w:sz w:val="18"/>
                <w:szCs w:val="18"/>
              </w:rPr>
              <w:t>zam</w:t>
            </w:r>
            <w:proofErr w:type="spellEnd"/>
            <w:r w:rsidRPr="00B55157">
              <w:rPr>
                <w:color w:val="17365D" w:themeColor="text2" w:themeShade="BF"/>
                <w:sz w:val="18"/>
                <w:szCs w:val="18"/>
              </w:rPr>
              <w:t>.</w:t>
            </w:r>
            <w:r w:rsidR="000C6D29">
              <w:rPr>
                <w:color w:val="17365D" w:themeColor="text2" w:themeShade="BF"/>
                <w:sz w:val="18"/>
                <w:szCs w:val="18"/>
              </w:rPr>
              <w:t xml:space="preserve"> + PRV + OP RH</w:t>
            </w:r>
          </w:p>
        </w:tc>
        <w:tc>
          <w:tcPr>
            <w:tcW w:w="780" w:type="pct"/>
            <w:tcBorders>
              <w:bottom w:val="single" w:sz="8" w:space="0" w:color="FFFFFF" w:themeColor="background1"/>
            </w:tcBorders>
            <w:shd w:val="clear" w:color="auto" w:fill="FBD4B4" w:themeFill="accent6" w:themeFillTint="66"/>
            <w:vAlign w:val="center"/>
          </w:tcPr>
          <w:p w:rsidR="00281643" w:rsidRPr="00B55157" w:rsidRDefault="00281643" w:rsidP="00374DA8">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b/>
                <w:bCs/>
                <w:color w:val="17365D" w:themeColor="text2" w:themeShade="BF"/>
                <w:sz w:val="18"/>
                <w:szCs w:val="18"/>
              </w:rPr>
            </w:pPr>
            <w:r w:rsidRPr="00B55157">
              <w:rPr>
                <w:rFonts w:asciiTheme="minorHAnsi" w:hAnsiTheme="minorHAnsi"/>
                <w:b/>
                <w:bCs/>
                <w:color w:val="17365D" w:themeColor="text2" w:themeShade="BF"/>
                <w:sz w:val="18"/>
                <w:szCs w:val="18"/>
              </w:rPr>
              <w:t>15 329 374 992</w:t>
            </w:r>
          </w:p>
        </w:tc>
        <w:tc>
          <w:tcPr>
            <w:tcW w:w="780" w:type="pct"/>
            <w:tcBorders>
              <w:bottom w:val="single" w:sz="8" w:space="0" w:color="FFFFFF" w:themeColor="background1"/>
            </w:tcBorders>
            <w:shd w:val="clear" w:color="auto" w:fill="FBD4B4" w:themeFill="accent6" w:themeFillTint="66"/>
            <w:vAlign w:val="center"/>
          </w:tcPr>
          <w:p w:rsidR="00281643" w:rsidRPr="00B55157" w:rsidRDefault="00281643" w:rsidP="00374DA8">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b/>
                <w:bCs/>
                <w:color w:val="17365D" w:themeColor="text2" w:themeShade="BF"/>
                <w:sz w:val="18"/>
                <w:szCs w:val="18"/>
              </w:rPr>
            </w:pPr>
            <w:r>
              <w:rPr>
                <w:rFonts w:asciiTheme="minorHAnsi" w:hAnsiTheme="minorHAnsi"/>
                <w:b/>
                <w:bCs/>
                <w:color w:val="17365D" w:themeColor="text2" w:themeShade="BF"/>
                <w:sz w:val="18"/>
                <w:szCs w:val="18"/>
              </w:rPr>
              <w:t>7 181 607 251</w:t>
            </w:r>
          </w:p>
        </w:tc>
        <w:tc>
          <w:tcPr>
            <w:tcW w:w="859" w:type="pct"/>
            <w:tcBorders>
              <w:bottom w:val="single" w:sz="8" w:space="0" w:color="FFFFFF" w:themeColor="background1"/>
            </w:tcBorders>
            <w:shd w:val="clear" w:color="auto" w:fill="FBD4B4" w:themeFill="accent6" w:themeFillTint="66"/>
            <w:vAlign w:val="center"/>
          </w:tcPr>
          <w:p w:rsidR="00281643" w:rsidRPr="00B55157" w:rsidRDefault="00281643" w:rsidP="00374DA8">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b/>
                <w:color w:val="17365D" w:themeColor="text2" w:themeShade="BF"/>
                <w:sz w:val="18"/>
                <w:szCs w:val="18"/>
                <w:lang w:eastAsia="en-US"/>
              </w:rPr>
            </w:pPr>
            <w:r>
              <w:rPr>
                <w:rFonts w:asciiTheme="minorHAnsi" w:eastAsiaTheme="minorHAnsi" w:hAnsiTheme="minorHAnsi"/>
                <w:b/>
                <w:color w:val="17365D" w:themeColor="text2" w:themeShade="BF"/>
                <w:sz w:val="18"/>
                <w:szCs w:val="18"/>
                <w:lang w:eastAsia="en-US"/>
              </w:rPr>
              <w:t>46,85%</w:t>
            </w:r>
          </w:p>
        </w:tc>
        <w:tc>
          <w:tcPr>
            <w:tcW w:w="781" w:type="pct"/>
            <w:tcBorders>
              <w:bottom w:val="single" w:sz="8" w:space="0" w:color="FFFFFF" w:themeColor="background1"/>
            </w:tcBorders>
            <w:shd w:val="clear" w:color="auto" w:fill="FBD4B4" w:themeFill="accent6" w:themeFillTint="66"/>
            <w:vAlign w:val="center"/>
          </w:tcPr>
          <w:p w:rsidR="00281643" w:rsidRPr="00B55157" w:rsidRDefault="00281643" w:rsidP="00374DA8">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b/>
                <w:color w:val="17365D" w:themeColor="text2" w:themeShade="BF"/>
                <w:sz w:val="18"/>
                <w:szCs w:val="18"/>
              </w:rPr>
            </w:pPr>
            <w:r>
              <w:rPr>
                <w:rFonts w:asciiTheme="minorHAnsi" w:hAnsiTheme="minorHAnsi"/>
                <w:b/>
                <w:color w:val="17365D" w:themeColor="text2" w:themeShade="BF"/>
                <w:sz w:val="18"/>
                <w:szCs w:val="18"/>
              </w:rPr>
              <w:t>1 828 898 516</w:t>
            </w:r>
          </w:p>
        </w:tc>
        <w:tc>
          <w:tcPr>
            <w:tcW w:w="938" w:type="pct"/>
            <w:tcBorders>
              <w:bottom w:val="single" w:sz="8" w:space="0" w:color="FFFFFF" w:themeColor="background1"/>
            </w:tcBorders>
            <w:shd w:val="clear" w:color="auto" w:fill="FBD4B4" w:themeFill="accent6" w:themeFillTint="66"/>
            <w:vAlign w:val="center"/>
          </w:tcPr>
          <w:p w:rsidR="00281643" w:rsidRPr="00B55157" w:rsidRDefault="00281643" w:rsidP="00374DA8">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b/>
                <w:color w:val="17365D" w:themeColor="text2" w:themeShade="BF"/>
                <w:sz w:val="18"/>
                <w:szCs w:val="18"/>
                <w:lang w:eastAsia="en-US"/>
              </w:rPr>
            </w:pPr>
            <w:r>
              <w:rPr>
                <w:rFonts w:asciiTheme="minorHAnsi" w:eastAsiaTheme="minorHAnsi" w:hAnsiTheme="minorHAnsi"/>
                <w:b/>
                <w:color w:val="17365D" w:themeColor="text2" w:themeShade="BF"/>
                <w:sz w:val="18"/>
                <w:szCs w:val="18"/>
                <w:lang w:eastAsia="en-US"/>
              </w:rPr>
              <w:t>11,93%</w:t>
            </w:r>
          </w:p>
        </w:tc>
      </w:tr>
      <w:tr w:rsidR="00281643" w:rsidRPr="00B55157" w:rsidTr="00374DA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62" w:type="pct"/>
          </w:tcPr>
          <w:p w:rsidR="00281643" w:rsidRPr="00B55157" w:rsidRDefault="00281643" w:rsidP="00374DA8">
            <w:pPr>
              <w:spacing w:line="276" w:lineRule="auto"/>
              <w:rPr>
                <w:sz w:val="18"/>
                <w:szCs w:val="18"/>
              </w:rPr>
            </w:pPr>
            <w:proofErr w:type="spellStart"/>
            <w:r w:rsidRPr="00B55157">
              <w:rPr>
                <w:sz w:val="18"/>
                <w:szCs w:val="18"/>
              </w:rPr>
              <w:t>Interreg</w:t>
            </w:r>
            <w:proofErr w:type="spellEnd"/>
            <w:r w:rsidRPr="00B55157">
              <w:rPr>
                <w:sz w:val="18"/>
                <w:szCs w:val="18"/>
              </w:rPr>
              <w:t xml:space="preserve"> SK-AT</w:t>
            </w:r>
          </w:p>
        </w:tc>
        <w:tc>
          <w:tcPr>
            <w:tcW w:w="780" w:type="pct"/>
            <w:vAlign w:val="bottom"/>
          </w:tcPr>
          <w:p w:rsidR="00281643" w:rsidRPr="00B55157" w:rsidRDefault="00281643" w:rsidP="00374DA8">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r w:rsidRPr="00B55157">
              <w:rPr>
                <w:rFonts w:asciiTheme="minorHAnsi" w:hAnsiTheme="minorHAnsi"/>
                <w:bCs/>
                <w:color w:val="000000" w:themeColor="text1"/>
                <w:sz w:val="18"/>
                <w:szCs w:val="18"/>
              </w:rPr>
              <w:t>75 892 681</w:t>
            </w:r>
          </w:p>
        </w:tc>
        <w:tc>
          <w:tcPr>
            <w:tcW w:w="780" w:type="pct"/>
          </w:tcPr>
          <w:p w:rsidR="00281643" w:rsidRPr="00B55157" w:rsidRDefault="00281643" w:rsidP="00374DA8">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r>
              <w:rPr>
                <w:rFonts w:asciiTheme="minorHAnsi" w:hAnsiTheme="minorHAnsi"/>
                <w:bCs/>
                <w:color w:val="000000" w:themeColor="text1"/>
                <w:sz w:val="18"/>
                <w:szCs w:val="18"/>
              </w:rPr>
              <w:t>1 558 087</w:t>
            </w:r>
          </w:p>
        </w:tc>
        <w:tc>
          <w:tcPr>
            <w:tcW w:w="859" w:type="pct"/>
            <w:vAlign w:val="bottom"/>
          </w:tcPr>
          <w:p w:rsidR="00281643" w:rsidRPr="00B55157" w:rsidRDefault="00281643" w:rsidP="00374DA8">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1,00%</w:t>
            </w:r>
          </w:p>
        </w:tc>
        <w:tc>
          <w:tcPr>
            <w:tcW w:w="781" w:type="pct"/>
          </w:tcPr>
          <w:p w:rsidR="00281643" w:rsidRPr="00B55157" w:rsidRDefault="00281643" w:rsidP="00374DA8">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r>
              <w:rPr>
                <w:rFonts w:asciiTheme="minorHAnsi" w:hAnsiTheme="minorHAnsi"/>
                <w:bCs/>
                <w:color w:val="000000" w:themeColor="text1"/>
                <w:sz w:val="18"/>
                <w:szCs w:val="18"/>
              </w:rPr>
              <w:t>1 558 087</w:t>
            </w:r>
          </w:p>
        </w:tc>
        <w:tc>
          <w:tcPr>
            <w:tcW w:w="938" w:type="pct"/>
            <w:vAlign w:val="bottom"/>
          </w:tcPr>
          <w:p w:rsidR="00281643" w:rsidRPr="00B55157" w:rsidRDefault="00281643" w:rsidP="00374DA8">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1,00%</w:t>
            </w:r>
          </w:p>
        </w:tc>
      </w:tr>
      <w:tr w:rsidR="00281643" w:rsidRPr="00B55157" w:rsidTr="00374DA8">
        <w:tc>
          <w:tcPr>
            <w:cnfStyle w:val="001000000000" w:firstRow="0" w:lastRow="0" w:firstColumn="1" w:lastColumn="0" w:oddVBand="0" w:evenVBand="0" w:oddHBand="0" w:evenHBand="0" w:firstRowFirstColumn="0" w:firstRowLastColumn="0" w:lastRowFirstColumn="0" w:lastRowLastColumn="0"/>
            <w:tcW w:w="862" w:type="pct"/>
          </w:tcPr>
          <w:p w:rsidR="00281643" w:rsidRPr="00B55157" w:rsidRDefault="00281643" w:rsidP="00374DA8">
            <w:pPr>
              <w:spacing w:line="276" w:lineRule="auto"/>
              <w:rPr>
                <w:sz w:val="18"/>
                <w:szCs w:val="18"/>
              </w:rPr>
            </w:pPr>
            <w:proofErr w:type="spellStart"/>
            <w:r w:rsidRPr="00B55157">
              <w:rPr>
                <w:sz w:val="18"/>
                <w:szCs w:val="18"/>
              </w:rPr>
              <w:t>Interreg</w:t>
            </w:r>
            <w:proofErr w:type="spellEnd"/>
            <w:r w:rsidRPr="00B55157">
              <w:rPr>
                <w:sz w:val="18"/>
                <w:szCs w:val="18"/>
              </w:rPr>
              <w:t xml:space="preserve"> SK-CZ</w:t>
            </w:r>
          </w:p>
        </w:tc>
        <w:tc>
          <w:tcPr>
            <w:tcW w:w="780" w:type="pct"/>
            <w:vAlign w:val="bottom"/>
          </w:tcPr>
          <w:p w:rsidR="00281643" w:rsidRPr="00B55157" w:rsidRDefault="00281643" w:rsidP="00374DA8">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bCs/>
                <w:color w:val="000000" w:themeColor="text1"/>
                <w:sz w:val="18"/>
                <w:szCs w:val="18"/>
              </w:rPr>
            </w:pPr>
            <w:r w:rsidRPr="00B55157">
              <w:rPr>
                <w:rFonts w:asciiTheme="minorHAnsi" w:hAnsiTheme="minorHAnsi"/>
                <w:bCs/>
                <w:color w:val="000000" w:themeColor="text1"/>
                <w:sz w:val="18"/>
                <w:szCs w:val="18"/>
              </w:rPr>
              <w:t>90 139 463</w:t>
            </w:r>
          </w:p>
        </w:tc>
        <w:tc>
          <w:tcPr>
            <w:tcW w:w="780" w:type="pct"/>
          </w:tcPr>
          <w:p w:rsidR="00281643" w:rsidRPr="00B55157" w:rsidRDefault="00281643" w:rsidP="00374DA8">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bCs/>
                <w:color w:val="000000" w:themeColor="text1"/>
                <w:sz w:val="18"/>
                <w:szCs w:val="18"/>
              </w:rPr>
            </w:pPr>
            <w:r>
              <w:rPr>
                <w:rFonts w:asciiTheme="minorHAnsi" w:hAnsiTheme="minorHAnsi"/>
                <w:bCs/>
                <w:color w:val="000000" w:themeColor="text1"/>
                <w:sz w:val="18"/>
                <w:szCs w:val="18"/>
              </w:rPr>
              <w:t>901 395</w:t>
            </w:r>
          </w:p>
        </w:tc>
        <w:tc>
          <w:tcPr>
            <w:tcW w:w="859" w:type="pct"/>
            <w:vAlign w:val="bottom"/>
          </w:tcPr>
          <w:p w:rsidR="00281643" w:rsidRPr="00B55157" w:rsidRDefault="00281643" w:rsidP="00374DA8">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1,00%</w:t>
            </w:r>
          </w:p>
        </w:tc>
        <w:tc>
          <w:tcPr>
            <w:tcW w:w="781" w:type="pct"/>
          </w:tcPr>
          <w:p w:rsidR="00281643" w:rsidRPr="00B55157" w:rsidRDefault="00281643" w:rsidP="00374DA8">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bCs/>
                <w:color w:val="000000" w:themeColor="text1"/>
                <w:sz w:val="18"/>
                <w:szCs w:val="18"/>
              </w:rPr>
            </w:pPr>
            <w:r>
              <w:rPr>
                <w:rFonts w:asciiTheme="minorHAnsi" w:hAnsiTheme="minorHAnsi"/>
                <w:bCs/>
                <w:color w:val="000000" w:themeColor="text1"/>
                <w:sz w:val="18"/>
                <w:szCs w:val="18"/>
              </w:rPr>
              <w:t>901 395</w:t>
            </w:r>
          </w:p>
        </w:tc>
        <w:tc>
          <w:tcPr>
            <w:tcW w:w="938" w:type="pct"/>
            <w:vAlign w:val="bottom"/>
          </w:tcPr>
          <w:p w:rsidR="00281643" w:rsidRPr="00B55157" w:rsidRDefault="00281643" w:rsidP="00374DA8">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1,00%</w:t>
            </w:r>
          </w:p>
        </w:tc>
      </w:tr>
      <w:tr w:rsidR="00281643" w:rsidRPr="00B55157" w:rsidTr="00374DA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62" w:type="pct"/>
          </w:tcPr>
          <w:p w:rsidR="00281643" w:rsidRPr="00B55157" w:rsidRDefault="00281643" w:rsidP="00374DA8">
            <w:pPr>
              <w:spacing w:line="276" w:lineRule="auto"/>
              <w:rPr>
                <w:sz w:val="18"/>
                <w:szCs w:val="18"/>
              </w:rPr>
            </w:pPr>
            <w:proofErr w:type="spellStart"/>
            <w:r w:rsidRPr="00B55157">
              <w:rPr>
                <w:sz w:val="18"/>
                <w:szCs w:val="18"/>
              </w:rPr>
              <w:t>Interreg</w:t>
            </w:r>
            <w:proofErr w:type="spellEnd"/>
            <w:r w:rsidRPr="00B55157">
              <w:rPr>
                <w:sz w:val="18"/>
                <w:szCs w:val="18"/>
              </w:rPr>
              <w:t xml:space="preserve"> SK-HU</w:t>
            </w:r>
          </w:p>
        </w:tc>
        <w:tc>
          <w:tcPr>
            <w:tcW w:w="780" w:type="pct"/>
            <w:vAlign w:val="bottom"/>
          </w:tcPr>
          <w:p w:rsidR="00281643" w:rsidRPr="00B55157" w:rsidRDefault="00281643" w:rsidP="00374DA8">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r w:rsidRPr="00B55157">
              <w:rPr>
                <w:rFonts w:asciiTheme="minorHAnsi" w:hAnsiTheme="minorHAnsi"/>
                <w:bCs/>
                <w:color w:val="000000" w:themeColor="text1"/>
                <w:sz w:val="18"/>
                <w:szCs w:val="18"/>
              </w:rPr>
              <w:t>155 808 987</w:t>
            </w:r>
          </w:p>
        </w:tc>
        <w:tc>
          <w:tcPr>
            <w:tcW w:w="780" w:type="pct"/>
          </w:tcPr>
          <w:p w:rsidR="00281643" w:rsidRPr="00B55157" w:rsidRDefault="00281643" w:rsidP="00374DA8">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r>
              <w:rPr>
                <w:rFonts w:asciiTheme="minorHAnsi" w:hAnsiTheme="minorHAnsi"/>
                <w:bCs/>
                <w:color w:val="000000" w:themeColor="text1"/>
                <w:sz w:val="18"/>
                <w:szCs w:val="18"/>
              </w:rPr>
              <w:t>758 928</w:t>
            </w:r>
          </w:p>
        </w:tc>
        <w:tc>
          <w:tcPr>
            <w:tcW w:w="859" w:type="pct"/>
            <w:vAlign w:val="bottom"/>
          </w:tcPr>
          <w:p w:rsidR="00281643" w:rsidRPr="00B55157" w:rsidRDefault="00281643" w:rsidP="00374DA8">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1,00%</w:t>
            </w:r>
          </w:p>
        </w:tc>
        <w:tc>
          <w:tcPr>
            <w:tcW w:w="781" w:type="pct"/>
          </w:tcPr>
          <w:p w:rsidR="00281643" w:rsidRPr="00B55157" w:rsidRDefault="00281643" w:rsidP="00374DA8">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r>
              <w:rPr>
                <w:rFonts w:asciiTheme="minorHAnsi" w:hAnsiTheme="minorHAnsi"/>
                <w:bCs/>
                <w:color w:val="000000" w:themeColor="text1"/>
                <w:sz w:val="18"/>
                <w:szCs w:val="18"/>
              </w:rPr>
              <w:t>758 928</w:t>
            </w:r>
          </w:p>
        </w:tc>
        <w:tc>
          <w:tcPr>
            <w:tcW w:w="938" w:type="pct"/>
            <w:vAlign w:val="bottom"/>
          </w:tcPr>
          <w:p w:rsidR="00281643" w:rsidRPr="00B55157" w:rsidRDefault="00281643" w:rsidP="00374DA8">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1,00%</w:t>
            </w:r>
          </w:p>
        </w:tc>
      </w:tr>
      <w:tr w:rsidR="00281643" w:rsidRPr="00B55157" w:rsidTr="00374DA8">
        <w:trPr>
          <w:trHeight w:val="344"/>
        </w:trPr>
        <w:tc>
          <w:tcPr>
            <w:cnfStyle w:val="001000000000" w:firstRow="0" w:lastRow="0" w:firstColumn="1" w:lastColumn="0" w:oddVBand="0" w:evenVBand="0" w:oddHBand="0" w:evenHBand="0" w:firstRowFirstColumn="0" w:firstRowLastColumn="0" w:lastRowFirstColumn="0" w:lastRowLastColumn="0"/>
            <w:tcW w:w="862" w:type="pct"/>
            <w:tcBorders>
              <w:bottom w:val="single" w:sz="8" w:space="0" w:color="FFFFFF" w:themeColor="background1"/>
            </w:tcBorders>
            <w:shd w:val="clear" w:color="auto" w:fill="FBD4B4" w:themeFill="accent6" w:themeFillTint="66"/>
            <w:vAlign w:val="center"/>
          </w:tcPr>
          <w:p w:rsidR="00281643" w:rsidRPr="00B55157" w:rsidRDefault="00281643" w:rsidP="00374DA8">
            <w:pPr>
              <w:spacing w:line="276" w:lineRule="auto"/>
              <w:rPr>
                <w:color w:val="17365D" w:themeColor="text2" w:themeShade="BF"/>
                <w:sz w:val="18"/>
                <w:szCs w:val="18"/>
              </w:rPr>
            </w:pPr>
            <w:r w:rsidRPr="00B55157">
              <w:rPr>
                <w:color w:val="17365D" w:themeColor="text2" w:themeShade="BF"/>
                <w:sz w:val="18"/>
                <w:szCs w:val="18"/>
              </w:rPr>
              <w:t>Spolu cieľ EÚS</w:t>
            </w:r>
            <w:r>
              <w:rPr>
                <w:color w:val="17365D" w:themeColor="text2" w:themeShade="BF"/>
                <w:sz w:val="18"/>
                <w:szCs w:val="18"/>
                <w:vertAlign w:val="superscript"/>
              </w:rPr>
              <w:t>2</w:t>
            </w:r>
          </w:p>
        </w:tc>
        <w:tc>
          <w:tcPr>
            <w:tcW w:w="780" w:type="pct"/>
            <w:tcBorders>
              <w:bottom w:val="single" w:sz="8" w:space="0" w:color="FFFFFF" w:themeColor="background1"/>
            </w:tcBorders>
            <w:shd w:val="clear" w:color="auto" w:fill="FBD4B4" w:themeFill="accent6" w:themeFillTint="66"/>
            <w:vAlign w:val="center"/>
          </w:tcPr>
          <w:p w:rsidR="00281643" w:rsidRPr="00B55157" w:rsidRDefault="00281643" w:rsidP="00374DA8">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b/>
                <w:bCs/>
                <w:color w:val="17365D" w:themeColor="text2" w:themeShade="BF"/>
                <w:sz w:val="18"/>
                <w:szCs w:val="18"/>
              </w:rPr>
            </w:pPr>
            <w:r w:rsidRPr="00B55157">
              <w:rPr>
                <w:rFonts w:asciiTheme="minorHAnsi" w:hAnsiTheme="minorHAnsi"/>
                <w:b/>
                <w:bCs/>
                <w:color w:val="17365D" w:themeColor="text2" w:themeShade="BF"/>
                <w:sz w:val="18"/>
                <w:szCs w:val="18"/>
              </w:rPr>
              <w:t>321 841 131</w:t>
            </w:r>
          </w:p>
        </w:tc>
        <w:tc>
          <w:tcPr>
            <w:tcW w:w="780" w:type="pct"/>
            <w:tcBorders>
              <w:bottom w:val="single" w:sz="8" w:space="0" w:color="FFFFFF" w:themeColor="background1"/>
            </w:tcBorders>
            <w:shd w:val="clear" w:color="auto" w:fill="FBD4B4" w:themeFill="accent6" w:themeFillTint="66"/>
            <w:vAlign w:val="center"/>
          </w:tcPr>
          <w:p w:rsidR="00281643" w:rsidRPr="00B55157" w:rsidRDefault="00281643" w:rsidP="00374DA8">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b/>
                <w:bCs/>
                <w:color w:val="17365D" w:themeColor="text2" w:themeShade="BF"/>
                <w:sz w:val="18"/>
                <w:szCs w:val="18"/>
              </w:rPr>
            </w:pPr>
            <w:r>
              <w:rPr>
                <w:rFonts w:asciiTheme="minorHAnsi" w:hAnsiTheme="minorHAnsi"/>
                <w:b/>
                <w:bCs/>
                <w:color w:val="17365D" w:themeColor="text2" w:themeShade="BF"/>
                <w:sz w:val="18"/>
                <w:szCs w:val="18"/>
              </w:rPr>
              <w:t>3 218 410</w:t>
            </w:r>
          </w:p>
        </w:tc>
        <w:tc>
          <w:tcPr>
            <w:tcW w:w="859" w:type="pct"/>
            <w:tcBorders>
              <w:bottom w:val="single" w:sz="8" w:space="0" w:color="FFFFFF" w:themeColor="background1"/>
            </w:tcBorders>
            <w:shd w:val="clear" w:color="auto" w:fill="FBD4B4" w:themeFill="accent6" w:themeFillTint="66"/>
            <w:vAlign w:val="center"/>
          </w:tcPr>
          <w:p w:rsidR="00281643" w:rsidRPr="00B55157" w:rsidRDefault="00281643" w:rsidP="00374DA8">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b/>
                <w:color w:val="17365D" w:themeColor="text2" w:themeShade="BF"/>
                <w:sz w:val="18"/>
                <w:szCs w:val="18"/>
                <w:lang w:eastAsia="en-US"/>
              </w:rPr>
            </w:pPr>
            <w:r>
              <w:rPr>
                <w:rFonts w:asciiTheme="minorHAnsi" w:eastAsiaTheme="minorHAnsi" w:hAnsiTheme="minorHAnsi"/>
                <w:b/>
                <w:color w:val="17365D" w:themeColor="text2" w:themeShade="BF"/>
                <w:sz w:val="18"/>
                <w:szCs w:val="18"/>
                <w:lang w:eastAsia="en-US"/>
              </w:rPr>
              <w:t>1,00%</w:t>
            </w:r>
          </w:p>
        </w:tc>
        <w:tc>
          <w:tcPr>
            <w:tcW w:w="781" w:type="pct"/>
            <w:tcBorders>
              <w:bottom w:val="single" w:sz="8" w:space="0" w:color="FFFFFF" w:themeColor="background1"/>
            </w:tcBorders>
            <w:shd w:val="clear" w:color="auto" w:fill="FBD4B4" w:themeFill="accent6" w:themeFillTint="66"/>
            <w:vAlign w:val="center"/>
          </w:tcPr>
          <w:p w:rsidR="00281643" w:rsidRPr="00B55157" w:rsidRDefault="00281643" w:rsidP="00374DA8">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hAnsiTheme="minorHAnsi"/>
                <w:b/>
                <w:bCs/>
                <w:color w:val="17365D" w:themeColor="text2" w:themeShade="BF"/>
                <w:sz w:val="18"/>
                <w:szCs w:val="18"/>
              </w:rPr>
            </w:pPr>
            <w:r>
              <w:rPr>
                <w:rFonts w:asciiTheme="minorHAnsi" w:hAnsiTheme="minorHAnsi"/>
                <w:b/>
                <w:bCs/>
                <w:color w:val="17365D" w:themeColor="text2" w:themeShade="BF"/>
                <w:sz w:val="18"/>
                <w:szCs w:val="18"/>
              </w:rPr>
              <w:t>3 218 410</w:t>
            </w:r>
          </w:p>
        </w:tc>
        <w:tc>
          <w:tcPr>
            <w:tcW w:w="938" w:type="pct"/>
            <w:tcBorders>
              <w:bottom w:val="single" w:sz="8" w:space="0" w:color="FFFFFF" w:themeColor="background1"/>
            </w:tcBorders>
            <w:shd w:val="clear" w:color="auto" w:fill="FBD4B4" w:themeFill="accent6" w:themeFillTint="66"/>
            <w:vAlign w:val="center"/>
          </w:tcPr>
          <w:p w:rsidR="00281643" w:rsidRPr="00B55157" w:rsidRDefault="00281643" w:rsidP="00374DA8">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b/>
                <w:color w:val="17365D" w:themeColor="text2" w:themeShade="BF"/>
                <w:sz w:val="18"/>
                <w:szCs w:val="18"/>
                <w:lang w:eastAsia="en-US"/>
              </w:rPr>
            </w:pPr>
            <w:r>
              <w:rPr>
                <w:rFonts w:asciiTheme="minorHAnsi" w:eastAsiaTheme="minorHAnsi" w:hAnsiTheme="minorHAnsi"/>
                <w:b/>
                <w:color w:val="17365D" w:themeColor="text2" w:themeShade="BF"/>
                <w:sz w:val="18"/>
                <w:szCs w:val="18"/>
                <w:lang w:eastAsia="en-US"/>
              </w:rPr>
              <w:t>1,00%</w:t>
            </w:r>
          </w:p>
        </w:tc>
      </w:tr>
      <w:tr w:rsidR="00281643" w:rsidRPr="00B55157" w:rsidTr="00374DA8">
        <w:trPr>
          <w:cnfStyle w:val="000000100000" w:firstRow="0" w:lastRow="0" w:firstColumn="0" w:lastColumn="0" w:oddVBand="0" w:evenVBand="0" w:oddHBand="1" w:evenHBand="0" w:firstRowFirstColumn="0" w:firstRowLastColumn="0" w:lastRowFirstColumn="0" w:lastRowLastColumn="0"/>
          <w:trHeight w:val="264"/>
        </w:trPr>
        <w:tc>
          <w:tcPr>
            <w:cnfStyle w:val="001000000000" w:firstRow="0" w:lastRow="0" w:firstColumn="1" w:lastColumn="0" w:oddVBand="0" w:evenVBand="0" w:oddHBand="0" w:evenHBand="0" w:firstRowFirstColumn="0" w:firstRowLastColumn="0" w:lastRowFirstColumn="0" w:lastRowLastColumn="0"/>
            <w:tcW w:w="862" w:type="pct"/>
            <w:vAlign w:val="center"/>
          </w:tcPr>
          <w:p w:rsidR="00281643" w:rsidRPr="00B55157" w:rsidRDefault="00281643" w:rsidP="00374DA8">
            <w:pPr>
              <w:spacing w:line="276" w:lineRule="auto"/>
              <w:rPr>
                <w:sz w:val="18"/>
                <w:szCs w:val="18"/>
              </w:rPr>
            </w:pPr>
            <w:r w:rsidRPr="00B55157">
              <w:rPr>
                <w:sz w:val="18"/>
                <w:szCs w:val="18"/>
              </w:rPr>
              <w:t>Spolu EŠIF</w:t>
            </w:r>
          </w:p>
        </w:tc>
        <w:tc>
          <w:tcPr>
            <w:tcW w:w="780" w:type="pct"/>
            <w:shd w:val="clear" w:color="auto" w:fill="4F81BD" w:themeFill="accent1"/>
            <w:vAlign w:val="center"/>
          </w:tcPr>
          <w:p w:rsidR="00281643" w:rsidRPr="00B55157" w:rsidRDefault="00281643" w:rsidP="00374DA8">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b/>
                <w:bCs/>
                <w:color w:val="FFFFFF" w:themeColor="background1"/>
                <w:sz w:val="18"/>
                <w:szCs w:val="18"/>
              </w:rPr>
            </w:pPr>
            <w:r>
              <w:rPr>
                <w:rFonts w:asciiTheme="minorHAnsi" w:hAnsiTheme="minorHAnsi"/>
                <w:b/>
                <w:bCs/>
                <w:color w:val="FFFFFF" w:themeColor="background1"/>
                <w:sz w:val="18"/>
                <w:szCs w:val="18"/>
              </w:rPr>
              <w:t>15 651 216 123</w:t>
            </w:r>
          </w:p>
        </w:tc>
        <w:tc>
          <w:tcPr>
            <w:tcW w:w="780" w:type="pct"/>
            <w:shd w:val="clear" w:color="auto" w:fill="4F81BD" w:themeFill="accent1"/>
            <w:vAlign w:val="center"/>
          </w:tcPr>
          <w:p w:rsidR="00281643" w:rsidRPr="00B55157" w:rsidRDefault="00281643" w:rsidP="00374DA8">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b/>
                <w:bCs/>
                <w:color w:val="FFFFFF" w:themeColor="background1"/>
                <w:sz w:val="18"/>
                <w:szCs w:val="18"/>
              </w:rPr>
            </w:pPr>
            <w:r>
              <w:rPr>
                <w:rFonts w:asciiTheme="minorHAnsi" w:hAnsiTheme="minorHAnsi"/>
                <w:b/>
                <w:bCs/>
                <w:color w:val="FFFFFF" w:themeColor="background1"/>
                <w:sz w:val="18"/>
                <w:szCs w:val="18"/>
              </w:rPr>
              <w:t>7 184 825 661</w:t>
            </w:r>
          </w:p>
        </w:tc>
        <w:tc>
          <w:tcPr>
            <w:tcW w:w="859" w:type="pct"/>
            <w:shd w:val="clear" w:color="auto" w:fill="4F81BD" w:themeFill="accent1"/>
            <w:vAlign w:val="center"/>
          </w:tcPr>
          <w:p w:rsidR="00281643" w:rsidRPr="00B55157" w:rsidRDefault="00281643" w:rsidP="00374DA8">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b/>
                <w:color w:val="FFFFFF" w:themeColor="background1"/>
                <w:sz w:val="18"/>
                <w:szCs w:val="18"/>
                <w:lang w:eastAsia="en-US"/>
              </w:rPr>
            </w:pPr>
            <w:r>
              <w:rPr>
                <w:rFonts w:asciiTheme="minorHAnsi" w:eastAsiaTheme="minorHAnsi" w:hAnsiTheme="minorHAnsi"/>
                <w:b/>
                <w:color w:val="FFFFFF" w:themeColor="background1"/>
                <w:sz w:val="18"/>
                <w:szCs w:val="18"/>
                <w:lang w:eastAsia="en-US"/>
              </w:rPr>
              <w:t>45,91%</w:t>
            </w:r>
          </w:p>
        </w:tc>
        <w:tc>
          <w:tcPr>
            <w:tcW w:w="781" w:type="pct"/>
            <w:shd w:val="clear" w:color="auto" w:fill="4F81BD" w:themeFill="accent1"/>
            <w:vAlign w:val="center"/>
          </w:tcPr>
          <w:p w:rsidR="00281643" w:rsidRPr="00B55157" w:rsidRDefault="00281643" w:rsidP="00374DA8">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hAnsiTheme="minorHAnsi"/>
                <w:b/>
                <w:color w:val="FFFFFF" w:themeColor="background1"/>
                <w:sz w:val="18"/>
                <w:szCs w:val="18"/>
              </w:rPr>
            </w:pPr>
            <w:r>
              <w:rPr>
                <w:rFonts w:asciiTheme="minorHAnsi" w:hAnsiTheme="minorHAnsi"/>
                <w:b/>
                <w:color w:val="FFFFFF" w:themeColor="background1"/>
                <w:sz w:val="18"/>
                <w:szCs w:val="18"/>
              </w:rPr>
              <w:t>1 832 116 926</w:t>
            </w:r>
          </w:p>
        </w:tc>
        <w:tc>
          <w:tcPr>
            <w:tcW w:w="938" w:type="pct"/>
            <w:shd w:val="clear" w:color="auto" w:fill="4F81BD" w:themeFill="accent1"/>
            <w:vAlign w:val="center"/>
          </w:tcPr>
          <w:p w:rsidR="00281643" w:rsidRPr="00B55157" w:rsidRDefault="00281643" w:rsidP="00374DA8">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b/>
                <w:color w:val="FFFFFF" w:themeColor="background1"/>
                <w:sz w:val="18"/>
                <w:szCs w:val="18"/>
                <w:lang w:eastAsia="en-US"/>
              </w:rPr>
            </w:pPr>
            <w:r>
              <w:rPr>
                <w:rFonts w:asciiTheme="minorHAnsi" w:eastAsiaTheme="minorHAnsi" w:hAnsiTheme="minorHAnsi"/>
                <w:b/>
                <w:color w:val="FFFFFF" w:themeColor="background1"/>
                <w:sz w:val="18"/>
                <w:szCs w:val="18"/>
                <w:lang w:eastAsia="en-US"/>
              </w:rPr>
              <w:t>11,71%</w:t>
            </w:r>
          </w:p>
        </w:tc>
      </w:tr>
    </w:tbl>
    <w:p w:rsidR="00281643" w:rsidRPr="00B55157" w:rsidRDefault="00281643" w:rsidP="00281643">
      <w:pPr>
        <w:tabs>
          <w:tab w:val="left" w:pos="284"/>
          <w:tab w:val="left" w:pos="709"/>
          <w:tab w:val="left" w:pos="1134"/>
        </w:tabs>
        <w:jc w:val="both"/>
        <w:rPr>
          <w:sz w:val="18"/>
          <w:szCs w:val="18"/>
        </w:rPr>
      </w:pPr>
      <w:r w:rsidRPr="00B55157">
        <w:rPr>
          <w:sz w:val="18"/>
          <w:szCs w:val="18"/>
        </w:rPr>
        <w:t xml:space="preserve">Zdroj údajov: </w:t>
      </w:r>
      <w:r w:rsidRPr="00B55157">
        <w:rPr>
          <w:sz w:val="18"/>
          <w:szCs w:val="18"/>
        </w:rPr>
        <w:tab/>
        <w:t>RO</w:t>
      </w:r>
    </w:p>
    <w:p w:rsidR="00281643" w:rsidRPr="00B55157" w:rsidRDefault="00281643" w:rsidP="00281643">
      <w:pPr>
        <w:tabs>
          <w:tab w:val="left" w:pos="284"/>
          <w:tab w:val="left" w:pos="709"/>
          <w:tab w:val="left" w:pos="1134"/>
        </w:tabs>
        <w:jc w:val="both"/>
        <w:rPr>
          <w:sz w:val="18"/>
          <w:szCs w:val="18"/>
        </w:rPr>
      </w:pPr>
      <w:r w:rsidRPr="00B55157">
        <w:rPr>
          <w:sz w:val="18"/>
          <w:szCs w:val="18"/>
        </w:rPr>
        <w:t xml:space="preserve">Vysvetlivky: </w:t>
      </w:r>
      <w:r w:rsidRPr="00B55157">
        <w:rPr>
          <w:sz w:val="18"/>
          <w:szCs w:val="18"/>
        </w:rPr>
        <w:tab/>
        <w:t>1 - Alokácia 2014-2020 EÚ zdroj je vrátane zdroja IZM s výkonnostnou rezervou v EUR</w:t>
      </w:r>
    </w:p>
    <w:p w:rsidR="00281643" w:rsidRDefault="00281643" w:rsidP="00281643">
      <w:pPr>
        <w:tabs>
          <w:tab w:val="left" w:pos="284"/>
          <w:tab w:val="left" w:pos="709"/>
          <w:tab w:val="left" w:pos="1134"/>
        </w:tabs>
        <w:jc w:val="both"/>
        <w:rPr>
          <w:sz w:val="18"/>
          <w:szCs w:val="18"/>
        </w:rPr>
      </w:pPr>
      <w:r w:rsidRPr="00B55157">
        <w:rPr>
          <w:sz w:val="18"/>
          <w:szCs w:val="18"/>
        </w:rPr>
        <w:tab/>
      </w:r>
      <w:r w:rsidRPr="00B55157">
        <w:rPr>
          <w:sz w:val="18"/>
          <w:szCs w:val="18"/>
        </w:rPr>
        <w:tab/>
      </w:r>
      <w:r w:rsidRPr="00B55157">
        <w:rPr>
          <w:sz w:val="18"/>
          <w:szCs w:val="18"/>
        </w:rPr>
        <w:tab/>
        <w:t>2 -</w:t>
      </w:r>
      <w:r>
        <w:rPr>
          <w:sz w:val="18"/>
          <w:szCs w:val="18"/>
        </w:rPr>
        <w:t xml:space="preserve"> len programy cieľa EÚS s RO na Slovensku,</w:t>
      </w:r>
      <w:r w:rsidRPr="00FB376E">
        <w:t xml:space="preserve"> </w:t>
      </w:r>
      <w:r w:rsidRPr="00FB376E">
        <w:rPr>
          <w:sz w:val="18"/>
          <w:szCs w:val="18"/>
        </w:rPr>
        <w:t>alokácia 2014-2020 predstavuje objem na celý program</w:t>
      </w:r>
    </w:p>
    <w:p w:rsidR="00281643" w:rsidRDefault="00281643" w:rsidP="00281643">
      <w:pPr>
        <w:spacing w:after="160" w:line="259" w:lineRule="auto"/>
        <w:jc w:val="both"/>
        <w:rPr>
          <w:sz w:val="18"/>
          <w:szCs w:val="18"/>
        </w:rPr>
      </w:pPr>
      <w:r>
        <w:rPr>
          <w:sz w:val="18"/>
          <w:szCs w:val="18"/>
        </w:rPr>
        <w:tab/>
        <w:t xml:space="preserve">          Finančné údaje v</w:t>
      </w:r>
      <w:r w:rsidR="00A272F1">
        <w:rPr>
          <w:sz w:val="18"/>
          <w:szCs w:val="18"/>
        </w:rPr>
        <w:t> </w:t>
      </w:r>
      <w:r>
        <w:rPr>
          <w:sz w:val="18"/>
          <w:szCs w:val="18"/>
        </w:rPr>
        <w:t>EUR</w:t>
      </w:r>
    </w:p>
    <w:p w:rsidR="00A272F1" w:rsidRDefault="00A272F1" w:rsidP="00D10E4E">
      <w:pPr>
        <w:spacing w:after="240"/>
        <w:jc w:val="both"/>
      </w:pPr>
      <w:r>
        <w:lastRenderedPageBreak/>
        <w:t xml:space="preserve">Riadiace orgány si naplánovali na rok 2016 vyhlásiť výzvy s indikatívnou výškou alokácie (EÚ zdroj) 4 mld. EUR. Najväčší objem alokácie má naplánovaný OP KŽP vo výške </w:t>
      </w:r>
      <w:r>
        <w:br/>
        <w:t xml:space="preserve">1 634 mil. EUR, ďalej IROP v objeme 1 180 mil. EUR. Najväčší podiel indikatívnej alokácie na plánované výzvy v roku 2016 na alokácií programu má plánovaný program </w:t>
      </w:r>
      <w:proofErr w:type="spellStart"/>
      <w:r>
        <w:t>Interreg</w:t>
      </w:r>
      <w:proofErr w:type="spellEnd"/>
      <w:r>
        <w:t xml:space="preserve"> V-A SK-AT (94%), IROP a </w:t>
      </w:r>
      <w:proofErr w:type="spellStart"/>
      <w:r>
        <w:t>Interreg</w:t>
      </w:r>
      <w:proofErr w:type="spellEnd"/>
      <w:r>
        <w:t xml:space="preserve"> V-A SK-HU (67%). Naopak najmenší podiel má OP EVS 4,71% s indikatívnou</w:t>
      </w:r>
      <w:r w:rsidR="00D10E4E">
        <w:t xml:space="preserve"> výškou alokácie 278 mil. EUR. </w:t>
      </w:r>
    </w:p>
    <w:p w:rsidR="00A272F1" w:rsidRPr="00052BAB" w:rsidRDefault="00A272F1" w:rsidP="00A272F1">
      <w:pPr>
        <w:jc w:val="both"/>
      </w:pPr>
      <w:r>
        <w:t xml:space="preserve">Realizáciu veľkých projektov majú naplánovanú OP II a OP KŽP s výškou celkových oprávnených nákladov 2 584 mil. EUR (EÚ zdroj), z toho OP KŽP plánuje realizovať len jeden veľký projekt s objemom 48 mil. EUR. Výška celkových oprávnených nákladov </w:t>
      </w:r>
      <w:r>
        <w:br/>
        <w:t xml:space="preserve">na národné projekty predstavuje 2 767 mil. EUR. Národné projekty sú plánované v rámci OP II, OPKŽP, IROP OP </w:t>
      </w:r>
      <w:proofErr w:type="spellStart"/>
      <w:r>
        <w:t>VaI</w:t>
      </w:r>
      <w:proofErr w:type="spellEnd"/>
      <w:r>
        <w:t xml:space="preserve">, OP EVS, OP ĽZ a OP RH. </w:t>
      </w:r>
    </w:p>
    <w:p w:rsidR="00D10E4E" w:rsidRDefault="00D10E4E" w:rsidP="00281643">
      <w:pPr>
        <w:spacing w:after="160" w:line="259" w:lineRule="auto"/>
        <w:jc w:val="both"/>
        <w:rPr>
          <w:rFonts w:eastAsia="Calibri"/>
          <w:lang w:eastAsia="en-US"/>
        </w:rPr>
      </w:pPr>
    </w:p>
    <w:p w:rsidR="001514E6" w:rsidRPr="00F97163" w:rsidRDefault="001514E6" w:rsidP="00281643">
      <w:pPr>
        <w:spacing w:after="160" w:line="259" w:lineRule="auto"/>
        <w:jc w:val="both"/>
        <w:rPr>
          <w:rFonts w:eastAsia="Calibri"/>
          <w:lang w:eastAsia="en-US"/>
        </w:rPr>
      </w:pPr>
    </w:p>
    <w:p w:rsidR="00A508EE" w:rsidRPr="00A508EE" w:rsidRDefault="00B965A4" w:rsidP="001D6F91">
      <w:pPr>
        <w:pStyle w:val="Nadpis2"/>
      </w:pPr>
      <w:bookmarkStart w:id="49" w:name="_Toc444160716"/>
      <w:bookmarkStart w:id="50" w:name="_Toc447185502"/>
      <w:r>
        <w:t>3.6</w:t>
      </w:r>
      <w:r w:rsidR="00A508EE" w:rsidRPr="00A64F64">
        <w:t xml:space="preserve"> </w:t>
      </w:r>
      <w:r w:rsidR="000230F0">
        <w:t>Zmeny</w:t>
      </w:r>
      <w:r w:rsidR="004D7224">
        <w:t xml:space="preserve"> programov EŠIF</w:t>
      </w:r>
      <w:bookmarkEnd w:id="49"/>
      <w:bookmarkEnd w:id="50"/>
    </w:p>
    <w:p w:rsidR="001A5041" w:rsidRDefault="001A5041">
      <w:pPr>
        <w:rPr>
          <w:b/>
        </w:rPr>
      </w:pPr>
    </w:p>
    <w:p w:rsidR="00F9476B" w:rsidRDefault="00D6335D" w:rsidP="000721DE">
      <w:pPr>
        <w:jc w:val="both"/>
      </w:pPr>
      <w:r>
        <w:t>Dátumy schválenia jednotlivých programov ako aj zmeny programov k 31.12.2015 dokumentuje tabuľka č. 7.</w:t>
      </w:r>
    </w:p>
    <w:p w:rsidR="00F9476B" w:rsidRDefault="00F9476B"/>
    <w:p w:rsidR="00D6335D" w:rsidRPr="00052BAB" w:rsidRDefault="00D6335D">
      <w:pPr>
        <w:rPr>
          <w:sz w:val="20"/>
          <w:szCs w:val="20"/>
        </w:rPr>
      </w:pPr>
      <w:r w:rsidRPr="00052BAB">
        <w:rPr>
          <w:sz w:val="20"/>
          <w:szCs w:val="20"/>
        </w:rPr>
        <w:t>Tabuľka č. 7</w:t>
      </w:r>
      <w:r w:rsidR="005111B7" w:rsidRPr="00052BAB">
        <w:rPr>
          <w:sz w:val="20"/>
          <w:szCs w:val="20"/>
        </w:rPr>
        <w:t xml:space="preserve"> </w:t>
      </w:r>
      <w:r w:rsidRPr="00052BAB">
        <w:rPr>
          <w:sz w:val="20"/>
          <w:szCs w:val="20"/>
        </w:rPr>
        <w:t>Schválenie a zmeny jednotlivých programov EŠIF k 31.12.2015</w:t>
      </w:r>
    </w:p>
    <w:tbl>
      <w:tblPr>
        <w:tblStyle w:val="Strednmrieka3zvraznenie1"/>
        <w:tblW w:w="4808" w:type="pct"/>
        <w:tblInd w:w="108" w:type="dxa"/>
        <w:tblLayout w:type="fixed"/>
        <w:tblLook w:val="04A0" w:firstRow="1" w:lastRow="0" w:firstColumn="1" w:lastColumn="0" w:noHBand="0" w:noVBand="1"/>
      </w:tblPr>
      <w:tblGrid>
        <w:gridCol w:w="1560"/>
        <w:gridCol w:w="1135"/>
        <w:gridCol w:w="1133"/>
        <w:gridCol w:w="1275"/>
        <w:gridCol w:w="3828"/>
      </w:tblGrid>
      <w:tr w:rsidR="00557078" w:rsidRPr="00B55157" w:rsidTr="000721DE">
        <w:trPr>
          <w:cnfStyle w:val="100000000000" w:firstRow="1" w:lastRow="0" w:firstColumn="0" w:lastColumn="0" w:oddVBand="0" w:evenVBand="0" w:oddHBand="0" w:evenHBand="0" w:firstRowFirstColumn="0" w:firstRowLastColumn="0" w:lastRowFirstColumn="0" w:lastRowLastColumn="0"/>
          <w:trHeight w:val="1372"/>
          <w:tblHeader/>
        </w:trPr>
        <w:tc>
          <w:tcPr>
            <w:cnfStyle w:val="001000000000" w:firstRow="0" w:lastRow="0" w:firstColumn="1" w:lastColumn="0" w:oddVBand="0" w:evenVBand="0" w:oddHBand="0" w:evenHBand="0" w:firstRowFirstColumn="0" w:firstRowLastColumn="0" w:lastRowFirstColumn="0" w:lastRowLastColumn="0"/>
            <w:tcW w:w="873" w:type="pct"/>
            <w:vAlign w:val="center"/>
          </w:tcPr>
          <w:p w:rsidR="00557078" w:rsidRPr="00B55157" w:rsidRDefault="00557078" w:rsidP="00665D8B">
            <w:pPr>
              <w:spacing w:line="276" w:lineRule="auto"/>
              <w:jc w:val="center"/>
              <w:rPr>
                <w:sz w:val="18"/>
                <w:szCs w:val="18"/>
              </w:rPr>
            </w:pPr>
            <w:r w:rsidRPr="00B55157">
              <w:rPr>
                <w:sz w:val="18"/>
                <w:szCs w:val="18"/>
              </w:rPr>
              <w:t>Program</w:t>
            </w:r>
          </w:p>
        </w:tc>
        <w:tc>
          <w:tcPr>
            <w:tcW w:w="635" w:type="pct"/>
          </w:tcPr>
          <w:p w:rsidR="00557078" w:rsidRPr="00B55157" w:rsidRDefault="00557078" w:rsidP="00665D8B">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Pr>
                <w:sz w:val="18"/>
                <w:szCs w:val="18"/>
              </w:rPr>
              <w:t>Dátum schválenia programu Európskou komisiou</w:t>
            </w:r>
          </w:p>
        </w:tc>
        <w:tc>
          <w:tcPr>
            <w:tcW w:w="634" w:type="pct"/>
            <w:vAlign w:val="center"/>
          </w:tcPr>
          <w:p w:rsidR="00557078" w:rsidRPr="00A97224" w:rsidRDefault="00557078" w:rsidP="00CD24BE">
            <w:pPr>
              <w:jc w:val="center"/>
              <w:cnfStyle w:val="100000000000" w:firstRow="1" w:lastRow="0" w:firstColumn="0" w:lastColumn="0" w:oddVBand="0" w:evenVBand="0" w:oddHBand="0" w:evenHBand="0" w:firstRowFirstColumn="0" w:firstRowLastColumn="0" w:lastRowFirstColumn="0" w:lastRowLastColumn="0"/>
              <w:rPr>
                <w:sz w:val="18"/>
                <w:szCs w:val="18"/>
              </w:rPr>
            </w:pPr>
            <w:r w:rsidRPr="00A97224">
              <w:rPr>
                <w:sz w:val="20"/>
                <w:szCs w:val="20"/>
              </w:rPr>
              <w:t>Dátum zasla</w:t>
            </w:r>
            <w:r>
              <w:rPr>
                <w:sz w:val="20"/>
                <w:szCs w:val="20"/>
              </w:rPr>
              <w:t>nia zmeny programu</w:t>
            </w:r>
            <w:r w:rsidRPr="00A97224">
              <w:rPr>
                <w:sz w:val="20"/>
                <w:szCs w:val="20"/>
              </w:rPr>
              <w:t xml:space="preserve"> Európskej komisii</w:t>
            </w:r>
          </w:p>
        </w:tc>
        <w:tc>
          <w:tcPr>
            <w:tcW w:w="714" w:type="pct"/>
            <w:vAlign w:val="center"/>
          </w:tcPr>
          <w:p w:rsidR="00557078" w:rsidRPr="00A97224" w:rsidRDefault="00557078" w:rsidP="00CD24BE">
            <w:pPr>
              <w:jc w:val="center"/>
              <w:cnfStyle w:val="100000000000" w:firstRow="1" w:lastRow="0" w:firstColumn="0" w:lastColumn="0" w:oddVBand="0" w:evenVBand="0" w:oddHBand="0" w:evenHBand="0" w:firstRowFirstColumn="0" w:firstRowLastColumn="0" w:lastRowFirstColumn="0" w:lastRowLastColumn="0"/>
              <w:rPr>
                <w:sz w:val="18"/>
                <w:szCs w:val="18"/>
              </w:rPr>
            </w:pPr>
            <w:r w:rsidRPr="00A97224">
              <w:rPr>
                <w:sz w:val="20"/>
                <w:szCs w:val="20"/>
              </w:rPr>
              <w:t xml:space="preserve">Dátum schválenia </w:t>
            </w:r>
            <w:r>
              <w:rPr>
                <w:sz w:val="20"/>
                <w:szCs w:val="20"/>
              </w:rPr>
              <w:t>zmeny programu</w:t>
            </w:r>
            <w:r w:rsidRPr="00A97224">
              <w:rPr>
                <w:sz w:val="20"/>
                <w:szCs w:val="20"/>
              </w:rPr>
              <w:t xml:space="preserve"> Európskou komisiou</w:t>
            </w:r>
          </w:p>
        </w:tc>
        <w:tc>
          <w:tcPr>
            <w:tcW w:w="2143" w:type="pct"/>
            <w:vAlign w:val="center"/>
          </w:tcPr>
          <w:p w:rsidR="00557078" w:rsidRPr="00A97224" w:rsidRDefault="00557078" w:rsidP="00665D8B">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Pr>
                <w:sz w:val="18"/>
                <w:szCs w:val="18"/>
              </w:rPr>
              <w:t>Dôvod modifikácie</w:t>
            </w:r>
          </w:p>
        </w:tc>
      </w:tr>
      <w:tr w:rsidR="000721DE" w:rsidRPr="00B55157" w:rsidTr="00A272F1">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873" w:type="pct"/>
            <w:vAlign w:val="center"/>
          </w:tcPr>
          <w:p w:rsidR="000721DE" w:rsidRPr="00B55157" w:rsidRDefault="000721DE" w:rsidP="00A272F1">
            <w:pPr>
              <w:jc w:val="center"/>
              <w:rPr>
                <w:sz w:val="18"/>
                <w:szCs w:val="18"/>
              </w:rPr>
            </w:pPr>
            <w:r w:rsidRPr="00B55157">
              <w:rPr>
                <w:sz w:val="18"/>
                <w:szCs w:val="18"/>
              </w:rPr>
              <w:t xml:space="preserve">OP </w:t>
            </w:r>
            <w:proofErr w:type="spellStart"/>
            <w:r w:rsidRPr="00B55157">
              <w:rPr>
                <w:sz w:val="18"/>
                <w:szCs w:val="18"/>
              </w:rPr>
              <w:t>VaI</w:t>
            </w:r>
            <w:proofErr w:type="spellEnd"/>
          </w:p>
        </w:tc>
        <w:tc>
          <w:tcPr>
            <w:tcW w:w="635" w:type="pct"/>
            <w:vAlign w:val="center"/>
          </w:tcPr>
          <w:p w:rsidR="000721DE" w:rsidRPr="00B55157" w:rsidRDefault="000721DE" w:rsidP="00BC2B77">
            <w:pP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557078">
              <w:rPr>
                <w:rFonts w:asciiTheme="minorHAnsi" w:eastAsiaTheme="minorHAnsi" w:hAnsiTheme="minorHAnsi"/>
                <w:color w:val="000000"/>
                <w:sz w:val="18"/>
                <w:szCs w:val="18"/>
                <w:lang w:eastAsia="en-US"/>
              </w:rPr>
              <w:t>28.10.2014</w:t>
            </w:r>
          </w:p>
        </w:tc>
        <w:tc>
          <w:tcPr>
            <w:tcW w:w="634" w:type="pct"/>
            <w:vAlign w:val="center"/>
          </w:tcPr>
          <w:p w:rsidR="000721DE" w:rsidRPr="00557078" w:rsidRDefault="000721DE" w:rsidP="00BC2B77">
            <w:pP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p>
        </w:tc>
        <w:tc>
          <w:tcPr>
            <w:tcW w:w="714" w:type="pct"/>
            <w:vAlign w:val="center"/>
          </w:tcPr>
          <w:p w:rsidR="000721DE" w:rsidRPr="00557078" w:rsidRDefault="000721DE" w:rsidP="00BC2B77">
            <w:pPr>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p>
        </w:tc>
        <w:tc>
          <w:tcPr>
            <w:tcW w:w="2143" w:type="pct"/>
            <w:vAlign w:val="center"/>
          </w:tcPr>
          <w:p w:rsidR="000721DE" w:rsidRPr="00557078" w:rsidRDefault="000721DE" w:rsidP="00BC2B77">
            <w:pP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p>
        </w:tc>
      </w:tr>
      <w:tr w:rsidR="00557078" w:rsidRPr="00B55157" w:rsidTr="00A272F1">
        <w:trPr>
          <w:trHeight w:val="170"/>
        </w:trPr>
        <w:tc>
          <w:tcPr>
            <w:cnfStyle w:val="001000000000" w:firstRow="0" w:lastRow="0" w:firstColumn="1" w:lastColumn="0" w:oddVBand="0" w:evenVBand="0" w:oddHBand="0" w:evenHBand="0" w:firstRowFirstColumn="0" w:firstRowLastColumn="0" w:lastRowFirstColumn="0" w:lastRowLastColumn="0"/>
            <w:tcW w:w="873" w:type="pct"/>
            <w:vAlign w:val="center"/>
          </w:tcPr>
          <w:p w:rsidR="00557078" w:rsidRPr="00B55157" w:rsidRDefault="00557078" w:rsidP="00A272F1">
            <w:pPr>
              <w:jc w:val="center"/>
              <w:rPr>
                <w:sz w:val="18"/>
                <w:szCs w:val="18"/>
              </w:rPr>
            </w:pPr>
            <w:r w:rsidRPr="00B55157">
              <w:rPr>
                <w:sz w:val="18"/>
                <w:szCs w:val="18"/>
              </w:rPr>
              <w:t>OP II</w:t>
            </w:r>
          </w:p>
        </w:tc>
        <w:tc>
          <w:tcPr>
            <w:tcW w:w="635" w:type="pct"/>
            <w:vAlign w:val="center"/>
          </w:tcPr>
          <w:p w:rsidR="00557078" w:rsidRPr="00B55157" w:rsidRDefault="00557078" w:rsidP="00D6335D">
            <w:pP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557078">
              <w:rPr>
                <w:rFonts w:asciiTheme="minorHAnsi" w:eastAsiaTheme="minorHAnsi" w:hAnsiTheme="minorHAnsi"/>
                <w:color w:val="000000"/>
                <w:sz w:val="18"/>
                <w:szCs w:val="18"/>
                <w:lang w:eastAsia="en-US"/>
              </w:rPr>
              <w:t>28.10.2014</w:t>
            </w:r>
          </w:p>
        </w:tc>
        <w:tc>
          <w:tcPr>
            <w:tcW w:w="634" w:type="pct"/>
            <w:vAlign w:val="center"/>
          </w:tcPr>
          <w:p w:rsidR="00557078" w:rsidRPr="00557078" w:rsidRDefault="00557078" w:rsidP="00D6335D">
            <w:pP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557078">
              <w:rPr>
                <w:rFonts w:asciiTheme="minorHAnsi" w:eastAsiaTheme="minorHAnsi" w:hAnsiTheme="minorHAnsi"/>
                <w:color w:val="000000"/>
                <w:sz w:val="18"/>
                <w:szCs w:val="18"/>
                <w:lang w:eastAsia="en-US"/>
              </w:rPr>
              <w:t>17.12.2015</w:t>
            </w:r>
          </w:p>
        </w:tc>
        <w:tc>
          <w:tcPr>
            <w:tcW w:w="714" w:type="pct"/>
            <w:vAlign w:val="center"/>
          </w:tcPr>
          <w:p w:rsidR="00557078" w:rsidRPr="00557078" w:rsidRDefault="00557078" w:rsidP="00D6335D">
            <w:pPr>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557078">
              <w:rPr>
                <w:rFonts w:asciiTheme="minorHAnsi" w:eastAsiaTheme="minorHAnsi" w:hAnsiTheme="minorHAnsi"/>
                <w:color w:val="000000"/>
                <w:sz w:val="18"/>
                <w:szCs w:val="18"/>
                <w:lang w:eastAsia="en-US"/>
              </w:rPr>
              <w:t>K 31.12.2015 nebola zmena zo strany EK schválená</w:t>
            </w:r>
          </w:p>
        </w:tc>
        <w:tc>
          <w:tcPr>
            <w:tcW w:w="2143" w:type="pct"/>
            <w:vAlign w:val="center"/>
          </w:tcPr>
          <w:p w:rsidR="00557078" w:rsidRPr="00557078" w:rsidRDefault="00557078" w:rsidP="00D6335D">
            <w:pP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557078">
              <w:rPr>
                <w:rFonts w:asciiTheme="minorHAnsi" w:eastAsiaTheme="minorHAnsi" w:hAnsiTheme="minorHAnsi"/>
                <w:color w:val="000000"/>
                <w:sz w:val="18"/>
                <w:szCs w:val="18"/>
                <w:lang w:eastAsia="en-US"/>
              </w:rPr>
              <w:t>Zabezpečenie plynulej finančnej implementácie PO 7 Informačná spoločnosť a to vo forme úpravy financovania projektov PO 7 aplikovaním princípu „</w:t>
            </w:r>
            <w:proofErr w:type="spellStart"/>
            <w:r w:rsidRPr="00557078">
              <w:rPr>
                <w:rFonts w:asciiTheme="minorHAnsi" w:eastAsiaTheme="minorHAnsi" w:hAnsiTheme="minorHAnsi"/>
                <w:color w:val="000000"/>
                <w:sz w:val="18"/>
                <w:szCs w:val="18"/>
                <w:lang w:eastAsia="en-US"/>
              </w:rPr>
              <w:t>pro</w:t>
            </w:r>
            <w:proofErr w:type="spellEnd"/>
            <w:r w:rsidRPr="00557078">
              <w:rPr>
                <w:rFonts w:asciiTheme="minorHAnsi" w:eastAsiaTheme="minorHAnsi" w:hAnsiTheme="minorHAnsi"/>
                <w:color w:val="000000"/>
                <w:sz w:val="18"/>
                <w:szCs w:val="18"/>
                <w:lang w:eastAsia="en-US"/>
              </w:rPr>
              <w:t xml:space="preserve"> rata“ a taktiež možnosť financovať aktivity RO pre OPIS súvisiace s ukončovaním programového obdobia 2007 – 2013 z technickej pomoci OPII.</w:t>
            </w:r>
          </w:p>
        </w:tc>
      </w:tr>
      <w:tr w:rsidR="000721DE" w:rsidRPr="00B55157" w:rsidTr="00A272F1">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873" w:type="pct"/>
            <w:vAlign w:val="center"/>
          </w:tcPr>
          <w:p w:rsidR="000721DE" w:rsidRPr="00B55157" w:rsidRDefault="000721DE" w:rsidP="00A272F1">
            <w:pPr>
              <w:jc w:val="center"/>
              <w:rPr>
                <w:sz w:val="18"/>
                <w:szCs w:val="18"/>
              </w:rPr>
            </w:pPr>
            <w:r w:rsidRPr="00B55157">
              <w:rPr>
                <w:sz w:val="18"/>
                <w:szCs w:val="18"/>
              </w:rPr>
              <w:t>OP ĽZ</w:t>
            </w:r>
          </w:p>
        </w:tc>
        <w:tc>
          <w:tcPr>
            <w:tcW w:w="635" w:type="pct"/>
            <w:vAlign w:val="center"/>
          </w:tcPr>
          <w:p w:rsidR="000721DE" w:rsidRPr="00B55157" w:rsidRDefault="000721DE" w:rsidP="00BC2B77">
            <w:pP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557078">
              <w:rPr>
                <w:rFonts w:asciiTheme="minorHAnsi" w:eastAsiaTheme="minorHAnsi" w:hAnsiTheme="minorHAnsi"/>
                <w:color w:val="000000"/>
                <w:sz w:val="18"/>
                <w:szCs w:val="18"/>
                <w:lang w:eastAsia="en-US"/>
              </w:rPr>
              <w:t>09.12.2014</w:t>
            </w:r>
          </w:p>
        </w:tc>
        <w:tc>
          <w:tcPr>
            <w:tcW w:w="634" w:type="pct"/>
            <w:vAlign w:val="center"/>
          </w:tcPr>
          <w:p w:rsidR="000721DE" w:rsidRPr="00557078" w:rsidRDefault="000721DE" w:rsidP="00BC2B77">
            <w:pP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p>
        </w:tc>
        <w:tc>
          <w:tcPr>
            <w:tcW w:w="714" w:type="pct"/>
            <w:vAlign w:val="center"/>
          </w:tcPr>
          <w:p w:rsidR="000721DE" w:rsidRPr="00557078" w:rsidRDefault="000721DE" w:rsidP="00BC2B77">
            <w:pPr>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p>
        </w:tc>
        <w:tc>
          <w:tcPr>
            <w:tcW w:w="2143" w:type="pct"/>
            <w:vAlign w:val="center"/>
          </w:tcPr>
          <w:p w:rsidR="000721DE" w:rsidRPr="00557078" w:rsidRDefault="000721DE" w:rsidP="00BC2B77">
            <w:pP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p>
        </w:tc>
      </w:tr>
      <w:tr w:rsidR="00D6335D" w:rsidRPr="00B55157" w:rsidTr="00A272F1">
        <w:trPr>
          <w:trHeight w:val="170"/>
        </w:trPr>
        <w:tc>
          <w:tcPr>
            <w:cnfStyle w:val="001000000000" w:firstRow="0" w:lastRow="0" w:firstColumn="1" w:lastColumn="0" w:oddVBand="0" w:evenVBand="0" w:oddHBand="0" w:evenHBand="0" w:firstRowFirstColumn="0" w:firstRowLastColumn="0" w:lastRowFirstColumn="0" w:lastRowLastColumn="0"/>
            <w:tcW w:w="873" w:type="pct"/>
            <w:vAlign w:val="center"/>
          </w:tcPr>
          <w:p w:rsidR="00D6335D" w:rsidRPr="00B55157" w:rsidRDefault="00D6335D" w:rsidP="00A272F1">
            <w:pPr>
              <w:jc w:val="center"/>
              <w:rPr>
                <w:sz w:val="18"/>
                <w:szCs w:val="18"/>
              </w:rPr>
            </w:pPr>
            <w:r w:rsidRPr="00B55157">
              <w:rPr>
                <w:sz w:val="18"/>
                <w:szCs w:val="18"/>
              </w:rPr>
              <w:t>OP KŽP</w:t>
            </w:r>
          </w:p>
        </w:tc>
        <w:tc>
          <w:tcPr>
            <w:tcW w:w="635" w:type="pct"/>
            <w:vAlign w:val="center"/>
          </w:tcPr>
          <w:p w:rsidR="00D6335D" w:rsidRPr="00B55157" w:rsidRDefault="00D6335D" w:rsidP="00D6335D">
            <w:pP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28.10.2014</w:t>
            </w:r>
          </w:p>
        </w:tc>
        <w:tc>
          <w:tcPr>
            <w:tcW w:w="634" w:type="pct"/>
            <w:vAlign w:val="center"/>
          </w:tcPr>
          <w:p w:rsidR="00D6335D" w:rsidRPr="00D6335D" w:rsidRDefault="00D6335D" w:rsidP="00D6335D">
            <w:pP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D6335D">
              <w:rPr>
                <w:rFonts w:asciiTheme="minorHAnsi" w:eastAsiaTheme="minorHAnsi" w:hAnsiTheme="minorHAnsi"/>
                <w:color w:val="000000"/>
                <w:sz w:val="18"/>
                <w:szCs w:val="18"/>
                <w:lang w:eastAsia="en-US"/>
              </w:rPr>
              <w:t>Apríl 2015</w:t>
            </w:r>
          </w:p>
        </w:tc>
        <w:tc>
          <w:tcPr>
            <w:tcW w:w="714" w:type="pct"/>
            <w:vAlign w:val="center"/>
          </w:tcPr>
          <w:p w:rsidR="00D6335D" w:rsidRPr="00D6335D" w:rsidRDefault="00D6335D" w:rsidP="00D6335D">
            <w:pPr>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D6335D">
              <w:rPr>
                <w:rFonts w:asciiTheme="minorHAnsi" w:eastAsiaTheme="minorHAnsi" w:hAnsiTheme="minorHAnsi"/>
                <w:color w:val="000000"/>
                <w:sz w:val="18"/>
                <w:szCs w:val="18"/>
                <w:lang w:eastAsia="en-US"/>
              </w:rPr>
              <w:t>11.06.2015</w:t>
            </w:r>
          </w:p>
        </w:tc>
        <w:tc>
          <w:tcPr>
            <w:tcW w:w="2143" w:type="pct"/>
            <w:vAlign w:val="center"/>
          </w:tcPr>
          <w:p w:rsidR="00D6335D" w:rsidRPr="00557078" w:rsidRDefault="00D6335D" w:rsidP="00D6335D">
            <w:pP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D6335D">
              <w:rPr>
                <w:rFonts w:asciiTheme="minorHAnsi" w:eastAsiaTheme="minorHAnsi" w:hAnsiTheme="minorHAnsi"/>
                <w:color w:val="000000"/>
                <w:sz w:val="18"/>
                <w:szCs w:val="18"/>
                <w:lang w:eastAsia="en-US"/>
              </w:rPr>
              <w:t>Úprava fin. plánu OP KŽP - zmena miery spolufinancovania pre kategóriu rozvinutejšie regióny v rámci prioritnej osi 5, ako aj prioritnej osi 4, pričom výška zdrojov EÚ nebola žiadnou z navrhovaných úprav dotknutá. Úpravy sa týkali zdrojov národného spolufinancovania, konkrétne národných verejných zdrojov. Vykonané zmeny vo finančnom pláne boli opravou administratívnej chyby v OP KŽP, ku ktorej došlo počas jeho predloženia na EK.</w:t>
            </w:r>
          </w:p>
        </w:tc>
      </w:tr>
      <w:tr w:rsidR="000721DE" w:rsidRPr="00B55157" w:rsidTr="00A272F1">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873" w:type="pct"/>
            <w:vAlign w:val="center"/>
          </w:tcPr>
          <w:p w:rsidR="000721DE" w:rsidRPr="00B55157" w:rsidRDefault="000721DE" w:rsidP="00A272F1">
            <w:pPr>
              <w:jc w:val="center"/>
              <w:rPr>
                <w:sz w:val="18"/>
                <w:szCs w:val="18"/>
              </w:rPr>
            </w:pPr>
            <w:r>
              <w:rPr>
                <w:sz w:val="18"/>
                <w:szCs w:val="18"/>
              </w:rPr>
              <w:t>IROP</w:t>
            </w:r>
          </w:p>
        </w:tc>
        <w:tc>
          <w:tcPr>
            <w:tcW w:w="635" w:type="pct"/>
            <w:vAlign w:val="center"/>
          </w:tcPr>
          <w:p w:rsidR="000721DE" w:rsidRPr="00B55157" w:rsidRDefault="000721DE" w:rsidP="00BC2B77">
            <w:pP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557078">
              <w:rPr>
                <w:rFonts w:asciiTheme="minorHAnsi" w:eastAsiaTheme="minorHAnsi" w:hAnsiTheme="minorHAnsi"/>
                <w:color w:val="000000"/>
                <w:sz w:val="18"/>
                <w:szCs w:val="18"/>
                <w:lang w:eastAsia="en-US"/>
              </w:rPr>
              <w:t>18.12.2014</w:t>
            </w:r>
          </w:p>
        </w:tc>
        <w:tc>
          <w:tcPr>
            <w:tcW w:w="634" w:type="pct"/>
            <w:vAlign w:val="center"/>
          </w:tcPr>
          <w:p w:rsidR="000721DE" w:rsidRPr="00557078" w:rsidRDefault="000721DE" w:rsidP="00BC2B77">
            <w:pP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p>
        </w:tc>
        <w:tc>
          <w:tcPr>
            <w:tcW w:w="714" w:type="pct"/>
            <w:vAlign w:val="center"/>
          </w:tcPr>
          <w:p w:rsidR="000721DE" w:rsidRPr="00557078" w:rsidRDefault="000721DE" w:rsidP="00BC2B77">
            <w:pP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p>
        </w:tc>
        <w:tc>
          <w:tcPr>
            <w:tcW w:w="2143" w:type="pct"/>
            <w:vAlign w:val="center"/>
          </w:tcPr>
          <w:p w:rsidR="000721DE" w:rsidRPr="00557078" w:rsidRDefault="000721DE" w:rsidP="00BC2B77">
            <w:pP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p>
        </w:tc>
      </w:tr>
      <w:tr w:rsidR="000721DE" w:rsidRPr="00B55157" w:rsidTr="00A272F1">
        <w:trPr>
          <w:trHeight w:val="170"/>
        </w:trPr>
        <w:tc>
          <w:tcPr>
            <w:cnfStyle w:val="001000000000" w:firstRow="0" w:lastRow="0" w:firstColumn="1" w:lastColumn="0" w:oddVBand="0" w:evenVBand="0" w:oddHBand="0" w:evenHBand="0" w:firstRowFirstColumn="0" w:firstRowLastColumn="0" w:lastRowFirstColumn="0" w:lastRowLastColumn="0"/>
            <w:tcW w:w="873" w:type="pct"/>
            <w:vAlign w:val="center"/>
          </w:tcPr>
          <w:p w:rsidR="000721DE" w:rsidRPr="00B55157" w:rsidRDefault="000721DE" w:rsidP="00A272F1">
            <w:pPr>
              <w:jc w:val="center"/>
              <w:rPr>
                <w:sz w:val="18"/>
                <w:szCs w:val="18"/>
              </w:rPr>
            </w:pPr>
            <w:r w:rsidRPr="00B55157">
              <w:rPr>
                <w:sz w:val="18"/>
                <w:szCs w:val="18"/>
              </w:rPr>
              <w:t>OP EVS</w:t>
            </w:r>
          </w:p>
        </w:tc>
        <w:tc>
          <w:tcPr>
            <w:tcW w:w="635" w:type="pct"/>
            <w:vAlign w:val="center"/>
          </w:tcPr>
          <w:p w:rsidR="000721DE" w:rsidRPr="00B55157" w:rsidRDefault="000721DE" w:rsidP="00BC2B77">
            <w:pP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557078">
              <w:rPr>
                <w:rFonts w:asciiTheme="minorHAnsi" w:eastAsiaTheme="minorHAnsi" w:hAnsiTheme="minorHAnsi"/>
                <w:color w:val="000000"/>
                <w:sz w:val="18"/>
                <w:szCs w:val="18"/>
                <w:lang w:eastAsia="en-US"/>
              </w:rPr>
              <w:t>27.11.2014</w:t>
            </w:r>
          </w:p>
        </w:tc>
        <w:tc>
          <w:tcPr>
            <w:tcW w:w="634" w:type="pct"/>
            <w:vAlign w:val="center"/>
          </w:tcPr>
          <w:p w:rsidR="000721DE" w:rsidRPr="00557078" w:rsidRDefault="000721DE" w:rsidP="00BC2B77">
            <w:pP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p>
        </w:tc>
        <w:tc>
          <w:tcPr>
            <w:tcW w:w="714" w:type="pct"/>
            <w:vAlign w:val="center"/>
          </w:tcPr>
          <w:p w:rsidR="000721DE" w:rsidRPr="00557078" w:rsidRDefault="000721DE" w:rsidP="00BC2B77">
            <w:pPr>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p>
        </w:tc>
        <w:tc>
          <w:tcPr>
            <w:tcW w:w="2143" w:type="pct"/>
            <w:vAlign w:val="center"/>
          </w:tcPr>
          <w:p w:rsidR="000721DE" w:rsidRPr="00557078" w:rsidRDefault="000721DE" w:rsidP="00BC2B77">
            <w:pP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p>
        </w:tc>
      </w:tr>
      <w:tr w:rsidR="000721DE" w:rsidRPr="00B55157" w:rsidTr="00A272F1">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873" w:type="pct"/>
            <w:vAlign w:val="center"/>
          </w:tcPr>
          <w:p w:rsidR="000721DE" w:rsidRPr="00B55157" w:rsidRDefault="000721DE" w:rsidP="00A272F1">
            <w:pPr>
              <w:jc w:val="center"/>
              <w:rPr>
                <w:sz w:val="18"/>
                <w:szCs w:val="18"/>
              </w:rPr>
            </w:pPr>
            <w:r w:rsidRPr="00B55157">
              <w:rPr>
                <w:sz w:val="18"/>
                <w:szCs w:val="18"/>
              </w:rPr>
              <w:t>OP TP</w:t>
            </w:r>
          </w:p>
        </w:tc>
        <w:tc>
          <w:tcPr>
            <w:tcW w:w="635" w:type="pct"/>
            <w:vAlign w:val="center"/>
          </w:tcPr>
          <w:p w:rsidR="000721DE" w:rsidRPr="00B55157" w:rsidRDefault="000721DE" w:rsidP="00BC2B77">
            <w:pP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557078">
              <w:rPr>
                <w:rFonts w:asciiTheme="minorHAnsi" w:eastAsiaTheme="minorHAnsi" w:hAnsiTheme="minorHAnsi"/>
                <w:color w:val="000000"/>
                <w:sz w:val="18"/>
                <w:szCs w:val="18"/>
                <w:lang w:eastAsia="en-US"/>
              </w:rPr>
              <w:t>15.12.2014</w:t>
            </w:r>
          </w:p>
        </w:tc>
        <w:tc>
          <w:tcPr>
            <w:tcW w:w="634" w:type="pct"/>
            <w:vAlign w:val="center"/>
          </w:tcPr>
          <w:p w:rsidR="000721DE" w:rsidRPr="00557078" w:rsidRDefault="000721DE" w:rsidP="00BC2B77">
            <w:pP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D6335D">
              <w:rPr>
                <w:rFonts w:asciiTheme="minorHAnsi" w:eastAsiaTheme="minorHAnsi" w:hAnsiTheme="minorHAnsi"/>
                <w:color w:val="000000"/>
                <w:sz w:val="18"/>
                <w:szCs w:val="18"/>
                <w:lang w:eastAsia="en-US"/>
              </w:rPr>
              <w:t>21.12.2015</w:t>
            </w:r>
          </w:p>
        </w:tc>
        <w:tc>
          <w:tcPr>
            <w:tcW w:w="714" w:type="pct"/>
            <w:vAlign w:val="center"/>
          </w:tcPr>
          <w:p w:rsidR="000721DE" w:rsidRPr="00557078" w:rsidRDefault="000721DE" w:rsidP="00BC2B77">
            <w:pPr>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p>
        </w:tc>
        <w:tc>
          <w:tcPr>
            <w:tcW w:w="2143" w:type="pct"/>
            <w:vAlign w:val="center"/>
          </w:tcPr>
          <w:p w:rsidR="000721DE" w:rsidRPr="00557078" w:rsidRDefault="000721DE" w:rsidP="00BC2B77">
            <w:pP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D6335D">
              <w:rPr>
                <w:rFonts w:asciiTheme="minorHAnsi" w:eastAsiaTheme="minorHAnsi" w:hAnsiTheme="minorHAnsi"/>
                <w:color w:val="000000"/>
                <w:sz w:val="18"/>
                <w:szCs w:val="18"/>
                <w:lang w:eastAsia="en-US"/>
              </w:rPr>
              <w:t>Zmeny, na ktoré sa nevzťahuje rozhodnutie EK - rozšírenie okruhu oprávnených prijímateľov z dôvodu presunu pôsobnosti a kompetencií a identifikácie subjektov, ktoré neboli zahrnuté v pôvodnej revízii, ale podieľajú sa svojou činnosťou na riadení, kontrole a audite EŠIF.</w:t>
            </w:r>
          </w:p>
        </w:tc>
      </w:tr>
      <w:tr w:rsidR="000721DE" w:rsidRPr="00B55157" w:rsidTr="00A272F1">
        <w:trPr>
          <w:trHeight w:val="170"/>
        </w:trPr>
        <w:tc>
          <w:tcPr>
            <w:cnfStyle w:val="001000000000" w:firstRow="0" w:lastRow="0" w:firstColumn="1" w:lastColumn="0" w:oddVBand="0" w:evenVBand="0" w:oddHBand="0" w:evenHBand="0" w:firstRowFirstColumn="0" w:firstRowLastColumn="0" w:lastRowFirstColumn="0" w:lastRowLastColumn="0"/>
            <w:tcW w:w="873" w:type="pct"/>
            <w:vAlign w:val="center"/>
          </w:tcPr>
          <w:p w:rsidR="000721DE" w:rsidRPr="00B55157" w:rsidRDefault="000721DE" w:rsidP="00A272F1">
            <w:pPr>
              <w:jc w:val="center"/>
              <w:rPr>
                <w:sz w:val="18"/>
                <w:szCs w:val="18"/>
              </w:rPr>
            </w:pPr>
            <w:r w:rsidRPr="00B55157">
              <w:rPr>
                <w:sz w:val="18"/>
                <w:szCs w:val="18"/>
              </w:rPr>
              <w:lastRenderedPageBreak/>
              <w:t>OP RH</w:t>
            </w:r>
          </w:p>
        </w:tc>
        <w:tc>
          <w:tcPr>
            <w:tcW w:w="635" w:type="pct"/>
            <w:vAlign w:val="center"/>
          </w:tcPr>
          <w:p w:rsidR="000721DE" w:rsidRPr="00B55157" w:rsidRDefault="000721DE" w:rsidP="00BC2B77">
            <w:pP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557078">
              <w:rPr>
                <w:rFonts w:asciiTheme="minorHAnsi" w:eastAsiaTheme="minorHAnsi" w:hAnsiTheme="minorHAnsi"/>
                <w:color w:val="000000"/>
                <w:sz w:val="18"/>
                <w:szCs w:val="18"/>
                <w:lang w:eastAsia="en-US"/>
              </w:rPr>
              <w:t>15.07.2015</w:t>
            </w:r>
          </w:p>
        </w:tc>
        <w:tc>
          <w:tcPr>
            <w:tcW w:w="634" w:type="pct"/>
            <w:vAlign w:val="center"/>
          </w:tcPr>
          <w:p w:rsidR="000721DE" w:rsidRPr="00557078" w:rsidRDefault="000721DE" w:rsidP="00BC2B77">
            <w:pP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p>
        </w:tc>
        <w:tc>
          <w:tcPr>
            <w:tcW w:w="714" w:type="pct"/>
            <w:vAlign w:val="center"/>
          </w:tcPr>
          <w:p w:rsidR="000721DE" w:rsidRPr="00557078" w:rsidRDefault="000721DE" w:rsidP="00BC2B77">
            <w:pPr>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p>
        </w:tc>
        <w:tc>
          <w:tcPr>
            <w:tcW w:w="2143" w:type="pct"/>
            <w:vAlign w:val="center"/>
          </w:tcPr>
          <w:p w:rsidR="000721DE" w:rsidRPr="00557078" w:rsidRDefault="000721DE" w:rsidP="00BC2B77">
            <w:pP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p>
        </w:tc>
      </w:tr>
      <w:tr w:rsidR="000721DE" w:rsidRPr="00B55157" w:rsidTr="00A272F1">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873" w:type="pct"/>
            <w:vAlign w:val="center"/>
          </w:tcPr>
          <w:p w:rsidR="00D6335D" w:rsidRPr="00B55157" w:rsidRDefault="00D6335D" w:rsidP="00A272F1">
            <w:pPr>
              <w:jc w:val="center"/>
              <w:rPr>
                <w:sz w:val="18"/>
                <w:szCs w:val="18"/>
              </w:rPr>
            </w:pPr>
            <w:r w:rsidRPr="00B55157">
              <w:rPr>
                <w:sz w:val="18"/>
                <w:szCs w:val="18"/>
              </w:rPr>
              <w:t>PRV</w:t>
            </w:r>
          </w:p>
        </w:tc>
        <w:tc>
          <w:tcPr>
            <w:tcW w:w="635" w:type="pct"/>
            <w:vAlign w:val="center"/>
          </w:tcPr>
          <w:p w:rsidR="00D6335D" w:rsidRPr="00B55157" w:rsidRDefault="00D6335D" w:rsidP="00D6335D">
            <w:pP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557078">
              <w:rPr>
                <w:rFonts w:asciiTheme="minorHAnsi" w:eastAsiaTheme="minorHAnsi" w:hAnsiTheme="minorHAnsi"/>
                <w:color w:val="000000"/>
                <w:sz w:val="18"/>
                <w:szCs w:val="18"/>
                <w:lang w:eastAsia="en-US"/>
              </w:rPr>
              <w:t>13.02.2015</w:t>
            </w:r>
          </w:p>
        </w:tc>
        <w:tc>
          <w:tcPr>
            <w:tcW w:w="634" w:type="pct"/>
            <w:vAlign w:val="center"/>
          </w:tcPr>
          <w:p w:rsidR="00D6335D" w:rsidRPr="00D6335D" w:rsidRDefault="00D6335D" w:rsidP="00D6335D">
            <w:pP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D6335D">
              <w:rPr>
                <w:rFonts w:asciiTheme="minorHAnsi" w:eastAsiaTheme="minorHAnsi" w:hAnsiTheme="minorHAnsi"/>
                <w:color w:val="000000"/>
                <w:sz w:val="18"/>
                <w:szCs w:val="18"/>
                <w:lang w:eastAsia="en-US"/>
              </w:rPr>
              <w:t>18.06.2015</w:t>
            </w:r>
          </w:p>
        </w:tc>
        <w:tc>
          <w:tcPr>
            <w:tcW w:w="714" w:type="pct"/>
            <w:vAlign w:val="center"/>
          </w:tcPr>
          <w:p w:rsidR="00D6335D" w:rsidRPr="00D6335D" w:rsidRDefault="00D6335D" w:rsidP="00D6335D">
            <w:pPr>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D6335D">
              <w:rPr>
                <w:rFonts w:asciiTheme="minorHAnsi" w:eastAsiaTheme="minorHAnsi" w:hAnsiTheme="minorHAnsi"/>
                <w:color w:val="000000"/>
                <w:sz w:val="18"/>
                <w:szCs w:val="18"/>
                <w:lang w:eastAsia="en-US"/>
              </w:rPr>
              <w:t>K 31.12.2015 nebola zmena zo strany EK schválená (schválené až v januári 2016)</w:t>
            </w:r>
          </w:p>
        </w:tc>
        <w:tc>
          <w:tcPr>
            <w:tcW w:w="2143" w:type="pct"/>
            <w:vAlign w:val="center"/>
          </w:tcPr>
          <w:p w:rsidR="00D6335D" w:rsidRPr="00D6335D" w:rsidRDefault="00D6335D" w:rsidP="00D6335D">
            <w:pP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D6335D">
              <w:rPr>
                <w:rFonts w:asciiTheme="minorHAnsi" w:eastAsiaTheme="minorHAnsi" w:hAnsiTheme="minorHAnsi"/>
                <w:color w:val="000000"/>
                <w:sz w:val="18"/>
                <w:szCs w:val="18"/>
                <w:lang w:eastAsia="en-US"/>
              </w:rPr>
              <w:t>Zosúladenie PRV s legislatívou EÚ, najmä v dôsledku nariadenia (EÚ) 1378/2014, ktorým sa mení príloha I nariadenia (EÚ) č. 1305/2013 a prílohy II a III nariadenia (EÚ) č. 1307/2013, ktorými sa zvyšuje celkový príspevok EÚ pre PRV SR 2014-2020 z 1 545 272 844 EUR na 1 559 691 844 EUR, t.j. o 14 419 000 EUR, a preto bolo potrebné upraviť</w:t>
            </w:r>
            <w:r w:rsidR="000721DE">
              <w:rPr>
                <w:rFonts w:asciiTheme="minorHAnsi" w:eastAsiaTheme="minorHAnsi" w:hAnsiTheme="minorHAnsi"/>
                <w:color w:val="000000"/>
                <w:sz w:val="18"/>
                <w:szCs w:val="18"/>
                <w:lang w:eastAsia="en-US"/>
              </w:rPr>
              <w:t xml:space="preserve"> príslušné časti jeho fin.</w:t>
            </w:r>
            <w:r w:rsidRPr="00D6335D">
              <w:rPr>
                <w:rFonts w:asciiTheme="minorHAnsi" w:eastAsiaTheme="minorHAnsi" w:hAnsiTheme="minorHAnsi"/>
                <w:color w:val="000000"/>
                <w:sz w:val="18"/>
                <w:szCs w:val="18"/>
                <w:lang w:eastAsia="en-US"/>
              </w:rPr>
              <w:t xml:space="preserve"> plánu,</w:t>
            </w:r>
          </w:p>
          <w:p w:rsidR="00D6335D" w:rsidRPr="00557078" w:rsidRDefault="00D6335D" w:rsidP="00D6335D">
            <w:pP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D6335D">
              <w:rPr>
                <w:rFonts w:asciiTheme="minorHAnsi" w:eastAsiaTheme="minorHAnsi" w:hAnsiTheme="minorHAnsi"/>
                <w:color w:val="000000"/>
                <w:sz w:val="18"/>
                <w:szCs w:val="18"/>
                <w:lang w:eastAsia="en-US"/>
              </w:rPr>
              <w:t>zmeny administratívneho a edičného charakteru.</w:t>
            </w:r>
          </w:p>
        </w:tc>
      </w:tr>
      <w:tr w:rsidR="000721DE" w:rsidRPr="00B55157" w:rsidTr="00A272F1">
        <w:tc>
          <w:tcPr>
            <w:cnfStyle w:val="001000000000" w:firstRow="0" w:lastRow="0" w:firstColumn="1" w:lastColumn="0" w:oddVBand="0" w:evenVBand="0" w:oddHBand="0" w:evenHBand="0" w:firstRowFirstColumn="0" w:firstRowLastColumn="0" w:lastRowFirstColumn="0" w:lastRowLastColumn="0"/>
            <w:tcW w:w="873" w:type="pct"/>
            <w:vAlign w:val="center"/>
          </w:tcPr>
          <w:p w:rsidR="000721DE" w:rsidRPr="00B55157" w:rsidRDefault="000721DE" w:rsidP="00A272F1">
            <w:pPr>
              <w:spacing w:line="276" w:lineRule="auto"/>
              <w:jc w:val="center"/>
              <w:rPr>
                <w:sz w:val="18"/>
                <w:szCs w:val="18"/>
              </w:rPr>
            </w:pPr>
            <w:proofErr w:type="spellStart"/>
            <w:r w:rsidRPr="00B55157">
              <w:rPr>
                <w:sz w:val="18"/>
                <w:szCs w:val="18"/>
              </w:rPr>
              <w:t>Interreg</w:t>
            </w:r>
            <w:proofErr w:type="spellEnd"/>
            <w:r w:rsidRPr="00B55157">
              <w:rPr>
                <w:sz w:val="18"/>
                <w:szCs w:val="18"/>
              </w:rPr>
              <w:t xml:space="preserve"> SK-AT</w:t>
            </w:r>
          </w:p>
        </w:tc>
        <w:tc>
          <w:tcPr>
            <w:tcW w:w="635" w:type="pct"/>
            <w:vAlign w:val="center"/>
          </w:tcPr>
          <w:p w:rsidR="000721DE" w:rsidRPr="00B55157" w:rsidRDefault="000721DE" w:rsidP="00BC2B77">
            <w:pPr>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bCs/>
                <w:color w:val="000000" w:themeColor="text1"/>
                <w:sz w:val="18"/>
                <w:szCs w:val="18"/>
              </w:rPr>
            </w:pPr>
            <w:r w:rsidRPr="00557078">
              <w:rPr>
                <w:rFonts w:asciiTheme="minorHAnsi" w:hAnsiTheme="minorHAnsi"/>
                <w:bCs/>
                <w:color w:val="000000" w:themeColor="text1"/>
                <w:sz w:val="18"/>
                <w:szCs w:val="18"/>
              </w:rPr>
              <w:t>28.07.2015</w:t>
            </w:r>
          </w:p>
        </w:tc>
        <w:tc>
          <w:tcPr>
            <w:tcW w:w="634" w:type="pct"/>
            <w:vAlign w:val="center"/>
          </w:tcPr>
          <w:p w:rsidR="000721DE" w:rsidRPr="00557078" w:rsidRDefault="000721DE" w:rsidP="00BC2B77">
            <w:pPr>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bCs/>
                <w:color w:val="000000" w:themeColor="text1"/>
                <w:sz w:val="18"/>
                <w:szCs w:val="18"/>
              </w:rPr>
            </w:pPr>
          </w:p>
        </w:tc>
        <w:tc>
          <w:tcPr>
            <w:tcW w:w="714" w:type="pct"/>
            <w:vAlign w:val="center"/>
          </w:tcPr>
          <w:p w:rsidR="000721DE" w:rsidRPr="00557078" w:rsidRDefault="000721DE" w:rsidP="00BC2B77">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bCs/>
                <w:color w:val="000000" w:themeColor="text1"/>
                <w:sz w:val="18"/>
                <w:szCs w:val="18"/>
              </w:rPr>
            </w:pPr>
          </w:p>
        </w:tc>
        <w:tc>
          <w:tcPr>
            <w:tcW w:w="2143" w:type="pct"/>
            <w:vAlign w:val="center"/>
          </w:tcPr>
          <w:p w:rsidR="000721DE" w:rsidRPr="00557078" w:rsidRDefault="000721DE" w:rsidP="00BC2B77">
            <w:pPr>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bCs/>
                <w:color w:val="000000" w:themeColor="text1"/>
                <w:sz w:val="18"/>
                <w:szCs w:val="18"/>
              </w:rPr>
            </w:pPr>
          </w:p>
        </w:tc>
      </w:tr>
      <w:tr w:rsidR="000721DE" w:rsidRPr="00B55157" w:rsidTr="00A272F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73" w:type="pct"/>
            <w:vAlign w:val="center"/>
          </w:tcPr>
          <w:p w:rsidR="00D6335D" w:rsidRPr="00B55157" w:rsidRDefault="00D6335D" w:rsidP="00A272F1">
            <w:pPr>
              <w:spacing w:line="276" w:lineRule="auto"/>
              <w:jc w:val="center"/>
              <w:rPr>
                <w:sz w:val="18"/>
                <w:szCs w:val="18"/>
              </w:rPr>
            </w:pPr>
            <w:proofErr w:type="spellStart"/>
            <w:r w:rsidRPr="00B55157">
              <w:rPr>
                <w:sz w:val="18"/>
                <w:szCs w:val="18"/>
              </w:rPr>
              <w:t>Interreg</w:t>
            </w:r>
            <w:proofErr w:type="spellEnd"/>
            <w:r w:rsidRPr="00B55157">
              <w:rPr>
                <w:sz w:val="18"/>
                <w:szCs w:val="18"/>
              </w:rPr>
              <w:t xml:space="preserve"> SK-CZ</w:t>
            </w:r>
          </w:p>
        </w:tc>
        <w:tc>
          <w:tcPr>
            <w:tcW w:w="635" w:type="pct"/>
            <w:vAlign w:val="center"/>
          </w:tcPr>
          <w:p w:rsidR="00D6335D" w:rsidRPr="00B55157" w:rsidRDefault="00D6335D" w:rsidP="00D6335D">
            <w:pPr>
              <w:spacing w:line="276" w:lineRule="auto"/>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r w:rsidRPr="00557078">
              <w:rPr>
                <w:rFonts w:asciiTheme="minorHAnsi" w:hAnsiTheme="minorHAnsi"/>
                <w:bCs/>
                <w:color w:val="000000" w:themeColor="text1"/>
                <w:sz w:val="18"/>
                <w:szCs w:val="18"/>
              </w:rPr>
              <w:t>11.06.2015</w:t>
            </w:r>
          </w:p>
        </w:tc>
        <w:tc>
          <w:tcPr>
            <w:tcW w:w="634" w:type="pct"/>
            <w:vAlign w:val="center"/>
          </w:tcPr>
          <w:p w:rsidR="00D6335D" w:rsidRPr="00557078" w:rsidRDefault="00D6335D" w:rsidP="00D6335D">
            <w:pPr>
              <w:spacing w:line="276" w:lineRule="auto"/>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p>
        </w:tc>
        <w:tc>
          <w:tcPr>
            <w:tcW w:w="714" w:type="pct"/>
            <w:vAlign w:val="center"/>
          </w:tcPr>
          <w:p w:rsidR="00D6335D" w:rsidRPr="00557078" w:rsidRDefault="00D6335D" w:rsidP="00D6335D">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p>
        </w:tc>
        <w:tc>
          <w:tcPr>
            <w:tcW w:w="2143" w:type="pct"/>
            <w:vAlign w:val="center"/>
          </w:tcPr>
          <w:p w:rsidR="00D6335D" w:rsidRPr="00557078" w:rsidRDefault="00D6335D" w:rsidP="00D6335D">
            <w:pPr>
              <w:spacing w:line="276" w:lineRule="auto"/>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p>
        </w:tc>
      </w:tr>
      <w:tr w:rsidR="000721DE" w:rsidRPr="00B55157" w:rsidTr="00A272F1">
        <w:tc>
          <w:tcPr>
            <w:cnfStyle w:val="001000000000" w:firstRow="0" w:lastRow="0" w:firstColumn="1" w:lastColumn="0" w:oddVBand="0" w:evenVBand="0" w:oddHBand="0" w:evenHBand="0" w:firstRowFirstColumn="0" w:firstRowLastColumn="0" w:lastRowFirstColumn="0" w:lastRowLastColumn="0"/>
            <w:tcW w:w="873" w:type="pct"/>
            <w:vAlign w:val="center"/>
          </w:tcPr>
          <w:p w:rsidR="00D6335D" w:rsidRPr="00B55157" w:rsidRDefault="00D6335D" w:rsidP="00A272F1">
            <w:pPr>
              <w:spacing w:line="276" w:lineRule="auto"/>
              <w:jc w:val="center"/>
              <w:rPr>
                <w:sz w:val="18"/>
                <w:szCs w:val="18"/>
              </w:rPr>
            </w:pPr>
            <w:proofErr w:type="spellStart"/>
            <w:r w:rsidRPr="00B55157">
              <w:rPr>
                <w:sz w:val="18"/>
                <w:szCs w:val="18"/>
              </w:rPr>
              <w:t>Interreg</w:t>
            </w:r>
            <w:proofErr w:type="spellEnd"/>
            <w:r w:rsidRPr="00B55157">
              <w:rPr>
                <w:sz w:val="18"/>
                <w:szCs w:val="18"/>
              </w:rPr>
              <w:t xml:space="preserve"> SK-HU</w:t>
            </w:r>
          </w:p>
        </w:tc>
        <w:tc>
          <w:tcPr>
            <w:tcW w:w="635" w:type="pct"/>
            <w:vAlign w:val="center"/>
          </w:tcPr>
          <w:p w:rsidR="00D6335D" w:rsidRPr="00B55157" w:rsidRDefault="00D6335D" w:rsidP="00D6335D">
            <w:pPr>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bCs/>
                <w:color w:val="000000" w:themeColor="text1"/>
                <w:sz w:val="18"/>
                <w:szCs w:val="18"/>
              </w:rPr>
            </w:pPr>
            <w:r w:rsidRPr="00557078">
              <w:rPr>
                <w:rFonts w:asciiTheme="minorHAnsi" w:hAnsiTheme="minorHAnsi"/>
                <w:bCs/>
                <w:color w:val="000000" w:themeColor="text1"/>
                <w:sz w:val="18"/>
                <w:szCs w:val="18"/>
              </w:rPr>
              <w:t>30.09.2015</w:t>
            </w:r>
          </w:p>
        </w:tc>
        <w:tc>
          <w:tcPr>
            <w:tcW w:w="634" w:type="pct"/>
            <w:vAlign w:val="center"/>
          </w:tcPr>
          <w:p w:rsidR="00D6335D" w:rsidRPr="00557078" w:rsidRDefault="00D6335D" w:rsidP="00D6335D">
            <w:pPr>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bCs/>
                <w:color w:val="000000" w:themeColor="text1"/>
                <w:sz w:val="18"/>
                <w:szCs w:val="18"/>
              </w:rPr>
            </w:pPr>
          </w:p>
        </w:tc>
        <w:tc>
          <w:tcPr>
            <w:tcW w:w="714" w:type="pct"/>
            <w:vAlign w:val="center"/>
          </w:tcPr>
          <w:p w:rsidR="00D6335D" w:rsidRPr="00557078" w:rsidRDefault="00D6335D" w:rsidP="00D6335D">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hAnsiTheme="minorHAnsi"/>
                <w:bCs/>
                <w:color w:val="000000" w:themeColor="text1"/>
                <w:sz w:val="18"/>
                <w:szCs w:val="18"/>
              </w:rPr>
            </w:pPr>
          </w:p>
        </w:tc>
        <w:tc>
          <w:tcPr>
            <w:tcW w:w="2143" w:type="pct"/>
            <w:vAlign w:val="center"/>
          </w:tcPr>
          <w:p w:rsidR="00D6335D" w:rsidRPr="00557078" w:rsidRDefault="00D6335D" w:rsidP="00D6335D">
            <w:pPr>
              <w:spacing w:line="276" w:lineRule="auto"/>
              <w:cnfStyle w:val="000000000000" w:firstRow="0" w:lastRow="0" w:firstColumn="0" w:lastColumn="0" w:oddVBand="0" w:evenVBand="0" w:oddHBand="0" w:evenHBand="0" w:firstRowFirstColumn="0" w:firstRowLastColumn="0" w:lastRowFirstColumn="0" w:lastRowLastColumn="0"/>
              <w:rPr>
                <w:rFonts w:asciiTheme="minorHAnsi" w:hAnsiTheme="minorHAnsi"/>
                <w:bCs/>
                <w:color w:val="000000" w:themeColor="text1"/>
                <w:sz w:val="18"/>
                <w:szCs w:val="18"/>
              </w:rPr>
            </w:pPr>
          </w:p>
        </w:tc>
      </w:tr>
      <w:tr w:rsidR="000721DE" w:rsidRPr="00B55157" w:rsidTr="00A272F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873" w:type="pct"/>
            <w:vAlign w:val="center"/>
          </w:tcPr>
          <w:p w:rsidR="00ED4DD1" w:rsidRPr="00B55157" w:rsidRDefault="00ED4DD1" w:rsidP="00A272F1">
            <w:pPr>
              <w:spacing w:line="276" w:lineRule="auto"/>
              <w:jc w:val="center"/>
              <w:rPr>
                <w:sz w:val="18"/>
                <w:szCs w:val="18"/>
              </w:rPr>
            </w:pPr>
            <w:r>
              <w:rPr>
                <w:sz w:val="18"/>
                <w:szCs w:val="18"/>
              </w:rPr>
              <w:t>INTERACT III</w:t>
            </w:r>
          </w:p>
        </w:tc>
        <w:tc>
          <w:tcPr>
            <w:tcW w:w="635" w:type="pct"/>
            <w:vAlign w:val="center"/>
          </w:tcPr>
          <w:p w:rsidR="00ED4DD1" w:rsidRPr="00557078" w:rsidRDefault="00ED4DD1" w:rsidP="00D6335D">
            <w:pPr>
              <w:spacing w:line="276" w:lineRule="auto"/>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r>
              <w:rPr>
                <w:rFonts w:asciiTheme="minorHAnsi" w:hAnsiTheme="minorHAnsi"/>
                <w:bCs/>
                <w:color w:val="000000" w:themeColor="text1"/>
                <w:sz w:val="18"/>
                <w:szCs w:val="18"/>
              </w:rPr>
              <w:t>13.08.2015</w:t>
            </w:r>
          </w:p>
        </w:tc>
        <w:tc>
          <w:tcPr>
            <w:tcW w:w="634" w:type="pct"/>
            <w:vAlign w:val="center"/>
          </w:tcPr>
          <w:p w:rsidR="00ED4DD1" w:rsidRPr="00557078" w:rsidRDefault="00ED4DD1" w:rsidP="00D6335D">
            <w:pPr>
              <w:spacing w:line="276" w:lineRule="auto"/>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p>
        </w:tc>
        <w:tc>
          <w:tcPr>
            <w:tcW w:w="714" w:type="pct"/>
            <w:vAlign w:val="center"/>
          </w:tcPr>
          <w:p w:rsidR="00ED4DD1" w:rsidRPr="00557078" w:rsidRDefault="00ED4DD1" w:rsidP="00D6335D">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p>
        </w:tc>
        <w:tc>
          <w:tcPr>
            <w:tcW w:w="2143" w:type="pct"/>
            <w:vAlign w:val="center"/>
          </w:tcPr>
          <w:p w:rsidR="00ED4DD1" w:rsidRPr="00557078" w:rsidRDefault="00ED4DD1" w:rsidP="00D6335D">
            <w:pPr>
              <w:spacing w:line="276" w:lineRule="auto"/>
              <w:cnfStyle w:val="000000100000" w:firstRow="0" w:lastRow="0" w:firstColumn="0" w:lastColumn="0" w:oddVBand="0" w:evenVBand="0" w:oddHBand="1" w:evenHBand="0" w:firstRowFirstColumn="0" w:firstRowLastColumn="0" w:lastRowFirstColumn="0" w:lastRowLastColumn="0"/>
              <w:rPr>
                <w:rFonts w:asciiTheme="minorHAnsi" w:hAnsiTheme="minorHAnsi"/>
                <w:bCs/>
                <w:color w:val="000000" w:themeColor="text1"/>
                <w:sz w:val="18"/>
                <w:szCs w:val="18"/>
              </w:rPr>
            </w:pPr>
          </w:p>
        </w:tc>
      </w:tr>
    </w:tbl>
    <w:p w:rsidR="00C03301" w:rsidRDefault="004A1C95">
      <w:pPr>
        <w:rPr>
          <w:sz w:val="18"/>
          <w:szCs w:val="18"/>
        </w:rPr>
      </w:pPr>
      <w:r>
        <w:rPr>
          <w:sz w:val="18"/>
          <w:szCs w:val="18"/>
        </w:rPr>
        <w:t xml:space="preserve">Zdroj údajov: </w:t>
      </w:r>
      <w:r w:rsidR="00E62175">
        <w:rPr>
          <w:sz w:val="18"/>
          <w:szCs w:val="18"/>
        </w:rPr>
        <w:t>RO</w:t>
      </w:r>
    </w:p>
    <w:p w:rsidR="00A272F1" w:rsidRDefault="00A272F1">
      <w:pPr>
        <w:rPr>
          <w:sz w:val="18"/>
          <w:szCs w:val="18"/>
        </w:rPr>
      </w:pPr>
    </w:p>
    <w:p w:rsidR="00A272F1" w:rsidRPr="00E62175" w:rsidRDefault="00A272F1">
      <w:pPr>
        <w:rPr>
          <w:sz w:val="18"/>
          <w:szCs w:val="18"/>
        </w:rPr>
      </w:pPr>
    </w:p>
    <w:p w:rsidR="00A508EE" w:rsidRDefault="00A508EE" w:rsidP="001D6F91">
      <w:pPr>
        <w:pStyle w:val="Nadpis2"/>
      </w:pPr>
      <w:bookmarkStart w:id="51" w:name="_Toc444160717"/>
      <w:bookmarkStart w:id="52" w:name="_Toc447185503"/>
      <w:r w:rsidRPr="00FF2726">
        <w:t>3.</w:t>
      </w:r>
      <w:r w:rsidR="00B965A4">
        <w:t>7</w:t>
      </w:r>
      <w:r w:rsidR="0092561F">
        <w:t xml:space="preserve"> </w:t>
      </w:r>
      <w:r w:rsidRPr="00FF2726">
        <w:t>Stav čerpania</w:t>
      </w:r>
      <w:bookmarkEnd w:id="51"/>
      <w:bookmarkEnd w:id="52"/>
    </w:p>
    <w:p w:rsidR="00E62175" w:rsidRPr="00D979E8" w:rsidRDefault="00D979E8" w:rsidP="00A508EE">
      <w:pPr>
        <w:pStyle w:val="SoIaC2"/>
        <w:rPr>
          <w:b w:val="0"/>
        </w:rPr>
      </w:pPr>
      <w:r w:rsidRPr="00D979E8">
        <w:rPr>
          <w:b w:val="0"/>
        </w:rPr>
        <w:t>K 31.12.2015</w:t>
      </w:r>
      <w:r>
        <w:rPr>
          <w:b w:val="0"/>
        </w:rPr>
        <w:t xml:space="preserve"> bolo vykázané čerpanie programov EŠIF iba za </w:t>
      </w:r>
      <w:r w:rsidRPr="00D979E8">
        <w:t>PRV</w:t>
      </w:r>
      <w:r>
        <w:rPr>
          <w:b w:val="0"/>
        </w:rPr>
        <w:t xml:space="preserve">. Do stanoveného termínu boli prijímateľom vyplatené platby v rámci priority 4 PRV v celkovej výške              </w:t>
      </w:r>
      <w:r w:rsidRPr="00D979E8">
        <w:t>129 889 552 EUR</w:t>
      </w:r>
      <w:r>
        <w:rPr>
          <w:b w:val="0"/>
        </w:rPr>
        <w:t>, z toho príspevok z </w:t>
      </w:r>
      <w:r w:rsidR="00E22A96" w:rsidRPr="00E22A96">
        <w:rPr>
          <w:b w:val="0"/>
        </w:rPr>
        <w:t xml:space="preserve">Európskeho poľnohospodárskeho fondu pre rozvoj vidieka </w:t>
      </w:r>
      <w:r w:rsidR="00E22A96">
        <w:rPr>
          <w:b w:val="0"/>
        </w:rPr>
        <w:t>(ďalej len „</w:t>
      </w:r>
      <w:r>
        <w:rPr>
          <w:b w:val="0"/>
        </w:rPr>
        <w:t>EPFRV</w:t>
      </w:r>
      <w:r w:rsidR="00E22A96">
        <w:rPr>
          <w:b w:val="0"/>
        </w:rPr>
        <w:t xml:space="preserve">“) </w:t>
      </w:r>
      <w:r>
        <w:rPr>
          <w:b w:val="0"/>
        </w:rPr>
        <w:t xml:space="preserve">bol vo výške 97 000 856 </w:t>
      </w:r>
      <w:r w:rsidR="00E22A96">
        <w:rPr>
          <w:b w:val="0"/>
        </w:rPr>
        <w:t>EUR. Uvedený objem fin. prostriedkov predstavuje</w:t>
      </w:r>
      <w:r>
        <w:rPr>
          <w:b w:val="0"/>
        </w:rPr>
        <w:t xml:space="preserve"> čerpanie PRV (EÚ zdroj</w:t>
      </w:r>
      <w:r w:rsidR="00E22A96">
        <w:rPr>
          <w:b w:val="0"/>
        </w:rPr>
        <w:t>a</w:t>
      </w:r>
      <w:r>
        <w:rPr>
          <w:b w:val="0"/>
        </w:rPr>
        <w:t xml:space="preserve">) na úrovni </w:t>
      </w:r>
      <w:r w:rsidRPr="00D979E8">
        <w:t>6,3%.</w:t>
      </w:r>
    </w:p>
    <w:p w:rsidR="004E4E28" w:rsidRPr="003E089D" w:rsidRDefault="00A508EE" w:rsidP="001514E6">
      <w:pPr>
        <w:spacing w:after="160"/>
        <w:jc w:val="both"/>
        <w:rPr>
          <w:rFonts w:eastAsia="Calibri"/>
          <w:lang w:eastAsia="en-US"/>
        </w:rPr>
      </w:pPr>
      <w:r>
        <w:t>K 31.12.2015 neboli CO</w:t>
      </w:r>
      <w:r w:rsidRPr="00057E1E">
        <w:t xml:space="preserve"> </w:t>
      </w:r>
      <w:r w:rsidR="004D16F3">
        <w:t xml:space="preserve">(MF SR) </w:t>
      </w:r>
      <w:r w:rsidRPr="00057E1E">
        <w:t xml:space="preserve">predložené výdavky na schválenie v rámci súhrnných žiadostí </w:t>
      </w:r>
      <w:r w:rsidRPr="003E089D">
        <w:rPr>
          <w:rFonts w:eastAsia="Calibri"/>
          <w:lang w:eastAsia="en-US"/>
        </w:rPr>
        <w:t xml:space="preserve">o platbu za </w:t>
      </w:r>
      <w:r w:rsidR="00E22A96" w:rsidRPr="003E089D">
        <w:rPr>
          <w:rFonts w:eastAsia="Calibri"/>
          <w:lang w:eastAsia="en-US"/>
        </w:rPr>
        <w:t>ostatné programy programov</w:t>
      </w:r>
      <w:r w:rsidR="00E90722" w:rsidRPr="003E089D">
        <w:rPr>
          <w:rFonts w:eastAsia="Calibri"/>
          <w:lang w:eastAsia="en-US"/>
        </w:rPr>
        <w:t>ého</w:t>
      </w:r>
      <w:r w:rsidR="00E22A96" w:rsidRPr="003E089D">
        <w:rPr>
          <w:rFonts w:eastAsia="Calibri"/>
          <w:lang w:eastAsia="en-US"/>
        </w:rPr>
        <w:t xml:space="preserve"> obdobia</w:t>
      </w:r>
      <w:r w:rsidRPr="003E089D">
        <w:rPr>
          <w:rFonts w:eastAsia="Calibri"/>
          <w:lang w:eastAsia="en-US"/>
        </w:rPr>
        <w:t xml:space="preserve"> 2014 – 2020. </w:t>
      </w:r>
    </w:p>
    <w:p w:rsidR="001A5041" w:rsidRPr="003E089D" w:rsidRDefault="00A508EE" w:rsidP="001514E6">
      <w:pPr>
        <w:spacing w:after="160"/>
        <w:jc w:val="both"/>
      </w:pPr>
      <w:r w:rsidRPr="003E089D">
        <w:rPr>
          <w:rFonts w:eastAsia="Calibri"/>
          <w:lang w:eastAsia="en-US"/>
        </w:rPr>
        <w:t>Pre jednotlivé záväzky programového obdobia 2014 – 2020 platí pravidlo „n+3“. Plnenie</w:t>
      </w:r>
      <w:r>
        <w:t xml:space="preserve"> tohto pravidla sa bude sledovať po prvýkrát v roku 2017, t. j. do konca roka 2017 bude potrebné vyčerpať a v žiadostiach o platbu deklarovať Európskej komisii v rámci 7 OP</w:t>
      </w:r>
      <w:r>
        <w:rPr>
          <w:rStyle w:val="Odkaznapoznmkupodiarou"/>
        </w:rPr>
        <w:footnoteReference w:id="6"/>
      </w:r>
      <w:r>
        <w:t xml:space="preserve"> oprávnené výdavky v minimálnom objeme </w:t>
      </w:r>
      <w:r w:rsidRPr="00C06E5A">
        <w:t>642 515 205,49</w:t>
      </w:r>
      <w:r>
        <w:t xml:space="preserve"> EUR. V rámci 5 OP</w:t>
      </w:r>
      <w:r>
        <w:rPr>
          <w:rStyle w:val="Odkaznapoznmkupodiarou"/>
        </w:rPr>
        <w:footnoteReference w:id="7"/>
      </w:r>
      <w:r>
        <w:t xml:space="preserve">, ktoré boli schválené Európskou komisiou až v roku 2015, sa bude sledovať pravidlo </w:t>
      </w:r>
      <w:r w:rsidRPr="00E84681">
        <w:t>„n+3“</w:t>
      </w:r>
      <w:r>
        <w:t xml:space="preserve"> po prvýkrát v roku 2018.</w:t>
      </w:r>
    </w:p>
    <w:p w:rsidR="004E4E28" w:rsidRPr="004E4E28" w:rsidRDefault="004E4E28" w:rsidP="004E4E28">
      <w:pPr>
        <w:spacing w:before="120" w:after="120"/>
        <w:jc w:val="both"/>
        <w:rPr>
          <w:rFonts w:eastAsia="Calibri"/>
          <w:b/>
        </w:rPr>
      </w:pPr>
      <w:r w:rsidRPr="004E4E28">
        <w:rPr>
          <w:rFonts w:eastAsia="Calibri"/>
          <w:b/>
        </w:rPr>
        <w:t>Zálohové platby</w:t>
      </w:r>
    </w:p>
    <w:p w:rsidR="004E4E28" w:rsidRPr="004E4E28" w:rsidRDefault="004E4E28" w:rsidP="004E4E28">
      <w:pPr>
        <w:spacing w:before="120" w:after="120"/>
        <w:jc w:val="both"/>
        <w:rPr>
          <w:rFonts w:eastAsia="Calibri"/>
        </w:rPr>
      </w:pPr>
      <w:r w:rsidRPr="004E4E28">
        <w:rPr>
          <w:rFonts w:eastAsia="Calibri"/>
        </w:rPr>
        <w:t>V zmysle čl. 134 nariadenia Európskeho parlamentu a Rady (EÚ</w:t>
      </w:r>
      <w:r w:rsidR="007708CE">
        <w:rPr>
          <w:rFonts w:eastAsia="Calibri"/>
        </w:rPr>
        <w:t>) č. 1303/2013 sú zo strany EK</w:t>
      </w:r>
      <w:r w:rsidRPr="004E4E28">
        <w:rPr>
          <w:rFonts w:eastAsia="Calibri"/>
        </w:rPr>
        <w:t xml:space="preserve"> v programovom období 2014 – 2020 poskytované počiatočné zálohové platby v celkovej výške 3 % z celkovej alokácie zníženej o výkonnostnú rezervu v roku 2014 – 2016, t. j. v každom roku vo výške 1 %. Zároveň sú SR v rokoch 2016 – 2020 poskytované ročné zálohové platby (z celkovej alokácie poníženej o výkonnostnú rezervu), ktorých výška je pre každý rok určená nasledovne: 2 % v roku 2016, 2,625 % v roku 2017, 2,75 % v roku 2018, 2,875 % v roku 2019, 3 % v rokoch 2020 – 2023. </w:t>
      </w:r>
    </w:p>
    <w:p w:rsidR="008610EF" w:rsidRDefault="004E4E28" w:rsidP="004E4E28">
      <w:pPr>
        <w:spacing w:before="120" w:after="120"/>
        <w:jc w:val="both"/>
        <w:rPr>
          <w:rFonts w:eastAsia="Calibri"/>
        </w:rPr>
      </w:pPr>
      <w:r w:rsidRPr="004E4E28">
        <w:rPr>
          <w:rFonts w:eastAsia="Calibri"/>
        </w:rPr>
        <w:lastRenderedPageBreak/>
        <w:t xml:space="preserve">K 31.12.2015 boli na účty CO pre 12 OP v rámci EŠIF (okrem </w:t>
      </w:r>
      <w:r w:rsidR="00E22A96">
        <w:rPr>
          <w:rFonts w:eastAsia="Calibri"/>
        </w:rPr>
        <w:t xml:space="preserve">PRV) </w:t>
      </w:r>
      <w:r w:rsidRPr="004E4E28">
        <w:rPr>
          <w:rFonts w:eastAsia="Calibri"/>
        </w:rPr>
        <w:t xml:space="preserve">prijaté počiatočné zálohové platby v celkovej výške 287 529 840,55 EUR za zdroj EÚ, z toho v rámci 1. </w:t>
      </w:r>
      <w:proofErr w:type="spellStart"/>
      <w:r w:rsidRPr="004E4E28">
        <w:rPr>
          <w:rFonts w:eastAsia="Calibri"/>
        </w:rPr>
        <w:t>tranže</w:t>
      </w:r>
      <w:proofErr w:type="spellEnd"/>
      <w:r w:rsidRPr="004E4E28">
        <w:rPr>
          <w:rFonts w:eastAsia="Calibri"/>
        </w:rPr>
        <w:t xml:space="preserve"> vo výške 129 538 791,47 EUR za zdroj EÚ a v rámci 2. </w:t>
      </w:r>
      <w:proofErr w:type="spellStart"/>
      <w:r w:rsidRPr="004E4E28">
        <w:rPr>
          <w:rFonts w:eastAsia="Calibri"/>
        </w:rPr>
        <w:t>tranže</w:t>
      </w:r>
      <w:proofErr w:type="spellEnd"/>
      <w:r w:rsidRPr="004E4E28">
        <w:rPr>
          <w:rFonts w:eastAsia="Calibri"/>
        </w:rPr>
        <w:t xml:space="preserve"> vo výške 137 060 223,97 EUR. V roku 2015 bola zároveň poskytnutá dodatočná zálohová platba vo výške 29 % alokácie z </w:t>
      </w:r>
      <w:r w:rsidR="007708CE">
        <w:rPr>
          <w:rFonts w:eastAsia="Calibri"/>
        </w:rPr>
        <w:t>IZM</w:t>
      </w:r>
      <w:r w:rsidRPr="004E4E28">
        <w:rPr>
          <w:rFonts w:eastAsia="Calibri"/>
        </w:rPr>
        <w:t xml:space="preserve"> v celkovej sume 20 930 825,11 EUR. V zmysle čl. 22a nariadenia Európskeho parlamentu a Rady (EÚ) 2015/779 z 20.05.2015 je potrebné do 12 mesiacov od nadobudnutia účinnosti tohto nariadenia predložiť Európskej komisii zúčtovanie minimálne 50 % dodatočnej počiatočnej zálohovej platby za Iniciatívu na podporu zamestnanosti mladých ľudí, čo v podmienkach SR predstavuje 10 465 412,56 EUR v termíne do 23.05.2016.</w:t>
      </w:r>
      <w:r w:rsidR="00E961C6">
        <w:rPr>
          <w:rFonts w:eastAsia="Calibri"/>
        </w:rPr>
        <w:t xml:space="preserve"> Podrobnejšie údaje o prijatých priebežných zálohových platbách dokumentuje tab. č. 8.</w:t>
      </w:r>
    </w:p>
    <w:p w:rsidR="00052BAB" w:rsidRPr="004E4E28" w:rsidRDefault="00052BAB" w:rsidP="004E4E28">
      <w:pPr>
        <w:spacing w:before="120" w:after="120"/>
        <w:jc w:val="both"/>
        <w:rPr>
          <w:rFonts w:eastAsia="Calibri"/>
        </w:rPr>
      </w:pPr>
    </w:p>
    <w:p w:rsidR="00DE5B7B" w:rsidRPr="00052BAB" w:rsidRDefault="00E22A96" w:rsidP="00C61C34">
      <w:pPr>
        <w:rPr>
          <w:sz w:val="20"/>
          <w:szCs w:val="20"/>
        </w:rPr>
      </w:pPr>
      <w:r w:rsidRPr="00052BAB">
        <w:rPr>
          <w:sz w:val="20"/>
          <w:szCs w:val="20"/>
        </w:rPr>
        <w:t>Tabuľka č. 8  Prehľad prijatých priebežných zálohových platieb v členení za OP a fondy v roku 2014 a roku 2015 (v EUR)</w:t>
      </w:r>
    </w:p>
    <w:tbl>
      <w:tblPr>
        <w:tblStyle w:val="Strednmrieka3zvraznenie1"/>
        <w:tblW w:w="9079" w:type="dxa"/>
        <w:tblInd w:w="108" w:type="dxa"/>
        <w:tblLook w:val="04A0" w:firstRow="1" w:lastRow="0" w:firstColumn="1" w:lastColumn="0" w:noHBand="0" w:noVBand="1"/>
      </w:tblPr>
      <w:tblGrid>
        <w:gridCol w:w="975"/>
        <w:gridCol w:w="726"/>
        <w:gridCol w:w="1276"/>
        <w:gridCol w:w="1134"/>
        <w:gridCol w:w="855"/>
        <w:gridCol w:w="1134"/>
        <w:gridCol w:w="992"/>
        <w:gridCol w:w="1109"/>
        <w:gridCol w:w="878"/>
      </w:tblGrid>
      <w:tr w:rsidR="00665D8B" w:rsidRPr="00E84681" w:rsidTr="00E961C6">
        <w:trPr>
          <w:cnfStyle w:val="100000000000" w:firstRow="1" w:lastRow="0" w:firstColumn="0" w:lastColumn="0" w:oddVBand="0" w:evenVBand="0" w:oddHBand="0" w:evenHBand="0" w:firstRowFirstColumn="0" w:firstRowLastColumn="0" w:lastRowFirstColumn="0" w:lastRowLastColumn="0"/>
          <w:trHeight w:val="619"/>
        </w:trPr>
        <w:tc>
          <w:tcPr>
            <w:cnfStyle w:val="001000000000" w:firstRow="0" w:lastRow="0" w:firstColumn="1" w:lastColumn="0" w:oddVBand="0" w:evenVBand="0" w:oddHBand="0" w:evenHBand="0" w:firstRowFirstColumn="0" w:firstRowLastColumn="0" w:lastRowFirstColumn="0" w:lastRowLastColumn="0"/>
            <w:tcW w:w="975" w:type="dxa"/>
            <w:noWrap/>
            <w:vAlign w:val="center"/>
            <w:hideMark/>
          </w:tcPr>
          <w:p w:rsidR="00665D8B" w:rsidRPr="0038061A" w:rsidRDefault="00665D8B" w:rsidP="00665D8B">
            <w:pPr>
              <w:jc w:val="center"/>
              <w:rPr>
                <w:b w:val="0"/>
                <w:bCs w:val="0"/>
                <w:iCs/>
                <w:sz w:val="14"/>
                <w:szCs w:val="14"/>
              </w:rPr>
            </w:pPr>
            <w:r w:rsidRPr="0038061A">
              <w:rPr>
                <w:iCs/>
                <w:sz w:val="14"/>
                <w:szCs w:val="14"/>
              </w:rPr>
              <w:t>Operačný program</w:t>
            </w:r>
          </w:p>
        </w:tc>
        <w:tc>
          <w:tcPr>
            <w:tcW w:w="726" w:type="dxa"/>
            <w:noWrap/>
            <w:vAlign w:val="center"/>
            <w:hideMark/>
          </w:tcPr>
          <w:p w:rsidR="00665D8B" w:rsidRPr="0038061A" w:rsidRDefault="00665D8B" w:rsidP="00665D8B">
            <w:pPr>
              <w:jc w:val="center"/>
              <w:cnfStyle w:val="100000000000" w:firstRow="1" w:lastRow="0" w:firstColumn="0" w:lastColumn="0" w:oddVBand="0" w:evenVBand="0" w:oddHBand="0" w:evenHBand="0" w:firstRowFirstColumn="0" w:firstRowLastColumn="0" w:lastRowFirstColumn="0" w:lastRowLastColumn="0"/>
              <w:rPr>
                <w:b w:val="0"/>
                <w:bCs w:val="0"/>
                <w:iCs/>
                <w:sz w:val="14"/>
                <w:szCs w:val="14"/>
              </w:rPr>
            </w:pPr>
            <w:r w:rsidRPr="0038061A">
              <w:rPr>
                <w:iCs/>
                <w:sz w:val="14"/>
                <w:szCs w:val="14"/>
              </w:rPr>
              <w:t>Fond</w:t>
            </w:r>
          </w:p>
        </w:tc>
        <w:tc>
          <w:tcPr>
            <w:tcW w:w="1276" w:type="dxa"/>
            <w:vAlign w:val="center"/>
            <w:hideMark/>
          </w:tcPr>
          <w:p w:rsidR="00665D8B" w:rsidRPr="0038061A" w:rsidRDefault="00665D8B" w:rsidP="00665D8B">
            <w:pPr>
              <w:jc w:val="center"/>
              <w:cnfStyle w:val="100000000000" w:firstRow="1" w:lastRow="0" w:firstColumn="0" w:lastColumn="0" w:oddVBand="0" w:evenVBand="0" w:oddHBand="0" w:evenHBand="0" w:firstRowFirstColumn="0" w:firstRowLastColumn="0" w:lastRowFirstColumn="0" w:lastRowLastColumn="0"/>
              <w:rPr>
                <w:b w:val="0"/>
                <w:bCs w:val="0"/>
                <w:iCs/>
                <w:sz w:val="14"/>
                <w:szCs w:val="14"/>
              </w:rPr>
            </w:pPr>
            <w:r w:rsidRPr="0038061A">
              <w:rPr>
                <w:iCs/>
                <w:sz w:val="14"/>
                <w:szCs w:val="14"/>
              </w:rPr>
              <w:t>Spolu prijaté zálohové platby</w:t>
            </w:r>
          </w:p>
          <w:p w:rsidR="00665D8B" w:rsidRPr="0038061A" w:rsidRDefault="00665D8B" w:rsidP="00665D8B">
            <w:pPr>
              <w:jc w:val="center"/>
              <w:cnfStyle w:val="100000000000" w:firstRow="1" w:lastRow="0" w:firstColumn="0" w:lastColumn="0" w:oddVBand="0" w:evenVBand="0" w:oddHBand="0" w:evenHBand="0" w:firstRowFirstColumn="0" w:firstRowLastColumn="0" w:lastRowFirstColumn="0" w:lastRowLastColumn="0"/>
              <w:rPr>
                <w:b w:val="0"/>
                <w:bCs w:val="0"/>
                <w:iCs/>
                <w:sz w:val="14"/>
                <w:szCs w:val="14"/>
              </w:rPr>
            </w:pPr>
            <w:r w:rsidRPr="0038061A">
              <w:rPr>
                <w:iCs/>
                <w:sz w:val="14"/>
                <w:szCs w:val="14"/>
              </w:rPr>
              <w:t>(v EUR)</w:t>
            </w:r>
          </w:p>
        </w:tc>
        <w:tc>
          <w:tcPr>
            <w:tcW w:w="1134" w:type="dxa"/>
            <w:vAlign w:val="center"/>
            <w:hideMark/>
          </w:tcPr>
          <w:p w:rsidR="00665D8B" w:rsidRPr="0038061A" w:rsidRDefault="00665D8B" w:rsidP="00665D8B">
            <w:pPr>
              <w:jc w:val="center"/>
              <w:cnfStyle w:val="100000000000" w:firstRow="1" w:lastRow="0" w:firstColumn="0" w:lastColumn="0" w:oddVBand="0" w:evenVBand="0" w:oddHBand="0" w:evenHBand="0" w:firstRowFirstColumn="0" w:firstRowLastColumn="0" w:lastRowFirstColumn="0" w:lastRowLastColumn="0"/>
              <w:rPr>
                <w:b w:val="0"/>
                <w:bCs w:val="0"/>
                <w:iCs/>
                <w:sz w:val="14"/>
                <w:szCs w:val="14"/>
              </w:rPr>
            </w:pPr>
            <w:r w:rsidRPr="0038061A">
              <w:rPr>
                <w:iCs/>
                <w:sz w:val="14"/>
                <w:szCs w:val="14"/>
              </w:rPr>
              <w:t xml:space="preserve">Suma 1. </w:t>
            </w:r>
            <w:proofErr w:type="spellStart"/>
            <w:r w:rsidRPr="0038061A">
              <w:rPr>
                <w:iCs/>
                <w:sz w:val="14"/>
                <w:szCs w:val="14"/>
              </w:rPr>
              <w:t>tranže</w:t>
            </w:r>
            <w:proofErr w:type="spellEnd"/>
            <w:r w:rsidRPr="0038061A">
              <w:rPr>
                <w:iCs/>
                <w:sz w:val="14"/>
                <w:szCs w:val="14"/>
              </w:rPr>
              <w:t xml:space="preserve"> zálohovej platby za rok 2014 (1%)</w:t>
            </w:r>
          </w:p>
          <w:p w:rsidR="00665D8B" w:rsidRPr="0038061A" w:rsidRDefault="00665D8B" w:rsidP="00665D8B">
            <w:pPr>
              <w:jc w:val="center"/>
              <w:cnfStyle w:val="100000000000" w:firstRow="1" w:lastRow="0" w:firstColumn="0" w:lastColumn="0" w:oddVBand="0" w:evenVBand="0" w:oddHBand="0" w:evenHBand="0" w:firstRowFirstColumn="0" w:firstRowLastColumn="0" w:lastRowFirstColumn="0" w:lastRowLastColumn="0"/>
              <w:rPr>
                <w:b w:val="0"/>
                <w:bCs w:val="0"/>
                <w:iCs/>
                <w:sz w:val="14"/>
                <w:szCs w:val="14"/>
              </w:rPr>
            </w:pPr>
            <w:r w:rsidRPr="0038061A">
              <w:rPr>
                <w:iCs/>
                <w:sz w:val="14"/>
                <w:szCs w:val="14"/>
              </w:rPr>
              <w:t>(v EUR)</w:t>
            </w:r>
          </w:p>
        </w:tc>
        <w:tc>
          <w:tcPr>
            <w:tcW w:w="855" w:type="dxa"/>
            <w:vAlign w:val="center"/>
            <w:hideMark/>
          </w:tcPr>
          <w:p w:rsidR="00665D8B" w:rsidRPr="0038061A" w:rsidRDefault="00665D8B" w:rsidP="00665D8B">
            <w:pPr>
              <w:jc w:val="center"/>
              <w:cnfStyle w:val="100000000000" w:firstRow="1" w:lastRow="0" w:firstColumn="0" w:lastColumn="0" w:oddVBand="0" w:evenVBand="0" w:oddHBand="0" w:evenHBand="0" w:firstRowFirstColumn="0" w:firstRowLastColumn="0" w:lastRowFirstColumn="0" w:lastRowLastColumn="0"/>
              <w:rPr>
                <w:b w:val="0"/>
                <w:bCs w:val="0"/>
                <w:iCs/>
                <w:sz w:val="14"/>
                <w:szCs w:val="14"/>
              </w:rPr>
            </w:pPr>
            <w:r w:rsidRPr="0038061A">
              <w:rPr>
                <w:iCs/>
                <w:sz w:val="14"/>
                <w:szCs w:val="14"/>
              </w:rPr>
              <w:t>Dátum prijatia</w:t>
            </w:r>
          </w:p>
        </w:tc>
        <w:tc>
          <w:tcPr>
            <w:tcW w:w="1134" w:type="dxa"/>
            <w:vAlign w:val="center"/>
            <w:hideMark/>
          </w:tcPr>
          <w:p w:rsidR="00665D8B" w:rsidRPr="0038061A" w:rsidRDefault="00665D8B" w:rsidP="00665D8B">
            <w:pPr>
              <w:jc w:val="center"/>
              <w:cnfStyle w:val="100000000000" w:firstRow="1" w:lastRow="0" w:firstColumn="0" w:lastColumn="0" w:oddVBand="0" w:evenVBand="0" w:oddHBand="0" w:evenHBand="0" w:firstRowFirstColumn="0" w:firstRowLastColumn="0" w:lastRowFirstColumn="0" w:lastRowLastColumn="0"/>
              <w:rPr>
                <w:b w:val="0"/>
                <w:bCs w:val="0"/>
                <w:iCs/>
                <w:sz w:val="14"/>
                <w:szCs w:val="14"/>
              </w:rPr>
            </w:pPr>
            <w:r w:rsidRPr="0038061A">
              <w:rPr>
                <w:iCs/>
                <w:sz w:val="14"/>
                <w:szCs w:val="14"/>
              </w:rPr>
              <w:t xml:space="preserve">Suma 1. </w:t>
            </w:r>
            <w:proofErr w:type="spellStart"/>
            <w:r w:rsidRPr="0038061A">
              <w:rPr>
                <w:iCs/>
                <w:sz w:val="14"/>
                <w:szCs w:val="14"/>
              </w:rPr>
              <w:t>tranže</w:t>
            </w:r>
            <w:proofErr w:type="spellEnd"/>
            <w:r w:rsidRPr="0038061A">
              <w:rPr>
                <w:iCs/>
                <w:sz w:val="14"/>
                <w:szCs w:val="14"/>
              </w:rPr>
              <w:t xml:space="preserve"> zálohovej platby za rok 2015 (1%)</w:t>
            </w:r>
          </w:p>
          <w:p w:rsidR="00665D8B" w:rsidRPr="0038061A" w:rsidRDefault="00665D8B" w:rsidP="00665D8B">
            <w:pPr>
              <w:jc w:val="center"/>
              <w:cnfStyle w:val="100000000000" w:firstRow="1" w:lastRow="0" w:firstColumn="0" w:lastColumn="0" w:oddVBand="0" w:evenVBand="0" w:oddHBand="0" w:evenHBand="0" w:firstRowFirstColumn="0" w:firstRowLastColumn="0" w:lastRowFirstColumn="0" w:lastRowLastColumn="0"/>
              <w:rPr>
                <w:b w:val="0"/>
                <w:bCs w:val="0"/>
                <w:iCs/>
                <w:sz w:val="14"/>
                <w:szCs w:val="14"/>
              </w:rPr>
            </w:pPr>
            <w:r w:rsidRPr="0038061A">
              <w:rPr>
                <w:iCs/>
                <w:sz w:val="14"/>
                <w:szCs w:val="14"/>
              </w:rPr>
              <w:t>(v EUR)</w:t>
            </w:r>
          </w:p>
        </w:tc>
        <w:tc>
          <w:tcPr>
            <w:tcW w:w="992" w:type="dxa"/>
            <w:vAlign w:val="center"/>
            <w:hideMark/>
          </w:tcPr>
          <w:p w:rsidR="00665D8B" w:rsidRPr="0038061A" w:rsidRDefault="00665D8B" w:rsidP="00665D8B">
            <w:pPr>
              <w:jc w:val="center"/>
              <w:cnfStyle w:val="100000000000" w:firstRow="1" w:lastRow="0" w:firstColumn="0" w:lastColumn="0" w:oddVBand="0" w:evenVBand="0" w:oddHBand="0" w:evenHBand="0" w:firstRowFirstColumn="0" w:firstRowLastColumn="0" w:lastRowFirstColumn="0" w:lastRowLastColumn="0"/>
              <w:rPr>
                <w:b w:val="0"/>
                <w:bCs w:val="0"/>
                <w:iCs/>
                <w:sz w:val="14"/>
                <w:szCs w:val="14"/>
              </w:rPr>
            </w:pPr>
            <w:r w:rsidRPr="0038061A">
              <w:rPr>
                <w:iCs/>
                <w:sz w:val="14"/>
                <w:szCs w:val="14"/>
              </w:rPr>
              <w:t>Dátum prijatia</w:t>
            </w:r>
          </w:p>
        </w:tc>
        <w:tc>
          <w:tcPr>
            <w:tcW w:w="1109" w:type="dxa"/>
            <w:vAlign w:val="center"/>
            <w:hideMark/>
          </w:tcPr>
          <w:p w:rsidR="00665D8B" w:rsidRPr="0038061A" w:rsidRDefault="00665D8B" w:rsidP="00665D8B">
            <w:pPr>
              <w:jc w:val="center"/>
              <w:cnfStyle w:val="100000000000" w:firstRow="1" w:lastRow="0" w:firstColumn="0" w:lastColumn="0" w:oddVBand="0" w:evenVBand="0" w:oddHBand="0" w:evenHBand="0" w:firstRowFirstColumn="0" w:firstRowLastColumn="0" w:lastRowFirstColumn="0" w:lastRowLastColumn="0"/>
              <w:rPr>
                <w:b w:val="0"/>
                <w:bCs w:val="0"/>
                <w:iCs/>
                <w:sz w:val="14"/>
                <w:szCs w:val="14"/>
              </w:rPr>
            </w:pPr>
            <w:r w:rsidRPr="0038061A">
              <w:rPr>
                <w:iCs/>
                <w:sz w:val="14"/>
                <w:szCs w:val="14"/>
              </w:rPr>
              <w:t>Dodatočná zálohová platba v rámci IZM</w:t>
            </w:r>
          </w:p>
          <w:p w:rsidR="00665D8B" w:rsidRPr="0038061A" w:rsidRDefault="00665D8B" w:rsidP="00665D8B">
            <w:pPr>
              <w:jc w:val="center"/>
              <w:cnfStyle w:val="100000000000" w:firstRow="1" w:lastRow="0" w:firstColumn="0" w:lastColumn="0" w:oddVBand="0" w:evenVBand="0" w:oddHBand="0" w:evenHBand="0" w:firstRowFirstColumn="0" w:firstRowLastColumn="0" w:lastRowFirstColumn="0" w:lastRowLastColumn="0"/>
              <w:rPr>
                <w:b w:val="0"/>
                <w:bCs w:val="0"/>
                <w:iCs/>
                <w:sz w:val="14"/>
                <w:szCs w:val="14"/>
              </w:rPr>
            </w:pPr>
            <w:r w:rsidRPr="0038061A">
              <w:rPr>
                <w:iCs/>
                <w:sz w:val="14"/>
                <w:szCs w:val="14"/>
              </w:rPr>
              <w:t>(v EUR)</w:t>
            </w:r>
          </w:p>
        </w:tc>
        <w:tc>
          <w:tcPr>
            <w:tcW w:w="878" w:type="dxa"/>
            <w:vAlign w:val="center"/>
            <w:hideMark/>
          </w:tcPr>
          <w:p w:rsidR="00665D8B" w:rsidRPr="0038061A" w:rsidRDefault="00665D8B" w:rsidP="00665D8B">
            <w:pPr>
              <w:jc w:val="center"/>
              <w:cnfStyle w:val="100000000000" w:firstRow="1" w:lastRow="0" w:firstColumn="0" w:lastColumn="0" w:oddVBand="0" w:evenVBand="0" w:oddHBand="0" w:evenHBand="0" w:firstRowFirstColumn="0" w:firstRowLastColumn="0" w:lastRowFirstColumn="0" w:lastRowLastColumn="0"/>
              <w:rPr>
                <w:b w:val="0"/>
                <w:bCs w:val="0"/>
                <w:iCs/>
                <w:sz w:val="14"/>
                <w:szCs w:val="14"/>
              </w:rPr>
            </w:pPr>
            <w:r w:rsidRPr="0038061A">
              <w:rPr>
                <w:iCs/>
                <w:sz w:val="14"/>
                <w:szCs w:val="14"/>
              </w:rPr>
              <w:t>Dátum prijatia dodatočnej zálohovej platby</w:t>
            </w:r>
          </w:p>
          <w:p w:rsidR="00665D8B" w:rsidRPr="0038061A" w:rsidRDefault="00665D8B" w:rsidP="00665D8B">
            <w:pPr>
              <w:jc w:val="center"/>
              <w:cnfStyle w:val="100000000000" w:firstRow="1" w:lastRow="0" w:firstColumn="0" w:lastColumn="0" w:oddVBand="0" w:evenVBand="0" w:oddHBand="0" w:evenHBand="0" w:firstRowFirstColumn="0" w:firstRowLastColumn="0" w:lastRowFirstColumn="0" w:lastRowLastColumn="0"/>
              <w:rPr>
                <w:b w:val="0"/>
                <w:bCs w:val="0"/>
                <w:iCs/>
                <w:sz w:val="14"/>
                <w:szCs w:val="14"/>
              </w:rPr>
            </w:pPr>
            <w:r w:rsidRPr="0038061A">
              <w:rPr>
                <w:iCs/>
                <w:sz w:val="14"/>
                <w:szCs w:val="14"/>
              </w:rPr>
              <w:t>(v EUR)</w:t>
            </w:r>
          </w:p>
        </w:tc>
      </w:tr>
      <w:tr w:rsidR="00665D8B" w:rsidRPr="00E84681" w:rsidTr="00E961C6">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975" w:type="dxa"/>
            <w:vAlign w:val="center"/>
            <w:hideMark/>
          </w:tcPr>
          <w:p w:rsidR="00665D8B" w:rsidRPr="0038061A" w:rsidRDefault="00665D8B" w:rsidP="00E961C6">
            <w:pPr>
              <w:rPr>
                <w:iCs/>
                <w:sz w:val="14"/>
                <w:szCs w:val="14"/>
              </w:rPr>
            </w:pPr>
            <w:r w:rsidRPr="0038061A">
              <w:rPr>
                <w:iCs/>
                <w:sz w:val="14"/>
                <w:szCs w:val="14"/>
              </w:rPr>
              <w:t xml:space="preserve">OP </w:t>
            </w:r>
            <w:proofErr w:type="spellStart"/>
            <w:r w:rsidRPr="0038061A">
              <w:rPr>
                <w:iCs/>
                <w:sz w:val="14"/>
                <w:szCs w:val="14"/>
              </w:rPr>
              <w:t>VaI</w:t>
            </w:r>
            <w:proofErr w:type="spellEnd"/>
          </w:p>
        </w:tc>
        <w:tc>
          <w:tcPr>
            <w:tcW w:w="726" w:type="dxa"/>
            <w:noWrap/>
            <w:vAlign w:val="center"/>
            <w:hideMark/>
          </w:tcPr>
          <w:p w:rsidR="00665D8B" w:rsidRPr="0038061A" w:rsidRDefault="00665D8B" w:rsidP="00665D8B">
            <w:pPr>
              <w:jc w:val="center"/>
              <w:cnfStyle w:val="000000100000" w:firstRow="0" w:lastRow="0" w:firstColumn="0" w:lastColumn="0" w:oddVBand="0" w:evenVBand="0" w:oddHBand="1" w:evenHBand="0" w:firstRowFirstColumn="0" w:firstRowLastColumn="0" w:lastRowFirstColumn="0" w:lastRowLastColumn="0"/>
              <w:rPr>
                <w:iCs/>
                <w:sz w:val="14"/>
                <w:szCs w:val="14"/>
              </w:rPr>
            </w:pPr>
            <w:r w:rsidRPr="0038061A">
              <w:rPr>
                <w:iCs/>
                <w:sz w:val="14"/>
                <w:szCs w:val="14"/>
              </w:rPr>
              <w:t>EFRR</w:t>
            </w:r>
          </w:p>
        </w:tc>
        <w:tc>
          <w:tcPr>
            <w:tcW w:w="1276"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42 555 816,50</w:t>
            </w:r>
          </w:p>
        </w:tc>
        <w:tc>
          <w:tcPr>
            <w:tcW w:w="1134"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21 277 908,25</w:t>
            </w:r>
          </w:p>
        </w:tc>
        <w:tc>
          <w:tcPr>
            <w:tcW w:w="855"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20.11.2014</w:t>
            </w:r>
          </w:p>
        </w:tc>
        <w:tc>
          <w:tcPr>
            <w:tcW w:w="1134"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21 277 908,25</w:t>
            </w:r>
          </w:p>
        </w:tc>
        <w:tc>
          <w:tcPr>
            <w:tcW w:w="992"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6.2.2015</w:t>
            </w:r>
          </w:p>
        </w:tc>
        <w:tc>
          <w:tcPr>
            <w:tcW w:w="1109"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p>
        </w:tc>
        <w:tc>
          <w:tcPr>
            <w:tcW w:w="878"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p>
        </w:tc>
      </w:tr>
      <w:tr w:rsidR="00665D8B" w:rsidRPr="00E84681" w:rsidTr="00E961C6">
        <w:trPr>
          <w:trHeight w:val="227"/>
        </w:trPr>
        <w:tc>
          <w:tcPr>
            <w:cnfStyle w:val="001000000000" w:firstRow="0" w:lastRow="0" w:firstColumn="1" w:lastColumn="0" w:oddVBand="0" w:evenVBand="0" w:oddHBand="0" w:evenHBand="0" w:firstRowFirstColumn="0" w:firstRowLastColumn="0" w:lastRowFirstColumn="0" w:lastRowLastColumn="0"/>
            <w:tcW w:w="975" w:type="dxa"/>
            <w:vMerge w:val="restart"/>
            <w:vAlign w:val="center"/>
            <w:hideMark/>
          </w:tcPr>
          <w:p w:rsidR="00665D8B" w:rsidRPr="0038061A" w:rsidRDefault="00665D8B" w:rsidP="00E961C6">
            <w:pPr>
              <w:rPr>
                <w:iCs/>
                <w:sz w:val="14"/>
                <w:szCs w:val="14"/>
              </w:rPr>
            </w:pPr>
            <w:r w:rsidRPr="0038061A">
              <w:rPr>
                <w:iCs/>
                <w:sz w:val="14"/>
                <w:szCs w:val="14"/>
              </w:rPr>
              <w:t>OP II</w:t>
            </w:r>
          </w:p>
        </w:tc>
        <w:tc>
          <w:tcPr>
            <w:tcW w:w="726" w:type="dxa"/>
            <w:noWrap/>
            <w:vAlign w:val="center"/>
            <w:hideMark/>
          </w:tcPr>
          <w:p w:rsidR="00665D8B" w:rsidRPr="0038061A" w:rsidRDefault="00665D8B" w:rsidP="00665D8B">
            <w:pPr>
              <w:jc w:val="center"/>
              <w:cnfStyle w:val="000000000000" w:firstRow="0" w:lastRow="0" w:firstColumn="0" w:lastColumn="0" w:oddVBand="0" w:evenVBand="0" w:oddHBand="0" w:evenHBand="0" w:firstRowFirstColumn="0" w:firstRowLastColumn="0" w:lastRowFirstColumn="0" w:lastRowLastColumn="0"/>
              <w:rPr>
                <w:iCs/>
                <w:sz w:val="14"/>
                <w:szCs w:val="14"/>
              </w:rPr>
            </w:pPr>
            <w:r w:rsidRPr="0038061A">
              <w:rPr>
                <w:iCs/>
                <w:sz w:val="14"/>
                <w:szCs w:val="14"/>
              </w:rPr>
              <w:t>KF</w:t>
            </w:r>
          </w:p>
        </w:tc>
        <w:tc>
          <w:tcPr>
            <w:tcW w:w="1276"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43 374 216,32</w:t>
            </w:r>
          </w:p>
        </w:tc>
        <w:tc>
          <w:tcPr>
            <w:tcW w:w="1134"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21 687 108,16</w:t>
            </w:r>
          </w:p>
        </w:tc>
        <w:tc>
          <w:tcPr>
            <w:tcW w:w="855"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26.11.2014</w:t>
            </w:r>
          </w:p>
        </w:tc>
        <w:tc>
          <w:tcPr>
            <w:tcW w:w="1134"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21 687 108,16</w:t>
            </w:r>
          </w:p>
        </w:tc>
        <w:tc>
          <w:tcPr>
            <w:tcW w:w="992"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6.2.2015</w:t>
            </w:r>
          </w:p>
        </w:tc>
        <w:tc>
          <w:tcPr>
            <w:tcW w:w="1109"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p>
        </w:tc>
        <w:tc>
          <w:tcPr>
            <w:tcW w:w="878"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p>
        </w:tc>
      </w:tr>
      <w:tr w:rsidR="00665D8B" w:rsidRPr="00E84681" w:rsidTr="00E961C6">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975" w:type="dxa"/>
            <w:vMerge/>
            <w:vAlign w:val="center"/>
            <w:hideMark/>
          </w:tcPr>
          <w:p w:rsidR="00665D8B" w:rsidRPr="0038061A" w:rsidRDefault="00665D8B" w:rsidP="00E961C6">
            <w:pPr>
              <w:rPr>
                <w:iCs/>
                <w:sz w:val="14"/>
                <w:szCs w:val="14"/>
              </w:rPr>
            </w:pPr>
          </w:p>
        </w:tc>
        <w:tc>
          <w:tcPr>
            <w:tcW w:w="726" w:type="dxa"/>
            <w:noWrap/>
            <w:vAlign w:val="center"/>
            <w:hideMark/>
          </w:tcPr>
          <w:p w:rsidR="00665D8B" w:rsidRPr="0038061A" w:rsidRDefault="00665D8B" w:rsidP="00665D8B">
            <w:pPr>
              <w:jc w:val="center"/>
              <w:cnfStyle w:val="000000100000" w:firstRow="0" w:lastRow="0" w:firstColumn="0" w:lastColumn="0" w:oddVBand="0" w:evenVBand="0" w:oddHBand="1" w:evenHBand="0" w:firstRowFirstColumn="0" w:firstRowLastColumn="0" w:lastRowFirstColumn="0" w:lastRowLastColumn="0"/>
              <w:rPr>
                <w:iCs/>
                <w:sz w:val="14"/>
                <w:szCs w:val="14"/>
              </w:rPr>
            </w:pPr>
            <w:r w:rsidRPr="0038061A">
              <w:rPr>
                <w:iCs/>
                <w:sz w:val="14"/>
                <w:szCs w:val="14"/>
              </w:rPr>
              <w:t>EFRR</w:t>
            </w:r>
          </w:p>
        </w:tc>
        <w:tc>
          <w:tcPr>
            <w:tcW w:w="1276"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31 153 066,52</w:t>
            </w:r>
          </w:p>
        </w:tc>
        <w:tc>
          <w:tcPr>
            <w:tcW w:w="1134"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15 576 533,26</w:t>
            </w:r>
          </w:p>
        </w:tc>
        <w:tc>
          <w:tcPr>
            <w:tcW w:w="855"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26.11.2014</w:t>
            </w:r>
          </w:p>
        </w:tc>
        <w:tc>
          <w:tcPr>
            <w:tcW w:w="1134"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15 576 533,26</w:t>
            </w:r>
          </w:p>
        </w:tc>
        <w:tc>
          <w:tcPr>
            <w:tcW w:w="992"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6.2.2015</w:t>
            </w:r>
          </w:p>
        </w:tc>
        <w:tc>
          <w:tcPr>
            <w:tcW w:w="1109"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p>
        </w:tc>
        <w:tc>
          <w:tcPr>
            <w:tcW w:w="878"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p>
        </w:tc>
      </w:tr>
      <w:tr w:rsidR="00665D8B" w:rsidRPr="00E84681" w:rsidTr="00E961C6">
        <w:trPr>
          <w:trHeight w:val="227"/>
        </w:trPr>
        <w:tc>
          <w:tcPr>
            <w:cnfStyle w:val="001000000000" w:firstRow="0" w:lastRow="0" w:firstColumn="1" w:lastColumn="0" w:oddVBand="0" w:evenVBand="0" w:oddHBand="0" w:evenHBand="0" w:firstRowFirstColumn="0" w:firstRowLastColumn="0" w:lastRowFirstColumn="0" w:lastRowLastColumn="0"/>
            <w:tcW w:w="975" w:type="dxa"/>
            <w:vMerge w:val="restart"/>
            <w:vAlign w:val="center"/>
            <w:hideMark/>
          </w:tcPr>
          <w:p w:rsidR="00665D8B" w:rsidRPr="0038061A" w:rsidRDefault="00665D8B" w:rsidP="00E961C6">
            <w:pPr>
              <w:rPr>
                <w:iCs/>
                <w:sz w:val="14"/>
                <w:szCs w:val="14"/>
              </w:rPr>
            </w:pPr>
            <w:r w:rsidRPr="0038061A">
              <w:rPr>
                <w:iCs/>
                <w:sz w:val="14"/>
                <w:szCs w:val="14"/>
              </w:rPr>
              <w:t>OP ĽZ</w:t>
            </w:r>
          </w:p>
        </w:tc>
        <w:tc>
          <w:tcPr>
            <w:tcW w:w="726" w:type="dxa"/>
            <w:noWrap/>
            <w:vAlign w:val="center"/>
            <w:hideMark/>
          </w:tcPr>
          <w:p w:rsidR="00665D8B" w:rsidRPr="0038061A" w:rsidRDefault="00665D8B" w:rsidP="00665D8B">
            <w:pPr>
              <w:jc w:val="center"/>
              <w:cnfStyle w:val="000000000000" w:firstRow="0" w:lastRow="0" w:firstColumn="0" w:lastColumn="0" w:oddVBand="0" w:evenVBand="0" w:oddHBand="0" w:evenHBand="0" w:firstRowFirstColumn="0" w:firstRowLastColumn="0" w:lastRowFirstColumn="0" w:lastRowLastColumn="0"/>
              <w:rPr>
                <w:iCs/>
                <w:sz w:val="14"/>
                <w:szCs w:val="14"/>
              </w:rPr>
            </w:pPr>
            <w:r w:rsidRPr="0038061A">
              <w:rPr>
                <w:iCs/>
                <w:sz w:val="14"/>
                <w:szCs w:val="14"/>
              </w:rPr>
              <w:t>ESF</w:t>
            </w:r>
          </w:p>
        </w:tc>
        <w:tc>
          <w:tcPr>
            <w:tcW w:w="1276"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35 662 551,26</w:t>
            </w:r>
          </w:p>
        </w:tc>
        <w:tc>
          <w:tcPr>
            <w:tcW w:w="1134"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17 831 275,63</w:t>
            </w:r>
          </w:p>
        </w:tc>
        <w:tc>
          <w:tcPr>
            <w:tcW w:w="855"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31.12.2014</w:t>
            </w:r>
          </w:p>
        </w:tc>
        <w:tc>
          <w:tcPr>
            <w:tcW w:w="1134"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17 831 275,63</w:t>
            </w:r>
          </w:p>
        </w:tc>
        <w:tc>
          <w:tcPr>
            <w:tcW w:w="992"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1.4.2015</w:t>
            </w:r>
          </w:p>
        </w:tc>
        <w:tc>
          <w:tcPr>
            <w:tcW w:w="1109"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p>
        </w:tc>
        <w:tc>
          <w:tcPr>
            <w:tcW w:w="878"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p>
        </w:tc>
      </w:tr>
      <w:tr w:rsidR="00665D8B" w:rsidRPr="00E84681" w:rsidTr="00E961C6">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975" w:type="dxa"/>
            <w:vMerge/>
            <w:vAlign w:val="center"/>
            <w:hideMark/>
          </w:tcPr>
          <w:p w:rsidR="00665D8B" w:rsidRPr="0038061A" w:rsidRDefault="00665D8B" w:rsidP="00E961C6">
            <w:pPr>
              <w:rPr>
                <w:iCs/>
                <w:sz w:val="14"/>
                <w:szCs w:val="14"/>
              </w:rPr>
            </w:pPr>
          </w:p>
        </w:tc>
        <w:tc>
          <w:tcPr>
            <w:tcW w:w="726" w:type="dxa"/>
            <w:noWrap/>
            <w:vAlign w:val="center"/>
            <w:hideMark/>
          </w:tcPr>
          <w:p w:rsidR="00665D8B" w:rsidRPr="0038061A" w:rsidRDefault="00665D8B" w:rsidP="00665D8B">
            <w:pPr>
              <w:jc w:val="center"/>
              <w:cnfStyle w:val="000000100000" w:firstRow="0" w:lastRow="0" w:firstColumn="0" w:lastColumn="0" w:oddVBand="0" w:evenVBand="0" w:oddHBand="1" w:evenHBand="0" w:firstRowFirstColumn="0" w:firstRowLastColumn="0" w:lastRowFirstColumn="0" w:lastRowLastColumn="0"/>
              <w:rPr>
                <w:iCs/>
                <w:sz w:val="14"/>
                <w:szCs w:val="14"/>
              </w:rPr>
            </w:pPr>
            <w:r w:rsidRPr="0038061A">
              <w:rPr>
                <w:iCs/>
                <w:sz w:val="14"/>
                <w:szCs w:val="14"/>
              </w:rPr>
              <w:t>EFRR</w:t>
            </w:r>
          </w:p>
        </w:tc>
        <w:tc>
          <w:tcPr>
            <w:tcW w:w="1276"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4 574 151,54</w:t>
            </w:r>
          </w:p>
        </w:tc>
        <w:tc>
          <w:tcPr>
            <w:tcW w:w="1134"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2 287 075,77</w:t>
            </w:r>
          </w:p>
        </w:tc>
        <w:tc>
          <w:tcPr>
            <w:tcW w:w="855"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30.01.2015</w:t>
            </w:r>
          </w:p>
        </w:tc>
        <w:tc>
          <w:tcPr>
            <w:tcW w:w="1134"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2 287 075,77</w:t>
            </w:r>
          </w:p>
        </w:tc>
        <w:tc>
          <w:tcPr>
            <w:tcW w:w="992"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6.2.2015</w:t>
            </w:r>
          </w:p>
        </w:tc>
        <w:tc>
          <w:tcPr>
            <w:tcW w:w="1109"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p>
        </w:tc>
        <w:tc>
          <w:tcPr>
            <w:tcW w:w="878"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p>
        </w:tc>
      </w:tr>
      <w:tr w:rsidR="00665D8B" w:rsidRPr="00E84681" w:rsidTr="00E961C6">
        <w:trPr>
          <w:trHeight w:val="227"/>
        </w:trPr>
        <w:tc>
          <w:tcPr>
            <w:cnfStyle w:val="001000000000" w:firstRow="0" w:lastRow="0" w:firstColumn="1" w:lastColumn="0" w:oddVBand="0" w:evenVBand="0" w:oddHBand="0" w:evenHBand="0" w:firstRowFirstColumn="0" w:firstRowLastColumn="0" w:lastRowFirstColumn="0" w:lastRowLastColumn="0"/>
            <w:tcW w:w="975" w:type="dxa"/>
            <w:vMerge/>
            <w:vAlign w:val="center"/>
            <w:hideMark/>
          </w:tcPr>
          <w:p w:rsidR="00665D8B" w:rsidRPr="0038061A" w:rsidRDefault="00665D8B" w:rsidP="00E961C6">
            <w:pPr>
              <w:rPr>
                <w:iCs/>
                <w:sz w:val="14"/>
                <w:szCs w:val="14"/>
              </w:rPr>
            </w:pPr>
          </w:p>
        </w:tc>
        <w:tc>
          <w:tcPr>
            <w:tcW w:w="726" w:type="dxa"/>
            <w:noWrap/>
            <w:vAlign w:val="center"/>
            <w:hideMark/>
          </w:tcPr>
          <w:p w:rsidR="00665D8B" w:rsidRPr="0038061A" w:rsidRDefault="00665D8B" w:rsidP="00665D8B">
            <w:pPr>
              <w:jc w:val="center"/>
              <w:cnfStyle w:val="000000000000" w:firstRow="0" w:lastRow="0" w:firstColumn="0" w:lastColumn="0" w:oddVBand="0" w:evenVBand="0" w:oddHBand="0" w:evenHBand="0" w:firstRowFirstColumn="0" w:firstRowLastColumn="0" w:lastRowFirstColumn="0" w:lastRowLastColumn="0"/>
              <w:rPr>
                <w:iCs/>
                <w:sz w:val="14"/>
                <w:szCs w:val="14"/>
              </w:rPr>
            </w:pPr>
            <w:r w:rsidRPr="0038061A">
              <w:rPr>
                <w:iCs/>
                <w:sz w:val="14"/>
                <w:szCs w:val="14"/>
              </w:rPr>
              <w:t>IZM</w:t>
            </w:r>
          </w:p>
        </w:tc>
        <w:tc>
          <w:tcPr>
            <w:tcW w:w="1276"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22 374 330,29</w:t>
            </w:r>
          </w:p>
        </w:tc>
        <w:tc>
          <w:tcPr>
            <w:tcW w:w="1134"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721 752,59</w:t>
            </w:r>
          </w:p>
        </w:tc>
        <w:tc>
          <w:tcPr>
            <w:tcW w:w="855"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31.12.2014</w:t>
            </w:r>
          </w:p>
        </w:tc>
        <w:tc>
          <w:tcPr>
            <w:tcW w:w="1134"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721 752,59</w:t>
            </w:r>
          </w:p>
        </w:tc>
        <w:tc>
          <w:tcPr>
            <w:tcW w:w="992"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1.4.2015</w:t>
            </w:r>
          </w:p>
        </w:tc>
        <w:tc>
          <w:tcPr>
            <w:tcW w:w="1109"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20 930 825,11</w:t>
            </w:r>
          </w:p>
        </w:tc>
        <w:tc>
          <w:tcPr>
            <w:tcW w:w="878"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29.5.2015</w:t>
            </w:r>
          </w:p>
        </w:tc>
      </w:tr>
      <w:tr w:rsidR="00665D8B" w:rsidRPr="00E84681" w:rsidTr="00E961C6">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975" w:type="dxa"/>
            <w:vMerge w:val="restart"/>
            <w:vAlign w:val="center"/>
            <w:hideMark/>
          </w:tcPr>
          <w:p w:rsidR="00665D8B" w:rsidRPr="0038061A" w:rsidRDefault="00665D8B" w:rsidP="00E961C6">
            <w:pPr>
              <w:rPr>
                <w:iCs/>
                <w:sz w:val="14"/>
                <w:szCs w:val="14"/>
              </w:rPr>
            </w:pPr>
            <w:r w:rsidRPr="0038061A">
              <w:rPr>
                <w:iCs/>
                <w:sz w:val="14"/>
                <w:szCs w:val="14"/>
              </w:rPr>
              <w:t>OP KŽP</w:t>
            </w:r>
          </w:p>
        </w:tc>
        <w:tc>
          <w:tcPr>
            <w:tcW w:w="726" w:type="dxa"/>
            <w:noWrap/>
            <w:vAlign w:val="center"/>
            <w:hideMark/>
          </w:tcPr>
          <w:p w:rsidR="00665D8B" w:rsidRPr="0038061A" w:rsidRDefault="00665D8B" w:rsidP="00665D8B">
            <w:pPr>
              <w:jc w:val="center"/>
              <w:cnfStyle w:val="000000100000" w:firstRow="0" w:lastRow="0" w:firstColumn="0" w:lastColumn="0" w:oddVBand="0" w:evenVBand="0" w:oddHBand="1" w:evenHBand="0" w:firstRowFirstColumn="0" w:firstRowLastColumn="0" w:lastRowFirstColumn="0" w:lastRowLastColumn="0"/>
              <w:rPr>
                <w:iCs/>
                <w:sz w:val="14"/>
                <w:szCs w:val="14"/>
              </w:rPr>
            </w:pPr>
            <w:r w:rsidRPr="0038061A">
              <w:rPr>
                <w:iCs/>
                <w:sz w:val="14"/>
                <w:szCs w:val="14"/>
              </w:rPr>
              <w:t>KF</w:t>
            </w:r>
          </w:p>
        </w:tc>
        <w:tc>
          <w:tcPr>
            <w:tcW w:w="1276"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34 988 910,50</w:t>
            </w:r>
          </w:p>
        </w:tc>
        <w:tc>
          <w:tcPr>
            <w:tcW w:w="1134"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17 494 455,25</w:t>
            </w:r>
          </w:p>
        </w:tc>
        <w:tc>
          <w:tcPr>
            <w:tcW w:w="855"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26.11.2014</w:t>
            </w:r>
          </w:p>
        </w:tc>
        <w:tc>
          <w:tcPr>
            <w:tcW w:w="1134"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17 494 455,25</w:t>
            </w:r>
          </w:p>
        </w:tc>
        <w:tc>
          <w:tcPr>
            <w:tcW w:w="992"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6.2.2015</w:t>
            </w:r>
          </w:p>
        </w:tc>
        <w:tc>
          <w:tcPr>
            <w:tcW w:w="1109"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p>
        </w:tc>
        <w:tc>
          <w:tcPr>
            <w:tcW w:w="878"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p>
        </w:tc>
      </w:tr>
      <w:tr w:rsidR="00665D8B" w:rsidRPr="00E84681" w:rsidTr="00E961C6">
        <w:trPr>
          <w:trHeight w:val="227"/>
        </w:trPr>
        <w:tc>
          <w:tcPr>
            <w:cnfStyle w:val="001000000000" w:firstRow="0" w:lastRow="0" w:firstColumn="1" w:lastColumn="0" w:oddVBand="0" w:evenVBand="0" w:oddHBand="0" w:evenHBand="0" w:firstRowFirstColumn="0" w:firstRowLastColumn="0" w:lastRowFirstColumn="0" w:lastRowLastColumn="0"/>
            <w:tcW w:w="975" w:type="dxa"/>
            <w:vMerge/>
            <w:vAlign w:val="center"/>
            <w:hideMark/>
          </w:tcPr>
          <w:p w:rsidR="00665D8B" w:rsidRPr="0038061A" w:rsidRDefault="00665D8B" w:rsidP="00E961C6">
            <w:pPr>
              <w:rPr>
                <w:iCs/>
                <w:sz w:val="14"/>
                <w:szCs w:val="14"/>
              </w:rPr>
            </w:pPr>
          </w:p>
        </w:tc>
        <w:tc>
          <w:tcPr>
            <w:tcW w:w="726" w:type="dxa"/>
            <w:noWrap/>
            <w:vAlign w:val="center"/>
            <w:hideMark/>
          </w:tcPr>
          <w:p w:rsidR="00665D8B" w:rsidRPr="0038061A" w:rsidRDefault="00665D8B" w:rsidP="00665D8B">
            <w:pPr>
              <w:jc w:val="center"/>
              <w:cnfStyle w:val="000000000000" w:firstRow="0" w:lastRow="0" w:firstColumn="0" w:lastColumn="0" w:oddVBand="0" w:evenVBand="0" w:oddHBand="0" w:evenHBand="0" w:firstRowFirstColumn="0" w:firstRowLastColumn="0" w:lastRowFirstColumn="0" w:lastRowLastColumn="0"/>
              <w:rPr>
                <w:iCs/>
                <w:sz w:val="14"/>
                <w:szCs w:val="14"/>
              </w:rPr>
            </w:pPr>
            <w:r w:rsidRPr="0038061A">
              <w:rPr>
                <w:iCs/>
                <w:sz w:val="14"/>
                <w:szCs w:val="14"/>
              </w:rPr>
              <w:t>EFRR</w:t>
            </w:r>
          </w:p>
        </w:tc>
        <w:tc>
          <w:tcPr>
            <w:tcW w:w="1276"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23 971 521,08</w:t>
            </w:r>
          </w:p>
        </w:tc>
        <w:tc>
          <w:tcPr>
            <w:tcW w:w="1134"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11 985 760,54</w:t>
            </w:r>
          </w:p>
        </w:tc>
        <w:tc>
          <w:tcPr>
            <w:tcW w:w="855"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26.11.2014</w:t>
            </w:r>
          </w:p>
        </w:tc>
        <w:tc>
          <w:tcPr>
            <w:tcW w:w="1134"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11 985 760,54</w:t>
            </w:r>
          </w:p>
        </w:tc>
        <w:tc>
          <w:tcPr>
            <w:tcW w:w="992"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6.2.2015</w:t>
            </w:r>
          </w:p>
        </w:tc>
        <w:tc>
          <w:tcPr>
            <w:tcW w:w="1109"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p>
        </w:tc>
        <w:tc>
          <w:tcPr>
            <w:tcW w:w="878"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p>
        </w:tc>
      </w:tr>
      <w:tr w:rsidR="00665D8B" w:rsidRPr="00E84681" w:rsidTr="00E961C6">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975" w:type="dxa"/>
            <w:vAlign w:val="center"/>
            <w:hideMark/>
          </w:tcPr>
          <w:p w:rsidR="00665D8B" w:rsidRPr="0038061A" w:rsidRDefault="00665D8B" w:rsidP="00E961C6">
            <w:pPr>
              <w:rPr>
                <w:iCs/>
                <w:sz w:val="14"/>
                <w:szCs w:val="14"/>
              </w:rPr>
            </w:pPr>
            <w:r w:rsidRPr="0038061A">
              <w:rPr>
                <w:iCs/>
                <w:sz w:val="14"/>
                <w:szCs w:val="14"/>
              </w:rPr>
              <w:t>IROP</w:t>
            </w:r>
          </w:p>
        </w:tc>
        <w:tc>
          <w:tcPr>
            <w:tcW w:w="726" w:type="dxa"/>
            <w:noWrap/>
            <w:vAlign w:val="center"/>
            <w:hideMark/>
          </w:tcPr>
          <w:p w:rsidR="00665D8B" w:rsidRPr="0038061A" w:rsidRDefault="00665D8B" w:rsidP="00665D8B">
            <w:pPr>
              <w:jc w:val="center"/>
              <w:cnfStyle w:val="000000100000" w:firstRow="0" w:lastRow="0" w:firstColumn="0" w:lastColumn="0" w:oddVBand="0" w:evenVBand="0" w:oddHBand="1" w:evenHBand="0" w:firstRowFirstColumn="0" w:firstRowLastColumn="0" w:lastRowFirstColumn="0" w:lastRowLastColumn="0"/>
              <w:rPr>
                <w:iCs/>
                <w:sz w:val="14"/>
                <w:szCs w:val="14"/>
              </w:rPr>
            </w:pPr>
            <w:r w:rsidRPr="0038061A">
              <w:rPr>
                <w:iCs/>
                <w:sz w:val="14"/>
                <w:szCs w:val="14"/>
              </w:rPr>
              <w:t>EFRR</w:t>
            </w:r>
          </w:p>
        </w:tc>
        <w:tc>
          <w:tcPr>
            <w:tcW w:w="1276"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32 937 559,28</w:t>
            </w:r>
          </w:p>
        </w:tc>
        <w:tc>
          <w:tcPr>
            <w:tcW w:w="1134"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16 468 779,64</w:t>
            </w:r>
          </w:p>
        </w:tc>
        <w:tc>
          <w:tcPr>
            <w:tcW w:w="855"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28.01.2015</w:t>
            </w:r>
          </w:p>
        </w:tc>
        <w:tc>
          <w:tcPr>
            <w:tcW w:w="1134"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16 468 779,64</w:t>
            </w:r>
          </w:p>
        </w:tc>
        <w:tc>
          <w:tcPr>
            <w:tcW w:w="992"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6.2.2015</w:t>
            </w:r>
          </w:p>
        </w:tc>
        <w:tc>
          <w:tcPr>
            <w:tcW w:w="1109"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p>
        </w:tc>
        <w:tc>
          <w:tcPr>
            <w:tcW w:w="878"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p>
        </w:tc>
      </w:tr>
      <w:tr w:rsidR="00665D8B" w:rsidRPr="00E84681" w:rsidTr="00E961C6">
        <w:trPr>
          <w:trHeight w:val="227"/>
        </w:trPr>
        <w:tc>
          <w:tcPr>
            <w:cnfStyle w:val="001000000000" w:firstRow="0" w:lastRow="0" w:firstColumn="1" w:lastColumn="0" w:oddVBand="0" w:evenVBand="0" w:oddHBand="0" w:evenHBand="0" w:firstRowFirstColumn="0" w:firstRowLastColumn="0" w:lastRowFirstColumn="0" w:lastRowLastColumn="0"/>
            <w:tcW w:w="975" w:type="dxa"/>
            <w:vAlign w:val="center"/>
            <w:hideMark/>
          </w:tcPr>
          <w:p w:rsidR="00665D8B" w:rsidRPr="0038061A" w:rsidRDefault="00665D8B" w:rsidP="00E961C6">
            <w:pPr>
              <w:rPr>
                <w:iCs/>
                <w:sz w:val="14"/>
                <w:szCs w:val="14"/>
              </w:rPr>
            </w:pPr>
            <w:r w:rsidRPr="0038061A">
              <w:rPr>
                <w:iCs/>
                <w:sz w:val="14"/>
                <w:szCs w:val="14"/>
              </w:rPr>
              <w:t>OP EVS</w:t>
            </w:r>
          </w:p>
        </w:tc>
        <w:tc>
          <w:tcPr>
            <w:tcW w:w="726" w:type="dxa"/>
            <w:noWrap/>
            <w:vAlign w:val="center"/>
            <w:hideMark/>
          </w:tcPr>
          <w:p w:rsidR="00665D8B" w:rsidRPr="0038061A" w:rsidRDefault="00665D8B" w:rsidP="00665D8B">
            <w:pPr>
              <w:jc w:val="center"/>
              <w:cnfStyle w:val="000000000000" w:firstRow="0" w:lastRow="0" w:firstColumn="0" w:lastColumn="0" w:oddVBand="0" w:evenVBand="0" w:oddHBand="0" w:evenHBand="0" w:firstRowFirstColumn="0" w:firstRowLastColumn="0" w:lastRowFirstColumn="0" w:lastRowLastColumn="0"/>
              <w:rPr>
                <w:iCs/>
                <w:sz w:val="14"/>
                <w:szCs w:val="14"/>
              </w:rPr>
            </w:pPr>
            <w:r w:rsidRPr="0038061A">
              <w:rPr>
                <w:iCs/>
                <w:sz w:val="14"/>
                <w:szCs w:val="14"/>
              </w:rPr>
              <w:t>ESF</w:t>
            </w:r>
          </w:p>
        </w:tc>
        <w:tc>
          <w:tcPr>
            <w:tcW w:w="1276"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5 234 846,52</w:t>
            </w:r>
          </w:p>
        </w:tc>
        <w:tc>
          <w:tcPr>
            <w:tcW w:w="1134"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2 617 423,26</w:t>
            </w:r>
          </w:p>
        </w:tc>
        <w:tc>
          <w:tcPr>
            <w:tcW w:w="855"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29.12.2014</w:t>
            </w:r>
          </w:p>
        </w:tc>
        <w:tc>
          <w:tcPr>
            <w:tcW w:w="1134"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2 617 423,26</w:t>
            </w:r>
          </w:p>
        </w:tc>
        <w:tc>
          <w:tcPr>
            <w:tcW w:w="992"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1.4.2015</w:t>
            </w:r>
          </w:p>
        </w:tc>
        <w:tc>
          <w:tcPr>
            <w:tcW w:w="1109"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p>
        </w:tc>
        <w:tc>
          <w:tcPr>
            <w:tcW w:w="878"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p>
        </w:tc>
      </w:tr>
      <w:tr w:rsidR="00665D8B" w:rsidRPr="00E84681" w:rsidTr="00E961C6">
        <w:trPr>
          <w:cnfStyle w:val="000000100000" w:firstRow="0" w:lastRow="0" w:firstColumn="0" w:lastColumn="0" w:oddVBand="0" w:evenVBand="0" w:oddHBand="1" w:evenHBand="0" w:firstRowFirstColumn="0" w:firstRowLastColumn="0" w:lastRowFirstColumn="0" w:lastRowLastColumn="0"/>
          <w:trHeight w:val="227"/>
        </w:trPr>
        <w:tc>
          <w:tcPr>
            <w:cnfStyle w:val="001000000000" w:firstRow="0" w:lastRow="0" w:firstColumn="1" w:lastColumn="0" w:oddVBand="0" w:evenVBand="0" w:oddHBand="0" w:evenHBand="0" w:firstRowFirstColumn="0" w:firstRowLastColumn="0" w:lastRowFirstColumn="0" w:lastRowLastColumn="0"/>
            <w:tcW w:w="975" w:type="dxa"/>
            <w:vAlign w:val="center"/>
            <w:hideMark/>
          </w:tcPr>
          <w:p w:rsidR="00665D8B" w:rsidRPr="0038061A" w:rsidRDefault="00665D8B" w:rsidP="00E961C6">
            <w:pPr>
              <w:rPr>
                <w:iCs/>
                <w:sz w:val="14"/>
                <w:szCs w:val="14"/>
              </w:rPr>
            </w:pPr>
            <w:r w:rsidRPr="0038061A">
              <w:rPr>
                <w:iCs/>
                <w:sz w:val="14"/>
                <w:szCs w:val="14"/>
              </w:rPr>
              <w:t>OP TP</w:t>
            </w:r>
          </w:p>
        </w:tc>
        <w:tc>
          <w:tcPr>
            <w:tcW w:w="726" w:type="dxa"/>
            <w:noWrap/>
            <w:vAlign w:val="center"/>
            <w:hideMark/>
          </w:tcPr>
          <w:p w:rsidR="00665D8B" w:rsidRPr="0038061A" w:rsidRDefault="00665D8B" w:rsidP="00665D8B">
            <w:pPr>
              <w:jc w:val="center"/>
              <w:cnfStyle w:val="000000100000" w:firstRow="0" w:lastRow="0" w:firstColumn="0" w:lastColumn="0" w:oddVBand="0" w:evenVBand="0" w:oddHBand="1" w:evenHBand="0" w:firstRowFirstColumn="0" w:firstRowLastColumn="0" w:lastRowFirstColumn="0" w:lastRowLastColumn="0"/>
              <w:rPr>
                <w:iCs/>
                <w:sz w:val="14"/>
                <w:szCs w:val="14"/>
              </w:rPr>
            </w:pPr>
            <w:r w:rsidRPr="0038061A">
              <w:rPr>
                <w:iCs/>
                <w:sz w:val="14"/>
                <w:szCs w:val="14"/>
              </w:rPr>
              <w:t>EFRR</w:t>
            </w:r>
          </w:p>
        </w:tc>
        <w:tc>
          <w:tcPr>
            <w:tcW w:w="1276"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3 181 438,24</w:t>
            </w:r>
          </w:p>
        </w:tc>
        <w:tc>
          <w:tcPr>
            <w:tcW w:w="1134"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1 590 719,12</w:t>
            </w:r>
          </w:p>
        </w:tc>
        <w:tc>
          <w:tcPr>
            <w:tcW w:w="855"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28.01.2015</w:t>
            </w:r>
          </w:p>
        </w:tc>
        <w:tc>
          <w:tcPr>
            <w:tcW w:w="1134"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1 590 719,12</w:t>
            </w:r>
          </w:p>
        </w:tc>
        <w:tc>
          <w:tcPr>
            <w:tcW w:w="992"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6.2.2015</w:t>
            </w:r>
          </w:p>
        </w:tc>
        <w:tc>
          <w:tcPr>
            <w:tcW w:w="1109"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p>
        </w:tc>
        <w:tc>
          <w:tcPr>
            <w:tcW w:w="878"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p>
        </w:tc>
      </w:tr>
      <w:tr w:rsidR="00665D8B" w:rsidRPr="00E84681" w:rsidTr="00E961C6">
        <w:trPr>
          <w:trHeight w:val="227"/>
        </w:trPr>
        <w:tc>
          <w:tcPr>
            <w:cnfStyle w:val="001000000000" w:firstRow="0" w:lastRow="0" w:firstColumn="1" w:lastColumn="0" w:oddVBand="0" w:evenVBand="0" w:oddHBand="0" w:evenHBand="0" w:firstRowFirstColumn="0" w:firstRowLastColumn="0" w:lastRowFirstColumn="0" w:lastRowLastColumn="0"/>
            <w:tcW w:w="975" w:type="dxa"/>
            <w:vAlign w:val="center"/>
            <w:hideMark/>
          </w:tcPr>
          <w:p w:rsidR="00665D8B" w:rsidRPr="0038061A" w:rsidRDefault="00665D8B" w:rsidP="00E961C6">
            <w:pPr>
              <w:rPr>
                <w:iCs/>
                <w:sz w:val="14"/>
                <w:szCs w:val="14"/>
              </w:rPr>
            </w:pPr>
            <w:r w:rsidRPr="0038061A">
              <w:rPr>
                <w:iCs/>
                <w:sz w:val="14"/>
                <w:szCs w:val="14"/>
              </w:rPr>
              <w:t>OP RH</w:t>
            </w:r>
          </w:p>
        </w:tc>
        <w:tc>
          <w:tcPr>
            <w:tcW w:w="726" w:type="dxa"/>
            <w:noWrap/>
            <w:vAlign w:val="center"/>
            <w:hideMark/>
          </w:tcPr>
          <w:p w:rsidR="00665D8B" w:rsidRPr="0038061A" w:rsidRDefault="00665D8B" w:rsidP="00665D8B">
            <w:pPr>
              <w:jc w:val="center"/>
              <w:cnfStyle w:val="000000000000" w:firstRow="0" w:lastRow="0" w:firstColumn="0" w:lastColumn="0" w:oddVBand="0" w:evenVBand="0" w:oddHBand="0" w:evenHBand="0" w:firstRowFirstColumn="0" w:firstRowLastColumn="0" w:lastRowFirstColumn="0" w:lastRowLastColumn="0"/>
              <w:rPr>
                <w:iCs/>
                <w:sz w:val="14"/>
                <w:szCs w:val="14"/>
              </w:rPr>
            </w:pPr>
            <w:r w:rsidRPr="0038061A">
              <w:rPr>
                <w:iCs/>
                <w:sz w:val="14"/>
                <w:szCs w:val="14"/>
              </w:rPr>
              <w:t>ERNF</w:t>
            </w:r>
          </w:p>
        </w:tc>
        <w:tc>
          <w:tcPr>
            <w:tcW w:w="1276"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296 758,00</w:t>
            </w:r>
          </w:p>
        </w:tc>
        <w:tc>
          <w:tcPr>
            <w:tcW w:w="1134"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0,00</w:t>
            </w:r>
          </w:p>
        </w:tc>
        <w:tc>
          <w:tcPr>
            <w:tcW w:w="855"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p>
        </w:tc>
        <w:tc>
          <w:tcPr>
            <w:tcW w:w="1134"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296 758,00</w:t>
            </w:r>
          </w:p>
        </w:tc>
        <w:tc>
          <w:tcPr>
            <w:tcW w:w="992"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18.8.2015</w:t>
            </w:r>
          </w:p>
        </w:tc>
        <w:tc>
          <w:tcPr>
            <w:tcW w:w="1109"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p>
        </w:tc>
        <w:tc>
          <w:tcPr>
            <w:tcW w:w="878"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p>
        </w:tc>
      </w:tr>
      <w:tr w:rsidR="00665D8B" w:rsidRPr="00E84681" w:rsidTr="00E961C6">
        <w:trPr>
          <w:cnfStyle w:val="000000100000" w:firstRow="0" w:lastRow="0" w:firstColumn="0" w:lastColumn="0" w:oddVBand="0" w:evenVBand="0" w:oddHBand="1" w:evenHBand="0" w:firstRowFirstColumn="0" w:firstRowLastColumn="0" w:lastRowFirstColumn="0" w:lastRowLastColumn="0"/>
          <w:trHeight w:val="390"/>
        </w:trPr>
        <w:tc>
          <w:tcPr>
            <w:cnfStyle w:val="001000000000" w:firstRow="0" w:lastRow="0" w:firstColumn="1" w:lastColumn="0" w:oddVBand="0" w:evenVBand="0" w:oddHBand="0" w:evenHBand="0" w:firstRowFirstColumn="0" w:firstRowLastColumn="0" w:lastRowFirstColumn="0" w:lastRowLastColumn="0"/>
            <w:tcW w:w="975" w:type="dxa"/>
            <w:vAlign w:val="center"/>
            <w:hideMark/>
          </w:tcPr>
          <w:p w:rsidR="000D7AAE" w:rsidRDefault="00665D8B" w:rsidP="00E961C6">
            <w:pPr>
              <w:rPr>
                <w:iCs/>
                <w:sz w:val="14"/>
                <w:szCs w:val="14"/>
              </w:rPr>
            </w:pPr>
            <w:proofErr w:type="spellStart"/>
            <w:r w:rsidRPr="0038061A">
              <w:rPr>
                <w:iCs/>
                <w:sz w:val="14"/>
                <w:szCs w:val="14"/>
              </w:rPr>
              <w:t>Interreg</w:t>
            </w:r>
            <w:proofErr w:type="spellEnd"/>
            <w:r w:rsidRPr="0038061A">
              <w:rPr>
                <w:iCs/>
                <w:sz w:val="14"/>
                <w:szCs w:val="14"/>
              </w:rPr>
              <w:t xml:space="preserve"> </w:t>
            </w:r>
          </w:p>
          <w:p w:rsidR="00665D8B" w:rsidRPr="0038061A" w:rsidRDefault="000D7AAE" w:rsidP="00E961C6">
            <w:pPr>
              <w:rPr>
                <w:iCs/>
                <w:sz w:val="14"/>
                <w:szCs w:val="14"/>
              </w:rPr>
            </w:pPr>
            <w:r>
              <w:rPr>
                <w:iCs/>
                <w:sz w:val="14"/>
                <w:szCs w:val="14"/>
              </w:rPr>
              <w:t>V-A SK</w:t>
            </w:r>
            <w:r w:rsidR="00665D8B" w:rsidRPr="0038061A">
              <w:rPr>
                <w:iCs/>
                <w:sz w:val="14"/>
                <w:szCs w:val="14"/>
              </w:rPr>
              <w:t>-AT</w:t>
            </w:r>
          </w:p>
        </w:tc>
        <w:tc>
          <w:tcPr>
            <w:tcW w:w="726" w:type="dxa"/>
            <w:noWrap/>
            <w:vAlign w:val="center"/>
            <w:hideMark/>
          </w:tcPr>
          <w:p w:rsidR="00665D8B" w:rsidRPr="0038061A" w:rsidRDefault="00665D8B" w:rsidP="00665D8B">
            <w:pPr>
              <w:jc w:val="center"/>
              <w:cnfStyle w:val="000000100000" w:firstRow="0" w:lastRow="0" w:firstColumn="0" w:lastColumn="0" w:oddVBand="0" w:evenVBand="0" w:oddHBand="1" w:evenHBand="0" w:firstRowFirstColumn="0" w:firstRowLastColumn="0" w:lastRowFirstColumn="0" w:lastRowLastColumn="0"/>
              <w:rPr>
                <w:iCs/>
                <w:sz w:val="14"/>
                <w:szCs w:val="14"/>
              </w:rPr>
            </w:pPr>
            <w:r w:rsidRPr="0038061A">
              <w:rPr>
                <w:iCs/>
                <w:sz w:val="14"/>
                <w:szCs w:val="14"/>
              </w:rPr>
              <w:t>EFRR</w:t>
            </w:r>
          </w:p>
        </w:tc>
        <w:tc>
          <w:tcPr>
            <w:tcW w:w="1276"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1 517 853,62</w:t>
            </w:r>
          </w:p>
        </w:tc>
        <w:tc>
          <w:tcPr>
            <w:tcW w:w="1134"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0,00</w:t>
            </w:r>
          </w:p>
        </w:tc>
        <w:tc>
          <w:tcPr>
            <w:tcW w:w="855"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p>
        </w:tc>
        <w:tc>
          <w:tcPr>
            <w:tcW w:w="1134"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1 517 853,62</w:t>
            </w:r>
          </w:p>
        </w:tc>
        <w:tc>
          <w:tcPr>
            <w:tcW w:w="992"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18.9.2015</w:t>
            </w:r>
          </w:p>
        </w:tc>
        <w:tc>
          <w:tcPr>
            <w:tcW w:w="1109"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p>
        </w:tc>
        <w:tc>
          <w:tcPr>
            <w:tcW w:w="878"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p>
        </w:tc>
      </w:tr>
      <w:tr w:rsidR="00665D8B" w:rsidRPr="00E84681" w:rsidTr="00E961C6">
        <w:trPr>
          <w:trHeight w:val="390"/>
        </w:trPr>
        <w:tc>
          <w:tcPr>
            <w:cnfStyle w:val="001000000000" w:firstRow="0" w:lastRow="0" w:firstColumn="1" w:lastColumn="0" w:oddVBand="0" w:evenVBand="0" w:oddHBand="0" w:evenHBand="0" w:firstRowFirstColumn="0" w:firstRowLastColumn="0" w:lastRowFirstColumn="0" w:lastRowLastColumn="0"/>
            <w:tcW w:w="975" w:type="dxa"/>
            <w:vAlign w:val="center"/>
            <w:hideMark/>
          </w:tcPr>
          <w:p w:rsidR="000D7AAE" w:rsidRDefault="00665D8B" w:rsidP="00E961C6">
            <w:pPr>
              <w:rPr>
                <w:iCs/>
                <w:sz w:val="14"/>
                <w:szCs w:val="14"/>
              </w:rPr>
            </w:pPr>
            <w:proofErr w:type="spellStart"/>
            <w:r w:rsidRPr="0038061A">
              <w:rPr>
                <w:iCs/>
                <w:sz w:val="14"/>
                <w:szCs w:val="14"/>
              </w:rPr>
              <w:t>Interreg</w:t>
            </w:r>
            <w:proofErr w:type="spellEnd"/>
            <w:r w:rsidRPr="0038061A">
              <w:rPr>
                <w:iCs/>
                <w:sz w:val="14"/>
                <w:szCs w:val="14"/>
              </w:rPr>
              <w:t xml:space="preserve"> </w:t>
            </w:r>
          </w:p>
          <w:p w:rsidR="00665D8B" w:rsidRPr="0038061A" w:rsidRDefault="000D7AAE" w:rsidP="00E961C6">
            <w:pPr>
              <w:rPr>
                <w:iCs/>
                <w:sz w:val="14"/>
                <w:szCs w:val="14"/>
              </w:rPr>
            </w:pPr>
            <w:r>
              <w:rPr>
                <w:iCs/>
                <w:sz w:val="14"/>
                <w:szCs w:val="14"/>
              </w:rPr>
              <w:t>V-A SK</w:t>
            </w:r>
            <w:r w:rsidR="00665D8B" w:rsidRPr="0038061A">
              <w:rPr>
                <w:iCs/>
                <w:sz w:val="14"/>
                <w:szCs w:val="14"/>
              </w:rPr>
              <w:t>-CZ</w:t>
            </w:r>
          </w:p>
        </w:tc>
        <w:tc>
          <w:tcPr>
            <w:tcW w:w="726" w:type="dxa"/>
            <w:noWrap/>
            <w:vAlign w:val="center"/>
            <w:hideMark/>
          </w:tcPr>
          <w:p w:rsidR="00665D8B" w:rsidRPr="0038061A" w:rsidRDefault="00665D8B" w:rsidP="00665D8B">
            <w:pPr>
              <w:jc w:val="center"/>
              <w:cnfStyle w:val="000000000000" w:firstRow="0" w:lastRow="0" w:firstColumn="0" w:lastColumn="0" w:oddVBand="0" w:evenVBand="0" w:oddHBand="0" w:evenHBand="0" w:firstRowFirstColumn="0" w:firstRowLastColumn="0" w:lastRowFirstColumn="0" w:lastRowLastColumn="0"/>
              <w:rPr>
                <w:iCs/>
                <w:sz w:val="14"/>
                <w:szCs w:val="14"/>
              </w:rPr>
            </w:pPr>
            <w:r w:rsidRPr="0038061A">
              <w:rPr>
                <w:iCs/>
                <w:sz w:val="14"/>
                <w:szCs w:val="14"/>
              </w:rPr>
              <w:t>EFRR</w:t>
            </w:r>
          </w:p>
        </w:tc>
        <w:tc>
          <w:tcPr>
            <w:tcW w:w="1276"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1 802 789,26</w:t>
            </w:r>
          </w:p>
        </w:tc>
        <w:tc>
          <w:tcPr>
            <w:tcW w:w="1134"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0,00</w:t>
            </w:r>
          </w:p>
        </w:tc>
        <w:tc>
          <w:tcPr>
            <w:tcW w:w="855"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p>
        </w:tc>
        <w:tc>
          <w:tcPr>
            <w:tcW w:w="1134"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1 802 789,26</w:t>
            </w:r>
          </w:p>
        </w:tc>
        <w:tc>
          <w:tcPr>
            <w:tcW w:w="992"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6.7.2015</w:t>
            </w:r>
          </w:p>
        </w:tc>
        <w:tc>
          <w:tcPr>
            <w:tcW w:w="1109"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p>
        </w:tc>
        <w:tc>
          <w:tcPr>
            <w:tcW w:w="878"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p>
        </w:tc>
      </w:tr>
      <w:tr w:rsidR="00665D8B" w:rsidRPr="00E84681" w:rsidTr="00E961C6">
        <w:trPr>
          <w:cnfStyle w:val="000000100000" w:firstRow="0" w:lastRow="0" w:firstColumn="0" w:lastColumn="0" w:oddVBand="0" w:evenVBand="0" w:oddHBand="1" w:evenHBand="0" w:firstRowFirstColumn="0" w:firstRowLastColumn="0" w:lastRowFirstColumn="0" w:lastRowLastColumn="0"/>
          <w:trHeight w:val="390"/>
        </w:trPr>
        <w:tc>
          <w:tcPr>
            <w:cnfStyle w:val="001000000000" w:firstRow="0" w:lastRow="0" w:firstColumn="1" w:lastColumn="0" w:oddVBand="0" w:evenVBand="0" w:oddHBand="0" w:evenHBand="0" w:firstRowFirstColumn="0" w:firstRowLastColumn="0" w:lastRowFirstColumn="0" w:lastRowLastColumn="0"/>
            <w:tcW w:w="975" w:type="dxa"/>
            <w:vAlign w:val="center"/>
            <w:hideMark/>
          </w:tcPr>
          <w:p w:rsidR="000D7AAE" w:rsidRDefault="00665D8B" w:rsidP="00E961C6">
            <w:pPr>
              <w:rPr>
                <w:iCs/>
                <w:sz w:val="14"/>
                <w:szCs w:val="14"/>
              </w:rPr>
            </w:pPr>
            <w:proofErr w:type="spellStart"/>
            <w:r w:rsidRPr="0038061A">
              <w:rPr>
                <w:iCs/>
                <w:sz w:val="14"/>
                <w:szCs w:val="14"/>
              </w:rPr>
              <w:t>Interreg</w:t>
            </w:r>
            <w:proofErr w:type="spellEnd"/>
            <w:r w:rsidRPr="0038061A">
              <w:rPr>
                <w:iCs/>
                <w:sz w:val="14"/>
                <w:szCs w:val="14"/>
              </w:rPr>
              <w:t xml:space="preserve"> </w:t>
            </w:r>
          </w:p>
          <w:p w:rsidR="00665D8B" w:rsidRPr="0038061A" w:rsidRDefault="000D7AAE" w:rsidP="00E961C6">
            <w:pPr>
              <w:rPr>
                <w:iCs/>
                <w:sz w:val="14"/>
                <w:szCs w:val="14"/>
              </w:rPr>
            </w:pPr>
            <w:r>
              <w:rPr>
                <w:iCs/>
                <w:sz w:val="14"/>
                <w:szCs w:val="14"/>
              </w:rPr>
              <w:t>V-A SK-</w:t>
            </w:r>
            <w:r w:rsidR="00665D8B" w:rsidRPr="0038061A">
              <w:rPr>
                <w:iCs/>
                <w:sz w:val="14"/>
                <w:szCs w:val="14"/>
              </w:rPr>
              <w:t>HU</w:t>
            </w:r>
          </w:p>
        </w:tc>
        <w:tc>
          <w:tcPr>
            <w:tcW w:w="726" w:type="dxa"/>
            <w:noWrap/>
            <w:vAlign w:val="center"/>
            <w:hideMark/>
          </w:tcPr>
          <w:p w:rsidR="00665D8B" w:rsidRPr="0038061A" w:rsidRDefault="00665D8B" w:rsidP="00665D8B">
            <w:pPr>
              <w:jc w:val="center"/>
              <w:cnfStyle w:val="000000100000" w:firstRow="0" w:lastRow="0" w:firstColumn="0" w:lastColumn="0" w:oddVBand="0" w:evenVBand="0" w:oddHBand="1" w:evenHBand="0" w:firstRowFirstColumn="0" w:firstRowLastColumn="0" w:lastRowFirstColumn="0" w:lastRowLastColumn="0"/>
              <w:rPr>
                <w:iCs/>
                <w:sz w:val="14"/>
                <w:szCs w:val="14"/>
              </w:rPr>
            </w:pPr>
            <w:r w:rsidRPr="0038061A">
              <w:rPr>
                <w:iCs/>
                <w:sz w:val="14"/>
                <w:szCs w:val="14"/>
              </w:rPr>
              <w:t>EFRR</w:t>
            </w:r>
          </w:p>
        </w:tc>
        <w:tc>
          <w:tcPr>
            <w:tcW w:w="1276"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3 116 179,74</w:t>
            </w:r>
          </w:p>
        </w:tc>
        <w:tc>
          <w:tcPr>
            <w:tcW w:w="1134"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0,00</w:t>
            </w:r>
          </w:p>
        </w:tc>
        <w:tc>
          <w:tcPr>
            <w:tcW w:w="855"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p>
        </w:tc>
        <w:tc>
          <w:tcPr>
            <w:tcW w:w="1134" w:type="dxa"/>
            <w:noWrap/>
            <w:vAlign w:val="center"/>
            <w:hideMark/>
          </w:tcPr>
          <w:p w:rsidR="00665D8B" w:rsidRPr="00E961C6" w:rsidRDefault="00665D8B" w:rsidP="00665D8B">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3 116 179,74</w:t>
            </w:r>
          </w:p>
        </w:tc>
        <w:tc>
          <w:tcPr>
            <w:tcW w:w="992"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22.10.2015</w:t>
            </w:r>
          </w:p>
        </w:tc>
        <w:tc>
          <w:tcPr>
            <w:tcW w:w="1109"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p>
        </w:tc>
        <w:tc>
          <w:tcPr>
            <w:tcW w:w="878" w:type="dxa"/>
            <w:noWrap/>
            <w:vAlign w:val="center"/>
            <w:hideMark/>
          </w:tcPr>
          <w:p w:rsidR="00665D8B" w:rsidRPr="00E961C6" w:rsidRDefault="00665D8B"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p>
        </w:tc>
      </w:tr>
      <w:tr w:rsidR="00665D8B" w:rsidRPr="00E84681" w:rsidTr="00E961C6">
        <w:trPr>
          <w:trHeight w:val="240"/>
        </w:trPr>
        <w:tc>
          <w:tcPr>
            <w:cnfStyle w:val="001000000000" w:firstRow="0" w:lastRow="0" w:firstColumn="1" w:lastColumn="0" w:oddVBand="0" w:evenVBand="0" w:oddHBand="0" w:evenHBand="0" w:firstRowFirstColumn="0" w:firstRowLastColumn="0" w:lastRowFirstColumn="0" w:lastRowLastColumn="0"/>
            <w:tcW w:w="975" w:type="dxa"/>
            <w:noWrap/>
            <w:vAlign w:val="center"/>
            <w:hideMark/>
          </w:tcPr>
          <w:p w:rsidR="00665D8B" w:rsidRPr="0038061A" w:rsidRDefault="00665D8B" w:rsidP="00E961C6">
            <w:pPr>
              <w:rPr>
                <w:iCs/>
                <w:sz w:val="14"/>
                <w:szCs w:val="14"/>
              </w:rPr>
            </w:pPr>
            <w:r w:rsidRPr="0038061A">
              <w:rPr>
                <w:iCs/>
                <w:sz w:val="14"/>
                <w:szCs w:val="14"/>
              </w:rPr>
              <w:t>INTERACT III</w:t>
            </w:r>
          </w:p>
        </w:tc>
        <w:tc>
          <w:tcPr>
            <w:tcW w:w="726" w:type="dxa"/>
            <w:noWrap/>
            <w:vAlign w:val="center"/>
            <w:hideMark/>
          </w:tcPr>
          <w:p w:rsidR="00665D8B" w:rsidRPr="0038061A" w:rsidRDefault="00665D8B" w:rsidP="00665D8B">
            <w:pPr>
              <w:jc w:val="center"/>
              <w:cnfStyle w:val="000000000000" w:firstRow="0" w:lastRow="0" w:firstColumn="0" w:lastColumn="0" w:oddVBand="0" w:evenVBand="0" w:oddHBand="0" w:evenHBand="0" w:firstRowFirstColumn="0" w:firstRowLastColumn="0" w:lastRowFirstColumn="0" w:lastRowLastColumn="0"/>
              <w:rPr>
                <w:iCs/>
                <w:sz w:val="14"/>
                <w:szCs w:val="14"/>
              </w:rPr>
            </w:pPr>
            <w:r w:rsidRPr="0038061A">
              <w:rPr>
                <w:iCs/>
                <w:sz w:val="14"/>
                <w:szCs w:val="14"/>
              </w:rPr>
              <w:t>EFRR</w:t>
            </w:r>
          </w:p>
        </w:tc>
        <w:tc>
          <w:tcPr>
            <w:tcW w:w="1276"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787 851,88</w:t>
            </w:r>
          </w:p>
        </w:tc>
        <w:tc>
          <w:tcPr>
            <w:tcW w:w="1134"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0,00</w:t>
            </w:r>
          </w:p>
        </w:tc>
        <w:tc>
          <w:tcPr>
            <w:tcW w:w="855"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p>
        </w:tc>
        <w:tc>
          <w:tcPr>
            <w:tcW w:w="1134" w:type="dxa"/>
            <w:noWrap/>
            <w:vAlign w:val="center"/>
            <w:hideMark/>
          </w:tcPr>
          <w:p w:rsidR="00665D8B" w:rsidRPr="00E961C6" w:rsidRDefault="00665D8B" w:rsidP="00665D8B">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787 851,88</w:t>
            </w:r>
          </w:p>
        </w:tc>
        <w:tc>
          <w:tcPr>
            <w:tcW w:w="992"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r w:rsidRPr="00E961C6">
              <w:rPr>
                <w:rFonts w:asciiTheme="minorHAnsi" w:hAnsiTheme="minorHAnsi"/>
                <w:iCs/>
                <w:sz w:val="14"/>
                <w:szCs w:val="14"/>
              </w:rPr>
              <w:t>10.9.2015</w:t>
            </w:r>
          </w:p>
        </w:tc>
        <w:tc>
          <w:tcPr>
            <w:tcW w:w="1109"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p>
        </w:tc>
        <w:tc>
          <w:tcPr>
            <w:tcW w:w="878" w:type="dxa"/>
            <w:noWrap/>
            <w:vAlign w:val="center"/>
            <w:hideMark/>
          </w:tcPr>
          <w:p w:rsidR="00665D8B" w:rsidRPr="00E961C6" w:rsidRDefault="00665D8B" w:rsidP="00665D8B">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iCs/>
                <w:sz w:val="14"/>
                <w:szCs w:val="14"/>
              </w:rPr>
            </w:pPr>
          </w:p>
        </w:tc>
      </w:tr>
      <w:tr w:rsidR="00E961C6" w:rsidRPr="00E84681" w:rsidTr="00E961C6">
        <w:trPr>
          <w:cnfStyle w:val="000000100000" w:firstRow="0" w:lastRow="0" w:firstColumn="0" w:lastColumn="0" w:oddVBand="0" w:evenVBand="0" w:oddHBand="1" w:evenHBand="0" w:firstRowFirstColumn="0" w:firstRowLastColumn="0" w:lastRowFirstColumn="0" w:lastRowLastColumn="0"/>
          <w:trHeight w:val="240"/>
        </w:trPr>
        <w:tc>
          <w:tcPr>
            <w:cnfStyle w:val="001000000000" w:firstRow="0" w:lastRow="0" w:firstColumn="1" w:lastColumn="0" w:oddVBand="0" w:evenVBand="0" w:oddHBand="0" w:evenHBand="0" w:firstRowFirstColumn="0" w:firstRowLastColumn="0" w:lastRowFirstColumn="0" w:lastRowLastColumn="0"/>
            <w:tcW w:w="1701" w:type="dxa"/>
            <w:gridSpan w:val="2"/>
            <w:noWrap/>
          </w:tcPr>
          <w:p w:rsidR="00E961C6" w:rsidRPr="0038061A" w:rsidRDefault="00E961C6" w:rsidP="00665D8B">
            <w:pPr>
              <w:jc w:val="center"/>
              <w:rPr>
                <w:iCs/>
                <w:sz w:val="14"/>
                <w:szCs w:val="14"/>
              </w:rPr>
            </w:pPr>
            <w:r>
              <w:rPr>
                <w:iCs/>
                <w:sz w:val="14"/>
                <w:szCs w:val="14"/>
              </w:rPr>
              <w:t>Spolu za r. 2014 a 2015</w:t>
            </w:r>
          </w:p>
        </w:tc>
        <w:tc>
          <w:tcPr>
            <w:tcW w:w="1276" w:type="dxa"/>
            <w:noWrap/>
            <w:vAlign w:val="center"/>
          </w:tcPr>
          <w:p w:rsidR="00E961C6" w:rsidRPr="00E961C6" w:rsidRDefault="00E961C6"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b/>
                <w:bCs/>
                <w:iCs/>
                <w:sz w:val="14"/>
                <w:szCs w:val="14"/>
              </w:rPr>
              <w:t>287 529 840,55</w:t>
            </w:r>
          </w:p>
        </w:tc>
        <w:tc>
          <w:tcPr>
            <w:tcW w:w="1989" w:type="dxa"/>
            <w:gridSpan w:val="2"/>
            <w:noWrap/>
            <w:vAlign w:val="center"/>
          </w:tcPr>
          <w:p w:rsidR="00E961C6" w:rsidRPr="00E961C6" w:rsidRDefault="00E961C6"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b/>
                <w:bCs/>
                <w:iCs/>
                <w:sz w:val="14"/>
                <w:szCs w:val="14"/>
              </w:rPr>
              <w:t>129 538 791,47</w:t>
            </w:r>
          </w:p>
        </w:tc>
        <w:tc>
          <w:tcPr>
            <w:tcW w:w="2126" w:type="dxa"/>
            <w:gridSpan w:val="2"/>
            <w:noWrap/>
            <w:vAlign w:val="center"/>
          </w:tcPr>
          <w:p w:rsidR="00E961C6" w:rsidRPr="00E961C6" w:rsidRDefault="00E961C6"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iCs/>
                <w:sz w:val="14"/>
                <w:szCs w:val="14"/>
              </w:rPr>
            </w:pPr>
            <w:r w:rsidRPr="00E961C6">
              <w:rPr>
                <w:rFonts w:asciiTheme="minorHAnsi" w:hAnsiTheme="minorHAnsi"/>
                <w:b/>
                <w:bCs/>
                <w:iCs/>
                <w:sz w:val="14"/>
                <w:szCs w:val="14"/>
              </w:rPr>
              <w:t>137 060 223,97</w:t>
            </w:r>
          </w:p>
        </w:tc>
        <w:tc>
          <w:tcPr>
            <w:tcW w:w="1987" w:type="dxa"/>
            <w:gridSpan w:val="2"/>
            <w:noWrap/>
            <w:vAlign w:val="center"/>
          </w:tcPr>
          <w:p w:rsidR="00E961C6" w:rsidRPr="00E961C6" w:rsidRDefault="00E961C6" w:rsidP="00665D8B">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b/>
                <w:iCs/>
                <w:sz w:val="14"/>
                <w:szCs w:val="14"/>
              </w:rPr>
            </w:pPr>
            <w:r w:rsidRPr="00E961C6">
              <w:rPr>
                <w:rFonts w:asciiTheme="minorHAnsi" w:hAnsiTheme="minorHAnsi"/>
                <w:b/>
                <w:iCs/>
                <w:sz w:val="14"/>
                <w:szCs w:val="14"/>
              </w:rPr>
              <w:t>20 930 825,11</w:t>
            </w:r>
          </w:p>
        </w:tc>
      </w:tr>
    </w:tbl>
    <w:p w:rsidR="00DE5B7B" w:rsidRPr="00E961C6" w:rsidRDefault="00E961C6" w:rsidP="00C61C34">
      <w:pPr>
        <w:rPr>
          <w:sz w:val="18"/>
          <w:szCs w:val="18"/>
        </w:rPr>
      </w:pPr>
      <w:r w:rsidRPr="00E961C6">
        <w:rPr>
          <w:sz w:val="18"/>
          <w:szCs w:val="18"/>
        </w:rPr>
        <w:t>Zdroj: CO</w:t>
      </w:r>
    </w:p>
    <w:p w:rsidR="00530775" w:rsidRDefault="00530775" w:rsidP="00C61C34">
      <w:pPr>
        <w:rPr>
          <w:b/>
        </w:rPr>
      </w:pPr>
    </w:p>
    <w:p w:rsidR="00D51144" w:rsidRDefault="00B965A4" w:rsidP="00D51144">
      <w:pPr>
        <w:pStyle w:val="Nadpis2"/>
        <w:rPr>
          <w:lang w:eastAsia="en-US"/>
        </w:rPr>
      </w:pPr>
      <w:bookmarkStart w:id="53" w:name="_Toc444160718"/>
      <w:bookmarkStart w:id="54" w:name="_Toc447185504"/>
      <w:r>
        <w:rPr>
          <w:lang w:eastAsia="en-US"/>
        </w:rPr>
        <w:t>3.8</w:t>
      </w:r>
      <w:r w:rsidR="0092561F">
        <w:rPr>
          <w:lang w:eastAsia="en-US"/>
        </w:rPr>
        <w:t xml:space="preserve"> </w:t>
      </w:r>
      <w:r w:rsidR="00C72689" w:rsidRPr="00C72689">
        <w:rPr>
          <w:lang w:eastAsia="en-US"/>
        </w:rPr>
        <w:t>Certifikácia výdavkov a systémov riadenia a</w:t>
      </w:r>
      <w:r w:rsidR="00D51144">
        <w:rPr>
          <w:lang w:eastAsia="en-US"/>
        </w:rPr>
        <w:t> </w:t>
      </w:r>
      <w:r w:rsidR="00C72689" w:rsidRPr="00C72689">
        <w:rPr>
          <w:lang w:eastAsia="en-US"/>
        </w:rPr>
        <w:t>kontroly</w:t>
      </w:r>
      <w:bookmarkEnd w:id="53"/>
      <w:bookmarkEnd w:id="54"/>
    </w:p>
    <w:p w:rsidR="00D51144" w:rsidRDefault="00D51144" w:rsidP="00D51144">
      <w:pPr>
        <w:rPr>
          <w:lang w:eastAsia="en-US"/>
        </w:rPr>
      </w:pPr>
    </w:p>
    <w:p w:rsidR="00C72689" w:rsidRPr="00D51144" w:rsidRDefault="00C72689" w:rsidP="006E4A97">
      <w:pPr>
        <w:jc w:val="both"/>
        <w:rPr>
          <w:lang w:eastAsia="en-US"/>
        </w:rPr>
      </w:pPr>
      <w:r w:rsidRPr="00C72689">
        <w:rPr>
          <w:lang w:eastAsia="en-US"/>
        </w:rPr>
        <w:t>V sledovanom období nebola vykonaná žiadna certifikácia výdavkov vzhľadom k tomu, že na CO neboli predložené žiadne SŽP.</w:t>
      </w:r>
    </w:p>
    <w:p w:rsidR="00C72689" w:rsidRDefault="00B965A4" w:rsidP="001D6F91">
      <w:pPr>
        <w:pStyle w:val="Nadpis2"/>
        <w:rPr>
          <w:lang w:eastAsia="en-US"/>
        </w:rPr>
      </w:pPr>
      <w:bookmarkStart w:id="55" w:name="_Toc306190612"/>
      <w:bookmarkStart w:id="56" w:name="_Toc444160719"/>
      <w:bookmarkStart w:id="57" w:name="_Toc447185505"/>
      <w:r>
        <w:rPr>
          <w:lang w:eastAsia="en-US"/>
        </w:rPr>
        <w:t>3.9</w:t>
      </w:r>
      <w:r w:rsidR="0092561F">
        <w:rPr>
          <w:lang w:eastAsia="en-US"/>
        </w:rPr>
        <w:t xml:space="preserve"> </w:t>
      </w:r>
      <w:r w:rsidR="00C72689" w:rsidRPr="00C72689">
        <w:rPr>
          <w:lang w:eastAsia="en-US"/>
        </w:rPr>
        <w:t>Nezrovnalosti a finančné opravy</w:t>
      </w:r>
      <w:bookmarkEnd w:id="55"/>
      <w:bookmarkEnd w:id="56"/>
      <w:bookmarkEnd w:id="57"/>
    </w:p>
    <w:p w:rsidR="00D51144" w:rsidRPr="00D51144" w:rsidRDefault="00D51144" w:rsidP="00D51144">
      <w:pPr>
        <w:rPr>
          <w:lang w:eastAsia="en-US"/>
        </w:rPr>
      </w:pPr>
    </w:p>
    <w:p w:rsidR="00D51144" w:rsidRPr="00F9476B" w:rsidRDefault="00C72689" w:rsidP="00C72689">
      <w:pPr>
        <w:rPr>
          <w:rFonts w:eastAsia="Calibri"/>
        </w:rPr>
      </w:pPr>
      <w:r w:rsidRPr="00C72689">
        <w:rPr>
          <w:rFonts w:eastAsia="Calibri"/>
        </w:rPr>
        <w:t>V sledovanom období neboli CO oznámené žiadne nezrovnalosti.</w:t>
      </w:r>
    </w:p>
    <w:p w:rsidR="000B559C" w:rsidRPr="00F9476B" w:rsidRDefault="00B965A4" w:rsidP="00F9476B">
      <w:pPr>
        <w:pStyle w:val="Nadpis2"/>
        <w:rPr>
          <w:rFonts w:eastAsia="Times New Roman"/>
          <w:snapToGrid w:val="0"/>
          <w:lang w:eastAsia="en-GB"/>
        </w:rPr>
      </w:pPr>
      <w:bookmarkStart w:id="58" w:name="_Toc444160720"/>
      <w:bookmarkStart w:id="59" w:name="_Toc447185506"/>
      <w:r>
        <w:rPr>
          <w:rFonts w:eastAsia="Times New Roman"/>
          <w:snapToGrid w:val="0"/>
          <w:lang w:eastAsia="en-GB"/>
        </w:rPr>
        <w:lastRenderedPageBreak/>
        <w:t>3.10</w:t>
      </w:r>
      <w:r w:rsidR="000B559C">
        <w:rPr>
          <w:rFonts w:eastAsia="Times New Roman"/>
          <w:snapToGrid w:val="0"/>
          <w:lang w:eastAsia="en-GB"/>
        </w:rPr>
        <w:t xml:space="preserve"> A</w:t>
      </w:r>
      <w:r w:rsidR="000B559C" w:rsidRPr="000B559C">
        <w:rPr>
          <w:rFonts w:eastAsia="Times New Roman"/>
          <w:snapToGrid w:val="0"/>
          <w:lang w:eastAsia="en-GB"/>
        </w:rPr>
        <w:t>udit</w:t>
      </w:r>
      <w:bookmarkEnd w:id="58"/>
      <w:bookmarkEnd w:id="59"/>
    </w:p>
    <w:p w:rsidR="000B559C" w:rsidRPr="000B559C" w:rsidRDefault="00B965A4" w:rsidP="001D6F91">
      <w:pPr>
        <w:pStyle w:val="Nadpis3"/>
      </w:pPr>
      <w:bookmarkStart w:id="60" w:name="_Toc444160721"/>
      <w:bookmarkStart w:id="61" w:name="_Toc447185507"/>
      <w:r>
        <w:t>3.10</w:t>
      </w:r>
      <w:r w:rsidR="000B559C" w:rsidRPr="000B559C">
        <w:t>.1. Vládny audit</w:t>
      </w:r>
      <w:bookmarkEnd w:id="60"/>
      <w:bookmarkEnd w:id="61"/>
      <w:r w:rsidR="000B559C" w:rsidRPr="000B559C">
        <w:t xml:space="preserve"> </w:t>
      </w:r>
    </w:p>
    <w:p w:rsidR="000B559C" w:rsidRPr="00DC4C2A" w:rsidRDefault="000B559C" w:rsidP="000B559C">
      <w:pPr>
        <w:jc w:val="both"/>
        <w:rPr>
          <w:szCs w:val="22"/>
        </w:rPr>
      </w:pPr>
    </w:p>
    <w:p w:rsidR="000B559C" w:rsidRPr="003E089D" w:rsidRDefault="000B559C" w:rsidP="003E089D">
      <w:pPr>
        <w:jc w:val="both"/>
        <w:rPr>
          <w:szCs w:val="22"/>
        </w:rPr>
      </w:pPr>
      <w:r>
        <w:rPr>
          <w:szCs w:val="22"/>
        </w:rPr>
        <w:t xml:space="preserve">OA v zmysle čl. 127 nariadenia Európskeho parlamentu a Rady (EÚ) č. 1303/2013 zodpovedá za zabezpečenie vykonávania </w:t>
      </w:r>
      <w:r w:rsidRPr="000B559C">
        <w:rPr>
          <w:szCs w:val="22"/>
        </w:rPr>
        <w:t>systémových auditov</w:t>
      </w:r>
      <w:r>
        <w:rPr>
          <w:szCs w:val="22"/>
        </w:rPr>
        <w:t>, ktorých pre</w:t>
      </w:r>
      <w:r w:rsidR="002C01A3">
        <w:rPr>
          <w:szCs w:val="22"/>
        </w:rPr>
        <w:t>d</w:t>
      </w:r>
      <w:r>
        <w:rPr>
          <w:szCs w:val="22"/>
        </w:rPr>
        <w:t>metom je overenie</w:t>
      </w:r>
      <w:r w:rsidRPr="00CD4041">
        <w:rPr>
          <w:szCs w:val="22"/>
        </w:rPr>
        <w:t xml:space="preserve"> riadneho fungovania riadiaceho a kontrolného systému operačných programov</w:t>
      </w:r>
      <w:r>
        <w:rPr>
          <w:szCs w:val="22"/>
        </w:rPr>
        <w:t xml:space="preserve">, </w:t>
      </w:r>
      <w:r w:rsidRPr="000B559C">
        <w:rPr>
          <w:szCs w:val="22"/>
        </w:rPr>
        <w:t>auditov operácií</w:t>
      </w:r>
      <w:r w:rsidRPr="002C01A3">
        <w:rPr>
          <w:szCs w:val="22"/>
        </w:rPr>
        <w:t>,</w:t>
      </w:r>
      <w:r w:rsidRPr="00CD4041">
        <w:rPr>
          <w:szCs w:val="22"/>
        </w:rPr>
        <w:t xml:space="preserve"> </w:t>
      </w:r>
      <w:r>
        <w:rPr>
          <w:szCs w:val="22"/>
        </w:rPr>
        <w:t>ktorými sa na primeranej vzorke overujú výdavky deklarované</w:t>
      </w:r>
      <w:r w:rsidRPr="00CD4041">
        <w:rPr>
          <w:szCs w:val="22"/>
        </w:rPr>
        <w:t xml:space="preserve"> Európskej komisii</w:t>
      </w:r>
      <w:r>
        <w:rPr>
          <w:szCs w:val="22"/>
        </w:rPr>
        <w:t xml:space="preserve"> </w:t>
      </w:r>
      <w:r w:rsidRPr="00CD4041">
        <w:rPr>
          <w:szCs w:val="22"/>
        </w:rPr>
        <w:t xml:space="preserve">ako aj </w:t>
      </w:r>
      <w:r>
        <w:rPr>
          <w:szCs w:val="22"/>
        </w:rPr>
        <w:t xml:space="preserve">za </w:t>
      </w:r>
      <w:r w:rsidRPr="00CD4041">
        <w:rPr>
          <w:szCs w:val="22"/>
        </w:rPr>
        <w:t xml:space="preserve">vykonávanie </w:t>
      </w:r>
      <w:r w:rsidRPr="000B559C">
        <w:rPr>
          <w:szCs w:val="22"/>
        </w:rPr>
        <w:t>auditov účtov</w:t>
      </w:r>
      <w:r w:rsidRPr="00CD4041">
        <w:rPr>
          <w:szCs w:val="22"/>
        </w:rPr>
        <w:t xml:space="preserve">, ktorých cieľom je získanie primeraného uistenia o úplnosti, presnosti a pravdivosti súm deklarovaných v účtoch uvedených v čl. 137 predmetného nariadenia. </w:t>
      </w:r>
      <w:r w:rsidR="003E089D">
        <w:rPr>
          <w:szCs w:val="22"/>
        </w:rPr>
        <w:t xml:space="preserve">  </w:t>
      </w:r>
    </w:p>
    <w:p w:rsidR="000B559C" w:rsidRPr="003E089D" w:rsidRDefault="000B559C" w:rsidP="003E089D">
      <w:pPr>
        <w:spacing w:before="120" w:after="120"/>
        <w:jc w:val="both"/>
        <w:rPr>
          <w:rFonts w:eastAsia="Calibri"/>
        </w:rPr>
      </w:pPr>
      <w:r w:rsidRPr="003E089D">
        <w:rPr>
          <w:rFonts w:eastAsia="Calibri"/>
        </w:rPr>
        <w:t>Úlohy OA v podmienkach SR zabezpečuje sekcia auditu a kontroly MF SR v súčinnosti so spolupracujúcimi orgánmi – Úradom vládneho auditu, resp. inou právnickou osobou poverenou podľa § 19 ods. 5 zákona o finančnej kontrole a audite</w:t>
      </w:r>
      <w:r w:rsidR="00026A14">
        <w:rPr>
          <w:rStyle w:val="Odkaznapoznmkupodiarou"/>
          <w:rFonts w:eastAsia="Calibri"/>
        </w:rPr>
        <w:footnoteReference w:id="8"/>
      </w:r>
      <w:r w:rsidR="003E089D">
        <w:rPr>
          <w:rFonts w:eastAsia="Calibri"/>
        </w:rPr>
        <w:t>.</w:t>
      </w:r>
    </w:p>
    <w:p w:rsidR="000B559C" w:rsidRPr="003E089D" w:rsidRDefault="000B559C" w:rsidP="003E089D">
      <w:pPr>
        <w:spacing w:before="120" w:after="120"/>
        <w:jc w:val="both"/>
        <w:rPr>
          <w:rFonts w:eastAsia="Calibri"/>
        </w:rPr>
      </w:pPr>
      <w:r w:rsidRPr="003E089D">
        <w:rPr>
          <w:rFonts w:eastAsia="Calibri"/>
        </w:rPr>
        <w:t xml:space="preserve">Podľa stratégie auditu pre programové obdobie 2014 – 2020 pre programy Európskeho fondu regionálneho rozvoja, Kohézneho fondu, Európskeho sociálneho fondu a Európskeho námorného a rybárskeho fondu sú systémové audity, audity operácií a audity účtov vykonávané ako vládny audit podľa ustanovení zákona o finančnej kontrole </w:t>
      </w:r>
      <w:r w:rsidRPr="003E089D">
        <w:rPr>
          <w:rFonts w:eastAsia="Calibri"/>
        </w:rPr>
        <w:br/>
        <w:t>a audite, ktorý s účinnosťou od 01. 01. 2016 zrušil zákon o finančnej kontrole a vnútornom audite.</w:t>
      </w:r>
    </w:p>
    <w:p w:rsidR="001A5041" w:rsidRDefault="000B559C" w:rsidP="003E089D">
      <w:pPr>
        <w:spacing w:before="120" w:after="120"/>
        <w:jc w:val="both"/>
        <w:rPr>
          <w:b/>
        </w:rPr>
      </w:pPr>
      <w:r w:rsidRPr="003E089D">
        <w:rPr>
          <w:rFonts w:eastAsia="Calibri"/>
        </w:rPr>
        <w:t xml:space="preserve">Vzhľadom na počiatočnú fázu implementácie </w:t>
      </w:r>
      <w:r w:rsidR="008610EF">
        <w:rPr>
          <w:rFonts w:eastAsia="Calibri"/>
        </w:rPr>
        <w:t>EŠIF</w:t>
      </w:r>
      <w:r>
        <w:rPr>
          <w:szCs w:val="22"/>
        </w:rPr>
        <w:t xml:space="preserve"> ako aj na skutočnosť, že v účtovnom období </w:t>
      </w:r>
      <w:r w:rsidRPr="00DC4C2A">
        <w:rPr>
          <w:szCs w:val="22"/>
        </w:rPr>
        <w:t>01. 01. 201</w:t>
      </w:r>
      <w:r>
        <w:rPr>
          <w:szCs w:val="22"/>
        </w:rPr>
        <w:t xml:space="preserve">4 - </w:t>
      </w:r>
      <w:r w:rsidRPr="00DC4C2A">
        <w:rPr>
          <w:szCs w:val="22"/>
        </w:rPr>
        <w:t>3</w:t>
      </w:r>
      <w:r>
        <w:rPr>
          <w:szCs w:val="22"/>
        </w:rPr>
        <w:t>0</w:t>
      </w:r>
      <w:r w:rsidRPr="00DC4C2A">
        <w:rPr>
          <w:szCs w:val="22"/>
        </w:rPr>
        <w:t xml:space="preserve">. </w:t>
      </w:r>
      <w:r>
        <w:rPr>
          <w:szCs w:val="22"/>
        </w:rPr>
        <w:t>06</w:t>
      </w:r>
      <w:r w:rsidRPr="00DC4C2A">
        <w:rPr>
          <w:szCs w:val="22"/>
        </w:rPr>
        <w:t>. 2015</w:t>
      </w:r>
      <w:r>
        <w:rPr>
          <w:szCs w:val="22"/>
        </w:rPr>
        <w:t xml:space="preserve"> neboli žiadne výdavky deklarované Európskej komisii, neboli orgánom auditu vo vzťahu k tomuto účtovnému roku vykonávané systémové audity, audity operácií ani audity účtov. Orgán auditu v  sledovanom období 01. 01. 2014 - 31. 12. 2015 zabezpečil výkon auditov pripravenosti, zameraných na o</w:t>
      </w:r>
      <w:r w:rsidRPr="009A43A7">
        <w:rPr>
          <w:szCs w:val="22"/>
        </w:rPr>
        <w:t>ver</w:t>
      </w:r>
      <w:r>
        <w:rPr>
          <w:szCs w:val="22"/>
        </w:rPr>
        <w:t>ovanie splnenia</w:t>
      </w:r>
      <w:r w:rsidRPr="009A43A7">
        <w:rPr>
          <w:szCs w:val="22"/>
        </w:rPr>
        <w:t xml:space="preserve"> kritérií určenia (tzv. </w:t>
      </w:r>
      <w:proofErr w:type="spellStart"/>
      <w:r w:rsidRPr="009A43A7">
        <w:rPr>
          <w:szCs w:val="22"/>
        </w:rPr>
        <w:t>dezignačných</w:t>
      </w:r>
      <w:proofErr w:type="spellEnd"/>
      <w:r w:rsidRPr="009A43A7">
        <w:rPr>
          <w:szCs w:val="22"/>
        </w:rPr>
        <w:t xml:space="preserve"> kritérií)</w:t>
      </w:r>
      <w:r>
        <w:rPr>
          <w:szCs w:val="22"/>
        </w:rPr>
        <w:t xml:space="preserve"> </w:t>
      </w:r>
      <w:r w:rsidRPr="009659A8">
        <w:rPr>
          <w:szCs w:val="22"/>
        </w:rPr>
        <w:t xml:space="preserve">podľa </w:t>
      </w:r>
      <w:r w:rsidRPr="009A43A7">
        <w:rPr>
          <w:szCs w:val="22"/>
        </w:rPr>
        <w:t>čl. 124 a</w:t>
      </w:r>
      <w:r>
        <w:rPr>
          <w:szCs w:val="22"/>
        </w:rPr>
        <w:t> podľa prílohy</w:t>
      </w:r>
      <w:r w:rsidRPr="009A43A7">
        <w:rPr>
          <w:szCs w:val="22"/>
        </w:rPr>
        <w:t xml:space="preserve"> č. XIII</w:t>
      </w:r>
      <w:r w:rsidRPr="009659A8">
        <w:rPr>
          <w:szCs w:val="22"/>
        </w:rPr>
        <w:t xml:space="preserve"> </w:t>
      </w:r>
      <w:r w:rsidRPr="001D423C">
        <w:t xml:space="preserve">nariadenia </w:t>
      </w:r>
      <w:r>
        <w:t xml:space="preserve">Európskeho parlamentu a Rady (EÚ) č. </w:t>
      </w:r>
      <w:r w:rsidRPr="001D423C">
        <w:t>1303/2013</w:t>
      </w:r>
      <w:r>
        <w:t>.</w:t>
      </w:r>
    </w:p>
    <w:p w:rsidR="002C01A3" w:rsidRPr="002C01A3" w:rsidRDefault="00B965A4" w:rsidP="00F9476B">
      <w:pPr>
        <w:pStyle w:val="Nadpis3"/>
        <w:ind w:left="709" w:hanging="709"/>
        <w:rPr>
          <w:rFonts w:eastAsia="Times New Roman"/>
          <w:snapToGrid w:val="0"/>
          <w:lang w:eastAsia="en-GB"/>
        </w:rPr>
      </w:pPr>
      <w:bookmarkStart w:id="62" w:name="_Toc444160722"/>
      <w:bookmarkStart w:id="63" w:name="_Toc447185508"/>
      <w:r>
        <w:rPr>
          <w:rFonts w:eastAsia="Times New Roman"/>
          <w:snapToGrid w:val="0"/>
          <w:lang w:eastAsia="en-GB"/>
        </w:rPr>
        <w:t>3.10</w:t>
      </w:r>
      <w:r w:rsidR="00D245C4">
        <w:rPr>
          <w:rFonts w:eastAsia="Times New Roman"/>
          <w:snapToGrid w:val="0"/>
          <w:lang w:eastAsia="en-GB"/>
        </w:rPr>
        <w:t xml:space="preserve">.2. </w:t>
      </w:r>
      <w:r w:rsidR="002C01A3" w:rsidRPr="002C01A3">
        <w:rPr>
          <w:rFonts w:eastAsia="Times New Roman"/>
          <w:snapToGrid w:val="0"/>
          <w:lang w:eastAsia="en-GB"/>
        </w:rPr>
        <w:t xml:space="preserve">Audity pripravenosti v oblasti Európskeho fondu regionálneho rozvoja </w:t>
      </w:r>
      <w:r w:rsidR="002C01A3">
        <w:rPr>
          <w:rFonts w:eastAsia="Times New Roman"/>
          <w:snapToGrid w:val="0"/>
          <w:lang w:eastAsia="en-GB"/>
        </w:rPr>
        <w:t xml:space="preserve">     </w:t>
      </w:r>
      <w:r w:rsidR="00D245C4">
        <w:rPr>
          <w:rFonts w:eastAsia="Times New Roman"/>
          <w:snapToGrid w:val="0"/>
          <w:lang w:eastAsia="en-GB"/>
        </w:rPr>
        <w:t xml:space="preserve">   </w:t>
      </w:r>
      <w:r w:rsidR="002C01A3" w:rsidRPr="002C01A3">
        <w:rPr>
          <w:rFonts w:eastAsia="Times New Roman"/>
          <w:snapToGrid w:val="0"/>
          <w:lang w:eastAsia="en-GB"/>
        </w:rPr>
        <w:t>a Kohézneho fondu</w:t>
      </w:r>
      <w:bookmarkEnd w:id="62"/>
      <w:bookmarkEnd w:id="63"/>
      <w:r w:rsidR="002C01A3" w:rsidRPr="002C01A3">
        <w:rPr>
          <w:rFonts w:eastAsia="Times New Roman"/>
          <w:snapToGrid w:val="0"/>
          <w:lang w:eastAsia="en-GB"/>
        </w:rPr>
        <w:t xml:space="preserve"> </w:t>
      </w:r>
    </w:p>
    <w:p w:rsidR="002C01A3" w:rsidRDefault="002C01A3" w:rsidP="00604D3D">
      <w:pPr>
        <w:pStyle w:val="Zarkazkladnhotextu"/>
        <w:widowControl w:val="0"/>
        <w:tabs>
          <w:tab w:val="left" w:pos="360"/>
        </w:tabs>
        <w:spacing w:after="0"/>
        <w:ind w:left="0"/>
        <w:jc w:val="both"/>
        <w:rPr>
          <w:rFonts w:ascii="Arial Narrow" w:hAnsi="Arial Narrow" w:cs="Arial Narrow"/>
          <w:i/>
          <w:snapToGrid w:val="0"/>
          <w:sz w:val="22"/>
        </w:rPr>
      </w:pPr>
    </w:p>
    <w:p w:rsidR="002C01A3" w:rsidRPr="003E089D" w:rsidRDefault="002C01A3" w:rsidP="003E089D">
      <w:pPr>
        <w:spacing w:before="120" w:after="120"/>
        <w:jc w:val="both"/>
        <w:rPr>
          <w:rFonts w:eastAsia="Calibri"/>
          <w:b/>
        </w:rPr>
      </w:pPr>
      <w:r w:rsidRPr="003E089D">
        <w:rPr>
          <w:rFonts w:eastAsia="Calibri"/>
          <w:b/>
        </w:rPr>
        <w:t>OP In</w:t>
      </w:r>
      <w:r w:rsidR="003E089D">
        <w:rPr>
          <w:rFonts w:eastAsia="Calibri"/>
          <w:b/>
        </w:rPr>
        <w:t>tegrovaná infraštruktúra (A636)</w:t>
      </w:r>
    </w:p>
    <w:p w:rsidR="002C01A3" w:rsidRDefault="002C01A3" w:rsidP="00604D3D">
      <w:pPr>
        <w:jc w:val="both"/>
        <w:rPr>
          <w:szCs w:val="22"/>
        </w:rPr>
      </w:pPr>
      <w:r>
        <w:rPr>
          <w:szCs w:val="22"/>
        </w:rPr>
        <w:t xml:space="preserve">Audit pripravenosti pre OP Integrovaná infraštruktúra bol ukončený v novembri 2015. Vzhľadom na identifikované nedostatky prijal RO nápravné opatrenia, ktorých splnenie bolo overené OA v decembri 2015. Výsledkom </w:t>
      </w:r>
      <w:r w:rsidRPr="00A50E94">
        <w:rPr>
          <w:szCs w:val="22"/>
        </w:rPr>
        <w:t>vykonanej audítorskej práce bolo poskytnutie výroku</w:t>
      </w:r>
      <w:r>
        <w:rPr>
          <w:szCs w:val="22"/>
        </w:rPr>
        <w:t xml:space="preserve"> ku dňu 11. 12. 2015</w:t>
      </w:r>
      <w:r w:rsidRPr="00A50E94">
        <w:rPr>
          <w:szCs w:val="22"/>
        </w:rPr>
        <w:t>:</w:t>
      </w:r>
      <w:r>
        <w:rPr>
          <w:szCs w:val="22"/>
        </w:rPr>
        <w:t xml:space="preserve"> </w:t>
      </w:r>
      <w:r w:rsidRPr="002C01A3">
        <w:rPr>
          <w:szCs w:val="22"/>
          <w:u w:val="single"/>
        </w:rPr>
        <w:t>Stanovisko bez výhrad</w:t>
      </w:r>
      <w:r>
        <w:rPr>
          <w:szCs w:val="22"/>
        </w:rPr>
        <w:t xml:space="preserve"> s obmedzením rozsahu pre informačné systémy a finančné nástroje </w:t>
      </w:r>
      <w:r w:rsidRPr="007D3272">
        <w:t>vzhľadom na prebiehajúce audity pripravenosti v rámci koordinátora pre nastavenie finančných nástrojov a informačných systémov</w:t>
      </w:r>
      <w:r w:rsidRPr="0012105B">
        <w:t>.</w:t>
      </w:r>
    </w:p>
    <w:p w:rsidR="002C01A3" w:rsidRPr="00CD24BE" w:rsidRDefault="002C01A3" w:rsidP="00604D3D">
      <w:pPr>
        <w:jc w:val="both"/>
        <w:rPr>
          <w:rFonts w:cs="Arial"/>
          <w:i/>
          <w:szCs w:val="22"/>
          <w:highlight w:val="yellow"/>
        </w:rPr>
      </w:pPr>
      <w:r>
        <w:rPr>
          <w:szCs w:val="22"/>
        </w:rPr>
        <w:t xml:space="preserve"> </w:t>
      </w:r>
    </w:p>
    <w:p w:rsidR="002C01A3" w:rsidRPr="003E089D" w:rsidRDefault="002C01A3" w:rsidP="003E089D">
      <w:pPr>
        <w:spacing w:before="120" w:after="120"/>
        <w:jc w:val="both"/>
        <w:rPr>
          <w:rFonts w:eastAsia="Calibri"/>
          <w:b/>
        </w:rPr>
      </w:pPr>
      <w:r w:rsidRPr="003E089D">
        <w:rPr>
          <w:rFonts w:eastAsia="Calibri"/>
          <w:b/>
        </w:rPr>
        <w:t>OP Kval</w:t>
      </w:r>
      <w:r w:rsidR="003E089D">
        <w:rPr>
          <w:rFonts w:eastAsia="Calibri"/>
          <w:b/>
        </w:rPr>
        <w:t>ita životného prostredia (A638)</w:t>
      </w:r>
    </w:p>
    <w:p w:rsidR="002C01A3" w:rsidRDefault="002C01A3" w:rsidP="00F9476B">
      <w:pPr>
        <w:jc w:val="both"/>
        <w:rPr>
          <w:szCs w:val="22"/>
        </w:rPr>
      </w:pPr>
      <w:r w:rsidRPr="00666636">
        <w:rPr>
          <w:szCs w:val="22"/>
        </w:rPr>
        <w:t xml:space="preserve">Audit pripravenosti pre OP </w:t>
      </w:r>
      <w:r>
        <w:rPr>
          <w:szCs w:val="22"/>
        </w:rPr>
        <w:t>Kvalita životného prostredia</w:t>
      </w:r>
      <w:r w:rsidRPr="00666636">
        <w:rPr>
          <w:szCs w:val="22"/>
        </w:rPr>
        <w:t xml:space="preserve"> </w:t>
      </w:r>
      <w:r>
        <w:rPr>
          <w:szCs w:val="22"/>
        </w:rPr>
        <w:t xml:space="preserve">bol ukončený v októbri 2015. Vzhľadom na identifikované nedostatky prijal RO nápravné opatrenia, ktorých splnenie bolo overené OA v decembri 2015. Výsledkom </w:t>
      </w:r>
      <w:r w:rsidRPr="00A50E94">
        <w:rPr>
          <w:szCs w:val="22"/>
        </w:rPr>
        <w:t xml:space="preserve">vykonanej audítorskej práce bolo poskytnutie </w:t>
      </w:r>
      <w:r w:rsidRPr="00A50E94">
        <w:rPr>
          <w:szCs w:val="22"/>
        </w:rPr>
        <w:lastRenderedPageBreak/>
        <w:t>výroku</w:t>
      </w:r>
      <w:r>
        <w:rPr>
          <w:szCs w:val="22"/>
        </w:rPr>
        <w:t xml:space="preserve"> ku dňu 11. 12. 2015</w:t>
      </w:r>
      <w:r w:rsidRPr="00A50E94">
        <w:rPr>
          <w:szCs w:val="22"/>
        </w:rPr>
        <w:t>:</w:t>
      </w:r>
      <w:r>
        <w:rPr>
          <w:szCs w:val="22"/>
        </w:rPr>
        <w:t xml:space="preserve"> </w:t>
      </w:r>
      <w:r w:rsidRPr="006E1D11">
        <w:rPr>
          <w:szCs w:val="22"/>
          <w:u w:val="single"/>
        </w:rPr>
        <w:t>Stanovisko bez výhrad</w:t>
      </w:r>
      <w:r>
        <w:rPr>
          <w:szCs w:val="22"/>
        </w:rPr>
        <w:t xml:space="preserve"> s obmedzením rozsahu pre informačné systémy a finančné nástroje </w:t>
      </w:r>
      <w:r w:rsidRPr="007D3272">
        <w:t>vzhľadom na prebiehajúce audity pripravenosti v rámci koordinátora pre nastavenie finančných nástrojov a informačných systémov</w:t>
      </w:r>
      <w:r w:rsidRPr="0012105B">
        <w:t>.</w:t>
      </w:r>
      <w:r>
        <w:rPr>
          <w:szCs w:val="22"/>
        </w:rPr>
        <w:t xml:space="preserve"> </w:t>
      </w:r>
    </w:p>
    <w:p w:rsidR="002C01A3" w:rsidRPr="00DC4C2A" w:rsidRDefault="002C01A3" w:rsidP="00604D3D">
      <w:pPr>
        <w:jc w:val="both"/>
        <w:rPr>
          <w:rFonts w:cs="Arial"/>
          <w:i/>
          <w:szCs w:val="22"/>
          <w:highlight w:val="yellow"/>
        </w:rPr>
      </w:pPr>
    </w:p>
    <w:p w:rsidR="002C01A3" w:rsidRPr="003E089D" w:rsidRDefault="003E089D" w:rsidP="003E089D">
      <w:pPr>
        <w:spacing w:before="120" w:after="120"/>
        <w:jc w:val="both"/>
        <w:rPr>
          <w:rFonts w:eastAsia="Calibri"/>
          <w:b/>
        </w:rPr>
      </w:pPr>
      <w:r>
        <w:rPr>
          <w:rFonts w:eastAsia="Calibri"/>
          <w:b/>
        </w:rPr>
        <w:t>OP Technická pomoc (A641)</w:t>
      </w:r>
    </w:p>
    <w:p w:rsidR="002C01A3" w:rsidRDefault="002C01A3" w:rsidP="00604D3D">
      <w:pPr>
        <w:jc w:val="both"/>
      </w:pPr>
      <w:r w:rsidRPr="00666636">
        <w:rPr>
          <w:szCs w:val="22"/>
        </w:rPr>
        <w:t xml:space="preserve">Audit pripravenosti pre OP </w:t>
      </w:r>
      <w:r>
        <w:rPr>
          <w:szCs w:val="22"/>
        </w:rPr>
        <w:t>Technická pomoc</w:t>
      </w:r>
      <w:r w:rsidRPr="00A2017D">
        <w:rPr>
          <w:szCs w:val="22"/>
        </w:rPr>
        <w:t xml:space="preserve"> </w:t>
      </w:r>
      <w:r w:rsidRPr="00666636">
        <w:rPr>
          <w:szCs w:val="22"/>
        </w:rPr>
        <w:t xml:space="preserve">bol ukončený </w:t>
      </w:r>
      <w:r>
        <w:rPr>
          <w:szCs w:val="22"/>
        </w:rPr>
        <w:t xml:space="preserve">v decembri 2015. Výsledkom </w:t>
      </w:r>
      <w:r w:rsidRPr="00A50E94">
        <w:rPr>
          <w:szCs w:val="22"/>
        </w:rPr>
        <w:t>vykonanej audítorskej práce bolo poskytnutie výroku</w:t>
      </w:r>
      <w:r>
        <w:rPr>
          <w:szCs w:val="22"/>
        </w:rPr>
        <w:t xml:space="preserve"> ku dňu 11. 12. 2015</w:t>
      </w:r>
      <w:r w:rsidRPr="00A50E94">
        <w:rPr>
          <w:szCs w:val="22"/>
        </w:rPr>
        <w:t>:</w:t>
      </w:r>
      <w:r>
        <w:rPr>
          <w:szCs w:val="22"/>
        </w:rPr>
        <w:t xml:space="preserve"> </w:t>
      </w:r>
      <w:r>
        <w:rPr>
          <w:szCs w:val="22"/>
          <w:u w:val="single"/>
        </w:rPr>
        <w:t>Stanovisko s</w:t>
      </w:r>
      <w:r w:rsidRPr="006E1D11">
        <w:rPr>
          <w:szCs w:val="22"/>
          <w:u w:val="single"/>
        </w:rPr>
        <w:t xml:space="preserve"> výhrad</w:t>
      </w:r>
      <w:r>
        <w:rPr>
          <w:szCs w:val="22"/>
          <w:u w:val="single"/>
        </w:rPr>
        <w:t>ou</w:t>
      </w:r>
      <w:r w:rsidRPr="002C01A3">
        <w:rPr>
          <w:szCs w:val="22"/>
        </w:rPr>
        <w:t>.</w:t>
      </w:r>
      <w:r>
        <w:rPr>
          <w:szCs w:val="22"/>
        </w:rPr>
        <w:t xml:space="preserve"> Vzhľadom na identifikované nedostatky prijal RO nápravné opatrenia, ktorých splnenie bude overené OA vo februári 2016.   </w:t>
      </w:r>
    </w:p>
    <w:p w:rsidR="002C01A3" w:rsidRPr="001C41C3" w:rsidRDefault="002C01A3" w:rsidP="00604D3D">
      <w:pPr>
        <w:pStyle w:val="Zarkazkladnhotextu"/>
        <w:widowControl w:val="0"/>
        <w:tabs>
          <w:tab w:val="left" w:pos="360"/>
        </w:tabs>
        <w:spacing w:after="0"/>
        <w:ind w:left="0"/>
        <w:jc w:val="both"/>
        <w:rPr>
          <w:rFonts w:ascii="Arial Narrow" w:eastAsiaTheme="minorHAnsi" w:hAnsi="Arial Narrow" w:cstheme="minorBidi"/>
          <w:sz w:val="22"/>
          <w:szCs w:val="36"/>
        </w:rPr>
      </w:pPr>
    </w:p>
    <w:p w:rsidR="002C01A3" w:rsidRDefault="002C01A3" w:rsidP="00D51144">
      <w:pPr>
        <w:pStyle w:val="Zarkazkladnhotextu"/>
        <w:widowControl w:val="0"/>
        <w:tabs>
          <w:tab w:val="left" w:pos="360"/>
        </w:tabs>
        <w:spacing w:after="0" w:line="240" w:lineRule="auto"/>
        <w:ind w:left="0"/>
        <w:jc w:val="both"/>
        <w:rPr>
          <w:rFonts w:eastAsiaTheme="minorHAnsi"/>
          <w:szCs w:val="24"/>
        </w:rPr>
      </w:pPr>
      <w:r w:rsidRPr="002C01A3">
        <w:rPr>
          <w:rFonts w:eastAsiaTheme="minorHAnsi"/>
          <w:szCs w:val="24"/>
        </w:rPr>
        <w:t xml:space="preserve">V rámci </w:t>
      </w:r>
      <w:r w:rsidRPr="002C01A3">
        <w:rPr>
          <w:rFonts w:eastAsiaTheme="minorHAnsi"/>
          <w:b/>
          <w:szCs w:val="24"/>
        </w:rPr>
        <w:t xml:space="preserve">OP </w:t>
      </w:r>
      <w:proofErr w:type="spellStart"/>
      <w:r w:rsidR="00F9476B">
        <w:rPr>
          <w:rFonts w:eastAsiaTheme="minorHAnsi"/>
          <w:b/>
          <w:szCs w:val="24"/>
        </w:rPr>
        <w:t>VaI</w:t>
      </w:r>
      <w:proofErr w:type="spellEnd"/>
      <w:r w:rsidRPr="002C01A3">
        <w:rPr>
          <w:rFonts w:eastAsiaTheme="minorHAnsi"/>
          <w:b/>
          <w:szCs w:val="24"/>
        </w:rPr>
        <w:t xml:space="preserve">, IROP, </w:t>
      </w:r>
      <w:proofErr w:type="spellStart"/>
      <w:r w:rsidRPr="002C01A3">
        <w:rPr>
          <w:rFonts w:eastAsiaTheme="minorHAnsi"/>
          <w:b/>
          <w:szCs w:val="24"/>
        </w:rPr>
        <w:t>Interreg</w:t>
      </w:r>
      <w:proofErr w:type="spellEnd"/>
      <w:r w:rsidRPr="002C01A3">
        <w:rPr>
          <w:rFonts w:eastAsiaTheme="minorHAnsi"/>
          <w:b/>
          <w:szCs w:val="24"/>
        </w:rPr>
        <w:t xml:space="preserve"> V-A </w:t>
      </w:r>
      <w:r w:rsidR="00D977CA">
        <w:rPr>
          <w:rFonts w:eastAsiaTheme="minorHAnsi"/>
          <w:b/>
          <w:szCs w:val="24"/>
        </w:rPr>
        <w:t>SK</w:t>
      </w:r>
      <w:r w:rsidR="00F9476B">
        <w:rPr>
          <w:rFonts w:eastAsiaTheme="minorHAnsi"/>
          <w:b/>
          <w:szCs w:val="24"/>
        </w:rPr>
        <w:t>–CZ</w:t>
      </w:r>
      <w:r w:rsidRPr="002C01A3">
        <w:rPr>
          <w:rFonts w:eastAsiaTheme="minorHAnsi"/>
          <w:b/>
          <w:szCs w:val="24"/>
        </w:rPr>
        <w:t xml:space="preserve">, </w:t>
      </w:r>
      <w:proofErr w:type="spellStart"/>
      <w:r w:rsidR="00D977CA">
        <w:rPr>
          <w:rFonts w:eastAsiaTheme="minorHAnsi"/>
          <w:b/>
          <w:szCs w:val="24"/>
        </w:rPr>
        <w:t>Interreg</w:t>
      </w:r>
      <w:proofErr w:type="spellEnd"/>
      <w:r w:rsidR="00D977CA">
        <w:rPr>
          <w:rFonts w:eastAsiaTheme="minorHAnsi"/>
          <w:b/>
          <w:szCs w:val="24"/>
        </w:rPr>
        <w:t xml:space="preserve"> V-A SK</w:t>
      </w:r>
      <w:r w:rsidR="00F9476B">
        <w:rPr>
          <w:rFonts w:eastAsiaTheme="minorHAnsi"/>
          <w:b/>
          <w:szCs w:val="24"/>
        </w:rPr>
        <w:t xml:space="preserve">–AT, </w:t>
      </w:r>
      <w:proofErr w:type="spellStart"/>
      <w:r w:rsidRPr="002C01A3">
        <w:rPr>
          <w:rFonts w:eastAsiaTheme="minorHAnsi"/>
          <w:b/>
          <w:szCs w:val="24"/>
        </w:rPr>
        <w:t>Interreg</w:t>
      </w:r>
      <w:proofErr w:type="spellEnd"/>
      <w:r w:rsidRPr="002C01A3">
        <w:rPr>
          <w:rFonts w:eastAsiaTheme="minorHAnsi"/>
          <w:b/>
          <w:szCs w:val="24"/>
        </w:rPr>
        <w:t xml:space="preserve"> V-A </w:t>
      </w:r>
      <w:r w:rsidR="00D977CA">
        <w:rPr>
          <w:rFonts w:eastAsiaTheme="minorHAnsi"/>
          <w:b/>
          <w:szCs w:val="24"/>
        </w:rPr>
        <w:t xml:space="preserve">      </w:t>
      </w:r>
      <w:r w:rsidRPr="002C01A3">
        <w:rPr>
          <w:rFonts w:eastAsiaTheme="minorHAnsi"/>
          <w:b/>
          <w:szCs w:val="24"/>
        </w:rPr>
        <w:t>S</w:t>
      </w:r>
      <w:r w:rsidR="00D977CA">
        <w:rPr>
          <w:rFonts w:eastAsiaTheme="minorHAnsi"/>
          <w:b/>
          <w:szCs w:val="24"/>
        </w:rPr>
        <w:t>K</w:t>
      </w:r>
      <w:r w:rsidR="00F9476B">
        <w:rPr>
          <w:rFonts w:eastAsiaTheme="minorHAnsi"/>
          <w:b/>
          <w:szCs w:val="24"/>
        </w:rPr>
        <w:t xml:space="preserve">–HU </w:t>
      </w:r>
      <w:r w:rsidRPr="002C01A3">
        <w:rPr>
          <w:rFonts w:eastAsiaTheme="minorHAnsi"/>
          <w:b/>
          <w:szCs w:val="24"/>
        </w:rPr>
        <w:t>a OP INTERACT III 2014</w:t>
      </w:r>
      <w:r w:rsidR="00583654">
        <w:rPr>
          <w:rFonts w:eastAsiaTheme="minorHAnsi"/>
          <w:b/>
          <w:szCs w:val="24"/>
        </w:rPr>
        <w:t xml:space="preserve"> </w:t>
      </w:r>
      <w:r w:rsidR="00583654" w:rsidRPr="004F7E4B">
        <w:rPr>
          <w:rFonts w:eastAsiaTheme="minorHAnsi"/>
        </w:rPr>
        <w:t>–</w:t>
      </w:r>
      <w:r w:rsidR="00583654">
        <w:rPr>
          <w:rFonts w:eastAsiaTheme="minorHAnsi"/>
        </w:rPr>
        <w:t xml:space="preserve"> </w:t>
      </w:r>
      <w:r w:rsidRPr="002C01A3">
        <w:rPr>
          <w:rFonts w:eastAsiaTheme="minorHAnsi"/>
          <w:b/>
          <w:szCs w:val="24"/>
        </w:rPr>
        <w:t>2020</w:t>
      </w:r>
      <w:r w:rsidRPr="002C01A3">
        <w:rPr>
          <w:rFonts w:eastAsiaTheme="minorHAnsi"/>
          <w:szCs w:val="24"/>
        </w:rPr>
        <w:t xml:space="preserve"> zabezpečuje/zabezpečí OA výkon auditov pripravenosti v roku 2016 a závery z týchto auditov budú uvedené v nasledujúcej správe o stave implementácie </w:t>
      </w:r>
      <w:r w:rsidR="008D2F5F">
        <w:rPr>
          <w:rFonts w:eastAsiaTheme="minorHAnsi"/>
          <w:szCs w:val="24"/>
        </w:rPr>
        <w:t>EŠIF</w:t>
      </w:r>
      <w:r w:rsidRPr="002C01A3">
        <w:rPr>
          <w:rFonts w:eastAsiaTheme="minorHAnsi"/>
          <w:szCs w:val="24"/>
        </w:rPr>
        <w:t xml:space="preserve">. </w:t>
      </w:r>
    </w:p>
    <w:p w:rsidR="00A272F1" w:rsidRPr="00F9476B" w:rsidRDefault="00A272F1" w:rsidP="00D51144">
      <w:pPr>
        <w:pStyle w:val="Zarkazkladnhotextu"/>
        <w:widowControl w:val="0"/>
        <w:tabs>
          <w:tab w:val="left" w:pos="360"/>
        </w:tabs>
        <w:spacing w:after="0" w:line="240" w:lineRule="auto"/>
        <w:ind w:left="0"/>
        <w:jc w:val="both"/>
        <w:rPr>
          <w:rFonts w:eastAsiaTheme="minorHAnsi"/>
          <w:szCs w:val="24"/>
        </w:rPr>
      </w:pPr>
    </w:p>
    <w:p w:rsidR="002C01A3" w:rsidRPr="00A272F1" w:rsidRDefault="00B965A4" w:rsidP="00A272F1">
      <w:pPr>
        <w:pStyle w:val="Nadpis3"/>
        <w:ind w:left="709" w:hanging="709"/>
        <w:rPr>
          <w:rFonts w:ascii="Arial Narrow" w:eastAsia="Times New Roman" w:hAnsi="Arial Narrow"/>
          <w:snapToGrid w:val="0"/>
          <w:lang w:eastAsia="en-GB"/>
        </w:rPr>
      </w:pPr>
      <w:bookmarkStart w:id="64" w:name="_Toc444160723"/>
      <w:bookmarkStart w:id="65" w:name="_Toc447185509"/>
      <w:r>
        <w:rPr>
          <w:rFonts w:eastAsia="Times New Roman"/>
          <w:snapToGrid w:val="0"/>
          <w:lang w:eastAsia="en-GB"/>
        </w:rPr>
        <w:t>3.10</w:t>
      </w:r>
      <w:r w:rsidR="00FE7CDF" w:rsidRPr="00FE7CDF">
        <w:rPr>
          <w:rFonts w:eastAsia="Times New Roman"/>
          <w:snapToGrid w:val="0"/>
          <w:lang w:eastAsia="en-GB"/>
        </w:rPr>
        <w:t>.3.</w:t>
      </w:r>
      <w:r w:rsidR="002C01A3">
        <w:rPr>
          <w:rFonts w:ascii="Arial Narrow" w:eastAsia="Times New Roman" w:hAnsi="Arial Narrow"/>
          <w:snapToGrid w:val="0"/>
          <w:lang w:eastAsia="en-GB"/>
        </w:rPr>
        <w:t xml:space="preserve"> </w:t>
      </w:r>
      <w:r w:rsidR="002C01A3" w:rsidRPr="00FE7CDF">
        <w:rPr>
          <w:rFonts w:eastAsia="Times New Roman"/>
          <w:snapToGrid w:val="0"/>
          <w:lang w:eastAsia="en-GB"/>
        </w:rPr>
        <w:t xml:space="preserve">Audity pripravenosti v oblasti </w:t>
      </w:r>
      <w:r w:rsidR="002C01A3" w:rsidRPr="00FE7CDF">
        <w:rPr>
          <w:rFonts w:eastAsia="Times New Roman"/>
          <w:snapToGrid w:val="0"/>
          <w:szCs w:val="26"/>
          <w:lang w:eastAsia="en-GB"/>
        </w:rPr>
        <w:t xml:space="preserve">Európskeho </w:t>
      </w:r>
      <w:r w:rsidR="002C01A3" w:rsidRPr="00FE7CDF">
        <w:rPr>
          <w:rFonts w:eastAsia="Times New Roman"/>
          <w:snapToGrid w:val="0"/>
          <w:lang w:eastAsia="en-GB"/>
        </w:rPr>
        <w:t xml:space="preserve"> sociálneho fondu</w:t>
      </w:r>
      <w:bookmarkEnd w:id="64"/>
      <w:bookmarkEnd w:id="65"/>
      <w:r w:rsidR="002C01A3" w:rsidRPr="00D36FB0">
        <w:rPr>
          <w:rFonts w:ascii="Arial Narrow" w:eastAsia="Times New Roman" w:hAnsi="Arial Narrow"/>
          <w:snapToGrid w:val="0"/>
          <w:lang w:eastAsia="en-GB"/>
        </w:rPr>
        <w:t xml:space="preserve"> </w:t>
      </w:r>
    </w:p>
    <w:p w:rsidR="002C01A3" w:rsidRPr="003E089D" w:rsidRDefault="002C01A3" w:rsidP="003E089D">
      <w:pPr>
        <w:spacing w:before="120" w:after="120"/>
        <w:jc w:val="both"/>
        <w:rPr>
          <w:rFonts w:eastAsia="Calibri"/>
          <w:b/>
        </w:rPr>
      </w:pPr>
      <w:r w:rsidRPr="003E089D">
        <w:rPr>
          <w:rFonts w:eastAsia="Calibri"/>
          <w:b/>
        </w:rPr>
        <w:t xml:space="preserve">OP </w:t>
      </w:r>
      <w:r w:rsidR="003E089D">
        <w:rPr>
          <w:rFonts w:eastAsia="Calibri"/>
          <w:b/>
        </w:rPr>
        <w:t>Efektívna verejná správa (A640)</w:t>
      </w:r>
    </w:p>
    <w:p w:rsidR="002C01A3" w:rsidRPr="00800B83" w:rsidRDefault="002C01A3" w:rsidP="00800B83">
      <w:pPr>
        <w:spacing w:before="120" w:after="120"/>
        <w:jc w:val="both"/>
        <w:rPr>
          <w:rFonts w:eastAsia="Calibri"/>
        </w:rPr>
      </w:pPr>
      <w:r w:rsidRPr="004F438B">
        <w:rPr>
          <w:szCs w:val="22"/>
        </w:rPr>
        <w:t xml:space="preserve">Audit pripravenosti pre OP </w:t>
      </w:r>
      <w:r>
        <w:rPr>
          <w:szCs w:val="22"/>
        </w:rPr>
        <w:t>Efektívna verejná správa</w:t>
      </w:r>
      <w:r w:rsidRPr="004F438B">
        <w:rPr>
          <w:szCs w:val="22"/>
        </w:rPr>
        <w:t xml:space="preserve"> </w:t>
      </w:r>
      <w:r>
        <w:rPr>
          <w:szCs w:val="22"/>
        </w:rPr>
        <w:t xml:space="preserve">bol ukončený v septembri 2015. Vzhľadom na identifikované nedostatky prijal RO nápravné opatrenia, ktorých splnenie bolo overené OA v decembri 2015. Výsledkom </w:t>
      </w:r>
      <w:r w:rsidRPr="00A50E94">
        <w:rPr>
          <w:szCs w:val="22"/>
        </w:rPr>
        <w:t>vykonanej audítorskej práce bolo poskytnutie výroku</w:t>
      </w:r>
      <w:r>
        <w:rPr>
          <w:szCs w:val="22"/>
        </w:rPr>
        <w:t xml:space="preserve"> ku dňu 11. 12. 2015</w:t>
      </w:r>
      <w:r w:rsidRPr="00A50E94">
        <w:rPr>
          <w:szCs w:val="22"/>
        </w:rPr>
        <w:t>:</w:t>
      </w:r>
      <w:r>
        <w:rPr>
          <w:szCs w:val="22"/>
        </w:rPr>
        <w:t xml:space="preserve"> </w:t>
      </w:r>
      <w:r w:rsidRPr="006E1D11">
        <w:rPr>
          <w:szCs w:val="22"/>
          <w:u w:val="single"/>
        </w:rPr>
        <w:t>Stanovisko bez výhrad</w:t>
      </w:r>
      <w:r>
        <w:rPr>
          <w:szCs w:val="22"/>
        </w:rPr>
        <w:t xml:space="preserve"> s obmedzením rozsahu pre informačné </w:t>
      </w:r>
      <w:r w:rsidRPr="00800B83">
        <w:rPr>
          <w:rFonts w:eastAsia="Calibri"/>
        </w:rPr>
        <w:t xml:space="preserve">systémy vzhľadom na prebiehajúci audit pripravenosti v rámci informačných systémov. </w:t>
      </w:r>
    </w:p>
    <w:p w:rsidR="002C01A3" w:rsidRDefault="002C01A3" w:rsidP="00800B83">
      <w:pPr>
        <w:spacing w:before="120" w:after="120"/>
        <w:jc w:val="both"/>
        <w:rPr>
          <w:bCs/>
          <w:snapToGrid w:val="0"/>
        </w:rPr>
      </w:pPr>
      <w:r w:rsidRPr="00800B83">
        <w:rPr>
          <w:rFonts w:eastAsia="Calibri"/>
        </w:rPr>
        <w:t>V rámci OP Ľudské zdroje OA zabezpečuje výkon auditu pripravenosti v roku 2016</w:t>
      </w:r>
      <w:r w:rsidRPr="00FE7CDF">
        <w:rPr>
          <w:bCs/>
          <w:snapToGrid w:val="0"/>
        </w:rPr>
        <w:t xml:space="preserve"> a závery z tohto auditu budú uvedené v nasledujúcej správe o stave implementácie </w:t>
      </w:r>
      <w:r w:rsidR="00FE7CDF">
        <w:rPr>
          <w:bCs/>
          <w:snapToGrid w:val="0"/>
        </w:rPr>
        <w:t>EŠIF</w:t>
      </w:r>
      <w:r w:rsidR="00D51144">
        <w:rPr>
          <w:bCs/>
          <w:snapToGrid w:val="0"/>
        </w:rPr>
        <w:t>.</w:t>
      </w:r>
    </w:p>
    <w:p w:rsidR="00A272F1" w:rsidRPr="00D51144" w:rsidRDefault="00A272F1" w:rsidP="00A272F1">
      <w:pPr>
        <w:spacing w:after="120"/>
        <w:jc w:val="both"/>
        <w:rPr>
          <w:bCs/>
          <w:snapToGrid w:val="0"/>
        </w:rPr>
      </w:pPr>
    </w:p>
    <w:p w:rsidR="002C01A3" w:rsidRPr="00FE7CDF" w:rsidRDefault="00B965A4" w:rsidP="00F9476B">
      <w:pPr>
        <w:pStyle w:val="Nadpis3"/>
        <w:rPr>
          <w:rFonts w:eastAsia="Times New Roman"/>
          <w:snapToGrid w:val="0"/>
          <w:lang w:eastAsia="en-GB"/>
        </w:rPr>
      </w:pPr>
      <w:bookmarkStart w:id="66" w:name="_Toc444160724"/>
      <w:bookmarkStart w:id="67" w:name="_Toc447185510"/>
      <w:r>
        <w:rPr>
          <w:rFonts w:eastAsia="Times New Roman"/>
          <w:snapToGrid w:val="0"/>
          <w:lang w:eastAsia="en-GB"/>
        </w:rPr>
        <w:t>3.10</w:t>
      </w:r>
      <w:r w:rsidR="00FE7CDF" w:rsidRPr="00FE7CDF">
        <w:rPr>
          <w:rFonts w:eastAsia="Times New Roman"/>
          <w:snapToGrid w:val="0"/>
          <w:lang w:eastAsia="en-GB"/>
        </w:rPr>
        <w:t>.4.</w:t>
      </w:r>
      <w:r w:rsidR="002C01A3" w:rsidRPr="00FE7CDF">
        <w:rPr>
          <w:rFonts w:eastAsia="Times New Roman"/>
          <w:snapToGrid w:val="0"/>
          <w:lang w:eastAsia="en-GB"/>
        </w:rPr>
        <w:t xml:space="preserve"> Audity pripravenosti v oblasti Európskeho námorného a rybárskeho fondu</w:t>
      </w:r>
      <w:bookmarkEnd w:id="66"/>
      <w:bookmarkEnd w:id="67"/>
      <w:r w:rsidR="002C01A3" w:rsidRPr="00FE7CDF">
        <w:rPr>
          <w:rFonts w:eastAsia="Times New Roman"/>
          <w:snapToGrid w:val="0"/>
          <w:lang w:eastAsia="en-GB"/>
        </w:rPr>
        <w:t xml:space="preserve"> </w:t>
      </w:r>
    </w:p>
    <w:p w:rsidR="002C01A3" w:rsidRPr="00DC4C2A" w:rsidRDefault="002C01A3" w:rsidP="00604D3D">
      <w:pPr>
        <w:jc w:val="both"/>
        <w:rPr>
          <w:rFonts w:cs="Arial"/>
          <w:i/>
          <w:szCs w:val="22"/>
          <w:highlight w:val="yellow"/>
        </w:rPr>
      </w:pPr>
    </w:p>
    <w:p w:rsidR="00FE7CDF" w:rsidRDefault="002C01A3" w:rsidP="00A272F1">
      <w:pPr>
        <w:pStyle w:val="Zarkazkladnhotextu"/>
        <w:widowControl w:val="0"/>
        <w:tabs>
          <w:tab w:val="left" w:pos="360"/>
        </w:tabs>
        <w:spacing w:after="0" w:line="240" w:lineRule="auto"/>
        <w:ind w:left="0"/>
        <w:jc w:val="both"/>
        <w:rPr>
          <w:bCs/>
          <w:snapToGrid w:val="0"/>
          <w:szCs w:val="24"/>
        </w:rPr>
      </w:pPr>
      <w:r w:rsidRPr="00FE7CDF">
        <w:rPr>
          <w:bCs/>
          <w:snapToGrid w:val="0"/>
          <w:szCs w:val="24"/>
        </w:rPr>
        <w:t xml:space="preserve">V rámci </w:t>
      </w:r>
      <w:r w:rsidRPr="00FE7CDF">
        <w:rPr>
          <w:b/>
          <w:bCs/>
          <w:snapToGrid w:val="0"/>
          <w:szCs w:val="24"/>
        </w:rPr>
        <w:t>OP Rybné hospodárstvo</w:t>
      </w:r>
      <w:r w:rsidRPr="00FE7CDF">
        <w:rPr>
          <w:bCs/>
          <w:snapToGrid w:val="0"/>
          <w:szCs w:val="24"/>
        </w:rPr>
        <w:t xml:space="preserve"> OA zabezpečí výkon auditu pripravenosti v roku 2016 a závery z tohto auditu budú uvedené v nasledujúcej správe o stave implementácie </w:t>
      </w:r>
      <w:r w:rsidR="008D2F5F">
        <w:rPr>
          <w:bCs/>
          <w:snapToGrid w:val="0"/>
          <w:szCs w:val="24"/>
        </w:rPr>
        <w:t>EŠIF</w:t>
      </w:r>
      <w:r w:rsidR="00A272F1">
        <w:rPr>
          <w:bCs/>
          <w:snapToGrid w:val="0"/>
          <w:szCs w:val="24"/>
        </w:rPr>
        <w:t>.</w:t>
      </w:r>
    </w:p>
    <w:p w:rsidR="00A272F1" w:rsidRPr="00A272F1" w:rsidRDefault="00A272F1" w:rsidP="00A272F1">
      <w:pPr>
        <w:pStyle w:val="Zarkazkladnhotextu"/>
        <w:widowControl w:val="0"/>
        <w:tabs>
          <w:tab w:val="left" w:pos="360"/>
        </w:tabs>
        <w:spacing w:after="0" w:line="240" w:lineRule="auto"/>
        <w:ind w:left="0"/>
        <w:jc w:val="both"/>
        <w:rPr>
          <w:bCs/>
          <w:snapToGrid w:val="0"/>
          <w:szCs w:val="24"/>
        </w:rPr>
      </w:pPr>
    </w:p>
    <w:p w:rsidR="002C01A3" w:rsidRPr="00A272F1" w:rsidRDefault="00B965A4" w:rsidP="00A272F1">
      <w:pPr>
        <w:pStyle w:val="Nadpis3"/>
        <w:rPr>
          <w:rFonts w:eastAsia="Times New Roman"/>
          <w:snapToGrid w:val="0"/>
          <w:lang w:eastAsia="en-GB"/>
        </w:rPr>
      </w:pPr>
      <w:bookmarkStart w:id="68" w:name="_Toc444160725"/>
      <w:bookmarkStart w:id="69" w:name="_Toc447185511"/>
      <w:r>
        <w:rPr>
          <w:rFonts w:eastAsia="Times New Roman"/>
          <w:snapToGrid w:val="0"/>
          <w:lang w:eastAsia="en-GB"/>
        </w:rPr>
        <w:t>3.10</w:t>
      </w:r>
      <w:r w:rsidR="00D51144" w:rsidRPr="00D51144">
        <w:rPr>
          <w:rFonts w:eastAsia="Times New Roman"/>
          <w:snapToGrid w:val="0"/>
          <w:lang w:eastAsia="en-GB"/>
        </w:rPr>
        <w:t xml:space="preserve">.5 </w:t>
      </w:r>
      <w:r w:rsidR="00D51144">
        <w:rPr>
          <w:rFonts w:eastAsia="Times New Roman"/>
          <w:snapToGrid w:val="0"/>
          <w:lang w:eastAsia="en-GB"/>
        </w:rPr>
        <w:t>Prierezové audity</w:t>
      </w:r>
      <w:bookmarkEnd w:id="68"/>
      <w:bookmarkEnd w:id="69"/>
    </w:p>
    <w:p w:rsidR="00D51144" w:rsidRPr="00800B83" w:rsidRDefault="002C01A3" w:rsidP="00800B83">
      <w:pPr>
        <w:spacing w:before="120" w:after="120"/>
        <w:jc w:val="both"/>
        <w:rPr>
          <w:rFonts w:eastAsia="Calibri"/>
          <w:b/>
        </w:rPr>
      </w:pPr>
      <w:r w:rsidRPr="00800B83">
        <w:rPr>
          <w:rFonts w:eastAsia="Calibri"/>
          <w:b/>
        </w:rPr>
        <w:t>CO (A646)</w:t>
      </w:r>
    </w:p>
    <w:p w:rsidR="002C01A3" w:rsidRDefault="002C01A3" w:rsidP="00604D3D">
      <w:pPr>
        <w:jc w:val="both"/>
        <w:rPr>
          <w:szCs w:val="22"/>
        </w:rPr>
      </w:pPr>
      <w:r w:rsidRPr="009727AF">
        <w:rPr>
          <w:szCs w:val="22"/>
        </w:rPr>
        <w:t xml:space="preserve">Audit pripravenosti pre </w:t>
      </w:r>
      <w:r>
        <w:rPr>
          <w:szCs w:val="22"/>
        </w:rPr>
        <w:t>CO</w:t>
      </w:r>
      <w:r w:rsidRPr="009727AF">
        <w:rPr>
          <w:szCs w:val="22"/>
        </w:rPr>
        <w:t xml:space="preserve"> </w:t>
      </w:r>
      <w:r>
        <w:rPr>
          <w:szCs w:val="22"/>
        </w:rPr>
        <w:t xml:space="preserve">bol ukončený v auguste 2015. Vzhľadom na identifikované nedostatky prijal CO nápravné opatrenia, ktorých splnenie bolo overené OA v decembri 2015. Výsledkom </w:t>
      </w:r>
      <w:r w:rsidRPr="00A50E94">
        <w:rPr>
          <w:szCs w:val="22"/>
        </w:rPr>
        <w:t>vykonanej audítorskej práce bolo poskytnutie výroku</w:t>
      </w:r>
      <w:r>
        <w:rPr>
          <w:szCs w:val="22"/>
        </w:rPr>
        <w:t xml:space="preserve"> ku dňu 11. 12. 2015</w:t>
      </w:r>
      <w:r w:rsidRPr="00A50E94">
        <w:rPr>
          <w:szCs w:val="22"/>
        </w:rPr>
        <w:t>:</w:t>
      </w:r>
      <w:r>
        <w:rPr>
          <w:szCs w:val="22"/>
        </w:rPr>
        <w:t xml:space="preserve"> </w:t>
      </w:r>
      <w:r w:rsidRPr="006E1D11">
        <w:rPr>
          <w:szCs w:val="22"/>
          <w:u w:val="single"/>
        </w:rPr>
        <w:t>Stanovisko bez výhrad</w:t>
      </w:r>
      <w:r>
        <w:rPr>
          <w:szCs w:val="22"/>
        </w:rPr>
        <w:t xml:space="preserve"> s obmedzením rozsahu pre informačné systémy a finančné nástroje </w:t>
      </w:r>
      <w:r w:rsidRPr="007D3272">
        <w:t>vzhľadom na prebiehajúce audity pripravenosti v rámci koordinátora pre nastavenie finančných nástrojov a informačných systémov</w:t>
      </w:r>
      <w:r w:rsidRPr="0012105B">
        <w:t>.</w:t>
      </w:r>
      <w:r>
        <w:rPr>
          <w:szCs w:val="22"/>
        </w:rPr>
        <w:t xml:space="preserve"> </w:t>
      </w:r>
    </w:p>
    <w:p w:rsidR="00A272F1" w:rsidRPr="001514E6" w:rsidRDefault="002C01A3" w:rsidP="00604D3D">
      <w:pPr>
        <w:jc w:val="both"/>
        <w:rPr>
          <w:szCs w:val="22"/>
        </w:rPr>
      </w:pPr>
      <w:r>
        <w:rPr>
          <w:szCs w:val="22"/>
        </w:rPr>
        <w:t xml:space="preserve"> </w:t>
      </w:r>
    </w:p>
    <w:p w:rsidR="00D51144" w:rsidRPr="00800B83" w:rsidRDefault="002C01A3" w:rsidP="00800B83">
      <w:pPr>
        <w:spacing w:before="120" w:after="120"/>
        <w:jc w:val="both"/>
        <w:rPr>
          <w:rFonts w:eastAsia="Calibri"/>
          <w:b/>
        </w:rPr>
      </w:pPr>
      <w:r w:rsidRPr="00800B83">
        <w:rPr>
          <w:rFonts w:eastAsia="Calibri"/>
          <w:b/>
        </w:rPr>
        <w:t>CKO (A647)</w:t>
      </w:r>
    </w:p>
    <w:p w:rsidR="00F9476B" w:rsidRPr="00D51144" w:rsidRDefault="002C01A3" w:rsidP="00604D3D">
      <w:pPr>
        <w:jc w:val="both"/>
        <w:rPr>
          <w:szCs w:val="22"/>
        </w:rPr>
      </w:pPr>
      <w:r w:rsidRPr="009727AF">
        <w:rPr>
          <w:szCs w:val="22"/>
        </w:rPr>
        <w:t xml:space="preserve">Audit pripravenosti pre </w:t>
      </w:r>
      <w:r>
        <w:rPr>
          <w:szCs w:val="22"/>
        </w:rPr>
        <w:t>CKO</w:t>
      </w:r>
      <w:r w:rsidRPr="009727AF">
        <w:rPr>
          <w:szCs w:val="22"/>
        </w:rPr>
        <w:t xml:space="preserve"> </w:t>
      </w:r>
      <w:r>
        <w:rPr>
          <w:szCs w:val="22"/>
        </w:rPr>
        <w:t xml:space="preserve">bol ukončený v auguste 2015. Vzhľadom na identifikované nedostatky prijal CKO nápravné opatrenia, ktorých splnenie bolo overené OA v decembri </w:t>
      </w:r>
      <w:r>
        <w:rPr>
          <w:szCs w:val="22"/>
        </w:rPr>
        <w:lastRenderedPageBreak/>
        <w:t xml:space="preserve">2015. Výsledkom </w:t>
      </w:r>
      <w:r w:rsidRPr="00A50E94">
        <w:rPr>
          <w:szCs w:val="22"/>
        </w:rPr>
        <w:t>vykonanej audítorskej práce bolo poskytnutie výroku</w:t>
      </w:r>
      <w:r>
        <w:rPr>
          <w:szCs w:val="22"/>
        </w:rPr>
        <w:t xml:space="preserve"> ku dňu 23. 12. 2015</w:t>
      </w:r>
      <w:r w:rsidRPr="00A50E94">
        <w:rPr>
          <w:szCs w:val="22"/>
        </w:rPr>
        <w:t>:</w:t>
      </w:r>
      <w:r>
        <w:rPr>
          <w:szCs w:val="22"/>
        </w:rPr>
        <w:t xml:space="preserve"> </w:t>
      </w:r>
      <w:r w:rsidRPr="006E1D11">
        <w:rPr>
          <w:szCs w:val="22"/>
          <w:u w:val="single"/>
        </w:rPr>
        <w:t>Stanovisko bez výhrad</w:t>
      </w:r>
      <w:r>
        <w:rPr>
          <w:szCs w:val="22"/>
          <w:u w:val="single"/>
        </w:rPr>
        <w:t>.</w:t>
      </w:r>
      <w:r w:rsidR="00D51144">
        <w:rPr>
          <w:szCs w:val="22"/>
        </w:rPr>
        <w:t xml:space="preserve"> </w:t>
      </w:r>
    </w:p>
    <w:p w:rsidR="00D51144" w:rsidRDefault="00D51144" w:rsidP="00604D3D">
      <w:pPr>
        <w:jc w:val="both"/>
        <w:rPr>
          <w:rFonts w:cs="Arial Narrow"/>
          <w:b/>
          <w:bCs/>
          <w:snapToGrid w:val="0"/>
          <w:szCs w:val="22"/>
          <w:lang w:eastAsia="cs-CZ"/>
        </w:rPr>
      </w:pPr>
    </w:p>
    <w:p w:rsidR="002C01A3" w:rsidRPr="00800B83" w:rsidRDefault="002C01A3" w:rsidP="00800B83">
      <w:pPr>
        <w:spacing w:before="120" w:after="120"/>
        <w:jc w:val="both"/>
        <w:rPr>
          <w:rFonts w:eastAsia="Calibri"/>
          <w:b/>
        </w:rPr>
      </w:pPr>
      <w:r w:rsidRPr="00800B83">
        <w:rPr>
          <w:rFonts w:eastAsia="Calibri"/>
          <w:b/>
        </w:rPr>
        <w:t>Orgán zabezpečujúci oc</w:t>
      </w:r>
      <w:r w:rsidR="00800B83">
        <w:rPr>
          <w:rFonts w:eastAsia="Calibri"/>
          <w:b/>
        </w:rPr>
        <w:t>hranu finančných záujmov (A745)</w:t>
      </w:r>
    </w:p>
    <w:p w:rsidR="002C01A3" w:rsidRDefault="002C01A3" w:rsidP="00604D3D">
      <w:pPr>
        <w:jc w:val="both"/>
      </w:pPr>
      <w:r w:rsidRPr="00C6057F">
        <w:t>Audit pripravenosti pre orgán zabezpečujúci ochranu finančných záujmov bol ukončený v </w:t>
      </w:r>
      <w:r>
        <w:t xml:space="preserve">novembri 2015. </w:t>
      </w:r>
      <w:r>
        <w:rPr>
          <w:szCs w:val="22"/>
        </w:rPr>
        <w:t xml:space="preserve">Vzhľadom na identifikované nedostatky prijal orgán </w:t>
      </w:r>
      <w:r w:rsidRPr="00C6057F">
        <w:t>zabezpečujúci ochranu finančných záujmov</w:t>
      </w:r>
      <w:r>
        <w:rPr>
          <w:szCs w:val="22"/>
        </w:rPr>
        <w:t xml:space="preserve"> nápravné opatrenia, ktorých splnenie bolo overené OA v decembri 2015. Výsledkom </w:t>
      </w:r>
      <w:r w:rsidRPr="00A50E94">
        <w:rPr>
          <w:szCs w:val="22"/>
        </w:rPr>
        <w:t>vykonanej audítorskej práce bolo poskytnutie výroku</w:t>
      </w:r>
      <w:r>
        <w:rPr>
          <w:szCs w:val="22"/>
        </w:rPr>
        <w:t xml:space="preserve"> ku dňu 10. 12. 2015</w:t>
      </w:r>
      <w:r w:rsidRPr="00A50E94">
        <w:rPr>
          <w:szCs w:val="22"/>
        </w:rPr>
        <w:t>:</w:t>
      </w:r>
      <w:r>
        <w:rPr>
          <w:szCs w:val="22"/>
        </w:rPr>
        <w:t xml:space="preserve"> </w:t>
      </w:r>
      <w:r w:rsidRPr="006E1D11">
        <w:rPr>
          <w:szCs w:val="22"/>
          <w:u w:val="single"/>
        </w:rPr>
        <w:t>Stanovisko bez výhrad</w:t>
      </w:r>
      <w:r w:rsidRPr="0012105B">
        <w:t>.</w:t>
      </w:r>
      <w:r>
        <w:t xml:space="preserve"> </w:t>
      </w:r>
    </w:p>
    <w:p w:rsidR="002C01A3" w:rsidRDefault="002C01A3" w:rsidP="00604D3D">
      <w:pPr>
        <w:jc w:val="both"/>
        <w:rPr>
          <w:rFonts w:eastAsiaTheme="majorEastAsia"/>
          <w:b/>
          <w:bCs/>
          <w:i/>
          <w:szCs w:val="22"/>
        </w:rPr>
      </w:pPr>
    </w:p>
    <w:p w:rsidR="002C01A3" w:rsidRPr="00800B83" w:rsidRDefault="002C01A3" w:rsidP="00800B83">
      <w:pPr>
        <w:spacing w:before="120" w:after="120"/>
        <w:jc w:val="both"/>
        <w:rPr>
          <w:rFonts w:eastAsia="Calibri"/>
          <w:b/>
        </w:rPr>
      </w:pPr>
      <w:r w:rsidRPr="00800B83">
        <w:rPr>
          <w:rFonts w:eastAsia="Calibri"/>
          <w:b/>
        </w:rPr>
        <w:t>Gestori horizontálnych princípov -</w:t>
      </w:r>
      <w:r w:rsidR="00800B83">
        <w:rPr>
          <w:rFonts w:eastAsia="Calibri"/>
          <w:b/>
        </w:rPr>
        <w:t xml:space="preserve"> HP udržateľný rozvoj (A648)</w:t>
      </w:r>
    </w:p>
    <w:p w:rsidR="002C01A3" w:rsidRDefault="002C01A3" w:rsidP="00604D3D">
      <w:pPr>
        <w:jc w:val="both"/>
      </w:pPr>
      <w:r w:rsidRPr="00C6057F">
        <w:t>Audit pripravenosti pre orgán</w:t>
      </w:r>
      <w:r>
        <w:t>, ktorý je zodpovedný za HP udržateľný rozvoj</w:t>
      </w:r>
      <w:r w:rsidRPr="00C6057F">
        <w:t xml:space="preserve"> </w:t>
      </w:r>
      <w:r>
        <w:t xml:space="preserve">(ÚV SR) </w:t>
      </w:r>
      <w:r w:rsidRPr="00C6057F">
        <w:t>bol ukončený v </w:t>
      </w:r>
      <w:r>
        <w:t xml:space="preserve">novembri 2015. </w:t>
      </w:r>
      <w:r>
        <w:rPr>
          <w:szCs w:val="22"/>
        </w:rPr>
        <w:t xml:space="preserve">Vzhľadom na identifikované nedostatky prijal  ÚV SR nápravné opatrenia, ktorých splnenie bolo overené OA v decembri 2015. Výsledkom </w:t>
      </w:r>
      <w:r w:rsidRPr="00A50E94">
        <w:rPr>
          <w:szCs w:val="22"/>
        </w:rPr>
        <w:t>vykonanej audítorskej práce bolo poskytnutie výroku</w:t>
      </w:r>
      <w:r>
        <w:rPr>
          <w:szCs w:val="22"/>
        </w:rPr>
        <w:t xml:space="preserve"> ku dňu 11. 12. 2015</w:t>
      </w:r>
      <w:r w:rsidRPr="00A50E94">
        <w:rPr>
          <w:szCs w:val="22"/>
        </w:rPr>
        <w:t>:</w:t>
      </w:r>
      <w:r>
        <w:rPr>
          <w:szCs w:val="22"/>
        </w:rPr>
        <w:t xml:space="preserve"> </w:t>
      </w:r>
      <w:r w:rsidRPr="006E1D11">
        <w:rPr>
          <w:szCs w:val="22"/>
          <w:u w:val="single"/>
        </w:rPr>
        <w:t>Stanovisko bez výhrad</w:t>
      </w:r>
      <w:r>
        <w:rPr>
          <w:szCs w:val="22"/>
        </w:rPr>
        <w:t xml:space="preserve"> s obmedzením rozsahu pre informačné systémy </w:t>
      </w:r>
      <w:r>
        <w:t>vzhľadom na </w:t>
      </w:r>
      <w:r w:rsidRPr="007D3272">
        <w:t>prebiehajúc</w:t>
      </w:r>
      <w:r>
        <w:t>i</w:t>
      </w:r>
      <w:r w:rsidRPr="007D3272">
        <w:t xml:space="preserve"> audit pripravenosti v rámci informačných systémov</w:t>
      </w:r>
      <w:r w:rsidRPr="0012105B">
        <w:t>.</w:t>
      </w:r>
      <w:r>
        <w:t xml:space="preserve"> </w:t>
      </w:r>
    </w:p>
    <w:p w:rsidR="002C01A3" w:rsidRDefault="002C01A3" w:rsidP="00604D3D">
      <w:pPr>
        <w:jc w:val="both"/>
        <w:rPr>
          <w:rFonts w:cs="Arial Narrow"/>
          <w:i/>
          <w:snapToGrid w:val="0"/>
          <w:szCs w:val="22"/>
          <w:lang w:eastAsia="cs-CZ"/>
        </w:rPr>
      </w:pPr>
    </w:p>
    <w:p w:rsidR="002C01A3" w:rsidRPr="00800B83" w:rsidRDefault="002C01A3" w:rsidP="00800B83">
      <w:pPr>
        <w:spacing w:before="120" w:after="120"/>
        <w:jc w:val="both"/>
        <w:rPr>
          <w:rFonts w:eastAsia="Calibri"/>
          <w:b/>
        </w:rPr>
      </w:pPr>
      <w:r w:rsidRPr="00800B83">
        <w:rPr>
          <w:rFonts w:eastAsia="Calibri"/>
          <w:b/>
        </w:rPr>
        <w:t>Gestori horizontálnych princípov - HP rovnosť medzi mužmi a </w:t>
      </w:r>
      <w:r w:rsidR="00800B83">
        <w:rPr>
          <w:rFonts w:eastAsia="Calibri"/>
          <w:b/>
        </w:rPr>
        <w:t>ženami a nediskriminácia (A708)</w:t>
      </w:r>
    </w:p>
    <w:p w:rsidR="00EF0A67" w:rsidRPr="00800B83" w:rsidRDefault="002C01A3" w:rsidP="00800B83">
      <w:pPr>
        <w:spacing w:before="120" w:after="120"/>
        <w:jc w:val="both"/>
        <w:rPr>
          <w:rFonts w:eastAsia="Calibri"/>
        </w:rPr>
      </w:pPr>
      <w:r w:rsidRPr="00250A62">
        <w:rPr>
          <w:rFonts w:cs="Arial Narrow"/>
          <w:bCs/>
          <w:snapToGrid w:val="0"/>
          <w:szCs w:val="22"/>
          <w:lang w:eastAsia="cs-CZ"/>
        </w:rPr>
        <w:t xml:space="preserve">Audit pripravenosti pre orgán, ktorý je zodpovedný za HP rovnosť medzi mužmi a ženami a nediskriminácia </w:t>
      </w:r>
      <w:r>
        <w:rPr>
          <w:rFonts w:cs="Arial Narrow"/>
          <w:bCs/>
          <w:snapToGrid w:val="0"/>
          <w:szCs w:val="22"/>
          <w:lang w:eastAsia="cs-CZ"/>
        </w:rPr>
        <w:t xml:space="preserve">(MPSVR SR) </w:t>
      </w:r>
      <w:r w:rsidRPr="00250A62">
        <w:rPr>
          <w:rFonts w:cs="Arial Narrow"/>
          <w:bCs/>
          <w:snapToGrid w:val="0"/>
          <w:szCs w:val="22"/>
          <w:lang w:eastAsia="cs-CZ"/>
        </w:rPr>
        <w:t>bol ukončený v novembri 2015</w:t>
      </w:r>
      <w:r>
        <w:rPr>
          <w:rFonts w:cs="Arial Narrow"/>
          <w:bCs/>
          <w:snapToGrid w:val="0"/>
          <w:szCs w:val="22"/>
          <w:lang w:eastAsia="cs-CZ"/>
        </w:rPr>
        <w:t xml:space="preserve">. </w:t>
      </w:r>
      <w:r>
        <w:rPr>
          <w:szCs w:val="22"/>
        </w:rPr>
        <w:t xml:space="preserve">Vzhľadom na identifikované nedostatky prijalo MPSVR SR nápravné opatrenia, ktorých splnenie bolo overené OA v decembri 2015. Výsledkom </w:t>
      </w:r>
      <w:r w:rsidRPr="00A50E94">
        <w:rPr>
          <w:szCs w:val="22"/>
        </w:rPr>
        <w:t>vykonanej audítorskej práce bolo poskytnutie výroku</w:t>
      </w:r>
      <w:r>
        <w:rPr>
          <w:szCs w:val="22"/>
        </w:rPr>
        <w:t xml:space="preserve"> ku dňu 11. 12. 2015</w:t>
      </w:r>
      <w:r w:rsidRPr="00A50E94">
        <w:rPr>
          <w:szCs w:val="22"/>
        </w:rPr>
        <w:t>:</w:t>
      </w:r>
      <w:r>
        <w:rPr>
          <w:szCs w:val="22"/>
        </w:rPr>
        <w:t xml:space="preserve"> </w:t>
      </w:r>
      <w:r w:rsidRPr="006E1D11">
        <w:rPr>
          <w:szCs w:val="22"/>
          <w:u w:val="single"/>
        </w:rPr>
        <w:t>Stanovisko bez výhrad</w:t>
      </w:r>
      <w:r>
        <w:rPr>
          <w:szCs w:val="22"/>
        </w:rPr>
        <w:t xml:space="preserve"> s obmedzením rozsahu pre  informačné systémy </w:t>
      </w:r>
      <w:r w:rsidRPr="00800B83">
        <w:rPr>
          <w:rFonts w:eastAsia="Calibri"/>
        </w:rPr>
        <w:t>vzhľadom na prebiehajúce audity pripravenosti v rámci informačných systémov.</w:t>
      </w:r>
    </w:p>
    <w:p w:rsidR="006F6281" w:rsidRDefault="002C01A3" w:rsidP="00800B83">
      <w:pPr>
        <w:spacing w:before="120" w:after="120"/>
        <w:jc w:val="both"/>
      </w:pPr>
      <w:r w:rsidRPr="00800B83">
        <w:rPr>
          <w:rFonts w:eastAsia="Calibri"/>
        </w:rPr>
        <w:t>V súvislosti s audit</w:t>
      </w:r>
      <w:r w:rsidR="00C04596">
        <w:rPr>
          <w:rFonts w:eastAsia="Calibri"/>
        </w:rPr>
        <w:t>om</w:t>
      </w:r>
      <w:r w:rsidRPr="00800B83">
        <w:rPr>
          <w:rFonts w:eastAsia="Calibri"/>
        </w:rPr>
        <w:t xml:space="preserve"> pripravenosti pre </w:t>
      </w:r>
      <w:r w:rsidRPr="002A46C4">
        <w:t>Koordinátor</w:t>
      </w:r>
      <w:r w:rsidR="008D2F5F">
        <w:t>a</w:t>
      </w:r>
      <w:r w:rsidRPr="002A46C4">
        <w:t xml:space="preserve"> pre nastavenie finančných nástrojov zabezpečuje OA ich výkon v roku 2016. Závery z  audit</w:t>
      </w:r>
      <w:r w:rsidR="00C04596">
        <w:t>u</w:t>
      </w:r>
      <w:r w:rsidRPr="002A46C4">
        <w:t xml:space="preserve"> budú uvedené v nasledujúcej správe o stave implementácie </w:t>
      </w:r>
      <w:r w:rsidR="00EF0A67" w:rsidRPr="002A46C4">
        <w:t>EŠIF</w:t>
      </w:r>
      <w:r w:rsidRPr="002A46C4">
        <w:t>.</w:t>
      </w:r>
    </w:p>
    <w:p w:rsidR="00C04596" w:rsidRPr="001514E6" w:rsidRDefault="00C04596" w:rsidP="001514E6">
      <w:pPr>
        <w:spacing w:before="120" w:after="120"/>
        <w:jc w:val="both"/>
        <w:rPr>
          <w:rFonts w:eastAsia="Calibri"/>
          <w:b/>
        </w:rPr>
      </w:pPr>
      <w:bookmarkStart w:id="70" w:name="_Toc444160726"/>
      <w:r w:rsidRPr="001514E6">
        <w:rPr>
          <w:rFonts w:eastAsia="Calibri"/>
          <w:b/>
        </w:rPr>
        <w:t>Informačné systémy ISUF a ITMS2014+ (A649)</w:t>
      </w:r>
    </w:p>
    <w:p w:rsidR="00C04596" w:rsidRDefault="00C04596" w:rsidP="001514E6">
      <w:pPr>
        <w:jc w:val="both"/>
        <w:rPr>
          <w:rFonts w:ascii="Arial Narrow" w:hAnsi="Arial Narrow"/>
        </w:rPr>
      </w:pPr>
      <w:r w:rsidRPr="001514E6">
        <w:rPr>
          <w:rFonts w:eastAsia="Calibri"/>
        </w:rPr>
        <w:t>Audit pripravenosti pre informačné systémy ISUF a ITMS2014+ sa v roku 2015 vykonával v troch fázach. Prvá a druhá fáza bola ukončená v novembri 2015 a tretia v decembri 2015. Vzhľadom na nedostatky identifikované v 1. fáze implementovaných funkcionalít prijal ÚV SR nápravné opatrenia, ktorých splnenie bolo overené OA a vyhodnotené ako dostatočné v decembri 2015. V súvislosti s plnením hlavného cieľa auditu OA upozornil na skutočnosť, že rozsah overovaných postupov v tomto vládnom audite je závislý od funkcionalít informačného systému ISUF a ITMS2014+, ktoré boli v čase výkonu auditu uvedené do ostrej prevádzky. Z uvedeného dôvodu OA vydal stanovisko bez výhrad vynímajúc overenie plnenia čiastkových cieľov kritérií určenia so zameraním na informačné systémy ISUF a ITMS2014+, ktoré sa vzťahujú na funkcionality informačných systémov ISUF a ITMS2014+, ktoré v čase výkonu auditu do ostrej prevádzky uvedené neboli.</w:t>
      </w:r>
    </w:p>
    <w:p w:rsidR="00052BAB" w:rsidRDefault="00052BAB" w:rsidP="004D16F3">
      <w:pPr>
        <w:rPr>
          <w:snapToGrid w:val="0"/>
        </w:rPr>
      </w:pPr>
    </w:p>
    <w:p w:rsidR="00C04596" w:rsidRDefault="00C04596" w:rsidP="004D16F3">
      <w:pPr>
        <w:rPr>
          <w:snapToGrid w:val="0"/>
        </w:rPr>
      </w:pPr>
    </w:p>
    <w:p w:rsidR="006F6281" w:rsidRPr="006F6281" w:rsidRDefault="00B965A4" w:rsidP="001D6F91">
      <w:pPr>
        <w:pStyle w:val="Nadpis3"/>
        <w:rPr>
          <w:i/>
        </w:rPr>
      </w:pPr>
      <w:bookmarkStart w:id="71" w:name="_Toc447185512"/>
      <w:r>
        <w:rPr>
          <w:snapToGrid w:val="0"/>
        </w:rPr>
        <w:lastRenderedPageBreak/>
        <w:t>3.11</w:t>
      </w:r>
      <w:r w:rsidR="006F6281">
        <w:rPr>
          <w:snapToGrid w:val="0"/>
        </w:rPr>
        <w:t xml:space="preserve"> </w:t>
      </w:r>
      <w:r w:rsidR="006F6281" w:rsidRPr="006F6281">
        <w:t>Koordinácia opatrení zameraných na ochranu finančných záujmov EÚ v SR</w:t>
      </w:r>
      <w:bookmarkEnd w:id="70"/>
      <w:bookmarkEnd w:id="71"/>
    </w:p>
    <w:p w:rsidR="006F6281" w:rsidRPr="00103D9B" w:rsidRDefault="006F6281" w:rsidP="00604D3D">
      <w:pPr>
        <w:autoSpaceDE w:val="0"/>
        <w:autoSpaceDN w:val="0"/>
        <w:adjustRightInd w:val="0"/>
        <w:ind w:firstLine="708"/>
        <w:jc w:val="both"/>
        <w:rPr>
          <w:i/>
        </w:rPr>
      </w:pPr>
    </w:p>
    <w:p w:rsidR="006F6281" w:rsidRPr="00800B83" w:rsidRDefault="006F6281" w:rsidP="00800B83">
      <w:pPr>
        <w:spacing w:before="120" w:after="120"/>
        <w:jc w:val="both"/>
        <w:rPr>
          <w:rFonts w:eastAsia="Calibri"/>
        </w:rPr>
      </w:pPr>
      <w:r w:rsidRPr="00F927C6">
        <w:t>V oblasti ochrany finančných záujmov Európskej únie v</w:t>
      </w:r>
      <w:r>
        <w:t> </w:t>
      </w:r>
      <w:r w:rsidRPr="00F927C6">
        <w:t>SR</w:t>
      </w:r>
      <w:r>
        <w:t xml:space="preserve"> (ďalej len „OFZ EÚ“) sekcia kontroly a prevencie korupcie ÚV SR pôsobí ako kontaktné pracovisko pre Európsky úrad boja proti podvodom - OLAF a plní funkciu koordinačného útvaru boja proti podvodom </w:t>
      </w:r>
      <w:r w:rsidRPr="00244F46">
        <w:rPr>
          <w:color w:val="000000"/>
        </w:rPr>
        <w:t xml:space="preserve">- </w:t>
      </w:r>
      <w:proofErr w:type="spellStart"/>
      <w:r w:rsidRPr="00244F46">
        <w:rPr>
          <w:color w:val="000000"/>
        </w:rPr>
        <w:t>Anti-fraud</w:t>
      </w:r>
      <w:proofErr w:type="spellEnd"/>
      <w:r w:rsidRPr="00244F46">
        <w:rPr>
          <w:color w:val="000000"/>
        </w:rPr>
        <w:t xml:space="preserve"> </w:t>
      </w:r>
      <w:proofErr w:type="spellStart"/>
      <w:r w:rsidRPr="00244F46">
        <w:rPr>
          <w:color w:val="000000"/>
        </w:rPr>
        <w:t>coordination</w:t>
      </w:r>
      <w:proofErr w:type="spellEnd"/>
      <w:r w:rsidRPr="00244F46">
        <w:rPr>
          <w:color w:val="000000"/>
        </w:rPr>
        <w:t xml:space="preserve"> </w:t>
      </w:r>
      <w:proofErr w:type="spellStart"/>
      <w:r w:rsidRPr="00244F46">
        <w:rPr>
          <w:color w:val="000000"/>
        </w:rPr>
        <w:t>service</w:t>
      </w:r>
      <w:proofErr w:type="spellEnd"/>
      <w:r>
        <w:t xml:space="preserve"> (AFCOS). Túto činnosť sekcia zabezpečuje prostredníctvom </w:t>
      </w:r>
      <w:r w:rsidRPr="00800B83">
        <w:rPr>
          <w:rFonts w:eastAsia="Calibri"/>
        </w:rPr>
        <w:t>odboru Centrálny kontaktný útvar pr</w:t>
      </w:r>
      <w:r w:rsidR="00800B83">
        <w:rPr>
          <w:rFonts w:eastAsia="Calibri"/>
        </w:rPr>
        <w:t>e OLAF (ďalej len „OCKÚ OLAF“).</w:t>
      </w:r>
    </w:p>
    <w:p w:rsidR="006F6281" w:rsidRDefault="006F6281" w:rsidP="00800B83">
      <w:pPr>
        <w:spacing w:before="120"/>
        <w:jc w:val="both"/>
      </w:pPr>
      <w:r w:rsidRPr="00800B83">
        <w:rPr>
          <w:rFonts w:eastAsia="Calibri"/>
        </w:rPr>
        <w:t>Na medzinárodnej úrovni aj v roku 2015 OCKÚ OLAF zastupoval SR v orgánoch, výboroch</w:t>
      </w:r>
      <w:r w:rsidRPr="007402B0">
        <w:rPr>
          <w:color w:val="000000"/>
        </w:rPr>
        <w:t xml:space="preserve"> a pracovných skupinách Rady EÚ a Európskej komisie</w:t>
      </w:r>
      <w:r>
        <w:rPr>
          <w:color w:val="000000"/>
        </w:rPr>
        <w:t xml:space="preserve">, najmä v </w:t>
      </w:r>
      <w:r w:rsidRPr="007402B0">
        <w:rPr>
          <w:color w:val="000000"/>
        </w:rPr>
        <w:t>Poradn</w:t>
      </w:r>
      <w:r>
        <w:rPr>
          <w:color w:val="000000"/>
        </w:rPr>
        <w:t>om</w:t>
      </w:r>
      <w:r w:rsidRPr="007402B0">
        <w:rPr>
          <w:color w:val="000000"/>
        </w:rPr>
        <w:t xml:space="preserve"> výbor</w:t>
      </w:r>
      <w:r>
        <w:rPr>
          <w:color w:val="000000"/>
        </w:rPr>
        <w:t>e</w:t>
      </w:r>
      <w:r w:rsidRPr="007402B0">
        <w:rPr>
          <w:color w:val="000000"/>
        </w:rPr>
        <w:t xml:space="preserve"> </w:t>
      </w:r>
      <w:proofErr w:type="spellStart"/>
      <w:r w:rsidRPr="007402B0">
        <w:rPr>
          <w:color w:val="000000"/>
        </w:rPr>
        <w:t>OLAF-u</w:t>
      </w:r>
      <w:proofErr w:type="spellEnd"/>
      <w:r w:rsidRPr="007402B0">
        <w:rPr>
          <w:color w:val="000000"/>
        </w:rPr>
        <w:t xml:space="preserve"> na koordináciu boja proti podvodom</w:t>
      </w:r>
      <w:r w:rsidRPr="00A07CD7">
        <w:rPr>
          <w:color w:val="000000"/>
        </w:rPr>
        <w:t xml:space="preserve"> </w:t>
      </w:r>
      <w:r>
        <w:rPr>
          <w:color w:val="000000"/>
        </w:rPr>
        <w:t>(COCOLAF)</w:t>
      </w:r>
      <w:r w:rsidR="00D802C9">
        <w:rPr>
          <w:color w:val="000000"/>
        </w:rPr>
        <w:t>,</w:t>
      </w:r>
      <w:r>
        <w:rPr>
          <w:color w:val="000000"/>
        </w:rPr>
        <w:t xml:space="preserve"> </w:t>
      </w:r>
      <w:r w:rsidRPr="007402B0">
        <w:rPr>
          <w:color w:val="000000"/>
        </w:rPr>
        <w:t>Pracovn</w:t>
      </w:r>
      <w:r>
        <w:rPr>
          <w:color w:val="000000"/>
        </w:rPr>
        <w:t xml:space="preserve">ej skupine </w:t>
      </w:r>
      <w:r w:rsidRPr="007402B0">
        <w:rPr>
          <w:color w:val="000000"/>
        </w:rPr>
        <w:t>Rady - boj proti podvodom</w:t>
      </w:r>
      <w:r>
        <w:rPr>
          <w:color w:val="000000"/>
        </w:rPr>
        <w:t xml:space="preserve"> (GAF)</w:t>
      </w:r>
      <w:r w:rsidR="00974606">
        <w:rPr>
          <w:color w:val="000000"/>
        </w:rPr>
        <w:t>,</w:t>
      </w:r>
      <w:r>
        <w:rPr>
          <w:color w:val="000000"/>
        </w:rPr>
        <w:t xml:space="preserve"> </w:t>
      </w:r>
      <w:r w:rsidRPr="007402B0">
        <w:rPr>
          <w:color w:val="000000"/>
        </w:rPr>
        <w:t>sie</w:t>
      </w:r>
      <w:r>
        <w:rPr>
          <w:color w:val="000000"/>
        </w:rPr>
        <w:t>ti</w:t>
      </w:r>
      <w:r w:rsidRPr="007402B0">
        <w:rPr>
          <w:color w:val="000000"/>
        </w:rPr>
        <w:t xml:space="preserve"> komunikátorov Európskeho úradu pre boj proti podvodom </w:t>
      </w:r>
      <w:r>
        <w:rPr>
          <w:color w:val="000000"/>
        </w:rPr>
        <w:t>(</w:t>
      </w:r>
      <w:r w:rsidRPr="007402B0">
        <w:rPr>
          <w:color w:val="000000"/>
        </w:rPr>
        <w:t>OAFCN</w:t>
      </w:r>
      <w:r w:rsidR="0042123F">
        <w:rPr>
          <w:color w:val="000000"/>
        </w:rPr>
        <w:t xml:space="preserve">). </w:t>
      </w:r>
      <w:r>
        <w:t xml:space="preserve">V oblasti bilaterálnej výmeny skúseností s ostatnými členskými štátmi EÚ sa s témou OFZ EÚ uskutočnili stretnutia s českým </w:t>
      </w:r>
      <w:proofErr w:type="spellStart"/>
      <w:r>
        <w:t>AFCOSom</w:t>
      </w:r>
      <w:proofErr w:type="spellEnd"/>
      <w:r>
        <w:t xml:space="preserve"> (v Bratislave, v Luhačoviciach), ako aj stretnutie s Bulharským </w:t>
      </w:r>
      <w:proofErr w:type="spellStart"/>
      <w:r>
        <w:t>AFCOSom</w:t>
      </w:r>
      <w:proofErr w:type="spellEnd"/>
      <w:r>
        <w:t xml:space="preserve"> v Bratislave. </w:t>
      </w:r>
    </w:p>
    <w:p w:rsidR="006F6281" w:rsidRPr="00800B83" w:rsidRDefault="006F6281" w:rsidP="00800B83">
      <w:pPr>
        <w:spacing w:before="120" w:after="120"/>
        <w:jc w:val="both"/>
        <w:rPr>
          <w:rFonts w:eastAsia="Calibri"/>
          <w:b/>
        </w:rPr>
      </w:pPr>
      <w:r w:rsidRPr="00800B83">
        <w:rPr>
          <w:rFonts w:eastAsia="Calibri"/>
          <w:b/>
        </w:rPr>
        <w:t>Riadiaci výbor pre ochranu finančných záujmov Európskej únie v Slovenskej republike</w:t>
      </w:r>
    </w:p>
    <w:p w:rsidR="006F6281" w:rsidRDefault="006F6281" w:rsidP="00800B83">
      <w:pPr>
        <w:spacing w:before="120" w:after="120"/>
        <w:jc w:val="both"/>
        <w:rPr>
          <w:color w:val="000000"/>
        </w:rPr>
      </w:pPr>
      <w:r w:rsidRPr="003A4462">
        <w:t>Na národnej úrovni</w:t>
      </w:r>
      <w:r w:rsidRPr="00244F46">
        <w:t xml:space="preserve"> zabezpečoval OCKÚ OLAF v roku 201</w:t>
      </w:r>
      <w:r>
        <w:t>5</w:t>
      </w:r>
      <w:r w:rsidRPr="00244F46">
        <w:t xml:space="preserve"> koordináciu ochrany finančných záujmov EÚ a boja proti podvodom prostredníctvom </w:t>
      </w:r>
      <w:r>
        <w:rPr>
          <w:color w:val="000000"/>
        </w:rPr>
        <w:t xml:space="preserve">siete AFCOS </w:t>
      </w:r>
      <w:r w:rsidRPr="00244F46">
        <w:rPr>
          <w:color w:val="000000"/>
        </w:rPr>
        <w:t xml:space="preserve">a v rámci zasadnutí </w:t>
      </w:r>
      <w:r w:rsidRPr="00974606">
        <w:rPr>
          <w:color w:val="000000"/>
        </w:rPr>
        <w:t>Riadiaceho výboru (ďalej aj „RV“)</w:t>
      </w:r>
      <w:r w:rsidRPr="002A46C4">
        <w:rPr>
          <w:color w:val="000000"/>
        </w:rPr>
        <w:t xml:space="preserve"> pre ochranu finančných záujmov Európskej únie v Slovenskej republike</w:t>
      </w:r>
      <w:r w:rsidRPr="00244F46">
        <w:rPr>
          <w:color w:val="000000"/>
        </w:rPr>
        <w:t xml:space="preserve"> (v roku 201</w:t>
      </w:r>
      <w:r>
        <w:rPr>
          <w:color w:val="000000"/>
        </w:rPr>
        <w:t>5</w:t>
      </w:r>
      <w:r w:rsidRPr="00244F46">
        <w:rPr>
          <w:color w:val="000000"/>
        </w:rPr>
        <w:t xml:space="preserve"> sa uskutočnili 2 zasadnutia RV).</w:t>
      </w:r>
    </w:p>
    <w:p w:rsidR="006F6281" w:rsidRPr="00800B83" w:rsidRDefault="006F6281" w:rsidP="00800B83">
      <w:pPr>
        <w:spacing w:before="120" w:after="120"/>
        <w:jc w:val="both"/>
        <w:rPr>
          <w:rFonts w:eastAsia="Calibri"/>
          <w:b/>
        </w:rPr>
      </w:pPr>
      <w:r w:rsidRPr="00800B83">
        <w:rPr>
          <w:rFonts w:eastAsia="Calibri"/>
          <w:b/>
        </w:rPr>
        <w:t>Národná stratégia ochrany finančných záujmov EÚ v </w:t>
      </w:r>
      <w:r w:rsidR="00800B83" w:rsidRPr="00800B83">
        <w:rPr>
          <w:rFonts w:eastAsia="Calibri"/>
          <w:b/>
        </w:rPr>
        <w:t>SR</w:t>
      </w:r>
    </w:p>
    <w:p w:rsidR="006F6281" w:rsidRPr="00800B83" w:rsidRDefault="006F6281" w:rsidP="00800B83">
      <w:pPr>
        <w:spacing w:before="120" w:after="120"/>
        <w:jc w:val="both"/>
        <w:rPr>
          <w:rFonts w:eastAsia="Calibri"/>
        </w:rPr>
      </w:pPr>
      <w:r>
        <w:rPr>
          <w:color w:val="000000"/>
        </w:rPr>
        <w:t>V</w:t>
      </w:r>
      <w:r w:rsidRPr="00E012BE">
        <w:rPr>
          <w:color w:val="000000"/>
        </w:rPr>
        <w:t xml:space="preserve">láda Slovenskej republiky </w:t>
      </w:r>
      <w:r w:rsidRPr="00062B58">
        <w:rPr>
          <w:color w:val="000000"/>
        </w:rPr>
        <w:t>schválila</w:t>
      </w:r>
      <w:r w:rsidRPr="00512FA9">
        <w:rPr>
          <w:b/>
          <w:color w:val="000000"/>
        </w:rPr>
        <w:t xml:space="preserve"> </w:t>
      </w:r>
      <w:r w:rsidR="00583654">
        <w:rPr>
          <w:color w:val="000000"/>
        </w:rPr>
        <w:t>na svojom rokovaní dňa 07.01.</w:t>
      </w:r>
      <w:r w:rsidRPr="00E012BE">
        <w:rPr>
          <w:color w:val="000000"/>
        </w:rPr>
        <w:t xml:space="preserve">2015 aktualizovanú </w:t>
      </w:r>
      <w:r w:rsidRPr="00512FA9">
        <w:rPr>
          <w:b/>
          <w:color w:val="000000"/>
        </w:rPr>
        <w:t xml:space="preserve">Národnú stratégiu ochrany finančných záujmov EÚ v SR </w:t>
      </w:r>
      <w:r w:rsidRPr="00E012BE">
        <w:rPr>
          <w:color w:val="000000"/>
        </w:rPr>
        <w:t>(ďalej len „Národná stratégia“) vypracovanú v nadväznosti na p</w:t>
      </w:r>
      <w:r w:rsidR="00D76B01">
        <w:rPr>
          <w:color w:val="000000"/>
        </w:rPr>
        <w:t xml:space="preserve">rogramové obdobie 2014 – 2020. </w:t>
      </w:r>
      <w:r w:rsidRPr="00800E0B">
        <w:rPr>
          <w:color w:val="000000"/>
        </w:rPr>
        <w:t xml:space="preserve">Národná stratégia bola vypracovaná so zreteľom na vývoj potreby </w:t>
      </w:r>
      <w:r w:rsidRPr="003A4462">
        <w:rPr>
          <w:color w:val="000000"/>
        </w:rPr>
        <w:t>zlepšiť ochranu finančných prostriedkov poskytovaných z rozpočtu EÚ v období rokov 2014</w:t>
      </w:r>
      <w:r w:rsidR="008D2F5F">
        <w:rPr>
          <w:color w:val="000000"/>
        </w:rPr>
        <w:t xml:space="preserve"> – </w:t>
      </w:r>
      <w:r w:rsidRPr="003A4462">
        <w:rPr>
          <w:color w:val="000000"/>
        </w:rPr>
        <w:t>2020</w:t>
      </w:r>
      <w:r w:rsidRPr="00800E0B">
        <w:rPr>
          <w:b/>
          <w:i/>
          <w:color w:val="000000"/>
        </w:rPr>
        <w:t xml:space="preserve"> </w:t>
      </w:r>
      <w:r w:rsidRPr="00800E0B">
        <w:rPr>
          <w:color w:val="000000"/>
        </w:rPr>
        <w:t>a nahrádza Národnú stratégiu</w:t>
      </w:r>
      <w:r w:rsidRPr="00E012BE">
        <w:rPr>
          <w:color w:val="000000"/>
        </w:rPr>
        <w:t xml:space="preserve"> ochrany finančných záujmov ES v SR, ktorá bola schválená</w:t>
      </w:r>
      <w:r w:rsidR="008D2F5F">
        <w:rPr>
          <w:color w:val="000000"/>
        </w:rPr>
        <w:t xml:space="preserve"> </w:t>
      </w:r>
      <w:r w:rsidRPr="00E012BE">
        <w:rPr>
          <w:color w:val="000000"/>
        </w:rPr>
        <w:t>uznesením</w:t>
      </w:r>
      <w:r w:rsidR="008D2F5F">
        <w:rPr>
          <w:color w:val="000000"/>
        </w:rPr>
        <w:t xml:space="preserve"> </w:t>
      </w:r>
      <w:r w:rsidR="00583654">
        <w:rPr>
          <w:rFonts w:eastAsia="Calibri"/>
        </w:rPr>
        <w:t>vlády č. 547 z 27.06.</w:t>
      </w:r>
      <w:r w:rsidRPr="00800B83">
        <w:rPr>
          <w:rFonts w:eastAsia="Calibri"/>
        </w:rPr>
        <w:t>2007 vrátane jej neskorších </w:t>
      </w:r>
      <w:r w:rsidR="00800B83">
        <w:rPr>
          <w:rFonts w:eastAsia="Calibri"/>
        </w:rPr>
        <w:t>aktualizácií.</w:t>
      </w:r>
    </w:p>
    <w:p w:rsidR="006F6281" w:rsidRPr="00800B83" w:rsidRDefault="006F6281" w:rsidP="00800B83">
      <w:pPr>
        <w:spacing w:before="120" w:after="120"/>
        <w:jc w:val="both"/>
        <w:rPr>
          <w:rFonts w:eastAsia="Calibri"/>
        </w:rPr>
      </w:pPr>
      <w:r w:rsidRPr="00800B83">
        <w:rPr>
          <w:rFonts w:eastAsia="Calibri"/>
        </w:rPr>
        <w:t>Do obsahu Národnej stratégie sa premieta podrobný opis jednotlivých častí</w:t>
      </w:r>
      <w:r w:rsidRPr="00AB100F">
        <w:rPr>
          <w:b/>
          <w:color w:val="000000"/>
        </w:rPr>
        <w:t xml:space="preserve"> </w:t>
      </w:r>
      <w:proofErr w:type="spellStart"/>
      <w:r w:rsidRPr="00AB100F">
        <w:rPr>
          <w:b/>
          <w:color w:val="000000"/>
        </w:rPr>
        <w:t>protipodvodného</w:t>
      </w:r>
      <w:proofErr w:type="spellEnd"/>
      <w:r w:rsidRPr="00AB100F">
        <w:rPr>
          <w:b/>
          <w:color w:val="000000"/>
        </w:rPr>
        <w:t xml:space="preserve"> cyklu: </w:t>
      </w:r>
      <w:r w:rsidRPr="00E012BE">
        <w:rPr>
          <w:color w:val="000000"/>
        </w:rPr>
        <w:t xml:space="preserve">prevencia – predchádzanie podvodom a nezrovnalostiam, ich odhaľovanie, vyšetrovanie, stíhanie a vymáhanie neoprávnene vyplatených finančných prostriedkov a </w:t>
      </w:r>
      <w:r w:rsidRPr="00800B83">
        <w:rPr>
          <w:rFonts w:eastAsia="Calibri"/>
        </w:rPr>
        <w:t>sankcie.</w:t>
      </w:r>
    </w:p>
    <w:p w:rsidR="00E8679A" w:rsidRDefault="006F6281" w:rsidP="00800B83">
      <w:pPr>
        <w:spacing w:before="120" w:after="120"/>
        <w:jc w:val="both"/>
        <w:rPr>
          <w:color w:val="000000"/>
        </w:rPr>
      </w:pPr>
      <w:r w:rsidRPr="00800B83">
        <w:rPr>
          <w:rFonts w:eastAsia="Calibri"/>
        </w:rPr>
        <w:t>V roku 2015 sa OCKÚ OLAF v spolupráci s partnermi siete AFCOS zameriaval na plnenie</w:t>
      </w:r>
      <w:r>
        <w:rPr>
          <w:color w:val="000000"/>
        </w:rPr>
        <w:t xml:space="preserve"> a realizáciu úloh vyplývajúcich z nového </w:t>
      </w:r>
      <w:r w:rsidRPr="004B30F4">
        <w:rPr>
          <w:b/>
          <w:color w:val="000000"/>
        </w:rPr>
        <w:t>Akčného plánu</w:t>
      </w:r>
      <w:r>
        <w:rPr>
          <w:color w:val="000000"/>
        </w:rPr>
        <w:t xml:space="preserve"> k Národnej stratégii ochrany finančných záujmov EÚ v SR, ktoré reflektovali zmeny pre programové obdobie </w:t>
      </w:r>
      <w:r w:rsidR="008D2F5F">
        <w:rPr>
          <w:color w:val="000000"/>
        </w:rPr>
        <w:br/>
      </w:r>
      <w:r>
        <w:rPr>
          <w:color w:val="000000"/>
        </w:rPr>
        <w:t xml:space="preserve">2014 </w:t>
      </w:r>
      <w:r w:rsidR="008D2F5F">
        <w:rPr>
          <w:color w:val="000000"/>
        </w:rPr>
        <w:t>–</w:t>
      </w:r>
      <w:r>
        <w:rPr>
          <w:color w:val="000000"/>
        </w:rPr>
        <w:t xml:space="preserve"> 2020.</w:t>
      </w:r>
      <w:r w:rsidRPr="004B30F4">
        <w:rPr>
          <w:color w:val="000000"/>
        </w:rPr>
        <w:t xml:space="preserve"> </w:t>
      </w:r>
      <w:r>
        <w:rPr>
          <w:color w:val="000000"/>
        </w:rPr>
        <w:t>Plnenie Akčného plánu je vyhodnocované v polročných interv</w:t>
      </w:r>
      <w:r w:rsidR="00800B83">
        <w:rPr>
          <w:color w:val="000000"/>
        </w:rPr>
        <w:t xml:space="preserve">aloch a schvaľované členmi RV. </w:t>
      </w:r>
    </w:p>
    <w:p w:rsidR="006F6281" w:rsidRPr="00800B83" w:rsidRDefault="006F6281" w:rsidP="00800B83">
      <w:pPr>
        <w:spacing w:before="120" w:after="120"/>
        <w:jc w:val="both"/>
        <w:rPr>
          <w:rFonts w:eastAsia="Calibri"/>
          <w:b/>
        </w:rPr>
      </w:pPr>
      <w:r w:rsidRPr="00800B83">
        <w:rPr>
          <w:rFonts w:eastAsia="Calibri"/>
          <w:b/>
        </w:rPr>
        <w:t>Oblasť nezrovnalostí pri čerpaní finančných prostriedkov Európskej únie</w:t>
      </w:r>
    </w:p>
    <w:p w:rsidR="006F6281" w:rsidRPr="00E8679A" w:rsidRDefault="006F6281" w:rsidP="00E8679A">
      <w:pPr>
        <w:spacing w:before="120" w:after="120"/>
        <w:jc w:val="both"/>
        <w:rPr>
          <w:rFonts w:eastAsia="Calibri"/>
        </w:rPr>
      </w:pPr>
      <w:r>
        <w:rPr>
          <w:color w:val="000000"/>
        </w:rPr>
        <w:t>V zmysle úlohy z akčného plánu k OFZ EÚ v SR (príloha Národnej stratégie) b</w:t>
      </w:r>
      <w:r w:rsidRPr="00AD0C49">
        <w:rPr>
          <w:color w:val="000000"/>
        </w:rPr>
        <w:t xml:space="preserve">ola vypracovaná </w:t>
      </w:r>
      <w:r w:rsidRPr="00512FA9">
        <w:rPr>
          <w:b/>
          <w:color w:val="000000"/>
        </w:rPr>
        <w:t>Ročná správa o nezrovnalostiach za rok 2014</w:t>
      </w:r>
      <w:r w:rsidRPr="00AD0C49">
        <w:rPr>
          <w:color w:val="000000"/>
        </w:rPr>
        <w:t xml:space="preserve">, ktorá poskytla celkový prehľad identifikovaných a zaevidovaných nezrovnalostí na národnej úrovni ako aj ich porovnanie s predchádzajúcim rokom, pričom osobitná pozornosť v nej bola venovaná potenciálnym </w:t>
      </w:r>
      <w:r w:rsidRPr="00E8679A">
        <w:rPr>
          <w:rFonts w:eastAsia="Calibri"/>
        </w:rPr>
        <w:t xml:space="preserve">podvodom, preukázaným podvodom a tiež </w:t>
      </w:r>
      <w:r w:rsidR="00E8679A">
        <w:rPr>
          <w:rFonts w:eastAsia="Calibri"/>
        </w:rPr>
        <w:t>oblasti verejného obstarávania.</w:t>
      </w:r>
    </w:p>
    <w:p w:rsidR="006F6281" w:rsidRPr="00AD0C49" w:rsidRDefault="006F6281" w:rsidP="00E8679A">
      <w:pPr>
        <w:spacing w:before="120" w:after="120"/>
        <w:jc w:val="both"/>
        <w:rPr>
          <w:color w:val="000000"/>
        </w:rPr>
      </w:pPr>
      <w:r w:rsidRPr="00E8679A">
        <w:rPr>
          <w:rFonts w:eastAsia="Calibri"/>
        </w:rPr>
        <w:lastRenderedPageBreak/>
        <w:t>V súvislosti s prípravou nového modulu IMS</w:t>
      </w:r>
      <w:r w:rsidR="00A06FC8" w:rsidRPr="00E8679A">
        <w:rPr>
          <w:rFonts w:eastAsia="Calibri"/>
        </w:rPr>
        <w:t xml:space="preserve"> (</w:t>
      </w:r>
      <w:proofErr w:type="spellStart"/>
      <w:r w:rsidR="00A06FC8" w:rsidRPr="00E8679A">
        <w:rPr>
          <w:rFonts w:eastAsia="Calibri"/>
        </w:rPr>
        <w:t>Irregularity</w:t>
      </w:r>
      <w:proofErr w:type="spellEnd"/>
      <w:r w:rsidR="00A06FC8" w:rsidRPr="00E8679A">
        <w:rPr>
          <w:rFonts w:eastAsia="Calibri"/>
        </w:rPr>
        <w:t xml:space="preserve"> </w:t>
      </w:r>
      <w:proofErr w:type="spellStart"/>
      <w:r w:rsidR="00A06FC8" w:rsidRPr="00E8679A">
        <w:rPr>
          <w:rFonts w:eastAsia="Calibri"/>
        </w:rPr>
        <w:t>Management</w:t>
      </w:r>
      <w:proofErr w:type="spellEnd"/>
      <w:r w:rsidR="00A06FC8" w:rsidRPr="00E8679A">
        <w:rPr>
          <w:rFonts w:eastAsia="Calibri"/>
        </w:rPr>
        <w:t xml:space="preserve"> </w:t>
      </w:r>
      <w:proofErr w:type="spellStart"/>
      <w:r w:rsidR="00A06FC8" w:rsidRPr="00E8679A">
        <w:rPr>
          <w:rFonts w:eastAsia="Calibri"/>
        </w:rPr>
        <w:t>System</w:t>
      </w:r>
      <w:proofErr w:type="spellEnd"/>
      <w:r w:rsidR="00A06FC8" w:rsidRPr="00E8679A">
        <w:rPr>
          <w:rFonts w:eastAsia="Calibri"/>
        </w:rPr>
        <w:t>)</w:t>
      </w:r>
      <w:r w:rsidR="00974606">
        <w:rPr>
          <w:rStyle w:val="Odkaznapoznmkupodiarou"/>
          <w:rFonts w:eastAsia="Calibri"/>
        </w:rPr>
        <w:footnoteReference w:id="9"/>
      </w:r>
      <w:r w:rsidR="00A06FC8" w:rsidRPr="00E8679A">
        <w:rPr>
          <w:rFonts w:eastAsia="Calibri"/>
        </w:rPr>
        <w:t xml:space="preserve"> </w:t>
      </w:r>
      <w:r w:rsidRPr="00E8679A">
        <w:rPr>
          <w:rFonts w:eastAsia="Calibri"/>
        </w:rPr>
        <w:t>5.0 pre</w:t>
      </w:r>
      <w:r w:rsidRPr="00AD0C49">
        <w:rPr>
          <w:color w:val="000000"/>
        </w:rPr>
        <w:t xml:space="preserve"> nahlasovanie nezrovnalostí pre viacročný finančný rámec 2014 – 2020 na OLAF </w:t>
      </w:r>
      <w:r>
        <w:rPr>
          <w:color w:val="000000"/>
        </w:rPr>
        <w:t xml:space="preserve">v Európskej komisii </w:t>
      </w:r>
      <w:r w:rsidRPr="00AD0C49">
        <w:rPr>
          <w:color w:val="000000"/>
        </w:rPr>
        <w:t xml:space="preserve">boli v priebehu roka vypracovávané a zasielané </w:t>
      </w:r>
      <w:r>
        <w:rPr>
          <w:color w:val="000000"/>
        </w:rPr>
        <w:t xml:space="preserve">CO </w:t>
      </w:r>
      <w:r w:rsidRPr="00AD0C49">
        <w:rPr>
          <w:color w:val="000000"/>
        </w:rPr>
        <w:t>podklady k vypracovaniu potrebných usmernení a metodických pokynov, týkaj</w:t>
      </w:r>
      <w:r w:rsidR="00E8679A">
        <w:rPr>
          <w:color w:val="000000"/>
        </w:rPr>
        <w:t>úcich sa oblasti nezrovnalostí.</w:t>
      </w:r>
    </w:p>
    <w:p w:rsidR="00E8679A" w:rsidRPr="00E8679A" w:rsidRDefault="006F6281" w:rsidP="00E8679A">
      <w:pPr>
        <w:autoSpaceDE w:val="0"/>
        <w:autoSpaceDN w:val="0"/>
        <w:adjustRightInd w:val="0"/>
        <w:jc w:val="both"/>
        <w:rPr>
          <w:color w:val="000000"/>
        </w:rPr>
      </w:pPr>
      <w:r w:rsidRPr="001514E6">
        <w:rPr>
          <w:color w:val="000000"/>
        </w:rPr>
        <w:t>V priebehu roka 2015 sa OCKÚ OLAF  v spolupráci s CO/C</w:t>
      </w:r>
      <w:r w:rsidR="00320B6C" w:rsidRPr="001514E6">
        <w:rPr>
          <w:color w:val="000000"/>
        </w:rPr>
        <w:t xml:space="preserve">KO </w:t>
      </w:r>
      <w:r w:rsidR="00B965A4" w:rsidRPr="001514E6">
        <w:rPr>
          <w:color w:val="000000"/>
        </w:rPr>
        <w:t>podieľal na vývoji nového ITMS</w:t>
      </w:r>
      <w:r w:rsidRPr="001514E6">
        <w:rPr>
          <w:color w:val="000000"/>
        </w:rPr>
        <w:t>2014+</w:t>
      </w:r>
      <w:r w:rsidR="001514E6">
        <w:rPr>
          <w:color w:val="000000"/>
        </w:rPr>
        <w:t>.</w:t>
      </w:r>
      <w:r w:rsidRPr="001514E6">
        <w:rPr>
          <w:color w:val="000000"/>
        </w:rPr>
        <w:t xml:space="preserve"> </w:t>
      </w:r>
    </w:p>
    <w:p w:rsidR="00574E50" w:rsidRPr="00D40ED7" w:rsidRDefault="00D40ED7" w:rsidP="00D40ED7">
      <w:pPr>
        <w:pStyle w:val="Nadpis1"/>
      </w:pPr>
      <w:bookmarkStart w:id="72" w:name="_Toc444160727"/>
      <w:bookmarkStart w:id="73" w:name="_Toc447185513"/>
      <w:r>
        <w:t xml:space="preserve">4 </w:t>
      </w:r>
      <w:r w:rsidR="00574E50" w:rsidRPr="00D40ED7">
        <w:t>Plnenie výkonnostného rámca</w:t>
      </w:r>
      <w:bookmarkEnd w:id="72"/>
      <w:bookmarkEnd w:id="73"/>
      <w:r w:rsidR="00574E50" w:rsidRPr="00D40ED7">
        <w:t xml:space="preserve"> </w:t>
      </w:r>
    </w:p>
    <w:p w:rsidR="00BC2EA3" w:rsidRDefault="00BC2EA3" w:rsidP="00604D3D">
      <w:pPr>
        <w:jc w:val="both"/>
        <w:rPr>
          <w:i/>
        </w:rPr>
      </w:pPr>
    </w:p>
    <w:p w:rsidR="00187C9C" w:rsidRPr="00583654" w:rsidRDefault="00187C9C" w:rsidP="001A2A0C">
      <w:pPr>
        <w:autoSpaceDE w:val="0"/>
        <w:autoSpaceDN w:val="0"/>
        <w:adjustRightInd w:val="0"/>
        <w:jc w:val="both"/>
        <w:rPr>
          <w:rFonts w:eastAsiaTheme="minorHAnsi"/>
          <w:color w:val="000000"/>
          <w:lang w:eastAsia="en-US"/>
        </w:rPr>
      </w:pPr>
      <w:r w:rsidRPr="00583654">
        <w:rPr>
          <w:rFonts w:eastAsiaTheme="minorHAnsi"/>
          <w:color w:val="000000"/>
          <w:lang w:eastAsia="en-US"/>
        </w:rPr>
        <w:t xml:space="preserve">Výkonnostný rámec predstavuje rámec plánovaných hodnôt vybraných ukazovateľov </w:t>
      </w:r>
      <w:r w:rsidR="001A2A0C" w:rsidRPr="00583654">
        <w:rPr>
          <w:rFonts w:eastAsiaTheme="minorHAnsi"/>
          <w:color w:val="000000"/>
          <w:lang w:eastAsia="en-US"/>
        </w:rPr>
        <w:t>každej prioritnej osi programov v rámci</w:t>
      </w:r>
      <w:r w:rsidRPr="00583654">
        <w:rPr>
          <w:rFonts w:eastAsiaTheme="minorHAnsi"/>
          <w:color w:val="000000"/>
          <w:lang w:eastAsia="en-US"/>
        </w:rPr>
        <w:t xml:space="preserve"> EŠIF na programové obdobie 2014 –</w:t>
      </w:r>
      <w:r w:rsidR="00DE7146" w:rsidRPr="00583654">
        <w:rPr>
          <w:rFonts w:eastAsiaTheme="minorHAnsi"/>
          <w:color w:val="000000"/>
          <w:lang w:eastAsia="en-US"/>
        </w:rPr>
        <w:t xml:space="preserve"> 2020</w:t>
      </w:r>
      <w:r w:rsidR="001A2A0C" w:rsidRPr="00583654">
        <w:rPr>
          <w:rFonts w:eastAsiaTheme="minorHAnsi"/>
          <w:color w:val="000000"/>
          <w:lang w:eastAsia="en-US"/>
        </w:rPr>
        <w:t xml:space="preserve">, s výnimkou prioritnej osi programu zameranej na technickú pomoc. </w:t>
      </w:r>
      <w:r w:rsidR="00DE7146" w:rsidRPr="00583654">
        <w:rPr>
          <w:rFonts w:eastAsiaTheme="minorHAnsi"/>
          <w:color w:val="000000"/>
          <w:lang w:eastAsia="en-US"/>
        </w:rPr>
        <w:t>P</w:t>
      </w:r>
      <w:r w:rsidRPr="00583654">
        <w:rPr>
          <w:rFonts w:eastAsiaTheme="minorHAnsi"/>
          <w:color w:val="000000"/>
          <w:lang w:eastAsia="en-US"/>
        </w:rPr>
        <w:t>ozostáva z ukazovateľov a ich čiastkových cieľov a zámerov.</w:t>
      </w:r>
      <w:r w:rsidR="001A2A0C" w:rsidRPr="00583654">
        <w:rPr>
          <w:rFonts w:eastAsiaTheme="minorHAnsi"/>
          <w:color w:val="000000"/>
          <w:lang w:eastAsia="en-US"/>
        </w:rPr>
        <w:t xml:space="preserve"> Po dosiahnutí čiastkových cieľov sa môže v rámci príslušnej prioritnej osi využiť výkonnostná rezerva. </w:t>
      </w:r>
      <w:r w:rsidRPr="00583654">
        <w:rPr>
          <w:rFonts w:eastAsiaTheme="minorHAnsi"/>
          <w:color w:val="000000"/>
          <w:lang w:eastAsia="en-US"/>
        </w:rPr>
        <w:t>Zámerom výkonnostnej rezervy</w:t>
      </w:r>
      <w:r w:rsidRPr="00583654">
        <w:rPr>
          <w:rStyle w:val="Odkaznapoznmkupodiarou"/>
          <w:rFonts w:eastAsiaTheme="minorHAnsi"/>
          <w:color w:val="000000"/>
          <w:lang w:eastAsia="en-US"/>
        </w:rPr>
        <w:footnoteReference w:id="10"/>
      </w:r>
      <w:r w:rsidRPr="00583654">
        <w:rPr>
          <w:rFonts w:eastAsiaTheme="minorHAnsi"/>
          <w:color w:val="000000"/>
          <w:lang w:eastAsia="en-US"/>
        </w:rPr>
        <w:t xml:space="preserve"> je reagovať na nedostatky v implementácii EŠIF a v prípade potreby </w:t>
      </w:r>
      <w:proofErr w:type="spellStart"/>
      <w:r w:rsidRPr="00583654">
        <w:rPr>
          <w:rFonts w:eastAsiaTheme="minorHAnsi"/>
          <w:color w:val="000000"/>
          <w:lang w:eastAsia="en-US"/>
        </w:rPr>
        <w:t>realokovať</w:t>
      </w:r>
      <w:proofErr w:type="spellEnd"/>
      <w:r w:rsidRPr="00583654">
        <w:rPr>
          <w:rFonts w:eastAsiaTheme="minorHAnsi"/>
          <w:color w:val="000000"/>
          <w:lang w:eastAsia="en-US"/>
        </w:rPr>
        <w:t xml:space="preserve"> finančné prostriedky z neefektívnych prioritných osí programov do perspektívnejších oblastí podpory iných prioritných osí programov.</w:t>
      </w:r>
    </w:p>
    <w:p w:rsidR="00E41E4A" w:rsidRPr="00583654" w:rsidRDefault="00E41E4A" w:rsidP="001A2A0C">
      <w:pPr>
        <w:autoSpaceDE w:val="0"/>
        <w:autoSpaceDN w:val="0"/>
        <w:adjustRightInd w:val="0"/>
        <w:jc w:val="both"/>
        <w:rPr>
          <w:rFonts w:eastAsiaTheme="minorHAnsi"/>
          <w:color w:val="000000"/>
          <w:lang w:eastAsia="en-US"/>
        </w:rPr>
      </w:pPr>
    </w:p>
    <w:p w:rsidR="0094013C" w:rsidRDefault="003A25A2" w:rsidP="001A2A0C">
      <w:pPr>
        <w:autoSpaceDE w:val="0"/>
        <w:autoSpaceDN w:val="0"/>
        <w:adjustRightInd w:val="0"/>
        <w:jc w:val="both"/>
        <w:rPr>
          <w:rFonts w:eastAsiaTheme="minorHAnsi"/>
          <w:color w:val="000000"/>
          <w:lang w:eastAsia="en-US"/>
        </w:rPr>
      </w:pPr>
      <w:r>
        <w:rPr>
          <w:rFonts w:eastAsiaTheme="minorHAnsi"/>
          <w:color w:val="000000"/>
          <w:lang w:eastAsia="en-US"/>
        </w:rPr>
        <w:t xml:space="preserve">Monitorovanie plnenia </w:t>
      </w:r>
      <w:r w:rsidR="00604CE8">
        <w:rPr>
          <w:rFonts w:eastAsiaTheme="minorHAnsi"/>
          <w:color w:val="000000"/>
          <w:lang w:eastAsia="en-US"/>
        </w:rPr>
        <w:t xml:space="preserve">ukazovateľov </w:t>
      </w:r>
      <w:r>
        <w:rPr>
          <w:rFonts w:eastAsiaTheme="minorHAnsi"/>
          <w:color w:val="000000"/>
          <w:lang w:eastAsia="en-US"/>
        </w:rPr>
        <w:t>výkonnostného rámca sa uskutočňuje prostredníctvom výhľadového plánu implementácie OP, ktorý informuje o plánovan</w:t>
      </w:r>
      <w:r w:rsidR="00604CE8">
        <w:rPr>
          <w:rFonts w:eastAsiaTheme="minorHAnsi"/>
          <w:color w:val="000000"/>
          <w:lang w:eastAsia="en-US"/>
        </w:rPr>
        <w:t>om</w:t>
      </w:r>
      <w:r>
        <w:rPr>
          <w:rFonts w:eastAsiaTheme="minorHAnsi"/>
          <w:color w:val="000000"/>
          <w:lang w:eastAsia="en-US"/>
        </w:rPr>
        <w:t xml:space="preserve"> </w:t>
      </w:r>
      <w:r w:rsidR="00604CE8">
        <w:rPr>
          <w:rFonts w:eastAsiaTheme="minorHAnsi"/>
          <w:color w:val="000000"/>
          <w:lang w:eastAsia="en-US"/>
        </w:rPr>
        <w:t>napĺňaní</w:t>
      </w:r>
      <w:r w:rsidR="00604CE8" w:rsidRPr="00604CE8">
        <w:rPr>
          <w:rFonts w:eastAsiaTheme="minorHAnsi"/>
          <w:color w:val="000000"/>
          <w:lang w:eastAsia="en-US"/>
        </w:rPr>
        <w:t xml:space="preserve"> čiastkových cieľov a zámerov ukazovateľov výkonnostného rámca</w:t>
      </w:r>
      <w:r w:rsidR="00604CE8">
        <w:rPr>
          <w:rFonts w:eastAsiaTheme="minorHAnsi"/>
          <w:color w:val="000000"/>
          <w:lang w:eastAsia="en-US"/>
        </w:rPr>
        <w:t xml:space="preserve"> na ročnej báze.</w:t>
      </w:r>
      <w:r w:rsidR="00604CE8" w:rsidRPr="00604CE8">
        <w:rPr>
          <w:rFonts w:eastAsiaTheme="minorHAnsi"/>
          <w:color w:val="000000"/>
          <w:lang w:eastAsia="en-US"/>
        </w:rPr>
        <w:t xml:space="preserve"> </w:t>
      </w:r>
      <w:r w:rsidR="0094013C">
        <w:rPr>
          <w:rFonts w:eastAsiaTheme="minorHAnsi"/>
          <w:color w:val="000000"/>
          <w:lang w:eastAsia="en-US"/>
        </w:rPr>
        <w:t>V</w:t>
      </w:r>
      <w:r w:rsidR="0092028F">
        <w:rPr>
          <w:rFonts w:eastAsiaTheme="minorHAnsi"/>
          <w:color w:val="000000"/>
          <w:lang w:eastAsia="en-US"/>
        </w:rPr>
        <w:t xml:space="preserve">yhodnotenie plánov </w:t>
      </w:r>
      <w:r w:rsidR="0094013C">
        <w:rPr>
          <w:rFonts w:eastAsiaTheme="minorHAnsi"/>
          <w:color w:val="000000"/>
          <w:lang w:eastAsia="en-US"/>
        </w:rPr>
        <w:t xml:space="preserve">plnenia čiastkových cieľov </w:t>
      </w:r>
      <w:r w:rsidR="006378B5">
        <w:rPr>
          <w:rFonts w:eastAsiaTheme="minorHAnsi"/>
          <w:color w:val="000000"/>
          <w:lang w:eastAsia="en-US"/>
        </w:rPr>
        <w:t xml:space="preserve">ukazovateľov výkonnostného rámca </w:t>
      </w:r>
      <w:r w:rsidR="0092028F">
        <w:rPr>
          <w:rFonts w:eastAsiaTheme="minorHAnsi"/>
          <w:color w:val="000000"/>
          <w:lang w:eastAsia="en-US"/>
        </w:rPr>
        <w:t>do konca roku 2018 je</w:t>
      </w:r>
      <w:r w:rsidR="00664938">
        <w:rPr>
          <w:rFonts w:eastAsiaTheme="minorHAnsi"/>
          <w:color w:val="000000"/>
          <w:lang w:eastAsia="en-US"/>
        </w:rPr>
        <w:t xml:space="preserve"> súčasťou Prílohy č. 3</w:t>
      </w:r>
      <w:r w:rsidR="009430D1">
        <w:rPr>
          <w:rFonts w:eastAsiaTheme="minorHAnsi"/>
          <w:color w:val="000000"/>
          <w:lang w:eastAsia="en-US"/>
        </w:rPr>
        <w:t>.</w:t>
      </w:r>
      <w:r w:rsidR="006378B5" w:rsidRPr="006378B5">
        <w:t xml:space="preserve"> </w:t>
      </w:r>
      <w:r w:rsidR="006378B5" w:rsidRPr="006378B5">
        <w:rPr>
          <w:rFonts w:eastAsiaTheme="minorHAnsi"/>
          <w:color w:val="000000"/>
          <w:lang w:eastAsia="en-US"/>
        </w:rPr>
        <w:t>Plnenie čiastkových cieľov ukazovateľov výkonnostného rámca je naplánované tak, aby do konca roku 2018 boli</w:t>
      </w:r>
      <w:r w:rsidR="006378B5">
        <w:rPr>
          <w:rFonts w:eastAsiaTheme="minorHAnsi"/>
          <w:color w:val="000000"/>
          <w:lang w:eastAsia="en-US"/>
        </w:rPr>
        <w:t xml:space="preserve"> čiastkové ciele ukazovateľov </w:t>
      </w:r>
      <w:r w:rsidR="006378B5" w:rsidRPr="006378B5">
        <w:rPr>
          <w:rFonts w:eastAsiaTheme="minorHAnsi"/>
          <w:color w:val="000000"/>
          <w:lang w:eastAsia="en-US"/>
        </w:rPr>
        <w:t>splnené</w:t>
      </w:r>
      <w:r w:rsidR="006378B5">
        <w:rPr>
          <w:rFonts w:eastAsiaTheme="minorHAnsi"/>
          <w:color w:val="000000"/>
          <w:lang w:eastAsia="en-US"/>
        </w:rPr>
        <w:t xml:space="preserve">. </w:t>
      </w:r>
      <w:r w:rsidR="0094013C" w:rsidRPr="0094013C">
        <w:rPr>
          <w:rFonts w:eastAsiaTheme="minorHAnsi"/>
          <w:color w:val="000000"/>
          <w:lang w:eastAsia="en-US"/>
        </w:rPr>
        <w:t>Zároveň priebežné hodnotenie plnenia čiastkových cieľov za účelom sledovania výkonnostného rámca (a prípadného prerozdelenia výkonnostnej rezervy  v r. 2019) je súčasťou schváleného plánu hodnotení EŠIF, ktoré sa bude realizovať v rokoch 2017, 2018, 2019.</w:t>
      </w:r>
    </w:p>
    <w:p w:rsidR="001514E6" w:rsidRDefault="001514E6" w:rsidP="001A2A0C">
      <w:pPr>
        <w:autoSpaceDE w:val="0"/>
        <w:autoSpaceDN w:val="0"/>
        <w:adjustRightInd w:val="0"/>
        <w:jc w:val="both"/>
        <w:rPr>
          <w:rFonts w:eastAsiaTheme="minorHAnsi"/>
          <w:color w:val="000000"/>
          <w:lang w:eastAsia="en-US"/>
        </w:rPr>
      </w:pPr>
    </w:p>
    <w:p w:rsidR="001A2A0C" w:rsidRPr="00583654" w:rsidRDefault="00E41E4A" w:rsidP="001A2A0C">
      <w:pPr>
        <w:autoSpaceDE w:val="0"/>
        <w:autoSpaceDN w:val="0"/>
        <w:adjustRightInd w:val="0"/>
        <w:jc w:val="both"/>
        <w:rPr>
          <w:rFonts w:eastAsiaTheme="minorHAnsi"/>
          <w:color w:val="000000"/>
          <w:lang w:eastAsia="en-US"/>
        </w:rPr>
      </w:pPr>
      <w:r w:rsidRPr="00583654">
        <w:rPr>
          <w:rFonts w:eastAsiaTheme="minorHAnsi"/>
          <w:color w:val="000000"/>
          <w:lang w:eastAsia="en-US"/>
        </w:rPr>
        <w:t>K 31.12.2015 ešte neboli dosiahnuté žiadne hodnoty ukazovateľov výkonnostného rámca, s výnimkou priority 4 PRV, ktoré sú podrobnejšie uvedené v tabuľke č. 9.</w:t>
      </w:r>
    </w:p>
    <w:p w:rsidR="00E41E4A" w:rsidRDefault="00E41E4A" w:rsidP="001A2A0C">
      <w:pPr>
        <w:autoSpaceDE w:val="0"/>
        <w:autoSpaceDN w:val="0"/>
        <w:adjustRightInd w:val="0"/>
        <w:jc w:val="both"/>
        <w:rPr>
          <w:rFonts w:eastAsiaTheme="minorHAnsi"/>
          <w:color w:val="000000"/>
          <w:sz w:val="23"/>
          <w:szCs w:val="23"/>
          <w:lang w:eastAsia="en-US"/>
        </w:rPr>
      </w:pPr>
    </w:p>
    <w:p w:rsidR="0007321B" w:rsidRPr="00052BAB" w:rsidRDefault="0007321B" w:rsidP="001A2A0C">
      <w:pPr>
        <w:autoSpaceDE w:val="0"/>
        <w:autoSpaceDN w:val="0"/>
        <w:adjustRightInd w:val="0"/>
        <w:jc w:val="both"/>
        <w:rPr>
          <w:rFonts w:eastAsiaTheme="minorHAnsi"/>
          <w:color w:val="000000"/>
          <w:sz w:val="20"/>
          <w:szCs w:val="20"/>
          <w:lang w:eastAsia="en-US"/>
        </w:rPr>
      </w:pPr>
      <w:r w:rsidRPr="00052BAB">
        <w:rPr>
          <w:rFonts w:eastAsiaTheme="minorHAnsi"/>
          <w:color w:val="000000"/>
          <w:sz w:val="20"/>
          <w:szCs w:val="20"/>
          <w:lang w:eastAsia="en-US"/>
        </w:rPr>
        <w:t xml:space="preserve">Tabuľka č. 9  </w:t>
      </w:r>
      <w:r w:rsidR="00DF734F" w:rsidRPr="00052BAB">
        <w:rPr>
          <w:rFonts w:eastAsiaTheme="minorHAnsi"/>
          <w:color w:val="000000"/>
          <w:sz w:val="20"/>
          <w:szCs w:val="20"/>
          <w:lang w:eastAsia="en-US"/>
        </w:rPr>
        <w:t xml:space="preserve">    </w:t>
      </w:r>
      <w:r w:rsidRPr="00052BAB">
        <w:rPr>
          <w:rFonts w:eastAsiaTheme="minorHAnsi"/>
          <w:color w:val="000000"/>
          <w:sz w:val="20"/>
          <w:szCs w:val="20"/>
          <w:lang w:eastAsia="en-US"/>
        </w:rPr>
        <w:t>Plnenie čiastkových cieľov ukazovateľov výk</w:t>
      </w:r>
      <w:r w:rsidR="00DF734F" w:rsidRPr="00052BAB">
        <w:rPr>
          <w:rFonts w:eastAsiaTheme="minorHAnsi"/>
          <w:color w:val="000000"/>
          <w:sz w:val="20"/>
          <w:szCs w:val="20"/>
          <w:lang w:eastAsia="en-US"/>
        </w:rPr>
        <w:t xml:space="preserve">onnostného rámca </w:t>
      </w:r>
      <w:r w:rsidRPr="00052BAB">
        <w:rPr>
          <w:rFonts w:eastAsiaTheme="minorHAnsi"/>
          <w:color w:val="000000"/>
          <w:sz w:val="20"/>
          <w:szCs w:val="20"/>
          <w:lang w:eastAsia="en-US"/>
        </w:rPr>
        <w:t>k 31.12.2015</w:t>
      </w:r>
    </w:p>
    <w:tbl>
      <w:tblPr>
        <w:tblStyle w:val="Strednmrieka3zvraznenie1"/>
        <w:tblW w:w="4942" w:type="pct"/>
        <w:tblInd w:w="108" w:type="dxa"/>
        <w:tblLayout w:type="fixed"/>
        <w:tblLook w:val="04A0" w:firstRow="1" w:lastRow="0" w:firstColumn="1" w:lastColumn="0" w:noHBand="0" w:noVBand="1"/>
      </w:tblPr>
      <w:tblGrid>
        <w:gridCol w:w="1137"/>
        <w:gridCol w:w="848"/>
        <w:gridCol w:w="2552"/>
        <w:gridCol w:w="993"/>
        <w:gridCol w:w="1274"/>
        <w:gridCol w:w="1135"/>
        <w:gridCol w:w="1241"/>
      </w:tblGrid>
      <w:tr w:rsidR="0007321B" w:rsidRPr="00B55157" w:rsidTr="00DF734F">
        <w:trPr>
          <w:cnfStyle w:val="100000000000" w:firstRow="1" w:lastRow="0" w:firstColumn="0" w:lastColumn="0" w:oddVBand="0" w:evenVBand="0" w:oddHBand="0" w:evenHBand="0" w:firstRowFirstColumn="0" w:firstRowLastColumn="0" w:lastRowFirstColumn="0" w:lastRowLastColumn="0"/>
          <w:trHeight w:val="879"/>
          <w:tblHeader/>
        </w:trPr>
        <w:tc>
          <w:tcPr>
            <w:cnfStyle w:val="001000000000" w:firstRow="0" w:lastRow="0" w:firstColumn="1" w:lastColumn="0" w:oddVBand="0" w:evenVBand="0" w:oddHBand="0" w:evenHBand="0" w:firstRowFirstColumn="0" w:firstRowLastColumn="0" w:lastRowFirstColumn="0" w:lastRowLastColumn="0"/>
            <w:tcW w:w="619" w:type="pct"/>
            <w:vAlign w:val="center"/>
          </w:tcPr>
          <w:p w:rsidR="0007321B" w:rsidRPr="00B55157" w:rsidRDefault="0007321B" w:rsidP="00CD6665">
            <w:pPr>
              <w:spacing w:line="276" w:lineRule="auto"/>
              <w:jc w:val="center"/>
              <w:rPr>
                <w:sz w:val="18"/>
                <w:szCs w:val="18"/>
              </w:rPr>
            </w:pPr>
            <w:r w:rsidRPr="00B55157">
              <w:rPr>
                <w:sz w:val="18"/>
                <w:szCs w:val="18"/>
              </w:rPr>
              <w:t>Program</w:t>
            </w:r>
          </w:p>
        </w:tc>
        <w:tc>
          <w:tcPr>
            <w:tcW w:w="462" w:type="pct"/>
            <w:vAlign w:val="center"/>
          </w:tcPr>
          <w:p w:rsidR="0007321B" w:rsidRPr="00B55157" w:rsidRDefault="0007321B" w:rsidP="0007321B">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Pr>
                <w:sz w:val="18"/>
                <w:szCs w:val="18"/>
              </w:rPr>
              <w:t>Priorita</w:t>
            </w:r>
          </w:p>
        </w:tc>
        <w:tc>
          <w:tcPr>
            <w:tcW w:w="1390" w:type="pct"/>
            <w:vAlign w:val="center"/>
          </w:tcPr>
          <w:p w:rsidR="0007321B" w:rsidRPr="00A97224" w:rsidRDefault="0007321B" w:rsidP="00CD6665">
            <w:pPr>
              <w:jc w:val="center"/>
              <w:cnfStyle w:val="100000000000" w:firstRow="1" w:lastRow="0" w:firstColumn="0" w:lastColumn="0" w:oddVBand="0" w:evenVBand="0" w:oddHBand="0" w:evenHBand="0" w:firstRowFirstColumn="0" w:firstRowLastColumn="0" w:lastRowFirstColumn="0" w:lastRowLastColumn="0"/>
              <w:rPr>
                <w:sz w:val="18"/>
                <w:szCs w:val="18"/>
              </w:rPr>
            </w:pPr>
            <w:r>
              <w:rPr>
                <w:sz w:val="20"/>
                <w:szCs w:val="20"/>
              </w:rPr>
              <w:t>Názov ukazovateľa</w:t>
            </w:r>
          </w:p>
        </w:tc>
        <w:tc>
          <w:tcPr>
            <w:tcW w:w="541" w:type="pct"/>
            <w:vAlign w:val="center"/>
          </w:tcPr>
          <w:p w:rsidR="0007321B" w:rsidRPr="00A97224" w:rsidRDefault="0007321B" w:rsidP="00CD6665">
            <w:pPr>
              <w:jc w:val="center"/>
              <w:cnfStyle w:val="100000000000" w:firstRow="1" w:lastRow="0" w:firstColumn="0" w:lastColumn="0" w:oddVBand="0" w:evenVBand="0" w:oddHBand="0" w:evenHBand="0" w:firstRowFirstColumn="0" w:firstRowLastColumn="0" w:lastRowFirstColumn="0" w:lastRowLastColumn="0"/>
              <w:rPr>
                <w:sz w:val="18"/>
                <w:szCs w:val="18"/>
              </w:rPr>
            </w:pPr>
            <w:r>
              <w:rPr>
                <w:sz w:val="20"/>
                <w:szCs w:val="20"/>
              </w:rPr>
              <w:t>Merná jednotka</w:t>
            </w:r>
          </w:p>
        </w:tc>
        <w:tc>
          <w:tcPr>
            <w:tcW w:w="694" w:type="pct"/>
            <w:vAlign w:val="center"/>
          </w:tcPr>
          <w:p w:rsidR="0007321B" w:rsidRPr="00A97224" w:rsidRDefault="0007321B" w:rsidP="00CD6665">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Pr>
                <w:sz w:val="18"/>
                <w:szCs w:val="18"/>
              </w:rPr>
              <w:t>Dosiahnutá hodnota k 31.12.2015</w:t>
            </w:r>
          </w:p>
        </w:tc>
        <w:tc>
          <w:tcPr>
            <w:tcW w:w="618" w:type="pct"/>
            <w:vAlign w:val="center"/>
          </w:tcPr>
          <w:p w:rsidR="0007321B" w:rsidRDefault="0007321B" w:rsidP="0007321B">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Pr>
                <w:sz w:val="18"/>
                <w:szCs w:val="18"/>
              </w:rPr>
              <w:t>Čiastkový cieľ na rok 2018</w:t>
            </w:r>
          </w:p>
        </w:tc>
        <w:tc>
          <w:tcPr>
            <w:tcW w:w="676" w:type="pct"/>
            <w:vAlign w:val="center"/>
          </w:tcPr>
          <w:p w:rsidR="0007321B" w:rsidRDefault="0007321B" w:rsidP="0007321B">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Pr>
                <w:sz w:val="18"/>
                <w:szCs w:val="18"/>
              </w:rPr>
              <w:t>% plnenia čiastkového cieľa</w:t>
            </w:r>
          </w:p>
        </w:tc>
      </w:tr>
      <w:tr w:rsidR="0007321B" w:rsidRPr="00B55157" w:rsidTr="00DF734F">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619" w:type="pct"/>
            <w:vAlign w:val="center"/>
          </w:tcPr>
          <w:p w:rsidR="0007321B" w:rsidRPr="00B55157" w:rsidRDefault="0007321B" w:rsidP="00DF734F">
            <w:pPr>
              <w:jc w:val="center"/>
              <w:rPr>
                <w:sz w:val="18"/>
                <w:szCs w:val="18"/>
              </w:rPr>
            </w:pPr>
            <w:r>
              <w:rPr>
                <w:sz w:val="18"/>
                <w:szCs w:val="18"/>
              </w:rPr>
              <w:t>PRV</w:t>
            </w:r>
          </w:p>
        </w:tc>
        <w:tc>
          <w:tcPr>
            <w:tcW w:w="462" w:type="pct"/>
            <w:vAlign w:val="center"/>
          </w:tcPr>
          <w:p w:rsidR="0007321B" w:rsidRPr="00B55157" w:rsidRDefault="0007321B" w:rsidP="00DF734F">
            <w:pPr>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4</w:t>
            </w:r>
          </w:p>
        </w:tc>
        <w:tc>
          <w:tcPr>
            <w:tcW w:w="1390" w:type="pct"/>
            <w:vAlign w:val="center"/>
          </w:tcPr>
          <w:p w:rsidR="0007321B" w:rsidRPr="00557078" w:rsidRDefault="0007321B" w:rsidP="00CD6665">
            <w:pP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Celkové verejné výdavky P4</w:t>
            </w:r>
          </w:p>
        </w:tc>
        <w:tc>
          <w:tcPr>
            <w:tcW w:w="541" w:type="pct"/>
            <w:vAlign w:val="center"/>
          </w:tcPr>
          <w:p w:rsidR="0007321B" w:rsidRPr="00557078" w:rsidRDefault="0007321B" w:rsidP="0007321B">
            <w:pPr>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EUR</w:t>
            </w:r>
          </w:p>
        </w:tc>
        <w:tc>
          <w:tcPr>
            <w:tcW w:w="694" w:type="pct"/>
            <w:vAlign w:val="center"/>
          </w:tcPr>
          <w:p w:rsidR="0007321B" w:rsidRPr="0007321B" w:rsidRDefault="0007321B" w:rsidP="0007321B">
            <w:pPr>
              <w:cnfStyle w:val="000000100000" w:firstRow="0" w:lastRow="0" w:firstColumn="0" w:lastColumn="0" w:oddVBand="0" w:evenVBand="0" w:oddHBand="1" w:evenHBand="0" w:firstRowFirstColumn="0" w:firstRowLastColumn="0" w:lastRowFirstColumn="0" w:lastRowLastColumn="0"/>
              <w:rPr>
                <w:rFonts w:ascii="Calibri" w:hAnsi="Calibri"/>
                <w:color w:val="000000"/>
                <w:sz w:val="18"/>
                <w:szCs w:val="18"/>
              </w:rPr>
            </w:pPr>
            <w:r>
              <w:rPr>
                <w:rFonts w:ascii="Calibri" w:hAnsi="Calibri"/>
                <w:color w:val="000000"/>
                <w:sz w:val="18"/>
                <w:szCs w:val="18"/>
              </w:rPr>
              <w:t xml:space="preserve">   </w:t>
            </w:r>
            <w:r w:rsidRPr="0007321B">
              <w:rPr>
                <w:rFonts w:ascii="Calibri" w:hAnsi="Calibri"/>
                <w:color w:val="000000"/>
                <w:sz w:val="18"/>
                <w:szCs w:val="18"/>
              </w:rPr>
              <w:t>129 889 5</w:t>
            </w:r>
            <w:r>
              <w:rPr>
                <w:rFonts w:ascii="Calibri" w:hAnsi="Calibri"/>
                <w:color w:val="000000"/>
                <w:sz w:val="18"/>
                <w:szCs w:val="18"/>
              </w:rPr>
              <w:t>32</w:t>
            </w:r>
          </w:p>
        </w:tc>
        <w:tc>
          <w:tcPr>
            <w:tcW w:w="618" w:type="pct"/>
            <w:vAlign w:val="center"/>
          </w:tcPr>
          <w:p w:rsidR="0007321B" w:rsidRPr="0007321B" w:rsidRDefault="0007321B">
            <w:pPr>
              <w:jc w:val="right"/>
              <w:cnfStyle w:val="000000100000" w:firstRow="0" w:lastRow="0" w:firstColumn="0" w:lastColumn="0" w:oddVBand="0" w:evenVBand="0" w:oddHBand="1" w:evenHBand="0" w:firstRowFirstColumn="0" w:firstRowLastColumn="0" w:lastRowFirstColumn="0" w:lastRowLastColumn="0"/>
              <w:rPr>
                <w:rFonts w:ascii="Calibri" w:hAnsi="Calibri"/>
                <w:color w:val="000000"/>
                <w:sz w:val="18"/>
                <w:szCs w:val="18"/>
              </w:rPr>
            </w:pPr>
            <w:r w:rsidRPr="0007321B">
              <w:rPr>
                <w:rFonts w:ascii="Calibri" w:hAnsi="Calibri"/>
                <w:color w:val="000000"/>
                <w:sz w:val="18"/>
                <w:szCs w:val="18"/>
              </w:rPr>
              <w:t>358 615 200</w:t>
            </w:r>
          </w:p>
        </w:tc>
        <w:tc>
          <w:tcPr>
            <w:tcW w:w="676" w:type="pct"/>
            <w:vAlign w:val="center"/>
          </w:tcPr>
          <w:p w:rsidR="0007321B" w:rsidRPr="0007321B" w:rsidRDefault="0007321B" w:rsidP="0007321B">
            <w:pPr>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36%</w:t>
            </w:r>
          </w:p>
        </w:tc>
      </w:tr>
    </w:tbl>
    <w:p w:rsidR="001514E6" w:rsidRDefault="0007321B" w:rsidP="001514E6">
      <w:pPr>
        <w:autoSpaceDE w:val="0"/>
        <w:autoSpaceDN w:val="0"/>
        <w:adjustRightInd w:val="0"/>
        <w:jc w:val="both"/>
        <w:rPr>
          <w:rFonts w:eastAsiaTheme="minorHAnsi"/>
          <w:color w:val="000000"/>
          <w:sz w:val="18"/>
          <w:szCs w:val="18"/>
          <w:lang w:eastAsia="en-US"/>
        </w:rPr>
      </w:pPr>
      <w:r w:rsidRPr="00DF734F">
        <w:rPr>
          <w:rFonts w:eastAsiaTheme="minorHAnsi"/>
          <w:color w:val="000000"/>
          <w:sz w:val="18"/>
          <w:szCs w:val="18"/>
          <w:lang w:eastAsia="en-US"/>
        </w:rPr>
        <w:t>Zdroj údajov: RO pre PRV</w:t>
      </w:r>
      <w:bookmarkStart w:id="74" w:name="_Toc444160729"/>
    </w:p>
    <w:p w:rsidR="001514E6" w:rsidRDefault="001514E6" w:rsidP="001514E6">
      <w:pPr>
        <w:autoSpaceDE w:val="0"/>
        <w:autoSpaceDN w:val="0"/>
        <w:adjustRightInd w:val="0"/>
        <w:jc w:val="both"/>
        <w:rPr>
          <w:rFonts w:eastAsiaTheme="minorHAnsi"/>
          <w:color w:val="000000"/>
          <w:sz w:val="18"/>
          <w:szCs w:val="18"/>
          <w:lang w:eastAsia="en-US"/>
        </w:rPr>
      </w:pPr>
    </w:p>
    <w:p w:rsidR="001514E6" w:rsidRDefault="001514E6" w:rsidP="001514E6">
      <w:pPr>
        <w:autoSpaceDE w:val="0"/>
        <w:autoSpaceDN w:val="0"/>
        <w:adjustRightInd w:val="0"/>
        <w:jc w:val="both"/>
        <w:rPr>
          <w:rFonts w:eastAsiaTheme="minorHAnsi"/>
          <w:color w:val="000000"/>
          <w:sz w:val="18"/>
          <w:szCs w:val="18"/>
          <w:lang w:eastAsia="en-US"/>
        </w:rPr>
      </w:pPr>
    </w:p>
    <w:p w:rsidR="001514E6" w:rsidRDefault="001514E6" w:rsidP="001514E6">
      <w:pPr>
        <w:autoSpaceDE w:val="0"/>
        <w:autoSpaceDN w:val="0"/>
        <w:adjustRightInd w:val="0"/>
        <w:jc w:val="both"/>
        <w:rPr>
          <w:rFonts w:eastAsiaTheme="minorHAnsi"/>
          <w:color w:val="000000"/>
          <w:sz w:val="18"/>
          <w:szCs w:val="18"/>
          <w:lang w:eastAsia="en-US"/>
        </w:rPr>
      </w:pPr>
    </w:p>
    <w:p w:rsidR="001514E6" w:rsidRPr="001514E6" w:rsidRDefault="001514E6" w:rsidP="001514E6">
      <w:pPr>
        <w:autoSpaceDE w:val="0"/>
        <w:autoSpaceDN w:val="0"/>
        <w:adjustRightInd w:val="0"/>
        <w:jc w:val="both"/>
        <w:rPr>
          <w:rFonts w:eastAsiaTheme="minorHAnsi"/>
          <w:color w:val="000000"/>
          <w:sz w:val="18"/>
          <w:szCs w:val="18"/>
          <w:lang w:eastAsia="en-US"/>
        </w:rPr>
      </w:pPr>
    </w:p>
    <w:p w:rsidR="00574E50" w:rsidRPr="00D40ED7" w:rsidRDefault="00F119C2" w:rsidP="00D40ED7">
      <w:pPr>
        <w:pStyle w:val="Nadpis1"/>
      </w:pPr>
      <w:bookmarkStart w:id="75" w:name="_Toc447185514"/>
      <w:r>
        <w:lastRenderedPageBreak/>
        <w:t>5</w:t>
      </w:r>
      <w:r w:rsidR="00D40ED7">
        <w:t xml:space="preserve"> </w:t>
      </w:r>
      <w:r w:rsidR="00574E50" w:rsidRPr="00D40ED7">
        <w:t xml:space="preserve">Plnenie akčných plánov ex </w:t>
      </w:r>
      <w:proofErr w:type="spellStart"/>
      <w:r w:rsidR="00574E50" w:rsidRPr="00D40ED7">
        <w:t>ante</w:t>
      </w:r>
      <w:proofErr w:type="spellEnd"/>
      <w:r w:rsidR="00574E50" w:rsidRPr="00D40ED7">
        <w:t xml:space="preserve"> </w:t>
      </w:r>
      <w:proofErr w:type="spellStart"/>
      <w:r w:rsidR="00574E50" w:rsidRPr="00D40ED7">
        <w:t>kondicionalít</w:t>
      </w:r>
      <w:bookmarkEnd w:id="74"/>
      <w:bookmarkEnd w:id="75"/>
      <w:proofErr w:type="spellEnd"/>
      <w:r w:rsidR="00574E50" w:rsidRPr="00D40ED7">
        <w:t xml:space="preserve"> </w:t>
      </w:r>
    </w:p>
    <w:p w:rsidR="00574E50" w:rsidRDefault="00574E50" w:rsidP="00604D3D">
      <w:pPr>
        <w:jc w:val="both"/>
        <w:rPr>
          <w:b/>
        </w:rPr>
      </w:pPr>
    </w:p>
    <w:p w:rsidR="002A46C4" w:rsidRPr="00E8679A" w:rsidRDefault="002A46C4" w:rsidP="00E8679A">
      <w:pPr>
        <w:spacing w:before="120" w:after="120"/>
        <w:jc w:val="both"/>
        <w:rPr>
          <w:rFonts w:eastAsia="Calibri"/>
        </w:rPr>
      </w:pPr>
      <w:r w:rsidRPr="00945BD5">
        <w:t xml:space="preserve">Ex </w:t>
      </w:r>
      <w:proofErr w:type="spellStart"/>
      <w:r w:rsidRPr="00945BD5">
        <w:t>ante</w:t>
      </w:r>
      <w:proofErr w:type="spellEnd"/>
      <w:r w:rsidRPr="00945BD5">
        <w:t xml:space="preserve"> </w:t>
      </w:r>
      <w:proofErr w:type="spellStart"/>
      <w:r w:rsidRPr="00945BD5">
        <w:t>kondicionality</w:t>
      </w:r>
      <w:proofErr w:type="spellEnd"/>
      <w:r w:rsidRPr="00945BD5">
        <w:t xml:space="preserve"> sú predbežné podmienky, ktorých splnením </w:t>
      </w:r>
      <w:r>
        <w:t xml:space="preserve">Európska komisia </w:t>
      </w:r>
      <w:r w:rsidRPr="00945BD5">
        <w:t>podmienila prijatie Partnerskej dohody a</w:t>
      </w:r>
      <w:r w:rsidR="000C6D29">
        <w:t xml:space="preserve"> jednotlivých </w:t>
      </w:r>
      <w:r w:rsidRPr="00945BD5">
        <w:t>programov, predstavujú preddefinované nevyhnutné kritérium</w:t>
      </w:r>
      <w:r w:rsidRPr="003D26F0">
        <w:t xml:space="preserve">, </w:t>
      </w:r>
      <w:r w:rsidRPr="00945BD5">
        <w:t>ktoré je potrebné splniť najneskôr v termíne do 31.12.2016</w:t>
      </w:r>
      <w:r>
        <w:t>. P</w:t>
      </w:r>
      <w:r w:rsidRPr="009D6FE3">
        <w:t>redstavuj</w:t>
      </w:r>
      <w:r>
        <w:t>ú</w:t>
      </w:r>
      <w:r w:rsidRPr="009D6FE3">
        <w:t xml:space="preserve"> jeden z hlavných pilierov výsledkovo orientovanej politiky súdržnosti a</w:t>
      </w:r>
      <w:r>
        <w:t> ich zámerom je účinne a </w:t>
      </w:r>
      <w:r w:rsidRPr="009D6FE3">
        <w:t>efektívne napĺňať ciele stratégie Európy 2020 na úrovni členských štátov.</w:t>
      </w:r>
      <w:r>
        <w:t xml:space="preserve"> EAK sú podmienkou prijatia  </w:t>
      </w:r>
      <w:r w:rsidRPr="00AC7792">
        <w:t>komplexných a časovo náročných opatrení, ktoré si vyžadujú najmä vypracovanie nových národných stratégií, politík</w:t>
      </w:r>
      <w:r>
        <w:t>,</w:t>
      </w:r>
      <w:r w:rsidRPr="00AC7792">
        <w:t xml:space="preserve"> ako aj novelizáciu </w:t>
      </w:r>
      <w:r w:rsidRPr="00E8679A">
        <w:rPr>
          <w:rFonts w:eastAsia="Calibri"/>
        </w:rPr>
        <w:t>niektorých zákonov.</w:t>
      </w:r>
    </w:p>
    <w:p w:rsidR="002A46C4" w:rsidRPr="00E8679A" w:rsidRDefault="002A46C4" w:rsidP="00E8679A">
      <w:pPr>
        <w:spacing w:before="120" w:after="120"/>
        <w:jc w:val="both"/>
        <w:rPr>
          <w:rFonts w:eastAsia="Calibri"/>
        </w:rPr>
      </w:pPr>
      <w:r w:rsidRPr="00E8679A">
        <w:rPr>
          <w:rFonts w:eastAsia="Calibri"/>
        </w:rPr>
        <w:t>Akčný plán predstavuje presný zoznam postupových krokov (plánovaných aktivít)</w:t>
      </w:r>
      <w:r w:rsidRPr="003D26F0">
        <w:t xml:space="preserve"> s priradením plánovaného termínu plnenia ku každej aktivite tak, aby došlo k celkovému plneniu všetkých kritérií (opatrení) EAK v stanovenom termíne. EAK je splnená vtedy, keď je vykázané plnenie všetkých stanovených kritérií.</w:t>
      </w:r>
      <w:r w:rsidRPr="003D26F0">
        <w:rPr>
          <w:bCs/>
        </w:rPr>
        <w:t xml:space="preserve"> </w:t>
      </w:r>
      <w:r w:rsidRPr="0072624E">
        <w:t>Plnenie jednotlivých termínov plánovaných aktivít z akčných plánov je sledované na národnej úrovni (CKO) ako aj na úrovni EK.</w:t>
      </w:r>
      <w:r w:rsidR="0072624E">
        <w:t xml:space="preserve"> </w:t>
      </w:r>
      <w:r w:rsidRPr="0072624E">
        <w:t xml:space="preserve">V nadväznosti na povinnosť členského štátu preukázať EK plnenie nesplnených EAK, CKO poskytuje informácie o pokroku v plnení u tematických EAK od prijatia relevantných </w:t>
      </w:r>
      <w:r w:rsidRPr="00E8679A">
        <w:rPr>
          <w:rFonts w:eastAsia="Calibri"/>
        </w:rPr>
        <w:t xml:space="preserve">programov a u všeobecných  EAK od prijatia Partnerskej dohody. </w:t>
      </w:r>
    </w:p>
    <w:p w:rsidR="002A46C4" w:rsidRDefault="00320B6C" w:rsidP="00E8679A">
      <w:pPr>
        <w:spacing w:before="120" w:after="120"/>
        <w:jc w:val="both"/>
        <w:rPr>
          <w:rFonts w:eastAsiaTheme="minorEastAsia"/>
        </w:rPr>
      </w:pPr>
      <w:r w:rsidRPr="00E8679A">
        <w:rPr>
          <w:rFonts w:eastAsia="Calibri"/>
        </w:rPr>
        <w:t>CKO</w:t>
      </w:r>
      <w:r w:rsidR="002A46C4" w:rsidRPr="00E8679A">
        <w:rPr>
          <w:rFonts w:eastAsia="Calibri"/>
        </w:rPr>
        <w:t xml:space="preserve"> ako národný koo</w:t>
      </w:r>
      <w:r w:rsidR="0072624E" w:rsidRPr="00E8679A">
        <w:rPr>
          <w:rFonts w:eastAsia="Calibri"/>
        </w:rPr>
        <w:t xml:space="preserve">rdinátor ex </w:t>
      </w:r>
      <w:proofErr w:type="spellStart"/>
      <w:r w:rsidR="0072624E" w:rsidRPr="00E8679A">
        <w:rPr>
          <w:rFonts w:eastAsia="Calibri"/>
        </w:rPr>
        <w:t>ante</w:t>
      </w:r>
      <w:proofErr w:type="spellEnd"/>
      <w:r w:rsidR="0072624E" w:rsidRPr="00E8679A">
        <w:rPr>
          <w:rFonts w:eastAsia="Calibri"/>
        </w:rPr>
        <w:t xml:space="preserve"> </w:t>
      </w:r>
      <w:proofErr w:type="spellStart"/>
      <w:r w:rsidR="0072624E" w:rsidRPr="00E8679A">
        <w:rPr>
          <w:rFonts w:eastAsia="Calibri"/>
        </w:rPr>
        <w:t>kondicionalít</w:t>
      </w:r>
      <w:proofErr w:type="spellEnd"/>
      <w:r w:rsidR="002A46C4" w:rsidRPr="00E8679A">
        <w:rPr>
          <w:rFonts w:eastAsia="Calibri"/>
        </w:rPr>
        <w:t xml:space="preserve"> na základe podkladov od gestorov</w:t>
      </w:r>
      <w:r w:rsidR="002A46C4" w:rsidRPr="0093112B">
        <w:t xml:space="preserve"> jednotlivých EAK a riadiacich orgánov </w:t>
      </w:r>
      <w:r w:rsidR="002A46C4">
        <w:t>vypracoval S</w:t>
      </w:r>
      <w:r w:rsidR="002A46C4" w:rsidRPr="0093112B">
        <w:t xml:space="preserve">právu o stave </w:t>
      </w:r>
      <w:r w:rsidR="00767185">
        <w:t xml:space="preserve">plnenia </w:t>
      </w:r>
      <w:r w:rsidR="002A46C4" w:rsidRPr="0093112B">
        <w:t xml:space="preserve">EAK </w:t>
      </w:r>
      <w:r w:rsidR="00767185">
        <w:t xml:space="preserve">k 31.12.2015 </w:t>
      </w:r>
      <w:r w:rsidR="00BD05BB">
        <w:t>ako prílohu</w:t>
      </w:r>
      <w:r w:rsidR="00D61222">
        <w:t xml:space="preserve"> </w:t>
      </w:r>
      <w:r w:rsidR="005111B7" w:rsidRPr="005111B7">
        <w:t>č.</w:t>
      </w:r>
      <w:r w:rsidR="005111B7">
        <w:t xml:space="preserve"> 1</w:t>
      </w:r>
      <w:r w:rsidR="00D61222">
        <w:t xml:space="preserve"> </w:t>
      </w:r>
      <w:r w:rsidR="005111B7">
        <w:t>k Správe o stave</w:t>
      </w:r>
      <w:r w:rsidR="002A46C4">
        <w:t xml:space="preserve"> </w:t>
      </w:r>
      <w:r w:rsidR="0072624E">
        <w:t xml:space="preserve">implementácie EŠIF. </w:t>
      </w:r>
      <w:r w:rsidR="002A46C4" w:rsidRPr="0093112B">
        <w:t>Vyhodnotenie plnenia EAK a odpočty plnenia opatrení akčného plánu pre splnenie EAK</w:t>
      </w:r>
      <w:r w:rsidR="00BD05BB">
        <w:t xml:space="preserve"> predkladajú na CKO gestori EAK </w:t>
      </w:r>
      <w:r w:rsidR="002A46C4" w:rsidRPr="0093112B">
        <w:t>v zmysle úlohy B.1 z uznesenia vlády č. 381/2014 zo dňa 20.08.2014.</w:t>
      </w:r>
      <w:r w:rsidR="002A46C4">
        <w:t xml:space="preserve"> </w:t>
      </w:r>
    </w:p>
    <w:p w:rsidR="0072624E" w:rsidRDefault="0072624E" w:rsidP="00A272F1">
      <w:pPr>
        <w:autoSpaceDE w:val="0"/>
        <w:autoSpaceDN w:val="0"/>
        <w:adjustRightInd w:val="0"/>
        <w:jc w:val="both"/>
        <w:rPr>
          <w:rFonts w:eastAsiaTheme="minorEastAsia"/>
          <w:bCs/>
          <w:color w:val="000000"/>
        </w:rPr>
      </w:pPr>
      <w:bookmarkStart w:id="76" w:name="_Toc430236825"/>
      <w:r w:rsidRPr="00C86B8F">
        <w:rPr>
          <w:rFonts w:eastAsiaTheme="minorEastAsia"/>
          <w:bCs/>
          <w:color w:val="000000"/>
        </w:rPr>
        <w:t xml:space="preserve">Nasledujúca tabuľka </w:t>
      </w:r>
      <w:r w:rsidR="00DF734F" w:rsidRPr="00C86B8F">
        <w:rPr>
          <w:rFonts w:eastAsiaTheme="minorEastAsia"/>
          <w:bCs/>
          <w:color w:val="000000"/>
        </w:rPr>
        <w:t>č. 10</w:t>
      </w:r>
      <w:r w:rsidRPr="00C86B8F">
        <w:rPr>
          <w:rFonts w:eastAsiaTheme="minorEastAsia"/>
          <w:bCs/>
          <w:color w:val="000000"/>
        </w:rPr>
        <w:t xml:space="preserve"> poskytuje prehľad </w:t>
      </w:r>
      <w:r w:rsidR="00DF734F" w:rsidRPr="00C86B8F">
        <w:rPr>
          <w:rFonts w:eastAsiaTheme="minorEastAsia"/>
          <w:bCs/>
          <w:color w:val="000000"/>
        </w:rPr>
        <w:t xml:space="preserve">o </w:t>
      </w:r>
      <w:r w:rsidRPr="00C86B8F">
        <w:rPr>
          <w:rFonts w:eastAsiaTheme="minorEastAsia"/>
          <w:bCs/>
          <w:color w:val="000000"/>
        </w:rPr>
        <w:t>všetkých EAK, ku ktorým sa SR zaviazala, s popisom aktuálneho stavu plnenia, označením gestora a plánovaného termínu jej naplnenia.</w:t>
      </w:r>
      <w:bookmarkEnd w:id="76"/>
      <w:r w:rsidR="00480107">
        <w:rPr>
          <w:rFonts w:eastAsiaTheme="minorEastAsia"/>
          <w:bCs/>
          <w:color w:val="000000"/>
        </w:rPr>
        <w:t xml:space="preserve"> Podrobnejšie údaje o stave plnenia EAK k 31.12.2015 obsahuje príloha č. 1 tejto správy.</w:t>
      </w:r>
    </w:p>
    <w:p w:rsidR="00480107" w:rsidRDefault="00480107" w:rsidP="00A272F1">
      <w:pPr>
        <w:autoSpaceDE w:val="0"/>
        <w:autoSpaceDN w:val="0"/>
        <w:adjustRightInd w:val="0"/>
        <w:jc w:val="both"/>
        <w:rPr>
          <w:rFonts w:eastAsiaTheme="minorEastAsia"/>
          <w:bCs/>
          <w:color w:val="000000"/>
        </w:rPr>
      </w:pPr>
    </w:p>
    <w:p w:rsidR="00D10E4E" w:rsidRPr="00480107" w:rsidRDefault="00480107" w:rsidP="00A272F1">
      <w:pPr>
        <w:autoSpaceDE w:val="0"/>
        <w:autoSpaceDN w:val="0"/>
        <w:adjustRightInd w:val="0"/>
        <w:jc w:val="both"/>
        <w:rPr>
          <w:rFonts w:eastAsiaTheme="minorEastAsia"/>
          <w:bCs/>
          <w:color w:val="000000"/>
          <w:sz w:val="18"/>
          <w:szCs w:val="18"/>
        </w:rPr>
      </w:pPr>
      <w:r>
        <w:rPr>
          <w:rFonts w:eastAsiaTheme="minorEastAsia"/>
          <w:bCs/>
          <w:color w:val="000000"/>
          <w:sz w:val="18"/>
          <w:szCs w:val="18"/>
        </w:rPr>
        <w:t>Tabuľka č. 10</w:t>
      </w:r>
      <w:r>
        <w:rPr>
          <w:rFonts w:eastAsiaTheme="minorEastAsia"/>
          <w:bCs/>
          <w:color w:val="000000"/>
          <w:sz w:val="18"/>
          <w:szCs w:val="18"/>
        </w:rPr>
        <w:tab/>
        <w:t>P</w:t>
      </w:r>
      <w:r w:rsidRPr="00480107">
        <w:rPr>
          <w:rFonts w:eastAsiaTheme="minorEastAsia"/>
          <w:bCs/>
          <w:color w:val="000000"/>
          <w:sz w:val="18"/>
          <w:szCs w:val="18"/>
        </w:rPr>
        <w:t xml:space="preserve">lnenie </w:t>
      </w:r>
      <w:r>
        <w:rPr>
          <w:rFonts w:eastAsiaTheme="minorEastAsia"/>
          <w:bCs/>
          <w:color w:val="000000"/>
          <w:sz w:val="18"/>
          <w:szCs w:val="18"/>
        </w:rPr>
        <w:t>EAK</w:t>
      </w:r>
      <w:r w:rsidRPr="00480107">
        <w:rPr>
          <w:rFonts w:eastAsiaTheme="minorEastAsia"/>
          <w:bCs/>
          <w:color w:val="000000"/>
          <w:sz w:val="18"/>
          <w:szCs w:val="18"/>
        </w:rPr>
        <w:t xml:space="preserve"> k 31.12.2015</w:t>
      </w:r>
    </w:p>
    <w:tbl>
      <w:tblPr>
        <w:tblStyle w:val="Strednmrieka3zvraznenie1"/>
        <w:tblW w:w="4884" w:type="pct"/>
        <w:tblInd w:w="108" w:type="dxa"/>
        <w:tblLayout w:type="fixed"/>
        <w:tblLook w:val="04A0" w:firstRow="1" w:lastRow="0" w:firstColumn="1" w:lastColumn="0" w:noHBand="0" w:noVBand="1"/>
      </w:tblPr>
      <w:tblGrid>
        <w:gridCol w:w="1140"/>
        <w:gridCol w:w="3538"/>
        <w:gridCol w:w="1134"/>
        <w:gridCol w:w="2127"/>
        <w:gridCol w:w="1134"/>
      </w:tblGrid>
      <w:tr w:rsidR="00480107" w:rsidRPr="00D10E4E" w:rsidTr="00480107">
        <w:trPr>
          <w:cnfStyle w:val="100000000000" w:firstRow="1" w:lastRow="0" w:firstColumn="0" w:lastColumn="0" w:oddVBand="0" w:evenVBand="0" w:oddHBand="0" w:evenHBand="0" w:firstRowFirstColumn="0" w:firstRowLastColumn="0" w:lastRowFirstColumn="0" w:lastRowLastColumn="0"/>
          <w:trHeight w:val="667"/>
          <w:tblHeader/>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spacing w:line="276" w:lineRule="auto"/>
              <w:jc w:val="center"/>
              <w:rPr>
                <w:b w:val="0"/>
                <w:bCs w:val="0"/>
                <w:sz w:val="18"/>
                <w:szCs w:val="18"/>
              </w:rPr>
            </w:pPr>
            <w:r w:rsidRPr="00D10E4E">
              <w:rPr>
                <w:b w:val="0"/>
                <w:bCs w:val="0"/>
                <w:sz w:val="18"/>
                <w:szCs w:val="18"/>
              </w:rPr>
              <w:t>Kód</w:t>
            </w:r>
            <w:r w:rsidRPr="00D10E4E">
              <w:rPr>
                <w:b w:val="0"/>
                <w:bCs w:val="0"/>
                <w:sz w:val="18"/>
                <w:szCs w:val="18"/>
                <w:vertAlign w:val="superscript"/>
              </w:rPr>
              <w:footnoteReference w:id="11"/>
            </w:r>
          </w:p>
        </w:tc>
        <w:tc>
          <w:tcPr>
            <w:tcW w:w="1950" w:type="pct"/>
            <w:vAlign w:val="center"/>
          </w:tcPr>
          <w:p w:rsidR="00D10E4E" w:rsidRPr="00D10E4E" w:rsidRDefault="00D10E4E" w:rsidP="00D10E4E">
            <w:pPr>
              <w:spacing w:line="276" w:lineRule="auto"/>
              <w:jc w:val="center"/>
              <w:cnfStyle w:val="100000000000" w:firstRow="1" w:lastRow="0" w:firstColumn="0" w:lastColumn="0" w:oddVBand="0" w:evenVBand="0" w:oddHBand="0" w:evenHBand="0" w:firstRowFirstColumn="0" w:firstRowLastColumn="0" w:lastRowFirstColumn="0" w:lastRowLastColumn="0"/>
              <w:rPr>
                <w:b w:val="0"/>
                <w:bCs w:val="0"/>
                <w:sz w:val="18"/>
                <w:szCs w:val="18"/>
              </w:rPr>
            </w:pPr>
            <w:r w:rsidRPr="00D10E4E">
              <w:rPr>
                <w:b w:val="0"/>
                <w:bCs w:val="0"/>
                <w:sz w:val="18"/>
                <w:szCs w:val="18"/>
              </w:rPr>
              <w:t>Skrátený názov EAK</w:t>
            </w:r>
          </w:p>
        </w:tc>
        <w:tc>
          <w:tcPr>
            <w:tcW w:w="625" w:type="pct"/>
            <w:vAlign w:val="center"/>
          </w:tcPr>
          <w:p w:rsidR="00D10E4E" w:rsidRPr="00D10E4E" w:rsidRDefault="00D10E4E" w:rsidP="00D10E4E">
            <w:pPr>
              <w:jc w:val="center"/>
              <w:cnfStyle w:val="100000000000" w:firstRow="1" w:lastRow="0" w:firstColumn="0" w:lastColumn="0" w:oddVBand="0" w:evenVBand="0" w:oddHBand="0" w:evenHBand="0" w:firstRowFirstColumn="0" w:firstRowLastColumn="0" w:lastRowFirstColumn="0" w:lastRowLastColumn="0"/>
              <w:rPr>
                <w:b w:val="0"/>
                <w:bCs w:val="0"/>
                <w:sz w:val="18"/>
                <w:szCs w:val="18"/>
              </w:rPr>
            </w:pPr>
            <w:r w:rsidRPr="00D10E4E">
              <w:rPr>
                <w:b w:val="0"/>
                <w:bCs w:val="0"/>
                <w:sz w:val="20"/>
                <w:szCs w:val="20"/>
              </w:rPr>
              <w:t>Stav plnenia</w:t>
            </w:r>
          </w:p>
        </w:tc>
        <w:tc>
          <w:tcPr>
            <w:tcW w:w="1172" w:type="pct"/>
            <w:vAlign w:val="center"/>
          </w:tcPr>
          <w:p w:rsidR="00D10E4E" w:rsidRPr="00D10E4E" w:rsidRDefault="00D10E4E" w:rsidP="00D10E4E">
            <w:pPr>
              <w:jc w:val="center"/>
              <w:cnfStyle w:val="100000000000" w:firstRow="1" w:lastRow="0" w:firstColumn="0" w:lastColumn="0" w:oddVBand="0" w:evenVBand="0" w:oddHBand="0" w:evenHBand="0" w:firstRowFirstColumn="0" w:firstRowLastColumn="0" w:lastRowFirstColumn="0" w:lastRowLastColumn="0"/>
              <w:rPr>
                <w:b w:val="0"/>
                <w:bCs w:val="0"/>
                <w:sz w:val="18"/>
                <w:szCs w:val="18"/>
              </w:rPr>
            </w:pPr>
            <w:r w:rsidRPr="00D10E4E">
              <w:rPr>
                <w:b w:val="0"/>
                <w:bCs w:val="0"/>
                <w:sz w:val="20"/>
                <w:szCs w:val="20"/>
              </w:rPr>
              <w:t>Gestor</w:t>
            </w:r>
          </w:p>
        </w:tc>
        <w:tc>
          <w:tcPr>
            <w:tcW w:w="625" w:type="pct"/>
            <w:vAlign w:val="center"/>
          </w:tcPr>
          <w:p w:rsidR="00D10E4E" w:rsidRPr="00D10E4E" w:rsidRDefault="00D10E4E" w:rsidP="00D10E4E">
            <w:pPr>
              <w:spacing w:line="276" w:lineRule="auto"/>
              <w:jc w:val="center"/>
              <w:cnfStyle w:val="100000000000" w:firstRow="1" w:lastRow="0" w:firstColumn="0" w:lastColumn="0" w:oddVBand="0" w:evenVBand="0" w:oddHBand="0" w:evenHBand="0" w:firstRowFirstColumn="0" w:firstRowLastColumn="0" w:lastRowFirstColumn="0" w:lastRowLastColumn="0"/>
              <w:rPr>
                <w:b w:val="0"/>
                <w:bCs w:val="0"/>
                <w:sz w:val="18"/>
                <w:szCs w:val="18"/>
              </w:rPr>
            </w:pPr>
            <w:r w:rsidRPr="00D10E4E">
              <w:rPr>
                <w:b w:val="0"/>
                <w:bCs w:val="0"/>
                <w:sz w:val="18"/>
                <w:szCs w:val="18"/>
              </w:rPr>
              <w:t>Termín plnenia</w:t>
            </w:r>
          </w:p>
        </w:tc>
      </w:tr>
      <w:tr w:rsidR="00480107" w:rsidRPr="00D10E4E" w:rsidTr="00480107">
        <w:trPr>
          <w:cnfStyle w:val="000000100000" w:firstRow="0" w:lastRow="0" w:firstColumn="0" w:lastColumn="0" w:oddVBand="0" w:evenVBand="0" w:oddHBand="1" w:evenHBand="0" w:firstRowFirstColumn="0" w:firstRowLastColumn="0" w:lastRowFirstColumn="0" w:lastRowLastColumn="0"/>
          <w:trHeight w:val="255"/>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1.1</w:t>
            </w:r>
          </w:p>
        </w:tc>
        <w:tc>
          <w:tcPr>
            <w:tcW w:w="1950" w:type="pct"/>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Výskum a inovácie</w:t>
            </w:r>
          </w:p>
        </w:tc>
        <w:tc>
          <w:tcPr>
            <w:tcW w:w="625"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čiastočne</w:t>
            </w:r>
          </w:p>
        </w:tc>
        <w:tc>
          <w:tcPr>
            <w:tcW w:w="1172"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MŠVVŠ SR, MH SR</w:t>
            </w:r>
          </w:p>
        </w:tc>
        <w:tc>
          <w:tcPr>
            <w:tcW w:w="625" w:type="pct"/>
            <w:vAlign w:val="center"/>
          </w:tcPr>
          <w:p w:rsidR="00D10E4E" w:rsidRPr="00D10E4E" w:rsidRDefault="00D10E4E" w:rsidP="00D10E4E">
            <w:pPr>
              <w:autoSpaceDE w:val="0"/>
              <w:autoSpaceDN w:val="0"/>
              <w:adjustRightInd w:val="0"/>
              <w:jc w:val="center"/>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N/A</w:t>
            </w:r>
            <w:r w:rsidRPr="00D10E4E">
              <w:rPr>
                <w:rFonts w:ascii="Arial" w:eastAsiaTheme="minorEastAsia" w:hAnsi="Arial" w:cs="Arial"/>
                <w:color w:val="000000"/>
                <w:sz w:val="18"/>
                <w:szCs w:val="18"/>
                <w:vertAlign w:val="superscript"/>
              </w:rPr>
              <w:footnoteReference w:id="12"/>
            </w:r>
          </w:p>
        </w:tc>
      </w:tr>
      <w:tr w:rsidR="00480107" w:rsidRPr="00D10E4E" w:rsidTr="00480107">
        <w:trPr>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1.2</w:t>
            </w:r>
          </w:p>
        </w:tc>
        <w:tc>
          <w:tcPr>
            <w:tcW w:w="1950" w:type="pct"/>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Výskum a inovačná infraštruktúra </w:t>
            </w:r>
          </w:p>
        </w:tc>
        <w:tc>
          <w:tcPr>
            <w:tcW w:w="625"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nie</w:t>
            </w:r>
          </w:p>
        </w:tc>
        <w:tc>
          <w:tcPr>
            <w:tcW w:w="1172"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MŠVVŠ SR a MH SR</w:t>
            </w:r>
          </w:p>
        </w:tc>
        <w:tc>
          <w:tcPr>
            <w:tcW w:w="625" w:type="pct"/>
            <w:vAlign w:val="center"/>
          </w:tcPr>
          <w:p w:rsidR="00D10E4E" w:rsidRPr="00D10E4E" w:rsidRDefault="00D10E4E" w:rsidP="00D10E4E">
            <w:pPr>
              <w:autoSpaceDE w:val="0"/>
              <w:autoSpaceDN w:val="0"/>
              <w:adjustRightInd w:val="0"/>
              <w:jc w:val="center"/>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N/A</w:t>
            </w:r>
          </w:p>
        </w:tc>
      </w:tr>
      <w:tr w:rsidR="00480107" w:rsidRPr="00D10E4E" w:rsidTr="00480107">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2.1</w:t>
            </w:r>
          </w:p>
        </w:tc>
        <w:tc>
          <w:tcPr>
            <w:tcW w:w="1950" w:type="pct"/>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Digitálny rast </w:t>
            </w:r>
          </w:p>
        </w:tc>
        <w:tc>
          <w:tcPr>
            <w:tcW w:w="625"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b/>
                <w:color w:val="000000"/>
                <w:sz w:val="18"/>
                <w:szCs w:val="18"/>
              </w:rPr>
            </w:pPr>
            <w:r w:rsidRPr="00D10E4E">
              <w:rPr>
                <w:rFonts w:eastAsiaTheme="minorEastAsia"/>
                <w:b/>
                <w:color w:val="000000"/>
                <w:sz w:val="18"/>
                <w:szCs w:val="18"/>
              </w:rPr>
              <w:t>áno</w:t>
            </w:r>
          </w:p>
        </w:tc>
        <w:tc>
          <w:tcPr>
            <w:tcW w:w="1172"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MF SR</w:t>
            </w:r>
          </w:p>
        </w:tc>
        <w:tc>
          <w:tcPr>
            <w:tcW w:w="625" w:type="pct"/>
            <w:vAlign w:val="center"/>
          </w:tcPr>
          <w:p w:rsidR="00D10E4E" w:rsidRPr="00D10E4E" w:rsidRDefault="00D10E4E" w:rsidP="00D10E4E">
            <w:pPr>
              <w:autoSpaceDE w:val="0"/>
              <w:autoSpaceDN w:val="0"/>
              <w:adjustRightInd w:val="0"/>
              <w:jc w:val="center"/>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w:t>
            </w:r>
          </w:p>
        </w:tc>
      </w:tr>
      <w:tr w:rsidR="00480107" w:rsidRPr="00D10E4E" w:rsidTr="00480107">
        <w:trPr>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lang w:val="en-US"/>
              </w:rPr>
            </w:pPr>
            <w:r w:rsidRPr="00D10E4E">
              <w:rPr>
                <w:rFonts w:eastAsiaTheme="minorEastAsia"/>
                <w:b w:val="0"/>
                <w:bCs w:val="0"/>
                <w:color w:val="000000"/>
                <w:sz w:val="18"/>
                <w:szCs w:val="18"/>
              </w:rPr>
              <w:t xml:space="preserve">T </w:t>
            </w:r>
            <w:r w:rsidRPr="00D10E4E">
              <w:rPr>
                <w:rFonts w:eastAsiaTheme="minorEastAsia"/>
                <w:b w:val="0"/>
                <w:bCs w:val="0"/>
                <w:color w:val="000000"/>
                <w:sz w:val="18"/>
                <w:szCs w:val="18"/>
                <w:lang w:val="en-US"/>
              </w:rPr>
              <w:t>2.2</w:t>
            </w:r>
          </w:p>
        </w:tc>
        <w:tc>
          <w:tcPr>
            <w:tcW w:w="1950" w:type="pct"/>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Infraštruktúra sietí novej generácie </w:t>
            </w:r>
          </w:p>
        </w:tc>
        <w:tc>
          <w:tcPr>
            <w:tcW w:w="625"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b/>
                <w:color w:val="000000"/>
                <w:sz w:val="18"/>
                <w:szCs w:val="18"/>
              </w:rPr>
            </w:pPr>
            <w:r w:rsidRPr="00D10E4E">
              <w:rPr>
                <w:rFonts w:eastAsiaTheme="minorEastAsia"/>
                <w:b/>
                <w:color w:val="000000"/>
                <w:sz w:val="18"/>
                <w:szCs w:val="18"/>
              </w:rPr>
              <w:t>áno</w:t>
            </w:r>
          </w:p>
        </w:tc>
        <w:tc>
          <w:tcPr>
            <w:tcW w:w="1172"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MF SR</w:t>
            </w:r>
          </w:p>
        </w:tc>
        <w:tc>
          <w:tcPr>
            <w:tcW w:w="625" w:type="pct"/>
            <w:vAlign w:val="center"/>
          </w:tcPr>
          <w:p w:rsidR="00D10E4E" w:rsidRPr="00D10E4E" w:rsidRDefault="00D10E4E" w:rsidP="00D10E4E">
            <w:pPr>
              <w:autoSpaceDE w:val="0"/>
              <w:autoSpaceDN w:val="0"/>
              <w:adjustRightInd w:val="0"/>
              <w:jc w:val="center"/>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w:t>
            </w:r>
          </w:p>
        </w:tc>
      </w:tr>
      <w:tr w:rsidR="00480107" w:rsidRPr="00D10E4E" w:rsidTr="00480107">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3.1</w:t>
            </w:r>
          </w:p>
        </w:tc>
        <w:tc>
          <w:tcPr>
            <w:tcW w:w="1950"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Podpora podnikania</w:t>
            </w:r>
          </w:p>
        </w:tc>
        <w:tc>
          <w:tcPr>
            <w:tcW w:w="625"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čiastočne</w:t>
            </w:r>
          </w:p>
        </w:tc>
        <w:tc>
          <w:tcPr>
            <w:tcW w:w="1172"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MH SR a MV SR</w:t>
            </w:r>
          </w:p>
        </w:tc>
        <w:tc>
          <w:tcPr>
            <w:tcW w:w="625" w:type="pct"/>
            <w:vAlign w:val="center"/>
          </w:tcPr>
          <w:p w:rsidR="00D10E4E" w:rsidRPr="00D10E4E" w:rsidRDefault="00D10E4E" w:rsidP="00D10E4E">
            <w:pPr>
              <w:autoSpaceDE w:val="0"/>
              <w:autoSpaceDN w:val="0"/>
              <w:adjustRightInd w:val="0"/>
              <w:jc w:val="center"/>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lang w:val="en-US"/>
              </w:rPr>
            </w:pPr>
            <w:r w:rsidRPr="00D10E4E">
              <w:rPr>
                <w:rFonts w:eastAsiaTheme="minorEastAsia"/>
                <w:color w:val="000000"/>
                <w:sz w:val="18"/>
                <w:szCs w:val="18"/>
                <w:lang w:val="en-US"/>
              </w:rPr>
              <w:t>01.03.2016</w:t>
            </w:r>
          </w:p>
        </w:tc>
      </w:tr>
      <w:tr w:rsidR="00480107" w:rsidRPr="00D10E4E" w:rsidTr="00480107">
        <w:trPr>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4.1</w:t>
            </w:r>
          </w:p>
        </w:tc>
        <w:tc>
          <w:tcPr>
            <w:tcW w:w="1950" w:type="pct"/>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Energetická účinnosť </w:t>
            </w:r>
          </w:p>
        </w:tc>
        <w:tc>
          <w:tcPr>
            <w:tcW w:w="625" w:type="pct"/>
            <w:vAlign w:val="center"/>
          </w:tcPr>
          <w:p w:rsidR="00D10E4E" w:rsidRPr="00D10E4E" w:rsidRDefault="00D10E4E" w:rsidP="00D10E4E">
            <w:pPr>
              <w:cnfStyle w:val="000000000000" w:firstRow="0" w:lastRow="0" w:firstColumn="0" w:lastColumn="0" w:oddVBand="0" w:evenVBand="0" w:oddHBand="0" w:evenHBand="0" w:firstRowFirstColumn="0" w:firstRowLastColumn="0" w:lastRowFirstColumn="0" w:lastRowLastColumn="0"/>
              <w:rPr>
                <w:rFonts w:eastAsiaTheme="minorHAnsi"/>
                <w:b/>
                <w:color w:val="000000"/>
                <w:sz w:val="18"/>
                <w:szCs w:val="18"/>
              </w:rPr>
            </w:pPr>
            <w:r w:rsidRPr="00D10E4E">
              <w:rPr>
                <w:rFonts w:eastAsiaTheme="minorHAnsi"/>
                <w:b/>
                <w:color w:val="000000"/>
                <w:sz w:val="18"/>
                <w:szCs w:val="18"/>
              </w:rPr>
              <w:t>áno</w:t>
            </w:r>
          </w:p>
        </w:tc>
        <w:tc>
          <w:tcPr>
            <w:tcW w:w="1172"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MH SR</w:t>
            </w:r>
          </w:p>
        </w:tc>
        <w:tc>
          <w:tcPr>
            <w:tcW w:w="625" w:type="pct"/>
            <w:vAlign w:val="center"/>
          </w:tcPr>
          <w:p w:rsidR="00D10E4E" w:rsidRPr="00D10E4E" w:rsidRDefault="00D10E4E" w:rsidP="00D10E4E">
            <w:pPr>
              <w:jc w:val="center"/>
              <w:cnfStyle w:val="000000000000" w:firstRow="0" w:lastRow="0" w:firstColumn="0" w:lastColumn="0" w:oddVBand="0" w:evenVBand="0" w:oddHBand="0" w:evenHBand="0" w:firstRowFirstColumn="0" w:firstRowLastColumn="0" w:lastRowFirstColumn="0" w:lastRowLastColumn="0"/>
              <w:rPr>
                <w:sz w:val="18"/>
                <w:szCs w:val="18"/>
              </w:rPr>
            </w:pPr>
            <w:r w:rsidRPr="00D10E4E">
              <w:rPr>
                <w:sz w:val="18"/>
                <w:szCs w:val="18"/>
              </w:rPr>
              <w:t>---</w:t>
            </w:r>
          </w:p>
        </w:tc>
      </w:tr>
      <w:tr w:rsidR="00480107" w:rsidRPr="00D10E4E" w:rsidTr="00480107">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4.2</w:t>
            </w:r>
          </w:p>
        </w:tc>
        <w:tc>
          <w:tcPr>
            <w:tcW w:w="1950" w:type="pct"/>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Výroba tepla a elektriky</w:t>
            </w:r>
          </w:p>
        </w:tc>
        <w:tc>
          <w:tcPr>
            <w:tcW w:w="625" w:type="pct"/>
            <w:vAlign w:val="center"/>
          </w:tcPr>
          <w:p w:rsidR="00D10E4E" w:rsidRPr="00D10E4E" w:rsidRDefault="00D10E4E" w:rsidP="00D10E4E">
            <w:pPr>
              <w:cnfStyle w:val="000000100000" w:firstRow="0" w:lastRow="0" w:firstColumn="0" w:lastColumn="0" w:oddVBand="0" w:evenVBand="0" w:oddHBand="1" w:evenHBand="0" w:firstRowFirstColumn="0" w:firstRowLastColumn="0" w:lastRowFirstColumn="0" w:lastRowLastColumn="0"/>
              <w:rPr>
                <w:rFonts w:eastAsiaTheme="minorHAnsi"/>
                <w:b/>
                <w:color w:val="000000"/>
                <w:sz w:val="18"/>
                <w:szCs w:val="18"/>
              </w:rPr>
            </w:pPr>
            <w:r w:rsidRPr="00D10E4E">
              <w:rPr>
                <w:rFonts w:eastAsiaTheme="minorHAnsi"/>
                <w:b/>
                <w:color w:val="000000"/>
                <w:sz w:val="18"/>
                <w:szCs w:val="18"/>
              </w:rPr>
              <w:t>áno</w:t>
            </w:r>
          </w:p>
        </w:tc>
        <w:tc>
          <w:tcPr>
            <w:tcW w:w="1172"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MH SR</w:t>
            </w:r>
          </w:p>
        </w:tc>
        <w:tc>
          <w:tcPr>
            <w:tcW w:w="625" w:type="pct"/>
            <w:vAlign w:val="center"/>
          </w:tcPr>
          <w:p w:rsidR="00D10E4E" w:rsidRPr="00D10E4E" w:rsidRDefault="00D10E4E" w:rsidP="00D10E4E">
            <w:pPr>
              <w:jc w:val="center"/>
              <w:cnfStyle w:val="000000100000" w:firstRow="0" w:lastRow="0" w:firstColumn="0" w:lastColumn="0" w:oddVBand="0" w:evenVBand="0" w:oddHBand="1" w:evenHBand="0" w:firstRowFirstColumn="0" w:firstRowLastColumn="0" w:lastRowFirstColumn="0" w:lastRowLastColumn="0"/>
              <w:rPr>
                <w:sz w:val="18"/>
                <w:szCs w:val="18"/>
              </w:rPr>
            </w:pPr>
            <w:r w:rsidRPr="00D10E4E">
              <w:rPr>
                <w:sz w:val="18"/>
                <w:szCs w:val="18"/>
              </w:rPr>
              <w:t>---</w:t>
            </w:r>
          </w:p>
        </w:tc>
      </w:tr>
      <w:tr w:rsidR="00480107" w:rsidRPr="00D10E4E" w:rsidTr="00480107">
        <w:trPr>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4.3</w:t>
            </w:r>
          </w:p>
        </w:tc>
        <w:tc>
          <w:tcPr>
            <w:tcW w:w="1950" w:type="pct"/>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Obnoviteľné zdroje energie</w:t>
            </w:r>
          </w:p>
        </w:tc>
        <w:tc>
          <w:tcPr>
            <w:tcW w:w="625" w:type="pct"/>
            <w:vAlign w:val="center"/>
          </w:tcPr>
          <w:p w:rsidR="00D10E4E" w:rsidRPr="00D10E4E" w:rsidRDefault="00D10E4E" w:rsidP="00D10E4E">
            <w:pPr>
              <w:cnfStyle w:val="000000000000" w:firstRow="0" w:lastRow="0" w:firstColumn="0" w:lastColumn="0" w:oddVBand="0" w:evenVBand="0" w:oddHBand="0" w:evenHBand="0" w:firstRowFirstColumn="0" w:firstRowLastColumn="0" w:lastRowFirstColumn="0" w:lastRowLastColumn="0"/>
              <w:rPr>
                <w:rFonts w:eastAsiaTheme="minorHAnsi"/>
                <w:b/>
                <w:color w:val="000000"/>
                <w:sz w:val="18"/>
                <w:szCs w:val="18"/>
              </w:rPr>
            </w:pPr>
            <w:r w:rsidRPr="00D10E4E">
              <w:rPr>
                <w:rFonts w:eastAsiaTheme="minorHAnsi"/>
                <w:b/>
                <w:color w:val="000000"/>
                <w:sz w:val="18"/>
                <w:szCs w:val="18"/>
              </w:rPr>
              <w:t>áno</w:t>
            </w:r>
          </w:p>
        </w:tc>
        <w:tc>
          <w:tcPr>
            <w:tcW w:w="1172"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MH SR</w:t>
            </w:r>
          </w:p>
        </w:tc>
        <w:tc>
          <w:tcPr>
            <w:tcW w:w="625" w:type="pct"/>
            <w:vAlign w:val="center"/>
          </w:tcPr>
          <w:p w:rsidR="00D10E4E" w:rsidRPr="00D10E4E" w:rsidRDefault="00D10E4E" w:rsidP="00D10E4E">
            <w:pPr>
              <w:jc w:val="center"/>
              <w:cnfStyle w:val="000000000000" w:firstRow="0" w:lastRow="0" w:firstColumn="0" w:lastColumn="0" w:oddVBand="0" w:evenVBand="0" w:oddHBand="0" w:evenHBand="0" w:firstRowFirstColumn="0" w:firstRowLastColumn="0" w:lastRowFirstColumn="0" w:lastRowLastColumn="0"/>
              <w:rPr>
                <w:sz w:val="18"/>
                <w:szCs w:val="18"/>
              </w:rPr>
            </w:pPr>
            <w:r w:rsidRPr="00D10E4E">
              <w:rPr>
                <w:sz w:val="18"/>
                <w:szCs w:val="18"/>
              </w:rPr>
              <w:t>---</w:t>
            </w:r>
          </w:p>
        </w:tc>
      </w:tr>
      <w:tr w:rsidR="00480107" w:rsidRPr="00D10E4E" w:rsidTr="00480107">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5.1</w:t>
            </w:r>
          </w:p>
        </w:tc>
        <w:tc>
          <w:tcPr>
            <w:tcW w:w="1950" w:type="pct"/>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Predchádzanie rizikám a jeho riadenie</w:t>
            </w:r>
          </w:p>
        </w:tc>
        <w:tc>
          <w:tcPr>
            <w:tcW w:w="625"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b/>
                <w:color w:val="000000"/>
                <w:sz w:val="18"/>
                <w:szCs w:val="18"/>
              </w:rPr>
            </w:pPr>
            <w:r w:rsidRPr="00D10E4E">
              <w:rPr>
                <w:rFonts w:eastAsiaTheme="minorHAnsi"/>
                <w:b/>
                <w:color w:val="000000"/>
                <w:sz w:val="18"/>
                <w:szCs w:val="18"/>
              </w:rPr>
              <w:t>áno</w:t>
            </w:r>
            <w:r w:rsidRPr="00D10E4E">
              <w:rPr>
                <w:rFonts w:ascii="Arial" w:eastAsiaTheme="minorEastAsia" w:hAnsi="Arial" w:cs="Arial"/>
                <w:b/>
                <w:color w:val="000000"/>
                <w:sz w:val="18"/>
                <w:szCs w:val="18"/>
                <w:vertAlign w:val="superscript"/>
              </w:rPr>
              <w:footnoteReference w:id="13"/>
            </w:r>
            <w:r w:rsidRPr="00D10E4E">
              <w:rPr>
                <w:rFonts w:eastAsiaTheme="minorEastAsia"/>
                <w:b/>
                <w:color w:val="000000"/>
                <w:sz w:val="18"/>
                <w:szCs w:val="18"/>
              </w:rPr>
              <w:t xml:space="preserve"> </w:t>
            </w:r>
          </w:p>
        </w:tc>
        <w:tc>
          <w:tcPr>
            <w:tcW w:w="1172"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MŽP SR   a MV SR</w:t>
            </w:r>
          </w:p>
        </w:tc>
        <w:tc>
          <w:tcPr>
            <w:tcW w:w="625" w:type="pct"/>
            <w:vAlign w:val="center"/>
          </w:tcPr>
          <w:p w:rsidR="00D10E4E" w:rsidRPr="00D10E4E" w:rsidRDefault="00D10E4E" w:rsidP="00D10E4E">
            <w:pPr>
              <w:jc w:val="center"/>
              <w:cnfStyle w:val="000000100000" w:firstRow="0" w:lastRow="0" w:firstColumn="0" w:lastColumn="0" w:oddVBand="0" w:evenVBand="0" w:oddHBand="1" w:evenHBand="0" w:firstRowFirstColumn="0" w:firstRowLastColumn="0" w:lastRowFirstColumn="0" w:lastRowLastColumn="0"/>
              <w:rPr>
                <w:sz w:val="18"/>
                <w:szCs w:val="18"/>
              </w:rPr>
            </w:pPr>
            <w:r w:rsidRPr="00D10E4E">
              <w:rPr>
                <w:sz w:val="18"/>
                <w:szCs w:val="18"/>
              </w:rPr>
              <w:t>---</w:t>
            </w:r>
          </w:p>
        </w:tc>
      </w:tr>
      <w:tr w:rsidR="00480107" w:rsidRPr="00D10E4E" w:rsidTr="00480107">
        <w:trPr>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6.1</w:t>
            </w:r>
          </w:p>
        </w:tc>
        <w:tc>
          <w:tcPr>
            <w:tcW w:w="1950" w:type="pct"/>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Vodné hospodárstvo </w:t>
            </w:r>
          </w:p>
        </w:tc>
        <w:tc>
          <w:tcPr>
            <w:tcW w:w="625"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b/>
                <w:color w:val="000000"/>
                <w:sz w:val="18"/>
                <w:szCs w:val="18"/>
              </w:rPr>
            </w:pPr>
            <w:r w:rsidRPr="00D10E4E">
              <w:rPr>
                <w:rFonts w:eastAsiaTheme="minorHAnsi"/>
                <w:b/>
                <w:color w:val="000000"/>
                <w:sz w:val="18"/>
                <w:szCs w:val="18"/>
              </w:rPr>
              <w:t>áno</w:t>
            </w:r>
            <w:r w:rsidRPr="00D10E4E">
              <w:rPr>
                <w:rFonts w:ascii="Arial" w:eastAsiaTheme="minorHAnsi" w:hAnsi="Arial" w:cs="Arial"/>
                <w:b/>
                <w:color w:val="000000"/>
                <w:sz w:val="18"/>
                <w:szCs w:val="18"/>
                <w:vertAlign w:val="superscript"/>
              </w:rPr>
              <w:footnoteReference w:id="14"/>
            </w:r>
          </w:p>
        </w:tc>
        <w:tc>
          <w:tcPr>
            <w:tcW w:w="1172"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MŽP SR</w:t>
            </w:r>
          </w:p>
        </w:tc>
        <w:tc>
          <w:tcPr>
            <w:tcW w:w="625" w:type="pct"/>
            <w:vAlign w:val="center"/>
          </w:tcPr>
          <w:p w:rsidR="00D10E4E" w:rsidRPr="00D10E4E" w:rsidRDefault="00D10E4E" w:rsidP="00D10E4E">
            <w:pPr>
              <w:jc w:val="center"/>
              <w:cnfStyle w:val="000000000000" w:firstRow="0" w:lastRow="0" w:firstColumn="0" w:lastColumn="0" w:oddVBand="0" w:evenVBand="0" w:oddHBand="0" w:evenHBand="0" w:firstRowFirstColumn="0" w:firstRowLastColumn="0" w:lastRowFirstColumn="0" w:lastRowLastColumn="0"/>
              <w:rPr>
                <w:sz w:val="18"/>
                <w:szCs w:val="18"/>
              </w:rPr>
            </w:pPr>
            <w:r w:rsidRPr="00D10E4E">
              <w:rPr>
                <w:sz w:val="18"/>
                <w:szCs w:val="18"/>
              </w:rPr>
              <w:t>---</w:t>
            </w:r>
          </w:p>
        </w:tc>
      </w:tr>
      <w:tr w:rsidR="00480107" w:rsidRPr="00D10E4E" w:rsidTr="00480107">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6.2</w:t>
            </w:r>
          </w:p>
        </w:tc>
        <w:tc>
          <w:tcPr>
            <w:tcW w:w="1950" w:type="pct"/>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Odpadové hospodárstvo </w:t>
            </w:r>
          </w:p>
        </w:tc>
        <w:tc>
          <w:tcPr>
            <w:tcW w:w="625"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b/>
                <w:color w:val="000000"/>
                <w:sz w:val="18"/>
                <w:szCs w:val="18"/>
              </w:rPr>
            </w:pPr>
            <w:r>
              <w:rPr>
                <w:rFonts w:eastAsiaTheme="minorEastAsia"/>
                <w:b/>
                <w:color w:val="000000"/>
                <w:sz w:val="18"/>
                <w:szCs w:val="18"/>
              </w:rPr>
              <w:t>á</w:t>
            </w:r>
            <w:r w:rsidRPr="00D10E4E">
              <w:rPr>
                <w:rFonts w:eastAsiaTheme="minorEastAsia"/>
                <w:b/>
                <w:color w:val="000000"/>
                <w:sz w:val="18"/>
                <w:szCs w:val="18"/>
              </w:rPr>
              <w:t>no</w:t>
            </w:r>
            <w:r>
              <w:rPr>
                <w:rFonts w:ascii="Arial" w:eastAsiaTheme="minorEastAsia" w:hAnsi="Arial" w:cs="Arial"/>
                <w:b/>
                <w:color w:val="000000"/>
                <w:sz w:val="18"/>
                <w:szCs w:val="18"/>
                <w:vertAlign w:val="superscript"/>
              </w:rPr>
              <w:t>15</w:t>
            </w:r>
          </w:p>
        </w:tc>
        <w:tc>
          <w:tcPr>
            <w:tcW w:w="1172"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MŽP SR</w:t>
            </w:r>
          </w:p>
        </w:tc>
        <w:tc>
          <w:tcPr>
            <w:tcW w:w="625" w:type="pct"/>
            <w:vAlign w:val="center"/>
          </w:tcPr>
          <w:p w:rsidR="00D10E4E" w:rsidRPr="00D10E4E" w:rsidRDefault="00D10E4E" w:rsidP="00D10E4E">
            <w:pPr>
              <w:jc w:val="center"/>
              <w:cnfStyle w:val="000000100000" w:firstRow="0" w:lastRow="0" w:firstColumn="0" w:lastColumn="0" w:oddVBand="0" w:evenVBand="0" w:oddHBand="1" w:evenHBand="0" w:firstRowFirstColumn="0" w:firstRowLastColumn="0" w:lastRowFirstColumn="0" w:lastRowLastColumn="0"/>
              <w:rPr>
                <w:sz w:val="18"/>
                <w:szCs w:val="18"/>
              </w:rPr>
            </w:pPr>
            <w:r w:rsidRPr="00D10E4E">
              <w:rPr>
                <w:sz w:val="18"/>
                <w:szCs w:val="18"/>
              </w:rPr>
              <w:t>---</w:t>
            </w:r>
          </w:p>
        </w:tc>
      </w:tr>
      <w:tr w:rsidR="00480107" w:rsidRPr="00D10E4E" w:rsidTr="00480107">
        <w:trPr>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7.1</w:t>
            </w:r>
          </w:p>
        </w:tc>
        <w:tc>
          <w:tcPr>
            <w:tcW w:w="1950" w:type="pct"/>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Cestná doprava </w:t>
            </w:r>
          </w:p>
        </w:tc>
        <w:tc>
          <w:tcPr>
            <w:tcW w:w="625"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čiastočne</w:t>
            </w:r>
          </w:p>
        </w:tc>
        <w:tc>
          <w:tcPr>
            <w:tcW w:w="1172"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MDVRR SR</w:t>
            </w:r>
          </w:p>
        </w:tc>
        <w:tc>
          <w:tcPr>
            <w:tcW w:w="625" w:type="pct"/>
            <w:vAlign w:val="center"/>
          </w:tcPr>
          <w:p w:rsidR="00D10E4E" w:rsidRPr="00D10E4E" w:rsidRDefault="00D10E4E" w:rsidP="00D10E4E">
            <w:pPr>
              <w:autoSpaceDE w:val="0"/>
              <w:autoSpaceDN w:val="0"/>
              <w:adjustRightInd w:val="0"/>
              <w:jc w:val="center"/>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31.12.2016</w:t>
            </w:r>
          </w:p>
        </w:tc>
      </w:tr>
      <w:tr w:rsidR="00480107" w:rsidRPr="00D10E4E" w:rsidTr="00480107">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7.2</w:t>
            </w:r>
          </w:p>
        </w:tc>
        <w:tc>
          <w:tcPr>
            <w:tcW w:w="1950" w:type="pct"/>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Železničná doprava </w:t>
            </w:r>
          </w:p>
        </w:tc>
        <w:tc>
          <w:tcPr>
            <w:tcW w:w="625"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čiastočne</w:t>
            </w:r>
          </w:p>
        </w:tc>
        <w:tc>
          <w:tcPr>
            <w:tcW w:w="1172"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MDVRR SR</w:t>
            </w:r>
          </w:p>
        </w:tc>
        <w:tc>
          <w:tcPr>
            <w:tcW w:w="625" w:type="pct"/>
            <w:vAlign w:val="center"/>
          </w:tcPr>
          <w:p w:rsidR="00D10E4E" w:rsidRPr="00D10E4E" w:rsidRDefault="00D10E4E" w:rsidP="00D10E4E">
            <w:pPr>
              <w:autoSpaceDE w:val="0"/>
              <w:autoSpaceDN w:val="0"/>
              <w:adjustRightInd w:val="0"/>
              <w:jc w:val="center"/>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31.12.2016</w:t>
            </w:r>
          </w:p>
        </w:tc>
      </w:tr>
      <w:tr w:rsidR="00480107" w:rsidRPr="00D10E4E" w:rsidTr="00480107">
        <w:trPr>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7.3</w:t>
            </w:r>
          </w:p>
        </w:tc>
        <w:tc>
          <w:tcPr>
            <w:tcW w:w="1950" w:type="pct"/>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Iné druhy dopravy </w:t>
            </w:r>
          </w:p>
        </w:tc>
        <w:tc>
          <w:tcPr>
            <w:tcW w:w="625"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čiastočne</w:t>
            </w:r>
          </w:p>
        </w:tc>
        <w:tc>
          <w:tcPr>
            <w:tcW w:w="1172"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MDVRR SR</w:t>
            </w:r>
          </w:p>
        </w:tc>
        <w:tc>
          <w:tcPr>
            <w:tcW w:w="625" w:type="pct"/>
            <w:vAlign w:val="center"/>
          </w:tcPr>
          <w:p w:rsidR="00D10E4E" w:rsidRPr="00D10E4E" w:rsidRDefault="00D10E4E" w:rsidP="00D10E4E">
            <w:pPr>
              <w:autoSpaceDE w:val="0"/>
              <w:autoSpaceDN w:val="0"/>
              <w:adjustRightInd w:val="0"/>
              <w:jc w:val="center"/>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31.12.2016</w:t>
            </w:r>
          </w:p>
        </w:tc>
      </w:tr>
      <w:tr w:rsidR="00480107" w:rsidRPr="00D10E4E" w:rsidTr="00480107">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8.1</w:t>
            </w:r>
          </w:p>
        </w:tc>
        <w:tc>
          <w:tcPr>
            <w:tcW w:w="1950" w:type="pct"/>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Aktívna politika trhu práce </w:t>
            </w:r>
          </w:p>
        </w:tc>
        <w:tc>
          <w:tcPr>
            <w:tcW w:w="625"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b/>
                <w:color w:val="000000"/>
                <w:sz w:val="18"/>
                <w:szCs w:val="18"/>
              </w:rPr>
            </w:pPr>
            <w:r>
              <w:rPr>
                <w:rFonts w:eastAsiaTheme="minorEastAsia"/>
                <w:b/>
                <w:color w:val="000000"/>
                <w:sz w:val="18"/>
                <w:szCs w:val="18"/>
              </w:rPr>
              <w:t>á</w:t>
            </w:r>
            <w:r w:rsidRPr="00D10E4E">
              <w:rPr>
                <w:rFonts w:eastAsiaTheme="minorEastAsia"/>
                <w:b/>
                <w:color w:val="000000"/>
                <w:sz w:val="18"/>
                <w:szCs w:val="18"/>
              </w:rPr>
              <w:t>no</w:t>
            </w:r>
            <w:r>
              <w:rPr>
                <w:rFonts w:ascii="Arial" w:eastAsiaTheme="minorEastAsia" w:hAnsi="Arial" w:cs="Arial"/>
                <w:b/>
                <w:color w:val="000000"/>
                <w:sz w:val="18"/>
                <w:szCs w:val="18"/>
                <w:vertAlign w:val="superscript"/>
              </w:rPr>
              <w:t>15</w:t>
            </w:r>
          </w:p>
        </w:tc>
        <w:tc>
          <w:tcPr>
            <w:tcW w:w="1172"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MPSVR SR</w:t>
            </w:r>
          </w:p>
        </w:tc>
        <w:tc>
          <w:tcPr>
            <w:tcW w:w="625" w:type="pct"/>
            <w:vAlign w:val="center"/>
          </w:tcPr>
          <w:p w:rsidR="00D10E4E" w:rsidRPr="00D10E4E" w:rsidRDefault="00D10E4E" w:rsidP="00D10E4E">
            <w:pPr>
              <w:autoSpaceDE w:val="0"/>
              <w:autoSpaceDN w:val="0"/>
              <w:adjustRightInd w:val="0"/>
              <w:jc w:val="center"/>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w:t>
            </w:r>
          </w:p>
        </w:tc>
      </w:tr>
      <w:tr w:rsidR="00480107" w:rsidRPr="00D10E4E" w:rsidTr="00480107">
        <w:trPr>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lang w:val="en-US"/>
              </w:rPr>
            </w:pPr>
            <w:r w:rsidRPr="00D10E4E">
              <w:rPr>
                <w:rFonts w:eastAsiaTheme="minorEastAsia"/>
                <w:b w:val="0"/>
                <w:bCs w:val="0"/>
                <w:color w:val="000000"/>
                <w:sz w:val="18"/>
                <w:szCs w:val="18"/>
              </w:rPr>
              <w:lastRenderedPageBreak/>
              <w:t xml:space="preserve">T </w:t>
            </w:r>
            <w:r w:rsidRPr="00D10E4E">
              <w:rPr>
                <w:rFonts w:eastAsiaTheme="minorEastAsia"/>
                <w:b w:val="0"/>
                <w:bCs w:val="0"/>
                <w:color w:val="000000"/>
                <w:sz w:val="18"/>
                <w:szCs w:val="18"/>
                <w:lang w:val="en-US"/>
              </w:rPr>
              <w:t>8.2</w:t>
            </w:r>
          </w:p>
        </w:tc>
        <w:tc>
          <w:tcPr>
            <w:tcW w:w="1950" w:type="pct"/>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Samostatná zárobková činnosť, podnikanie a zakladanie podnikov  </w:t>
            </w:r>
          </w:p>
        </w:tc>
        <w:tc>
          <w:tcPr>
            <w:tcW w:w="625"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b/>
                <w:color w:val="000000"/>
                <w:sz w:val="18"/>
                <w:szCs w:val="18"/>
              </w:rPr>
            </w:pPr>
            <w:r w:rsidRPr="00D10E4E">
              <w:rPr>
                <w:rFonts w:eastAsiaTheme="minorEastAsia"/>
                <w:b/>
                <w:color w:val="000000"/>
                <w:sz w:val="18"/>
                <w:szCs w:val="18"/>
              </w:rPr>
              <w:t>áno</w:t>
            </w:r>
          </w:p>
        </w:tc>
        <w:tc>
          <w:tcPr>
            <w:tcW w:w="1172"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MH SR</w:t>
            </w:r>
          </w:p>
        </w:tc>
        <w:tc>
          <w:tcPr>
            <w:tcW w:w="625" w:type="pct"/>
            <w:vAlign w:val="center"/>
          </w:tcPr>
          <w:p w:rsidR="00D10E4E" w:rsidRPr="00D10E4E" w:rsidRDefault="00D10E4E" w:rsidP="00D10E4E">
            <w:pPr>
              <w:autoSpaceDE w:val="0"/>
              <w:autoSpaceDN w:val="0"/>
              <w:adjustRightInd w:val="0"/>
              <w:jc w:val="center"/>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w:t>
            </w:r>
          </w:p>
        </w:tc>
      </w:tr>
      <w:tr w:rsidR="00480107" w:rsidRPr="00D10E4E" w:rsidTr="00480107">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8.3</w:t>
            </w:r>
          </w:p>
        </w:tc>
        <w:tc>
          <w:tcPr>
            <w:tcW w:w="1950" w:type="pct"/>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Reforma inštitúcií trhu práce</w:t>
            </w:r>
          </w:p>
        </w:tc>
        <w:tc>
          <w:tcPr>
            <w:tcW w:w="625"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b/>
                <w:color w:val="000000"/>
                <w:sz w:val="18"/>
                <w:szCs w:val="18"/>
              </w:rPr>
            </w:pPr>
            <w:r>
              <w:rPr>
                <w:rFonts w:eastAsiaTheme="minorEastAsia"/>
                <w:b/>
                <w:color w:val="000000"/>
                <w:sz w:val="18"/>
                <w:szCs w:val="18"/>
              </w:rPr>
              <w:t>á</w:t>
            </w:r>
            <w:r w:rsidRPr="00D10E4E">
              <w:rPr>
                <w:rFonts w:eastAsiaTheme="minorEastAsia"/>
                <w:b/>
                <w:color w:val="000000"/>
                <w:sz w:val="18"/>
                <w:szCs w:val="18"/>
              </w:rPr>
              <w:t>no</w:t>
            </w:r>
            <w:r>
              <w:rPr>
                <w:rFonts w:ascii="Arial" w:eastAsiaTheme="minorEastAsia" w:hAnsi="Arial" w:cs="Arial"/>
                <w:b/>
                <w:color w:val="000000"/>
                <w:sz w:val="18"/>
                <w:szCs w:val="18"/>
                <w:vertAlign w:val="superscript"/>
              </w:rPr>
              <w:t>15</w:t>
            </w:r>
          </w:p>
        </w:tc>
        <w:tc>
          <w:tcPr>
            <w:tcW w:w="1172"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MPSVR SR a ÚPSVR SR </w:t>
            </w:r>
          </w:p>
        </w:tc>
        <w:tc>
          <w:tcPr>
            <w:tcW w:w="625" w:type="pct"/>
            <w:vAlign w:val="center"/>
          </w:tcPr>
          <w:p w:rsidR="00D10E4E" w:rsidRPr="00D10E4E" w:rsidRDefault="00D10E4E" w:rsidP="00D10E4E">
            <w:pPr>
              <w:autoSpaceDE w:val="0"/>
              <w:autoSpaceDN w:val="0"/>
              <w:adjustRightInd w:val="0"/>
              <w:jc w:val="center"/>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w:t>
            </w:r>
          </w:p>
        </w:tc>
      </w:tr>
      <w:tr w:rsidR="00480107" w:rsidRPr="00D10E4E" w:rsidTr="00480107">
        <w:trPr>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lang w:val="en-US"/>
              </w:rPr>
            </w:pPr>
            <w:r w:rsidRPr="00D10E4E">
              <w:rPr>
                <w:rFonts w:eastAsiaTheme="minorEastAsia"/>
                <w:b w:val="0"/>
                <w:bCs w:val="0"/>
                <w:color w:val="000000"/>
                <w:sz w:val="18"/>
                <w:szCs w:val="18"/>
              </w:rPr>
              <w:t>T 8.</w:t>
            </w:r>
            <w:r w:rsidRPr="00D10E4E">
              <w:rPr>
                <w:rFonts w:eastAsiaTheme="minorEastAsia"/>
                <w:b w:val="0"/>
                <w:bCs w:val="0"/>
                <w:color w:val="000000"/>
                <w:sz w:val="18"/>
                <w:szCs w:val="18"/>
                <w:lang w:val="en-US"/>
              </w:rPr>
              <w:t>4</w:t>
            </w:r>
          </w:p>
        </w:tc>
        <w:tc>
          <w:tcPr>
            <w:tcW w:w="1950"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Aktívne a zdravé starnutie</w:t>
            </w:r>
          </w:p>
        </w:tc>
        <w:tc>
          <w:tcPr>
            <w:tcW w:w="625"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b/>
                <w:color w:val="000000"/>
                <w:sz w:val="18"/>
                <w:szCs w:val="18"/>
              </w:rPr>
            </w:pPr>
            <w:r w:rsidRPr="00D10E4E">
              <w:rPr>
                <w:rFonts w:eastAsiaTheme="minorEastAsia"/>
                <w:b/>
                <w:color w:val="000000"/>
                <w:sz w:val="18"/>
                <w:szCs w:val="18"/>
              </w:rPr>
              <w:t>áno</w:t>
            </w:r>
          </w:p>
        </w:tc>
        <w:tc>
          <w:tcPr>
            <w:tcW w:w="1172"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MPSVR SR a ÚPSVR SR </w:t>
            </w:r>
          </w:p>
        </w:tc>
        <w:tc>
          <w:tcPr>
            <w:tcW w:w="625" w:type="pct"/>
            <w:vAlign w:val="center"/>
          </w:tcPr>
          <w:p w:rsidR="00D10E4E" w:rsidRPr="00D10E4E" w:rsidRDefault="00D10E4E" w:rsidP="00D10E4E">
            <w:pPr>
              <w:autoSpaceDE w:val="0"/>
              <w:autoSpaceDN w:val="0"/>
              <w:adjustRightInd w:val="0"/>
              <w:jc w:val="center"/>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w:t>
            </w:r>
          </w:p>
        </w:tc>
      </w:tr>
      <w:tr w:rsidR="00480107" w:rsidRPr="00D10E4E" w:rsidTr="00480107">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8.6</w:t>
            </w:r>
          </w:p>
        </w:tc>
        <w:tc>
          <w:tcPr>
            <w:tcW w:w="1950" w:type="pct"/>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Iniciatíva zamestnanosti mladých</w:t>
            </w:r>
          </w:p>
        </w:tc>
        <w:tc>
          <w:tcPr>
            <w:tcW w:w="625"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b/>
                <w:color w:val="000000"/>
                <w:sz w:val="18"/>
                <w:szCs w:val="18"/>
              </w:rPr>
            </w:pPr>
            <w:r w:rsidRPr="00D10E4E">
              <w:rPr>
                <w:rFonts w:eastAsiaTheme="minorEastAsia"/>
                <w:b/>
                <w:color w:val="000000"/>
                <w:sz w:val="18"/>
                <w:szCs w:val="18"/>
              </w:rPr>
              <w:t>áno</w:t>
            </w:r>
          </w:p>
        </w:tc>
        <w:tc>
          <w:tcPr>
            <w:tcW w:w="1172"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MPSVR SR</w:t>
            </w:r>
          </w:p>
        </w:tc>
        <w:tc>
          <w:tcPr>
            <w:tcW w:w="625" w:type="pct"/>
            <w:vAlign w:val="center"/>
          </w:tcPr>
          <w:p w:rsidR="00D10E4E" w:rsidRPr="00D10E4E" w:rsidRDefault="00D10E4E" w:rsidP="00D10E4E">
            <w:pPr>
              <w:autoSpaceDE w:val="0"/>
              <w:autoSpaceDN w:val="0"/>
              <w:adjustRightInd w:val="0"/>
              <w:jc w:val="center"/>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w:t>
            </w:r>
          </w:p>
        </w:tc>
      </w:tr>
      <w:tr w:rsidR="00480107" w:rsidRPr="00D10E4E" w:rsidTr="00480107">
        <w:trPr>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9.1</w:t>
            </w:r>
          </w:p>
        </w:tc>
        <w:tc>
          <w:tcPr>
            <w:tcW w:w="1950" w:type="pct"/>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Znižovanie chudoby </w:t>
            </w:r>
          </w:p>
        </w:tc>
        <w:tc>
          <w:tcPr>
            <w:tcW w:w="625"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čiastočne</w:t>
            </w:r>
          </w:p>
        </w:tc>
        <w:tc>
          <w:tcPr>
            <w:tcW w:w="1172"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MPSVR SR</w:t>
            </w:r>
          </w:p>
        </w:tc>
        <w:tc>
          <w:tcPr>
            <w:tcW w:w="625" w:type="pct"/>
            <w:vAlign w:val="center"/>
          </w:tcPr>
          <w:p w:rsidR="00D10E4E" w:rsidRPr="00D10E4E" w:rsidRDefault="00D10E4E" w:rsidP="00D10E4E">
            <w:pPr>
              <w:autoSpaceDE w:val="0"/>
              <w:autoSpaceDN w:val="0"/>
              <w:adjustRightInd w:val="0"/>
              <w:jc w:val="center"/>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31.03.2016</w:t>
            </w:r>
          </w:p>
        </w:tc>
      </w:tr>
      <w:tr w:rsidR="00480107" w:rsidRPr="00D10E4E" w:rsidTr="00480107">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9.2</w:t>
            </w:r>
          </w:p>
        </w:tc>
        <w:tc>
          <w:tcPr>
            <w:tcW w:w="1950" w:type="pct"/>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Politika začlenenia Rómov </w:t>
            </w:r>
          </w:p>
        </w:tc>
        <w:tc>
          <w:tcPr>
            <w:tcW w:w="625"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b/>
                <w:color w:val="000000"/>
                <w:sz w:val="18"/>
                <w:szCs w:val="18"/>
              </w:rPr>
            </w:pPr>
            <w:r w:rsidRPr="00D10E4E">
              <w:rPr>
                <w:rFonts w:eastAsiaTheme="minorEastAsia"/>
                <w:b/>
                <w:color w:val="000000"/>
                <w:sz w:val="18"/>
                <w:szCs w:val="18"/>
              </w:rPr>
              <w:t>áno</w:t>
            </w:r>
            <w:r w:rsidRPr="00D10E4E">
              <w:rPr>
                <w:rFonts w:ascii="Arial" w:eastAsiaTheme="minorEastAsia" w:hAnsi="Arial" w:cs="Arial"/>
                <w:b/>
                <w:color w:val="000000"/>
                <w:sz w:val="18"/>
                <w:szCs w:val="18"/>
                <w:vertAlign w:val="superscript"/>
              </w:rPr>
              <w:footnoteReference w:id="15"/>
            </w:r>
            <w:r w:rsidRPr="00D10E4E">
              <w:rPr>
                <w:rFonts w:eastAsiaTheme="minorEastAsia"/>
                <w:b/>
                <w:color w:val="000000"/>
                <w:sz w:val="18"/>
                <w:szCs w:val="18"/>
              </w:rPr>
              <w:t xml:space="preserve"> </w:t>
            </w:r>
          </w:p>
        </w:tc>
        <w:tc>
          <w:tcPr>
            <w:tcW w:w="1172"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ÚSVRK</w:t>
            </w:r>
          </w:p>
        </w:tc>
        <w:tc>
          <w:tcPr>
            <w:tcW w:w="625" w:type="pct"/>
            <w:vAlign w:val="center"/>
          </w:tcPr>
          <w:p w:rsidR="00D10E4E" w:rsidRPr="00D10E4E" w:rsidRDefault="00D10E4E" w:rsidP="00D10E4E">
            <w:pPr>
              <w:autoSpaceDE w:val="0"/>
              <w:autoSpaceDN w:val="0"/>
              <w:adjustRightInd w:val="0"/>
              <w:jc w:val="center"/>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w:t>
            </w:r>
          </w:p>
        </w:tc>
      </w:tr>
      <w:tr w:rsidR="00480107" w:rsidRPr="00D10E4E" w:rsidTr="00480107">
        <w:trPr>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9.3</w:t>
            </w:r>
          </w:p>
        </w:tc>
        <w:tc>
          <w:tcPr>
            <w:tcW w:w="1950" w:type="pct"/>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Zdravie </w:t>
            </w:r>
          </w:p>
        </w:tc>
        <w:tc>
          <w:tcPr>
            <w:tcW w:w="625"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b/>
                <w:color w:val="000000"/>
                <w:sz w:val="18"/>
                <w:szCs w:val="18"/>
              </w:rPr>
            </w:pPr>
            <w:r>
              <w:rPr>
                <w:rFonts w:eastAsiaTheme="minorEastAsia"/>
                <w:b/>
                <w:color w:val="000000"/>
                <w:sz w:val="18"/>
                <w:szCs w:val="18"/>
              </w:rPr>
              <w:t>á</w:t>
            </w:r>
            <w:r w:rsidRPr="00D10E4E">
              <w:rPr>
                <w:rFonts w:eastAsiaTheme="minorEastAsia"/>
                <w:b/>
                <w:color w:val="000000"/>
                <w:sz w:val="18"/>
                <w:szCs w:val="18"/>
              </w:rPr>
              <w:t>no</w:t>
            </w:r>
            <w:r>
              <w:rPr>
                <w:rFonts w:ascii="Arial" w:eastAsiaTheme="minorEastAsia" w:hAnsi="Arial" w:cs="Arial"/>
                <w:b/>
                <w:color w:val="000000"/>
                <w:sz w:val="18"/>
                <w:szCs w:val="18"/>
                <w:vertAlign w:val="superscript"/>
              </w:rPr>
              <w:t>16</w:t>
            </w:r>
          </w:p>
        </w:tc>
        <w:tc>
          <w:tcPr>
            <w:tcW w:w="1172"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MZ SR</w:t>
            </w:r>
          </w:p>
        </w:tc>
        <w:tc>
          <w:tcPr>
            <w:tcW w:w="625" w:type="pct"/>
            <w:vAlign w:val="center"/>
          </w:tcPr>
          <w:p w:rsidR="00D10E4E" w:rsidRPr="00D10E4E" w:rsidRDefault="00D10E4E" w:rsidP="00D10E4E">
            <w:pPr>
              <w:autoSpaceDE w:val="0"/>
              <w:autoSpaceDN w:val="0"/>
              <w:adjustRightInd w:val="0"/>
              <w:jc w:val="center"/>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w:t>
            </w:r>
          </w:p>
        </w:tc>
      </w:tr>
      <w:tr w:rsidR="00480107" w:rsidRPr="00D10E4E" w:rsidTr="00480107">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10.1</w:t>
            </w:r>
          </w:p>
        </w:tc>
        <w:tc>
          <w:tcPr>
            <w:tcW w:w="1950" w:type="pct"/>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Predčasné ukončovanie školskej dochádzky </w:t>
            </w:r>
          </w:p>
        </w:tc>
        <w:tc>
          <w:tcPr>
            <w:tcW w:w="625"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b/>
                <w:color w:val="000000"/>
                <w:sz w:val="18"/>
                <w:szCs w:val="18"/>
              </w:rPr>
            </w:pPr>
            <w:r w:rsidRPr="00D10E4E">
              <w:rPr>
                <w:rFonts w:eastAsiaTheme="minorEastAsia"/>
                <w:b/>
                <w:color w:val="000000"/>
                <w:sz w:val="18"/>
                <w:szCs w:val="18"/>
              </w:rPr>
              <w:t>áno</w:t>
            </w:r>
            <w:r w:rsidRPr="00D10E4E">
              <w:rPr>
                <w:rFonts w:ascii="Arial" w:eastAsiaTheme="minorEastAsia" w:hAnsi="Arial" w:cs="Arial"/>
                <w:b/>
                <w:color w:val="000000"/>
                <w:sz w:val="18"/>
                <w:szCs w:val="18"/>
                <w:vertAlign w:val="superscript"/>
              </w:rPr>
              <w:footnoteReference w:id="16"/>
            </w:r>
          </w:p>
        </w:tc>
        <w:tc>
          <w:tcPr>
            <w:tcW w:w="1172"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MŠVVŠ SR</w:t>
            </w:r>
          </w:p>
        </w:tc>
        <w:tc>
          <w:tcPr>
            <w:tcW w:w="625" w:type="pct"/>
            <w:vAlign w:val="center"/>
          </w:tcPr>
          <w:p w:rsidR="00D10E4E" w:rsidRPr="00D10E4E" w:rsidRDefault="00D10E4E" w:rsidP="00D10E4E">
            <w:pPr>
              <w:autoSpaceDE w:val="0"/>
              <w:autoSpaceDN w:val="0"/>
              <w:adjustRightInd w:val="0"/>
              <w:jc w:val="center"/>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lang w:val="en-US"/>
              </w:rPr>
            </w:pPr>
            <w:r w:rsidRPr="00D10E4E">
              <w:rPr>
                <w:rFonts w:eastAsiaTheme="minorEastAsia"/>
                <w:color w:val="000000"/>
                <w:sz w:val="18"/>
                <w:szCs w:val="18"/>
                <w:lang w:val="en-US"/>
              </w:rPr>
              <w:t>---</w:t>
            </w:r>
          </w:p>
        </w:tc>
      </w:tr>
      <w:tr w:rsidR="00480107" w:rsidRPr="00D10E4E" w:rsidTr="00480107">
        <w:trPr>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10.2</w:t>
            </w:r>
          </w:p>
        </w:tc>
        <w:tc>
          <w:tcPr>
            <w:tcW w:w="1950" w:type="pct"/>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Vyššie vzdelávanie </w:t>
            </w:r>
          </w:p>
        </w:tc>
        <w:tc>
          <w:tcPr>
            <w:tcW w:w="625"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čiastočne</w:t>
            </w:r>
            <w:r w:rsidRPr="00D10E4E">
              <w:rPr>
                <w:rFonts w:ascii="Arial" w:eastAsiaTheme="minorEastAsia" w:hAnsi="Arial" w:cs="Arial"/>
                <w:color w:val="000000"/>
                <w:sz w:val="18"/>
                <w:szCs w:val="18"/>
                <w:vertAlign w:val="superscript"/>
              </w:rPr>
              <w:footnoteReference w:id="17"/>
            </w:r>
          </w:p>
        </w:tc>
        <w:tc>
          <w:tcPr>
            <w:tcW w:w="1172"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MŠVVŠ SR</w:t>
            </w:r>
          </w:p>
        </w:tc>
        <w:tc>
          <w:tcPr>
            <w:tcW w:w="625" w:type="pct"/>
            <w:vAlign w:val="center"/>
          </w:tcPr>
          <w:p w:rsidR="00D10E4E" w:rsidRPr="00D10E4E" w:rsidRDefault="00D10E4E" w:rsidP="00D10E4E">
            <w:pPr>
              <w:autoSpaceDE w:val="0"/>
              <w:autoSpaceDN w:val="0"/>
              <w:adjustRightInd w:val="0"/>
              <w:jc w:val="center"/>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31.03.2016</w:t>
            </w:r>
          </w:p>
        </w:tc>
      </w:tr>
      <w:tr w:rsidR="00480107" w:rsidRPr="00D10E4E" w:rsidTr="00480107">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10.3</w:t>
            </w:r>
          </w:p>
        </w:tc>
        <w:tc>
          <w:tcPr>
            <w:tcW w:w="1950" w:type="pct"/>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Celoživotné vzdelávanie </w:t>
            </w:r>
          </w:p>
        </w:tc>
        <w:tc>
          <w:tcPr>
            <w:tcW w:w="625"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b/>
                <w:color w:val="000000"/>
                <w:sz w:val="18"/>
                <w:szCs w:val="18"/>
              </w:rPr>
            </w:pPr>
            <w:r w:rsidRPr="00D10E4E">
              <w:rPr>
                <w:rFonts w:eastAsiaTheme="minorEastAsia"/>
                <w:b/>
                <w:color w:val="000000"/>
                <w:sz w:val="18"/>
                <w:szCs w:val="18"/>
              </w:rPr>
              <w:t>áno</w:t>
            </w:r>
            <w:r w:rsidRPr="00D10E4E">
              <w:rPr>
                <w:rFonts w:ascii="Arial" w:eastAsiaTheme="minorEastAsia" w:hAnsi="Arial" w:cs="Arial"/>
                <w:b/>
                <w:color w:val="000000"/>
                <w:sz w:val="18"/>
                <w:szCs w:val="18"/>
                <w:vertAlign w:val="superscript"/>
              </w:rPr>
              <w:footnoteReference w:id="18"/>
            </w:r>
          </w:p>
        </w:tc>
        <w:tc>
          <w:tcPr>
            <w:tcW w:w="1172"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MŠVVŠ SR</w:t>
            </w:r>
          </w:p>
        </w:tc>
        <w:tc>
          <w:tcPr>
            <w:tcW w:w="625" w:type="pct"/>
            <w:vAlign w:val="center"/>
          </w:tcPr>
          <w:p w:rsidR="00D10E4E" w:rsidRPr="00D10E4E" w:rsidRDefault="00D10E4E" w:rsidP="00D10E4E">
            <w:pPr>
              <w:autoSpaceDE w:val="0"/>
              <w:autoSpaceDN w:val="0"/>
              <w:adjustRightInd w:val="0"/>
              <w:jc w:val="center"/>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w:t>
            </w:r>
          </w:p>
        </w:tc>
      </w:tr>
      <w:tr w:rsidR="00480107" w:rsidRPr="00D10E4E" w:rsidTr="00480107">
        <w:trPr>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10.4</w:t>
            </w:r>
          </w:p>
        </w:tc>
        <w:tc>
          <w:tcPr>
            <w:tcW w:w="1950" w:type="pct"/>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Odborné vzdelávanie </w:t>
            </w:r>
          </w:p>
        </w:tc>
        <w:tc>
          <w:tcPr>
            <w:tcW w:w="625" w:type="pct"/>
            <w:vAlign w:val="center"/>
          </w:tcPr>
          <w:p w:rsidR="00D10E4E" w:rsidRPr="00D10E4E" w:rsidRDefault="00480107" w:rsidP="00480107">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b/>
                <w:color w:val="000000"/>
                <w:sz w:val="18"/>
                <w:szCs w:val="18"/>
              </w:rPr>
            </w:pPr>
            <w:r>
              <w:rPr>
                <w:rFonts w:eastAsiaTheme="minorEastAsia"/>
                <w:b/>
                <w:color w:val="000000"/>
                <w:sz w:val="18"/>
                <w:szCs w:val="18"/>
              </w:rPr>
              <w:t>á</w:t>
            </w:r>
            <w:r w:rsidR="00D10E4E" w:rsidRPr="00D10E4E">
              <w:rPr>
                <w:rFonts w:eastAsiaTheme="minorEastAsia"/>
                <w:b/>
                <w:color w:val="000000"/>
                <w:sz w:val="18"/>
                <w:szCs w:val="18"/>
              </w:rPr>
              <w:t>no</w:t>
            </w:r>
            <w:r>
              <w:rPr>
                <w:rFonts w:ascii="Arial" w:eastAsiaTheme="minorEastAsia" w:hAnsi="Arial" w:cs="Arial"/>
                <w:b/>
                <w:color w:val="000000"/>
                <w:sz w:val="18"/>
                <w:szCs w:val="18"/>
                <w:vertAlign w:val="superscript"/>
              </w:rPr>
              <w:t>19</w:t>
            </w:r>
          </w:p>
        </w:tc>
        <w:tc>
          <w:tcPr>
            <w:tcW w:w="1172"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MŠVVŠ SR</w:t>
            </w:r>
          </w:p>
        </w:tc>
        <w:tc>
          <w:tcPr>
            <w:tcW w:w="625" w:type="pct"/>
            <w:vAlign w:val="center"/>
          </w:tcPr>
          <w:p w:rsidR="00D10E4E" w:rsidRPr="00D10E4E" w:rsidRDefault="00D10E4E" w:rsidP="00D10E4E">
            <w:pPr>
              <w:autoSpaceDE w:val="0"/>
              <w:autoSpaceDN w:val="0"/>
              <w:adjustRightInd w:val="0"/>
              <w:jc w:val="center"/>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w:t>
            </w:r>
          </w:p>
        </w:tc>
      </w:tr>
      <w:tr w:rsidR="00480107" w:rsidRPr="00D10E4E" w:rsidTr="00480107">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T 11</w:t>
            </w:r>
          </w:p>
        </w:tc>
        <w:tc>
          <w:tcPr>
            <w:tcW w:w="1950" w:type="pct"/>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Verejná správa </w:t>
            </w:r>
          </w:p>
        </w:tc>
        <w:tc>
          <w:tcPr>
            <w:tcW w:w="625"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čiastočne</w:t>
            </w:r>
          </w:p>
        </w:tc>
        <w:tc>
          <w:tcPr>
            <w:tcW w:w="1172"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MV SR </w:t>
            </w:r>
          </w:p>
        </w:tc>
        <w:tc>
          <w:tcPr>
            <w:tcW w:w="625" w:type="pct"/>
            <w:vAlign w:val="center"/>
          </w:tcPr>
          <w:p w:rsidR="00D10E4E" w:rsidRPr="00D10E4E" w:rsidRDefault="00D10E4E" w:rsidP="00D10E4E">
            <w:pPr>
              <w:autoSpaceDE w:val="0"/>
              <w:autoSpaceDN w:val="0"/>
              <w:adjustRightInd w:val="0"/>
              <w:jc w:val="center"/>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30.06.2016</w:t>
            </w:r>
          </w:p>
        </w:tc>
      </w:tr>
      <w:tr w:rsidR="00480107" w:rsidRPr="00D10E4E" w:rsidTr="00480107">
        <w:trPr>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V 1</w:t>
            </w:r>
          </w:p>
        </w:tc>
        <w:tc>
          <w:tcPr>
            <w:tcW w:w="1950" w:type="pct"/>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Nediskriminácia</w:t>
            </w:r>
          </w:p>
        </w:tc>
        <w:tc>
          <w:tcPr>
            <w:tcW w:w="625"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čiastočne</w:t>
            </w:r>
          </w:p>
        </w:tc>
        <w:tc>
          <w:tcPr>
            <w:tcW w:w="1172" w:type="pct"/>
          </w:tcPr>
          <w:p w:rsidR="00D10E4E" w:rsidRPr="00D10E4E" w:rsidRDefault="00D10E4E" w:rsidP="00D10E4E">
            <w:pPr>
              <w:cnfStyle w:val="000000000000" w:firstRow="0" w:lastRow="0" w:firstColumn="0" w:lastColumn="0" w:oddVBand="0" w:evenVBand="0" w:oddHBand="0" w:evenHBand="0" w:firstRowFirstColumn="0" w:firstRowLastColumn="0" w:lastRowFirstColumn="0" w:lastRowLastColumn="0"/>
              <w:rPr>
                <w:sz w:val="18"/>
                <w:szCs w:val="18"/>
              </w:rPr>
            </w:pPr>
            <w:r w:rsidRPr="00D10E4E">
              <w:rPr>
                <w:sz w:val="18"/>
                <w:szCs w:val="18"/>
              </w:rPr>
              <w:t>MPSVR SR</w:t>
            </w:r>
          </w:p>
        </w:tc>
        <w:tc>
          <w:tcPr>
            <w:tcW w:w="625" w:type="pct"/>
            <w:vAlign w:val="center"/>
          </w:tcPr>
          <w:p w:rsidR="00D10E4E" w:rsidRPr="00D10E4E" w:rsidRDefault="00D10E4E" w:rsidP="00D10E4E">
            <w:pPr>
              <w:autoSpaceDE w:val="0"/>
              <w:autoSpaceDN w:val="0"/>
              <w:adjustRightInd w:val="0"/>
              <w:jc w:val="center"/>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30.06.2016</w:t>
            </w:r>
          </w:p>
        </w:tc>
      </w:tr>
      <w:tr w:rsidR="00480107" w:rsidRPr="00D10E4E" w:rsidTr="00480107">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V 2</w:t>
            </w:r>
          </w:p>
        </w:tc>
        <w:tc>
          <w:tcPr>
            <w:tcW w:w="1950" w:type="pct"/>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Rodová rovnosť</w:t>
            </w:r>
          </w:p>
        </w:tc>
        <w:tc>
          <w:tcPr>
            <w:tcW w:w="625"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čiastočne</w:t>
            </w:r>
          </w:p>
        </w:tc>
        <w:tc>
          <w:tcPr>
            <w:tcW w:w="1172" w:type="pct"/>
          </w:tcPr>
          <w:p w:rsidR="00D10E4E" w:rsidRPr="00D10E4E" w:rsidRDefault="00D10E4E" w:rsidP="00D10E4E">
            <w:pPr>
              <w:cnfStyle w:val="000000100000" w:firstRow="0" w:lastRow="0" w:firstColumn="0" w:lastColumn="0" w:oddVBand="0" w:evenVBand="0" w:oddHBand="1" w:evenHBand="0" w:firstRowFirstColumn="0" w:firstRowLastColumn="0" w:lastRowFirstColumn="0" w:lastRowLastColumn="0"/>
              <w:rPr>
                <w:sz w:val="18"/>
                <w:szCs w:val="18"/>
              </w:rPr>
            </w:pPr>
            <w:r w:rsidRPr="00D10E4E">
              <w:rPr>
                <w:sz w:val="18"/>
                <w:szCs w:val="18"/>
              </w:rPr>
              <w:t>MPSVR SR</w:t>
            </w:r>
          </w:p>
        </w:tc>
        <w:tc>
          <w:tcPr>
            <w:tcW w:w="625" w:type="pct"/>
          </w:tcPr>
          <w:p w:rsidR="00D10E4E" w:rsidRPr="00D10E4E" w:rsidRDefault="00D10E4E" w:rsidP="00D10E4E">
            <w:pPr>
              <w:jc w:val="center"/>
              <w:cnfStyle w:val="000000100000" w:firstRow="0" w:lastRow="0" w:firstColumn="0" w:lastColumn="0" w:oddVBand="0" w:evenVBand="0" w:oddHBand="1" w:evenHBand="0" w:firstRowFirstColumn="0" w:firstRowLastColumn="0" w:lastRowFirstColumn="0" w:lastRowLastColumn="0"/>
              <w:rPr>
                <w:sz w:val="18"/>
                <w:szCs w:val="18"/>
              </w:rPr>
            </w:pPr>
            <w:r w:rsidRPr="00D10E4E">
              <w:rPr>
                <w:sz w:val="18"/>
                <w:szCs w:val="18"/>
              </w:rPr>
              <w:t>30.06.2016</w:t>
            </w:r>
          </w:p>
        </w:tc>
      </w:tr>
      <w:tr w:rsidR="00480107" w:rsidRPr="00D10E4E" w:rsidTr="00480107">
        <w:trPr>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V 3</w:t>
            </w:r>
          </w:p>
        </w:tc>
        <w:tc>
          <w:tcPr>
            <w:tcW w:w="1950" w:type="pct"/>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Zdravotné postihnutie </w:t>
            </w:r>
          </w:p>
        </w:tc>
        <w:tc>
          <w:tcPr>
            <w:tcW w:w="625"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čiastočne</w:t>
            </w:r>
          </w:p>
        </w:tc>
        <w:tc>
          <w:tcPr>
            <w:tcW w:w="1172" w:type="pct"/>
          </w:tcPr>
          <w:p w:rsidR="00D10E4E" w:rsidRPr="00D10E4E" w:rsidRDefault="00D10E4E" w:rsidP="00D10E4E">
            <w:pPr>
              <w:cnfStyle w:val="000000000000" w:firstRow="0" w:lastRow="0" w:firstColumn="0" w:lastColumn="0" w:oddVBand="0" w:evenVBand="0" w:oddHBand="0" w:evenHBand="0" w:firstRowFirstColumn="0" w:firstRowLastColumn="0" w:lastRowFirstColumn="0" w:lastRowLastColumn="0"/>
              <w:rPr>
                <w:sz w:val="18"/>
                <w:szCs w:val="18"/>
              </w:rPr>
            </w:pPr>
            <w:r w:rsidRPr="00D10E4E">
              <w:rPr>
                <w:sz w:val="18"/>
                <w:szCs w:val="18"/>
              </w:rPr>
              <w:t>MPSVR SR</w:t>
            </w:r>
          </w:p>
        </w:tc>
        <w:tc>
          <w:tcPr>
            <w:tcW w:w="625" w:type="pct"/>
          </w:tcPr>
          <w:p w:rsidR="00D10E4E" w:rsidRPr="00D10E4E" w:rsidRDefault="00D10E4E" w:rsidP="00D10E4E">
            <w:pPr>
              <w:jc w:val="center"/>
              <w:cnfStyle w:val="000000000000" w:firstRow="0" w:lastRow="0" w:firstColumn="0" w:lastColumn="0" w:oddVBand="0" w:evenVBand="0" w:oddHBand="0" w:evenHBand="0" w:firstRowFirstColumn="0" w:firstRowLastColumn="0" w:lastRowFirstColumn="0" w:lastRowLastColumn="0"/>
              <w:rPr>
                <w:sz w:val="18"/>
                <w:szCs w:val="18"/>
              </w:rPr>
            </w:pPr>
            <w:r w:rsidRPr="00D10E4E">
              <w:rPr>
                <w:sz w:val="18"/>
                <w:szCs w:val="18"/>
              </w:rPr>
              <w:t>30.06.2016</w:t>
            </w:r>
          </w:p>
        </w:tc>
      </w:tr>
      <w:tr w:rsidR="00480107" w:rsidRPr="00D10E4E" w:rsidTr="00480107">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V 4</w:t>
            </w:r>
          </w:p>
        </w:tc>
        <w:tc>
          <w:tcPr>
            <w:tcW w:w="1950"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Verejné obstarávanie</w:t>
            </w:r>
          </w:p>
        </w:tc>
        <w:tc>
          <w:tcPr>
            <w:tcW w:w="625"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čiastočne</w:t>
            </w:r>
            <w:r w:rsidRPr="00D10E4E">
              <w:rPr>
                <w:rFonts w:eastAsiaTheme="minorEastAsia"/>
                <w:color w:val="000000"/>
                <w:sz w:val="18"/>
                <w:szCs w:val="18"/>
                <w:vertAlign w:val="superscript"/>
              </w:rPr>
              <w:footnoteReference w:id="19"/>
            </w:r>
          </w:p>
        </w:tc>
        <w:tc>
          <w:tcPr>
            <w:tcW w:w="1172"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ÚVO, ÚV SR, MV SR </w:t>
            </w:r>
          </w:p>
        </w:tc>
        <w:tc>
          <w:tcPr>
            <w:tcW w:w="625" w:type="pct"/>
            <w:vAlign w:val="center"/>
          </w:tcPr>
          <w:p w:rsidR="00D10E4E" w:rsidRPr="00D10E4E" w:rsidRDefault="00D10E4E" w:rsidP="00D10E4E">
            <w:pPr>
              <w:autoSpaceDE w:val="0"/>
              <w:autoSpaceDN w:val="0"/>
              <w:adjustRightInd w:val="0"/>
              <w:jc w:val="center"/>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31.08.2016</w:t>
            </w:r>
          </w:p>
        </w:tc>
      </w:tr>
      <w:tr w:rsidR="00480107" w:rsidRPr="00D10E4E" w:rsidTr="00480107">
        <w:trPr>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V 5</w:t>
            </w:r>
          </w:p>
        </w:tc>
        <w:tc>
          <w:tcPr>
            <w:tcW w:w="1950" w:type="pct"/>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Štátna pomoc </w:t>
            </w:r>
          </w:p>
        </w:tc>
        <w:tc>
          <w:tcPr>
            <w:tcW w:w="625"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čiastočne</w:t>
            </w:r>
          </w:p>
        </w:tc>
        <w:tc>
          <w:tcPr>
            <w:tcW w:w="1172"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Protimonopolný úrad SR </w:t>
            </w:r>
          </w:p>
        </w:tc>
        <w:tc>
          <w:tcPr>
            <w:tcW w:w="625" w:type="pct"/>
            <w:vAlign w:val="center"/>
          </w:tcPr>
          <w:p w:rsidR="00D10E4E" w:rsidRPr="00D10E4E" w:rsidRDefault="00D10E4E" w:rsidP="00D10E4E">
            <w:pPr>
              <w:autoSpaceDE w:val="0"/>
              <w:autoSpaceDN w:val="0"/>
              <w:adjustRightInd w:val="0"/>
              <w:jc w:val="center"/>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31.03.2016</w:t>
            </w:r>
          </w:p>
        </w:tc>
      </w:tr>
      <w:tr w:rsidR="00480107" w:rsidRPr="00D10E4E" w:rsidTr="00480107">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V 6</w:t>
            </w:r>
          </w:p>
        </w:tc>
        <w:tc>
          <w:tcPr>
            <w:tcW w:w="1950" w:type="pct"/>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EIA/SEA</w:t>
            </w:r>
          </w:p>
        </w:tc>
        <w:tc>
          <w:tcPr>
            <w:tcW w:w="625"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b/>
                <w:color w:val="000000"/>
                <w:sz w:val="18"/>
                <w:szCs w:val="18"/>
              </w:rPr>
              <w:t>áno</w:t>
            </w:r>
            <w:r w:rsidRPr="00D10E4E">
              <w:rPr>
                <w:rFonts w:ascii="Arial" w:eastAsiaTheme="minorEastAsia" w:hAnsi="Arial" w:cs="Arial"/>
                <w:color w:val="000000"/>
                <w:sz w:val="18"/>
                <w:szCs w:val="18"/>
                <w:vertAlign w:val="superscript"/>
              </w:rPr>
              <w:footnoteReference w:id="20"/>
            </w:r>
          </w:p>
        </w:tc>
        <w:tc>
          <w:tcPr>
            <w:tcW w:w="1172"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MŽP SR</w:t>
            </w:r>
          </w:p>
        </w:tc>
        <w:tc>
          <w:tcPr>
            <w:tcW w:w="625" w:type="pct"/>
            <w:vAlign w:val="center"/>
          </w:tcPr>
          <w:p w:rsidR="00D10E4E" w:rsidRPr="00D10E4E" w:rsidRDefault="00D10E4E" w:rsidP="00D10E4E">
            <w:pPr>
              <w:autoSpaceDE w:val="0"/>
              <w:autoSpaceDN w:val="0"/>
              <w:adjustRightInd w:val="0"/>
              <w:jc w:val="center"/>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lang w:val="en-US"/>
              </w:rPr>
            </w:pPr>
            <w:r w:rsidRPr="00D10E4E">
              <w:rPr>
                <w:rFonts w:eastAsiaTheme="minorEastAsia"/>
                <w:color w:val="000000"/>
                <w:sz w:val="18"/>
                <w:szCs w:val="18"/>
              </w:rPr>
              <w:t>---</w:t>
            </w:r>
          </w:p>
        </w:tc>
      </w:tr>
      <w:tr w:rsidR="00480107" w:rsidRPr="00D10E4E" w:rsidTr="00480107">
        <w:trPr>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V 7</w:t>
            </w:r>
          </w:p>
        </w:tc>
        <w:tc>
          <w:tcPr>
            <w:tcW w:w="1950" w:type="pct"/>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Štatistické systémy a ukazovatele výsledkov </w:t>
            </w:r>
          </w:p>
        </w:tc>
        <w:tc>
          <w:tcPr>
            <w:tcW w:w="625"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čiastočne</w:t>
            </w:r>
          </w:p>
        </w:tc>
        <w:tc>
          <w:tcPr>
            <w:tcW w:w="1172"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ÚV SR a RO </w:t>
            </w:r>
          </w:p>
        </w:tc>
        <w:tc>
          <w:tcPr>
            <w:tcW w:w="625" w:type="pct"/>
            <w:vAlign w:val="center"/>
          </w:tcPr>
          <w:p w:rsidR="00D10E4E" w:rsidRPr="00D10E4E" w:rsidRDefault="00D10E4E" w:rsidP="00D10E4E">
            <w:pPr>
              <w:autoSpaceDE w:val="0"/>
              <w:autoSpaceDN w:val="0"/>
              <w:adjustRightInd w:val="0"/>
              <w:jc w:val="center"/>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30.06.2016</w:t>
            </w:r>
          </w:p>
        </w:tc>
      </w:tr>
      <w:tr w:rsidR="00480107" w:rsidRPr="00D10E4E" w:rsidTr="00480107">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EPFRV 4.1</w:t>
            </w:r>
          </w:p>
        </w:tc>
        <w:tc>
          <w:tcPr>
            <w:tcW w:w="1950" w:type="pct"/>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Dobrý poľnohospodársky a environmentálny stav </w:t>
            </w:r>
          </w:p>
        </w:tc>
        <w:tc>
          <w:tcPr>
            <w:tcW w:w="625"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b/>
                <w:color w:val="000000"/>
                <w:sz w:val="18"/>
                <w:szCs w:val="18"/>
              </w:rPr>
            </w:pPr>
            <w:r w:rsidRPr="00D10E4E">
              <w:rPr>
                <w:rFonts w:eastAsiaTheme="minorEastAsia"/>
                <w:b/>
                <w:color w:val="000000"/>
                <w:sz w:val="18"/>
                <w:szCs w:val="18"/>
              </w:rPr>
              <w:t>áno</w:t>
            </w:r>
          </w:p>
        </w:tc>
        <w:tc>
          <w:tcPr>
            <w:tcW w:w="1172"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MPRV SR </w:t>
            </w:r>
          </w:p>
        </w:tc>
        <w:tc>
          <w:tcPr>
            <w:tcW w:w="625" w:type="pct"/>
            <w:vAlign w:val="center"/>
          </w:tcPr>
          <w:p w:rsidR="00D10E4E" w:rsidRPr="00D10E4E" w:rsidRDefault="00D10E4E" w:rsidP="00D10E4E">
            <w:pPr>
              <w:jc w:val="center"/>
              <w:cnfStyle w:val="000000100000" w:firstRow="0" w:lastRow="0" w:firstColumn="0" w:lastColumn="0" w:oddVBand="0" w:evenVBand="0" w:oddHBand="1" w:evenHBand="0" w:firstRowFirstColumn="0" w:firstRowLastColumn="0" w:lastRowFirstColumn="0" w:lastRowLastColumn="0"/>
              <w:rPr>
                <w:sz w:val="18"/>
                <w:szCs w:val="18"/>
              </w:rPr>
            </w:pPr>
            <w:r w:rsidRPr="00D10E4E">
              <w:rPr>
                <w:sz w:val="18"/>
                <w:szCs w:val="18"/>
              </w:rPr>
              <w:t>---</w:t>
            </w:r>
          </w:p>
        </w:tc>
      </w:tr>
      <w:tr w:rsidR="00480107" w:rsidRPr="00D10E4E" w:rsidTr="00480107">
        <w:trPr>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EPFRV 4.2</w:t>
            </w:r>
          </w:p>
        </w:tc>
        <w:tc>
          <w:tcPr>
            <w:tcW w:w="1950" w:type="pct"/>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 xml:space="preserve">Minimálne požiadavky na hnojivá a prípravky </w:t>
            </w:r>
          </w:p>
        </w:tc>
        <w:tc>
          <w:tcPr>
            <w:tcW w:w="625"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b/>
                <w:color w:val="000000"/>
                <w:sz w:val="18"/>
                <w:szCs w:val="18"/>
              </w:rPr>
            </w:pPr>
            <w:r w:rsidRPr="00D10E4E">
              <w:rPr>
                <w:rFonts w:eastAsiaTheme="minorEastAsia"/>
                <w:b/>
                <w:color w:val="000000"/>
                <w:sz w:val="18"/>
                <w:szCs w:val="18"/>
              </w:rPr>
              <w:t>áno</w:t>
            </w:r>
          </w:p>
        </w:tc>
        <w:tc>
          <w:tcPr>
            <w:tcW w:w="1172" w:type="pct"/>
            <w:vAlign w:val="center"/>
          </w:tcPr>
          <w:p w:rsidR="00D10E4E" w:rsidRPr="00D10E4E" w:rsidRDefault="00D10E4E" w:rsidP="00D10E4E">
            <w:pPr>
              <w:autoSpaceDE w:val="0"/>
              <w:autoSpaceDN w:val="0"/>
              <w:adjustRightInd w:val="0"/>
              <w:cnfStyle w:val="000000000000" w:firstRow="0" w:lastRow="0" w:firstColumn="0" w:lastColumn="0" w:oddVBand="0" w:evenVBand="0" w:oddHBand="0"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MPRV SR</w:t>
            </w:r>
          </w:p>
        </w:tc>
        <w:tc>
          <w:tcPr>
            <w:tcW w:w="625" w:type="pct"/>
            <w:vAlign w:val="center"/>
          </w:tcPr>
          <w:p w:rsidR="00D10E4E" w:rsidRPr="00D10E4E" w:rsidRDefault="00D10E4E" w:rsidP="00D10E4E">
            <w:pPr>
              <w:jc w:val="center"/>
              <w:cnfStyle w:val="000000000000" w:firstRow="0" w:lastRow="0" w:firstColumn="0" w:lastColumn="0" w:oddVBand="0" w:evenVBand="0" w:oddHBand="0" w:evenHBand="0" w:firstRowFirstColumn="0" w:firstRowLastColumn="0" w:lastRowFirstColumn="0" w:lastRowLastColumn="0"/>
              <w:rPr>
                <w:sz w:val="18"/>
                <w:szCs w:val="18"/>
              </w:rPr>
            </w:pPr>
            <w:r w:rsidRPr="00D10E4E">
              <w:rPr>
                <w:sz w:val="18"/>
                <w:szCs w:val="18"/>
              </w:rPr>
              <w:t>---</w:t>
            </w:r>
          </w:p>
        </w:tc>
      </w:tr>
      <w:tr w:rsidR="00480107" w:rsidRPr="00D10E4E" w:rsidTr="00480107">
        <w:trPr>
          <w:cnfStyle w:val="000000100000" w:firstRow="0" w:lastRow="0" w:firstColumn="0" w:lastColumn="0" w:oddVBand="0" w:evenVBand="0" w:oddHBand="1" w:evenHBand="0" w:firstRowFirstColumn="0" w:firstRowLastColumn="0" w:lastRowFirstColumn="0" w:lastRowLastColumn="0"/>
          <w:trHeight w:val="170"/>
        </w:trPr>
        <w:tc>
          <w:tcPr>
            <w:cnfStyle w:val="001000000000" w:firstRow="0" w:lastRow="0" w:firstColumn="1" w:lastColumn="0" w:oddVBand="0" w:evenVBand="0" w:oddHBand="0" w:evenHBand="0" w:firstRowFirstColumn="0" w:firstRowLastColumn="0" w:lastRowFirstColumn="0" w:lastRowLastColumn="0"/>
            <w:tcW w:w="628" w:type="pct"/>
            <w:vAlign w:val="center"/>
          </w:tcPr>
          <w:p w:rsidR="00D10E4E" w:rsidRPr="00D10E4E" w:rsidRDefault="00D10E4E" w:rsidP="00D10E4E">
            <w:pPr>
              <w:autoSpaceDE w:val="0"/>
              <w:autoSpaceDN w:val="0"/>
              <w:adjustRightInd w:val="0"/>
              <w:rPr>
                <w:rFonts w:eastAsiaTheme="minorEastAsia"/>
                <w:b w:val="0"/>
                <w:bCs w:val="0"/>
                <w:color w:val="000000"/>
                <w:sz w:val="18"/>
                <w:szCs w:val="18"/>
              </w:rPr>
            </w:pPr>
            <w:r w:rsidRPr="00D10E4E">
              <w:rPr>
                <w:rFonts w:eastAsiaTheme="minorEastAsia"/>
                <w:b w:val="0"/>
                <w:bCs w:val="0"/>
                <w:color w:val="000000"/>
                <w:sz w:val="18"/>
                <w:szCs w:val="18"/>
              </w:rPr>
              <w:t>EPFRV 4.3</w:t>
            </w:r>
          </w:p>
        </w:tc>
        <w:tc>
          <w:tcPr>
            <w:tcW w:w="1950" w:type="pct"/>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Iné príslušné vnútroštátne normy</w:t>
            </w:r>
          </w:p>
        </w:tc>
        <w:tc>
          <w:tcPr>
            <w:tcW w:w="625"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b/>
                <w:color w:val="000000"/>
                <w:sz w:val="18"/>
                <w:szCs w:val="18"/>
              </w:rPr>
            </w:pPr>
            <w:r w:rsidRPr="00D10E4E">
              <w:rPr>
                <w:rFonts w:eastAsiaTheme="minorEastAsia"/>
                <w:b/>
                <w:color w:val="000000"/>
                <w:sz w:val="18"/>
                <w:szCs w:val="18"/>
              </w:rPr>
              <w:t>áno</w:t>
            </w:r>
          </w:p>
        </w:tc>
        <w:tc>
          <w:tcPr>
            <w:tcW w:w="1172" w:type="pct"/>
            <w:vAlign w:val="center"/>
          </w:tcPr>
          <w:p w:rsidR="00D10E4E" w:rsidRPr="00D10E4E" w:rsidRDefault="00D10E4E" w:rsidP="00D10E4E">
            <w:pPr>
              <w:autoSpaceDE w:val="0"/>
              <w:autoSpaceDN w:val="0"/>
              <w:adjustRightInd w:val="0"/>
              <w:cnfStyle w:val="000000100000" w:firstRow="0" w:lastRow="0" w:firstColumn="0" w:lastColumn="0" w:oddVBand="0" w:evenVBand="0" w:oddHBand="1" w:evenHBand="0" w:firstRowFirstColumn="0" w:firstRowLastColumn="0" w:lastRowFirstColumn="0" w:lastRowLastColumn="0"/>
              <w:rPr>
                <w:rFonts w:eastAsiaTheme="minorEastAsia"/>
                <w:color w:val="000000"/>
                <w:sz w:val="18"/>
                <w:szCs w:val="18"/>
              </w:rPr>
            </w:pPr>
            <w:r w:rsidRPr="00D10E4E">
              <w:rPr>
                <w:rFonts w:eastAsiaTheme="minorEastAsia"/>
                <w:color w:val="000000"/>
                <w:sz w:val="18"/>
                <w:szCs w:val="18"/>
              </w:rPr>
              <w:t>MPRV SR</w:t>
            </w:r>
          </w:p>
        </w:tc>
        <w:tc>
          <w:tcPr>
            <w:tcW w:w="625" w:type="pct"/>
            <w:vAlign w:val="center"/>
          </w:tcPr>
          <w:p w:rsidR="00D10E4E" w:rsidRPr="00D10E4E" w:rsidRDefault="00D10E4E" w:rsidP="00D10E4E">
            <w:pPr>
              <w:jc w:val="center"/>
              <w:cnfStyle w:val="000000100000" w:firstRow="0" w:lastRow="0" w:firstColumn="0" w:lastColumn="0" w:oddVBand="0" w:evenVBand="0" w:oddHBand="1" w:evenHBand="0" w:firstRowFirstColumn="0" w:firstRowLastColumn="0" w:lastRowFirstColumn="0" w:lastRowLastColumn="0"/>
              <w:rPr>
                <w:sz w:val="18"/>
                <w:szCs w:val="18"/>
              </w:rPr>
            </w:pPr>
            <w:r w:rsidRPr="00D10E4E">
              <w:rPr>
                <w:sz w:val="18"/>
                <w:szCs w:val="18"/>
              </w:rPr>
              <w:t>---</w:t>
            </w:r>
          </w:p>
        </w:tc>
      </w:tr>
    </w:tbl>
    <w:p w:rsidR="00D10E4E" w:rsidRDefault="00D10E4E" w:rsidP="00D10E4E">
      <w:pPr>
        <w:keepNext/>
        <w:autoSpaceDE w:val="0"/>
        <w:autoSpaceDN w:val="0"/>
        <w:adjustRightInd w:val="0"/>
        <w:spacing w:line="276" w:lineRule="auto"/>
        <w:rPr>
          <w:rFonts w:eastAsiaTheme="minorEastAsia"/>
          <w:sz w:val="18"/>
          <w:szCs w:val="18"/>
        </w:rPr>
      </w:pPr>
      <w:r w:rsidRPr="00D10E4E">
        <w:rPr>
          <w:rFonts w:eastAsiaTheme="minorEastAsia"/>
          <w:sz w:val="18"/>
          <w:szCs w:val="18"/>
        </w:rPr>
        <w:t>Zdroj: CKO</w:t>
      </w:r>
    </w:p>
    <w:p w:rsidR="00480107" w:rsidRPr="00D10E4E" w:rsidRDefault="00480107" w:rsidP="00D10E4E">
      <w:pPr>
        <w:keepNext/>
        <w:autoSpaceDE w:val="0"/>
        <w:autoSpaceDN w:val="0"/>
        <w:adjustRightInd w:val="0"/>
        <w:spacing w:line="276" w:lineRule="auto"/>
        <w:rPr>
          <w:rFonts w:eastAsiaTheme="minorEastAsia"/>
          <w:sz w:val="18"/>
          <w:szCs w:val="18"/>
        </w:rPr>
      </w:pPr>
    </w:p>
    <w:p w:rsidR="00480107" w:rsidRPr="00A272F1" w:rsidRDefault="00480107" w:rsidP="00480107">
      <w:pPr>
        <w:autoSpaceDE w:val="0"/>
        <w:autoSpaceDN w:val="0"/>
        <w:adjustRightInd w:val="0"/>
        <w:spacing w:line="276" w:lineRule="auto"/>
        <w:rPr>
          <w:rFonts w:eastAsiaTheme="minorEastAsia"/>
        </w:rPr>
      </w:pPr>
      <w:r w:rsidRPr="00A272F1">
        <w:rPr>
          <w:rFonts w:eastAsiaTheme="minorEastAsia"/>
        </w:rPr>
        <w:t>Stav plnenia EAK, ktorých je v SR 37, môžeme zhrnúť nasledovne:</w:t>
      </w:r>
    </w:p>
    <w:p w:rsidR="00480107" w:rsidRPr="00A272F1" w:rsidRDefault="00480107" w:rsidP="00480107">
      <w:pPr>
        <w:autoSpaceDE w:val="0"/>
        <w:autoSpaceDN w:val="0"/>
        <w:adjustRightInd w:val="0"/>
        <w:spacing w:line="276" w:lineRule="auto"/>
        <w:rPr>
          <w:rFonts w:eastAsiaTheme="minorEastAsia"/>
        </w:rPr>
      </w:pPr>
      <w:r w:rsidRPr="00A272F1">
        <w:rPr>
          <w:rFonts w:eastAsiaTheme="minorEastAsia"/>
          <w:u w:val="single"/>
        </w:rPr>
        <w:t>Splnené</w:t>
      </w:r>
      <w:r w:rsidRPr="00A272F1">
        <w:rPr>
          <w:rFonts w:eastAsiaTheme="minorEastAsia"/>
          <w:u w:val="single"/>
          <w:vertAlign w:val="superscript"/>
        </w:rPr>
        <w:footnoteReference w:id="21"/>
      </w:r>
      <w:r w:rsidRPr="00A272F1">
        <w:rPr>
          <w:rFonts w:eastAsiaTheme="minorEastAsia"/>
          <w:u w:val="single"/>
        </w:rPr>
        <w:t xml:space="preserve"> EAK</w:t>
      </w:r>
      <w:r>
        <w:rPr>
          <w:rFonts w:eastAsiaTheme="minorEastAsia"/>
        </w:rPr>
        <w:t>:  22  (</w:t>
      </w:r>
      <w:r w:rsidRPr="00A272F1">
        <w:rPr>
          <w:rFonts w:eastAsiaTheme="minorEastAsia"/>
        </w:rPr>
        <w:t>EAK je splnená, ak sú všetky kritériá splnené</w:t>
      </w:r>
      <w:r>
        <w:rPr>
          <w:rFonts w:eastAsiaTheme="minorEastAsia"/>
        </w:rPr>
        <w:t>)</w:t>
      </w:r>
      <w:r w:rsidRPr="00A272F1">
        <w:rPr>
          <w:rFonts w:eastAsiaTheme="minorEastAsia"/>
        </w:rPr>
        <w:t xml:space="preserve">. </w:t>
      </w:r>
    </w:p>
    <w:p w:rsidR="00480107" w:rsidRPr="00A272F1" w:rsidRDefault="00480107" w:rsidP="00480107">
      <w:pPr>
        <w:autoSpaceDE w:val="0"/>
        <w:autoSpaceDN w:val="0"/>
        <w:adjustRightInd w:val="0"/>
        <w:spacing w:line="276" w:lineRule="auto"/>
        <w:rPr>
          <w:rFonts w:eastAsiaTheme="minorEastAsia"/>
        </w:rPr>
      </w:pPr>
      <w:r w:rsidRPr="00A272F1">
        <w:rPr>
          <w:rFonts w:eastAsiaTheme="minorEastAsia"/>
          <w:u w:val="single"/>
        </w:rPr>
        <w:t>Čiastočné splnené EAK</w:t>
      </w:r>
      <w:r>
        <w:rPr>
          <w:rFonts w:eastAsiaTheme="minorEastAsia"/>
        </w:rPr>
        <w:t>:  14  (</w:t>
      </w:r>
      <w:r w:rsidRPr="00A272F1">
        <w:rPr>
          <w:rFonts w:eastAsiaTheme="minorEastAsia"/>
        </w:rPr>
        <w:t>V prípade splnenia aspoň jedného kritéria je EAK v stave čiastočného plnenia</w:t>
      </w:r>
      <w:r>
        <w:rPr>
          <w:rFonts w:eastAsiaTheme="minorEastAsia"/>
        </w:rPr>
        <w:t>)</w:t>
      </w:r>
      <w:r w:rsidRPr="00A272F1">
        <w:rPr>
          <w:rFonts w:eastAsiaTheme="minorEastAsia"/>
        </w:rPr>
        <w:t xml:space="preserve">. </w:t>
      </w:r>
    </w:p>
    <w:p w:rsidR="00480107" w:rsidRPr="00480107" w:rsidRDefault="00480107" w:rsidP="00480107">
      <w:pPr>
        <w:autoSpaceDE w:val="0"/>
        <w:autoSpaceDN w:val="0"/>
        <w:adjustRightInd w:val="0"/>
        <w:spacing w:after="120" w:line="276" w:lineRule="auto"/>
        <w:rPr>
          <w:rFonts w:eastAsiaTheme="minorEastAsia"/>
        </w:rPr>
      </w:pPr>
      <w:r w:rsidRPr="00A272F1">
        <w:rPr>
          <w:rFonts w:eastAsiaTheme="minorEastAsia"/>
          <w:u w:val="single"/>
        </w:rPr>
        <w:t>Nesplnené EAK</w:t>
      </w:r>
      <w:r>
        <w:rPr>
          <w:rFonts w:eastAsiaTheme="minorEastAsia"/>
        </w:rPr>
        <w:t>: 1 (</w:t>
      </w:r>
      <w:r w:rsidRPr="00A272F1">
        <w:rPr>
          <w:rFonts w:eastAsiaTheme="minorEastAsia"/>
        </w:rPr>
        <w:t>Nesplnená EAK nevykazuje plnenie ani jedného kritéria</w:t>
      </w:r>
      <w:r>
        <w:rPr>
          <w:rFonts w:eastAsiaTheme="minorEastAsia"/>
        </w:rPr>
        <w:t>)</w:t>
      </w:r>
      <w:r w:rsidRPr="00A272F1">
        <w:rPr>
          <w:rFonts w:eastAsiaTheme="minorEastAsia"/>
        </w:rPr>
        <w:t>.</w:t>
      </w:r>
    </w:p>
    <w:p w:rsidR="00A272F1" w:rsidRDefault="00A46108" w:rsidP="00E8679A">
      <w:pPr>
        <w:pStyle w:val="Default"/>
        <w:jc w:val="both"/>
        <w:rPr>
          <w:rFonts w:ascii="Times New Roman" w:hAnsi="Times New Roman" w:cs="Times New Roman"/>
          <w:color w:val="auto"/>
        </w:rPr>
      </w:pPr>
      <w:r w:rsidRPr="00A46108">
        <w:rPr>
          <w:rFonts w:ascii="Times New Roman" w:hAnsi="Times New Roman" w:cs="Times New Roman"/>
          <w:color w:val="auto"/>
        </w:rPr>
        <w:t>V poslednej správe o stave plnenia EAK</w:t>
      </w:r>
      <w:r w:rsidR="00767185">
        <w:rPr>
          <w:rFonts w:ascii="Times New Roman" w:hAnsi="Times New Roman" w:cs="Times New Roman"/>
          <w:color w:val="auto"/>
        </w:rPr>
        <w:t>,</w:t>
      </w:r>
      <w:r w:rsidRPr="00A46108">
        <w:rPr>
          <w:rFonts w:ascii="Times New Roman" w:hAnsi="Times New Roman" w:cs="Times New Roman"/>
          <w:color w:val="auto"/>
        </w:rPr>
        <w:t xml:space="preserve"> kto</w:t>
      </w:r>
      <w:r w:rsidR="00767185">
        <w:rPr>
          <w:rFonts w:ascii="Times New Roman" w:hAnsi="Times New Roman" w:cs="Times New Roman"/>
          <w:color w:val="auto"/>
        </w:rPr>
        <w:t>rá hodnotila stav EAK k 30.06.</w:t>
      </w:r>
      <w:r w:rsidRPr="00A46108">
        <w:rPr>
          <w:rFonts w:ascii="Times New Roman" w:hAnsi="Times New Roman" w:cs="Times New Roman"/>
          <w:color w:val="auto"/>
        </w:rPr>
        <w:t xml:space="preserve">2015, bolo zaznamenaných </w:t>
      </w:r>
      <w:r w:rsidR="00767185">
        <w:rPr>
          <w:rFonts w:ascii="Times New Roman" w:hAnsi="Times New Roman" w:cs="Times New Roman"/>
          <w:color w:val="auto"/>
        </w:rPr>
        <w:t>14 EAK ako splnených. K 31.12.</w:t>
      </w:r>
      <w:r w:rsidRPr="00A46108">
        <w:rPr>
          <w:rFonts w:ascii="Times New Roman" w:hAnsi="Times New Roman" w:cs="Times New Roman"/>
          <w:color w:val="auto"/>
        </w:rPr>
        <w:t>2015 prišlo k pokroku v plnení jednotlivých EAK, aktuálne evidujeme 22 splnených EAK, čo môžeme vyhodnotiť za polročné obdobie ako priaznivý nárast počtu splnených EAK.</w:t>
      </w:r>
    </w:p>
    <w:p w:rsidR="001514E6" w:rsidRDefault="001514E6" w:rsidP="00E8679A">
      <w:pPr>
        <w:pStyle w:val="Default"/>
        <w:jc w:val="both"/>
        <w:rPr>
          <w:rFonts w:ascii="Times New Roman" w:hAnsi="Times New Roman" w:cs="Times New Roman"/>
          <w:color w:val="auto"/>
        </w:rPr>
      </w:pPr>
    </w:p>
    <w:p w:rsidR="001514E6" w:rsidRDefault="001514E6" w:rsidP="00E8679A">
      <w:pPr>
        <w:pStyle w:val="Default"/>
        <w:jc w:val="both"/>
        <w:rPr>
          <w:rFonts w:ascii="Times New Roman" w:hAnsi="Times New Roman" w:cs="Times New Roman"/>
          <w:color w:val="auto"/>
        </w:rPr>
      </w:pPr>
    </w:p>
    <w:p w:rsidR="001514E6" w:rsidRDefault="001514E6" w:rsidP="00E8679A">
      <w:pPr>
        <w:pStyle w:val="Default"/>
        <w:jc w:val="both"/>
        <w:rPr>
          <w:rFonts w:ascii="Times New Roman" w:hAnsi="Times New Roman" w:cs="Times New Roman"/>
          <w:color w:val="auto"/>
        </w:rPr>
      </w:pPr>
    </w:p>
    <w:p w:rsidR="00480107" w:rsidRPr="00D10E4E" w:rsidRDefault="00480107" w:rsidP="00E8679A">
      <w:pPr>
        <w:pStyle w:val="Default"/>
        <w:jc w:val="both"/>
        <w:rPr>
          <w:rFonts w:ascii="Times New Roman" w:hAnsi="Times New Roman" w:cs="Times New Roman"/>
          <w:color w:val="auto"/>
        </w:rPr>
      </w:pPr>
    </w:p>
    <w:p w:rsidR="00574E50" w:rsidRPr="00D40ED7" w:rsidRDefault="00F119C2" w:rsidP="00D40ED7">
      <w:pPr>
        <w:pStyle w:val="Nadpis1"/>
      </w:pPr>
      <w:bookmarkStart w:id="77" w:name="_Toc444160731"/>
      <w:bookmarkStart w:id="78" w:name="_Toc447185515"/>
      <w:r>
        <w:lastRenderedPageBreak/>
        <w:t>6</w:t>
      </w:r>
      <w:r w:rsidR="00D40ED7">
        <w:t xml:space="preserve"> </w:t>
      </w:r>
      <w:r w:rsidR="00574E50" w:rsidRPr="00D40ED7">
        <w:t>Fina</w:t>
      </w:r>
      <w:r w:rsidR="00636E69" w:rsidRPr="00D40ED7">
        <w:t>nčné plnenie tematických cieľov</w:t>
      </w:r>
      <w:bookmarkEnd w:id="77"/>
      <w:bookmarkEnd w:id="78"/>
    </w:p>
    <w:p w:rsidR="00AD60A4" w:rsidRDefault="00AD60A4" w:rsidP="00604D3D">
      <w:pPr>
        <w:jc w:val="both"/>
        <w:rPr>
          <w:i/>
        </w:rPr>
      </w:pPr>
    </w:p>
    <w:p w:rsidR="00574E50" w:rsidRDefault="00AD60A4" w:rsidP="00604D3D">
      <w:pPr>
        <w:jc w:val="both"/>
      </w:pPr>
      <w:r>
        <w:t xml:space="preserve">Finančné plnenie tematických cieľov k 31.12.2015 v porovnaní s indikatívnou výškou podpory z EÚ zdrojov na jednotlivé tematické ciele </w:t>
      </w:r>
      <w:r w:rsidR="001735B1">
        <w:t>podľa</w:t>
      </w:r>
      <w:r w:rsidR="00DF734F">
        <w:t> PD SR dokumentuje tabuľka č. 11</w:t>
      </w:r>
      <w:r>
        <w:t xml:space="preserve">. </w:t>
      </w:r>
      <w:r w:rsidR="001735B1">
        <w:t xml:space="preserve">  </w:t>
      </w:r>
      <w:r>
        <w:t>Do 31.12.2015 boli čerpané iba finančné prostriedky z EPFRV v rámci priority 4 PRV, ktorá 50</w:t>
      </w:r>
      <w:r w:rsidR="004A1887">
        <w:t xml:space="preserve"> </w:t>
      </w:r>
      <w:r>
        <w:t>% prispieva k tematickému cieľu 5 a</w:t>
      </w:r>
      <w:r w:rsidR="004A1887">
        <w:t> </w:t>
      </w:r>
      <w:r>
        <w:t>50</w:t>
      </w:r>
      <w:r w:rsidR="004A1887">
        <w:t xml:space="preserve"> </w:t>
      </w:r>
      <w:r>
        <w:t>% k tematickému cieľu 6.</w:t>
      </w:r>
    </w:p>
    <w:p w:rsidR="00EB594E" w:rsidRPr="00AD60A4" w:rsidRDefault="00EB594E" w:rsidP="00604D3D">
      <w:pPr>
        <w:jc w:val="both"/>
      </w:pPr>
    </w:p>
    <w:p w:rsidR="00AD60A4" w:rsidRPr="00052BAB" w:rsidRDefault="00DF734F" w:rsidP="00AD60A4">
      <w:pPr>
        <w:tabs>
          <w:tab w:val="left" w:pos="284"/>
          <w:tab w:val="left" w:pos="709"/>
          <w:tab w:val="left" w:pos="1134"/>
        </w:tabs>
        <w:jc w:val="both"/>
        <w:rPr>
          <w:sz w:val="20"/>
          <w:szCs w:val="20"/>
        </w:rPr>
      </w:pPr>
      <w:r w:rsidRPr="00052BAB">
        <w:rPr>
          <w:sz w:val="20"/>
          <w:szCs w:val="20"/>
        </w:rPr>
        <w:t>Tabuľka č. 11</w:t>
      </w:r>
      <w:r w:rsidR="00AD60A4" w:rsidRPr="00052BAB">
        <w:rPr>
          <w:sz w:val="20"/>
          <w:szCs w:val="20"/>
        </w:rPr>
        <w:tab/>
        <w:t>Finančné plnenie tematických cieľov k 31.12.2015</w:t>
      </w:r>
    </w:p>
    <w:tbl>
      <w:tblPr>
        <w:tblStyle w:val="Strednmrieka3zvraznenie1"/>
        <w:tblW w:w="4884" w:type="pct"/>
        <w:tblInd w:w="108" w:type="dxa"/>
        <w:tblLook w:val="04A0" w:firstRow="1" w:lastRow="0" w:firstColumn="1" w:lastColumn="0" w:noHBand="0" w:noVBand="1"/>
      </w:tblPr>
      <w:tblGrid>
        <w:gridCol w:w="3828"/>
        <w:gridCol w:w="1842"/>
        <w:gridCol w:w="1561"/>
        <w:gridCol w:w="1842"/>
      </w:tblGrid>
      <w:tr w:rsidR="00AD60A4" w:rsidRPr="00AD60A4" w:rsidTr="00EB594E">
        <w:trPr>
          <w:cnfStyle w:val="100000000000" w:firstRow="1" w:lastRow="0" w:firstColumn="0" w:lastColumn="0" w:oddVBand="0" w:evenVBand="0" w:oddHBand="0" w:evenHBand="0" w:firstRowFirstColumn="0" w:firstRowLastColumn="0" w:lastRowFirstColumn="0" w:lastRowLastColumn="0"/>
          <w:trHeight w:val="1078"/>
          <w:tblHeader/>
        </w:trPr>
        <w:tc>
          <w:tcPr>
            <w:cnfStyle w:val="001000000000" w:firstRow="0" w:lastRow="0" w:firstColumn="1" w:lastColumn="0" w:oddVBand="0" w:evenVBand="0" w:oddHBand="0" w:evenHBand="0" w:firstRowFirstColumn="0" w:firstRowLastColumn="0" w:lastRowFirstColumn="0" w:lastRowLastColumn="0"/>
            <w:tcW w:w="2109" w:type="pct"/>
            <w:vAlign w:val="center"/>
          </w:tcPr>
          <w:p w:rsidR="00AD60A4" w:rsidRPr="00AD60A4" w:rsidRDefault="00AD60A4" w:rsidP="00AD60A4">
            <w:pPr>
              <w:autoSpaceDE w:val="0"/>
              <w:autoSpaceDN w:val="0"/>
              <w:adjustRightInd w:val="0"/>
              <w:jc w:val="center"/>
              <w:rPr>
                <w:sz w:val="18"/>
                <w:szCs w:val="18"/>
              </w:rPr>
            </w:pPr>
            <w:r w:rsidRPr="00AD60A4">
              <w:rPr>
                <w:sz w:val="18"/>
                <w:szCs w:val="18"/>
              </w:rPr>
              <w:t>Tematický cieľ</w:t>
            </w:r>
          </w:p>
        </w:tc>
        <w:tc>
          <w:tcPr>
            <w:tcW w:w="1015" w:type="pct"/>
            <w:vAlign w:val="center"/>
          </w:tcPr>
          <w:p w:rsidR="00AD60A4" w:rsidRPr="00AD60A4" w:rsidRDefault="00AD60A4" w:rsidP="00AD60A4">
            <w:pPr>
              <w:autoSpaceDE w:val="0"/>
              <w:autoSpaceDN w:val="0"/>
              <w:adjustRightInd w:val="0"/>
              <w:jc w:val="center"/>
              <w:cnfStyle w:val="100000000000" w:firstRow="1" w:lastRow="0" w:firstColumn="0" w:lastColumn="0" w:oddVBand="0" w:evenVBand="0" w:oddHBand="0" w:evenHBand="0" w:firstRowFirstColumn="0" w:firstRowLastColumn="0" w:lastRowFirstColumn="0" w:lastRowLastColumn="0"/>
              <w:rPr>
                <w:sz w:val="18"/>
                <w:szCs w:val="18"/>
              </w:rPr>
            </w:pPr>
            <w:r w:rsidRPr="00AD60A4">
              <w:rPr>
                <w:sz w:val="18"/>
                <w:szCs w:val="18"/>
              </w:rPr>
              <w:t>Indikatívna výška podpory z EÚ zdrojov podľa tematického cieľa pre všetky EŠIF podľa PD SR</w:t>
            </w:r>
            <w:r w:rsidRPr="00AD60A4">
              <w:rPr>
                <w:sz w:val="18"/>
                <w:szCs w:val="18"/>
                <w:vertAlign w:val="superscript"/>
              </w:rPr>
              <w:t>1</w:t>
            </w:r>
          </w:p>
        </w:tc>
        <w:tc>
          <w:tcPr>
            <w:tcW w:w="860" w:type="pct"/>
            <w:vAlign w:val="center"/>
          </w:tcPr>
          <w:p w:rsidR="00AD60A4" w:rsidRPr="00AD60A4" w:rsidRDefault="00AD60A4" w:rsidP="00AD60A4">
            <w:pPr>
              <w:autoSpaceDE w:val="0"/>
              <w:autoSpaceDN w:val="0"/>
              <w:adjustRightInd w:val="0"/>
              <w:jc w:val="center"/>
              <w:cnfStyle w:val="100000000000" w:firstRow="1" w:lastRow="0" w:firstColumn="0" w:lastColumn="0" w:oddVBand="0" w:evenVBand="0" w:oddHBand="0" w:evenHBand="0" w:firstRowFirstColumn="0" w:firstRowLastColumn="0" w:lastRowFirstColumn="0" w:lastRowLastColumn="0"/>
              <w:rPr>
                <w:sz w:val="18"/>
                <w:szCs w:val="18"/>
              </w:rPr>
            </w:pPr>
            <w:r w:rsidRPr="00AD60A4">
              <w:rPr>
                <w:sz w:val="18"/>
                <w:szCs w:val="18"/>
              </w:rPr>
              <w:t>Poskytnutá  podpora  z EÚ zdrojov k 31.12.2015</w:t>
            </w:r>
            <w:r w:rsidRPr="00AD60A4">
              <w:rPr>
                <w:sz w:val="18"/>
                <w:szCs w:val="18"/>
                <w:vertAlign w:val="superscript"/>
              </w:rPr>
              <w:t>2</w:t>
            </w:r>
            <w:r w:rsidRPr="00AD60A4">
              <w:rPr>
                <w:sz w:val="18"/>
                <w:szCs w:val="18"/>
              </w:rPr>
              <w:t xml:space="preserve"> </w:t>
            </w:r>
          </w:p>
        </w:tc>
        <w:tc>
          <w:tcPr>
            <w:tcW w:w="1015" w:type="pct"/>
            <w:vAlign w:val="center"/>
          </w:tcPr>
          <w:p w:rsidR="00AD60A4" w:rsidRPr="00AD60A4" w:rsidRDefault="00AD60A4" w:rsidP="00AD60A4">
            <w:pPr>
              <w:autoSpaceDE w:val="0"/>
              <w:autoSpaceDN w:val="0"/>
              <w:adjustRightInd w:val="0"/>
              <w:jc w:val="center"/>
              <w:cnfStyle w:val="100000000000" w:firstRow="1" w:lastRow="0" w:firstColumn="0" w:lastColumn="0" w:oddVBand="0" w:evenVBand="0" w:oddHBand="0" w:evenHBand="0" w:firstRowFirstColumn="0" w:firstRowLastColumn="0" w:lastRowFirstColumn="0" w:lastRowLastColumn="0"/>
              <w:rPr>
                <w:sz w:val="18"/>
                <w:szCs w:val="18"/>
              </w:rPr>
            </w:pPr>
            <w:r w:rsidRPr="00AD60A4">
              <w:rPr>
                <w:sz w:val="18"/>
                <w:szCs w:val="18"/>
              </w:rPr>
              <w:t>% podpory poskytnutej z EÚ zdrojov v porovnaní s indikatívnou výškou podpory uvedenou v PD SR</w:t>
            </w:r>
          </w:p>
        </w:tc>
      </w:tr>
      <w:tr w:rsidR="00AD60A4" w:rsidRPr="00AD60A4" w:rsidTr="00EB594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9" w:type="pct"/>
          </w:tcPr>
          <w:p w:rsidR="00AD60A4" w:rsidRPr="00AD60A4" w:rsidRDefault="00AD60A4" w:rsidP="00AD60A4">
            <w:pPr>
              <w:numPr>
                <w:ilvl w:val="0"/>
                <w:numId w:val="26"/>
              </w:numPr>
              <w:contextualSpacing/>
              <w:jc w:val="both"/>
              <w:rPr>
                <w:sz w:val="18"/>
                <w:szCs w:val="18"/>
              </w:rPr>
            </w:pPr>
            <w:r w:rsidRPr="00AD60A4">
              <w:rPr>
                <w:sz w:val="18"/>
                <w:szCs w:val="18"/>
              </w:rPr>
              <w:t>Posilnenie výskumu, technologického rozvoja a inovácií</w:t>
            </w:r>
          </w:p>
        </w:tc>
        <w:tc>
          <w:tcPr>
            <w:tcW w:w="1015" w:type="pct"/>
            <w:vAlign w:val="center"/>
          </w:tcPr>
          <w:p w:rsidR="00AD60A4" w:rsidRPr="00AD60A4" w:rsidRDefault="00AD60A4" w:rsidP="00AD60A4">
            <w:pPr>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       1 849 125 523   </w:t>
            </w:r>
          </w:p>
        </w:tc>
        <w:tc>
          <w:tcPr>
            <w:tcW w:w="860" w:type="pct"/>
            <w:vAlign w:val="center"/>
          </w:tcPr>
          <w:p w:rsidR="00AD60A4" w:rsidRPr="00AD60A4" w:rsidRDefault="00AD60A4" w:rsidP="00AD60A4">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0</w:t>
            </w:r>
          </w:p>
        </w:tc>
        <w:tc>
          <w:tcPr>
            <w:tcW w:w="1015" w:type="pct"/>
            <w:vAlign w:val="center"/>
          </w:tcPr>
          <w:p w:rsidR="00AD60A4" w:rsidRPr="00AD60A4" w:rsidRDefault="00AD60A4" w:rsidP="00AD60A4">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0%</w:t>
            </w:r>
          </w:p>
        </w:tc>
      </w:tr>
      <w:tr w:rsidR="00AD60A4" w:rsidRPr="00AD60A4" w:rsidTr="00EB594E">
        <w:tc>
          <w:tcPr>
            <w:cnfStyle w:val="001000000000" w:firstRow="0" w:lastRow="0" w:firstColumn="1" w:lastColumn="0" w:oddVBand="0" w:evenVBand="0" w:oddHBand="0" w:evenHBand="0" w:firstRowFirstColumn="0" w:firstRowLastColumn="0" w:lastRowFirstColumn="0" w:lastRowLastColumn="0"/>
            <w:tcW w:w="2109" w:type="pct"/>
          </w:tcPr>
          <w:p w:rsidR="00AD60A4" w:rsidRPr="00AD60A4" w:rsidRDefault="00AD60A4" w:rsidP="00AD60A4">
            <w:pPr>
              <w:numPr>
                <w:ilvl w:val="0"/>
                <w:numId w:val="26"/>
              </w:numPr>
              <w:contextualSpacing/>
              <w:jc w:val="both"/>
              <w:rPr>
                <w:sz w:val="18"/>
                <w:szCs w:val="18"/>
              </w:rPr>
            </w:pPr>
            <w:r w:rsidRPr="00AD60A4">
              <w:rPr>
                <w:sz w:val="18"/>
                <w:szCs w:val="18"/>
              </w:rPr>
              <w:t>Zlepšenie prístupu k informáciám a IKT a zlepšenie ich využívania a kvality</w:t>
            </w:r>
          </w:p>
        </w:tc>
        <w:tc>
          <w:tcPr>
            <w:tcW w:w="1015" w:type="pct"/>
            <w:vAlign w:val="center"/>
          </w:tcPr>
          <w:p w:rsidR="00AD60A4" w:rsidRPr="00AD60A4" w:rsidRDefault="00AD60A4" w:rsidP="00AD60A4">
            <w:pPr>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          825 683 592   </w:t>
            </w:r>
          </w:p>
        </w:tc>
        <w:tc>
          <w:tcPr>
            <w:tcW w:w="860" w:type="pct"/>
            <w:vAlign w:val="center"/>
          </w:tcPr>
          <w:p w:rsidR="00AD60A4" w:rsidRPr="00AD60A4" w:rsidRDefault="00AD60A4" w:rsidP="00AD60A4">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0                                     </w:t>
            </w:r>
          </w:p>
        </w:tc>
        <w:tc>
          <w:tcPr>
            <w:tcW w:w="1015" w:type="pct"/>
            <w:vAlign w:val="center"/>
          </w:tcPr>
          <w:p w:rsidR="00AD60A4" w:rsidRPr="00AD60A4" w:rsidRDefault="00AD60A4" w:rsidP="00AD60A4">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0%</w:t>
            </w:r>
          </w:p>
        </w:tc>
      </w:tr>
      <w:tr w:rsidR="00AD60A4" w:rsidRPr="00AD60A4" w:rsidTr="00EB594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9" w:type="pct"/>
          </w:tcPr>
          <w:p w:rsidR="00AD60A4" w:rsidRPr="00AD60A4" w:rsidRDefault="00AD60A4" w:rsidP="00AD60A4">
            <w:pPr>
              <w:numPr>
                <w:ilvl w:val="0"/>
                <w:numId w:val="24"/>
              </w:numPr>
              <w:ind w:left="357" w:hanging="357"/>
              <w:contextualSpacing/>
              <w:jc w:val="both"/>
              <w:rPr>
                <w:sz w:val="18"/>
                <w:szCs w:val="18"/>
              </w:rPr>
            </w:pPr>
            <w:r w:rsidRPr="00AD60A4">
              <w:rPr>
                <w:sz w:val="18"/>
                <w:szCs w:val="18"/>
              </w:rPr>
              <w:t>Zvýšenie konkurencieschopnosti MSP, sektora poľnohospodárstva (v prípade EPFRV) a sektora rybárstva a </w:t>
            </w:r>
            <w:proofErr w:type="spellStart"/>
            <w:r w:rsidRPr="00AD60A4">
              <w:rPr>
                <w:sz w:val="18"/>
                <w:szCs w:val="18"/>
              </w:rPr>
              <w:t>akvakultúry</w:t>
            </w:r>
            <w:proofErr w:type="spellEnd"/>
            <w:r w:rsidRPr="00AD60A4">
              <w:rPr>
                <w:sz w:val="18"/>
                <w:szCs w:val="18"/>
              </w:rPr>
              <w:t xml:space="preserve"> (v prípade ENRF)</w:t>
            </w:r>
          </w:p>
        </w:tc>
        <w:tc>
          <w:tcPr>
            <w:tcW w:w="1015" w:type="pct"/>
            <w:vAlign w:val="center"/>
          </w:tcPr>
          <w:p w:rsidR="00AD60A4" w:rsidRPr="00AD60A4" w:rsidRDefault="00AD60A4" w:rsidP="00AD60A4">
            <w:pPr>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          914 635 480   </w:t>
            </w:r>
          </w:p>
        </w:tc>
        <w:tc>
          <w:tcPr>
            <w:tcW w:w="860" w:type="pct"/>
            <w:vAlign w:val="center"/>
          </w:tcPr>
          <w:p w:rsidR="00AD60A4" w:rsidRPr="00AD60A4" w:rsidRDefault="00AD60A4" w:rsidP="00AD60A4">
            <w:pPr>
              <w:jc w:val="right"/>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                                       0     </w:t>
            </w:r>
          </w:p>
        </w:tc>
        <w:tc>
          <w:tcPr>
            <w:tcW w:w="1015" w:type="pct"/>
            <w:vAlign w:val="center"/>
          </w:tcPr>
          <w:p w:rsidR="00AD60A4" w:rsidRPr="00AD60A4" w:rsidRDefault="00AD60A4" w:rsidP="00AD60A4">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0%</w:t>
            </w:r>
          </w:p>
        </w:tc>
      </w:tr>
      <w:tr w:rsidR="00AD60A4" w:rsidRPr="00AD60A4" w:rsidTr="00EB594E">
        <w:tc>
          <w:tcPr>
            <w:cnfStyle w:val="001000000000" w:firstRow="0" w:lastRow="0" w:firstColumn="1" w:lastColumn="0" w:oddVBand="0" w:evenVBand="0" w:oddHBand="0" w:evenHBand="0" w:firstRowFirstColumn="0" w:firstRowLastColumn="0" w:lastRowFirstColumn="0" w:lastRowLastColumn="0"/>
            <w:tcW w:w="2109" w:type="pct"/>
          </w:tcPr>
          <w:p w:rsidR="00AD60A4" w:rsidRPr="00AD60A4" w:rsidRDefault="00AD60A4" w:rsidP="00AD60A4">
            <w:pPr>
              <w:numPr>
                <w:ilvl w:val="0"/>
                <w:numId w:val="24"/>
              </w:numPr>
              <w:ind w:left="357" w:hanging="357"/>
              <w:contextualSpacing/>
              <w:jc w:val="both"/>
              <w:rPr>
                <w:sz w:val="18"/>
                <w:szCs w:val="18"/>
              </w:rPr>
            </w:pPr>
            <w:r w:rsidRPr="00AD60A4">
              <w:rPr>
                <w:sz w:val="18"/>
                <w:szCs w:val="18"/>
              </w:rPr>
              <w:t>Podpora prechodu na nízko uhlíkové hospodárstvo vo všetkých sektoroch</w:t>
            </w:r>
          </w:p>
        </w:tc>
        <w:tc>
          <w:tcPr>
            <w:tcW w:w="1015" w:type="pct"/>
            <w:vAlign w:val="center"/>
          </w:tcPr>
          <w:p w:rsidR="00AD60A4" w:rsidRPr="00AD60A4" w:rsidRDefault="00AD60A4" w:rsidP="00AD60A4">
            <w:pPr>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       1 119 171 222   </w:t>
            </w:r>
          </w:p>
        </w:tc>
        <w:tc>
          <w:tcPr>
            <w:tcW w:w="860" w:type="pct"/>
            <w:vAlign w:val="center"/>
          </w:tcPr>
          <w:p w:rsidR="00AD60A4" w:rsidRPr="00AD60A4" w:rsidRDefault="00AD60A4" w:rsidP="00AD60A4">
            <w:pPr>
              <w:jc w:val="right"/>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0                                           </w:t>
            </w:r>
          </w:p>
        </w:tc>
        <w:tc>
          <w:tcPr>
            <w:tcW w:w="1015" w:type="pct"/>
            <w:vAlign w:val="center"/>
          </w:tcPr>
          <w:p w:rsidR="00AD60A4" w:rsidRPr="00AD60A4" w:rsidRDefault="00AD60A4" w:rsidP="00AD60A4">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0%</w:t>
            </w:r>
          </w:p>
        </w:tc>
      </w:tr>
      <w:tr w:rsidR="00AD60A4" w:rsidRPr="00AD60A4" w:rsidTr="00EB594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9" w:type="pct"/>
          </w:tcPr>
          <w:p w:rsidR="00AD60A4" w:rsidRPr="00AD60A4" w:rsidRDefault="00AD60A4" w:rsidP="00AD60A4">
            <w:pPr>
              <w:numPr>
                <w:ilvl w:val="0"/>
                <w:numId w:val="24"/>
              </w:numPr>
              <w:ind w:left="357" w:hanging="357"/>
              <w:contextualSpacing/>
              <w:jc w:val="both"/>
              <w:rPr>
                <w:sz w:val="18"/>
                <w:szCs w:val="18"/>
              </w:rPr>
            </w:pPr>
            <w:r w:rsidRPr="00AD60A4">
              <w:rPr>
                <w:sz w:val="18"/>
                <w:szCs w:val="18"/>
              </w:rPr>
              <w:t>Podpora prispôsobovania sa zmene klímy, predchádzanie a riadenie rizika</w:t>
            </w:r>
          </w:p>
        </w:tc>
        <w:tc>
          <w:tcPr>
            <w:tcW w:w="1015" w:type="pct"/>
            <w:vAlign w:val="center"/>
          </w:tcPr>
          <w:p w:rsidR="00AD60A4" w:rsidRPr="00AD60A4" w:rsidRDefault="00AD60A4" w:rsidP="00AD60A4">
            <w:pPr>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          995 298 991   </w:t>
            </w:r>
          </w:p>
        </w:tc>
        <w:tc>
          <w:tcPr>
            <w:tcW w:w="860" w:type="pct"/>
            <w:vAlign w:val="center"/>
          </w:tcPr>
          <w:p w:rsidR="00AD60A4" w:rsidRPr="00AD60A4" w:rsidRDefault="00AD60A4" w:rsidP="00AD60A4">
            <w:pPr>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        </w:t>
            </w:r>
            <w:r w:rsidR="001735B1">
              <w:rPr>
                <w:rFonts w:asciiTheme="minorHAnsi" w:hAnsiTheme="minorHAnsi"/>
                <w:color w:val="000000"/>
                <w:sz w:val="18"/>
                <w:szCs w:val="18"/>
              </w:rPr>
              <w:t xml:space="preserve">     </w:t>
            </w:r>
            <w:r w:rsidRPr="00AD60A4">
              <w:rPr>
                <w:rFonts w:asciiTheme="minorHAnsi" w:hAnsiTheme="minorHAnsi"/>
                <w:color w:val="000000"/>
                <w:sz w:val="18"/>
                <w:szCs w:val="18"/>
              </w:rPr>
              <w:t xml:space="preserve">48 500 428   </w:t>
            </w:r>
          </w:p>
        </w:tc>
        <w:tc>
          <w:tcPr>
            <w:tcW w:w="1015" w:type="pct"/>
            <w:vAlign w:val="center"/>
          </w:tcPr>
          <w:p w:rsidR="00AD60A4" w:rsidRPr="00AD60A4" w:rsidRDefault="00AD60A4" w:rsidP="00AD60A4">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4,87%</w:t>
            </w:r>
          </w:p>
        </w:tc>
      </w:tr>
      <w:tr w:rsidR="00AD60A4" w:rsidRPr="00AD60A4" w:rsidTr="00EB594E">
        <w:tc>
          <w:tcPr>
            <w:cnfStyle w:val="001000000000" w:firstRow="0" w:lastRow="0" w:firstColumn="1" w:lastColumn="0" w:oddVBand="0" w:evenVBand="0" w:oddHBand="0" w:evenHBand="0" w:firstRowFirstColumn="0" w:firstRowLastColumn="0" w:lastRowFirstColumn="0" w:lastRowLastColumn="0"/>
            <w:tcW w:w="2109" w:type="pct"/>
          </w:tcPr>
          <w:p w:rsidR="00AD60A4" w:rsidRPr="00AD60A4" w:rsidRDefault="00AD60A4" w:rsidP="00AD60A4">
            <w:pPr>
              <w:numPr>
                <w:ilvl w:val="0"/>
                <w:numId w:val="24"/>
              </w:numPr>
              <w:ind w:left="357" w:hanging="357"/>
              <w:contextualSpacing/>
              <w:jc w:val="both"/>
              <w:rPr>
                <w:sz w:val="18"/>
                <w:szCs w:val="18"/>
              </w:rPr>
            </w:pPr>
            <w:r w:rsidRPr="00AD60A4">
              <w:rPr>
                <w:sz w:val="18"/>
                <w:szCs w:val="18"/>
              </w:rPr>
              <w:t>Zachovanie a ochrana životného prostredia a podpora efektívneho využívania zdrojov</w:t>
            </w:r>
          </w:p>
        </w:tc>
        <w:tc>
          <w:tcPr>
            <w:tcW w:w="1015" w:type="pct"/>
            <w:vAlign w:val="center"/>
          </w:tcPr>
          <w:p w:rsidR="00AD60A4" w:rsidRPr="00AD60A4" w:rsidRDefault="00AD60A4" w:rsidP="00AD60A4">
            <w:pPr>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       1 858 443 897   </w:t>
            </w:r>
          </w:p>
        </w:tc>
        <w:tc>
          <w:tcPr>
            <w:tcW w:w="860" w:type="pct"/>
            <w:vAlign w:val="center"/>
          </w:tcPr>
          <w:p w:rsidR="00AD60A4" w:rsidRPr="00AD60A4" w:rsidRDefault="001735B1" w:rsidP="00AD60A4">
            <w:pPr>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Pr>
                <w:rFonts w:asciiTheme="minorHAnsi" w:hAnsiTheme="minorHAnsi"/>
                <w:color w:val="000000"/>
                <w:sz w:val="18"/>
                <w:szCs w:val="18"/>
              </w:rPr>
              <w:t xml:space="preserve">             </w:t>
            </w:r>
            <w:r w:rsidR="00AD60A4" w:rsidRPr="00AD60A4">
              <w:rPr>
                <w:rFonts w:asciiTheme="minorHAnsi" w:hAnsiTheme="minorHAnsi"/>
                <w:color w:val="000000"/>
                <w:sz w:val="18"/>
                <w:szCs w:val="18"/>
              </w:rPr>
              <w:t xml:space="preserve">48 500 428   </w:t>
            </w:r>
          </w:p>
        </w:tc>
        <w:tc>
          <w:tcPr>
            <w:tcW w:w="1015" w:type="pct"/>
            <w:vAlign w:val="center"/>
          </w:tcPr>
          <w:p w:rsidR="00AD60A4" w:rsidRPr="00AD60A4" w:rsidRDefault="00AD60A4" w:rsidP="00AD60A4">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2,61%</w:t>
            </w:r>
          </w:p>
        </w:tc>
      </w:tr>
      <w:tr w:rsidR="00AD60A4" w:rsidRPr="00AD60A4" w:rsidTr="00EB594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9" w:type="pct"/>
          </w:tcPr>
          <w:p w:rsidR="00AD60A4" w:rsidRPr="00AD60A4" w:rsidRDefault="00AD60A4" w:rsidP="00AD60A4">
            <w:pPr>
              <w:numPr>
                <w:ilvl w:val="0"/>
                <w:numId w:val="24"/>
              </w:numPr>
              <w:ind w:left="357" w:hanging="357"/>
              <w:contextualSpacing/>
              <w:jc w:val="both"/>
              <w:rPr>
                <w:sz w:val="18"/>
                <w:szCs w:val="18"/>
              </w:rPr>
            </w:pPr>
            <w:r w:rsidRPr="00AD60A4">
              <w:rPr>
                <w:sz w:val="18"/>
                <w:szCs w:val="18"/>
              </w:rPr>
              <w:t>Podpora udržateľnej dopravy a odstraňovanie prekážok v kľúčových sieťových infraštruktúrach</w:t>
            </w:r>
          </w:p>
        </w:tc>
        <w:tc>
          <w:tcPr>
            <w:tcW w:w="1015" w:type="pct"/>
            <w:vAlign w:val="center"/>
          </w:tcPr>
          <w:p w:rsidR="00AD60A4" w:rsidRPr="00AD60A4" w:rsidRDefault="00AD60A4" w:rsidP="00AD60A4">
            <w:pPr>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       3 495 128 621   </w:t>
            </w:r>
          </w:p>
        </w:tc>
        <w:tc>
          <w:tcPr>
            <w:tcW w:w="860" w:type="pct"/>
            <w:vAlign w:val="center"/>
          </w:tcPr>
          <w:p w:rsidR="00AD60A4" w:rsidRPr="00AD60A4" w:rsidRDefault="00AD60A4" w:rsidP="00AD60A4">
            <w:pPr>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 </w:t>
            </w:r>
            <w:r w:rsidR="001735B1">
              <w:rPr>
                <w:rFonts w:asciiTheme="minorHAnsi" w:hAnsiTheme="minorHAnsi"/>
                <w:color w:val="000000"/>
                <w:sz w:val="18"/>
                <w:szCs w:val="18"/>
              </w:rPr>
              <w:t xml:space="preserve">                             </w:t>
            </w:r>
            <w:r w:rsidRPr="00AD60A4">
              <w:rPr>
                <w:rFonts w:asciiTheme="minorHAnsi" w:hAnsiTheme="minorHAnsi"/>
                <w:color w:val="000000"/>
                <w:sz w:val="18"/>
                <w:szCs w:val="18"/>
              </w:rPr>
              <w:t>0</w:t>
            </w:r>
          </w:p>
        </w:tc>
        <w:tc>
          <w:tcPr>
            <w:tcW w:w="1015" w:type="pct"/>
            <w:vAlign w:val="center"/>
          </w:tcPr>
          <w:p w:rsidR="00AD60A4" w:rsidRPr="00AD60A4" w:rsidRDefault="00AD60A4" w:rsidP="00AD60A4">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0,00%</w:t>
            </w:r>
          </w:p>
        </w:tc>
      </w:tr>
      <w:tr w:rsidR="00AD60A4" w:rsidRPr="00AD60A4" w:rsidTr="00EB594E">
        <w:tc>
          <w:tcPr>
            <w:cnfStyle w:val="001000000000" w:firstRow="0" w:lastRow="0" w:firstColumn="1" w:lastColumn="0" w:oddVBand="0" w:evenVBand="0" w:oddHBand="0" w:evenHBand="0" w:firstRowFirstColumn="0" w:firstRowLastColumn="0" w:lastRowFirstColumn="0" w:lastRowLastColumn="0"/>
            <w:tcW w:w="2109" w:type="pct"/>
          </w:tcPr>
          <w:p w:rsidR="00AD60A4" w:rsidRPr="00AD60A4" w:rsidRDefault="00AD60A4" w:rsidP="00AD60A4">
            <w:pPr>
              <w:numPr>
                <w:ilvl w:val="0"/>
                <w:numId w:val="24"/>
              </w:numPr>
              <w:ind w:left="357" w:hanging="357"/>
              <w:contextualSpacing/>
              <w:jc w:val="both"/>
              <w:rPr>
                <w:sz w:val="18"/>
                <w:szCs w:val="18"/>
              </w:rPr>
            </w:pPr>
            <w:r w:rsidRPr="00AD60A4">
              <w:rPr>
                <w:sz w:val="18"/>
                <w:szCs w:val="18"/>
              </w:rPr>
              <w:t>Podpora udržateľnosti a kvality zamestnanosti a mobility pracovnej sily</w:t>
            </w:r>
          </w:p>
        </w:tc>
        <w:tc>
          <w:tcPr>
            <w:tcW w:w="1015" w:type="pct"/>
            <w:vAlign w:val="center"/>
          </w:tcPr>
          <w:p w:rsidR="00AD60A4" w:rsidRPr="00AD60A4" w:rsidRDefault="00AD60A4" w:rsidP="00AD60A4">
            <w:pPr>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       1 189 558 794   </w:t>
            </w:r>
          </w:p>
        </w:tc>
        <w:tc>
          <w:tcPr>
            <w:tcW w:w="860" w:type="pct"/>
            <w:vAlign w:val="center"/>
          </w:tcPr>
          <w:p w:rsidR="00AD60A4" w:rsidRPr="00AD60A4" w:rsidRDefault="00AD60A4" w:rsidP="00AD60A4">
            <w:pPr>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 </w:t>
            </w:r>
            <w:r w:rsidR="001735B1">
              <w:rPr>
                <w:rFonts w:asciiTheme="minorHAnsi" w:hAnsiTheme="minorHAnsi"/>
                <w:color w:val="000000"/>
                <w:sz w:val="18"/>
                <w:szCs w:val="18"/>
              </w:rPr>
              <w:t xml:space="preserve">                             </w:t>
            </w:r>
            <w:r w:rsidRPr="00AD60A4">
              <w:rPr>
                <w:rFonts w:asciiTheme="minorHAnsi" w:hAnsiTheme="minorHAnsi"/>
                <w:color w:val="000000"/>
                <w:sz w:val="18"/>
                <w:szCs w:val="18"/>
              </w:rPr>
              <w:t xml:space="preserve">0     </w:t>
            </w:r>
          </w:p>
        </w:tc>
        <w:tc>
          <w:tcPr>
            <w:tcW w:w="1015" w:type="pct"/>
            <w:vAlign w:val="center"/>
          </w:tcPr>
          <w:p w:rsidR="00AD60A4" w:rsidRPr="00AD60A4" w:rsidRDefault="00AD60A4" w:rsidP="00AD60A4">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0%</w:t>
            </w:r>
          </w:p>
        </w:tc>
      </w:tr>
      <w:tr w:rsidR="00AD60A4" w:rsidRPr="00AD60A4" w:rsidTr="00EB594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9" w:type="pct"/>
          </w:tcPr>
          <w:p w:rsidR="00AD60A4" w:rsidRPr="00AD60A4" w:rsidRDefault="00AD60A4" w:rsidP="00AD60A4">
            <w:pPr>
              <w:numPr>
                <w:ilvl w:val="0"/>
                <w:numId w:val="25"/>
              </w:numPr>
              <w:ind w:left="357" w:hanging="357"/>
              <w:contextualSpacing/>
              <w:jc w:val="both"/>
              <w:rPr>
                <w:sz w:val="18"/>
                <w:szCs w:val="18"/>
              </w:rPr>
            </w:pPr>
            <w:r w:rsidRPr="00AD60A4">
              <w:rPr>
                <w:sz w:val="18"/>
                <w:szCs w:val="18"/>
              </w:rPr>
              <w:t>Podpora sociálneho začlenenia, boj proti chudobe a akejkoľvek diskriminácii</w:t>
            </w:r>
          </w:p>
        </w:tc>
        <w:tc>
          <w:tcPr>
            <w:tcW w:w="1015" w:type="pct"/>
            <w:vAlign w:val="center"/>
          </w:tcPr>
          <w:p w:rsidR="00AD60A4" w:rsidRPr="00AD60A4" w:rsidRDefault="00AD60A4" w:rsidP="00AD60A4">
            <w:pPr>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       1 407 671 723   </w:t>
            </w:r>
          </w:p>
        </w:tc>
        <w:tc>
          <w:tcPr>
            <w:tcW w:w="860" w:type="pct"/>
            <w:vAlign w:val="center"/>
          </w:tcPr>
          <w:p w:rsidR="00AD60A4" w:rsidRPr="00AD60A4" w:rsidRDefault="00AD60A4" w:rsidP="00AD60A4">
            <w:pPr>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 </w:t>
            </w:r>
            <w:r w:rsidR="001735B1">
              <w:rPr>
                <w:rFonts w:asciiTheme="minorHAnsi" w:hAnsiTheme="minorHAnsi"/>
                <w:color w:val="000000"/>
                <w:sz w:val="18"/>
                <w:szCs w:val="18"/>
              </w:rPr>
              <w:t xml:space="preserve">                             </w:t>
            </w:r>
            <w:r w:rsidRPr="00AD60A4">
              <w:rPr>
                <w:rFonts w:asciiTheme="minorHAnsi" w:hAnsiTheme="minorHAnsi"/>
                <w:color w:val="000000"/>
                <w:sz w:val="18"/>
                <w:szCs w:val="18"/>
              </w:rPr>
              <w:t>0</w:t>
            </w:r>
          </w:p>
        </w:tc>
        <w:tc>
          <w:tcPr>
            <w:tcW w:w="1015" w:type="pct"/>
            <w:vAlign w:val="center"/>
          </w:tcPr>
          <w:p w:rsidR="00AD60A4" w:rsidRPr="00AD60A4" w:rsidRDefault="00AD60A4" w:rsidP="00AD60A4">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0,00%</w:t>
            </w:r>
          </w:p>
        </w:tc>
      </w:tr>
      <w:tr w:rsidR="00AD60A4" w:rsidRPr="00AD60A4" w:rsidTr="00EB594E">
        <w:tc>
          <w:tcPr>
            <w:cnfStyle w:val="001000000000" w:firstRow="0" w:lastRow="0" w:firstColumn="1" w:lastColumn="0" w:oddVBand="0" w:evenVBand="0" w:oddHBand="0" w:evenHBand="0" w:firstRowFirstColumn="0" w:firstRowLastColumn="0" w:lastRowFirstColumn="0" w:lastRowLastColumn="0"/>
            <w:tcW w:w="2109" w:type="pct"/>
          </w:tcPr>
          <w:p w:rsidR="00AD60A4" w:rsidRPr="00AD60A4" w:rsidRDefault="00AD60A4" w:rsidP="00AD60A4">
            <w:pPr>
              <w:numPr>
                <w:ilvl w:val="0"/>
                <w:numId w:val="25"/>
              </w:numPr>
              <w:ind w:left="357" w:hanging="357"/>
              <w:contextualSpacing/>
              <w:jc w:val="both"/>
              <w:rPr>
                <w:sz w:val="18"/>
                <w:szCs w:val="18"/>
              </w:rPr>
            </w:pPr>
            <w:r w:rsidRPr="00AD60A4">
              <w:rPr>
                <w:sz w:val="18"/>
                <w:szCs w:val="18"/>
              </w:rPr>
              <w:t>Investovanie do vzdelávania, školení a odbornej prípravy, ako aj zručností a celoživotného vzdelávania</w:t>
            </w:r>
          </w:p>
        </w:tc>
        <w:tc>
          <w:tcPr>
            <w:tcW w:w="1015" w:type="pct"/>
            <w:vAlign w:val="center"/>
          </w:tcPr>
          <w:p w:rsidR="00AD60A4" w:rsidRPr="00AD60A4" w:rsidRDefault="00AD60A4" w:rsidP="00AD60A4">
            <w:pPr>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          736 744 582   </w:t>
            </w:r>
          </w:p>
        </w:tc>
        <w:tc>
          <w:tcPr>
            <w:tcW w:w="860" w:type="pct"/>
            <w:vAlign w:val="center"/>
          </w:tcPr>
          <w:p w:rsidR="00AD60A4" w:rsidRPr="00AD60A4" w:rsidRDefault="00AD60A4" w:rsidP="00AD60A4">
            <w:pPr>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                           </w:t>
            </w:r>
            <w:r w:rsidR="001735B1">
              <w:rPr>
                <w:rFonts w:asciiTheme="minorHAnsi" w:hAnsiTheme="minorHAnsi"/>
                <w:color w:val="000000"/>
                <w:sz w:val="18"/>
                <w:szCs w:val="18"/>
              </w:rPr>
              <w:t xml:space="preserve">   </w:t>
            </w:r>
            <w:r w:rsidRPr="00AD60A4">
              <w:rPr>
                <w:rFonts w:asciiTheme="minorHAnsi" w:hAnsiTheme="minorHAnsi"/>
                <w:color w:val="000000"/>
                <w:sz w:val="18"/>
                <w:szCs w:val="18"/>
              </w:rPr>
              <w:t>0</w:t>
            </w:r>
          </w:p>
        </w:tc>
        <w:tc>
          <w:tcPr>
            <w:tcW w:w="1015" w:type="pct"/>
            <w:vAlign w:val="center"/>
          </w:tcPr>
          <w:p w:rsidR="00AD60A4" w:rsidRPr="00AD60A4" w:rsidRDefault="00AD60A4" w:rsidP="00AD60A4">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0%</w:t>
            </w:r>
          </w:p>
        </w:tc>
      </w:tr>
      <w:tr w:rsidR="00AD60A4" w:rsidRPr="00AD60A4" w:rsidTr="00EB594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9" w:type="pct"/>
          </w:tcPr>
          <w:p w:rsidR="00AD60A4" w:rsidRPr="00AD60A4" w:rsidRDefault="00AD60A4" w:rsidP="00AD60A4">
            <w:pPr>
              <w:numPr>
                <w:ilvl w:val="0"/>
                <w:numId w:val="25"/>
              </w:numPr>
              <w:ind w:left="357" w:hanging="357"/>
              <w:contextualSpacing/>
              <w:jc w:val="both"/>
              <w:rPr>
                <w:sz w:val="18"/>
                <w:szCs w:val="18"/>
              </w:rPr>
            </w:pPr>
            <w:r w:rsidRPr="00AD60A4">
              <w:rPr>
                <w:sz w:val="18"/>
                <w:szCs w:val="18"/>
              </w:rPr>
              <w:t>Posilnenie inštitucionálnych kapacít orgánov verejnej správy a zainteresovaných strán a efektivity verejnej správy</w:t>
            </w:r>
          </w:p>
        </w:tc>
        <w:tc>
          <w:tcPr>
            <w:tcW w:w="1015" w:type="pct"/>
            <w:vAlign w:val="center"/>
          </w:tcPr>
          <w:p w:rsidR="00AD60A4" w:rsidRPr="00AD60A4" w:rsidRDefault="00AD60A4" w:rsidP="00AD60A4">
            <w:pPr>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          267 311 313   </w:t>
            </w:r>
          </w:p>
        </w:tc>
        <w:tc>
          <w:tcPr>
            <w:tcW w:w="860" w:type="pct"/>
            <w:vAlign w:val="center"/>
          </w:tcPr>
          <w:p w:rsidR="00AD60A4" w:rsidRPr="00AD60A4" w:rsidRDefault="00AD60A4" w:rsidP="00AD60A4">
            <w:pPr>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 </w:t>
            </w:r>
            <w:r w:rsidR="001735B1">
              <w:rPr>
                <w:rFonts w:asciiTheme="minorHAnsi" w:hAnsiTheme="minorHAnsi"/>
                <w:color w:val="000000"/>
                <w:sz w:val="18"/>
                <w:szCs w:val="18"/>
              </w:rPr>
              <w:t xml:space="preserve">                             </w:t>
            </w:r>
            <w:r w:rsidRPr="00AD60A4">
              <w:rPr>
                <w:rFonts w:asciiTheme="minorHAnsi" w:hAnsiTheme="minorHAnsi"/>
                <w:color w:val="000000"/>
                <w:sz w:val="18"/>
                <w:szCs w:val="18"/>
              </w:rPr>
              <w:t>0</w:t>
            </w:r>
          </w:p>
        </w:tc>
        <w:tc>
          <w:tcPr>
            <w:tcW w:w="1015" w:type="pct"/>
            <w:vAlign w:val="center"/>
          </w:tcPr>
          <w:p w:rsidR="00AD60A4" w:rsidRPr="00AD60A4" w:rsidRDefault="00AD60A4" w:rsidP="00AD60A4">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0,00%</w:t>
            </w:r>
          </w:p>
        </w:tc>
      </w:tr>
      <w:tr w:rsidR="00AD60A4" w:rsidRPr="00AD60A4" w:rsidTr="00EB594E">
        <w:tc>
          <w:tcPr>
            <w:cnfStyle w:val="001000000000" w:firstRow="0" w:lastRow="0" w:firstColumn="1" w:lastColumn="0" w:oddVBand="0" w:evenVBand="0" w:oddHBand="0" w:evenHBand="0" w:firstRowFirstColumn="0" w:firstRowLastColumn="0" w:lastRowFirstColumn="0" w:lastRowLastColumn="0"/>
            <w:tcW w:w="2109" w:type="pct"/>
          </w:tcPr>
          <w:p w:rsidR="00AD60A4" w:rsidRPr="00AD60A4" w:rsidRDefault="00AD60A4" w:rsidP="00AD60A4">
            <w:pPr>
              <w:ind w:left="357"/>
              <w:contextualSpacing/>
              <w:jc w:val="both"/>
              <w:rPr>
                <w:sz w:val="18"/>
                <w:szCs w:val="18"/>
              </w:rPr>
            </w:pPr>
            <w:r w:rsidRPr="00AD60A4">
              <w:rPr>
                <w:sz w:val="18"/>
                <w:szCs w:val="18"/>
              </w:rPr>
              <w:t>Technická pomoc</w:t>
            </w:r>
          </w:p>
        </w:tc>
        <w:tc>
          <w:tcPr>
            <w:tcW w:w="1015" w:type="pct"/>
            <w:vAlign w:val="center"/>
          </w:tcPr>
          <w:p w:rsidR="00AD60A4" w:rsidRPr="00AD60A4" w:rsidRDefault="00AD60A4" w:rsidP="00AD60A4">
            <w:pPr>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          598 425 995   </w:t>
            </w:r>
          </w:p>
        </w:tc>
        <w:tc>
          <w:tcPr>
            <w:tcW w:w="860" w:type="pct"/>
            <w:vAlign w:val="center"/>
          </w:tcPr>
          <w:p w:rsidR="00AD60A4" w:rsidRPr="00AD60A4" w:rsidRDefault="00AD60A4" w:rsidP="00AD60A4">
            <w:pPr>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                     </w:t>
            </w:r>
            <w:r w:rsidR="001735B1">
              <w:rPr>
                <w:rFonts w:asciiTheme="minorHAnsi" w:hAnsiTheme="minorHAnsi"/>
                <w:color w:val="000000"/>
                <w:sz w:val="18"/>
                <w:szCs w:val="18"/>
              </w:rPr>
              <w:t xml:space="preserve">         </w:t>
            </w:r>
            <w:r w:rsidRPr="00AD60A4">
              <w:rPr>
                <w:rFonts w:asciiTheme="minorHAnsi" w:hAnsiTheme="minorHAnsi"/>
                <w:color w:val="000000"/>
                <w:sz w:val="18"/>
                <w:szCs w:val="18"/>
              </w:rPr>
              <w:t xml:space="preserve">0       </w:t>
            </w:r>
          </w:p>
        </w:tc>
        <w:tc>
          <w:tcPr>
            <w:tcW w:w="1015" w:type="pct"/>
            <w:vAlign w:val="center"/>
          </w:tcPr>
          <w:p w:rsidR="00AD60A4" w:rsidRPr="00AD60A4" w:rsidRDefault="00AD60A4" w:rsidP="00AD60A4">
            <w:pPr>
              <w:jc w:val="center"/>
              <w:cnfStyle w:val="000000000000" w:firstRow="0" w:lastRow="0" w:firstColumn="0" w:lastColumn="0" w:oddVBand="0" w:evenVBand="0" w:oddHBand="0"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0%</w:t>
            </w:r>
          </w:p>
        </w:tc>
      </w:tr>
      <w:tr w:rsidR="00AD60A4" w:rsidRPr="00AD60A4" w:rsidTr="00EB594E">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109" w:type="pct"/>
          </w:tcPr>
          <w:p w:rsidR="00AD60A4" w:rsidRPr="00AD60A4" w:rsidRDefault="00AD60A4" w:rsidP="00AD60A4">
            <w:pPr>
              <w:autoSpaceDE w:val="0"/>
              <w:autoSpaceDN w:val="0"/>
              <w:adjustRightInd w:val="0"/>
              <w:rPr>
                <w:color w:val="000000"/>
                <w:sz w:val="18"/>
                <w:szCs w:val="18"/>
              </w:rPr>
            </w:pPr>
            <w:r w:rsidRPr="00AD60A4">
              <w:rPr>
                <w:sz w:val="18"/>
                <w:szCs w:val="18"/>
              </w:rPr>
              <w:t>SPOLU</w:t>
            </w:r>
          </w:p>
        </w:tc>
        <w:tc>
          <w:tcPr>
            <w:tcW w:w="1015" w:type="pct"/>
            <w:vAlign w:val="center"/>
          </w:tcPr>
          <w:p w:rsidR="00AD60A4" w:rsidRPr="00AD60A4" w:rsidRDefault="00AD60A4" w:rsidP="00AD60A4">
            <w:pPr>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 xml:space="preserve">     15 257 199 733   </w:t>
            </w:r>
          </w:p>
        </w:tc>
        <w:tc>
          <w:tcPr>
            <w:tcW w:w="860" w:type="pct"/>
            <w:vAlign w:val="center"/>
          </w:tcPr>
          <w:p w:rsidR="00AD60A4" w:rsidRPr="00AD60A4" w:rsidRDefault="001735B1" w:rsidP="00AD60A4">
            <w:pPr>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Pr>
                <w:rFonts w:asciiTheme="minorHAnsi" w:hAnsiTheme="minorHAnsi"/>
                <w:color w:val="000000"/>
                <w:sz w:val="18"/>
                <w:szCs w:val="18"/>
              </w:rPr>
              <w:t xml:space="preserve">             </w:t>
            </w:r>
            <w:r w:rsidR="00AD60A4" w:rsidRPr="00AD60A4">
              <w:rPr>
                <w:rFonts w:asciiTheme="minorHAnsi" w:hAnsiTheme="minorHAnsi"/>
                <w:color w:val="000000"/>
                <w:sz w:val="18"/>
                <w:szCs w:val="18"/>
              </w:rPr>
              <w:t xml:space="preserve">97 000 856   </w:t>
            </w:r>
          </w:p>
        </w:tc>
        <w:tc>
          <w:tcPr>
            <w:tcW w:w="1015" w:type="pct"/>
            <w:vAlign w:val="center"/>
          </w:tcPr>
          <w:p w:rsidR="00AD60A4" w:rsidRPr="00AD60A4" w:rsidRDefault="00AD60A4" w:rsidP="00AD60A4">
            <w:pPr>
              <w:jc w:val="center"/>
              <w:cnfStyle w:val="000000100000" w:firstRow="0" w:lastRow="0" w:firstColumn="0" w:lastColumn="0" w:oddVBand="0" w:evenVBand="0" w:oddHBand="1" w:evenHBand="0" w:firstRowFirstColumn="0" w:firstRowLastColumn="0" w:lastRowFirstColumn="0" w:lastRowLastColumn="0"/>
              <w:rPr>
                <w:rFonts w:asciiTheme="minorHAnsi" w:hAnsiTheme="minorHAnsi"/>
                <w:color w:val="000000"/>
                <w:sz w:val="18"/>
                <w:szCs w:val="18"/>
              </w:rPr>
            </w:pPr>
            <w:r w:rsidRPr="00AD60A4">
              <w:rPr>
                <w:rFonts w:asciiTheme="minorHAnsi" w:hAnsiTheme="minorHAnsi"/>
                <w:color w:val="000000"/>
                <w:sz w:val="18"/>
                <w:szCs w:val="18"/>
              </w:rPr>
              <w:t>0,64%</w:t>
            </w:r>
          </w:p>
        </w:tc>
      </w:tr>
    </w:tbl>
    <w:p w:rsidR="00AD60A4" w:rsidRPr="00AD60A4" w:rsidRDefault="00AD60A4" w:rsidP="00AD60A4">
      <w:pPr>
        <w:tabs>
          <w:tab w:val="left" w:pos="284"/>
          <w:tab w:val="left" w:pos="709"/>
          <w:tab w:val="left" w:pos="1134"/>
        </w:tabs>
        <w:jc w:val="both"/>
        <w:rPr>
          <w:sz w:val="18"/>
          <w:szCs w:val="18"/>
        </w:rPr>
      </w:pPr>
      <w:r w:rsidRPr="00AD60A4">
        <w:rPr>
          <w:sz w:val="18"/>
          <w:szCs w:val="18"/>
        </w:rPr>
        <w:t xml:space="preserve">Zdroj: PD SR, RO </w:t>
      </w:r>
    </w:p>
    <w:p w:rsidR="00AD60A4" w:rsidRPr="00AD60A4" w:rsidRDefault="00AD60A4" w:rsidP="00AD60A4">
      <w:pPr>
        <w:tabs>
          <w:tab w:val="left" w:pos="284"/>
          <w:tab w:val="left" w:pos="709"/>
          <w:tab w:val="left" w:pos="1134"/>
        </w:tabs>
        <w:ind w:left="993" w:hanging="993"/>
        <w:jc w:val="both"/>
        <w:rPr>
          <w:sz w:val="18"/>
          <w:szCs w:val="18"/>
        </w:rPr>
      </w:pPr>
      <w:r w:rsidRPr="00AD60A4">
        <w:rPr>
          <w:sz w:val="18"/>
          <w:szCs w:val="18"/>
        </w:rPr>
        <w:t>Vysvetlivky: 1 - Indikatívna výška podpory z EÚ zdrojov (EFRR, ESF, KF, EPFRV, ENRF</w:t>
      </w:r>
      <w:r w:rsidR="003C7DDD">
        <w:rPr>
          <w:sz w:val="18"/>
          <w:szCs w:val="18"/>
        </w:rPr>
        <w:t>, bez IZM</w:t>
      </w:r>
      <w:r w:rsidRPr="00AD60A4">
        <w:rPr>
          <w:sz w:val="18"/>
          <w:szCs w:val="18"/>
        </w:rPr>
        <w:t>) vrátane výkonnostnej rezervy podľa tematického cieľa za programy cieľa Investovanie do rastu a zamestnanosti podľa PD SR</w:t>
      </w:r>
      <w:r w:rsidR="001735B1">
        <w:rPr>
          <w:sz w:val="18"/>
          <w:szCs w:val="18"/>
        </w:rPr>
        <w:t xml:space="preserve"> v EUR</w:t>
      </w:r>
    </w:p>
    <w:p w:rsidR="00694140" w:rsidRDefault="00AD60A4" w:rsidP="00F9476B">
      <w:pPr>
        <w:tabs>
          <w:tab w:val="left" w:pos="284"/>
          <w:tab w:val="left" w:pos="709"/>
          <w:tab w:val="left" w:pos="993"/>
        </w:tabs>
        <w:jc w:val="both"/>
        <w:rPr>
          <w:sz w:val="18"/>
          <w:szCs w:val="18"/>
        </w:rPr>
      </w:pPr>
      <w:r>
        <w:rPr>
          <w:sz w:val="18"/>
          <w:szCs w:val="18"/>
        </w:rPr>
        <w:tab/>
      </w:r>
      <w:r>
        <w:rPr>
          <w:sz w:val="18"/>
          <w:szCs w:val="18"/>
        </w:rPr>
        <w:tab/>
      </w:r>
      <w:r>
        <w:rPr>
          <w:sz w:val="18"/>
          <w:szCs w:val="18"/>
        </w:rPr>
        <w:tab/>
      </w:r>
      <w:r w:rsidRPr="00AD60A4">
        <w:rPr>
          <w:sz w:val="18"/>
          <w:szCs w:val="18"/>
        </w:rPr>
        <w:t>2 – K 31.12</w:t>
      </w:r>
      <w:r>
        <w:rPr>
          <w:sz w:val="18"/>
          <w:szCs w:val="18"/>
        </w:rPr>
        <w:t>.2015 boli vyplatené výdavky iba</w:t>
      </w:r>
      <w:r w:rsidRPr="00AD60A4">
        <w:rPr>
          <w:sz w:val="18"/>
          <w:szCs w:val="18"/>
        </w:rPr>
        <w:t xml:space="preserve"> v rámci EPFRV v rámci priority 4</w:t>
      </w:r>
      <w:r w:rsidR="001735B1">
        <w:rPr>
          <w:sz w:val="18"/>
          <w:szCs w:val="18"/>
        </w:rPr>
        <w:t xml:space="preserve"> PRV v</w:t>
      </w:r>
      <w:r w:rsidR="00480107">
        <w:rPr>
          <w:sz w:val="18"/>
          <w:szCs w:val="18"/>
        </w:rPr>
        <w:t> </w:t>
      </w:r>
      <w:r w:rsidR="001735B1">
        <w:rPr>
          <w:sz w:val="18"/>
          <w:szCs w:val="18"/>
        </w:rPr>
        <w:t>EUR</w:t>
      </w:r>
    </w:p>
    <w:p w:rsidR="00480107" w:rsidRPr="00F9476B" w:rsidRDefault="00480107" w:rsidP="00F9476B">
      <w:pPr>
        <w:tabs>
          <w:tab w:val="left" w:pos="284"/>
          <w:tab w:val="left" w:pos="709"/>
          <w:tab w:val="left" w:pos="993"/>
        </w:tabs>
        <w:jc w:val="both"/>
        <w:rPr>
          <w:sz w:val="18"/>
          <w:szCs w:val="18"/>
        </w:rPr>
      </w:pPr>
    </w:p>
    <w:p w:rsidR="00574E50" w:rsidRPr="00D40ED7" w:rsidRDefault="00F119C2" w:rsidP="00D40ED7">
      <w:pPr>
        <w:pStyle w:val="Nadpis1"/>
      </w:pPr>
      <w:bookmarkStart w:id="79" w:name="_Toc444160732"/>
      <w:bookmarkStart w:id="80" w:name="_Toc447185516"/>
      <w:r>
        <w:t>7</w:t>
      </w:r>
      <w:r w:rsidR="00D40ED7">
        <w:t xml:space="preserve"> </w:t>
      </w:r>
      <w:r w:rsidR="00574E50" w:rsidRPr="00D40ED7">
        <w:t>Finančné plnenie cieľov súvisiacich so zmenou klímy</w:t>
      </w:r>
      <w:bookmarkEnd w:id="79"/>
      <w:bookmarkEnd w:id="80"/>
    </w:p>
    <w:p w:rsidR="001735B1" w:rsidRDefault="001735B1" w:rsidP="00604D3D">
      <w:pPr>
        <w:jc w:val="both"/>
        <w:rPr>
          <w:b/>
        </w:rPr>
      </w:pPr>
    </w:p>
    <w:p w:rsidR="00EB594E" w:rsidRPr="00F9476B" w:rsidRDefault="001735B1" w:rsidP="00604D3D">
      <w:pPr>
        <w:jc w:val="both"/>
      </w:pPr>
      <w:r w:rsidRPr="001735B1">
        <w:t>Finančné plnenie cieľov</w:t>
      </w:r>
      <w:r>
        <w:t xml:space="preserve"> súvisiacich so zmenou klímy</w:t>
      </w:r>
      <w:r w:rsidRPr="001735B1">
        <w:t xml:space="preserve"> k 31.12.2015</w:t>
      </w:r>
      <w:r>
        <w:t xml:space="preserve"> podľa jednotlivých fondov je uvedené v</w:t>
      </w:r>
      <w:r w:rsidR="00EB594E">
        <w:t> </w:t>
      </w:r>
      <w:r>
        <w:t>tabuľke</w:t>
      </w:r>
      <w:r w:rsidR="00DF734F">
        <w:t xml:space="preserve"> č. 12</w:t>
      </w:r>
      <w:r w:rsidR="0027041E">
        <w:t xml:space="preserve">. </w:t>
      </w:r>
      <w:r w:rsidR="004748FF">
        <w:t>D</w:t>
      </w:r>
      <w:r w:rsidRPr="001735B1">
        <w:t>o 31.12.2015 boli čerpané iba finančné prostriedky z EPFRV v rámci priority 4 PRV</w:t>
      </w:r>
      <w:r w:rsidR="004748FF">
        <w:t xml:space="preserve"> a to vo výške 97 000 856 EUR. V zmysle prílo</w:t>
      </w:r>
      <w:r w:rsidR="00767185">
        <w:t>hy II vykonávacieho nariadenia K</w:t>
      </w:r>
      <w:r w:rsidR="004748FF">
        <w:t xml:space="preserve">omisie (EÚ) č. 215/2014 sa  pre výpočet podpory poskytovanej </w:t>
      </w:r>
      <w:r w:rsidR="004748FF">
        <w:lastRenderedPageBreak/>
        <w:t>na ciele v oblasti zmeny klímy v rámci priority 4 – Obnova, zachovanie a posilnenie ekosystémov, ktoré súvisia s poľnohospodárstvom a lesným hospodárstvom použije koeficient 100</w:t>
      </w:r>
      <w:r w:rsidR="00767185">
        <w:t xml:space="preserve"> </w:t>
      </w:r>
      <w:r w:rsidR="004748FF">
        <w:t>%.</w:t>
      </w:r>
    </w:p>
    <w:p w:rsidR="00EB594E" w:rsidRDefault="00EB594E" w:rsidP="00604D3D">
      <w:pPr>
        <w:jc w:val="both"/>
        <w:rPr>
          <w:b/>
        </w:rPr>
      </w:pPr>
    </w:p>
    <w:p w:rsidR="001735B1" w:rsidRPr="00052BAB" w:rsidRDefault="001735B1" w:rsidP="001735B1">
      <w:pPr>
        <w:tabs>
          <w:tab w:val="left" w:pos="567"/>
          <w:tab w:val="left" w:pos="993"/>
        </w:tabs>
        <w:jc w:val="both"/>
        <w:rPr>
          <w:sz w:val="20"/>
          <w:szCs w:val="20"/>
        </w:rPr>
      </w:pPr>
      <w:r w:rsidRPr="00052BAB">
        <w:rPr>
          <w:sz w:val="20"/>
          <w:szCs w:val="20"/>
        </w:rPr>
        <w:t xml:space="preserve">Tabuľka </w:t>
      </w:r>
      <w:r w:rsidR="00DF734F" w:rsidRPr="00052BAB">
        <w:rPr>
          <w:sz w:val="20"/>
          <w:szCs w:val="20"/>
        </w:rPr>
        <w:t>č. 12</w:t>
      </w:r>
      <w:r w:rsidRPr="00052BAB">
        <w:rPr>
          <w:sz w:val="20"/>
          <w:szCs w:val="20"/>
        </w:rPr>
        <w:tab/>
        <w:t>Výdavky na opatrenia zamerané na zmenu klímy podľa jednotlivých fondov k 31.12.2015</w:t>
      </w:r>
    </w:p>
    <w:tbl>
      <w:tblPr>
        <w:tblStyle w:val="Strednmrieka3zvraznenie1"/>
        <w:tblW w:w="4884" w:type="pct"/>
        <w:tblInd w:w="108" w:type="dxa"/>
        <w:tblLayout w:type="fixed"/>
        <w:tblLook w:val="04A0" w:firstRow="1" w:lastRow="0" w:firstColumn="1" w:lastColumn="0" w:noHBand="0" w:noVBand="1"/>
      </w:tblPr>
      <w:tblGrid>
        <w:gridCol w:w="1844"/>
        <w:gridCol w:w="2127"/>
        <w:gridCol w:w="2551"/>
        <w:gridCol w:w="2551"/>
      </w:tblGrid>
      <w:tr w:rsidR="001735B1" w:rsidRPr="00B55157" w:rsidTr="001D6F91">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16" w:type="pct"/>
            <w:vAlign w:val="center"/>
          </w:tcPr>
          <w:p w:rsidR="001735B1" w:rsidRPr="00B55157" w:rsidRDefault="001735B1" w:rsidP="001D6F91">
            <w:pPr>
              <w:spacing w:line="276" w:lineRule="auto"/>
              <w:jc w:val="center"/>
              <w:rPr>
                <w:sz w:val="18"/>
                <w:szCs w:val="18"/>
              </w:rPr>
            </w:pPr>
            <w:r w:rsidRPr="00B55157">
              <w:rPr>
                <w:sz w:val="18"/>
                <w:szCs w:val="18"/>
              </w:rPr>
              <w:t xml:space="preserve">Fond </w:t>
            </w:r>
          </w:p>
        </w:tc>
        <w:tc>
          <w:tcPr>
            <w:tcW w:w="1172" w:type="pct"/>
            <w:vAlign w:val="center"/>
          </w:tcPr>
          <w:p w:rsidR="001735B1" w:rsidRPr="00B55157" w:rsidRDefault="001735B1" w:rsidP="001D6F91">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 xml:space="preserve">Alokácia  </w:t>
            </w:r>
            <w:r w:rsidRPr="00B55157">
              <w:rPr>
                <w:sz w:val="18"/>
                <w:szCs w:val="18"/>
              </w:rPr>
              <w:br/>
              <w:t>2014 – 2020</w:t>
            </w:r>
          </w:p>
          <w:p w:rsidR="001735B1" w:rsidRPr="00B55157" w:rsidRDefault="001735B1" w:rsidP="001D6F91">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B55157">
              <w:rPr>
                <w:sz w:val="18"/>
                <w:szCs w:val="18"/>
              </w:rPr>
              <w:t xml:space="preserve">EÚ zdroj </w:t>
            </w:r>
            <w:r w:rsidRPr="00B55157">
              <w:rPr>
                <w:sz w:val="18"/>
                <w:szCs w:val="18"/>
                <w:vertAlign w:val="superscript"/>
              </w:rPr>
              <w:t>1</w:t>
            </w:r>
          </w:p>
        </w:tc>
        <w:tc>
          <w:tcPr>
            <w:tcW w:w="1406" w:type="pct"/>
            <w:vAlign w:val="center"/>
          </w:tcPr>
          <w:p w:rsidR="001735B1" w:rsidRPr="00B55157" w:rsidRDefault="001735B1" w:rsidP="001D6F91">
            <w:pPr>
              <w:spacing w:line="276" w:lineRule="auto"/>
              <w:jc w:val="center"/>
              <w:cnfStyle w:val="100000000000" w:firstRow="1" w:lastRow="0" w:firstColumn="0" w:lastColumn="0" w:oddVBand="0" w:evenVBand="0" w:oddHBand="0" w:evenHBand="0" w:firstRowFirstColumn="0" w:firstRowLastColumn="0" w:lastRowFirstColumn="0" w:lastRowLastColumn="0"/>
              <w:rPr>
                <w:sz w:val="18"/>
                <w:szCs w:val="18"/>
              </w:rPr>
            </w:pPr>
            <w:r w:rsidRPr="0036407B">
              <w:rPr>
                <w:sz w:val="18"/>
                <w:szCs w:val="18"/>
              </w:rPr>
              <w:t>Certifikované výdavky na opatrenia zamerané na zmenu klímy</w:t>
            </w:r>
            <w:r>
              <w:rPr>
                <w:sz w:val="18"/>
                <w:szCs w:val="18"/>
              </w:rPr>
              <w:t xml:space="preserve"> (EÚ zdroj)</w:t>
            </w:r>
          </w:p>
        </w:tc>
        <w:tc>
          <w:tcPr>
            <w:tcW w:w="1406" w:type="pct"/>
            <w:vAlign w:val="center"/>
          </w:tcPr>
          <w:p w:rsidR="001735B1" w:rsidRPr="00B55157" w:rsidRDefault="001735B1" w:rsidP="001D6F91">
            <w:pPr>
              <w:spacing w:line="276" w:lineRule="auto"/>
              <w:jc w:val="center"/>
              <w:cnfStyle w:val="100000000000" w:firstRow="1" w:lastRow="0" w:firstColumn="0" w:lastColumn="0" w:oddVBand="0" w:evenVBand="0" w:oddHBand="0" w:evenHBand="0" w:firstRowFirstColumn="0" w:firstRowLastColumn="0" w:lastRowFirstColumn="0" w:lastRowLastColumn="0"/>
              <w:rPr>
                <w:rFonts w:eastAsiaTheme="minorHAnsi"/>
                <w:color w:val="000000"/>
                <w:sz w:val="18"/>
                <w:szCs w:val="18"/>
                <w:lang w:eastAsia="en-US"/>
              </w:rPr>
            </w:pPr>
            <w:r w:rsidRPr="0036407B">
              <w:rPr>
                <w:sz w:val="18"/>
                <w:szCs w:val="18"/>
              </w:rPr>
              <w:t xml:space="preserve">Podiel </w:t>
            </w:r>
            <w:r>
              <w:rPr>
                <w:sz w:val="18"/>
                <w:szCs w:val="18"/>
              </w:rPr>
              <w:t xml:space="preserve">certifikovaných výdavkov na opatrenia zamerané na zmenu klímy </w:t>
            </w:r>
            <w:r w:rsidRPr="0036407B">
              <w:rPr>
                <w:sz w:val="18"/>
                <w:szCs w:val="18"/>
              </w:rPr>
              <w:t xml:space="preserve">na celkovej alokácii </w:t>
            </w:r>
            <w:r>
              <w:rPr>
                <w:sz w:val="18"/>
                <w:szCs w:val="18"/>
              </w:rPr>
              <w:t xml:space="preserve">fondu </w:t>
            </w:r>
            <w:r w:rsidRPr="0036407B">
              <w:rPr>
                <w:sz w:val="18"/>
                <w:szCs w:val="18"/>
              </w:rPr>
              <w:t>v %</w:t>
            </w:r>
            <w:r>
              <w:rPr>
                <w:sz w:val="18"/>
                <w:szCs w:val="18"/>
              </w:rPr>
              <w:t xml:space="preserve"> </w:t>
            </w:r>
          </w:p>
        </w:tc>
      </w:tr>
      <w:tr w:rsidR="001735B1" w:rsidRPr="00B55157" w:rsidTr="001D6F9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16" w:type="pct"/>
          </w:tcPr>
          <w:p w:rsidR="001735B1" w:rsidRPr="00B55157" w:rsidRDefault="001735B1" w:rsidP="001D6F91">
            <w:pPr>
              <w:spacing w:line="276" w:lineRule="auto"/>
              <w:rPr>
                <w:sz w:val="18"/>
                <w:szCs w:val="18"/>
              </w:rPr>
            </w:pPr>
            <w:r w:rsidRPr="00B55157">
              <w:rPr>
                <w:sz w:val="18"/>
                <w:szCs w:val="18"/>
              </w:rPr>
              <w:t>EFRR</w:t>
            </w:r>
          </w:p>
        </w:tc>
        <w:tc>
          <w:tcPr>
            <w:tcW w:w="1172" w:type="pct"/>
            <w:vAlign w:val="center"/>
          </w:tcPr>
          <w:p w:rsidR="001735B1" w:rsidRPr="00B55157" w:rsidRDefault="001735B1" w:rsidP="001D6F91">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 xml:space="preserve">     7 360 295 382</w:t>
            </w:r>
            <w:r w:rsidRPr="00B55157">
              <w:rPr>
                <w:rFonts w:asciiTheme="minorHAnsi" w:eastAsiaTheme="minorHAnsi" w:hAnsiTheme="minorHAnsi"/>
                <w:color w:val="000000"/>
                <w:sz w:val="18"/>
                <w:szCs w:val="18"/>
                <w:lang w:eastAsia="en-US"/>
              </w:rPr>
              <w:t xml:space="preserve">   </w:t>
            </w:r>
          </w:p>
        </w:tc>
        <w:tc>
          <w:tcPr>
            <w:tcW w:w="1406" w:type="pct"/>
            <w:vAlign w:val="center"/>
          </w:tcPr>
          <w:p w:rsidR="001735B1" w:rsidRPr="00B55157" w:rsidRDefault="001735B1" w:rsidP="001D6F91">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0</w:t>
            </w:r>
          </w:p>
        </w:tc>
        <w:tc>
          <w:tcPr>
            <w:tcW w:w="1406" w:type="pct"/>
            <w:vAlign w:val="bottom"/>
          </w:tcPr>
          <w:p w:rsidR="001735B1" w:rsidRPr="00B55157" w:rsidRDefault="001735B1" w:rsidP="001D6F91">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0</w:t>
            </w:r>
            <w:r w:rsidRPr="00B55157">
              <w:rPr>
                <w:rFonts w:asciiTheme="minorHAnsi" w:eastAsiaTheme="minorHAnsi" w:hAnsiTheme="minorHAnsi"/>
                <w:color w:val="000000"/>
                <w:sz w:val="18"/>
                <w:szCs w:val="18"/>
                <w:lang w:eastAsia="en-US"/>
              </w:rPr>
              <w:t>%</w:t>
            </w:r>
          </w:p>
        </w:tc>
      </w:tr>
      <w:tr w:rsidR="001735B1" w:rsidRPr="00B55157" w:rsidTr="001D6F91">
        <w:tc>
          <w:tcPr>
            <w:cnfStyle w:val="001000000000" w:firstRow="0" w:lastRow="0" w:firstColumn="1" w:lastColumn="0" w:oddVBand="0" w:evenVBand="0" w:oddHBand="0" w:evenHBand="0" w:firstRowFirstColumn="0" w:firstRowLastColumn="0" w:lastRowFirstColumn="0" w:lastRowLastColumn="0"/>
            <w:tcW w:w="1016" w:type="pct"/>
          </w:tcPr>
          <w:p w:rsidR="001735B1" w:rsidRPr="00B55157" w:rsidRDefault="001735B1" w:rsidP="001D6F91">
            <w:pPr>
              <w:spacing w:line="276" w:lineRule="auto"/>
              <w:rPr>
                <w:sz w:val="18"/>
                <w:szCs w:val="18"/>
              </w:rPr>
            </w:pPr>
            <w:r w:rsidRPr="00B55157">
              <w:rPr>
                <w:sz w:val="18"/>
                <w:szCs w:val="18"/>
              </w:rPr>
              <w:t>KF</w:t>
            </w:r>
          </w:p>
        </w:tc>
        <w:tc>
          <w:tcPr>
            <w:tcW w:w="1172" w:type="pct"/>
            <w:vAlign w:val="center"/>
          </w:tcPr>
          <w:p w:rsidR="001735B1" w:rsidRPr="00B55157" w:rsidRDefault="001735B1" w:rsidP="001D6F91">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4 168 251 427   </w:t>
            </w:r>
          </w:p>
        </w:tc>
        <w:tc>
          <w:tcPr>
            <w:tcW w:w="1406" w:type="pct"/>
            <w:vAlign w:val="center"/>
          </w:tcPr>
          <w:p w:rsidR="001735B1" w:rsidRPr="00B55157" w:rsidRDefault="001735B1" w:rsidP="001D6F91">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0</w:t>
            </w:r>
          </w:p>
        </w:tc>
        <w:tc>
          <w:tcPr>
            <w:tcW w:w="1406" w:type="pct"/>
            <w:vAlign w:val="bottom"/>
          </w:tcPr>
          <w:p w:rsidR="001735B1" w:rsidRPr="00B55157" w:rsidRDefault="001735B1" w:rsidP="001D6F91">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0</w:t>
            </w:r>
            <w:r w:rsidRPr="00B55157">
              <w:rPr>
                <w:rFonts w:asciiTheme="minorHAnsi" w:eastAsiaTheme="minorHAnsi" w:hAnsiTheme="minorHAnsi"/>
                <w:color w:val="000000"/>
                <w:sz w:val="18"/>
                <w:szCs w:val="18"/>
                <w:lang w:eastAsia="en-US"/>
              </w:rPr>
              <w:t>%</w:t>
            </w:r>
          </w:p>
        </w:tc>
      </w:tr>
      <w:tr w:rsidR="001735B1" w:rsidRPr="00B55157" w:rsidTr="001D6F9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16" w:type="pct"/>
          </w:tcPr>
          <w:p w:rsidR="001735B1" w:rsidRPr="00B55157" w:rsidRDefault="001735B1" w:rsidP="001D6F91">
            <w:pPr>
              <w:spacing w:line="276" w:lineRule="auto"/>
              <w:rPr>
                <w:sz w:val="18"/>
                <w:szCs w:val="18"/>
              </w:rPr>
            </w:pPr>
            <w:r w:rsidRPr="00B55157">
              <w:rPr>
                <w:sz w:val="18"/>
                <w:szCs w:val="18"/>
              </w:rPr>
              <w:t>ESF</w:t>
            </w:r>
          </w:p>
        </w:tc>
        <w:tc>
          <w:tcPr>
            <w:tcW w:w="1172" w:type="pct"/>
            <w:vAlign w:val="center"/>
          </w:tcPr>
          <w:p w:rsidR="001735B1" w:rsidRPr="00B55157" w:rsidRDefault="001735B1" w:rsidP="001D6F91">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 xml:space="preserve">      2 167 595 080</w:t>
            </w:r>
            <w:r w:rsidRPr="00B55157">
              <w:rPr>
                <w:rFonts w:asciiTheme="minorHAnsi" w:eastAsiaTheme="minorHAnsi" w:hAnsiTheme="minorHAnsi"/>
                <w:color w:val="000000"/>
                <w:sz w:val="18"/>
                <w:szCs w:val="18"/>
                <w:lang w:eastAsia="en-US"/>
              </w:rPr>
              <w:t xml:space="preserve">   </w:t>
            </w:r>
          </w:p>
        </w:tc>
        <w:tc>
          <w:tcPr>
            <w:tcW w:w="1406" w:type="pct"/>
            <w:vAlign w:val="center"/>
          </w:tcPr>
          <w:p w:rsidR="001735B1" w:rsidRPr="00B55157" w:rsidRDefault="001735B1" w:rsidP="001D6F91">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0</w:t>
            </w:r>
          </w:p>
        </w:tc>
        <w:tc>
          <w:tcPr>
            <w:tcW w:w="1406" w:type="pct"/>
            <w:vAlign w:val="bottom"/>
          </w:tcPr>
          <w:p w:rsidR="001735B1" w:rsidRPr="00B55157" w:rsidRDefault="001735B1" w:rsidP="001D6F91">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0</w:t>
            </w:r>
            <w:r w:rsidRPr="00B55157">
              <w:rPr>
                <w:rFonts w:asciiTheme="minorHAnsi" w:eastAsiaTheme="minorHAnsi" w:hAnsiTheme="minorHAnsi"/>
                <w:color w:val="000000"/>
                <w:sz w:val="18"/>
                <w:szCs w:val="18"/>
                <w:lang w:eastAsia="en-US"/>
              </w:rPr>
              <w:t>%</w:t>
            </w:r>
          </w:p>
        </w:tc>
      </w:tr>
      <w:tr w:rsidR="001735B1" w:rsidRPr="00B55157" w:rsidTr="001D6F91">
        <w:tc>
          <w:tcPr>
            <w:cnfStyle w:val="001000000000" w:firstRow="0" w:lastRow="0" w:firstColumn="1" w:lastColumn="0" w:oddVBand="0" w:evenVBand="0" w:oddHBand="0" w:evenHBand="0" w:firstRowFirstColumn="0" w:firstRowLastColumn="0" w:lastRowFirstColumn="0" w:lastRowLastColumn="0"/>
            <w:tcW w:w="1016" w:type="pct"/>
          </w:tcPr>
          <w:p w:rsidR="001735B1" w:rsidRPr="00B55157" w:rsidRDefault="001735B1" w:rsidP="001D6F91">
            <w:pPr>
              <w:spacing w:line="276" w:lineRule="auto"/>
              <w:rPr>
                <w:sz w:val="18"/>
                <w:szCs w:val="18"/>
              </w:rPr>
            </w:pPr>
            <w:r w:rsidRPr="00B55157">
              <w:rPr>
                <w:sz w:val="18"/>
                <w:szCs w:val="18"/>
              </w:rPr>
              <w:t>ENRF</w:t>
            </w:r>
          </w:p>
        </w:tc>
        <w:tc>
          <w:tcPr>
            <w:tcW w:w="1172" w:type="pct"/>
            <w:vAlign w:val="center"/>
          </w:tcPr>
          <w:p w:rsidR="001735B1" w:rsidRPr="00B55157" w:rsidRDefault="001735B1" w:rsidP="001D6F91">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15 785 000   </w:t>
            </w:r>
          </w:p>
        </w:tc>
        <w:tc>
          <w:tcPr>
            <w:tcW w:w="1406" w:type="pct"/>
            <w:vAlign w:val="center"/>
          </w:tcPr>
          <w:p w:rsidR="001735B1" w:rsidRPr="00B55157" w:rsidRDefault="001735B1" w:rsidP="001D6F91">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0    </w:t>
            </w:r>
          </w:p>
        </w:tc>
        <w:tc>
          <w:tcPr>
            <w:tcW w:w="1406" w:type="pct"/>
            <w:vAlign w:val="bottom"/>
          </w:tcPr>
          <w:p w:rsidR="001735B1" w:rsidRPr="00B55157" w:rsidRDefault="001735B1" w:rsidP="001D6F91">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0</w:t>
            </w:r>
            <w:r w:rsidRPr="00B55157">
              <w:rPr>
                <w:rFonts w:asciiTheme="minorHAnsi" w:eastAsiaTheme="minorHAnsi" w:hAnsiTheme="minorHAnsi"/>
                <w:color w:val="000000"/>
                <w:sz w:val="18"/>
                <w:szCs w:val="18"/>
                <w:lang w:eastAsia="en-US"/>
              </w:rPr>
              <w:t>%</w:t>
            </w:r>
          </w:p>
        </w:tc>
      </w:tr>
      <w:tr w:rsidR="001735B1" w:rsidRPr="00B55157" w:rsidTr="001D6F9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016" w:type="pct"/>
          </w:tcPr>
          <w:p w:rsidR="001735B1" w:rsidRPr="00B55157" w:rsidRDefault="001735B1" w:rsidP="001D6F91">
            <w:pPr>
              <w:spacing w:line="276" w:lineRule="auto"/>
              <w:rPr>
                <w:sz w:val="18"/>
                <w:szCs w:val="18"/>
              </w:rPr>
            </w:pPr>
            <w:r w:rsidRPr="00B55157">
              <w:rPr>
                <w:sz w:val="18"/>
                <w:szCs w:val="18"/>
              </w:rPr>
              <w:t>EPFRV</w:t>
            </w:r>
          </w:p>
        </w:tc>
        <w:tc>
          <w:tcPr>
            <w:tcW w:w="1172" w:type="pct"/>
            <w:vAlign w:val="center"/>
          </w:tcPr>
          <w:p w:rsidR="001735B1" w:rsidRPr="00B55157" w:rsidRDefault="001735B1" w:rsidP="001D6F91">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sidRPr="00B55157">
              <w:rPr>
                <w:rFonts w:asciiTheme="minorHAnsi" w:eastAsiaTheme="minorHAnsi" w:hAnsiTheme="minorHAnsi"/>
                <w:color w:val="000000"/>
                <w:sz w:val="18"/>
                <w:szCs w:val="18"/>
                <w:lang w:eastAsia="en-US"/>
              </w:rPr>
              <w:t xml:space="preserve">      1 545 272 844   </w:t>
            </w:r>
          </w:p>
        </w:tc>
        <w:tc>
          <w:tcPr>
            <w:tcW w:w="1406" w:type="pct"/>
            <w:vAlign w:val="center"/>
          </w:tcPr>
          <w:p w:rsidR="001735B1" w:rsidRPr="00B55157" w:rsidRDefault="001735B1" w:rsidP="001D6F91">
            <w:pPr>
              <w:spacing w:line="276" w:lineRule="auto"/>
              <w:jc w:val="right"/>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 xml:space="preserve">           97 000 856</w:t>
            </w:r>
            <w:r w:rsidRPr="00B55157">
              <w:rPr>
                <w:rFonts w:asciiTheme="minorHAnsi" w:eastAsiaTheme="minorHAnsi" w:hAnsiTheme="minorHAnsi"/>
                <w:color w:val="000000"/>
                <w:sz w:val="18"/>
                <w:szCs w:val="18"/>
                <w:lang w:eastAsia="en-US"/>
              </w:rPr>
              <w:t xml:space="preserve">   </w:t>
            </w:r>
          </w:p>
        </w:tc>
        <w:tc>
          <w:tcPr>
            <w:tcW w:w="1406" w:type="pct"/>
            <w:vAlign w:val="bottom"/>
          </w:tcPr>
          <w:p w:rsidR="001735B1" w:rsidRPr="00B55157" w:rsidRDefault="001735B1" w:rsidP="001D6F91">
            <w:pPr>
              <w:spacing w:line="276" w:lineRule="auto"/>
              <w:jc w:val="center"/>
              <w:cnfStyle w:val="000000100000" w:firstRow="0" w:lastRow="0" w:firstColumn="0" w:lastColumn="0" w:oddVBand="0" w:evenVBand="0" w:oddHBand="1" w:evenHBand="0" w:firstRowFirstColumn="0" w:firstRowLastColumn="0" w:lastRowFirstColumn="0" w:lastRowLastColumn="0"/>
              <w:rPr>
                <w:rFonts w:asciiTheme="minorHAnsi" w:eastAsiaTheme="minorHAnsi" w:hAnsiTheme="minorHAnsi"/>
                <w:color w:val="000000"/>
                <w:sz w:val="18"/>
                <w:szCs w:val="18"/>
                <w:lang w:eastAsia="en-US"/>
              </w:rPr>
            </w:pPr>
            <w:r>
              <w:rPr>
                <w:rFonts w:asciiTheme="minorHAnsi" w:eastAsiaTheme="minorHAnsi" w:hAnsiTheme="minorHAnsi"/>
                <w:color w:val="000000"/>
                <w:sz w:val="18"/>
                <w:szCs w:val="18"/>
                <w:lang w:eastAsia="en-US"/>
              </w:rPr>
              <w:t>6,28</w:t>
            </w:r>
            <w:r w:rsidRPr="00B55157">
              <w:rPr>
                <w:rFonts w:asciiTheme="minorHAnsi" w:eastAsiaTheme="minorHAnsi" w:hAnsiTheme="minorHAnsi"/>
                <w:color w:val="000000"/>
                <w:sz w:val="18"/>
                <w:szCs w:val="18"/>
                <w:lang w:eastAsia="en-US"/>
              </w:rPr>
              <w:t>%</w:t>
            </w:r>
          </w:p>
        </w:tc>
      </w:tr>
      <w:tr w:rsidR="001735B1" w:rsidRPr="00B55157" w:rsidTr="001D6F91">
        <w:trPr>
          <w:trHeight w:val="223"/>
        </w:trPr>
        <w:tc>
          <w:tcPr>
            <w:cnfStyle w:val="001000000000" w:firstRow="0" w:lastRow="0" w:firstColumn="1" w:lastColumn="0" w:oddVBand="0" w:evenVBand="0" w:oddHBand="0" w:evenHBand="0" w:firstRowFirstColumn="0" w:firstRowLastColumn="0" w:lastRowFirstColumn="0" w:lastRowLastColumn="0"/>
            <w:tcW w:w="1016" w:type="pct"/>
          </w:tcPr>
          <w:p w:rsidR="001735B1" w:rsidRPr="00B55157" w:rsidRDefault="001735B1" w:rsidP="001D6F91">
            <w:pPr>
              <w:spacing w:line="276" w:lineRule="auto"/>
              <w:rPr>
                <w:sz w:val="18"/>
                <w:szCs w:val="18"/>
              </w:rPr>
            </w:pPr>
            <w:r w:rsidRPr="00B55157">
              <w:rPr>
                <w:sz w:val="18"/>
                <w:szCs w:val="18"/>
              </w:rPr>
              <w:t>Spolu EŠIF</w:t>
            </w:r>
          </w:p>
        </w:tc>
        <w:tc>
          <w:tcPr>
            <w:tcW w:w="1172" w:type="pct"/>
            <w:shd w:val="clear" w:color="auto" w:fill="4F81BD" w:themeFill="accent1"/>
            <w:vAlign w:val="center"/>
          </w:tcPr>
          <w:p w:rsidR="001735B1" w:rsidRPr="00B55157" w:rsidRDefault="001735B1" w:rsidP="001D6F91">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b/>
                <w:color w:val="FFFFFF" w:themeColor="background1"/>
                <w:sz w:val="18"/>
                <w:szCs w:val="18"/>
                <w:lang w:eastAsia="en-US"/>
              </w:rPr>
            </w:pPr>
            <w:r>
              <w:rPr>
                <w:rFonts w:asciiTheme="minorHAnsi" w:eastAsiaTheme="minorHAnsi" w:hAnsiTheme="minorHAnsi"/>
                <w:b/>
                <w:color w:val="FFFFFF" w:themeColor="background1"/>
                <w:sz w:val="18"/>
                <w:szCs w:val="18"/>
                <w:lang w:eastAsia="en-US"/>
              </w:rPr>
              <w:t xml:space="preserve">    15 257 199 733</w:t>
            </w:r>
            <w:r w:rsidRPr="00B55157">
              <w:rPr>
                <w:rFonts w:asciiTheme="minorHAnsi" w:eastAsiaTheme="minorHAnsi" w:hAnsiTheme="minorHAnsi"/>
                <w:b/>
                <w:color w:val="FFFFFF" w:themeColor="background1"/>
                <w:sz w:val="18"/>
                <w:szCs w:val="18"/>
                <w:lang w:eastAsia="en-US"/>
              </w:rPr>
              <w:t xml:space="preserve">   </w:t>
            </w:r>
          </w:p>
        </w:tc>
        <w:tc>
          <w:tcPr>
            <w:tcW w:w="1406" w:type="pct"/>
            <w:shd w:val="clear" w:color="auto" w:fill="4F81BD" w:themeFill="accent1"/>
            <w:vAlign w:val="center"/>
          </w:tcPr>
          <w:p w:rsidR="001735B1" w:rsidRPr="00B55157" w:rsidRDefault="001735B1" w:rsidP="001D6F91">
            <w:pPr>
              <w:spacing w:line="276" w:lineRule="auto"/>
              <w:jc w:val="right"/>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b/>
                <w:color w:val="FFFFFF" w:themeColor="background1"/>
                <w:sz w:val="18"/>
                <w:szCs w:val="18"/>
                <w:lang w:eastAsia="en-US"/>
              </w:rPr>
            </w:pPr>
            <w:r>
              <w:rPr>
                <w:rFonts w:asciiTheme="minorHAnsi" w:eastAsiaTheme="minorHAnsi" w:hAnsiTheme="minorHAnsi"/>
                <w:b/>
                <w:color w:val="FFFFFF" w:themeColor="background1"/>
                <w:sz w:val="18"/>
                <w:szCs w:val="18"/>
                <w:lang w:eastAsia="en-US"/>
              </w:rPr>
              <w:t xml:space="preserve">         97 000 856</w:t>
            </w:r>
            <w:r w:rsidRPr="00B55157">
              <w:rPr>
                <w:rFonts w:asciiTheme="minorHAnsi" w:eastAsiaTheme="minorHAnsi" w:hAnsiTheme="minorHAnsi"/>
                <w:b/>
                <w:color w:val="FFFFFF" w:themeColor="background1"/>
                <w:sz w:val="18"/>
                <w:szCs w:val="18"/>
                <w:lang w:eastAsia="en-US"/>
              </w:rPr>
              <w:t xml:space="preserve">  </w:t>
            </w:r>
          </w:p>
        </w:tc>
        <w:tc>
          <w:tcPr>
            <w:tcW w:w="1406" w:type="pct"/>
            <w:shd w:val="clear" w:color="auto" w:fill="4F81BD" w:themeFill="accent1"/>
            <w:vAlign w:val="bottom"/>
          </w:tcPr>
          <w:p w:rsidR="001735B1" w:rsidRPr="00B55157" w:rsidRDefault="001735B1" w:rsidP="001D6F91">
            <w:pPr>
              <w:spacing w:line="276" w:lineRule="auto"/>
              <w:jc w:val="center"/>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b/>
                <w:color w:val="FFFFFF" w:themeColor="background1"/>
                <w:sz w:val="18"/>
                <w:szCs w:val="18"/>
                <w:lang w:eastAsia="en-US"/>
              </w:rPr>
            </w:pPr>
            <w:r>
              <w:rPr>
                <w:rFonts w:asciiTheme="minorHAnsi" w:eastAsiaTheme="minorHAnsi" w:hAnsiTheme="minorHAnsi"/>
                <w:b/>
                <w:color w:val="FFFFFF" w:themeColor="background1"/>
                <w:sz w:val="18"/>
                <w:szCs w:val="18"/>
                <w:lang w:eastAsia="en-US"/>
              </w:rPr>
              <w:t>0,64</w:t>
            </w:r>
            <w:r w:rsidRPr="00B55157">
              <w:rPr>
                <w:rFonts w:asciiTheme="minorHAnsi" w:eastAsiaTheme="minorHAnsi" w:hAnsiTheme="minorHAnsi"/>
                <w:b/>
                <w:color w:val="FFFFFF" w:themeColor="background1"/>
                <w:sz w:val="18"/>
                <w:szCs w:val="18"/>
                <w:lang w:eastAsia="en-US"/>
              </w:rPr>
              <w:t>%</w:t>
            </w:r>
          </w:p>
        </w:tc>
      </w:tr>
    </w:tbl>
    <w:p w:rsidR="001735B1" w:rsidRPr="00B55157" w:rsidRDefault="001735B1" w:rsidP="001735B1">
      <w:pPr>
        <w:tabs>
          <w:tab w:val="left" w:pos="284"/>
          <w:tab w:val="left" w:pos="709"/>
          <w:tab w:val="left" w:pos="1134"/>
        </w:tabs>
        <w:jc w:val="both"/>
        <w:rPr>
          <w:sz w:val="18"/>
          <w:szCs w:val="18"/>
        </w:rPr>
      </w:pPr>
      <w:r w:rsidRPr="00B55157">
        <w:rPr>
          <w:sz w:val="18"/>
          <w:szCs w:val="18"/>
        </w:rPr>
        <w:t xml:space="preserve">Zdroj údajov: </w:t>
      </w:r>
      <w:r w:rsidRPr="00B55157">
        <w:rPr>
          <w:sz w:val="18"/>
          <w:szCs w:val="18"/>
        </w:rPr>
        <w:tab/>
        <w:t>ITMS 2014+, RO</w:t>
      </w:r>
    </w:p>
    <w:p w:rsidR="001735B1" w:rsidRPr="00B55157" w:rsidRDefault="001735B1" w:rsidP="001735B1">
      <w:pPr>
        <w:tabs>
          <w:tab w:val="left" w:pos="284"/>
          <w:tab w:val="left" w:pos="709"/>
          <w:tab w:val="left" w:pos="1134"/>
        </w:tabs>
        <w:jc w:val="both"/>
        <w:rPr>
          <w:sz w:val="18"/>
          <w:szCs w:val="18"/>
        </w:rPr>
      </w:pPr>
      <w:r w:rsidRPr="00B55157">
        <w:rPr>
          <w:sz w:val="18"/>
          <w:szCs w:val="18"/>
        </w:rPr>
        <w:t xml:space="preserve">Vysvetlivky: </w:t>
      </w:r>
      <w:r w:rsidRPr="00B55157">
        <w:rPr>
          <w:sz w:val="18"/>
          <w:szCs w:val="18"/>
        </w:rPr>
        <w:tab/>
        <w:t>Finančné údaje sú uvedené v EUR</w:t>
      </w:r>
    </w:p>
    <w:p w:rsidR="00574E50" w:rsidRPr="00F9476B" w:rsidRDefault="001735B1" w:rsidP="00F9476B">
      <w:pPr>
        <w:tabs>
          <w:tab w:val="left" w:pos="284"/>
          <w:tab w:val="left" w:pos="709"/>
          <w:tab w:val="left" w:pos="1134"/>
        </w:tabs>
        <w:jc w:val="both"/>
        <w:rPr>
          <w:sz w:val="18"/>
          <w:szCs w:val="18"/>
        </w:rPr>
      </w:pPr>
      <w:r w:rsidRPr="00B55157">
        <w:rPr>
          <w:sz w:val="18"/>
          <w:szCs w:val="18"/>
        </w:rPr>
        <w:t>1 - Alokácia 2014-2020 EÚ zdroj je s výkonnostnou rezervou</w:t>
      </w:r>
      <w:r>
        <w:rPr>
          <w:sz w:val="18"/>
          <w:szCs w:val="18"/>
        </w:rPr>
        <w:t>, bez zdroja IZM za programy cieľa Investo</w:t>
      </w:r>
      <w:r w:rsidR="00F9476B">
        <w:rPr>
          <w:sz w:val="18"/>
          <w:szCs w:val="18"/>
        </w:rPr>
        <w:t xml:space="preserve">vanie do rastu a zamestnanosti </w:t>
      </w:r>
    </w:p>
    <w:p w:rsidR="00574E50" w:rsidRPr="00D40ED7" w:rsidRDefault="00F119C2" w:rsidP="00D40ED7">
      <w:pPr>
        <w:pStyle w:val="Nadpis1"/>
      </w:pPr>
      <w:bookmarkStart w:id="81" w:name="_Toc444160733"/>
      <w:bookmarkStart w:id="82" w:name="_Toc447185517"/>
      <w:r>
        <w:t>8</w:t>
      </w:r>
      <w:r w:rsidR="00D40ED7">
        <w:t xml:space="preserve"> </w:t>
      </w:r>
      <w:r w:rsidR="00574E50" w:rsidRPr="00D40ED7">
        <w:t>Implementácia finančných nástrojov</w:t>
      </w:r>
      <w:bookmarkEnd w:id="81"/>
      <w:bookmarkEnd w:id="82"/>
    </w:p>
    <w:p w:rsidR="001A5041" w:rsidRDefault="001A5041" w:rsidP="00604D3D">
      <w:pPr>
        <w:jc w:val="both"/>
        <w:rPr>
          <w:b/>
        </w:rPr>
      </w:pPr>
    </w:p>
    <w:p w:rsidR="00D77B9C" w:rsidRPr="00E8679A" w:rsidRDefault="00574E50" w:rsidP="00E8679A">
      <w:pPr>
        <w:spacing w:before="120" w:after="120"/>
        <w:jc w:val="both"/>
        <w:rPr>
          <w:rFonts w:eastAsia="Calibri"/>
        </w:rPr>
      </w:pPr>
      <w:r w:rsidRPr="00D83782">
        <w:rPr>
          <w:szCs w:val="22"/>
        </w:rPr>
        <w:t xml:space="preserve">Nevyhnutným predpokladom pre implementáciu finančných nástrojov v SR bolo vytvorenie implementačnej štruktúry prostredníctvom fondu fondov v zmysle uznesenia vlády </w:t>
      </w:r>
      <w:r w:rsidRPr="00D83782">
        <w:rPr>
          <w:color w:val="000000" w:themeColor="text1"/>
          <w:szCs w:val="22"/>
        </w:rPr>
        <w:t>SR  č.</w:t>
      </w:r>
      <w:r w:rsidRPr="00D83782">
        <w:rPr>
          <w:rFonts w:eastAsia="SimSun"/>
          <w:szCs w:val="22"/>
          <w:lang w:eastAsia="en-GB"/>
        </w:rPr>
        <w:t>736/2013 zo dňa 18.12.2013 k návrhu „</w:t>
      </w:r>
      <w:r w:rsidRPr="00574E50">
        <w:rPr>
          <w:rFonts w:eastAsia="SimSun"/>
          <w:szCs w:val="22"/>
          <w:lang w:eastAsia="en-GB"/>
        </w:rPr>
        <w:t>Postupu implementácie finančných nástrojov cez Slovenský investičný holding v programovom období 2014 – 2020</w:t>
      </w:r>
      <w:r w:rsidRPr="00D83782">
        <w:rPr>
          <w:rFonts w:eastAsia="SimSun"/>
          <w:szCs w:val="22"/>
          <w:lang w:eastAsia="en-GB"/>
        </w:rPr>
        <w:t>“</w:t>
      </w:r>
      <w:r w:rsidRPr="00D83782">
        <w:rPr>
          <w:szCs w:val="22"/>
        </w:rPr>
        <w:t xml:space="preserve">. V prípade Slovenskej republiky bol vytvorený Slovak </w:t>
      </w:r>
      <w:proofErr w:type="spellStart"/>
      <w:r w:rsidRPr="00D83782">
        <w:rPr>
          <w:szCs w:val="22"/>
        </w:rPr>
        <w:t>Investment</w:t>
      </w:r>
      <w:proofErr w:type="spellEnd"/>
      <w:r w:rsidRPr="00D83782">
        <w:rPr>
          <w:szCs w:val="22"/>
        </w:rPr>
        <w:t xml:space="preserve"> Holding,</w:t>
      </w:r>
      <w:r w:rsidR="000D5A81">
        <w:rPr>
          <w:szCs w:val="22"/>
        </w:rPr>
        <w:t xml:space="preserve"> a.s. (ďalej ako „SIH“) </w:t>
      </w:r>
      <w:r w:rsidR="00855092">
        <w:rPr>
          <w:szCs w:val="22"/>
        </w:rPr>
        <w:br/>
      </w:r>
      <w:r w:rsidR="000D5A81">
        <w:rPr>
          <w:szCs w:val="22"/>
        </w:rPr>
        <w:t>dňa 26.04.</w:t>
      </w:r>
      <w:r w:rsidRPr="00D83782">
        <w:rPr>
          <w:szCs w:val="22"/>
        </w:rPr>
        <w:t xml:space="preserve">2014, ktorý je spravovaný správcom SZRB </w:t>
      </w:r>
      <w:proofErr w:type="spellStart"/>
      <w:r w:rsidRPr="00D83782">
        <w:rPr>
          <w:szCs w:val="22"/>
        </w:rPr>
        <w:t>Asset</w:t>
      </w:r>
      <w:proofErr w:type="spellEnd"/>
      <w:r w:rsidRPr="00D83782">
        <w:rPr>
          <w:szCs w:val="22"/>
        </w:rPr>
        <w:t xml:space="preserve"> </w:t>
      </w:r>
      <w:proofErr w:type="spellStart"/>
      <w:r w:rsidRPr="00D83782">
        <w:rPr>
          <w:szCs w:val="22"/>
        </w:rPr>
        <w:t>Management</w:t>
      </w:r>
      <w:proofErr w:type="spellEnd"/>
      <w:r w:rsidRPr="00D83782">
        <w:rPr>
          <w:szCs w:val="22"/>
        </w:rPr>
        <w:t xml:space="preserve">, a.s. (ďalej ako </w:t>
      </w:r>
      <w:r w:rsidRPr="00E8679A">
        <w:rPr>
          <w:rFonts w:eastAsia="Calibri"/>
        </w:rPr>
        <w:t xml:space="preserve">„SZRBAM“) založeným dňa 5. mája 2014. </w:t>
      </w:r>
    </w:p>
    <w:p w:rsidR="00574E50" w:rsidRPr="00E8679A" w:rsidRDefault="00574E50" w:rsidP="00E8679A">
      <w:pPr>
        <w:spacing w:before="120" w:after="120"/>
        <w:jc w:val="both"/>
        <w:rPr>
          <w:rFonts w:eastAsia="Calibri"/>
        </w:rPr>
      </w:pPr>
      <w:r w:rsidRPr="00E8679A">
        <w:rPr>
          <w:rFonts w:eastAsia="Calibri"/>
        </w:rPr>
        <w:t xml:space="preserve">Zároveň bolo potrebné vypracovať ex </w:t>
      </w:r>
      <w:proofErr w:type="spellStart"/>
      <w:r w:rsidRPr="00E8679A">
        <w:rPr>
          <w:rFonts w:eastAsia="Calibri"/>
        </w:rPr>
        <w:t>ante</w:t>
      </w:r>
      <w:proofErr w:type="spellEnd"/>
      <w:r w:rsidRPr="00E8679A">
        <w:rPr>
          <w:rFonts w:eastAsia="Calibri"/>
        </w:rPr>
        <w:t xml:space="preserve"> hodnotenie pre použitie finančných nástrojov v</w:t>
      </w:r>
      <w:r w:rsidRPr="00D83782">
        <w:rPr>
          <w:szCs w:val="22"/>
        </w:rPr>
        <w:t xml:space="preserve"> SR, ktorého podpornú analýzu vypracovala Európska investičná banka v spolupráci s </w:t>
      </w:r>
      <w:proofErr w:type="spellStart"/>
      <w:r w:rsidRPr="00D83782">
        <w:rPr>
          <w:szCs w:val="22"/>
        </w:rPr>
        <w:t>PricewaterhouseCoopers</w:t>
      </w:r>
      <w:proofErr w:type="spellEnd"/>
      <w:r w:rsidRPr="00D83782">
        <w:rPr>
          <w:szCs w:val="22"/>
        </w:rPr>
        <w:t xml:space="preserve">. Práce na tvorbe ex </w:t>
      </w:r>
      <w:proofErr w:type="spellStart"/>
      <w:r w:rsidRPr="00D83782">
        <w:rPr>
          <w:szCs w:val="22"/>
        </w:rPr>
        <w:t>ante</w:t>
      </w:r>
      <w:proofErr w:type="spellEnd"/>
      <w:r w:rsidRPr="00D83782">
        <w:rPr>
          <w:szCs w:val="22"/>
        </w:rPr>
        <w:t xml:space="preserve"> hodnotenia prebiehali od marca 2014 </w:t>
      </w:r>
      <w:r w:rsidR="00855092">
        <w:rPr>
          <w:szCs w:val="22"/>
        </w:rPr>
        <w:br/>
      </w:r>
      <w:r w:rsidRPr="00D83782">
        <w:rPr>
          <w:szCs w:val="22"/>
        </w:rPr>
        <w:t xml:space="preserve">do februára 2015, kedy bol zverejnený dokument „Závery ex </w:t>
      </w:r>
      <w:proofErr w:type="spellStart"/>
      <w:r w:rsidRPr="00D83782">
        <w:rPr>
          <w:szCs w:val="22"/>
        </w:rPr>
        <w:t>ante</w:t>
      </w:r>
      <w:proofErr w:type="spellEnd"/>
      <w:r w:rsidRPr="00D83782">
        <w:rPr>
          <w:szCs w:val="22"/>
        </w:rPr>
        <w:t xml:space="preserve"> hodnotenia pre využitie </w:t>
      </w:r>
      <w:r w:rsidRPr="00E8679A">
        <w:rPr>
          <w:rFonts w:eastAsia="Calibri"/>
        </w:rPr>
        <w:t>finančných nástrojov v Slovenskej republike v programovom období 2014 – 2020“.</w:t>
      </w:r>
    </w:p>
    <w:p w:rsidR="00574E50" w:rsidRPr="00D83782" w:rsidRDefault="00574E50" w:rsidP="00E8679A">
      <w:pPr>
        <w:spacing w:before="120" w:after="120"/>
        <w:jc w:val="both"/>
        <w:rPr>
          <w:szCs w:val="22"/>
        </w:rPr>
      </w:pPr>
      <w:r w:rsidRPr="00E8679A">
        <w:rPr>
          <w:rFonts w:eastAsia="Calibri"/>
        </w:rPr>
        <w:t>Ďalším z krokov pre úspešné nastavenie implementácie finančných nástrojov bolo vytvorenie</w:t>
      </w:r>
      <w:r w:rsidRPr="00D83782">
        <w:rPr>
          <w:szCs w:val="22"/>
        </w:rPr>
        <w:t xml:space="preserve"> legislatívnych a metodických dokumentov, a to: </w:t>
      </w:r>
    </w:p>
    <w:p w:rsidR="00574E50" w:rsidRPr="008A20C1" w:rsidRDefault="00574E50" w:rsidP="00604D3D">
      <w:pPr>
        <w:pStyle w:val="Odsekzoznamu"/>
        <w:numPr>
          <w:ilvl w:val="0"/>
          <w:numId w:val="10"/>
        </w:numPr>
        <w:spacing w:before="0" w:after="160" w:line="259" w:lineRule="auto"/>
        <w:rPr>
          <w:szCs w:val="22"/>
        </w:rPr>
      </w:pPr>
      <w:r w:rsidRPr="008A20C1">
        <w:rPr>
          <w:szCs w:val="22"/>
        </w:rPr>
        <w:t>Systém finančného riadenia štrukturálnych fondov, Kohézneho fondu a Európskeho námorného a rybárskeho fondu na programové obdobie 2014 – 2020, schválený uznesením vlády SR dňa 6. novembra 2014,</w:t>
      </w:r>
    </w:p>
    <w:p w:rsidR="00574E50" w:rsidRPr="00D83782" w:rsidRDefault="00574E50" w:rsidP="00604D3D">
      <w:pPr>
        <w:pStyle w:val="Odsekzoznamu"/>
        <w:numPr>
          <w:ilvl w:val="0"/>
          <w:numId w:val="10"/>
        </w:numPr>
        <w:spacing w:before="0" w:after="160" w:line="259" w:lineRule="auto"/>
        <w:rPr>
          <w:szCs w:val="22"/>
        </w:rPr>
      </w:pPr>
      <w:r w:rsidRPr="00D83782">
        <w:rPr>
          <w:szCs w:val="22"/>
        </w:rPr>
        <w:t xml:space="preserve">Systém riadenia finančných nástrojov financovaných z Kohézneho fondu, Európskeho fondu regionálneho rozvoja a Európskeho sociálneho fondu na programové obdobie 2014 – 2020, schválený uznesením vlády SR dňa 8. apríla 2015, </w:t>
      </w:r>
    </w:p>
    <w:p w:rsidR="001972DE" w:rsidRPr="001972DE" w:rsidRDefault="00574E50" w:rsidP="001972DE">
      <w:pPr>
        <w:pStyle w:val="Odsekzoznamu"/>
        <w:numPr>
          <w:ilvl w:val="0"/>
          <w:numId w:val="10"/>
        </w:numPr>
        <w:spacing w:before="0" w:after="160" w:line="259" w:lineRule="auto"/>
        <w:rPr>
          <w:szCs w:val="22"/>
        </w:rPr>
      </w:pPr>
      <w:r w:rsidRPr="00D83782">
        <w:rPr>
          <w:szCs w:val="22"/>
        </w:rPr>
        <w:t xml:space="preserve">Zákon č. 323/2015 Z. z. o finančných nástrojoch financovaných z európskych štrukturálnych a investičných fondov a o zmene a doplnení niektorých zákonov, platný od 10. novembra 2015 a účinný od 1. decembra 2015.  </w:t>
      </w:r>
    </w:p>
    <w:p w:rsidR="001972DE" w:rsidRPr="00D83782" w:rsidRDefault="001972DE" w:rsidP="001514E6">
      <w:pPr>
        <w:pStyle w:val="Odsekzoznamu"/>
        <w:spacing w:before="0" w:after="160" w:line="259" w:lineRule="auto"/>
        <w:ind w:left="0"/>
        <w:rPr>
          <w:szCs w:val="22"/>
        </w:rPr>
      </w:pPr>
      <w:r w:rsidRPr="001514E6">
        <w:t xml:space="preserve">V zmysle § 6 zákona č. 323/2015 Z. z. o finančných nástrojoch je od 1. decembra 2015 Koordinačným orgánom pre finančné nástroje Ministerstvo financií SR. Tento orgán je </w:t>
      </w:r>
      <w:r w:rsidRPr="001514E6">
        <w:lastRenderedPageBreak/>
        <w:t>zodpovedný za koordináciu a usmerňovanie subjektov zapojených do implementácie finančných nástrojov</w:t>
      </w:r>
    </w:p>
    <w:p w:rsidR="00574E50" w:rsidRPr="00E8679A" w:rsidRDefault="00574E50" w:rsidP="00E8679A">
      <w:pPr>
        <w:spacing w:before="120" w:after="120"/>
        <w:jc w:val="both"/>
        <w:rPr>
          <w:rFonts w:eastAsia="Calibri"/>
        </w:rPr>
      </w:pPr>
      <w:r w:rsidRPr="00D83782">
        <w:rPr>
          <w:szCs w:val="22"/>
        </w:rPr>
        <w:t>Predpokladom na prevod čast</w:t>
      </w:r>
      <w:r w:rsidR="00F75C63">
        <w:rPr>
          <w:szCs w:val="22"/>
        </w:rPr>
        <w:t>i alokácie OP</w:t>
      </w:r>
      <w:r w:rsidRPr="00D83782">
        <w:rPr>
          <w:szCs w:val="22"/>
        </w:rPr>
        <w:t xml:space="preserve"> určenej na vykonávanie finančných nástrojov bolo koncipovanie a podpis trojstranných zmlúv o financovaní medzi jednotlivými Riadiac</w:t>
      </w:r>
      <w:r w:rsidR="00855092">
        <w:rPr>
          <w:szCs w:val="22"/>
        </w:rPr>
        <w:t>im orgánmi, SIH a SZRBAM. K 31.12.</w:t>
      </w:r>
      <w:r w:rsidRPr="00D83782">
        <w:rPr>
          <w:szCs w:val="22"/>
        </w:rPr>
        <w:t>2015 boli podpísané tri zmluvy o financovaní, pričom dve zmluvy o </w:t>
      </w:r>
      <w:r w:rsidR="00F75C63">
        <w:rPr>
          <w:szCs w:val="22"/>
        </w:rPr>
        <w:t>financovaní pre OP Ľudské zdroje</w:t>
      </w:r>
      <w:r w:rsidRPr="00D83782">
        <w:rPr>
          <w:szCs w:val="22"/>
        </w:rPr>
        <w:t xml:space="preserve"> (</w:t>
      </w:r>
      <w:r>
        <w:rPr>
          <w:szCs w:val="22"/>
        </w:rPr>
        <w:t xml:space="preserve">s </w:t>
      </w:r>
      <w:r w:rsidRPr="00D83782">
        <w:rPr>
          <w:szCs w:val="22"/>
        </w:rPr>
        <w:t>Ministerstvo</w:t>
      </w:r>
      <w:r>
        <w:rPr>
          <w:szCs w:val="22"/>
        </w:rPr>
        <w:t>m</w:t>
      </w:r>
      <w:r w:rsidRPr="00D83782">
        <w:rPr>
          <w:szCs w:val="22"/>
        </w:rPr>
        <w:t xml:space="preserve"> práce, sociálnych vecí a rodiny SR a Ministerstvo</w:t>
      </w:r>
      <w:r>
        <w:rPr>
          <w:szCs w:val="22"/>
        </w:rPr>
        <w:t>m</w:t>
      </w:r>
      <w:r w:rsidRPr="00D83782">
        <w:rPr>
          <w:szCs w:val="22"/>
        </w:rPr>
        <w:t xml:space="preserve"> vnútra SR) sú aktuálne v stave finalizácie. </w:t>
      </w:r>
      <w:r w:rsidR="00855092">
        <w:rPr>
          <w:szCs w:val="22"/>
        </w:rPr>
        <w:t>Zároveň bola dňa 11.01.</w:t>
      </w:r>
      <w:r w:rsidRPr="00D245C4">
        <w:rPr>
          <w:szCs w:val="22"/>
        </w:rPr>
        <w:t>2016 podpísaná zmluva s Ministerstvom školstva, vedy, výskumu a športu SR na alokáciu vo výške 84 400 000 EUR z OP Výskum a inovácie.</w:t>
      </w:r>
      <w:r w:rsidRPr="00D83782">
        <w:rPr>
          <w:szCs w:val="22"/>
        </w:rPr>
        <w:t xml:space="preserve"> V priebehu roka 2015 boli </w:t>
      </w:r>
      <w:r w:rsidRPr="00E8679A">
        <w:rPr>
          <w:rFonts w:eastAsia="Calibri"/>
        </w:rPr>
        <w:t xml:space="preserve">postupne podpísané nasledujúce zmluvy: </w:t>
      </w:r>
    </w:p>
    <w:p w:rsidR="00574E50" w:rsidRPr="00D83782" w:rsidRDefault="00574E50" w:rsidP="00E8679A">
      <w:pPr>
        <w:pStyle w:val="Odsekzoznamu"/>
        <w:numPr>
          <w:ilvl w:val="0"/>
          <w:numId w:val="11"/>
        </w:numPr>
        <w:spacing w:before="0" w:after="160" w:line="259" w:lineRule="auto"/>
        <w:rPr>
          <w:szCs w:val="22"/>
        </w:rPr>
      </w:pPr>
      <w:r w:rsidRPr="00E8679A">
        <w:rPr>
          <w:szCs w:val="22"/>
        </w:rPr>
        <w:t>Zmluva s Ministerstvom životného prostredia SR podpísaná dňa 29. apríla 2015 na</w:t>
      </w:r>
      <w:r w:rsidRPr="00D83782">
        <w:rPr>
          <w:szCs w:val="22"/>
        </w:rPr>
        <w:t xml:space="preserve"> alokáciu vo výške 110 749 416 EUR z OP Kvalita životného prostredia,</w:t>
      </w:r>
    </w:p>
    <w:p w:rsidR="00574E50" w:rsidRPr="00D83782" w:rsidRDefault="00574E50" w:rsidP="00604D3D">
      <w:pPr>
        <w:pStyle w:val="Odsekzoznamu"/>
        <w:numPr>
          <w:ilvl w:val="0"/>
          <w:numId w:val="11"/>
        </w:numPr>
        <w:spacing w:before="0" w:after="160" w:line="259" w:lineRule="auto"/>
        <w:rPr>
          <w:szCs w:val="22"/>
        </w:rPr>
      </w:pPr>
      <w:r w:rsidRPr="00D83782">
        <w:rPr>
          <w:szCs w:val="22"/>
        </w:rPr>
        <w:t xml:space="preserve">Zmluva s Ministerstvom dopravy, výstavby a regionálneho rozvoja SR podpísaná dňa 30. apríla 2015 na alokáciu vo výške 139 999 250 EUR z OP Integrovaná infraštruktúra, </w:t>
      </w:r>
    </w:p>
    <w:p w:rsidR="00480107" w:rsidRPr="001514E6" w:rsidRDefault="00574E50" w:rsidP="001514E6">
      <w:pPr>
        <w:pStyle w:val="Odsekzoznamu"/>
        <w:numPr>
          <w:ilvl w:val="0"/>
          <w:numId w:val="11"/>
        </w:numPr>
        <w:spacing w:before="0" w:after="160" w:line="259" w:lineRule="auto"/>
        <w:rPr>
          <w:szCs w:val="22"/>
        </w:rPr>
      </w:pPr>
      <w:r w:rsidRPr="00D83782">
        <w:rPr>
          <w:szCs w:val="22"/>
        </w:rPr>
        <w:t xml:space="preserve">Zmluva s Ministerstvom pôdohospodárstva a rozvoja vidieka SR podpísaná dňa </w:t>
      </w:r>
      <w:r w:rsidRPr="007071DE">
        <w:rPr>
          <w:szCs w:val="22"/>
        </w:rPr>
        <w:t>20. mája 2015 na alokáciu vo výške 145 131 532 EUR z OP Integrovaný regionálny operačný prog</w:t>
      </w:r>
      <w:r w:rsidR="000D5A81">
        <w:rPr>
          <w:szCs w:val="22"/>
        </w:rPr>
        <w:t>ram.</w:t>
      </w:r>
    </w:p>
    <w:p w:rsidR="0017186F" w:rsidRPr="00D40ED7" w:rsidRDefault="00F119C2" w:rsidP="00D40ED7">
      <w:pPr>
        <w:pStyle w:val="Nadpis1"/>
      </w:pPr>
      <w:bookmarkStart w:id="83" w:name="_Toc444160734"/>
      <w:bookmarkStart w:id="84" w:name="_Toc447185518"/>
      <w:r>
        <w:t>9</w:t>
      </w:r>
      <w:r w:rsidR="00D40ED7">
        <w:t xml:space="preserve"> </w:t>
      </w:r>
      <w:r w:rsidR="0017186F" w:rsidRPr="00D40ED7">
        <w:t>Implementácia integrovaných prístupov</w:t>
      </w:r>
      <w:bookmarkEnd w:id="83"/>
      <w:bookmarkEnd w:id="84"/>
    </w:p>
    <w:p w:rsidR="0017186F" w:rsidRPr="0017186F" w:rsidRDefault="0017186F" w:rsidP="00604D3D">
      <w:pPr>
        <w:jc w:val="both"/>
      </w:pPr>
    </w:p>
    <w:p w:rsidR="0046518C" w:rsidRDefault="0046518C" w:rsidP="00604D3D">
      <w:pPr>
        <w:jc w:val="both"/>
      </w:pPr>
      <w:r>
        <w:t xml:space="preserve">Východiská pre realizáciu integrovaného prístupu v SR sú uvedené v PD </w:t>
      </w:r>
      <w:r w:rsidR="00517058">
        <w:t xml:space="preserve">SR </w:t>
      </w:r>
      <w:r>
        <w:t xml:space="preserve">a to v zmysle legislatívy EÚ programového obdobia 2014 </w:t>
      </w:r>
      <w:r w:rsidR="00BF386F" w:rsidRPr="00835D17">
        <w:t>–</w:t>
      </w:r>
      <w:r w:rsidR="00BF386F">
        <w:t xml:space="preserve"> </w:t>
      </w:r>
      <w:r>
        <w:t>2020 prostredníctvom uvedených nástrojov:</w:t>
      </w:r>
    </w:p>
    <w:p w:rsidR="0046518C" w:rsidRDefault="0046518C" w:rsidP="00F97BB8">
      <w:pPr>
        <w:pStyle w:val="Odsekzoznamu"/>
        <w:numPr>
          <w:ilvl w:val="0"/>
          <w:numId w:val="27"/>
        </w:numPr>
      </w:pPr>
      <w:r>
        <w:t xml:space="preserve">integrované územné investície udržateľný mestský rozvoj </w:t>
      </w:r>
    </w:p>
    <w:p w:rsidR="0046518C" w:rsidRDefault="0046518C" w:rsidP="00D77B9C">
      <w:pPr>
        <w:pStyle w:val="Odsekzoznamu"/>
        <w:numPr>
          <w:ilvl w:val="0"/>
          <w:numId w:val="27"/>
        </w:numPr>
      </w:pPr>
      <w:r>
        <w:t xml:space="preserve">miestny rozvoj vedený komunitou </w:t>
      </w:r>
    </w:p>
    <w:p w:rsidR="0017186F" w:rsidRDefault="0017186F" w:rsidP="00F72699">
      <w:pPr>
        <w:jc w:val="both"/>
      </w:pPr>
    </w:p>
    <w:p w:rsidR="00CF16E2" w:rsidRPr="00F72699" w:rsidRDefault="00F119C2" w:rsidP="00F72699">
      <w:pPr>
        <w:pStyle w:val="Nadpis2"/>
      </w:pPr>
      <w:bookmarkStart w:id="85" w:name="_Toc444160735"/>
      <w:bookmarkStart w:id="86" w:name="_Toc447185519"/>
      <w:r>
        <w:t>9</w:t>
      </w:r>
      <w:r w:rsidR="00F75C63">
        <w:t xml:space="preserve">.1 </w:t>
      </w:r>
      <w:r w:rsidR="00640839">
        <w:t>I</w:t>
      </w:r>
      <w:r w:rsidR="0017186F" w:rsidRPr="00640839">
        <w:t>nt</w:t>
      </w:r>
      <w:r w:rsidR="00D77B9C">
        <w:t>egrované územné investície</w:t>
      </w:r>
      <w:bookmarkEnd w:id="85"/>
      <w:bookmarkEnd w:id="86"/>
      <w:r w:rsidR="00D77B9C">
        <w:t xml:space="preserve"> </w:t>
      </w:r>
    </w:p>
    <w:p w:rsidR="00D51144" w:rsidRPr="00E8679A" w:rsidRDefault="001D18A0" w:rsidP="00E8679A">
      <w:pPr>
        <w:spacing w:before="120" w:after="120"/>
        <w:jc w:val="both"/>
        <w:rPr>
          <w:rFonts w:eastAsia="Calibri"/>
        </w:rPr>
      </w:pPr>
      <w:r>
        <w:t>Integrovaný prístup je v IROP</w:t>
      </w:r>
      <w:r w:rsidR="004E00E7" w:rsidRPr="004E00E7">
        <w:t xml:space="preserve"> realizovaný prostredníctvom Regionálnych integrovaných územných stratégií (ďalej len „RIÚS“) na úrovni krajov, ktorých integrálnou súčasťou sú aj stratégie udržateľného rozvo</w:t>
      </w:r>
      <w:r>
        <w:t>ja mestských funkčných oblastí.</w:t>
      </w:r>
      <w:r w:rsidR="004E00E7" w:rsidRPr="004E00E7">
        <w:t xml:space="preserve"> RIÚS je východiskový strategický dokument pre implementáciu finančných prostriedkov z EŠIF v rámci IROP. Vypracovanie a schválenie RIÚS je základným predpokladom pre využívanie nástrojov integrovaných územných investícií (</w:t>
      </w:r>
      <w:r w:rsidR="00CF16E2">
        <w:t>ďalej len „</w:t>
      </w:r>
      <w:r w:rsidR="004E00E7" w:rsidRPr="004E00E7">
        <w:t>IÚI</w:t>
      </w:r>
      <w:r w:rsidR="00CF16E2">
        <w:t>“</w:t>
      </w:r>
      <w:r w:rsidR="004E00E7" w:rsidRPr="004E00E7">
        <w:t>), vrátane úrovne udržateľného mestského rozvoja (</w:t>
      </w:r>
      <w:r w:rsidR="00CF16E2">
        <w:t xml:space="preserve">ďalej </w:t>
      </w:r>
      <w:r w:rsidR="00CF16E2" w:rsidRPr="00E8679A">
        <w:rPr>
          <w:rFonts w:eastAsia="Calibri"/>
        </w:rPr>
        <w:t>len „</w:t>
      </w:r>
      <w:r w:rsidR="004E00E7" w:rsidRPr="00E8679A">
        <w:rPr>
          <w:rFonts w:eastAsia="Calibri"/>
        </w:rPr>
        <w:t>UMR</w:t>
      </w:r>
      <w:r w:rsidR="00CF16E2" w:rsidRPr="00E8679A">
        <w:rPr>
          <w:rFonts w:eastAsia="Calibri"/>
        </w:rPr>
        <w:t>“</w:t>
      </w:r>
      <w:r w:rsidR="004E00E7" w:rsidRPr="00E8679A">
        <w:rPr>
          <w:rFonts w:eastAsia="Calibri"/>
        </w:rPr>
        <w:t>).</w:t>
      </w:r>
    </w:p>
    <w:p w:rsidR="00D51144" w:rsidRDefault="00640839" w:rsidP="00E8679A">
      <w:pPr>
        <w:spacing w:before="120" w:after="120"/>
        <w:jc w:val="both"/>
        <w:rPr>
          <w:rFonts w:eastAsia="Calibri"/>
        </w:rPr>
      </w:pPr>
      <w:r w:rsidRPr="00E8679A">
        <w:rPr>
          <w:rFonts w:eastAsia="Calibri"/>
        </w:rPr>
        <w:t>Základnou požiadavkou pre implementáciu integrovaných územných investícií je existencia</w:t>
      </w:r>
      <w:r w:rsidRPr="00835D17">
        <w:rPr>
          <w:rFonts w:cs="Arial"/>
        </w:rPr>
        <w:t xml:space="preserve"> strategického dokumentu definujúceho potreby daného územia, územnú a demografickú analýzu, celkové ciele, vrátane očakávaných výsledkov, určenie príslušného územia realizácie IÚI, investičných priorít, stanovenie implementačných procesov a monitorovacieho </w:t>
      </w:r>
      <w:r w:rsidRPr="00E8679A">
        <w:rPr>
          <w:rFonts w:eastAsia="Calibri"/>
        </w:rPr>
        <w:t>mechanizmu, vrátane výsledkových ukazovateľov.</w:t>
      </w:r>
    </w:p>
    <w:p w:rsidR="00F97BB8" w:rsidRPr="001514E6" w:rsidRDefault="00F97BB8" w:rsidP="001514E6">
      <w:pPr>
        <w:jc w:val="both"/>
      </w:pPr>
      <w:r>
        <w:t>Vypracované regionálne stratégie pokrývajúce územie NUTS 3 zohľadňujú silné, slabé stránky ako aj potreby daného územia nevynímajúc oblasti menej rozvinutých regiónov v súlade so zákonom č. 336/2015 Z. z. o podpore najmenej rozvinutých okresov a o zmene a doplnení niektorých zákonov.</w:t>
      </w:r>
    </w:p>
    <w:p w:rsidR="00D77B9C" w:rsidRPr="00E8679A" w:rsidRDefault="00640839" w:rsidP="00E8679A">
      <w:pPr>
        <w:spacing w:before="120" w:after="120"/>
        <w:jc w:val="both"/>
        <w:rPr>
          <w:rFonts w:eastAsia="Calibri"/>
        </w:rPr>
      </w:pPr>
      <w:r w:rsidRPr="00E8679A">
        <w:rPr>
          <w:rFonts w:eastAsia="Calibri"/>
        </w:rPr>
        <w:lastRenderedPageBreak/>
        <w:t>V podmienkach SR sú IÚI realizované v </w:t>
      </w:r>
      <w:r w:rsidR="001D18A0">
        <w:rPr>
          <w:rFonts w:eastAsia="Calibri"/>
        </w:rPr>
        <w:t>rámci</w:t>
      </w:r>
      <w:r w:rsidRPr="00E8679A">
        <w:rPr>
          <w:rFonts w:eastAsia="Calibri"/>
        </w:rPr>
        <w:t xml:space="preserve"> IROP na základe RIÚS, z ktorých každá</w:t>
      </w:r>
      <w:r w:rsidRPr="00835D17">
        <w:rPr>
          <w:rFonts w:cs="Arial"/>
        </w:rPr>
        <w:t xml:space="preserve"> pokrýva územie kraja (8 RIÚS). Do RIÚS z IROP nespadajú: </w:t>
      </w:r>
      <w:r w:rsidRPr="00835D17">
        <w:rPr>
          <w:rStyle w:val="Zvraznenie"/>
          <w:rFonts w:cs="Arial"/>
        </w:rPr>
        <w:t xml:space="preserve">ŠC 2.1.3 (vzhľadom na nevyhnutnosť koordinácie aktivít integrovaného poskytovania zdravotnej starostlivosti z vecného hľadiska na národnej úrovni), časť ŠC 3.1 v rozsahu podpory existujúcich MSP v kultúrnom a kreatívnom priemysle (kvôli špecifickému charakteru činnosti podporovaných subjektov), ŠC 4.1 (investície do bytových domov budú realizované formou návratnej finančnej pomoci prostredníctvom nástrojov finančného inžinierstva), ŠC 5.1.1 a 5.1.2 (nakoľko CLLD má vytvorený samostatný mechanizmus podpory) a ŠC 6.1. a 6.2 (technická </w:t>
      </w:r>
      <w:r w:rsidRPr="00E8679A">
        <w:rPr>
          <w:rFonts w:eastAsia="Calibri"/>
          <w:i/>
          <w:iCs/>
        </w:rPr>
        <w:t>pomoc).</w:t>
      </w:r>
      <w:r w:rsidRPr="00E8679A">
        <w:rPr>
          <w:rFonts w:eastAsia="Calibri"/>
        </w:rPr>
        <w:t xml:space="preserve"> </w:t>
      </w:r>
    </w:p>
    <w:p w:rsidR="00640839" w:rsidRPr="00E8679A" w:rsidRDefault="00640839" w:rsidP="00E8679A">
      <w:pPr>
        <w:spacing w:before="120" w:after="120"/>
        <w:jc w:val="both"/>
        <w:rPr>
          <w:rFonts w:eastAsia="Calibri"/>
        </w:rPr>
      </w:pPr>
      <w:r w:rsidRPr="00E8679A">
        <w:rPr>
          <w:rFonts w:eastAsia="Calibri"/>
        </w:rPr>
        <w:t xml:space="preserve">V súlade s §15, ods. 1 </w:t>
      </w:r>
      <w:r w:rsidR="00320623">
        <w:rPr>
          <w:rFonts w:eastAsia="Calibri"/>
        </w:rPr>
        <w:t>z</w:t>
      </w:r>
      <w:r w:rsidRPr="00E8679A">
        <w:rPr>
          <w:rFonts w:eastAsia="Calibri"/>
        </w:rPr>
        <w:t>ákona č. 292/2014</w:t>
      </w:r>
      <w:r w:rsidR="00320623">
        <w:rPr>
          <w:rFonts w:eastAsia="Calibri"/>
        </w:rPr>
        <w:t xml:space="preserve"> Z. z.</w:t>
      </w:r>
      <w:r w:rsidRPr="00E8679A">
        <w:rPr>
          <w:rFonts w:eastAsia="Calibri"/>
        </w:rPr>
        <w:t xml:space="preserve"> </w:t>
      </w:r>
      <w:r w:rsidR="000E272A" w:rsidRPr="00E8679A">
        <w:rPr>
          <w:rFonts w:eastAsia="Calibri"/>
        </w:rPr>
        <w:t>o príspevku poskytovanom z európskych</w:t>
      </w:r>
      <w:r w:rsidR="000E272A">
        <w:rPr>
          <w:rFonts w:cs="Arial"/>
        </w:rPr>
        <w:t xml:space="preserve"> štrukturálnych a investičných fondov a o zmene a doplnení niektorých zákonov </w:t>
      </w:r>
      <w:r w:rsidRPr="00835D17">
        <w:rPr>
          <w:rFonts w:cs="Arial"/>
        </w:rPr>
        <w:t xml:space="preserve">Riadiaci orgán pre IROP koordinuje a metodicky usmerňuje prípravu a implementáciu RIÚS, zriaďuje </w:t>
      </w:r>
      <w:r w:rsidR="00517058">
        <w:rPr>
          <w:rFonts w:eastAsia="Calibri"/>
        </w:rPr>
        <w:t>R</w:t>
      </w:r>
      <w:r w:rsidRPr="00E8679A">
        <w:rPr>
          <w:rFonts w:eastAsia="Calibri"/>
        </w:rPr>
        <w:t xml:space="preserve">adu partnerstva pre každú RIÚS a na základe jej stanoviska schvaľuje RIÚS. </w:t>
      </w:r>
    </w:p>
    <w:p w:rsidR="00640839" w:rsidRPr="00835D17" w:rsidRDefault="00640839" w:rsidP="00E8679A">
      <w:pPr>
        <w:spacing w:before="120" w:after="120"/>
        <w:jc w:val="both"/>
        <w:rPr>
          <w:rFonts w:cs="Arial"/>
        </w:rPr>
      </w:pPr>
      <w:r w:rsidRPr="00E8679A">
        <w:rPr>
          <w:rFonts w:eastAsia="Calibri"/>
        </w:rPr>
        <w:t>Zo strany Riadiaceho orgánu pre IROP bolo dňa 11.02.2015 vydané Metodické usmernenie</w:t>
      </w:r>
      <w:r w:rsidRPr="00835D17">
        <w:rPr>
          <w:rFonts w:cs="Arial"/>
        </w:rPr>
        <w:t xml:space="preserve"> </w:t>
      </w:r>
      <w:r w:rsidR="00A70912">
        <w:rPr>
          <w:rFonts w:cs="Arial"/>
        </w:rPr>
        <w:t xml:space="preserve">  </w:t>
      </w:r>
      <w:r w:rsidRPr="00835D17">
        <w:rPr>
          <w:rFonts w:cs="Arial"/>
        </w:rPr>
        <w:t xml:space="preserve">č. 1 k príprave RIÚS, metodický výklad k včleneniu projektových návrhov/zámerov do RIÚS s účinnosťou </w:t>
      </w:r>
      <w:r w:rsidR="00BF386F">
        <w:rPr>
          <w:rFonts w:cs="Arial"/>
        </w:rPr>
        <w:t xml:space="preserve">od </w:t>
      </w:r>
      <w:r w:rsidRPr="00835D17">
        <w:rPr>
          <w:rFonts w:cs="Arial"/>
        </w:rPr>
        <w:t xml:space="preserve">30.06.2015. Počas prípravy RIÚS a stratégií UMR, RO pre IROP koordinoval ich prípravu prostredníctvom pracovných stretnutí, osobných konzultácií, výjazdových stretnutí v regiónoch. V zmysle §15, ods. 3 </w:t>
      </w:r>
      <w:r w:rsidR="00320623">
        <w:rPr>
          <w:rFonts w:cs="Arial"/>
        </w:rPr>
        <w:t>z</w:t>
      </w:r>
      <w:r w:rsidRPr="00835D17">
        <w:rPr>
          <w:rFonts w:cs="Arial"/>
        </w:rPr>
        <w:t>ákona č. 292/2014 za prípravu a implementáciu RIÚS zodpovedá samosprávny kraj v súlade s princípom partnerstva (a to napr. prostredníctvom odborných pracovných skupín). Pre účely koordinovanej prípravy a spolupráce s RO pre IROP boli zo strany samosprávnych krajov menovaní koordinátori RIÚS. Príprava RIÚS začala súbežne s prípravou IROP, a to v dvoch líniách:</w:t>
      </w:r>
    </w:p>
    <w:p w:rsidR="00640839" w:rsidRPr="00835D17" w:rsidRDefault="00640839" w:rsidP="00A70912">
      <w:pPr>
        <w:pStyle w:val="Odsekzoznamu"/>
        <w:numPr>
          <w:ilvl w:val="0"/>
          <w:numId w:val="28"/>
        </w:numPr>
        <w:spacing w:after="0" w:line="276" w:lineRule="auto"/>
        <w:rPr>
          <w:rFonts w:cs="Arial"/>
        </w:rPr>
      </w:pPr>
      <w:r w:rsidRPr="00835D17">
        <w:rPr>
          <w:rFonts w:cs="Arial"/>
        </w:rPr>
        <w:t>prí</w:t>
      </w:r>
      <w:r w:rsidR="00A70912">
        <w:rPr>
          <w:rFonts w:cs="Arial"/>
        </w:rPr>
        <w:t>prava samotného dokumentu RIÚS,</w:t>
      </w:r>
    </w:p>
    <w:p w:rsidR="00640839" w:rsidRPr="00835D17" w:rsidRDefault="00640839" w:rsidP="00D77B9C">
      <w:pPr>
        <w:pStyle w:val="Odsekzoznamu"/>
        <w:numPr>
          <w:ilvl w:val="0"/>
          <w:numId w:val="28"/>
        </w:numPr>
        <w:spacing w:before="0" w:after="0" w:line="276" w:lineRule="auto"/>
        <w:rPr>
          <w:rFonts w:cs="Arial"/>
        </w:rPr>
      </w:pPr>
      <w:r w:rsidRPr="00835D17">
        <w:rPr>
          <w:rFonts w:cs="Arial"/>
        </w:rPr>
        <w:t>príprava štruktúr pre RIÚS na úrovni krajov (Rada Partnerstva pre RIÚS).</w:t>
      </w:r>
    </w:p>
    <w:p w:rsidR="00640839" w:rsidRPr="00E8679A" w:rsidRDefault="00640839" w:rsidP="00E8679A">
      <w:pPr>
        <w:spacing w:before="120" w:after="120"/>
        <w:jc w:val="both"/>
        <w:rPr>
          <w:rFonts w:eastAsia="Calibri"/>
        </w:rPr>
      </w:pPr>
      <w:r w:rsidRPr="00835D17">
        <w:rPr>
          <w:rFonts w:cs="Arial"/>
        </w:rPr>
        <w:t>Schválením IROP v decembri 2014 sa príprava RIÚS zintenzívnila. Dokument bol priebežne pripomienkovaný zo strany RO pre IROP a spolupracujúcich rez</w:t>
      </w:r>
      <w:r w:rsidR="00F75C63">
        <w:rPr>
          <w:rFonts w:cs="Arial"/>
        </w:rPr>
        <w:t>ortov podľa vecnej príslušnosti</w:t>
      </w:r>
      <w:r w:rsidRPr="00835D17">
        <w:rPr>
          <w:rFonts w:cs="Arial"/>
        </w:rPr>
        <w:t xml:space="preserve">. Na finálne schválenie RIÚS zo strany RO pre IROP je potrebné zo strany koordinátora RIÚS predložiť okrem dokumentu aj záverečné stanovisko k strategickému environmentálnemu hodnoteniu a súhlasné stanovisko Rady Partnerstva pre zodpovedajúci RIÚS. Počas sledovaného obdobia nebol zo strany koordinátorov RIÚS predložený RO pre IROP dokument na schvaľovanie. Proces schvaľovania RIÚS </w:t>
      </w:r>
      <w:r w:rsidR="001D18A0">
        <w:rPr>
          <w:rFonts w:cs="Arial"/>
        </w:rPr>
        <w:t>bude prebiehať v roku</w:t>
      </w:r>
      <w:r w:rsidRPr="00835D17">
        <w:rPr>
          <w:rFonts w:cs="Arial"/>
        </w:rPr>
        <w:t xml:space="preserve"> </w:t>
      </w:r>
      <w:r w:rsidR="00E8679A">
        <w:rPr>
          <w:rFonts w:eastAsia="Calibri"/>
        </w:rPr>
        <w:t>2016.</w:t>
      </w:r>
    </w:p>
    <w:p w:rsidR="00F72699" w:rsidRPr="00E8679A" w:rsidRDefault="00640839" w:rsidP="00E8679A">
      <w:pPr>
        <w:spacing w:before="120" w:after="120"/>
        <w:jc w:val="both"/>
        <w:rPr>
          <w:rFonts w:cs="Arial"/>
        </w:rPr>
      </w:pPr>
      <w:r w:rsidRPr="00E8679A">
        <w:rPr>
          <w:rFonts w:eastAsia="Calibri"/>
        </w:rPr>
        <w:t>Rada Partnerstva pre RIÚS na úrovni kraja je zoskupením zástupcov samosprávy, miestnej</w:t>
      </w:r>
      <w:r w:rsidRPr="00835D17">
        <w:rPr>
          <w:rFonts w:cs="Arial"/>
        </w:rPr>
        <w:t xml:space="preserve"> správy, relevantných rezortov, </w:t>
      </w:r>
      <w:r w:rsidR="00320623" w:rsidRPr="00835D17">
        <w:rPr>
          <w:rFonts w:cs="Arial"/>
        </w:rPr>
        <w:t>socioekonomických</w:t>
      </w:r>
      <w:r w:rsidRPr="00835D17">
        <w:rPr>
          <w:rFonts w:cs="Arial"/>
        </w:rPr>
        <w:t xml:space="preserve"> partnerov s relevanciou pre daný RIÚS. Vydáva stanovisko k RIÚS pred jeho predložením Riadiacemu orgánu. Radu Partnerstva pre RIÚS zriaďuje </w:t>
      </w:r>
      <w:r w:rsidRPr="00954DA4">
        <w:rPr>
          <w:rFonts w:cs="Arial"/>
        </w:rPr>
        <w:t>MPRV SR</w:t>
      </w:r>
      <w:r w:rsidR="00FD7D61">
        <w:rPr>
          <w:rFonts w:cs="Arial"/>
        </w:rPr>
        <w:t>, a to menovaním členov a</w:t>
      </w:r>
      <w:r w:rsidRPr="00835D17">
        <w:rPr>
          <w:rFonts w:cs="Arial"/>
        </w:rPr>
        <w:t xml:space="preserve"> zverejnením štatútu Rady Partnerstva kraja vo vestníku MPRV SR. Do </w:t>
      </w:r>
      <w:r w:rsidR="001D18A0">
        <w:rPr>
          <w:rFonts w:cs="Arial"/>
        </w:rPr>
        <w:t>31.12.2015</w:t>
      </w:r>
      <w:r w:rsidRPr="00835D17">
        <w:rPr>
          <w:rFonts w:cs="Arial"/>
        </w:rPr>
        <w:t xml:space="preserve"> boli zriadené Rady Partnerstva na úrovni všetkých krajov, okrem Bratislavského vzhľadom na zaslanie nomi</w:t>
      </w:r>
      <w:r w:rsidR="00D51144">
        <w:rPr>
          <w:rFonts w:cs="Arial"/>
        </w:rPr>
        <w:t xml:space="preserve">nácií členov až v januári 2016. </w:t>
      </w:r>
      <w:r w:rsidRPr="00835D17">
        <w:rPr>
          <w:rFonts w:cs="Arial"/>
        </w:rPr>
        <w:t>V novembri a decembri 2015 prebiehali úvodné zasadnutia rád</w:t>
      </w:r>
      <w:r w:rsidR="00BF386F">
        <w:rPr>
          <w:rFonts w:cs="Arial"/>
        </w:rPr>
        <w:t>,</w:t>
      </w:r>
      <w:r w:rsidRPr="00835D17">
        <w:rPr>
          <w:rFonts w:cs="Arial"/>
        </w:rPr>
        <w:t xml:space="preserve"> na ktorých boli zvolení predsedovia a podpredsedovia Rady partnerstva. K 31</w:t>
      </w:r>
      <w:r w:rsidR="00757C05">
        <w:rPr>
          <w:rFonts w:cs="Arial"/>
        </w:rPr>
        <w:t>.12.2015 bolo vydané pozitívne</w:t>
      </w:r>
      <w:r w:rsidRPr="00835D17">
        <w:rPr>
          <w:rFonts w:cs="Arial"/>
        </w:rPr>
        <w:t xml:space="preserve"> stanovisko Radou Partnerstva k 4 RIÚS – Banskobystrického, Košického, Trenčianskeho a Žilinského kraja.</w:t>
      </w:r>
    </w:p>
    <w:p w:rsidR="00D77B9C" w:rsidRPr="00F72699" w:rsidRDefault="00F119C2" w:rsidP="00F72699">
      <w:pPr>
        <w:pStyle w:val="Nadpis2"/>
      </w:pPr>
      <w:bookmarkStart w:id="87" w:name="_Toc444160736"/>
      <w:bookmarkStart w:id="88" w:name="_Toc447185520"/>
      <w:r>
        <w:t>9</w:t>
      </w:r>
      <w:r w:rsidR="00F75C63">
        <w:t xml:space="preserve">.2 </w:t>
      </w:r>
      <w:r w:rsidR="00D77B9C">
        <w:t>Udržateľný mestský rozvoj</w:t>
      </w:r>
      <w:bookmarkEnd w:id="87"/>
      <w:bookmarkEnd w:id="88"/>
      <w:r w:rsidR="00D77B9C">
        <w:t xml:space="preserve"> </w:t>
      </w:r>
    </w:p>
    <w:p w:rsidR="00A70912" w:rsidRPr="00E8679A" w:rsidRDefault="00757C05" w:rsidP="00E8679A">
      <w:pPr>
        <w:spacing w:before="120" w:after="120"/>
        <w:jc w:val="both"/>
        <w:rPr>
          <w:rFonts w:eastAsia="Calibri"/>
        </w:rPr>
      </w:pPr>
      <w:r w:rsidRPr="00835D17">
        <w:rPr>
          <w:rStyle w:val="Zvraznenie"/>
          <w:rFonts w:cs="Arial"/>
          <w:i w:val="0"/>
        </w:rPr>
        <w:t xml:space="preserve">Udržateľný mestský rozvoj sa realizuje ako súčasť modelu </w:t>
      </w:r>
      <w:r w:rsidR="00517058">
        <w:rPr>
          <w:rStyle w:val="Zvraznenie"/>
          <w:rFonts w:cs="Arial"/>
          <w:i w:val="0"/>
        </w:rPr>
        <w:t>RIÚS</w:t>
      </w:r>
      <w:r w:rsidRPr="00835D17">
        <w:rPr>
          <w:rStyle w:val="Zvraznenie"/>
          <w:rFonts w:cs="Arial"/>
          <w:i w:val="0"/>
        </w:rPr>
        <w:t xml:space="preserve"> t. z. samotné stratégie obsahujú špecifickú časť venovanú </w:t>
      </w:r>
      <w:r w:rsidR="00517058">
        <w:rPr>
          <w:rStyle w:val="Zvraznenie"/>
          <w:rFonts w:cs="Arial"/>
          <w:i w:val="0"/>
        </w:rPr>
        <w:t>UMR</w:t>
      </w:r>
      <w:r w:rsidRPr="00835D17">
        <w:rPr>
          <w:rStyle w:val="Zvraznenie"/>
          <w:rFonts w:cs="Arial"/>
          <w:i w:val="0"/>
        </w:rPr>
        <w:t xml:space="preserve"> vo vzťahu k stanoveným mestským funkčným oblastiam, pričom sú zohľadnené špecifiká UMR d</w:t>
      </w:r>
      <w:r w:rsidR="00D77B9C">
        <w:rPr>
          <w:rStyle w:val="Zvraznenie"/>
          <w:rFonts w:cs="Arial"/>
          <w:i w:val="0"/>
        </w:rPr>
        <w:t>efinované čl. 7 nariadenia o E</w:t>
      </w:r>
      <w:r w:rsidRPr="00835D17">
        <w:rPr>
          <w:rStyle w:val="Zvraznenie"/>
          <w:rFonts w:cs="Arial"/>
          <w:i w:val="0"/>
        </w:rPr>
        <w:t>F</w:t>
      </w:r>
      <w:r w:rsidR="00D77B9C">
        <w:rPr>
          <w:rStyle w:val="Zvraznenie"/>
          <w:rFonts w:cs="Arial"/>
          <w:i w:val="0"/>
        </w:rPr>
        <w:t>RR</w:t>
      </w:r>
      <w:r w:rsidRPr="00835D17">
        <w:rPr>
          <w:rStyle w:val="Zvraznenie"/>
          <w:rFonts w:cs="Arial"/>
          <w:i w:val="0"/>
        </w:rPr>
        <w:t xml:space="preserve">. </w:t>
      </w:r>
      <w:r w:rsidRPr="00835D17">
        <w:rPr>
          <w:rStyle w:val="Zvraznenie"/>
          <w:rFonts w:cs="Arial"/>
          <w:i w:val="0"/>
        </w:rPr>
        <w:lastRenderedPageBreak/>
        <w:t xml:space="preserve">Včlenenie </w:t>
      </w:r>
      <w:r w:rsidRPr="00835D17">
        <w:t xml:space="preserve">integrovaných stratégií rozvoja  mestských </w:t>
      </w:r>
      <w:r w:rsidR="00B02E6A">
        <w:t xml:space="preserve">funkčných </w:t>
      </w:r>
      <w:r w:rsidRPr="00835D17">
        <w:t>oblastí</w:t>
      </w:r>
      <w:r w:rsidRPr="00835D17" w:rsidDel="008048A0">
        <w:rPr>
          <w:rStyle w:val="Zvraznenie"/>
          <w:rFonts w:cs="Arial"/>
          <w:i w:val="0"/>
        </w:rPr>
        <w:t xml:space="preserve"> </w:t>
      </w:r>
      <w:r w:rsidRPr="00835D17">
        <w:rPr>
          <w:rStyle w:val="Zvraznenie"/>
          <w:rFonts w:cs="Arial"/>
          <w:i w:val="0"/>
        </w:rPr>
        <w:t>do RIÚS tvorí predpoklady pre komplexné riešenie rozvoja celého dotknutého územia.</w:t>
      </w:r>
      <w:r w:rsidR="00B02E6A" w:rsidRPr="00B02E6A">
        <w:t xml:space="preserve"> </w:t>
      </w:r>
      <w:r w:rsidR="00B02E6A" w:rsidRPr="00B02E6A">
        <w:rPr>
          <w:rStyle w:val="Zvraznenie"/>
          <w:rFonts w:cs="Arial"/>
          <w:i w:val="0"/>
        </w:rPr>
        <w:t>Mestskú funkčnú oblasť v súlade s</w:t>
      </w:r>
      <w:r w:rsidR="00B02E6A">
        <w:rPr>
          <w:rStyle w:val="Zvraznenie"/>
          <w:rFonts w:cs="Arial"/>
          <w:i w:val="0"/>
        </w:rPr>
        <w:t xml:space="preserve"> PD SR </w:t>
      </w:r>
      <w:r w:rsidR="00B02E6A" w:rsidRPr="00B02E6A">
        <w:rPr>
          <w:rStyle w:val="Zvraznenie"/>
          <w:rFonts w:cs="Arial"/>
          <w:i w:val="0"/>
        </w:rPr>
        <w:t>tvoria všetky krajské mestá a jadrové pásmo ťažiska osídlenia prvej úrovne vymedzené v</w:t>
      </w:r>
      <w:r w:rsidR="00604CE8">
        <w:rPr>
          <w:rStyle w:val="Zvraznenie"/>
          <w:rFonts w:cs="Arial"/>
          <w:i w:val="0"/>
        </w:rPr>
        <w:t> Koncepcii územného rozvoja Slovenska</w:t>
      </w:r>
      <w:r w:rsidR="00B02E6A" w:rsidRPr="00B02E6A">
        <w:rPr>
          <w:rStyle w:val="Zvraznenie"/>
          <w:rFonts w:cs="Arial"/>
          <w:i w:val="0"/>
        </w:rPr>
        <w:t xml:space="preserve">. </w:t>
      </w:r>
      <w:r w:rsidR="00954DA4">
        <w:rPr>
          <w:rFonts w:cs="Arial"/>
          <w:i/>
        </w:rPr>
        <w:t xml:space="preserve"> </w:t>
      </w:r>
      <w:r w:rsidRPr="00835D17">
        <w:rPr>
          <w:rFonts w:cs="Arial"/>
        </w:rPr>
        <w:t xml:space="preserve">V zmysle §15, ods. 4 </w:t>
      </w:r>
      <w:r w:rsidR="00C11790">
        <w:rPr>
          <w:rFonts w:cs="Arial"/>
        </w:rPr>
        <w:t>z</w:t>
      </w:r>
      <w:r w:rsidRPr="00835D17">
        <w:rPr>
          <w:rFonts w:cs="Arial"/>
        </w:rPr>
        <w:t xml:space="preserve">ákona č. 292/2014 za prípravu a implementáciu </w:t>
      </w:r>
      <w:r w:rsidRPr="00835D17">
        <w:t>integrovaných stratégií rozvoja funkčných mestských oblastí</w:t>
      </w:r>
      <w:r w:rsidRPr="00835D17" w:rsidDel="008048A0">
        <w:rPr>
          <w:rStyle w:val="Zvraznenie"/>
          <w:rFonts w:cs="Arial"/>
          <w:i w:val="0"/>
        </w:rPr>
        <w:t xml:space="preserve"> </w:t>
      </w:r>
      <w:r w:rsidRPr="00835D17">
        <w:rPr>
          <w:rFonts w:cs="Arial"/>
        </w:rPr>
        <w:t xml:space="preserve">zodpovedá krajské mesto v súlade s princípom partnerstva. Pre účely koordinovanej prípravy a spolupráce s RO pre IROP boli zo strany krajských miest menovaní koordinátori, ktorí úzko </w:t>
      </w:r>
      <w:r w:rsidRPr="00E8679A">
        <w:rPr>
          <w:rFonts w:eastAsia="Calibri"/>
        </w:rPr>
        <w:t>spolupracujú s koordinátormi RIÚS.</w:t>
      </w:r>
    </w:p>
    <w:p w:rsidR="00757C05" w:rsidRPr="00E8679A" w:rsidRDefault="00757C05" w:rsidP="00E8679A">
      <w:pPr>
        <w:spacing w:before="120" w:after="120"/>
        <w:jc w:val="both"/>
      </w:pPr>
      <w:r w:rsidRPr="00E8679A">
        <w:rPr>
          <w:rFonts w:eastAsia="Calibri"/>
        </w:rPr>
        <w:t>Proces prípravy integrovaných stratégií rozvoja funkčných mestských oblastí</w:t>
      </w:r>
      <w:r w:rsidRPr="00E8679A" w:rsidDel="008048A0">
        <w:rPr>
          <w:rFonts w:eastAsia="Calibri"/>
          <w:iCs/>
        </w:rPr>
        <w:t xml:space="preserve"> </w:t>
      </w:r>
      <w:r w:rsidRPr="00E8679A">
        <w:rPr>
          <w:rFonts w:eastAsia="Calibri"/>
        </w:rPr>
        <w:t>prebieha</w:t>
      </w:r>
      <w:r w:rsidRPr="00835D17">
        <w:rPr>
          <w:rFonts w:cs="Arial"/>
        </w:rPr>
        <w:t xml:space="preserve"> v </w:t>
      </w:r>
      <w:r w:rsidR="00F75C63">
        <w:rPr>
          <w:rFonts w:cs="Arial"/>
        </w:rPr>
        <w:t>rámci prípravy RIÚS (viď. kapitola 9.1</w:t>
      </w:r>
      <w:r w:rsidRPr="00835D17">
        <w:rPr>
          <w:rFonts w:cs="Arial"/>
        </w:rPr>
        <w:t xml:space="preserve">). Na úrovni krajov je zriadená 1 – spoločná Rada Partnerstva RIÚS, t.j. vrátane zástupcov zastrešujúcich </w:t>
      </w:r>
      <w:r w:rsidRPr="00835D17">
        <w:t>integrované stratégie rozvoja funkčných mestských oblastí v sú</w:t>
      </w:r>
      <w:r w:rsidR="00540437">
        <w:t>lade s čl. 7 nariadenia o EFRR</w:t>
      </w:r>
      <w:r w:rsidR="00F75C63">
        <w:t>.</w:t>
      </w:r>
      <w:r w:rsidRPr="00835D17">
        <w:t xml:space="preserve"> </w:t>
      </w:r>
      <w:r w:rsidRPr="00835D17">
        <w:rPr>
          <w:rStyle w:val="Zvraznenie"/>
          <w:rFonts w:cs="Arial"/>
          <w:i w:val="0"/>
        </w:rPr>
        <w:t>V sledovanom období bol dosiahnutý markantný pokrok vo vzťahu k RIÚS – finalizácia dokumentov a vytvorenie štruktúr na regionál</w:t>
      </w:r>
      <w:r>
        <w:rPr>
          <w:rStyle w:val="Zvraznenie"/>
          <w:rFonts w:cs="Arial"/>
          <w:i w:val="0"/>
        </w:rPr>
        <w:t xml:space="preserve">nej úrovni. Implementácia RIÚS </w:t>
      </w:r>
      <w:r w:rsidRPr="00835D17">
        <w:rPr>
          <w:rStyle w:val="Zvraznenie"/>
          <w:rFonts w:cs="Arial"/>
          <w:i w:val="0"/>
        </w:rPr>
        <w:t xml:space="preserve">začne začiatkom roka 2016. </w:t>
      </w:r>
    </w:p>
    <w:p w:rsidR="00DF734F" w:rsidRPr="00DF734F" w:rsidRDefault="00F119C2" w:rsidP="00F72699">
      <w:pPr>
        <w:pStyle w:val="Nadpis2"/>
      </w:pPr>
      <w:bookmarkStart w:id="89" w:name="_Toc444160737"/>
      <w:bookmarkStart w:id="90" w:name="_Toc447185521"/>
      <w:r>
        <w:t>9</w:t>
      </w:r>
      <w:r w:rsidR="00F75C63">
        <w:t xml:space="preserve">.3 </w:t>
      </w:r>
      <w:r w:rsidR="0017186F" w:rsidRPr="00640839">
        <w:t>Miestn</w:t>
      </w:r>
      <w:r w:rsidR="00F9476B">
        <w:t>y rozvoj vedený komunitou</w:t>
      </w:r>
      <w:bookmarkEnd w:id="89"/>
      <w:bookmarkEnd w:id="90"/>
    </w:p>
    <w:p w:rsidR="006734CB" w:rsidRPr="00E8679A" w:rsidRDefault="00757C05" w:rsidP="00E8679A">
      <w:pPr>
        <w:spacing w:before="120" w:after="120"/>
        <w:jc w:val="both"/>
        <w:rPr>
          <w:rFonts w:eastAsia="Calibri"/>
        </w:rPr>
      </w:pPr>
      <w:r w:rsidRPr="00076212">
        <w:rPr>
          <w:rFonts w:cs="Arial"/>
        </w:rPr>
        <w:t>Miestny rozvoj vedený komunitou (</w:t>
      </w:r>
      <w:proofErr w:type="spellStart"/>
      <w:r w:rsidRPr="00076212">
        <w:rPr>
          <w:rFonts w:cs="Arial"/>
        </w:rPr>
        <w:t>Community</w:t>
      </w:r>
      <w:proofErr w:type="spellEnd"/>
      <w:r w:rsidRPr="00076212">
        <w:rPr>
          <w:rFonts w:cs="Arial"/>
        </w:rPr>
        <w:t xml:space="preserve"> </w:t>
      </w:r>
      <w:proofErr w:type="spellStart"/>
      <w:r w:rsidRPr="00076212">
        <w:rPr>
          <w:rFonts w:cs="Arial"/>
        </w:rPr>
        <w:t>Led</w:t>
      </w:r>
      <w:proofErr w:type="spellEnd"/>
      <w:r w:rsidRPr="00076212">
        <w:rPr>
          <w:rFonts w:cs="Arial"/>
        </w:rPr>
        <w:t xml:space="preserve"> </w:t>
      </w:r>
      <w:proofErr w:type="spellStart"/>
      <w:r w:rsidRPr="00076212">
        <w:rPr>
          <w:rFonts w:cs="Arial"/>
        </w:rPr>
        <w:t>Local</w:t>
      </w:r>
      <w:proofErr w:type="spellEnd"/>
      <w:r w:rsidRPr="00076212">
        <w:rPr>
          <w:rFonts w:cs="Arial"/>
        </w:rPr>
        <w:t xml:space="preserve"> </w:t>
      </w:r>
      <w:proofErr w:type="spellStart"/>
      <w:r w:rsidRPr="00076212">
        <w:rPr>
          <w:rFonts w:cs="Arial"/>
        </w:rPr>
        <w:t>Development</w:t>
      </w:r>
      <w:proofErr w:type="spellEnd"/>
      <w:r w:rsidRPr="00076212">
        <w:rPr>
          <w:rFonts w:cs="Arial"/>
        </w:rPr>
        <w:t xml:space="preserve">, ďalej </w:t>
      </w:r>
      <w:r w:rsidR="00320B6C">
        <w:rPr>
          <w:rFonts w:cs="Arial"/>
        </w:rPr>
        <w:t>len</w:t>
      </w:r>
      <w:r w:rsidRPr="00076212">
        <w:rPr>
          <w:rFonts w:cs="Arial"/>
        </w:rPr>
        <w:t xml:space="preserve"> „CLLD“) je nástroj na zapájanie miestnych aktérov do rozhodovania o sociálnom, environmentálnom a ekonomickou rozvoji svojho územia, ktorý je založený na princípe </w:t>
      </w:r>
      <w:proofErr w:type="spellStart"/>
      <w:r w:rsidRPr="00076212">
        <w:rPr>
          <w:rFonts w:cs="Arial"/>
        </w:rPr>
        <w:t>zdola-nahor</w:t>
      </w:r>
      <w:proofErr w:type="spellEnd"/>
      <w:r w:rsidRPr="00076212">
        <w:rPr>
          <w:rFonts w:cs="Arial"/>
        </w:rPr>
        <w:t xml:space="preserve"> a na znakoch metódy LEADER, doteraz využívanej ako súč</w:t>
      </w:r>
      <w:r w:rsidR="00D77B9C">
        <w:rPr>
          <w:rFonts w:cs="Arial"/>
        </w:rPr>
        <w:t xml:space="preserve">asť programov rozvoja vidieka. </w:t>
      </w:r>
      <w:r w:rsidRPr="00076212">
        <w:rPr>
          <w:rFonts w:cs="Arial"/>
        </w:rPr>
        <w:t xml:space="preserve">Ciele CLLD budú napĺňané prostredníctvom viacodvetvových a </w:t>
      </w:r>
      <w:proofErr w:type="spellStart"/>
      <w:r w:rsidRPr="00076212">
        <w:rPr>
          <w:rFonts w:cs="Arial"/>
        </w:rPr>
        <w:t>multifondových</w:t>
      </w:r>
      <w:proofErr w:type="spellEnd"/>
      <w:r w:rsidRPr="00076212">
        <w:rPr>
          <w:rFonts w:cs="Arial"/>
        </w:rPr>
        <w:t xml:space="preserve"> stratégií CLLD, vypracovaných miestnymi akčnými skupinami a schvaľovanými v súlade s ustanoveniami </w:t>
      </w:r>
      <w:r w:rsidRPr="00E8679A">
        <w:rPr>
          <w:rFonts w:eastAsia="Calibri"/>
        </w:rPr>
        <w:t xml:space="preserve">§13 </w:t>
      </w:r>
      <w:r w:rsidR="00C11790" w:rsidRPr="00C11790">
        <w:rPr>
          <w:rFonts w:eastAsia="Calibri"/>
        </w:rPr>
        <w:t>zákona č. 292/2014</w:t>
      </w:r>
      <w:r w:rsidRPr="00E8679A">
        <w:rPr>
          <w:rFonts w:eastAsia="Calibri"/>
        </w:rPr>
        <w:t>.</w:t>
      </w:r>
    </w:p>
    <w:p w:rsidR="00DB72E1" w:rsidRDefault="00757C05" w:rsidP="00DB72E1">
      <w:pPr>
        <w:spacing w:after="120"/>
        <w:jc w:val="both"/>
      </w:pPr>
      <w:proofErr w:type="spellStart"/>
      <w:r w:rsidRPr="00E8679A">
        <w:rPr>
          <w:rFonts w:eastAsia="Calibri"/>
        </w:rPr>
        <w:t>Multifondový</w:t>
      </w:r>
      <w:proofErr w:type="spellEnd"/>
      <w:r w:rsidRPr="00E8679A">
        <w:rPr>
          <w:rFonts w:eastAsia="Calibri"/>
        </w:rPr>
        <w:t xml:space="preserve"> charakter CLLD predpokladá intenzívnu koordináciu a kooperáciu oboch</w:t>
      </w:r>
      <w:r w:rsidRPr="00835D17">
        <w:t xml:space="preserve"> riadiacich orgánov, príp. ďalších relevantných partnerov. Hlavným orgánom</w:t>
      </w:r>
      <w:r w:rsidR="00D77B9C">
        <w:t xml:space="preserve"> - gestorom</w:t>
      </w:r>
      <w:r w:rsidRPr="00835D17">
        <w:t xml:space="preserve"> zodpovedným za koordináciu prípravy a implementácie CLLD na národnej úrovni je RO </w:t>
      </w:r>
      <w:r w:rsidR="00C11790">
        <w:br/>
      </w:r>
      <w:r w:rsidRPr="00835D17">
        <w:t>pre PRV. Zástupcovia RO pre IROP spolupracujú v otázkach týkajúcich sa CLLD najmä prostredníctvom Koordinačného výboru pre CLLD zriadenom gestorom v máji 2015, ktorého hlavnou úlohou je vecné a časové zlaďovanie činností vo vzťahu k</w:t>
      </w:r>
      <w:r w:rsidR="00A70912">
        <w:t xml:space="preserve"> riadeniu a implementácii CLLD. </w:t>
      </w:r>
    </w:p>
    <w:p w:rsidR="00954DA4" w:rsidRPr="00E8679A" w:rsidRDefault="00757C05" w:rsidP="001514E6">
      <w:pPr>
        <w:spacing w:after="120"/>
        <w:jc w:val="both"/>
        <w:rPr>
          <w:rFonts w:eastAsia="Calibri"/>
        </w:rPr>
      </w:pPr>
      <w:r w:rsidRPr="00835D17">
        <w:t xml:space="preserve">Štandardné základné procesy a postupy, zabezpečujúce harmonizované uplatňovanie pravidiel pri poskytovaní príspevkov z PRV a IROP v oblasti CLLD, sú obsiahnuté v Systéme riadenia CLLD pre programové obdobie 2014 – 2020 schválenom uznesením vlády SR </w:t>
      </w:r>
      <w:r w:rsidR="00C11790">
        <w:br/>
      </w:r>
      <w:r w:rsidRPr="00835D17">
        <w:t xml:space="preserve">č. </w:t>
      </w:r>
      <w:hyperlink r:id="rId29" w:history="1">
        <w:r w:rsidRPr="00E8679A">
          <w:rPr>
            <w:rFonts w:eastAsia="Calibri"/>
          </w:rPr>
          <w:t>155/2015</w:t>
        </w:r>
      </w:hyperlink>
      <w:r w:rsidR="00E8679A">
        <w:rPr>
          <w:rFonts w:eastAsia="Calibri"/>
        </w:rPr>
        <w:t xml:space="preserve"> z 1. apríla 2015.</w:t>
      </w:r>
      <w:r w:rsidR="00DB72E1">
        <w:rPr>
          <w:rFonts w:eastAsia="Calibri"/>
        </w:rPr>
        <w:t xml:space="preserve"> </w:t>
      </w:r>
      <w:r w:rsidR="00DB72E1" w:rsidRPr="00C82F99">
        <w:rPr>
          <w:rFonts w:eastAsia="Calibri"/>
        </w:rPr>
        <w:t xml:space="preserve">Dňa 10.11.2015 nadobudol účinnosť Dodatok č.1, ktorým sa mení Systém riadenia CLLD (LEADER a </w:t>
      </w:r>
      <w:proofErr w:type="spellStart"/>
      <w:r w:rsidR="00DB72E1" w:rsidRPr="00C82F99">
        <w:rPr>
          <w:rFonts w:eastAsia="Calibri"/>
        </w:rPr>
        <w:t>komunitný</w:t>
      </w:r>
      <w:proofErr w:type="spellEnd"/>
      <w:r w:rsidR="00DB72E1" w:rsidRPr="00C82F99">
        <w:rPr>
          <w:rFonts w:eastAsia="Calibri"/>
        </w:rPr>
        <w:t xml:space="preserve"> rozvoj) pre programové obdobie 2014 – 2020. Dňa 03.02.2016 nadobudol účinnosť Dodatok č.</w:t>
      </w:r>
      <w:r w:rsidR="00DB72E1">
        <w:rPr>
          <w:rFonts w:eastAsia="Calibri"/>
        </w:rPr>
        <w:t xml:space="preserve"> </w:t>
      </w:r>
      <w:r w:rsidR="00DB72E1" w:rsidRPr="00C82F99">
        <w:rPr>
          <w:rFonts w:eastAsia="Calibri"/>
        </w:rPr>
        <w:t xml:space="preserve">2, ktorým sa mení Systém riadenia CLLD (LEADER a </w:t>
      </w:r>
      <w:proofErr w:type="spellStart"/>
      <w:r w:rsidR="00DB72E1" w:rsidRPr="00C82F99">
        <w:rPr>
          <w:rFonts w:eastAsia="Calibri"/>
        </w:rPr>
        <w:t>komunitný</w:t>
      </w:r>
      <w:proofErr w:type="spellEnd"/>
      <w:r w:rsidR="00DB72E1" w:rsidRPr="00C82F99">
        <w:rPr>
          <w:rFonts w:eastAsia="Calibri"/>
        </w:rPr>
        <w:t xml:space="preserve"> rozvoj) pre programové obdobie 2014 – 2020.</w:t>
      </w:r>
    </w:p>
    <w:p w:rsidR="00DF734F" w:rsidRPr="00E8679A" w:rsidRDefault="00CF16E2" w:rsidP="00E8679A">
      <w:pPr>
        <w:spacing w:before="120" w:after="120"/>
        <w:jc w:val="both"/>
        <w:rPr>
          <w:rFonts w:eastAsia="Calibri"/>
        </w:rPr>
      </w:pPr>
      <w:r w:rsidRPr="00E8679A">
        <w:rPr>
          <w:rFonts w:eastAsia="Calibri"/>
        </w:rPr>
        <w:t xml:space="preserve">V období </w:t>
      </w:r>
      <w:r w:rsidR="00D628DE">
        <w:rPr>
          <w:rFonts w:eastAsia="Calibri"/>
        </w:rPr>
        <w:t xml:space="preserve">roka 2015 </w:t>
      </w:r>
      <w:r w:rsidRPr="00E8679A">
        <w:rPr>
          <w:rFonts w:eastAsia="Calibri"/>
        </w:rPr>
        <w:t>sa začal</w:t>
      </w:r>
      <w:r w:rsidR="00D628DE">
        <w:rPr>
          <w:rFonts w:eastAsia="Calibri"/>
        </w:rPr>
        <w:t xml:space="preserve">o s prípravnou fázou súvisiacou so stratégiami CLLD a to </w:t>
      </w:r>
      <w:r w:rsidR="00D628DE">
        <w:t xml:space="preserve">zverejnením prvých výziev v rámci </w:t>
      </w:r>
      <w:r w:rsidRPr="00954DA4">
        <w:t xml:space="preserve"> opatrenia </w:t>
      </w:r>
      <w:r w:rsidR="00D628DE">
        <w:t xml:space="preserve">PRV č. </w:t>
      </w:r>
      <w:r w:rsidRPr="00954DA4">
        <w:t xml:space="preserve">19 „Podpora na miestny rozvoj v rámci iniciatívy </w:t>
      </w:r>
      <w:r w:rsidRPr="00E8679A">
        <w:rPr>
          <w:rFonts w:eastAsia="Calibri"/>
        </w:rPr>
        <w:t xml:space="preserve">LEADER (CLLD – miestny rozvoj vedený komunitou)“. </w:t>
      </w:r>
    </w:p>
    <w:p w:rsidR="00DF734F" w:rsidRPr="00E8679A" w:rsidRDefault="00CF16E2" w:rsidP="00E8679A">
      <w:pPr>
        <w:spacing w:before="120" w:after="120"/>
        <w:jc w:val="both"/>
        <w:rPr>
          <w:rFonts w:eastAsia="Calibri"/>
        </w:rPr>
      </w:pPr>
      <w:r w:rsidRPr="00E8679A">
        <w:rPr>
          <w:rFonts w:eastAsia="Calibri"/>
        </w:rPr>
        <w:t xml:space="preserve">V období od 28.05.2015 – 28.07.2015 bola </w:t>
      </w:r>
      <w:r w:rsidR="0010572B" w:rsidRPr="00E8679A">
        <w:rPr>
          <w:rFonts w:eastAsia="Calibri"/>
        </w:rPr>
        <w:t xml:space="preserve">v rámci PRV </w:t>
      </w:r>
      <w:r w:rsidRPr="00E8679A">
        <w:rPr>
          <w:rFonts w:eastAsia="Calibri"/>
        </w:rPr>
        <w:t xml:space="preserve">vyhlásená výzva na </w:t>
      </w:r>
      <w:proofErr w:type="spellStart"/>
      <w:r w:rsidRPr="00E8679A">
        <w:rPr>
          <w:rFonts w:eastAsia="Calibri"/>
        </w:rPr>
        <w:t>podopatrenie</w:t>
      </w:r>
      <w:proofErr w:type="spellEnd"/>
      <w:r w:rsidRPr="00954DA4">
        <w:t xml:space="preserve"> 19.1 „</w:t>
      </w:r>
      <w:r w:rsidRPr="0010572B">
        <w:rPr>
          <w:b/>
        </w:rPr>
        <w:t>Prípravná podpora</w:t>
      </w:r>
      <w:r w:rsidRPr="00954DA4">
        <w:t>“ s cieľom poskytnúť žiadateľom podporu pre vypracovanie a uskutočnenie stratégie miestneho</w:t>
      </w:r>
      <w:r w:rsidR="0010572B">
        <w:t xml:space="preserve"> rozvoja vedeného komunitou. Prijatých a registrovaných </w:t>
      </w:r>
      <w:proofErr w:type="spellStart"/>
      <w:r w:rsidR="0010572B" w:rsidRPr="00E8679A">
        <w:rPr>
          <w:rFonts w:eastAsia="Calibri"/>
        </w:rPr>
        <w:t>ŽoNFP</w:t>
      </w:r>
      <w:proofErr w:type="spellEnd"/>
      <w:r w:rsidR="0010572B" w:rsidRPr="00E8679A">
        <w:rPr>
          <w:rFonts w:eastAsia="Calibri"/>
        </w:rPr>
        <w:t xml:space="preserve"> v IS PPA bolo 127 s požadovanou výškou NFP 1,3 mil. EUR.</w:t>
      </w:r>
    </w:p>
    <w:p w:rsidR="00052BAB" w:rsidRPr="00A70912" w:rsidRDefault="00CF16E2" w:rsidP="00E8679A">
      <w:pPr>
        <w:spacing w:before="120" w:after="120"/>
        <w:jc w:val="both"/>
      </w:pPr>
      <w:r w:rsidRPr="00E8679A">
        <w:rPr>
          <w:rFonts w:eastAsia="Calibri"/>
        </w:rPr>
        <w:t xml:space="preserve">Následne bola vyhlásená výzva </w:t>
      </w:r>
      <w:r w:rsidR="00954DA4" w:rsidRPr="00E8679A">
        <w:rPr>
          <w:rFonts w:eastAsia="Calibri"/>
        </w:rPr>
        <w:t xml:space="preserve">na predkladanie projektových zámerov </w:t>
      </w:r>
      <w:r w:rsidRPr="00E8679A">
        <w:rPr>
          <w:rFonts w:eastAsia="Calibri"/>
        </w:rPr>
        <w:t xml:space="preserve">pre </w:t>
      </w:r>
      <w:proofErr w:type="spellStart"/>
      <w:r w:rsidRPr="00E8679A">
        <w:rPr>
          <w:rFonts w:eastAsia="Calibri"/>
        </w:rPr>
        <w:t>podopatrenie</w:t>
      </w:r>
      <w:proofErr w:type="spellEnd"/>
      <w:r w:rsidRPr="00E8679A">
        <w:rPr>
          <w:rFonts w:eastAsia="Calibri"/>
        </w:rPr>
        <w:t xml:space="preserve"> 19.2</w:t>
      </w:r>
      <w:r w:rsidRPr="00954DA4">
        <w:t xml:space="preserve"> „</w:t>
      </w:r>
      <w:r w:rsidRPr="00954DA4">
        <w:rPr>
          <w:b/>
        </w:rPr>
        <w:t xml:space="preserve">Podpora na vykonávanie operácií v rámci stratégie miestneho rozvoja vedeného </w:t>
      </w:r>
      <w:r w:rsidRPr="00954DA4">
        <w:rPr>
          <w:b/>
        </w:rPr>
        <w:lastRenderedPageBreak/>
        <w:t>komunitou</w:t>
      </w:r>
      <w:r w:rsidRPr="00954DA4">
        <w:t>“ v ob</w:t>
      </w:r>
      <w:r w:rsidR="00C11790">
        <w:t>dobí od 24.09.2015 do 15.12.</w:t>
      </w:r>
      <w:r w:rsidRPr="00954DA4">
        <w:t xml:space="preserve">2015. </w:t>
      </w:r>
      <w:r w:rsidR="00954DA4">
        <w:t>Súčinnosť pri príprave dokumentácie k výzve na predkladanie projektových zámerov v rámci PRV poskytoval aj RO pre IR</w:t>
      </w:r>
      <w:r w:rsidR="0010572B">
        <w:t>O</w:t>
      </w:r>
      <w:r w:rsidR="00954DA4">
        <w:t xml:space="preserve">P. </w:t>
      </w:r>
      <w:r w:rsidR="00954DA4" w:rsidRPr="00954DA4">
        <w:t xml:space="preserve">Povinnú prílohu projektového zámeru tvorí stratégia CLLD. </w:t>
      </w:r>
      <w:r w:rsidRPr="00954DA4">
        <w:t>V súčasnosti prebieha proces odborného hodnotenia predložených projektových zámerov. Predpokladaný termín schválenia stratégií CLLD a udelenia štatútov MAS je koniec mája 2016.</w:t>
      </w:r>
      <w:r w:rsidR="00954DA4" w:rsidRPr="00954DA4">
        <w:t xml:space="preserve"> </w:t>
      </w:r>
      <w:r w:rsidR="00954DA4">
        <w:t xml:space="preserve">Na procese posudzovania projektových zámerov bude participovať aj </w:t>
      </w:r>
      <w:r w:rsidR="00954DA4" w:rsidRPr="00954DA4">
        <w:t>RO pre IROP</w:t>
      </w:r>
      <w:r w:rsidR="00954DA4">
        <w:t xml:space="preserve">. </w:t>
      </w:r>
      <w:r w:rsidR="00954DA4" w:rsidRPr="00954DA4">
        <w:t xml:space="preserve"> </w:t>
      </w:r>
    </w:p>
    <w:p w:rsidR="00BC2EA3" w:rsidRPr="00D40ED7" w:rsidRDefault="00F119C2" w:rsidP="00D40ED7">
      <w:pPr>
        <w:pStyle w:val="Nadpis1"/>
      </w:pPr>
      <w:bookmarkStart w:id="91" w:name="_Toc444160738"/>
      <w:bookmarkStart w:id="92" w:name="_Toc447185522"/>
      <w:r>
        <w:t>10</w:t>
      </w:r>
      <w:r w:rsidR="00BC2EA3" w:rsidRPr="00D40ED7">
        <w:t xml:space="preserve"> Implementácia iniciatívy na podporu zamestnanosti mladých</w:t>
      </w:r>
      <w:bookmarkEnd w:id="91"/>
      <w:r w:rsidR="00BC2EA3" w:rsidRPr="00D40ED7">
        <w:t xml:space="preserve"> </w:t>
      </w:r>
      <w:r w:rsidR="00AB7711">
        <w:t>ľudí</w:t>
      </w:r>
      <w:bookmarkEnd w:id="92"/>
    </w:p>
    <w:p w:rsidR="001A5041" w:rsidRDefault="001A5041">
      <w:pPr>
        <w:rPr>
          <w:b/>
        </w:rPr>
      </w:pPr>
    </w:p>
    <w:p w:rsidR="00B26070" w:rsidRPr="00E8679A" w:rsidRDefault="00E7278B" w:rsidP="00F72699">
      <w:pPr>
        <w:spacing w:after="120"/>
        <w:jc w:val="both"/>
        <w:rPr>
          <w:rFonts w:eastAsia="Calibri"/>
        </w:rPr>
      </w:pPr>
      <w:r w:rsidRPr="00F75C63">
        <w:t>Európska rada sa vo februári 2013 dohodla, že vytvorí iniciatívu na podporu zamestnanosti mladých ľudí, aby posilnila finančnú podporu v rámci existujúcich fondov EÚ</w:t>
      </w:r>
      <w:r>
        <w:t xml:space="preserve">. </w:t>
      </w:r>
      <w:r w:rsidR="006065DE">
        <w:t xml:space="preserve">K tomuto kroku pristúpila vzhľadom na všeobecne vysokú mieru evidovanej nezamestnanosti mladých ľudí v EÚ. </w:t>
      </w:r>
      <w:r w:rsidR="00B26070">
        <w:t>Iniciatíva na podporu zamestnanosti mladých ľudí</w:t>
      </w:r>
      <w:r w:rsidR="00B43198">
        <w:t xml:space="preserve"> (IZM)</w:t>
      </w:r>
      <w:r w:rsidR="00B26070">
        <w:t xml:space="preserve"> je v programovom období 2014 – 2020 realizovaná v rámci OP </w:t>
      </w:r>
      <w:r w:rsidR="00B43198">
        <w:t>ĽZ</w:t>
      </w:r>
      <w:r w:rsidR="00B26070">
        <w:t>, kde jej patrí samostatná prioritná os</w:t>
      </w:r>
      <w:r w:rsidR="00DB7F07">
        <w:t xml:space="preserve"> 2</w:t>
      </w:r>
      <w:r w:rsidR="00B26070">
        <w:t>. Jej cieľom</w:t>
      </w:r>
      <w:r w:rsidR="00B26070" w:rsidRPr="00B26070">
        <w:t xml:space="preserve"> je zvýšiť účasť mladých ľudí na pracovnom trhu. Kľúčovými aktivitami sa zabezpečí, aby všetci mladí ľudia</w:t>
      </w:r>
      <w:r w:rsidR="00636E69" w:rsidRPr="00636E69">
        <w:t xml:space="preserve"> </w:t>
      </w:r>
      <w:r w:rsidR="00636E69" w:rsidRPr="00B26070">
        <w:t>vo veku do 29 rokov</w:t>
      </w:r>
      <w:r w:rsidR="00636E69">
        <w:t>,</w:t>
      </w:r>
      <w:r w:rsidR="00B26070" w:rsidRPr="00B26070">
        <w:t xml:space="preserve"> </w:t>
      </w:r>
      <w:r w:rsidR="00636E69">
        <w:t>ktorí nie sú zamestnaní, nepokračujú v procese vzdelávania, ani sa nezúčastňujú na odbornej príprave</w:t>
      </w:r>
      <w:r w:rsidR="0050346E">
        <w:t>,</w:t>
      </w:r>
      <w:r w:rsidR="00B26070" w:rsidRPr="00B26070">
        <w:t xml:space="preserve"> dostali kvalitnú ponuku zamestnania, ďalšieho vzdelávania, odborného v</w:t>
      </w:r>
      <w:r w:rsidR="00B26070">
        <w:t>zdelávania a prípravy alebo stáž</w:t>
      </w:r>
      <w:r w:rsidR="00B26070" w:rsidRPr="00B26070">
        <w:t xml:space="preserve">e do štyroch mesiacov po zaradení do evidencie </w:t>
      </w:r>
      <w:r w:rsidR="00ED08C4">
        <w:t>uchádzačov o zamestnanie</w:t>
      </w:r>
      <w:r w:rsidR="00B26070" w:rsidRPr="00B26070">
        <w:t xml:space="preserve"> po strate zamestnania alebo po ukončení formálneho vzdelania.</w:t>
      </w:r>
      <w:r w:rsidR="00636E69">
        <w:t xml:space="preserve"> </w:t>
      </w:r>
      <w:r w:rsidR="00ED08C4">
        <w:rPr>
          <w:rFonts w:eastAsia="Calibri"/>
        </w:rPr>
        <w:t xml:space="preserve">Na prioritnú os </w:t>
      </w:r>
      <w:r w:rsidR="006C7A57" w:rsidRPr="00ED08C4">
        <w:rPr>
          <w:rFonts w:eastAsia="Calibri"/>
        </w:rPr>
        <w:t xml:space="preserve">2 bolo celkovo vyčlenených </w:t>
      </w:r>
      <w:r w:rsidR="006C7A57" w:rsidRPr="00DF734F">
        <w:rPr>
          <w:rFonts w:eastAsia="Calibri"/>
          <w:b/>
        </w:rPr>
        <w:t>215 910 858 EUR</w:t>
      </w:r>
      <w:r w:rsidR="006C7A57" w:rsidRPr="00ED08C4">
        <w:rPr>
          <w:rFonts w:eastAsia="Calibri"/>
        </w:rPr>
        <w:t>, pričom z IZM je</w:t>
      </w:r>
      <w:r w:rsidR="00DF734F">
        <w:rPr>
          <w:rFonts w:eastAsia="Calibri"/>
        </w:rPr>
        <w:t xml:space="preserve"> alokovaných </w:t>
      </w:r>
      <w:r w:rsidR="006C7A57" w:rsidRPr="00E8679A">
        <w:rPr>
          <w:rFonts w:eastAsia="Calibri"/>
        </w:rPr>
        <w:t>72 175 259 EUR</w:t>
      </w:r>
      <w:r w:rsidR="00ED08C4" w:rsidRPr="00ED08C4">
        <w:rPr>
          <w:rFonts w:eastAsia="Calibri"/>
        </w:rPr>
        <w:t>.</w:t>
      </w:r>
      <w:r w:rsidR="00ED08C4">
        <w:rPr>
          <w:rFonts w:eastAsia="Calibri"/>
        </w:rPr>
        <w:t xml:space="preserve"> </w:t>
      </w:r>
      <w:r w:rsidR="006C7A57">
        <w:rPr>
          <w:rFonts w:eastAsia="Calibri"/>
        </w:rPr>
        <w:t xml:space="preserve"> </w:t>
      </w:r>
    </w:p>
    <w:p w:rsidR="00DF734F" w:rsidRPr="00E8679A" w:rsidRDefault="00B26070" w:rsidP="00E8679A">
      <w:pPr>
        <w:spacing w:before="120" w:after="120"/>
        <w:jc w:val="both"/>
        <w:rPr>
          <w:rFonts w:eastAsia="Calibri"/>
        </w:rPr>
      </w:pPr>
      <w:r w:rsidRPr="00325518">
        <w:rPr>
          <w:rFonts w:eastAsia="Calibri"/>
        </w:rPr>
        <w:t xml:space="preserve">K 31.12.2015 boli v rámci prioritnej osi 2 OP ĽZ </w:t>
      </w:r>
      <w:proofErr w:type="spellStart"/>
      <w:r w:rsidRPr="00325518">
        <w:rPr>
          <w:rFonts w:eastAsia="Calibri"/>
        </w:rPr>
        <w:t>zazmluvnené</w:t>
      </w:r>
      <w:proofErr w:type="spellEnd"/>
      <w:r w:rsidRPr="00325518">
        <w:rPr>
          <w:rFonts w:eastAsia="Calibri"/>
        </w:rPr>
        <w:t xml:space="preserve"> dva národné projek</w:t>
      </w:r>
      <w:r w:rsidR="008F54BC">
        <w:rPr>
          <w:rFonts w:eastAsia="Calibri"/>
        </w:rPr>
        <w:t>ty</w:t>
      </w:r>
      <w:r w:rsidRPr="00325518">
        <w:rPr>
          <w:rFonts w:eastAsia="Calibri"/>
        </w:rPr>
        <w:t xml:space="preserve"> v celkovej hodnote 100 </w:t>
      </w:r>
      <w:r w:rsidR="00ED08C4">
        <w:rPr>
          <w:rFonts w:eastAsia="Calibri"/>
        </w:rPr>
        <w:t>mil.</w:t>
      </w:r>
      <w:r w:rsidRPr="00325518">
        <w:rPr>
          <w:rFonts w:eastAsia="Calibri"/>
        </w:rPr>
        <w:t xml:space="preserve"> </w:t>
      </w:r>
      <w:r>
        <w:rPr>
          <w:rFonts w:eastAsia="Calibri"/>
        </w:rPr>
        <w:t>EUR</w:t>
      </w:r>
      <w:r w:rsidRPr="00325518">
        <w:rPr>
          <w:rFonts w:eastAsia="Calibri"/>
        </w:rPr>
        <w:t>.</w:t>
      </w:r>
      <w:r>
        <w:rPr>
          <w:rFonts w:eastAsia="Calibri"/>
        </w:rPr>
        <w:t xml:space="preserve"> Jedná sa o projekty </w:t>
      </w:r>
      <w:r w:rsidRPr="00B26070">
        <w:rPr>
          <w:rFonts w:eastAsia="Calibri"/>
          <w:i/>
        </w:rPr>
        <w:t>Praxou k zamestnaniu</w:t>
      </w:r>
      <w:r w:rsidRPr="00B26070">
        <w:rPr>
          <w:rFonts w:eastAsia="Calibri"/>
        </w:rPr>
        <w:t xml:space="preserve"> (50 mil. EUR)</w:t>
      </w:r>
      <w:r>
        <w:rPr>
          <w:rFonts w:eastAsia="Calibri"/>
        </w:rPr>
        <w:t>, kde i</w:t>
      </w:r>
      <w:r w:rsidRPr="00B26070">
        <w:rPr>
          <w:rFonts w:eastAsia="Calibri"/>
        </w:rPr>
        <w:t xml:space="preserve">de o podporu mladých </w:t>
      </w:r>
      <w:r w:rsidR="008F54BC">
        <w:rPr>
          <w:rFonts w:eastAsia="Calibri"/>
        </w:rPr>
        <w:t xml:space="preserve">ľudí do 29 rokov veku s cieľom </w:t>
      </w:r>
      <w:r w:rsidRPr="00B26070">
        <w:rPr>
          <w:rFonts w:eastAsia="Calibri"/>
        </w:rPr>
        <w:t>zvýšenia ich zamestnanosti prostredníctvom podpory ich odborných zručností, vedomostí a praktických skúseností formou mentorovaného zapracovania a praxe u zamestnávateľov, ktorí na uvedený</w:t>
      </w:r>
      <w:r w:rsidR="00B43198">
        <w:rPr>
          <w:rFonts w:eastAsia="Calibri"/>
        </w:rPr>
        <w:t xml:space="preserve"> účel vytvoria pracovné miesta. </w:t>
      </w:r>
      <w:r>
        <w:rPr>
          <w:rFonts w:eastAsia="Calibri"/>
        </w:rPr>
        <w:t xml:space="preserve">Druhým projektom je </w:t>
      </w:r>
      <w:r w:rsidRPr="00B26070">
        <w:rPr>
          <w:rFonts w:eastAsia="Calibri"/>
          <w:i/>
        </w:rPr>
        <w:t>Absolventská prax štartuje zamestnanie</w:t>
      </w:r>
      <w:r w:rsidRPr="00B26070">
        <w:rPr>
          <w:rFonts w:eastAsia="Calibri"/>
        </w:rPr>
        <w:t xml:space="preserve"> (50 mil. EUR)</w:t>
      </w:r>
      <w:r w:rsidR="00FD7D61">
        <w:rPr>
          <w:rFonts w:eastAsia="Calibri"/>
        </w:rPr>
        <w:t>, v rámci ktorého</w:t>
      </w:r>
      <w:r w:rsidR="00827125">
        <w:rPr>
          <w:rFonts w:eastAsia="Calibri"/>
        </w:rPr>
        <w:t xml:space="preserve"> budú podporovaní mladí ľudia</w:t>
      </w:r>
      <w:r w:rsidRPr="00B26070">
        <w:rPr>
          <w:rFonts w:eastAsia="Calibri"/>
        </w:rPr>
        <w:t xml:space="preserve"> prostredníctvom pr</w:t>
      </w:r>
      <w:r w:rsidR="00827125">
        <w:rPr>
          <w:rFonts w:eastAsia="Calibri"/>
        </w:rPr>
        <w:t>axe u zamestnávateľa a následne bude podporované ich zamestnávanie</w:t>
      </w:r>
      <w:r w:rsidRPr="00B26070">
        <w:rPr>
          <w:rFonts w:eastAsia="Calibri"/>
        </w:rPr>
        <w:t xml:space="preserve"> po ukončení praxe u toho istého zamestnávateľa.</w:t>
      </w:r>
      <w:r w:rsidR="00B43198">
        <w:rPr>
          <w:rFonts w:eastAsia="Calibri"/>
        </w:rPr>
        <w:t xml:space="preserve"> </w:t>
      </w:r>
      <w:r w:rsidR="008F54BC" w:rsidRPr="00B43198">
        <w:t xml:space="preserve">V sledovanom období neboli v rámci týchto projektov čerpané </w:t>
      </w:r>
      <w:r w:rsidR="008F54BC" w:rsidRPr="00E8679A">
        <w:rPr>
          <w:rFonts w:eastAsia="Calibri"/>
        </w:rPr>
        <w:t xml:space="preserve">finančné prostriedky. </w:t>
      </w:r>
    </w:p>
    <w:p w:rsidR="00B43198" w:rsidRPr="00E8679A" w:rsidRDefault="008F54BC" w:rsidP="00E8679A">
      <w:pPr>
        <w:spacing w:before="120" w:after="120"/>
        <w:jc w:val="both"/>
        <w:rPr>
          <w:rFonts w:eastAsia="Calibri"/>
        </w:rPr>
      </w:pPr>
      <w:r w:rsidRPr="00E8679A">
        <w:rPr>
          <w:rFonts w:eastAsia="Calibri"/>
        </w:rPr>
        <w:t>Zároveň RO OP ĽZ zahájil</w:t>
      </w:r>
      <w:r w:rsidR="00A333DD" w:rsidRPr="00E8679A">
        <w:rPr>
          <w:rFonts w:eastAsia="Calibri"/>
        </w:rPr>
        <w:t xml:space="preserve"> prípravu ďalších národných projektov, a</w:t>
      </w:r>
      <w:r w:rsidR="00B43198" w:rsidRPr="00E8679A">
        <w:rPr>
          <w:rFonts w:eastAsia="Calibri"/>
        </w:rPr>
        <w:t> </w:t>
      </w:r>
      <w:r w:rsidR="00C1684F" w:rsidRPr="00E8679A">
        <w:rPr>
          <w:rFonts w:eastAsia="Calibri"/>
        </w:rPr>
        <w:t>to</w:t>
      </w:r>
      <w:r w:rsidR="00B43198" w:rsidRPr="00E8679A">
        <w:rPr>
          <w:rFonts w:eastAsia="Calibri"/>
        </w:rPr>
        <w:t xml:space="preserve">: </w:t>
      </w:r>
      <w:r w:rsidR="00C1684F" w:rsidRPr="00E8679A">
        <w:rPr>
          <w:rFonts w:eastAsia="Calibri"/>
        </w:rPr>
        <w:t xml:space="preserve"> </w:t>
      </w:r>
    </w:p>
    <w:p w:rsidR="00A333DD" w:rsidRPr="00D77B9C" w:rsidRDefault="00A333DD" w:rsidP="00D77B9C">
      <w:pPr>
        <w:pStyle w:val="Odsekzoznamu"/>
        <w:numPr>
          <w:ilvl w:val="3"/>
          <w:numId w:val="10"/>
        </w:numPr>
        <w:ind w:left="374"/>
      </w:pPr>
      <w:r w:rsidRPr="00ED08C4">
        <w:rPr>
          <w:i/>
        </w:rPr>
        <w:t>Úspešne na trhu práce</w:t>
      </w:r>
      <w:r w:rsidR="008F54BC" w:rsidRPr="00ED08C4">
        <w:rPr>
          <w:i/>
        </w:rPr>
        <w:t xml:space="preserve">, </w:t>
      </w:r>
      <w:r w:rsidR="008F54BC" w:rsidRPr="008F54BC">
        <w:t xml:space="preserve">v rámci ktorého budú </w:t>
      </w:r>
      <w:r w:rsidR="008F54BC">
        <w:t>podporovaní</w:t>
      </w:r>
      <w:r>
        <w:t xml:space="preserve"> </w:t>
      </w:r>
      <w:r w:rsidR="00DB7F07">
        <w:t>mladí ľudia</w:t>
      </w:r>
      <w:r>
        <w:t xml:space="preserve"> do 29 rokov, ktorí pred prijatím na vytvorené pracovné miesto nemali svoje prvé pravidelné zamestnanie, t.j. nikdy nemali zamestnanie, ktoré trvalo najmenej šesť po sebe nasledujúcich mesiacov. Podpora je tiež orientovaná na </w:t>
      </w:r>
      <w:r w:rsidRPr="00782F9E">
        <w:t>začatie vykonávania samostatnej zárobkovej činnosti</w:t>
      </w:r>
      <w:r>
        <w:t xml:space="preserve"> u mladých ľudí. K 31.12.2015 v systéme ITMS2014+ žiadosť o NFP k tomuto projektu figurovala v stave „schválená“.</w:t>
      </w:r>
    </w:p>
    <w:p w:rsidR="00A333DD" w:rsidRPr="00D77B9C" w:rsidRDefault="00A333DD" w:rsidP="00ED08C4">
      <w:pPr>
        <w:pStyle w:val="Zkladntext21"/>
        <w:numPr>
          <w:ilvl w:val="3"/>
          <w:numId w:val="10"/>
        </w:numPr>
        <w:shd w:val="clear" w:color="auto" w:fill="auto"/>
        <w:spacing w:line="240" w:lineRule="auto"/>
        <w:ind w:left="374" w:right="57"/>
        <w:jc w:val="both"/>
        <w:rPr>
          <w:sz w:val="24"/>
          <w:szCs w:val="24"/>
        </w:rPr>
      </w:pPr>
      <w:r w:rsidRPr="00C1684F">
        <w:rPr>
          <w:i/>
          <w:sz w:val="24"/>
          <w:szCs w:val="24"/>
        </w:rPr>
        <w:t>Podpora vytvorenia pracovného miesta v prvom pravidelne platenom zamestnaní</w:t>
      </w:r>
      <w:r w:rsidRPr="00C1684F">
        <w:rPr>
          <w:sz w:val="24"/>
          <w:szCs w:val="24"/>
        </w:rPr>
        <w:t>,</w:t>
      </w:r>
      <w:r w:rsidRPr="00E7151F">
        <w:rPr>
          <w:b/>
          <w:sz w:val="24"/>
          <w:szCs w:val="24"/>
        </w:rPr>
        <w:t xml:space="preserve"> </w:t>
      </w:r>
      <w:r w:rsidR="006065DE">
        <w:rPr>
          <w:sz w:val="24"/>
          <w:szCs w:val="24"/>
        </w:rPr>
        <w:t>ktorý je</w:t>
      </w:r>
      <w:r w:rsidR="00C1684F">
        <w:rPr>
          <w:sz w:val="24"/>
          <w:szCs w:val="24"/>
        </w:rPr>
        <w:t xml:space="preserve"> pokračovaním</w:t>
      </w:r>
      <w:r w:rsidRPr="00E7151F">
        <w:rPr>
          <w:sz w:val="24"/>
          <w:szCs w:val="24"/>
        </w:rPr>
        <w:t xml:space="preserve"> v uplatňovaní aktívneho opatrenia na trhu práce/AOTP podľa § 51a zákona o službách zamestnanosti.</w:t>
      </w:r>
    </w:p>
    <w:p w:rsidR="00C1684F" w:rsidRPr="00DF734F" w:rsidRDefault="00A333DD" w:rsidP="00DF734F">
      <w:pPr>
        <w:pStyle w:val="Odsekzoznamu"/>
        <w:numPr>
          <w:ilvl w:val="3"/>
          <w:numId w:val="10"/>
        </w:numPr>
        <w:ind w:left="374"/>
      </w:pPr>
      <w:r w:rsidRPr="00ED08C4">
        <w:rPr>
          <w:i/>
        </w:rPr>
        <w:t>Podpora prípravy na začatie a vykonávanie samostatnej zárobkovej činnosti u mladých ľudí</w:t>
      </w:r>
      <w:r w:rsidRPr="00E7151F">
        <w:t xml:space="preserve"> </w:t>
      </w:r>
      <w:r w:rsidRPr="00260EBF">
        <w:t>a ďalšie aktivity v súlade s príkladmi aktivít rozpracovaných v OP ĽZ.</w:t>
      </w:r>
    </w:p>
    <w:p w:rsidR="005F573E" w:rsidRPr="00D40ED7" w:rsidRDefault="00F119C2" w:rsidP="00D40ED7">
      <w:pPr>
        <w:pStyle w:val="Nadpis1"/>
        <w:ind w:left="426" w:hanging="426"/>
      </w:pPr>
      <w:bookmarkStart w:id="93" w:name="_Toc444160739"/>
      <w:bookmarkStart w:id="94" w:name="_Toc447185523"/>
      <w:r>
        <w:lastRenderedPageBreak/>
        <w:t>11</w:t>
      </w:r>
      <w:r w:rsidR="005F573E" w:rsidRPr="00D40ED7">
        <w:t xml:space="preserve"> Koordinácia a zabezpečenie synergických účinkov medzi EŠIF a ostatnými nástrojmi podpory EÚ a SR</w:t>
      </w:r>
      <w:bookmarkEnd w:id="93"/>
      <w:bookmarkEnd w:id="94"/>
    </w:p>
    <w:p w:rsidR="005F573E" w:rsidRDefault="005F573E">
      <w:pPr>
        <w:rPr>
          <w:b/>
        </w:rPr>
      </w:pPr>
    </w:p>
    <w:p w:rsidR="005F573E" w:rsidRPr="0008396D" w:rsidRDefault="005F573E" w:rsidP="00D245C4">
      <w:pPr>
        <w:spacing w:after="120"/>
        <w:jc w:val="both"/>
      </w:pPr>
      <w:r w:rsidRPr="0008396D">
        <w:t>Potreba koordinácie využívania EŠIF a</w:t>
      </w:r>
      <w:r>
        <w:t xml:space="preserve"> </w:t>
      </w:r>
      <w:r w:rsidRPr="0008396D">
        <w:t>iných nástrojov podpory je legislatívne u</w:t>
      </w:r>
      <w:r>
        <w:t>stanovená</w:t>
      </w:r>
      <w:r w:rsidRPr="0008396D">
        <w:t xml:space="preserve"> v </w:t>
      </w:r>
      <w:r>
        <w:t>n</w:t>
      </w:r>
      <w:r w:rsidRPr="0008396D">
        <w:t xml:space="preserve">ariadení Európskeho parlamentu a Rady </w:t>
      </w:r>
      <w:r>
        <w:t>(</w:t>
      </w:r>
      <w:r w:rsidRPr="0008396D">
        <w:t>EÚ</w:t>
      </w:r>
      <w:r>
        <w:t>)</w:t>
      </w:r>
      <w:r w:rsidR="00F75C63">
        <w:t xml:space="preserve"> č. 1303/2013</w:t>
      </w:r>
      <w:r>
        <w:t xml:space="preserve">. </w:t>
      </w:r>
      <w:r w:rsidRPr="0008396D">
        <w:rPr>
          <w:color w:val="000000"/>
        </w:rPr>
        <w:t>V</w:t>
      </w:r>
      <w:r>
        <w:rPr>
          <w:color w:val="000000"/>
        </w:rPr>
        <w:t xml:space="preserve"> </w:t>
      </w:r>
      <w:r w:rsidRPr="0008396D">
        <w:rPr>
          <w:color w:val="000000"/>
        </w:rPr>
        <w:t xml:space="preserve">zmysle usmernení </w:t>
      </w:r>
      <w:r w:rsidR="00F75C63">
        <w:rPr>
          <w:color w:val="000000"/>
        </w:rPr>
        <w:t>tohto</w:t>
      </w:r>
      <w:r>
        <w:rPr>
          <w:color w:val="000000"/>
        </w:rPr>
        <w:t xml:space="preserve"> nariadenia boli v </w:t>
      </w:r>
      <w:r w:rsidRPr="0008396D">
        <w:rPr>
          <w:color w:val="000000"/>
        </w:rPr>
        <w:t>Partnerskej dohode Slovenskej republiky na roky 2014</w:t>
      </w:r>
      <w:r w:rsidR="0050346E">
        <w:rPr>
          <w:color w:val="000000"/>
        </w:rPr>
        <w:t xml:space="preserve"> </w:t>
      </w:r>
      <w:r w:rsidR="0050346E">
        <w:t>–</w:t>
      </w:r>
      <w:r w:rsidR="00D76B01">
        <w:t xml:space="preserve"> </w:t>
      </w:r>
      <w:r w:rsidRPr="0008396D">
        <w:rPr>
          <w:color w:val="000000"/>
        </w:rPr>
        <w:t xml:space="preserve">2020 </w:t>
      </w:r>
      <w:r>
        <w:rPr>
          <w:color w:val="000000"/>
        </w:rPr>
        <w:t>a to konkrétne</w:t>
      </w:r>
      <w:r w:rsidRPr="0008396D">
        <w:rPr>
          <w:color w:val="000000"/>
        </w:rPr>
        <w:t xml:space="preserve"> v</w:t>
      </w:r>
      <w:r>
        <w:rPr>
          <w:color w:val="000000"/>
        </w:rPr>
        <w:t xml:space="preserve"> </w:t>
      </w:r>
      <w:r w:rsidRPr="0008396D">
        <w:rPr>
          <w:color w:val="000000"/>
        </w:rPr>
        <w:t xml:space="preserve">časti 2.1 identifikované </w:t>
      </w:r>
      <w:r w:rsidRPr="00D609E8">
        <w:rPr>
          <w:color w:val="000000"/>
        </w:rPr>
        <w:t>základné opatrenia, ktorými bude v podmienkach SR zabezpečovaný mechanizmus koordinácie medzi EŠIF a ostatnými nástrojmi podpory</w:t>
      </w:r>
      <w:r w:rsidR="005E09C4" w:rsidRPr="00D609E8">
        <w:rPr>
          <w:color w:val="000000"/>
        </w:rPr>
        <w:t>.</w:t>
      </w:r>
    </w:p>
    <w:p w:rsidR="005F573E" w:rsidRPr="0008396D" w:rsidRDefault="005F573E" w:rsidP="005F573E">
      <w:pPr>
        <w:spacing w:after="120"/>
        <w:jc w:val="both"/>
      </w:pPr>
      <w:r w:rsidRPr="0008396D">
        <w:t>J</w:t>
      </w:r>
      <w:r>
        <w:t xml:space="preserve">edným z dôležitých opatrení </w:t>
      </w:r>
      <w:r w:rsidRPr="0008396D">
        <w:t>v</w:t>
      </w:r>
      <w:r>
        <w:t xml:space="preserve"> </w:t>
      </w:r>
      <w:r w:rsidRPr="0008396D">
        <w:t>rámci mechanizmu koordinácie medzi EŠIF a</w:t>
      </w:r>
      <w:r>
        <w:t> </w:t>
      </w:r>
      <w:r w:rsidRPr="0008396D">
        <w:t xml:space="preserve">ostatnými nástrojmi podpory je zriadenie </w:t>
      </w:r>
      <w:r w:rsidRPr="0008396D">
        <w:rPr>
          <w:b/>
        </w:rPr>
        <w:t>Pracovnej komisie pre koordináciu a zabezpečenie synergických účinkov medzi EŠIF a ostatnými nástrojmi podpory EÚ a SR</w:t>
      </w:r>
      <w:r w:rsidRPr="0008396D">
        <w:t xml:space="preserve"> (ďalej len „pracovná komisia“). Pracovná komisia je expertným koordinačným orgánom zriadená na medzirezortnej úrovni</w:t>
      </w:r>
      <w:r>
        <w:t>, ktorej p</w:t>
      </w:r>
      <w:r w:rsidRPr="0008396D">
        <w:t>redsedom je podpredseda vlády SR pre investície.</w:t>
      </w:r>
      <w:r>
        <w:t xml:space="preserve"> V súlade so všeobecným nariadením </w:t>
      </w:r>
      <w:r w:rsidRPr="003C320B">
        <w:t>zabe</w:t>
      </w:r>
      <w:r>
        <w:t>zpečuje pracovná komisia koordináciu synergických účinkov a </w:t>
      </w:r>
      <w:proofErr w:type="spellStart"/>
      <w:r>
        <w:t>komplementarít</w:t>
      </w:r>
      <w:proofErr w:type="spellEnd"/>
      <w:r w:rsidRPr="003C320B">
        <w:t xml:space="preserve"> medzi programami realizovanými v rámci EŠIF navzájom a medzi EŠIF a ostatnými nástrojmi podpory EÚ a</w:t>
      </w:r>
      <w:r>
        <w:t> </w:t>
      </w:r>
      <w:r w:rsidRPr="003C320B">
        <w:t>SR</w:t>
      </w:r>
      <w:r>
        <w:t>.</w:t>
      </w:r>
      <w:r w:rsidRPr="003C320B">
        <w:t xml:space="preserve"> </w:t>
      </w:r>
      <w:r>
        <w:t>C</w:t>
      </w:r>
      <w:r w:rsidRPr="003C320B">
        <w:t>ieľom</w:t>
      </w:r>
      <w:r>
        <w:t xml:space="preserve"> tejto pracovnej komisie je</w:t>
      </w:r>
      <w:r w:rsidRPr="003C320B">
        <w:t xml:space="preserve"> </w:t>
      </w:r>
      <w:r>
        <w:t xml:space="preserve">v podmienkach SR </w:t>
      </w:r>
      <w:r w:rsidRPr="003C320B">
        <w:t>zabezpečiť spoločné plánovanie a zvýšenie účinnosti investícií z EŠIF a podporiť účinné prispievanie EŠIF k stratégii EÚ na zabezpečenie inteligentného, udržateľného a </w:t>
      </w:r>
      <w:proofErr w:type="spellStart"/>
      <w:r w:rsidRPr="003C320B">
        <w:t>inkluzívneho</w:t>
      </w:r>
      <w:proofErr w:type="spellEnd"/>
      <w:r w:rsidRPr="003C320B">
        <w:t xml:space="preserve"> rastu.</w:t>
      </w:r>
      <w:r w:rsidR="00FD7D61">
        <w:t xml:space="preserve"> </w:t>
      </w:r>
      <w:r w:rsidRPr="0008396D">
        <w:t>Zriadenie pracovnej komisie,</w:t>
      </w:r>
      <w:r>
        <w:t> </w:t>
      </w:r>
      <w:r w:rsidRPr="0008396D">
        <w:t xml:space="preserve">rámcový popis jej základných úloh a povinnosti </w:t>
      </w:r>
      <w:r>
        <w:t xml:space="preserve">riadiacich orgánov </w:t>
      </w:r>
      <w:r w:rsidRPr="0008396D">
        <w:t xml:space="preserve">sú stanovené </w:t>
      </w:r>
      <w:r>
        <w:t>aj</w:t>
      </w:r>
      <w:r w:rsidRPr="0008396D">
        <w:t> v Systéme riadenia EŠIF</w:t>
      </w:r>
      <w:r w:rsidR="00FD7D61">
        <w:t>.</w:t>
      </w:r>
    </w:p>
    <w:p w:rsidR="005F573E" w:rsidRPr="0008396D" w:rsidRDefault="005F573E" w:rsidP="00D245C4">
      <w:pPr>
        <w:spacing w:after="120"/>
        <w:jc w:val="both"/>
      </w:pPr>
      <w:r w:rsidRPr="0008396D">
        <w:t xml:space="preserve">Z dôvodu potreby bližšieho usmernenia </w:t>
      </w:r>
      <w:r>
        <w:t>RO</w:t>
      </w:r>
      <w:r w:rsidRPr="0008396D">
        <w:t xml:space="preserve"> a pracovnej komisie pri definovaní </w:t>
      </w:r>
      <w:proofErr w:type="spellStart"/>
      <w:r w:rsidRPr="0008396D">
        <w:t>synergií</w:t>
      </w:r>
      <w:proofErr w:type="spellEnd"/>
      <w:r w:rsidRPr="0008396D">
        <w:t xml:space="preserve"> a </w:t>
      </w:r>
      <w:proofErr w:type="spellStart"/>
      <w:r w:rsidRPr="0008396D">
        <w:t>komplementarít</w:t>
      </w:r>
      <w:proofErr w:type="spellEnd"/>
      <w:r w:rsidRPr="0008396D">
        <w:t xml:space="preserve"> v rámci EŠIF, ako aj EŠIF s inými nástrojmi podpory EÚ a SR, vypracoval CKO </w:t>
      </w:r>
      <w:r w:rsidR="006065DE">
        <w:t>Metodický pokyn</w:t>
      </w:r>
      <w:r w:rsidRPr="00313C35">
        <w:t xml:space="preserve"> č. 11 k zabezpečeniu koordinácie synergických účinkov medzi EŠIF a inými nástrojmi podpory EÚ a SR</w:t>
      </w:r>
      <w:r w:rsidRPr="0008396D">
        <w:t xml:space="preserve"> (ďalej len „MP CKO č. 11“), ktorý nadobudol účinnosť dňa 27. </w:t>
      </w:r>
      <w:r w:rsidR="0050346E">
        <w:t>0</w:t>
      </w:r>
      <w:r w:rsidRPr="0008396D">
        <w:t>2. 2015.</w:t>
      </w:r>
      <w:r>
        <w:t xml:space="preserve"> </w:t>
      </w:r>
    </w:p>
    <w:p w:rsidR="005F573E" w:rsidRPr="0008396D" w:rsidRDefault="005F573E" w:rsidP="00D245C4">
      <w:pPr>
        <w:spacing w:after="120"/>
        <w:jc w:val="both"/>
      </w:pPr>
      <w:r w:rsidRPr="0008396D">
        <w:t>Po nadobudnutí účinnosti MP CKO č. 11 boli zo strany CKO jednotlivé RO vyzvané na predloženie indikatívnych harmonogramov výziev</w:t>
      </w:r>
      <w:r>
        <w:t>,</w:t>
      </w:r>
      <w:r w:rsidRPr="0008396D">
        <w:t xml:space="preserve"> spolu s informáciou o identifikovaných synergických účinkoch svojho programu vo vzťahu k iným programom EŠIF a iným nástrojom podpory EÚ a SR. </w:t>
      </w:r>
      <w:r w:rsidRPr="0008396D">
        <w:rPr>
          <w:lang w:eastAsia="en-GB"/>
        </w:rPr>
        <w:t xml:space="preserve">Na obdobie </w:t>
      </w:r>
      <w:r w:rsidRPr="00357C53">
        <w:rPr>
          <w:lang w:eastAsia="en-GB"/>
        </w:rPr>
        <w:t>september 2015 – február 2016 bol</w:t>
      </w:r>
      <w:r w:rsidRPr="0008396D">
        <w:rPr>
          <w:lang w:eastAsia="en-GB"/>
        </w:rPr>
        <w:t>i jednotlivými RO identifikované synergie a </w:t>
      </w:r>
      <w:proofErr w:type="spellStart"/>
      <w:r w:rsidRPr="0008396D">
        <w:rPr>
          <w:lang w:eastAsia="en-GB"/>
        </w:rPr>
        <w:t>komplementarity</w:t>
      </w:r>
      <w:proofErr w:type="spellEnd"/>
      <w:r w:rsidRPr="0008396D">
        <w:rPr>
          <w:lang w:eastAsia="en-GB"/>
        </w:rPr>
        <w:t xml:space="preserve"> pre </w:t>
      </w:r>
      <w:r w:rsidRPr="00357C53">
        <w:rPr>
          <w:lang w:eastAsia="en-GB"/>
        </w:rPr>
        <w:t>96 výziev a 147 vyzvaní</w:t>
      </w:r>
      <w:r w:rsidRPr="0008396D">
        <w:rPr>
          <w:lang w:eastAsia="en-GB"/>
        </w:rPr>
        <w:t>.</w:t>
      </w:r>
      <w:r>
        <w:rPr>
          <w:lang w:eastAsia="en-GB"/>
        </w:rPr>
        <w:t xml:space="preserve"> </w:t>
      </w:r>
      <w:r w:rsidRPr="0092561F">
        <w:rPr>
          <w:lang w:eastAsia="en-GB"/>
        </w:rPr>
        <w:t>V rámci harmonogramov výziev a vyzvaní na obdobie marec 2016 – február 2017 je plánovaných 90 výziev, 12 vyzvaní veľkých projektov, 125 vyzvaní národných projektov a 54 vyzvaní projektov technickej pomoci, ku ktorým RO identifikovali synergie a </w:t>
      </w:r>
      <w:proofErr w:type="spellStart"/>
      <w:r w:rsidRPr="0092561F">
        <w:rPr>
          <w:lang w:eastAsia="en-GB"/>
        </w:rPr>
        <w:t>komplementarity</w:t>
      </w:r>
      <w:proofErr w:type="spellEnd"/>
      <w:r w:rsidRPr="0092561F">
        <w:rPr>
          <w:lang w:eastAsia="en-GB"/>
        </w:rPr>
        <w:t>.</w:t>
      </w:r>
    </w:p>
    <w:p w:rsidR="005F573E" w:rsidRDefault="005F573E" w:rsidP="00D245C4">
      <w:pPr>
        <w:spacing w:after="120"/>
        <w:jc w:val="both"/>
        <w:rPr>
          <w:lang w:eastAsia="en-GB"/>
        </w:rPr>
      </w:pPr>
      <w:r w:rsidRPr="0008396D">
        <w:rPr>
          <w:lang w:eastAsia="en-GB"/>
        </w:rPr>
        <w:t xml:space="preserve">Na základe zaslaných harmonogramov výziev/vyzvaní a informácií RO boli CKO vypracované súhrnné podklady na </w:t>
      </w:r>
      <w:r w:rsidRPr="00313C35">
        <w:rPr>
          <w:lang w:eastAsia="en-GB"/>
        </w:rPr>
        <w:t>1. zasadnutie pracovnej komisie</w:t>
      </w:r>
      <w:r w:rsidRPr="0008396D">
        <w:rPr>
          <w:lang w:eastAsia="en-GB"/>
        </w:rPr>
        <w:t xml:space="preserve">, </w:t>
      </w:r>
      <w:r>
        <w:rPr>
          <w:lang w:eastAsia="en-GB"/>
        </w:rPr>
        <w:t xml:space="preserve">vrátane návrhov stanovísk pracovnej komisie k informáciám </w:t>
      </w:r>
      <w:r w:rsidRPr="006B7108">
        <w:rPr>
          <w:lang w:eastAsia="en-GB"/>
        </w:rPr>
        <w:t>o identifikovaných synergickýc</w:t>
      </w:r>
      <w:r>
        <w:rPr>
          <w:lang w:eastAsia="en-GB"/>
        </w:rPr>
        <w:t>h účinkoch a </w:t>
      </w:r>
      <w:proofErr w:type="spellStart"/>
      <w:r>
        <w:rPr>
          <w:lang w:eastAsia="en-GB"/>
        </w:rPr>
        <w:t>komplementaritách</w:t>
      </w:r>
      <w:proofErr w:type="spellEnd"/>
      <w:r>
        <w:rPr>
          <w:lang w:eastAsia="en-GB"/>
        </w:rPr>
        <w:t xml:space="preserve"> </w:t>
      </w:r>
      <w:r w:rsidRPr="006B7108">
        <w:rPr>
          <w:lang w:eastAsia="en-GB"/>
        </w:rPr>
        <w:t>v rámci harmonogramov výziev a vyzvaní jednotlivých RO</w:t>
      </w:r>
      <w:r>
        <w:rPr>
          <w:lang w:eastAsia="en-GB"/>
        </w:rPr>
        <w:t>.</w:t>
      </w:r>
    </w:p>
    <w:p w:rsidR="0088798A" w:rsidRPr="0008396D" w:rsidRDefault="005F573E" w:rsidP="005F573E">
      <w:pPr>
        <w:spacing w:before="120"/>
        <w:jc w:val="both"/>
        <w:rPr>
          <w:lang w:eastAsia="en-GB"/>
        </w:rPr>
      </w:pPr>
      <w:r>
        <w:rPr>
          <w:lang w:eastAsia="en-GB"/>
        </w:rPr>
        <w:t>Po úvodných praktických skúsenostiach pracovnej komisie je možné konštatovať, že zavedený systém je síce funkčný a spĺňa definovaný účel, avšak je málo pružný a je administratívne náročný.</w:t>
      </w:r>
      <w:r w:rsidR="00FD7D61">
        <w:rPr>
          <w:lang w:eastAsia="en-GB"/>
        </w:rPr>
        <w:t xml:space="preserve"> </w:t>
      </w:r>
      <w:r>
        <w:rPr>
          <w:lang w:eastAsia="en-GB"/>
        </w:rPr>
        <w:t>Z uvedeného dôvodu bude ambíciou pracovnej komisie v 1. polroku 2016 navrhnúť, a v prípade zhody na národnej úrovni implementovať opatrenia na zachovanie funkčnosti pri znížene</w:t>
      </w:r>
      <w:r w:rsidR="00DF734F">
        <w:rPr>
          <w:lang w:eastAsia="en-GB"/>
        </w:rPr>
        <w:t xml:space="preserve">j administratívnej náročnosti. </w:t>
      </w:r>
    </w:p>
    <w:p w:rsidR="00EB22FC" w:rsidRPr="00D40ED7" w:rsidRDefault="00F119C2" w:rsidP="00D40ED7">
      <w:pPr>
        <w:pStyle w:val="Nadpis1"/>
      </w:pPr>
      <w:bookmarkStart w:id="95" w:name="_Toc444160740"/>
      <w:bookmarkStart w:id="96" w:name="_Toc447185524"/>
      <w:r>
        <w:lastRenderedPageBreak/>
        <w:t>12</w:t>
      </w:r>
      <w:r w:rsidR="00D40ED7">
        <w:t xml:space="preserve"> </w:t>
      </w:r>
      <w:r w:rsidR="0088798A" w:rsidRPr="00D40ED7">
        <w:t>Plnenie princípu partner</w:t>
      </w:r>
      <w:r w:rsidR="00EB22FC" w:rsidRPr="00D40ED7">
        <w:t>stva a horizontálnych princípov</w:t>
      </w:r>
      <w:bookmarkEnd w:id="95"/>
      <w:bookmarkEnd w:id="96"/>
    </w:p>
    <w:p w:rsidR="0088798A" w:rsidRPr="00DE5B7B" w:rsidRDefault="00F119C2" w:rsidP="00A70912">
      <w:pPr>
        <w:pStyle w:val="Nadpis2"/>
        <w:rPr>
          <w:i/>
        </w:rPr>
      </w:pPr>
      <w:bookmarkStart w:id="97" w:name="_Toc444160741"/>
      <w:bookmarkStart w:id="98" w:name="_Toc447185525"/>
      <w:r>
        <w:t>12</w:t>
      </w:r>
      <w:r w:rsidR="00E7278B">
        <w:t xml:space="preserve">.1 </w:t>
      </w:r>
      <w:r w:rsidR="00A806BD">
        <w:t>Plnenie princípu partnerstva</w:t>
      </w:r>
      <w:bookmarkEnd w:id="97"/>
      <w:bookmarkEnd w:id="98"/>
    </w:p>
    <w:p w:rsidR="00DE5B7B" w:rsidRDefault="00DE5B7B" w:rsidP="0088798A">
      <w:pPr>
        <w:rPr>
          <w:i/>
        </w:rPr>
      </w:pPr>
    </w:p>
    <w:p w:rsidR="000F0131" w:rsidRDefault="000F0131" w:rsidP="00E8679A">
      <w:pPr>
        <w:spacing w:after="120"/>
        <w:jc w:val="both"/>
        <w:rPr>
          <w:lang w:eastAsia="en-GB"/>
        </w:rPr>
      </w:pPr>
      <w:r w:rsidRPr="00CB0506">
        <w:t xml:space="preserve">V súlade s čl. 5 a č. 48 nariadenia Európskeho parlamentu a Rady (EÚ) č. 1303/2013 zo                17. decembra 2013 a delegovaného nariadenia Komisie (EÚ) č. 240/2014 zo 7. januára 2014 o európskom kódexe správania pre partnerstvo </w:t>
      </w:r>
      <w:r>
        <w:t xml:space="preserve">sa </w:t>
      </w:r>
      <w:r w:rsidRPr="00CB0506">
        <w:t>v rámci EŠIF vytvára</w:t>
      </w:r>
      <w:r>
        <w:t>jú</w:t>
      </w:r>
      <w:r w:rsidRPr="00CB0506">
        <w:t xml:space="preserve"> a </w:t>
      </w:r>
      <w:r>
        <w:t>budujú</w:t>
      </w:r>
      <w:r w:rsidRPr="00CB0506">
        <w:t xml:space="preserve"> </w:t>
      </w:r>
      <w:r>
        <w:t>partnerstvá a príslušní partneri</w:t>
      </w:r>
      <w:r w:rsidRPr="00CB0506">
        <w:t xml:space="preserve"> </w:t>
      </w:r>
      <w:r>
        <w:t xml:space="preserve">sú zapájaní </w:t>
      </w:r>
      <w:r w:rsidRPr="00CB0506">
        <w:t xml:space="preserve">do prípravy, monitorovania a hodnotenia programu, do </w:t>
      </w:r>
      <w:r w:rsidRPr="00CB0506">
        <w:rPr>
          <w:lang w:eastAsia="en-GB"/>
        </w:rPr>
        <w:t>prípravy výziev na predkladanie návrhov a správ o pokroku a pod.</w:t>
      </w:r>
    </w:p>
    <w:p w:rsidR="000F0131" w:rsidRPr="004401BF" w:rsidRDefault="000F0131" w:rsidP="00E8679A">
      <w:pPr>
        <w:spacing w:after="120"/>
        <w:jc w:val="both"/>
      </w:pPr>
      <w:r w:rsidRPr="005D12A8">
        <w:rPr>
          <w:lang w:eastAsia="en-GB"/>
        </w:rPr>
        <w:t>Princíp partnerstva bol na národnej úrovni zohľadnený už pri príprave PD</w:t>
      </w:r>
      <w:r>
        <w:rPr>
          <w:lang w:eastAsia="en-GB"/>
        </w:rPr>
        <w:t xml:space="preserve"> SR</w:t>
      </w:r>
      <w:r w:rsidRPr="005D12A8">
        <w:rPr>
          <w:lang w:eastAsia="en-GB"/>
        </w:rPr>
        <w:t>. CKO</w:t>
      </w:r>
      <w:r>
        <w:rPr>
          <w:lang w:eastAsia="en-GB"/>
        </w:rPr>
        <w:t xml:space="preserve"> ako jej</w:t>
      </w:r>
      <w:r>
        <w:t xml:space="preserve"> zostavovateľ včlenil</w:t>
      </w:r>
      <w:r w:rsidRPr="005D12A8">
        <w:t xml:space="preserve"> relevantných partnerov do procesu prípravy PD SR prostredníctvom nasledovných pracovných skupín:</w:t>
      </w:r>
    </w:p>
    <w:p w:rsidR="000F0131" w:rsidRPr="005D12A8" w:rsidRDefault="000F0131" w:rsidP="00D77B9C">
      <w:pPr>
        <w:numPr>
          <w:ilvl w:val="0"/>
          <w:numId w:val="22"/>
        </w:numPr>
        <w:jc w:val="both"/>
      </w:pPr>
      <w:r w:rsidRPr="005D12A8">
        <w:t xml:space="preserve">Rada vlády SR pre Partnerskú dohodu na roky 2014 – 2020 – </w:t>
      </w:r>
      <w:r>
        <w:t xml:space="preserve">ktorá je </w:t>
      </w:r>
      <w:r w:rsidRPr="005D12A8">
        <w:t>koordinačný</w:t>
      </w:r>
      <w:r>
        <w:t>m</w:t>
      </w:r>
      <w:r w:rsidRPr="005D12A8">
        <w:t>, poradný</w:t>
      </w:r>
      <w:r>
        <w:t>m</w:t>
      </w:r>
      <w:r w:rsidRPr="005D12A8">
        <w:t xml:space="preserve"> a iniciatívny</w:t>
      </w:r>
      <w:r>
        <w:t>m</w:t>
      </w:r>
      <w:r w:rsidRPr="005D12A8">
        <w:t xml:space="preserve"> orgán</w:t>
      </w:r>
      <w:r>
        <w:t>om</w:t>
      </w:r>
      <w:r w:rsidRPr="005D12A8">
        <w:t xml:space="preserve"> vlády SR v otázkach súvisiacich s prípravou PD S</w:t>
      </w:r>
      <w:r>
        <w:t>R</w:t>
      </w:r>
      <w:r w:rsidRPr="005D12A8">
        <w:t>,</w:t>
      </w:r>
    </w:p>
    <w:p w:rsidR="000F0131" w:rsidRPr="005D12A8" w:rsidRDefault="000F0131" w:rsidP="00D77B9C">
      <w:pPr>
        <w:numPr>
          <w:ilvl w:val="0"/>
          <w:numId w:val="22"/>
        </w:numPr>
        <w:jc w:val="both"/>
      </w:pPr>
      <w:r w:rsidRPr="005D12A8">
        <w:t>pracovná skupina „Partnerstvo pre politiku súdržnosti“ – platforma pre výmenu skúseností z praxe a názorov odborníkov v oblasti politiky súdržnosti EÚ po rok</w:t>
      </w:r>
      <w:r>
        <w:t>u 2013</w:t>
      </w:r>
      <w:r w:rsidRPr="005D12A8">
        <w:t>,</w:t>
      </w:r>
    </w:p>
    <w:p w:rsidR="000F0131" w:rsidRPr="005D12A8" w:rsidRDefault="000F0131" w:rsidP="00D77B9C">
      <w:pPr>
        <w:numPr>
          <w:ilvl w:val="0"/>
          <w:numId w:val="22"/>
        </w:numPr>
        <w:jc w:val="both"/>
      </w:pPr>
      <w:r w:rsidRPr="005D12A8">
        <w:t xml:space="preserve">pracovné skupiny k plneniu ex </w:t>
      </w:r>
      <w:proofErr w:type="spellStart"/>
      <w:r w:rsidRPr="005D12A8">
        <w:t>ante</w:t>
      </w:r>
      <w:proofErr w:type="spellEnd"/>
      <w:r w:rsidRPr="005D12A8">
        <w:t xml:space="preserve"> </w:t>
      </w:r>
      <w:proofErr w:type="spellStart"/>
      <w:r w:rsidRPr="005D12A8">
        <w:t>kondicionalít</w:t>
      </w:r>
      <w:proofErr w:type="spellEnd"/>
      <w:r w:rsidRPr="005D12A8">
        <w:t xml:space="preserve"> – zriadené na jednotlivých ústredných orgánoch štátnej správy zodpovedných za ich p</w:t>
      </w:r>
      <w:r>
        <w:t xml:space="preserve">lnenie v zmysle uznesenia vlády </w:t>
      </w:r>
      <w:r w:rsidRPr="005D12A8">
        <w:t>SR č. 305/2012,</w:t>
      </w:r>
    </w:p>
    <w:p w:rsidR="000C2F68" w:rsidRPr="007A6026" w:rsidRDefault="000F0131" w:rsidP="00D77B9C">
      <w:pPr>
        <w:numPr>
          <w:ilvl w:val="0"/>
          <w:numId w:val="22"/>
        </w:numPr>
        <w:jc w:val="both"/>
      </w:pPr>
      <w:r w:rsidRPr="007A6026">
        <w:t>pracovné skupiny na prípravu programov – zriadené na jednotlivých zodpovedných orgánoch</w:t>
      </w:r>
      <w:r w:rsidRPr="007A6026">
        <w:rPr>
          <w:vertAlign w:val="superscript"/>
        </w:rPr>
        <w:footnoteReference w:id="22"/>
      </w:r>
      <w:r w:rsidRPr="007A6026">
        <w:t xml:space="preserve"> v zmysle usmernenia CKO k príprave OP na roky 2014 – 2020,</w:t>
      </w:r>
    </w:p>
    <w:p w:rsidR="000F0131" w:rsidRDefault="000F0131" w:rsidP="00D77B9C">
      <w:pPr>
        <w:numPr>
          <w:ilvl w:val="0"/>
          <w:numId w:val="22"/>
        </w:numPr>
        <w:jc w:val="both"/>
      </w:pPr>
      <w:r w:rsidRPr="007A6026">
        <w:t xml:space="preserve">pracovná skupina na vytvorenie Územnej dohody medzi vládou SR, regionálnou samosprávou a miestnou samosprávou na roky 2014 </w:t>
      </w:r>
      <w:r>
        <w:t>– 2020</w:t>
      </w:r>
      <w:r w:rsidRPr="007A6026">
        <w:t>.</w:t>
      </w:r>
    </w:p>
    <w:p w:rsidR="006065DE" w:rsidRPr="007A6026" w:rsidRDefault="006065DE" w:rsidP="006065DE">
      <w:pPr>
        <w:jc w:val="both"/>
      </w:pPr>
    </w:p>
    <w:p w:rsidR="000F0131" w:rsidRPr="00E8679A" w:rsidRDefault="000F0131" w:rsidP="00E8679A">
      <w:pPr>
        <w:spacing w:after="120"/>
        <w:jc w:val="both"/>
        <w:rPr>
          <w:lang w:eastAsia="en-GB"/>
        </w:rPr>
      </w:pPr>
      <w:r w:rsidRPr="00B90126">
        <w:rPr>
          <w:rFonts w:eastAsia="MS Mincho"/>
        </w:rPr>
        <w:t xml:space="preserve">Do procesu prípravy PD SR </w:t>
      </w:r>
      <w:r>
        <w:rPr>
          <w:rFonts w:eastAsia="MS Mincho"/>
        </w:rPr>
        <w:t>boli</w:t>
      </w:r>
      <w:r w:rsidRPr="00B90126">
        <w:rPr>
          <w:rFonts w:eastAsia="MS Mincho"/>
        </w:rPr>
        <w:t xml:space="preserve"> zapojené RO zodpovedné za prípravu programov, ďalšie ústredné orgány štátnej správy, ako aj široké spektrum partnerov z regionálnej a miestnej samosprávy, akademickej sféry, záujmových združení, reprezentatívnych profesijných združení, mimovládnych organizácií (zastrešujúcich rodovú rovnosť, nediskrimináciu, udržateľný rozvoj a životné prostredie), organizácií v oblasti rozvoja vidieka a rybného </w:t>
      </w:r>
      <w:r w:rsidRPr="00E8679A">
        <w:rPr>
          <w:lang w:eastAsia="en-GB"/>
        </w:rPr>
        <w:t>hospodárstva a Európskych zoskupení územnej spolupráce.</w:t>
      </w:r>
    </w:p>
    <w:p w:rsidR="000F0131" w:rsidRPr="00E8679A" w:rsidRDefault="000F0131" w:rsidP="00E8679A">
      <w:pPr>
        <w:spacing w:after="120"/>
        <w:jc w:val="both"/>
        <w:rPr>
          <w:rFonts w:ascii="Calibri" w:eastAsia="MS Mincho" w:hAnsi="Calibri"/>
          <w:sz w:val="22"/>
          <w:szCs w:val="22"/>
        </w:rPr>
      </w:pPr>
      <w:r w:rsidRPr="00E821B0">
        <w:rPr>
          <w:lang w:eastAsia="en-GB"/>
        </w:rPr>
        <w:t xml:space="preserve">Jednotlivé riadiace orgány </w:t>
      </w:r>
      <w:r>
        <w:rPr>
          <w:lang w:eastAsia="en-GB"/>
        </w:rPr>
        <w:t>takisto uplatňovali princíp partnerstva už pri kreovaní zák</w:t>
      </w:r>
      <w:r w:rsidR="004E2690">
        <w:rPr>
          <w:lang w:eastAsia="en-GB"/>
        </w:rPr>
        <w:t>ladných</w:t>
      </w:r>
      <w:r w:rsidR="004E2690">
        <w:t xml:space="preserve"> programových dokumentov. B</w:t>
      </w:r>
      <w:r>
        <w:t>oli zriadené viaceré pracovné skupiny pre prípravu programov, z niektorých sa po schválení programu stali monitorovacie výbory. Členmi pracovných skupín a monitorovacích výborov sú</w:t>
      </w:r>
      <w:r w:rsidRPr="00AF3DB1">
        <w:rPr>
          <w:rFonts w:eastAsia="Calibri"/>
        </w:rPr>
        <w:t xml:space="preserve"> zástupcovia územnej samosprávy, relevantných ministerstiev a ostatných orgánov verejnej správy, subjektov zastupujúcich občiansku spoločnosť a sociálnoekonomických partnerov, vrátane subjektov akademickej sféry</w:t>
      </w:r>
      <w:r>
        <w:rPr>
          <w:rFonts w:eastAsia="Calibri"/>
        </w:rPr>
        <w:t>.</w:t>
      </w:r>
      <w:r>
        <w:t xml:space="preserve"> Ich v</w:t>
      </w:r>
      <w:r w:rsidRPr="00C809A1">
        <w:t>ýber bol zabezpečený v súlade s dokumentmi upravujúcimi oblasť partnerstva, na základe vecnej pr</w:t>
      </w:r>
      <w:r>
        <w:t xml:space="preserve">íslušnosti k obsahovému rámcu konkrétneho </w:t>
      </w:r>
      <w:r w:rsidR="00431964">
        <w:t>programu</w:t>
      </w:r>
      <w:r w:rsidRPr="00C809A1">
        <w:t xml:space="preserve">, reprezentatívnosti (rozsah reprezentovaných, resp. zastrešovaných fyzických alebo právnických osôb), skúseností, angažovanosti a aktívnosti participácie v danej oblasti ako aj participácie na príprave alebo </w:t>
      </w:r>
      <w:r w:rsidRPr="00C809A1">
        <w:lastRenderedPageBreak/>
        <w:t xml:space="preserve">monitorovaní </w:t>
      </w:r>
      <w:r w:rsidR="00431964">
        <w:t>programu</w:t>
      </w:r>
      <w:r w:rsidRPr="00C809A1">
        <w:t xml:space="preserve"> v programovom období 2007 – 2013 a pod.</w:t>
      </w:r>
      <w:r w:rsidRPr="00D26C21">
        <w:rPr>
          <w:rFonts w:eastAsia="Calibri"/>
        </w:rPr>
        <w:t xml:space="preserve"> </w:t>
      </w:r>
      <w:r>
        <w:rPr>
          <w:rFonts w:eastAsia="Calibri"/>
        </w:rPr>
        <w:t xml:space="preserve">Zástupcovia tretieho sektora sú nominovaní </w:t>
      </w:r>
      <w:r w:rsidRPr="0077729D">
        <w:rPr>
          <w:rFonts w:eastAsia="Calibri"/>
        </w:rPr>
        <w:t xml:space="preserve">na základe návrhu </w:t>
      </w:r>
      <w:r>
        <w:rPr>
          <w:bCs/>
        </w:rPr>
        <w:t>Komory</w:t>
      </w:r>
      <w:r w:rsidRPr="00E32F33">
        <w:rPr>
          <w:bCs/>
        </w:rPr>
        <w:t xml:space="preserve"> mimovládnych neziskových organizácií</w:t>
      </w:r>
      <w:r w:rsidRPr="0077729D">
        <w:rPr>
          <w:rFonts w:eastAsia="Calibri"/>
        </w:rPr>
        <w:t xml:space="preserve"> Rady vlády SR pre mimovládne neziskové organizácie</w:t>
      </w:r>
      <w:r>
        <w:rPr>
          <w:rFonts w:eastAsia="Calibri"/>
        </w:rPr>
        <w:t xml:space="preserve">. Členovia pracovných skupín a monitorovacích výborov sa podieľajú svojimi pripomienkami a odporúčaniami na tvorbe strategických programových dokumentov, návrhoch a analýzach. </w:t>
      </w:r>
      <w:r w:rsidRPr="00272D86">
        <w:rPr>
          <w:rFonts w:eastAsia="Calibri"/>
        </w:rPr>
        <w:t>Relevantní partneri, ako riadni člen</w:t>
      </w:r>
      <w:r>
        <w:rPr>
          <w:rFonts w:eastAsia="Calibri"/>
        </w:rPr>
        <w:t>ovia monitorovacích výborov, s</w:t>
      </w:r>
      <w:r w:rsidRPr="00272D86">
        <w:rPr>
          <w:rFonts w:eastAsia="Calibri"/>
        </w:rPr>
        <w:t>ú pravidelne informovaní o stave implementácie programov a</w:t>
      </w:r>
      <w:r>
        <w:rPr>
          <w:rFonts w:eastAsia="Calibri"/>
        </w:rPr>
        <w:t xml:space="preserve"> sú </w:t>
      </w:r>
      <w:r w:rsidRPr="00272D86">
        <w:rPr>
          <w:rFonts w:eastAsia="Calibri"/>
        </w:rPr>
        <w:t xml:space="preserve">zapojení </w:t>
      </w:r>
      <w:r>
        <w:rPr>
          <w:rFonts w:eastAsia="Calibri"/>
        </w:rPr>
        <w:t xml:space="preserve">aj </w:t>
      </w:r>
      <w:r w:rsidRPr="00272D86">
        <w:rPr>
          <w:rFonts w:eastAsia="Calibri"/>
        </w:rPr>
        <w:t xml:space="preserve">do hodnotenia efektívnosti a účinnosti využívania prostriedkov EŠIF. </w:t>
      </w:r>
      <w:r>
        <w:rPr>
          <w:rFonts w:eastAsia="Calibri"/>
        </w:rPr>
        <w:t xml:space="preserve">   </w:t>
      </w:r>
    </w:p>
    <w:p w:rsidR="005F573E" w:rsidRDefault="00F119C2" w:rsidP="00A70912">
      <w:pPr>
        <w:pStyle w:val="Nadpis2"/>
        <w:rPr>
          <w:i/>
        </w:rPr>
      </w:pPr>
      <w:bookmarkStart w:id="99" w:name="_Toc444160742"/>
      <w:bookmarkStart w:id="100" w:name="_Toc447185526"/>
      <w:r>
        <w:t>12</w:t>
      </w:r>
      <w:r w:rsidR="00E7278B">
        <w:t xml:space="preserve">.2 </w:t>
      </w:r>
      <w:r w:rsidR="0088798A" w:rsidRPr="00DE5B7B">
        <w:t>Uplatň</w:t>
      </w:r>
      <w:r w:rsidR="009A353F">
        <w:t>ovanie horizontálnych princípov</w:t>
      </w:r>
      <w:bookmarkEnd w:id="99"/>
      <w:bookmarkEnd w:id="100"/>
    </w:p>
    <w:p w:rsidR="00DE5B7B" w:rsidRDefault="00DE5B7B" w:rsidP="0088798A">
      <w:pPr>
        <w:rPr>
          <w:b/>
        </w:rPr>
      </w:pPr>
    </w:p>
    <w:p w:rsidR="00A06FC8" w:rsidRDefault="00A06FC8" w:rsidP="00E8679A">
      <w:pPr>
        <w:spacing w:after="120"/>
        <w:jc w:val="both"/>
        <w:rPr>
          <w:lang w:eastAsia="en-GB"/>
        </w:rPr>
      </w:pPr>
      <w:r>
        <w:rPr>
          <w:szCs w:val="22"/>
        </w:rPr>
        <w:t xml:space="preserve">Zohľadňovanie HP v procese prípravy a vykonávania programov aj vo vzťahu k ich monitorovaniu a hodnoteniu vyplýva z čl. 7 a 8 </w:t>
      </w:r>
      <w:r w:rsidRPr="00CB0506">
        <w:t xml:space="preserve">nariadenia Európskeho parlamentu a Rady </w:t>
      </w:r>
      <w:r w:rsidRPr="00CB0506">
        <w:rPr>
          <w:lang w:eastAsia="en-GB"/>
        </w:rPr>
        <w:t>(EÚ)</w:t>
      </w:r>
      <w:r>
        <w:rPr>
          <w:lang w:eastAsia="en-GB"/>
        </w:rPr>
        <w:t xml:space="preserve"> č. 1303/2013 zo </w:t>
      </w:r>
      <w:r w:rsidRPr="00CB0506">
        <w:rPr>
          <w:lang w:eastAsia="en-GB"/>
        </w:rPr>
        <w:t>17. decembra 2013</w:t>
      </w:r>
      <w:r>
        <w:rPr>
          <w:lang w:eastAsia="en-GB"/>
        </w:rPr>
        <w:t>.</w:t>
      </w:r>
      <w:r w:rsidR="00E8679A">
        <w:rPr>
          <w:lang w:eastAsia="en-GB"/>
        </w:rPr>
        <w:t xml:space="preserve"> </w:t>
      </w:r>
    </w:p>
    <w:p w:rsidR="0094445C" w:rsidRPr="00E65BD4" w:rsidRDefault="00C56BD0" w:rsidP="00E65BD4">
      <w:pPr>
        <w:spacing w:after="120"/>
        <w:jc w:val="both"/>
        <w:rPr>
          <w:lang w:eastAsia="en-GB"/>
        </w:rPr>
      </w:pPr>
      <w:r w:rsidRPr="00C56BD0">
        <w:rPr>
          <w:lang w:eastAsia="en-GB"/>
        </w:rPr>
        <w:t>Hlavné ciele pre horizontálny princíp podpora rovnosti mužov a žien sú zadefinované v</w:t>
      </w:r>
      <w:r w:rsidRPr="00C56BD0">
        <w:t xml:space="preserve"> závislosti od fondu EÚ, z ktorého sú programy a ich prioritné osi podporované. </w:t>
      </w:r>
      <w:r w:rsidR="0094445C">
        <w:t>P</w:t>
      </w:r>
      <w:r w:rsidRPr="00C56BD0">
        <w:t xml:space="preserve">re </w:t>
      </w:r>
      <w:r w:rsidR="0094445C">
        <w:t>OP spolufinancované z ESF ide o zabezpečenie rovnosti</w:t>
      </w:r>
      <w:r w:rsidRPr="00C56BD0">
        <w:t xml:space="preserve"> mužov a žien na trhu práce a v príprave naň a cieľom pre ostatné programy EŠIF je zníženie horizontálnej a vertikálnej rodovej segregácie v odvetviach hospodárstva.</w:t>
      </w:r>
      <w:r w:rsidR="0094445C">
        <w:t xml:space="preserve"> </w:t>
      </w:r>
      <w:r w:rsidRPr="00C56BD0">
        <w:t>Hlavným cieľom horizontálneho princípu nediskriminácia pre programy ESF je zabezpečiť rovnosť príležitostí na trhu práce a v príprave naň a pre ostatné programy EŠIF je zabezpečiť rovnosť príležitostí v prístupe a využívaní infraštruktúry a služieb.</w:t>
      </w:r>
      <w:r w:rsidR="0094445C" w:rsidRPr="0094445C">
        <w:rPr>
          <w:szCs w:val="22"/>
        </w:rPr>
        <w:t xml:space="preserve"> </w:t>
      </w:r>
      <w:r w:rsidR="0094445C" w:rsidRPr="00CB7030">
        <w:rPr>
          <w:szCs w:val="22"/>
        </w:rPr>
        <w:t xml:space="preserve">Programy spolufinancované z EŠIF musia dodržiavať aj horizontálny princíp udržateľného rozvoja. </w:t>
      </w:r>
      <w:r w:rsidR="0094445C">
        <w:rPr>
          <w:szCs w:val="22"/>
        </w:rPr>
        <w:t>Jeho základom</w:t>
      </w:r>
      <w:r w:rsidR="0094445C" w:rsidRPr="00CB7030">
        <w:rPr>
          <w:szCs w:val="22"/>
        </w:rPr>
        <w:t xml:space="preserve"> sú tri piliere, a to environmentálny, ekonomický a sociálny. Hlavným cieľom horizontálneho princípu udržateľný rozvoj bude zabezpečenie environmentálnej udržateľnosti sociálneho a ekonomického rastu s osobitným dôrazom na ochranu a zlepšenie životného prostredia pri zohľadnení zásady „znečisťovateľ </w:t>
      </w:r>
      <w:r w:rsidR="0094445C" w:rsidRPr="00E65BD4">
        <w:rPr>
          <w:lang w:eastAsia="en-GB"/>
        </w:rPr>
        <w:t xml:space="preserve">platí“. </w:t>
      </w:r>
    </w:p>
    <w:p w:rsidR="0050346E" w:rsidRDefault="0050346E" w:rsidP="00F72699">
      <w:pPr>
        <w:jc w:val="both"/>
        <w:rPr>
          <w:color w:val="000000"/>
          <w:szCs w:val="22"/>
        </w:rPr>
      </w:pPr>
      <w:r w:rsidRPr="00E65BD4">
        <w:rPr>
          <w:lang w:eastAsia="en-GB"/>
        </w:rPr>
        <w:t>S cieľom zabezpečiť dodržiavanie efektí</w:t>
      </w:r>
      <w:r w:rsidR="006A396F">
        <w:rPr>
          <w:lang w:eastAsia="en-GB"/>
        </w:rPr>
        <w:t>vneho systému uplatňovania HP v</w:t>
      </w:r>
      <w:r w:rsidRPr="00E65BD4">
        <w:rPr>
          <w:lang w:eastAsia="en-GB"/>
        </w:rPr>
        <w:t xml:space="preserve"> rámci EŠIF</w:t>
      </w:r>
      <w:r w:rsidRPr="009A353F">
        <w:rPr>
          <w:color w:val="000000"/>
          <w:szCs w:val="22"/>
        </w:rPr>
        <w:t xml:space="preserve"> v  podmienkach Systému riadenia EŠIF zabezpečujú túto úlohu gestori HP.</w:t>
      </w:r>
    </w:p>
    <w:p w:rsidR="00480107" w:rsidRDefault="00480107" w:rsidP="00F72699">
      <w:pPr>
        <w:jc w:val="both"/>
        <w:rPr>
          <w:b/>
        </w:rPr>
      </w:pPr>
    </w:p>
    <w:p w:rsidR="00DE5B7B" w:rsidRPr="00E65BD4" w:rsidRDefault="00DE5B7B" w:rsidP="00E65BD4">
      <w:pPr>
        <w:spacing w:before="120" w:after="120"/>
        <w:jc w:val="both"/>
        <w:rPr>
          <w:rFonts w:eastAsia="Calibri"/>
          <w:b/>
        </w:rPr>
      </w:pPr>
      <w:r w:rsidRPr="00E65BD4">
        <w:rPr>
          <w:rFonts w:eastAsia="Calibri"/>
          <w:b/>
        </w:rPr>
        <w:t>Horizon</w:t>
      </w:r>
      <w:r w:rsidR="00E65BD4">
        <w:rPr>
          <w:rFonts w:eastAsia="Calibri"/>
          <w:b/>
        </w:rPr>
        <w:t>tálny princíp Udržateľný rozvoj</w:t>
      </w:r>
    </w:p>
    <w:p w:rsidR="00DE5B7B" w:rsidRPr="004B440A" w:rsidRDefault="00DE5B7B" w:rsidP="00E65BD4">
      <w:pPr>
        <w:spacing w:after="120"/>
        <w:jc w:val="both"/>
        <w:rPr>
          <w:lang w:eastAsia="en-GB"/>
        </w:rPr>
      </w:pPr>
      <w:r w:rsidRPr="004B440A">
        <w:t xml:space="preserve">Inštitucionálnym gestorom horizontálneho princípu Udržateľný rozvoj (HP UR) je Úrad vlády SR, ktorý svojimi aktivitami kontinuálne nadväzuje na výkon funkcie koordinátora horizontálnych priorít Informačná spoločnosť a Trvalo udržateľný rozvoj programového </w:t>
      </w:r>
      <w:r w:rsidRPr="004B440A">
        <w:rPr>
          <w:lang w:eastAsia="en-GB"/>
        </w:rPr>
        <w:t>obdobia 2007 – 2013.</w:t>
      </w:r>
    </w:p>
    <w:p w:rsidR="00DE5B7B" w:rsidRPr="004B440A" w:rsidRDefault="00DE5B7B" w:rsidP="00E65BD4">
      <w:pPr>
        <w:spacing w:after="120"/>
        <w:jc w:val="both"/>
        <w:rPr>
          <w:lang w:eastAsia="en-GB"/>
        </w:rPr>
      </w:pPr>
      <w:r w:rsidRPr="004B440A">
        <w:rPr>
          <w:lang w:eastAsia="en-GB"/>
        </w:rPr>
        <w:t>Gestor</w:t>
      </w:r>
      <w:r w:rsidRPr="004B440A">
        <w:t xml:space="preserve"> HP UR sa v sledovanom období aktívne podieľal na príprave implementácie EŠIF formou stanovísk k návrhom a revíziám S</w:t>
      </w:r>
      <w:r>
        <w:t>ystému riadenia EŠIF,</w:t>
      </w:r>
      <w:r w:rsidRPr="004B440A">
        <w:t xml:space="preserve"> met</w:t>
      </w:r>
      <w:r w:rsidR="00D609E8">
        <w:t xml:space="preserve">odických pokynov a vzorov CKO. </w:t>
      </w:r>
      <w:r w:rsidRPr="004B440A">
        <w:t>Gestor pripravil svoju základnú riadiacu dokumentáciu - Systém implementácie HP UR na roky 2014 – 2020 a zriadil Pracovnú skupinu HP UR, ktorá má 17 členov vybraných v </w:t>
      </w:r>
      <w:r w:rsidR="00A806BD">
        <w:t xml:space="preserve">súlade s princípom partnerstva. </w:t>
      </w:r>
      <w:r w:rsidRPr="004B440A">
        <w:t xml:space="preserve">Na zasadnutí pracovnej skupiny dňa </w:t>
      </w:r>
      <w:r w:rsidR="004E2690">
        <w:t xml:space="preserve">    28.5.</w:t>
      </w:r>
      <w:r w:rsidRPr="004B440A">
        <w:t>2015 členovia schválili Štatút Pracovnej skupiny pre HP UR na PO 2014 – 2020, Rokovací poriadok Pracovnej skupiny pre HP UR na PO 2014 – 2020 aj Systém implementá</w:t>
      </w:r>
      <w:r w:rsidR="00A806BD">
        <w:t xml:space="preserve">cie HP UR na roky 2014 – 2020. </w:t>
      </w:r>
      <w:r w:rsidRPr="004B440A">
        <w:t xml:space="preserve">Nadväzne na systém implementácie gestor pripravil svoj Manuál procedúr gestora HP UR, ktorého prvá verzia vstúpila do platnosti </w:t>
      </w:r>
      <w:r w:rsidR="00AB7458">
        <w:t>0</w:t>
      </w:r>
      <w:r w:rsidR="00AB7458">
        <w:rPr>
          <w:lang w:eastAsia="en-GB"/>
        </w:rPr>
        <w:t>1.07.</w:t>
      </w:r>
      <w:r w:rsidR="00E65BD4">
        <w:rPr>
          <w:lang w:eastAsia="en-GB"/>
        </w:rPr>
        <w:t xml:space="preserve">2015. </w:t>
      </w:r>
    </w:p>
    <w:p w:rsidR="00DE5B7B" w:rsidRPr="004B440A" w:rsidRDefault="00DE5B7B" w:rsidP="00E65BD4">
      <w:pPr>
        <w:spacing w:after="120"/>
        <w:jc w:val="both"/>
        <w:rPr>
          <w:lang w:eastAsia="en-GB"/>
        </w:rPr>
      </w:pPr>
      <w:r w:rsidRPr="004B440A">
        <w:rPr>
          <w:lang w:eastAsia="en-GB"/>
        </w:rPr>
        <w:t xml:space="preserve">Riadiaca dokumentácia bola podkladom pre </w:t>
      </w:r>
      <w:r w:rsidRPr="00E65BD4">
        <w:rPr>
          <w:lang w:eastAsia="en-GB"/>
        </w:rPr>
        <w:t>overenie kritérií určenia so zameraním na úlohy</w:t>
      </w:r>
      <w:r w:rsidRPr="004B440A">
        <w:rPr>
          <w:bCs/>
        </w:rPr>
        <w:t xml:space="preserve"> gestora </w:t>
      </w:r>
      <w:r w:rsidR="00A806BD">
        <w:rPr>
          <w:bCs/>
        </w:rPr>
        <w:t>HP UR</w:t>
      </w:r>
      <w:r w:rsidRPr="004B440A">
        <w:rPr>
          <w:bCs/>
        </w:rPr>
        <w:t xml:space="preserve"> v rámci progr</w:t>
      </w:r>
      <w:r w:rsidR="00A806BD">
        <w:rPr>
          <w:bCs/>
        </w:rPr>
        <w:t xml:space="preserve">amového obdobia 2014 </w:t>
      </w:r>
      <w:r w:rsidR="00AB7458" w:rsidRPr="004B440A">
        <w:t>–</w:t>
      </w:r>
      <w:r w:rsidR="00A806BD">
        <w:rPr>
          <w:bCs/>
        </w:rPr>
        <w:t xml:space="preserve"> 2020 </w:t>
      </w:r>
      <w:r w:rsidRPr="004B440A">
        <w:t>(audit č</w:t>
      </w:r>
      <w:r w:rsidRPr="004B440A">
        <w:rPr>
          <w:bCs/>
        </w:rPr>
        <w:t xml:space="preserve">. A 648 K 3957). Gestor </w:t>
      </w:r>
      <w:r w:rsidRPr="004B440A">
        <w:rPr>
          <w:bCs/>
        </w:rPr>
        <w:lastRenderedPageBreak/>
        <w:t xml:space="preserve">v rámci realizácie požiadaviek auditu pripravil druhú verziu svojho manuálu procedúr, ktorý vstúpil do platnosti </w:t>
      </w:r>
      <w:r w:rsidR="00AB7458">
        <w:rPr>
          <w:bCs/>
        </w:rPr>
        <w:t>0</w:t>
      </w:r>
      <w:r w:rsidRPr="004B440A">
        <w:rPr>
          <w:bCs/>
        </w:rPr>
        <w:t>1.12.2015. Po jeho preštudovaní audítorská skupina v zápise z overe</w:t>
      </w:r>
      <w:r w:rsidR="004E2690">
        <w:rPr>
          <w:bCs/>
        </w:rPr>
        <w:t>nia plnenia opatrení zo dňa 11.12.</w:t>
      </w:r>
      <w:r w:rsidRPr="004B440A">
        <w:rPr>
          <w:bCs/>
        </w:rPr>
        <w:t xml:space="preserve">2015 konštatovala, že gestor HP UR spĺňa kritériá určenia, ako </w:t>
      </w:r>
      <w:r w:rsidRPr="00E65BD4">
        <w:rPr>
          <w:lang w:eastAsia="en-GB"/>
        </w:rPr>
        <w:t>sú stanovené v Nariadení EP a Rady EÚ č. 1303/2013.</w:t>
      </w:r>
      <w:r w:rsidR="00E65BD4">
        <w:rPr>
          <w:lang w:eastAsia="en-GB"/>
        </w:rPr>
        <w:t xml:space="preserve">  </w:t>
      </w:r>
    </w:p>
    <w:p w:rsidR="009A353F" w:rsidRPr="004B440A" w:rsidRDefault="00DE5B7B" w:rsidP="00E65BD4">
      <w:pPr>
        <w:spacing w:after="120"/>
        <w:jc w:val="both"/>
        <w:rPr>
          <w:lang w:eastAsia="en-GB"/>
        </w:rPr>
      </w:pPr>
      <w:r w:rsidRPr="004B440A">
        <w:rPr>
          <w:lang w:eastAsia="en-GB"/>
        </w:rPr>
        <w:t>Gestor</w:t>
      </w:r>
      <w:r w:rsidRPr="004B440A">
        <w:t xml:space="preserve"> HP UR má zastúpenie vo všetkých monitorovacích výboroch zriadených v rámci EŠIF a v sledovanom období sa aktívne zúčastňoval všetkých rokovaní výborov či hlasovaní per </w:t>
      </w:r>
      <w:proofErr w:type="spellStart"/>
      <w:r w:rsidRPr="004B440A">
        <w:t>rollam</w:t>
      </w:r>
      <w:proofErr w:type="spellEnd"/>
      <w:r w:rsidRPr="004B440A">
        <w:t xml:space="preserve">. Tiež je členom Pracovnej komisie pre koordináciu a zabezpečenie synergických účinkov medzi EŠIF a ostatnými nástrojmi podpory EÚ a SR, na základe čoho sa vyjadruje ku </w:t>
      </w:r>
      <w:r w:rsidRPr="004B440A">
        <w:rPr>
          <w:lang w:eastAsia="en-GB"/>
        </w:rPr>
        <w:t xml:space="preserve">všetkým návrhom na identifikáciu </w:t>
      </w:r>
      <w:proofErr w:type="spellStart"/>
      <w:r w:rsidRPr="004B440A">
        <w:rPr>
          <w:lang w:eastAsia="en-GB"/>
        </w:rPr>
        <w:t>synergií</w:t>
      </w:r>
      <w:proofErr w:type="spellEnd"/>
      <w:r w:rsidRPr="004B440A">
        <w:rPr>
          <w:lang w:eastAsia="en-GB"/>
        </w:rPr>
        <w:t xml:space="preserve"> predkladaných RO jednotlivých OP EŠIF. </w:t>
      </w:r>
    </w:p>
    <w:p w:rsidR="00DE5B7B" w:rsidRPr="00A806BD" w:rsidRDefault="00DE5B7B" w:rsidP="00F72699">
      <w:pPr>
        <w:jc w:val="both"/>
        <w:rPr>
          <w:rStyle w:val="Hypertextovprepojenie"/>
          <w:color w:val="auto"/>
          <w:u w:val="none"/>
        </w:rPr>
      </w:pPr>
      <w:r w:rsidRPr="004B440A">
        <w:rPr>
          <w:lang w:eastAsia="en-GB"/>
        </w:rPr>
        <w:t>Jednotliví</w:t>
      </w:r>
      <w:r w:rsidRPr="004B440A">
        <w:t xml:space="preserve"> pracovníci gestora priebežne spolupracovali so zástupcami RO pri príprave riadiacej dokumentácie prideleného OP, číselníka merateľných ukazovat</w:t>
      </w:r>
      <w:r w:rsidR="00A806BD">
        <w:t>eľov, návrhov výziev a vyzvaní.</w:t>
      </w:r>
      <w:r w:rsidRPr="004B440A">
        <w:t xml:space="preserve"> Gestor HP UR súčasne zabezpečuje na pracovnej úrovni výkon funkcie národného </w:t>
      </w:r>
      <w:proofErr w:type="spellStart"/>
      <w:r w:rsidRPr="004B440A">
        <w:t>spolukoordinátora</w:t>
      </w:r>
      <w:proofErr w:type="spellEnd"/>
      <w:r w:rsidRPr="004B440A">
        <w:t xml:space="preserve"> stratégie Európa 2020 a národného koordinátora straté</w:t>
      </w:r>
      <w:r w:rsidR="00A806BD">
        <w:t xml:space="preserve">gie EÚ pre dunajský región. </w:t>
      </w:r>
      <w:r w:rsidRPr="004B440A">
        <w:t xml:space="preserve">Gestor priebežne aktualizuje časti webového sídla Úradu vlády SR: </w:t>
      </w:r>
      <w:hyperlink r:id="rId30" w:history="1">
        <w:r w:rsidRPr="004B440A">
          <w:rPr>
            <w:rStyle w:val="Hypertextovprepojenie"/>
          </w:rPr>
          <w:t>www.hpisahptur.gov.sk</w:t>
        </w:r>
      </w:hyperlink>
      <w:r w:rsidRPr="004B440A">
        <w:t xml:space="preserve">  </w:t>
      </w:r>
      <w:hyperlink r:id="rId31" w:history="1">
        <w:r w:rsidRPr="004B440A">
          <w:rPr>
            <w:rStyle w:val="Hypertextovprepojenie"/>
          </w:rPr>
          <w:t>www.EU2020.gov.sk</w:t>
        </w:r>
      </w:hyperlink>
      <w:r w:rsidRPr="004B440A">
        <w:t xml:space="preserve">  </w:t>
      </w:r>
      <w:hyperlink r:id="rId32" w:history="1">
        <w:r w:rsidRPr="004B440A">
          <w:rPr>
            <w:rStyle w:val="Hypertextovprepojenie"/>
          </w:rPr>
          <w:t>www.dunajskastrategia.gov.sk</w:t>
        </w:r>
      </w:hyperlink>
    </w:p>
    <w:p w:rsidR="00F72699" w:rsidRDefault="00F72699" w:rsidP="00DE5B7B">
      <w:pPr>
        <w:rPr>
          <w:rStyle w:val="Hypertextovprepojenie"/>
        </w:rPr>
      </w:pPr>
    </w:p>
    <w:p w:rsidR="009A353F" w:rsidRPr="00E65BD4" w:rsidRDefault="009A353F" w:rsidP="00E65BD4">
      <w:pPr>
        <w:spacing w:before="120" w:after="120"/>
        <w:jc w:val="both"/>
        <w:rPr>
          <w:rStyle w:val="Hypertextovprepojenie"/>
          <w:rFonts w:eastAsia="Calibri"/>
          <w:b/>
          <w:color w:val="auto"/>
          <w:u w:val="none"/>
        </w:rPr>
      </w:pPr>
      <w:r w:rsidRPr="00E65BD4">
        <w:rPr>
          <w:rFonts w:eastAsia="Calibri"/>
          <w:b/>
        </w:rPr>
        <w:t>Horizontálny princíp Rovnosť mužov a žien a Nediskriminácia</w:t>
      </w:r>
    </w:p>
    <w:p w:rsidR="009A353F" w:rsidRPr="00E65BD4" w:rsidRDefault="009A353F" w:rsidP="00E65BD4">
      <w:pPr>
        <w:spacing w:after="120"/>
        <w:jc w:val="both"/>
        <w:rPr>
          <w:lang w:eastAsia="en-GB"/>
        </w:rPr>
      </w:pPr>
      <w:r w:rsidRPr="009A353F">
        <w:rPr>
          <w:color w:val="000000"/>
          <w:szCs w:val="22"/>
        </w:rPr>
        <w:t>Posilnený dôraz na uplatňovanie nediskriminácie a rovnosti mužov a žien bol zakot</w:t>
      </w:r>
      <w:r w:rsidR="006A396F">
        <w:rPr>
          <w:color w:val="000000"/>
          <w:szCs w:val="22"/>
        </w:rPr>
        <w:t>vený priamo v PD SR</w:t>
      </w:r>
      <w:r w:rsidRPr="009A353F">
        <w:rPr>
          <w:color w:val="000000"/>
          <w:szCs w:val="22"/>
        </w:rPr>
        <w:t xml:space="preserve">, ako aj vo všetkých schválených operačných programoch. Povinnosť uplatňovania tzv. </w:t>
      </w:r>
      <w:proofErr w:type="spellStart"/>
      <w:r w:rsidRPr="009A353F">
        <w:rPr>
          <w:color w:val="000000"/>
          <w:szCs w:val="22"/>
        </w:rPr>
        <w:t>ex-ante</w:t>
      </w:r>
      <w:proofErr w:type="spellEnd"/>
      <w:r w:rsidRPr="009A353F">
        <w:rPr>
          <w:color w:val="000000"/>
          <w:szCs w:val="22"/>
        </w:rPr>
        <w:t xml:space="preserve"> podmienok „rodová rovnosť“ a „nediskriminácia“ podmieňuje čerpanie štrukturálnych a investičných fondov pre členské štáty vytvorením adekvátneho inštitucionálneho mechanizmu pre uplatňovanie rodovej rovnosti a vzdelávania </w:t>
      </w:r>
      <w:r w:rsidRPr="00E65BD4">
        <w:rPr>
          <w:lang w:eastAsia="en-GB"/>
        </w:rPr>
        <w:t xml:space="preserve">hlavných aktérov. </w:t>
      </w:r>
    </w:p>
    <w:p w:rsidR="009A353F" w:rsidRPr="009A353F" w:rsidRDefault="009A353F" w:rsidP="00E65BD4">
      <w:pPr>
        <w:spacing w:after="120"/>
        <w:jc w:val="both"/>
        <w:rPr>
          <w:i/>
          <w:iCs/>
          <w:sz w:val="22"/>
          <w:szCs w:val="22"/>
        </w:rPr>
      </w:pPr>
      <w:r w:rsidRPr="00E65BD4">
        <w:rPr>
          <w:lang w:eastAsia="en-GB"/>
        </w:rPr>
        <w:t>Analytickú, hodnotiacu, strategickú a legislatívnu činnosť pre uplatňovanie HP „rovnosť</w:t>
      </w:r>
      <w:r w:rsidRPr="009A353F">
        <w:rPr>
          <w:color w:val="000000"/>
          <w:szCs w:val="22"/>
        </w:rPr>
        <w:t xml:space="preserve"> mužov a žien“ a „nediskriminácia“ zabezpečuje MPSVR SR, ktoré je zodpovedné za štátnu politiku v týchto oblastiach a ktoré bude zodpovedné za definovanie podmienok poskytnutia pomoci súvisiacej so zabezpečením aplikovania</w:t>
      </w:r>
      <w:r w:rsidR="00FA1D7D">
        <w:rPr>
          <w:color w:val="000000"/>
          <w:szCs w:val="22"/>
        </w:rPr>
        <w:t xml:space="preserve"> týchto HP</w:t>
      </w:r>
      <w:r w:rsidRPr="009A353F">
        <w:rPr>
          <w:color w:val="000000"/>
          <w:szCs w:val="22"/>
        </w:rPr>
        <w:t xml:space="preserve"> a spôsobu ich overovania, a to prostredníctvom </w:t>
      </w:r>
      <w:r w:rsidRPr="009A353F">
        <w:rPr>
          <w:i/>
          <w:color w:val="000000"/>
          <w:szCs w:val="22"/>
        </w:rPr>
        <w:t>odboru rodovej rovnosti a rovnosti príležitostí</w:t>
      </w:r>
      <w:r w:rsidRPr="009A353F">
        <w:rPr>
          <w:color w:val="000000"/>
          <w:szCs w:val="22"/>
        </w:rPr>
        <w:t xml:space="preserve"> v priamej riadiacej pôsobnosti ministra práce, sociálnych vecí a rodiny.</w:t>
      </w:r>
      <w:r w:rsidRPr="009A353F">
        <w:rPr>
          <w:i/>
          <w:iCs/>
          <w:color w:val="000000"/>
          <w:szCs w:val="22"/>
        </w:rPr>
        <w:t xml:space="preserve"> </w:t>
      </w:r>
      <w:r w:rsidRPr="009A353F">
        <w:rPr>
          <w:i/>
          <w:iCs/>
          <w:sz w:val="22"/>
          <w:szCs w:val="22"/>
        </w:rPr>
        <w:t xml:space="preserve"> </w:t>
      </w:r>
    </w:p>
    <w:p w:rsidR="009A353F" w:rsidRPr="009A353F" w:rsidRDefault="009A353F" w:rsidP="009A353F">
      <w:pPr>
        <w:spacing w:after="240"/>
        <w:jc w:val="both"/>
        <w:rPr>
          <w:color w:val="000000"/>
          <w:szCs w:val="22"/>
        </w:rPr>
      </w:pPr>
      <w:r w:rsidRPr="009A353F">
        <w:rPr>
          <w:color w:val="000000"/>
          <w:szCs w:val="22"/>
        </w:rPr>
        <w:t>Pre účinné napĺňanie tejto úlohy boli posilnené kapacity; v roku 2015 bol počet štátnozamestnaneckých miest u gestora HP rozšírený o 5 miest, pr</w:t>
      </w:r>
      <w:r w:rsidR="006A396F">
        <w:rPr>
          <w:color w:val="000000"/>
          <w:szCs w:val="22"/>
        </w:rPr>
        <w:t>ičom celkový počet obsadených štátnozamestnaneckých</w:t>
      </w:r>
      <w:r w:rsidRPr="009A353F">
        <w:rPr>
          <w:color w:val="000000"/>
          <w:szCs w:val="22"/>
        </w:rPr>
        <w:t xml:space="preserve"> miest u gestora HP bol ku koncu roka 2015 9 miest. Ďalšie 2 miesta boli vytvorené na odbore pre integráciu osôb so zdravotným postihnutím pre gestora HP.</w:t>
      </w:r>
    </w:p>
    <w:p w:rsidR="009A353F" w:rsidRPr="00E65BD4" w:rsidRDefault="009A353F" w:rsidP="00E65BD4">
      <w:pPr>
        <w:spacing w:after="120"/>
        <w:jc w:val="both"/>
        <w:rPr>
          <w:lang w:eastAsia="en-GB"/>
        </w:rPr>
      </w:pPr>
      <w:r w:rsidRPr="00E65BD4">
        <w:rPr>
          <w:lang w:eastAsia="en-GB"/>
        </w:rPr>
        <w:t>V sledovanom o</w:t>
      </w:r>
      <w:r w:rsidR="00A806BD" w:rsidRPr="00E65BD4">
        <w:rPr>
          <w:lang w:eastAsia="en-GB"/>
        </w:rPr>
        <w:t>bdobí gestor HP vykonával najmä</w:t>
      </w:r>
      <w:r w:rsidRPr="00E65BD4">
        <w:rPr>
          <w:lang w:eastAsia="en-GB"/>
        </w:rPr>
        <w:t xml:space="preserve"> tieto aktivity:</w:t>
      </w:r>
    </w:p>
    <w:p w:rsidR="009A353F" w:rsidRPr="009A353F" w:rsidRDefault="009A353F" w:rsidP="00E65BD4">
      <w:pPr>
        <w:numPr>
          <w:ilvl w:val="0"/>
          <w:numId w:val="29"/>
        </w:numPr>
        <w:spacing w:after="240" w:line="276" w:lineRule="auto"/>
        <w:contextualSpacing/>
        <w:jc w:val="both"/>
        <w:rPr>
          <w:color w:val="000000"/>
          <w:szCs w:val="22"/>
        </w:rPr>
      </w:pPr>
      <w:r w:rsidRPr="00E65BD4">
        <w:rPr>
          <w:color w:val="000000"/>
          <w:szCs w:val="22"/>
        </w:rPr>
        <w:t>pr</w:t>
      </w:r>
      <w:r w:rsidR="00C82CE1" w:rsidRPr="00E65BD4">
        <w:rPr>
          <w:color w:val="000000"/>
          <w:szCs w:val="22"/>
        </w:rPr>
        <w:t>íprava strategických podkladov, materiálov a dokumentov</w:t>
      </w:r>
      <w:r w:rsidRPr="00E65BD4">
        <w:rPr>
          <w:color w:val="000000"/>
          <w:szCs w:val="22"/>
        </w:rPr>
        <w:t xml:space="preserve"> a jednotlivé rokovania</w:t>
      </w:r>
      <w:r w:rsidRPr="009A353F">
        <w:rPr>
          <w:color w:val="000000"/>
          <w:szCs w:val="22"/>
        </w:rPr>
        <w:t xml:space="preserve"> a </w:t>
      </w:r>
      <w:proofErr w:type="spellStart"/>
      <w:r w:rsidRPr="009A353F">
        <w:rPr>
          <w:color w:val="000000"/>
          <w:szCs w:val="22"/>
        </w:rPr>
        <w:t>rozporové</w:t>
      </w:r>
      <w:proofErr w:type="spellEnd"/>
      <w:r w:rsidRPr="009A353F">
        <w:rPr>
          <w:color w:val="000000"/>
          <w:szCs w:val="22"/>
        </w:rPr>
        <w:t xml:space="preserve"> stretnutia za účelom prípravy Pozičného dokumentu, Partnerskej dohody a prípravy n</w:t>
      </w:r>
      <w:r w:rsidR="00FA1D7D">
        <w:rPr>
          <w:color w:val="000000"/>
          <w:szCs w:val="22"/>
        </w:rPr>
        <w:t xml:space="preserve">ových </w:t>
      </w:r>
      <w:r w:rsidR="00AB7458">
        <w:rPr>
          <w:color w:val="000000"/>
          <w:szCs w:val="22"/>
        </w:rPr>
        <w:t>o</w:t>
      </w:r>
      <w:r w:rsidR="00FA1D7D">
        <w:rPr>
          <w:color w:val="000000"/>
          <w:szCs w:val="22"/>
        </w:rPr>
        <w:t>peračných programov pre programové obdobie 2014 – 2020;</w:t>
      </w:r>
    </w:p>
    <w:p w:rsidR="009A353F" w:rsidRPr="009A353F" w:rsidRDefault="009A353F" w:rsidP="00A70912">
      <w:pPr>
        <w:numPr>
          <w:ilvl w:val="0"/>
          <w:numId w:val="29"/>
        </w:numPr>
        <w:spacing w:after="240" w:line="276" w:lineRule="auto"/>
        <w:contextualSpacing/>
        <w:jc w:val="both"/>
        <w:rPr>
          <w:color w:val="000000"/>
          <w:szCs w:val="22"/>
        </w:rPr>
      </w:pPr>
      <w:r>
        <w:rPr>
          <w:color w:val="000000"/>
          <w:szCs w:val="22"/>
        </w:rPr>
        <w:t>p</w:t>
      </w:r>
      <w:r w:rsidRPr="009A353F">
        <w:rPr>
          <w:color w:val="000000"/>
          <w:szCs w:val="22"/>
        </w:rPr>
        <w:t>ríprava riadiacej dokumentácie gestora HP pre nové PO na všetkých úrovniach a definovanie úloh gestora HP, a to najmä Systém implementácie (SI) HP RMŽ a ND, Plán hodnotení,  Plán vzdelávania, Komunikačná stratégia a Politika etiky gestora HP</w:t>
      </w:r>
      <w:r w:rsidR="00FA1D7D">
        <w:rPr>
          <w:color w:val="000000"/>
          <w:szCs w:val="22"/>
        </w:rPr>
        <w:t>;</w:t>
      </w:r>
    </w:p>
    <w:p w:rsidR="009A353F" w:rsidRPr="009A353F" w:rsidRDefault="009A353F" w:rsidP="00A70912">
      <w:pPr>
        <w:numPr>
          <w:ilvl w:val="0"/>
          <w:numId w:val="29"/>
        </w:numPr>
        <w:spacing w:after="240" w:line="276" w:lineRule="auto"/>
        <w:contextualSpacing/>
        <w:jc w:val="both"/>
        <w:rPr>
          <w:color w:val="000000"/>
          <w:szCs w:val="22"/>
        </w:rPr>
      </w:pPr>
      <w:r w:rsidRPr="009A353F">
        <w:rPr>
          <w:color w:val="000000"/>
          <w:szCs w:val="22"/>
        </w:rPr>
        <w:t>zriadenie Koordinačného výboru pre horizontálne princípy rovnosť mužov a žien a nediskriminácia, ktorý zabezpečuje spoluprácu zúčastnených ústredných orgánov štátnej správy, RO, SORO, CKO a odbornej verejnosti a jeho následné 2 zasadnutia;</w:t>
      </w:r>
    </w:p>
    <w:p w:rsidR="009A353F" w:rsidRPr="009A353F" w:rsidRDefault="009A353F" w:rsidP="00A70912">
      <w:pPr>
        <w:numPr>
          <w:ilvl w:val="0"/>
          <w:numId w:val="29"/>
        </w:numPr>
        <w:spacing w:after="240" w:line="276" w:lineRule="auto"/>
        <w:contextualSpacing/>
        <w:jc w:val="both"/>
        <w:rPr>
          <w:color w:val="000000"/>
          <w:szCs w:val="22"/>
        </w:rPr>
      </w:pPr>
      <w:proofErr w:type="spellStart"/>
      <w:r w:rsidRPr="009A353F">
        <w:rPr>
          <w:color w:val="000000"/>
          <w:szCs w:val="22"/>
        </w:rPr>
        <w:lastRenderedPageBreak/>
        <w:t>renominácie</w:t>
      </w:r>
      <w:proofErr w:type="spellEnd"/>
      <w:r w:rsidRPr="009A353F">
        <w:rPr>
          <w:color w:val="000000"/>
          <w:szCs w:val="22"/>
        </w:rPr>
        <w:t xml:space="preserve"> a následné aktívne členstvá v pracovných skupinách, komisiách a výboroch </w:t>
      </w:r>
      <w:r w:rsidR="00FA1D7D">
        <w:rPr>
          <w:color w:val="000000"/>
          <w:szCs w:val="22"/>
        </w:rPr>
        <w:t>a príprava stanovísk</w:t>
      </w:r>
      <w:r w:rsidRPr="009A353F">
        <w:rPr>
          <w:color w:val="000000"/>
          <w:szCs w:val="22"/>
        </w:rPr>
        <w:t xml:space="preserve"> pre pripravované výzvy a písomné vyzvania; </w:t>
      </w:r>
    </w:p>
    <w:p w:rsidR="009A353F" w:rsidRPr="009A353F" w:rsidRDefault="009A353F" w:rsidP="00A70912">
      <w:pPr>
        <w:numPr>
          <w:ilvl w:val="0"/>
          <w:numId w:val="29"/>
        </w:numPr>
        <w:spacing w:after="240" w:line="276" w:lineRule="auto"/>
        <w:contextualSpacing/>
        <w:jc w:val="both"/>
        <w:rPr>
          <w:color w:val="000000"/>
          <w:szCs w:val="22"/>
        </w:rPr>
      </w:pPr>
      <w:r w:rsidRPr="009A353F">
        <w:rPr>
          <w:color w:val="000000"/>
          <w:szCs w:val="22"/>
        </w:rPr>
        <w:t>trilaterálne stretnutia (CKO, HP RP, RO OP) za účelom konsolidácie údajov v zdrojoch údajov –  zdroj ITMS</w:t>
      </w:r>
      <w:r w:rsidR="00DD4ADB">
        <w:rPr>
          <w:color w:val="000000"/>
          <w:szCs w:val="22"/>
        </w:rPr>
        <w:t>2014+</w:t>
      </w:r>
      <w:r w:rsidRPr="009A353F">
        <w:rPr>
          <w:color w:val="000000"/>
          <w:szCs w:val="22"/>
        </w:rPr>
        <w:t xml:space="preserve"> a RO;</w:t>
      </w:r>
    </w:p>
    <w:p w:rsidR="009A353F" w:rsidRPr="009A353F" w:rsidRDefault="009A353F" w:rsidP="00A70912">
      <w:pPr>
        <w:numPr>
          <w:ilvl w:val="0"/>
          <w:numId w:val="29"/>
        </w:numPr>
        <w:spacing w:after="240" w:line="276" w:lineRule="auto"/>
        <w:contextualSpacing/>
        <w:jc w:val="both"/>
        <w:rPr>
          <w:color w:val="000000"/>
          <w:szCs w:val="22"/>
        </w:rPr>
      </w:pPr>
      <w:r w:rsidRPr="009A353F">
        <w:rPr>
          <w:color w:val="000000"/>
          <w:szCs w:val="22"/>
        </w:rPr>
        <w:t xml:space="preserve">príprava stanovísk pre jednotlivé RO na pripravované výzvy, merateľné kritériá, stanoviská k písomným vyzvaniam pre národné projekty, vypracovávanie vyžiadaných informácií, stanovísk v rámci </w:t>
      </w:r>
      <w:r w:rsidR="00F72699">
        <w:rPr>
          <w:color w:val="000000"/>
          <w:szCs w:val="22"/>
        </w:rPr>
        <w:t>vnútorného a medzirezortného pripomienkovania</w:t>
      </w:r>
      <w:r w:rsidRPr="009A353F">
        <w:rPr>
          <w:color w:val="000000"/>
          <w:szCs w:val="22"/>
        </w:rPr>
        <w:t>;</w:t>
      </w:r>
    </w:p>
    <w:p w:rsidR="009A353F" w:rsidRPr="009A353F" w:rsidRDefault="009A353F" w:rsidP="00A70912">
      <w:pPr>
        <w:numPr>
          <w:ilvl w:val="0"/>
          <w:numId w:val="29"/>
        </w:numPr>
        <w:spacing w:after="240" w:line="276" w:lineRule="auto"/>
        <w:contextualSpacing/>
        <w:jc w:val="both"/>
        <w:rPr>
          <w:color w:val="000000"/>
          <w:szCs w:val="22"/>
        </w:rPr>
      </w:pPr>
      <w:r>
        <w:rPr>
          <w:color w:val="000000"/>
          <w:szCs w:val="22"/>
        </w:rPr>
        <w:t>k</w:t>
      </w:r>
      <w:r w:rsidRPr="009A353F">
        <w:rPr>
          <w:color w:val="000000"/>
          <w:szCs w:val="22"/>
        </w:rPr>
        <w:t>ontrola výziev a písomných vyzvaní národných projektov vyhlasovaných RO OP v sledovanom období. Kontrolovaný bol súlad so SI, pričom v prípade nedostatkov boli relevantné RO OP vyzvané listom aj elektronicky na odstránenie nedostatkov pri nasledovný</w:t>
      </w:r>
      <w:r w:rsidR="00FA1D7D">
        <w:rPr>
          <w:color w:val="000000"/>
          <w:szCs w:val="22"/>
        </w:rPr>
        <w:t>ch výzvach v daných opatreniach;</w:t>
      </w:r>
      <w:r w:rsidRPr="009A353F">
        <w:rPr>
          <w:color w:val="000000"/>
          <w:szCs w:val="22"/>
        </w:rPr>
        <w:t xml:space="preserve"> </w:t>
      </w:r>
    </w:p>
    <w:p w:rsidR="0087775D" w:rsidRPr="00A70912" w:rsidRDefault="009A353F" w:rsidP="00FA1D7D">
      <w:pPr>
        <w:numPr>
          <w:ilvl w:val="0"/>
          <w:numId w:val="29"/>
        </w:numPr>
        <w:spacing w:after="240" w:line="276" w:lineRule="auto"/>
        <w:contextualSpacing/>
        <w:jc w:val="both"/>
        <w:rPr>
          <w:color w:val="000000"/>
        </w:rPr>
      </w:pPr>
      <w:r w:rsidRPr="009A353F">
        <w:rPr>
          <w:color w:val="000000"/>
          <w:szCs w:val="22"/>
        </w:rPr>
        <w:t>plnenie odporúčaní z vládnych auditov.</w:t>
      </w:r>
    </w:p>
    <w:p w:rsidR="00C419A1" w:rsidRDefault="00F119C2" w:rsidP="00480107">
      <w:pPr>
        <w:pStyle w:val="Nadpis1"/>
        <w:ind w:left="426" w:hanging="426"/>
      </w:pPr>
      <w:bookmarkStart w:id="101" w:name="_Toc444160743"/>
      <w:bookmarkStart w:id="102" w:name="_Toc447185527"/>
      <w:r>
        <w:t>13</w:t>
      </w:r>
      <w:r w:rsidR="00D40ED7">
        <w:t xml:space="preserve"> </w:t>
      </w:r>
      <w:r w:rsidR="0087775D" w:rsidRPr="00D40ED7">
        <w:t>Informácia o stave administratívnych kapacít subjektov zapojených do riadenia, implementácie, kontroly a auditu EŠIF</w:t>
      </w:r>
      <w:bookmarkStart w:id="103" w:name="_Toc444160744"/>
      <w:bookmarkEnd w:id="101"/>
      <w:bookmarkEnd w:id="102"/>
    </w:p>
    <w:p w:rsidR="00480107" w:rsidRPr="00480107" w:rsidRDefault="00480107" w:rsidP="00480107"/>
    <w:p w:rsidR="008B4239" w:rsidRPr="00AC3F29" w:rsidRDefault="008B4239" w:rsidP="008B4239">
      <w:pPr>
        <w:spacing w:before="120" w:after="120"/>
        <w:jc w:val="both"/>
      </w:pPr>
      <w:r w:rsidRPr="00AC3F29">
        <w:t xml:space="preserve">Základným rámcom pre kvantifikovanie počtu administratívnych kapacít subjektov zodpovedných za koordináciu, riadenie, implementáciu a kontrolu EŠIF v programovom období 2014 – 2020 sú záväzky Slovenskej republiky vyplývajúce z </w:t>
      </w:r>
      <w:r w:rsidRPr="00AC3F29">
        <w:rPr>
          <w:i/>
          <w:iCs/>
        </w:rPr>
        <w:t>„Partnerskej dohody SR na roky 2014 – 2020“</w:t>
      </w:r>
      <w:r w:rsidRPr="00AC3F29">
        <w:t xml:space="preserve"> a závery realizovanej </w:t>
      </w:r>
      <w:r w:rsidRPr="00AC3F29">
        <w:rPr>
          <w:i/>
          <w:iCs/>
        </w:rPr>
        <w:t xml:space="preserve">„Analýzy administratívnych kapacít a efektívnosti subjektov zodpovedných za riadenie a implementáciu európskych štrukturálnych a investičných fondov a administratívnych kapacít prijímateľov pomoci“ </w:t>
      </w:r>
      <w:r w:rsidRPr="00AC3F29">
        <w:t xml:space="preserve">so zohľadnením zvýšenej potreby AK v súbehu programových období 2007 – 2013 a 2014 – 2020 a materiálu </w:t>
      </w:r>
      <w:r w:rsidRPr="00AC3F29">
        <w:rPr>
          <w:i/>
          <w:iCs/>
        </w:rPr>
        <w:t>Štruktúra subjektov implementácie EŠIF na programové obdobie  2014 – 2020 a zabezpečenie AK do roku 2016</w:t>
      </w:r>
      <w:r w:rsidRPr="00AC3F29">
        <w:t xml:space="preserve"> schváleného uznesením vlády SR (UV SR) č. 519/2014.</w:t>
      </w:r>
    </w:p>
    <w:p w:rsidR="008B4239" w:rsidRPr="00AC3F29" w:rsidRDefault="008B4239" w:rsidP="008B4239">
      <w:pPr>
        <w:spacing w:before="120" w:after="120"/>
        <w:jc w:val="both"/>
        <w:rPr>
          <w:lang w:eastAsia="en-GB"/>
        </w:rPr>
      </w:pPr>
      <w:r w:rsidRPr="00AC3F29">
        <w:rPr>
          <w:lang w:eastAsia="en-GB"/>
        </w:rPr>
        <w:t xml:space="preserve">Informácia o stave AK poskytuje komplexný prehľad administratívneho zabezpečenia subjektov zapojených do implementácie EŠIF </w:t>
      </w:r>
      <w:r>
        <w:rPr>
          <w:lang w:eastAsia="en-GB"/>
        </w:rPr>
        <w:t>v programovom období 2014 – 2020 a ŠF/KF v programovom období</w:t>
      </w:r>
      <w:r w:rsidRPr="00AC3F29">
        <w:rPr>
          <w:lang w:eastAsia="en-GB"/>
        </w:rPr>
        <w:t xml:space="preserve"> 2007 – 2013 s rešpektovaním súbehu oboch programových období v členení na ústredné orgány štátnej správy zodpovedné za realizáciu pomoci poskytovanej Európskou úniou. Súčasťou materiálu sú údaje o fluktuácii AK a jej príčinách.</w:t>
      </w:r>
    </w:p>
    <w:p w:rsidR="009E145C" w:rsidRPr="0012072A" w:rsidRDefault="008B4239" w:rsidP="009B10E8">
      <w:pPr>
        <w:spacing w:before="240"/>
        <w:jc w:val="both"/>
        <w:rPr>
          <w:lang w:eastAsia="en-US"/>
        </w:rPr>
      </w:pPr>
      <w:r>
        <w:t xml:space="preserve">V roku 2015 bolo relevantným </w:t>
      </w:r>
      <w:r w:rsidRPr="00E65BD4">
        <w:rPr>
          <w:color w:val="000000"/>
          <w:szCs w:val="22"/>
        </w:rPr>
        <w:t>ústredným orgánom štátnej správy</w:t>
      </w:r>
      <w:r>
        <w:t xml:space="preserve"> na základe prijatých uznesení vlády SR, resp. vykonaných rozpočtových opatrení schválených 3 744 miest na výkon činností subjektov zapojených do implementácie, riadenia a kontroly EŠIF v programovom období 2014 – 2020, resp. ŠF/KF v programovom období 2007 – 2013. Z uvedeného počtu schválených miest bolo v rezortoch vytvorených 3 230,5 miest (priemerný počet vytvorených miest na mesačnej báze) obsadených 2 807,9 AK (priemerný počet AK). Priemerný počet vytvorených miest bol o 513,5 miest nižší oproti schválenému počtu miest. Vytvorené miesta boli obsadené na 86,9 %, t. j. obsadenosť bola nižšia o 422,6 AK (priemerný počet AK). Potrebu zvýšiť počty AK v roku 2016 v porovnaní so schválenými miestami pre rok 2015 identifikovali ÚV SR a MV SR.</w:t>
      </w:r>
      <w:r w:rsidR="009B10E8">
        <w:rPr>
          <w:lang w:eastAsia="en-US"/>
        </w:rPr>
        <w:t xml:space="preserve"> </w:t>
      </w:r>
      <w:r w:rsidRPr="00AC3F29">
        <w:t>V roku 2015  evidovali osobné úrady relevantných rezortov 488  výstupov. Na účely sledovania fluktuácie bolo po odpočítaní 93 odchodov na MD/RD evidovaných 395 AK z celkového priemerného počtu 2812,1 AK, čo predstavuje 14,1 %-</w:t>
      </w:r>
      <w:proofErr w:type="spellStart"/>
      <w:r w:rsidRPr="00AC3F29">
        <w:t>nú</w:t>
      </w:r>
      <w:proofErr w:type="spellEnd"/>
      <w:r w:rsidRPr="00AC3F29">
        <w:t xml:space="preserve"> ročnú mieru fluktuácie. </w:t>
      </w:r>
      <w:r>
        <w:t>Podrobnejšie údaje o stave AK k 31.12.2015 obsahuje príloha č. 2 tejto správy.</w:t>
      </w:r>
    </w:p>
    <w:p w:rsidR="00786C9A" w:rsidRPr="00D40ED7" w:rsidRDefault="00F119C2" w:rsidP="00C419A1">
      <w:pPr>
        <w:pStyle w:val="Nadpis1"/>
        <w:jc w:val="both"/>
      </w:pPr>
      <w:bookmarkStart w:id="104" w:name="_Toc447185528"/>
      <w:r w:rsidRPr="004358EE">
        <w:lastRenderedPageBreak/>
        <w:t>14</w:t>
      </w:r>
      <w:r w:rsidR="00786C9A" w:rsidRPr="004358EE">
        <w:t xml:space="preserve"> Záver</w:t>
      </w:r>
      <w:bookmarkEnd w:id="103"/>
      <w:bookmarkEnd w:id="104"/>
    </w:p>
    <w:p w:rsidR="00786C9A" w:rsidRDefault="00786C9A" w:rsidP="009A353F">
      <w:pPr>
        <w:rPr>
          <w:b/>
        </w:rPr>
      </w:pPr>
    </w:p>
    <w:p w:rsidR="00786C9A" w:rsidRPr="00E65BD4" w:rsidRDefault="001502D1" w:rsidP="00E65BD4">
      <w:pPr>
        <w:spacing w:after="120"/>
        <w:jc w:val="both"/>
        <w:rPr>
          <w:color w:val="000000"/>
          <w:szCs w:val="22"/>
        </w:rPr>
      </w:pPr>
      <w:r>
        <w:t xml:space="preserve">Prvá predkladaná Správa o stave implementácie EŠIF poskytla informácie o stave a pokroku v implementácii </w:t>
      </w:r>
      <w:r w:rsidRPr="00544CEB">
        <w:t>európskych štruk</w:t>
      </w:r>
      <w:r>
        <w:t>turálnych a investičných fondov</w:t>
      </w:r>
      <w:r w:rsidRPr="00544CEB">
        <w:t xml:space="preserve"> </w:t>
      </w:r>
      <w:r>
        <w:t xml:space="preserve">v Slovenskej republike </w:t>
      </w:r>
      <w:r w:rsidR="00E65BD4">
        <w:t xml:space="preserve">      </w:t>
      </w:r>
      <w:r>
        <w:t xml:space="preserve">v </w:t>
      </w:r>
      <w:r w:rsidRPr="00E65BD4">
        <w:rPr>
          <w:color w:val="000000"/>
          <w:szCs w:val="22"/>
        </w:rPr>
        <w:t>programov</w:t>
      </w:r>
      <w:r w:rsidR="00AB7458">
        <w:rPr>
          <w:color w:val="000000"/>
          <w:szCs w:val="22"/>
        </w:rPr>
        <w:t>om období 2014 – 2020 k 31.12.</w:t>
      </w:r>
      <w:r w:rsidRPr="00E65BD4">
        <w:rPr>
          <w:color w:val="000000"/>
          <w:szCs w:val="22"/>
        </w:rPr>
        <w:t>2015.</w:t>
      </w:r>
    </w:p>
    <w:p w:rsidR="009A3EDB" w:rsidRPr="00E65BD4" w:rsidRDefault="00873759" w:rsidP="00E65BD4">
      <w:pPr>
        <w:spacing w:after="120"/>
        <w:jc w:val="both"/>
        <w:rPr>
          <w:color w:val="000000"/>
          <w:szCs w:val="22"/>
        </w:rPr>
      </w:pPr>
      <w:r w:rsidRPr="00E65BD4">
        <w:rPr>
          <w:color w:val="000000"/>
          <w:szCs w:val="22"/>
        </w:rPr>
        <w:t xml:space="preserve">Kľúčovým momentom pre implementáciu EŠIF bolo schválenie Partnerskej dohody SR </w:t>
      </w:r>
      <w:r w:rsidR="00E65BD4">
        <w:rPr>
          <w:color w:val="000000"/>
          <w:szCs w:val="22"/>
        </w:rPr>
        <w:t xml:space="preserve">      </w:t>
      </w:r>
      <w:r w:rsidRPr="00E65BD4">
        <w:rPr>
          <w:color w:val="000000"/>
          <w:szCs w:val="22"/>
        </w:rPr>
        <w:t xml:space="preserve">na roky 2014 – 2020 dňa 20.06.2014 a následne schválenie jednotlivých programov zo strany EK v období </w:t>
      </w:r>
      <w:r w:rsidR="009A3EDB" w:rsidRPr="00E65BD4">
        <w:rPr>
          <w:color w:val="000000"/>
          <w:szCs w:val="22"/>
        </w:rPr>
        <w:t>od</w:t>
      </w:r>
      <w:r w:rsidRPr="00E65BD4">
        <w:rPr>
          <w:color w:val="000000"/>
          <w:szCs w:val="22"/>
        </w:rPr>
        <w:t xml:space="preserve"> </w:t>
      </w:r>
      <w:r w:rsidR="009A3EDB" w:rsidRPr="00E65BD4">
        <w:rPr>
          <w:color w:val="000000"/>
          <w:szCs w:val="22"/>
        </w:rPr>
        <w:t xml:space="preserve">októbra 2014 do septembra 2015. </w:t>
      </w:r>
    </w:p>
    <w:p w:rsidR="009A3EDB" w:rsidRPr="00E65BD4" w:rsidRDefault="009A3EDB" w:rsidP="00E65BD4">
      <w:pPr>
        <w:spacing w:after="120"/>
        <w:jc w:val="both"/>
        <w:rPr>
          <w:color w:val="000000"/>
          <w:szCs w:val="22"/>
        </w:rPr>
      </w:pPr>
      <w:r w:rsidRPr="00E65BD4">
        <w:rPr>
          <w:color w:val="000000"/>
          <w:szCs w:val="22"/>
        </w:rPr>
        <w:t>Samotná i</w:t>
      </w:r>
      <w:r w:rsidR="00873759" w:rsidRPr="00E65BD4">
        <w:rPr>
          <w:color w:val="000000"/>
          <w:szCs w:val="22"/>
        </w:rPr>
        <w:t xml:space="preserve">mplementácia jednotlivých programov začala zverejnením prvých výziev/vyzvaní na predkladanie </w:t>
      </w:r>
      <w:proofErr w:type="spellStart"/>
      <w:r w:rsidR="00873759" w:rsidRPr="00E65BD4">
        <w:rPr>
          <w:color w:val="000000"/>
          <w:szCs w:val="22"/>
        </w:rPr>
        <w:t>ŽoNFP</w:t>
      </w:r>
      <w:proofErr w:type="spellEnd"/>
      <w:r w:rsidR="00873759" w:rsidRPr="00E65BD4">
        <w:rPr>
          <w:color w:val="000000"/>
          <w:szCs w:val="22"/>
        </w:rPr>
        <w:t xml:space="preserve"> v prvom polroku 2015</w:t>
      </w:r>
      <w:r w:rsidRPr="00E65BD4">
        <w:rPr>
          <w:color w:val="000000"/>
          <w:szCs w:val="22"/>
        </w:rPr>
        <w:t>, v rá</w:t>
      </w:r>
      <w:r w:rsidR="009E145C">
        <w:rPr>
          <w:color w:val="000000"/>
          <w:szCs w:val="22"/>
        </w:rPr>
        <w:t>mci ktorých bolo prijatých 2 398</w:t>
      </w:r>
      <w:r w:rsidRPr="00E65BD4">
        <w:rPr>
          <w:color w:val="000000"/>
          <w:szCs w:val="22"/>
        </w:rPr>
        <w:t xml:space="preserve"> žiadostí o poskytnutie nenávratného fin. príspevku a 13 920 žiadostí o podporu financovaných z PRV formou neprojektových opatrení. Požadovaná výška NFP/podpory u prijatých žiadostí predstavovala </w:t>
      </w:r>
      <w:r w:rsidR="009E145C">
        <w:rPr>
          <w:color w:val="000000"/>
          <w:szCs w:val="22"/>
        </w:rPr>
        <w:t>2,98</w:t>
      </w:r>
      <w:r w:rsidRPr="00E65BD4">
        <w:rPr>
          <w:color w:val="000000"/>
          <w:szCs w:val="22"/>
        </w:rPr>
        <w:t xml:space="preserve"> mld. EUR.</w:t>
      </w:r>
      <w:r w:rsidR="001502D1" w:rsidRPr="00E65BD4">
        <w:rPr>
          <w:color w:val="000000"/>
          <w:szCs w:val="22"/>
        </w:rPr>
        <w:t xml:space="preserve"> </w:t>
      </w:r>
      <w:r w:rsidRPr="00E65BD4">
        <w:rPr>
          <w:color w:val="000000"/>
          <w:szCs w:val="22"/>
        </w:rPr>
        <w:t xml:space="preserve">Kontrahovanie finančných prostriedkov k 31.12.2015 bolo </w:t>
      </w:r>
      <w:r w:rsidR="00AB7458">
        <w:rPr>
          <w:color w:val="000000"/>
          <w:szCs w:val="22"/>
        </w:rPr>
        <w:br/>
      </w:r>
      <w:r w:rsidRPr="00E65BD4">
        <w:rPr>
          <w:color w:val="000000"/>
          <w:szCs w:val="22"/>
        </w:rPr>
        <w:t xml:space="preserve">vo výške 0,66 mld.  EUR, čo predstavuje 4,23% z alokácie EŠIF na programové obdobie 2014 – 2020 (zdroje EÚ). </w:t>
      </w:r>
    </w:p>
    <w:p w:rsidR="009A3EDB" w:rsidRPr="00E65BD4" w:rsidRDefault="009A3EDB" w:rsidP="00E65BD4">
      <w:pPr>
        <w:spacing w:after="120"/>
        <w:jc w:val="both"/>
        <w:rPr>
          <w:color w:val="000000"/>
          <w:szCs w:val="22"/>
        </w:rPr>
      </w:pPr>
      <w:r w:rsidRPr="00E65BD4">
        <w:rPr>
          <w:color w:val="000000"/>
          <w:szCs w:val="22"/>
        </w:rPr>
        <w:t xml:space="preserve">K 31.12.2015 bolo vykázané čerpanie programov EŠIF iba za PRV. Do stanoveného termínu boli prijímateľom vyplatené platby v celkovej výške 129 889 552 EUR, z toho príspevok </w:t>
      </w:r>
      <w:r w:rsidR="00AB7458">
        <w:rPr>
          <w:color w:val="000000"/>
          <w:szCs w:val="22"/>
        </w:rPr>
        <w:br/>
      </w:r>
      <w:r w:rsidRPr="00E65BD4">
        <w:rPr>
          <w:color w:val="000000"/>
          <w:szCs w:val="22"/>
        </w:rPr>
        <w:t xml:space="preserve">z EPFRV bol vo výške 97 000 856 EUR. </w:t>
      </w:r>
      <w:r w:rsidR="00D95ADD" w:rsidRPr="00E65BD4">
        <w:rPr>
          <w:color w:val="000000"/>
          <w:szCs w:val="22"/>
        </w:rPr>
        <w:t xml:space="preserve">Za ostatné programy programového obdobia </w:t>
      </w:r>
      <w:r w:rsidR="00AB7458">
        <w:rPr>
          <w:color w:val="000000"/>
          <w:szCs w:val="22"/>
        </w:rPr>
        <w:br/>
      </w:r>
      <w:r w:rsidR="00D95ADD" w:rsidRPr="00E65BD4">
        <w:rPr>
          <w:color w:val="000000"/>
          <w:szCs w:val="22"/>
        </w:rPr>
        <w:t>2014 – 2020</w:t>
      </w:r>
      <w:r w:rsidRPr="00E65BD4">
        <w:rPr>
          <w:color w:val="000000"/>
          <w:szCs w:val="22"/>
        </w:rPr>
        <w:t xml:space="preserve"> neboli </w:t>
      </w:r>
      <w:r w:rsidR="00D95ADD" w:rsidRPr="00E65BD4">
        <w:rPr>
          <w:color w:val="000000"/>
          <w:szCs w:val="22"/>
        </w:rPr>
        <w:t>k 31.12.2015 certifikačnému orgánu</w:t>
      </w:r>
      <w:r w:rsidRPr="00E65BD4">
        <w:rPr>
          <w:color w:val="000000"/>
          <w:szCs w:val="22"/>
        </w:rPr>
        <w:t xml:space="preserve"> predložené výdavky na schválenie v rá</w:t>
      </w:r>
      <w:r w:rsidR="00D95ADD" w:rsidRPr="00E65BD4">
        <w:rPr>
          <w:color w:val="000000"/>
          <w:szCs w:val="22"/>
        </w:rPr>
        <w:t>mci súhrnných žiadostí o platbu.</w:t>
      </w:r>
    </w:p>
    <w:p w:rsidR="007E3AEA" w:rsidRPr="007E3AEA" w:rsidRDefault="004358EE" w:rsidP="00E65BD4">
      <w:pPr>
        <w:spacing w:after="120"/>
        <w:jc w:val="both"/>
      </w:pPr>
      <w:r w:rsidRPr="00E65BD4">
        <w:rPr>
          <w:color w:val="000000"/>
          <w:szCs w:val="22"/>
        </w:rPr>
        <w:t xml:space="preserve">EŠIF sa v Slovenskej republike využívajú </w:t>
      </w:r>
      <w:r w:rsidR="007E3AEA" w:rsidRPr="00E65BD4">
        <w:rPr>
          <w:color w:val="000000"/>
          <w:szCs w:val="22"/>
        </w:rPr>
        <w:t xml:space="preserve">aj </w:t>
      </w:r>
      <w:r w:rsidRPr="00E65BD4">
        <w:rPr>
          <w:color w:val="000000"/>
          <w:szCs w:val="22"/>
        </w:rPr>
        <w:t>na realizáciu finančných nástrojov. Finančné</w:t>
      </w:r>
      <w:r w:rsidRPr="004358EE">
        <w:t xml:space="preserve"> nástroje sa vykonávajú na podporu investícií, od ktorých sa očakáva, že budú finančne životaschopné, ale nemajú zabezpečené dostatočné financovanie z trhových zdrojov.</w:t>
      </w:r>
      <w:r>
        <w:t xml:space="preserve"> </w:t>
      </w:r>
      <w:r w:rsidR="007E3AEA" w:rsidRPr="00D83782">
        <w:rPr>
          <w:szCs w:val="22"/>
        </w:rPr>
        <w:t>Predpokladom na prevod čast</w:t>
      </w:r>
      <w:r w:rsidR="007E3AEA">
        <w:rPr>
          <w:szCs w:val="22"/>
        </w:rPr>
        <w:t>i alokácie OP</w:t>
      </w:r>
      <w:r w:rsidR="007E3AEA" w:rsidRPr="00D83782">
        <w:rPr>
          <w:szCs w:val="22"/>
        </w:rPr>
        <w:t xml:space="preserve"> určenej na vykonávanie finančných nástrojov bolo koncipovanie a podpis trojstranných zmlúv o financovaní medzi jednotlivými </w:t>
      </w:r>
      <w:r w:rsidR="00AB7458">
        <w:rPr>
          <w:szCs w:val="22"/>
        </w:rPr>
        <w:t>RO</w:t>
      </w:r>
      <w:r w:rsidR="007E3AEA" w:rsidRPr="00D83782">
        <w:rPr>
          <w:szCs w:val="22"/>
        </w:rPr>
        <w:t>, SIH a SZRBAM.</w:t>
      </w:r>
      <w:r w:rsidR="007E3AEA">
        <w:rPr>
          <w:szCs w:val="22"/>
        </w:rPr>
        <w:t xml:space="preserve"> </w:t>
      </w:r>
      <w:r w:rsidR="00AB7458">
        <w:rPr>
          <w:szCs w:val="22"/>
        </w:rPr>
        <w:t>K 31.12.</w:t>
      </w:r>
      <w:r w:rsidR="007E3AEA" w:rsidRPr="00D83782">
        <w:rPr>
          <w:szCs w:val="22"/>
        </w:rPr>
        <w:t>2015 boli pod</w:t>
      </w:r>
      <w:r w:rsidR="007E3AEA">
        <w:rPr>
          <w:szCs w:val="22"/>
        </w:rPr>
        <w:t xml:space="preserve">písané tri zmluvy o financovaní v rámci OP KŽP, OP II a IROP v celkovej sume </w:t>
      </w:r>
      <w:r w:rsidR="007E3AEA" w:rsidRPr="00D83782">
        <w:rPr>
          <w:szCs w:val="22"/>
        </w:rPr>
        <w:t xml:space="preserve"> </w:t>
      </w:r>
      <w:r w:rsidR="007E3AEA">
        <w:rPr>
          <w:szCs w:val="22"/>
        </w:rPr>
        <w:t xml:space="preserve">395 880 178 EUR. </w:t>
      </w:r>
    </w:p>
    <w:p w:rsidR="0012072A" w:rsidRPr="00E65BD4" w:rsidRDefault="00370027" w:rsidP="00E65BD4">
      <w:pPr>
        <w:spacing w:after="120"/>
        <w:jc w:val="both"/>
        <w:rPr>
          <w:szCs w:val="22"/>
        </w:rPr>
      </w:pPr>
      <w:r w:rsidRPr="00954DA4">
        <w:t>V</w:t>
      </w:r>
      <w:r>
        <w:t> sledovanom období</w:t>
      </w:r>
      <w:r w:rsidRPr="00954DA4">
        <w:t xml:space="preserve"> sa začalo s </w:t>
      </w:r>
      <w:r>
        <w:t>realizáciou</w:t>
      </w:r>
      <w:r w:rsidR="00F80510">
        <w:t xml:space="preserve"> miestneho rozvoja vedeného komunitou </w:t>
      </w:r>
      <w:r w:rsidRPr="00954DA4">
        <w:t xml:space="preserve">prostredníctvom implementácie opatrenia </w:t>
      </w:r>
      <w:r>
        <w:t xml:space="preserve">PRV č. </w:t>
      </w:r>
      <w:r w:rsidRPr="00954DA4">
        <w:t xml:space="preserve">19 „Podpora na miestny rozvoj v rámci iniciatívy LEADER (CLLD – miestny rozvoj vedený komunitou)“. </w:t>
      </w:r>
      <w:r>
        <w:t>A to v</w:t>
      </w:r>
      <w:r w:rsidR="00F80510">
        <w:t> </w:t>
      </w:r>
      <w:r>
        <w:t>rámci</w:t>
      </w:r>
      <w:r w:rsidR="00F80510">
        <w:t xml:space="preserve"> výzvy pre </w:t>
      </w:r>
      <w:proofErr w:type="spellStart"/>
      <w:r w:rsidR="00F80510">
        <w:t>podopatrenie</w:t>
      </w:r>
      <w:proofErr w:type="spellEnd"/>
      <w:r w:rsidR="00F80510">
        <w:t xml:space="preserve"> 19.1 </w:t>
      </w:r>
      <w:r>
        <w:t>„Prípravn</w:t>
      </w:r>
      <w:r w:rsidR="00F80510">
        <w:t>á</w:t>
      </w:r>
      <w:r>
        <w:t xml:space="preserve"> podpor</w:t>
      </w:r>
      <w:r w:rsidR="00F80510">
        <w:t>a</w:t>
      </w:r>
      <w:r>
        <w:t xml:space="preserve">“ </w:t>
      </w:r>
      <w:r w:rsidR="00F80510">
        <w:t>a výzvy</w:t>
      </w:r>
      <w:r w:rsidR="00F80510" w:rsidRPr="00954DA4">
        <w:t xml:space="preserve"> </w:t>
      </w:r>
      <w:r w:rsidR="00F80510">
        <w:t xml:space="preserve">na predkladanie projektových zámerov </w:t>
      </w:r>
      <w:r w:rsidR="00F80510" w:rsidRPr="00954DA4">
        <w:t xml:space="preserve">pre </w:t>
      </w:r>
      <w:proofErr w:type="spellStart"/>
      <w:r w:rsidR="00F80510" w:rsidRPr="00954DA4">
        <w:t>podopatrenie</w:t>
      </w:r>
      <w:proofErr w:type="spellEnd"/>
      <w:r w:rsidR="00F80510" w:rsidRPr="00954DA4">
        <w:t xml:space="preserve"> 19.2 „</w:t>
      </w:r>
      <w:r w:rsidR="00F80510" w:rsidRPr="00F80510">
        <w:t>Podpora na vykonávanie operácií v rámci stratégie miestneho rozvoja vedeného komunitou</w:t>
      </w:r>
      <w:r w:rsidR="00F80510" w:rsidRPr="00954DA4">
        <w:t>“</w:t>
      </w:r>
      <w:r w:rsidR="00F80510">
        <w:t xml:space="preserve">. </w:t>
      </w:r>
      <w:r w:rsidR="00F80510" w:rsidRPr="00F80510">
        <w:t xml:space="preserve">Predpokladaný termín schválenia stratégií </w:t>
      </w:r>
      <w:r w:rsidR="00F80510" w:rsidRPr="00E65BD4">
        <w:rPr>
          <w:szCs w:val="22"/>
        </w:rPr>
        <w:t>CLLD a udelenia štatútov MAS je koniec mája 2016.</w:t>
      </w:r>
    </w:p>
    <w:p w:rsidR="00E65BD4" w:rsidRDefault="00F80510" w:rsidP="00E65BD4">
      <w:pPr>
        <w:spacing w:after="120"/>
        <w:jc w:val="both"/>
        <w:rPr>
          <w:rFonts w:eastAsia="Calibri"/>
        </w:rPr>
      </w:pPr>
      <w:r w:rsidRPr="00E65BD4">
        <w:rPr>
          <w:szCs w:val="22"/>
        </w:rPr>
        <w:t>Iniciatíva na podporu zamestnanosti mladých ľudí je v programovom období 2014 – 2020</w:t>
      </w:r>
      <w:r>
        <w:t xml:space="preserve"> realizovaná v rámci </w:t>
      </w:r>
      <w:r w:rsidR="0012072A">
        <w:t xml:space="preserve">samostatnej prioritnej osi </w:t>
      </w:r>
      <w:r>
        <w:t xml:space="preserve">OP ĽZ, </w:t>
      </w:r>
      <w:r w:rsidR="0012072A">
        <w:rPr>
          <w:rFonts w:eastAsia="Calibri"/>
        </w:rPr>
        <w:t>na ktorú bolo</w:t>
      </w:r>
      <w:r w:rsidRPr="00ED08C4">
        <w:rPr>
          <w:rFonts w:eastAsia="Calibri"/>
        </w:rPr>
        <w:t xml:space="preserve"> vyčlenených </w:t>
      </w:r>
      <w:r w:rsidRPr="0012072A">
        <w:rPr>
          <w:rFonts w:eastAsia="Calibri"/>
        </w:rPr>
        <w:t>215 910 858 EUR</w:t>
      </w:r>
      <w:r w:rsidRPr="00ED08C4">
        <w:rPr>
          <w:rFonts w:eastAsia="Calibri"/>
        </w:rPr>
        <w:t>, pričom z IZM je</w:t>
      </w:r>
      <w:r>
        <w:rPr>
          <w:rFonts w:eastAsia="Calibri"/>
        </w:rPr>
        <w:t xml:space="preserve"> alokovaných </w:t>
      </w:r>
      <w:r w:rsidRPr="0012072A">
        <w:rPr>
          <w:rFonts w:eastAsia="Calibri"/>
        </w:rPr>
        <w:t>72 175 259 EUR</w:t>
      </w:r>
      <w:r w:rsidRPr="00ED08C4">
        <w:rPr>
          <w:rFonts w:eastAsia="Calibri"/>
        </w:rPr>
        <w:t>.</w:t>
      </w:r>
      <w:r>
        <w:rPr>
          <w:rFonts w:eastAsia="Calibri"/>
        </w:rPr>
        <w:t xml:space="preserve"> </w:t>
      </w:r>
      <w:r w:rsidR="0012072A" w:rsidRPr="00325518">
        <w:rPr>
          <w:rFonts w:eastAsia="Calibri"/>
        </w:rPr>
        <w:t xml:space="preserve">K 31.12.2015 boli </w:t>
      </w:r>
      <w:proofErr w:type="spellStart"/>
      <w:r w:rsidR="0012072A" w:rsidRPr="00325518">
        <w:rPr>
          <w:rFonts w:eastAsia="Calibri"/>
        </w:rPr>
        <w:t>zazmluvnené</w:t>
      </w:r>
      <w:proofErr w:type="spellEnd"/>
      <w:r w:rsidR="0012072A" w:rsidRPr="00325518">
        <w:rPr>
          <w:rFonts w:eastAsia="Calibri"/>
        </w:rPr>
        <w:t xml:space="preserve"> dva národné projek</w:t>
      </w:r>
      <w:r w:rsidR="0012072A">
        <w:rPr>
          <w:rFonts w:eastAsia="Calibri"/>
        </w:rPr>
        <w:t>ty</w:t>
      </w:r>
      <w:r w:rsidR="0012072A" w:rsidRPr="00325518">
        <w:rPr>
          <w:rFonts w:eastAsia="Calibri"/>
        </w:rPr>
        <w:t xml:space="preserve"> </w:t>
      </w:r>
      <w:r w:rsidR="0012072A" w:rsidRPr="00B26070">
        <w:rPr>
          <w:rFonts w:eastAsia="Calibri"/>
          <w:i/>
        </w:rPr>
        <w:t>Praxou k zamestnaniu</w:t>
      </w:r>
      <w:r w:rsidR="0012072A">
        <w:rPr>
          <w:rFonts w:eastAsia="Calibri"/>
        </w:rPr>
        <w:t xml:space="preserve"> a </w:t>
      </w:r>
      <w:r w:rsidR="0012072A" w:rsidRPr="00B26070">
        <w:rPr>
          <w:rFonts w:eastAsia="Calibri"/>
          <w:i/>
        </w:rPr>
        <w:t>Absolventská prax štartuje zamestnanie</w:t>
      </w:r>
      <w:r w:rsidR="0012072A" w:rsidRPr="00B26070">
        <w:rPr>
          <w:rFonts w:eastAsia="Calibri"/>
        </w:rPr>
        <w:t xml:space="preserve"> </w:t>
      </w:r>
      <w:r w:rsidR="0012072A" w:rsidRPr="00325518">
        <w:rPr>
          <w:rFonts w:eastAsia="Calibri"/>
        </w:rPr>
        <w:t>v celkovej hodnote 100 </w:t>
      </w:r>
      <w:r w:rsidR="0012072A">
        <w:rPr>
          <w:rFonts w:eastAsia="Calibri"/>
        </w:rPr>
        <w:t>mil.</w:t>
      </w:r>
      <w:r w:rsidR="0012072A" w:rsidRPr="00325518">
        <w:rPr>
          <w:rFonts w:eastAsia="Calibri"/>
        </w:rPr>
        <w:t xml:space="preserve"> </w:t>
      </w:r>
      <w:r w:rsidR="0012072A">
        <w:rPr>
          <w:rFonts w:eastAsia="Calibri"/>
        </w:rPr>
        <w:t>EUR</w:t>
      </w:r>
      <w:r w:rsidR="0012072A" w:rsidRPr="00325518">
        <w:rPr>
          <w:rFonts w:eastAsia="Calibri"/>
        </w:rPr>
        <w:t>.</w:t>
      </w:r>
      <w:r>
        <w:rPr>
          <w:rFonts w:eastAsia="Calibri"/>
        </w:rPr>
        <w:t xml:space="preserve"> </w:t>
      </w:r>
    </w:p>
    <w:p w:rsidR="00E65BD4" w:rsidRDefault="00E65BD4" w:rsidP="00E65BD4">
      <w:pPr>
        <w:spacing w:after="120"/>
        <w:jc w:val="both"/>
        <w:rPr>
          <w:rFonts w:eastAsia="Calibri"/>
        </w:rPr>
      </w:pPr>
    </w:p>
    <w:p w:rsidR="00E65BD4" w:rsidRDefault="00E65BD4" w:rsidP="00E65BD4">
      <w:pPr>
        <w:spacing w:after="120"/>
        <w:jc w:val="both"/>
      </w:pPr>
    </w:p>
    <w:p w:rsidR="009B10E8" w:rsidRDefault="009B10E8" w:rsidP="00E65BD4">
      <w:pPr>
        <w:spacing w:after="120"/>
        <w:jc w:val="both"/>
      </w:pPr>
    </w:p>
    <w:p w:rsidR="00FA1D7D" w:rsidRPr="00D40ED7" w:rsidRDefault="00F119C2" w:rsidP="00D40ED7">
      <w:pPr>
        <w:pStyle w:val="Nadpis1"/>
      </w:pPr>
      <w:bookmarkStart w:id="105" w:name="_Toc440367408"/>
      <w:bookmarkStart w:id="106" w:name="_Toc444160745"/>
      <w:bookmarkStart w:id="107" w:name="_Toc447185529"/>
      <w:r>
        <w:lastRenderedPageBreak/>
        <w:t>15</w:t>
      </w:r>
      <w:r w:rsidR="00E06226" w:rsidRPr="00D40ED7">
        <w:t xml:space="preserve"> Zoznam použitých skratiek</w:t>
      </w:r>
      <w:bookmarkEnd w:id="105"/>
      <w:bookmarkEnd w:id="106"/>
      <w:bookmarkEnd w:id="107"/>
    </w:p>
    <w:p w:rsidR="00FA1D7D" w:rsidRDefault="00FA1D7D" w:rsidP="009A353F">
      <w:pPr>
        <w:rPr>
          <w:b/>
        </w:rPr>
      </w:pPr>
    </w:p>
    <w:p w:rsidR="00A3347E" w:rsidRDefault="00A3347E" w:rsidP="003537BF">
      <w:pPr>
        <w:ind w:left="2124" w:hanging="2124"/>
      </w:pPr>
      <w:r>
        <w:t>AFCOS</w:t>
      </w:r>
      <w:r>
        <w:tab/>
      </w:r>
      <w:proofErr w:type="spellStart"/>
      <w:r>
        <w:t>Anti-fraud</w:t>
      </w:r>
      <w:proofErr w:type="spellEnd"/>
      <w:r>
        <w:t xml:space="preserve"> </w:t>
      </w:r>
      <w:proofErr w:type="spellStart"/>
      <w:r>
        <w:t>coordination</w:t>
      </w:r>
      <w:proofErr w:type="spellEnd"/>
      <w:r>
        <w:t xml:space="preserve"> </w:t>
      </w:r>
      <w:proofErr w:type="spellStart"/>
      <w:r>
        <w:t>service</w:t>
      </w:r>
      <w:proofErr w:type="spellEnd"/>
      <w:r>
        <w:t>/Koordinačný útvar boja proti podvodom</w:t>
      </w:r>
    </w:p>
    <w:p w:rsidR="00A3347E" w:rsidRDefault="00A3347E" w:rsidP="003537BF">
      <w:pPr>
        <w:ind w:left="2124" w:hanging="2124"/>
      </w:pPr>
      <w:r>
        <w:t>AK</w:t>
      </w:r>
      <w:r>
        <w:tab/>
        <w:t>Administratívne kapacity</w:t>
      </w:r>
    </w:p>
    <w:p w:rsidR="00A3347E" w:rsidRDefault="00A3347E" w:rsidP="00A3347E">
      <w:pPr>
        <w:ind w:left="2124" w:hanging="2124"/>
        <w:rPr>
          <w:b/>
        </w:rPr>
      </w:pPr>
      <w:r w:rsidRPr="00A3347E">
        <w:t>ALV</w:t>
      </w:r>
      <w:r>
        <w:rPr>
          <w:b/>
        </w:rPr>
        <w:tab/>
      </w:r>
      <w:r w:rsidRPr="008103A2">
        <w:t xml:space="preserve">"ABAP List </w:t>
      </w:r>
      <w:proofErr w:type="spellStart"/>
      <w:r w:rsidRPr="008103A2">
        <w:t>Viewer</w:t>
      </w:r>
      <w:proofErr w:type="spellEnd"/>
      <w:r w:rsidRPr="008103A2">
        <w:t xml:space="preserve">" (ABAP  - </w:t>
      </w:r>
      <w:proofErr w:type="spellStart"/>
      <w:r w:rsidRPr="008103A2">
        <w:t>Advanced</w:t>
      </w:r>
      <w:proofErr w:type="spellEnd"/>
      <w:r w:rsidRPr="008103A2">
        <w:t xml:space="preserve"> </w:t>
      </w:r>
      <w:proofErr w:type="spellStart"/>
      <w:r w:rsidRPr="008103A2">
        <w:t>Business</w:t>
      </w:r>
      <w:proofErr w:type="spellEnd"/>
      <w:r w:rsidRPr="008103A2">
        <w:t xml:space="preserve"> </w:t>
      </w:r>
      <w:proofErr w:type="spellStart"/>
      <w:r w:rsidRPr="008103A2">
        <w:t>Application</w:t>
      </w:r>
      <w:proofErr w:type="spellEnd"/>
      <w:r w:rsidRPr="008103A2">
        <w:t xml:space="preserve"> </w:t>
      </w:r>
      <w:proofErr w:type="spellStart"/>
      <w:r w:rsidRPr="008103A2">
        <w:t>Programming</w:t>
      </w:r>
      <w:proofErr w:type="spellEnd"/>
      <w:r w:rsidRPr="008103A2">
        <w:t>)</w:t>
      </w:r>
    </w:p>
    <w:p w:rsidR="00A3347E" w:rsidRDefault="00A3347E" w:rsidP="003537BF">
      <w:r>
        <w:t>AP</w:t>
      </w:r>
      <w:r>
        <w:tab/>
      </w:r>
      <w:r>
        <w:tab/>
      </w:r>
      <w:r>
        <w:tab/>
        <w:t>Akčný plán</w:t>
      </w:r>
    </w:p>
    <w:p w:rsidR="00A3347E" w:rsidRDefault="00A3347E" w:rsidP="003537BF">
      <w:r>
        <w:t>CKO</w:t>
      </w:r>
      <w:r>
        <w:tab/>
      </w:r>
      <w:r>
        <w:tab/>
      </w:r>
      <w:r>
        <w:tab/>
        <w:t>Centrálny koordinačný orgán</w:t>
      </w:r>
    </w:p>
    <w:p w:rsidR="00A3347E" w:rsidRDefault="00A3347E" w:rsidP="003537BF">
      <w:r>
        <w:t>CLLD</w:t>
      </w:r>
      <w:r>
        <w:tab/>
      </w:r>
      <w:r>
        <w:tab/>
      </w:r>
      <w:r>
        <w:tab/>
      </w:r>
      <w:proofErr w:type="spellStart"/>
      <w:r>
        <w:t>Community</w:t>
      </w:r>
      <w:proofErr w:type="spellEnd"/>
      <w:r>
        <w:t xml:space="preserve"> </w:t>
      </w:r>
      <w:proofErr w:type="spellStart"/>
      <w:r>
        <w:t>Led</w:t>
      </w:r>
      <w:proofErr w:type="spellEnd"/>
      <w:r>
        <w:t xml:space="preserve"> </w:t>
      </w:r>
      <w:proofErr w:type="spellStart"/>
      <w:r>
        <w:t>Local</w:t>
      </w:r>
      <w:proofErr w:type="spellEnd"/>
      <w:r>
        <w:t xml:space="preserve"> </w:t>
      </w:r>
      <w:proofErr w:type="spellStart"/>
      <w:r>
        <w:t>Development</w:t>
      </w:r>
      <w:proofErr w:type="spellEnd"/>
      <w:r>
        <w:t>/Miestny rozvoj vedený komunitou</w:t>
      </w:r>
    </w:p>
    <w:p w:rsidR="00A3347E" w:rsidRDefault="00A3347E" w:rsidP="003537BF">
      <w:r>
        <w:t>CO</w:t>
      </w:r>
      <w:r>
        <w:tab/>
      </w:r>
      <w:r>
        <w:tab/>
      </w:r>
      <w:r>
        <w:tab/>
        <w:t>Certifikačný orgán</w:t>
      </w:r>
    </w:p>
    <w:p w:rsidR="00A3347E" w:rsidRDefault="00A3347E" w:rsidP="003537BF">
      <w:pPr>
        <w:ind w:left="2124" w:hanging="2124"/>
      </w:pPr>
      <w:r>
        <w:t>COESIF</w:t>
      </w:r>
      <w:r>
        <w:tab/>
      </w:r>
      <w:proofErr w:type="spellStart"/>
      <w:r w:rsidRPr="00984DB7">
        <w:t>Coordination</w:t>
      </w:r>
      <w:proofErr w:type="spellEnd"/>
      <w:r w:rsidRPr="00984DB7">
        <w:t xml:space="preserve"> </w:t>
      </w:r>
      <w:proofErr w:type="spellStart"/>
      <w:r w:rsidRPr="00984DB7">
        <w:t>Committee</w:t>
      </w:r>
      <w:proofErr w:type="spellEnd"/>
      <w:r w:rsidRPr="00984DB7">
        <w:t xml:space="preserve"> </w:t>
      </w:r>
      <w:proofErr w:type="spellStart"/>
      <w:r w:rsidRPr="00984DB7">
        <w:t>for</w:t>
      </w:r>
      <w:proofErr w:type="spellEnd"/>
      <w:r w:rsidRPr="00984DB7">
        <w:t xml:space="preserve"> </w:t>
      </w:r>
      <w:proofErr w:type="spellStart"/>
      <w:r w:rsidRPr="00984DB7">
        <w:t>the</w:t>
      </w:r>
      <w:proofErr w:type="spellEnd"/>
      <w:r w:rsidRPr="00984DB7">
        <w:t xml:space="preserve"> </w:t>
      </w:r>
      <w:proofErr w:type="spellStart"/>
      <w:r w:rsidRPr="00984DB7">
        <w:t>European</w:t>
      </w:r>
      <w:proofErr w:type="spellEnd"/>
      <w:r w:rsidRPr="00984DB7">
        <w:t xml:space="preserve"> </w:t>
      </w:r>
      <w:proofErr w:type="spellStart"/>
      <w:r w:rsidRPr="00984DB7">
        <w:t>Structural</w:t>
      </w:r>
      <w:proofErr w:type="spellEnd"/>
      <w:r w:rsidRPr="00984DB7">
        <w:t xml:space="preserve"> and </w:t>
      </w:r>
      <w:proofErr w:type="spellStart"/>
      <w:r w:rsidRPr="00984DB7">
        <w:t>Investment</w:t>
      </w:r>
      <w:proofErr w:type="spellEnd"/>
      <w:r w:rsidRPr="00984DB7">
        <w:t xml:space="preserve"> </w:t>
      </w:r>
      <w:proofErr w:type="spellStart"/>
      <w:r w:rsidRPr="00984DB7">
        <w:t>Funds</w:t>
      </w:r>
      <w:proofErr w:type="spellEnd"/>
      <w:r>
        <w:t>/</w:t>
      </w:r>
      <w:r w:rsidRPr="00984DB7">
        <w:t>Výbor pre koordináciu európskych štrukturálnych a investičných fondov</w:t>
      </w:r>
    </w:p>
    <w:p w:rsidR="00A3347E" w:rsidRDefault="00A3347E" w:rsidP="003537BF">
      <w:pPr>
        <w:ind w:left="2124" w:hanging="2124"/>
      </w:pPr>
      <w:r>
        <w:t>ČMU</w:t>
      </w:r>
      <w:r>
        <w:tab/>
        <w:t>Číselník merateľných ukazovateľov</w:t>
      </w:r>
    </w:p>
    <w:p w:rsidR="00A3347E" w:rsidRDefault="00A3347E" w:rsidP="003537BF">
      <w:pPr>
        <w:ind w:left="2124" w:hanging="2124"/>
      </w:pPr>
      <w:r>
        <w:t xml:space="preserve">DG </w:t>
      </w:r>
      <w:proofErr w:type="spellStart"/>
      <w:r>
        <w:t>Employment</w:t>
      </w:r>
      <w:proofErr w:type="spellEnd"/>
      <w:r>
        <w:tab/>
        <w:t>Generálne riaditeľstvo</w:t>
      </w:r>
      <w:r w:rsidRPr="00BF1973">
        <w:t xml:space="preserve"> pre zamestnanosť, sociálne záležitosti a začlenenie</w:t>
      </w:r>
      <w:r>
        <w:t xml:space="preserve"> </w:t>
      </w:r>
    </w:p>
    <w:p w:rsidR="00996BE3" w:rsidRDefault="00996BE3" w:rsidP="003537BF">
      <w:pPr>
        <w:ind w:left="2124" w:hanging="2124"/>
      </w:pPr>
      <w:r>
        <w:t xml:space="preserve">DG </w:t>
      </w:r>
      <w:proofErr w:type="spellStart"/>
      <w:r>
        <w:t>Grow</w:t>
      </w:r>
      <w:proofErr w:type="spellEnd"/>
      <w:r w:rsidRPr="00996BE3">
        <w:t xml:space="preserve"> </w:t>
      </w:r>
      <w:r>
        <w:tab/>
      </w:r>
      <w:r w:rsidRPr="00996BE3">
        <w:t>Generálne riaditeľstvo pre vnútorný trh, priemysel, podnikanie a MSP</w:t>
      </w:r>
    </w:p>
    <w:p w:rsidR="00A3347E" w:rsidRDefault="00A3347E" w:rsidP="003537BF">
      <w:pPr>
        <w:ind w:left="2124" w:hanging="2124"/>
      </w:pPr>
      <w:r>
        <w:t xml:space="preserve">DG </w:t>
      </w:r>
      <w:proofErr w:type="spellStart"/>
      <w:r>
        <w:t>Regio</w:t>
      </w:r>
      <w:proofErr w:type="spellEnd"/>
      <w:r>
        <w:tab/>
        <w:t>Generálne riaditeľstvo</w:t>
      </w:r>
      <w:r w:rsidRPr="00BF1973">
        <w:t xml:space="preserve"> pre regionálnu a mestskú politiku</w:t>
      </w:r>
    </w:p>
    <w:p w:rsidR="00A3347E" w:rsidRDefault="00A3347E" w:rsidP="003537BF">
      <w:r>
        <w:t>EAK</w:t>
      </w:r>
      <w:r>
        <w:tab/>
      </w:r>
      <w:r>
        <w:tab/>
      </w:r>
      <w:r>
        <w:tab/>
        <w:t xml:space="preserve">Ex </w:t>
      </w:r>
      <w:proofErr w:type="spellStart"/>
      <w:r>
        <w:t>ante</w:t>
      </w:r>
      <w:proofErr w:type="spellEnd"/>
      <w:r>
        <w:t xml:space="preserve"> </w:t>
      </w:r>
      <w:proofErr w:type="spellStart"/>
      <w:r>
        <w:t>kondicionalita</w:t>
      </w:r>
      <w:proofErr w:type="spellEnd"/>
    </w:p>
    <w:p w:rsidR="00A3347E" w:rsidRDefault="00A3347E" w:rsidP="003537BF">
      <w:r>
        <w:t>EFRR</w:t>
      </w:r>
      <w:r>
        <w:tab/>
      </w:r>
      <w:r>
        <w:tab/>
      </w:r>
      <w:r>
        <w:tab/>
        <w:t>Európsky fond regionálneho rozvoja</w:t>
      </w:r>
    </w:p>
    <w:p w:rsidR="00A3347E" w:rsidRDefault="00A3347E" w:rsidP="003537BF">
      <w:pPr>
        <w:ind w:left="2124" w:hanging="2124"/>
      </w:pPr>
      <w:r>
        <w:t>EGESIF</w:t>
      </w:r>
      <w:r>
        <w:tab/>
      </w:r>
      <w:r w:rsidRPr="00984DB7">
        <w:t xml:space="preserve">Expert </w:t>
      </w:r>
      <w:proofErr w:type="spellStart"/>
      <w:r w:rsidRPr="00984DB7">
        <w:t>group</w:t>
      </w:r>
      <w:proofErr w:type="spellEnd"/>
      <w:r w:rsidRPr="00984DB7">
        <w:t xml:space="preserve"> on </w:t>
      </w:r>
      <w:proofErr w:type="spellStart"/>
      <w:r w:rsidRPr="00984DB7">
        <w:t>European</w:t>
      </w:r>
      <w:proofErr w:type="spellEnd"/>
      <w:r w:rsidRPr="00984DB7">
        <w:t xml:space="preserve"> </w:t>
      </w:r>
      <w:proofErr w:type="spellStart"/>
      <w:r w:rsidRPr="00984DB7">
        <w:t>Structural</w:t>
      </w:r>
      <w:proofErr w:type="spellEnd"/>
      <w:r w:rsidRPr="00984DB7">
        <w:t xml:space="preserve"> and </w:t>
      </w:r>
      <w:proofErr w:type="spellStart"/>
      <w:r w:rsidRPr="00984DB7">
        <w:t>Investment</w:t>
      </w:r>
      <w:proofErr w:type="spellEnd"/>
      <w:r w:rsidRPr="00984DB7">
        <w:t xml:space="preserve"> </w:t>
      </w:r>
      <w:proofErr w:type="spellStart"/>
      <w:r w:rsidRPr="00984DB7">
        <w:t>Funds</w:t>
      </w:r>
      <w:proofErr w:type="spellEnd"/>
      <w:r>
        <w:t>/</w:t>
      </w:r>
      <w:r w:rsidRPr="00BF1973">
        <w:t xml:space="preserve"> </w:t>
      </w:r>
      <w:r>
        <w:t>Expertná skupina</w:t>
      </w:r>
      <w:r w:rsidRPr="00BF1973">
        <w:t xml:space="preserve"> pre európske štrukturálne a investičné fondy</w:t>
      </w:r>
    </w:p>
    <w:p w:rsidR="00A3347E" w:rsidRDefault="00A3347E" w:rsidP="003537BF">
      <w:r>
        <w:t>EK</w:t>
      </w:r>
      <w:r>
        <w:tab/>
      </w:r>
      <w:r>
        <w:tab/>
      </w:r>
      <w:r>
        <w:tab/>
        <w:t>Európska komisia</w:t>
      </w:r>
    </w:p>
    <w:p w:rsidR="00A3347E" w:rsidRDefault="00A3347E" w:rsidP="003537BF">
      <w:r>
        <w:t>ENRF</w:t>
      </w:r>
      <w:r>
        <w:tab/>
      </w:r>
      <w:r>
        <w:tab/>
      </w:r>
      <w:r>
        <w:tab/>
        <w:t>Európsky námorný a rybársky fond</w:t>
      </w:r>
    </w:p>
    <w:p w:rsidR="00A3347E" w:rsidRDefault="00A3347E" w:rsidP="003537BF">
      <w:r>
        <w:t>EPFRV</w:t>
      </w:r>
      <w:r>
        <w:tab/>
      </w:r>
      <w:r>
        <w:tab/>
        <w:t>Európsky poľnohospodársky fond pre rozvoj vidieka</w:t>
      </w:r>
    </w:p>
    <w:p w:rsidR="00A3347E" w:rsidRDefault="00A3347E" w:rsidP="003537BF">
      <w:r>
        <w:t>ESF</w:t>
      </w:r>
      <w:r>
        <w:tab/>
      </w:r>
      <w:r>
        <w:tab/>
      </w:r>
      <w:r>
        <w:tab/>
        <w:t>Európsky sociálny fond</w:t>
      </w:r>
    </w:p>
    <w:p w:rsidR="00A3347E" w:rsidRDefault="00A3347E" w:rsidP="003537BF">
      <w:r>
        <w:t>EŠIF</w:t>
      </w:r>
      <w:r>
        <w:tab/>
      </w:r>
      <w:r>
        <w:tab/>
      </w:r>
      <w:r>
        <w:tab/>
        <w:t>Európske štrukturálne a investičné fondy</w:t>
      </w:r>
    </w:p>
    <w:p w:rsidR="00A3347E" w:rsidRDefault="00A3347E" w:rsidP="003537BF">
      <w:r>
        <w:t>EÚ</w:t>
      </w:r>
      <w:r>
        <w:tab/>
      </w:r>
      <w:r>
        <w:tab/>
      </w:r>
      <w:r>
        <w:tab/>
        <w:t>Európska únia</w:t>
      </w:r>
    </w:p>
    <w:p w:rsidR="00A3347E" w:rsidRDefault="00A3347E" w:rsidP="003537BF">
      <w:pPr>
        <w:ind w:left="2124" w:hanging="2124"/>
      </w:pPr>
      <w:r>
        <w:t>EÚS</w:t>
      </w:r>
      <w:r>
        <w:tab/>
        <w:t>Európska územná spolupráca</w:t>
      </w:r>
    </w:p>
    <w:p w:rsidR="00A3347E" w:rsidRDefault="00A3347E" w:rsidP="003537BF">
      <w:r>
        <w:t>HP RMŽ a ND</w:t>
      </w:r>
      <w:r>
        <w:tab/>
        <w:t>Horizontálny princíp Rovnosť mužov a žien a Nediskriminácia</w:t>
      </w:r>
    </w:p>
    <w:p w:rsidR="00A3347E" w:rsidRDefault="00A3347E" w:rsidP="003537BF">
      <w:r>
        <w:t>HP UR</w:t>
      </w:r>
      <w:r>
        <w:tab/>
      </w:r>
      <w:r>
        <w:tab/>
      </w:r>
      <w:r>
        <w:tab/>
        <w:t>Horizontálny princíp Udržateľný rozvoj</w:t>
      </w:r>
    </w:p>
    <w:p w:rsidR="00A3347E" w:rsidRDefault="00A3347E" w:rsidP="003537BF">
      <w:r>
        <w:t>HP</w:t>
      </w:r>
      <w:r>
        <w:tab/>
      </w:r>
      <w:r>
        <w:tab/>
      </w:r>
      <w:r>
        <w:tab/>
        <w:t>Horizontálny princíp</w:t>
      </w:r>
    </w:p>
    <w:p w:rsidR="00A3347E" w:rsidRDefault="00A3347E" w:rsidP="003537BF">
      <w:r>
        <w:t>IROP</w:t>
      </w:r>
      <w:r>
        <w:tab/>
      </w:r>
      <w:r>
        <w:tab/>
      </w:r>
      <w:r>
        <w:tab/>
        <w:t>Integrovaný regionálny operačný program</w:t>
      </w:r>
    </w:p>
    <w:p w:rsidR="00A3347E" w:rsidRDefault="00F72699" w:rsidP="003537BF">
      <w:pPr>
        <w:ind w:left="2124" w:hanging="2124"/>
      </w:pPr>
      <w:r>
        <w:t>IS PPA</w:t>
      </w:r>
      <w:r>
        <w:tab/>
        <w:t>Informačný systém Pôdo</w:t>
      </w:r>
      <w:r w:rsidR="00A3347E">
        <w:t>hospodárskej platobnej agentúry</w:t>
      </w:r>
    </w:p>
    <w:p w:rsidR="00A3347E" w:rsidRDefault="00A3347E" w:rsidP="003537BF">
      <w:pPr>
        <w:ind w:left="2124" w:hanging="2124"/>
      </w:pPr>
      <w:r>
        <w:t>IS</w:t>
      </w:r>
      <w:r>
        <w:tab/>
        <w:t>Informačný systém</w:t>
      </w:r>
    </w:p>
    <w:p w:rsidR="00A3347E" w:rsidRDefault="00A3347E" w:rsidP="003537BF">
      <w:pPr>
        <w:ind w:left="2124" w:hanging="2124"/>
      </w:pPr>
      <w:r>
        <w:t>ISUF</w:t>
      </w:r>
      <w:r>
        <w:tab/>
        <w:t>Informačný systém účtovníctva fondov</w:t>
      </w:r>
    </w:p>
    <w:p w:rsidR="00A3347E" w:rsidRPr="00F637C3" w:rsidRDefault="00A3347E" w:rsidP="003537BF">
      <w:r>
        <w:t>ITMS2014+</w:t>
      </w:r>
      <w:r>
        <w:tab/>
      </w:r>
      <w:r>
        <w:tab/>
        <w:t>IT monitorovací systém 2014+</w:t>
      </w:r>
      <w:r>
        <w:tab/>
      </w:r>
      <w:r>
        <w:tab/>
      </w:r>
      <w:r>
        <w:tab/>
        <w:t xml:space="preserve">  </w:t>
      </w:r>
    </w:p>
    <w:p w:rsidR="00A3347E" w:rsidRDefault="00A3347E" w:rsidP="003537BF">
      <w:r>
        <w:t>IÚI</w:t>
      </w:r>
      <w:r>
        <w:tab/>
      </w:r>
      <w:r>
        <w:tab/>
      </w:r>
      <w:r>
        <w:tab/>
        <w:t>Integrované územné investície</w:t>
      </w:r>
    </w:p>
    <w:p w:rsidR="00A3347E" w:rsidRDefault="00A3347E" w:rsidP="003537BF">
      <w:pPr>
        <w:ind w:left="2124" w:hanging="2124"/>
      </w:pPr>
      <w:r>
        <w:t>IZM</w:t>
      </w:r>
      <w:r>
        <w:tab/>
        <w:t>Iniciatíva na podporu zamestnanosti mladých ľudí</w:t>
      </w:r>
    </w:p>
    <w:p w:rsidR="00A3347E" w:rsidRDefault="00A3347E" w:rsidP="003537BF">
      <w:r>
        <w:t>KF</w:t>
      </w:r>
      <w:r>
        <w:tab/>
      </w:r>
      <w:r>
        <w:tab/>
      </w:r>
      <w:r>
        <w:tab/>
        <w:t>Kohézny fond</w:t>
      </w:r>
    </w:p>
    <w:p w:rsidR="00A3347E" w:rsidRDefault="00A3347E" w:rsidP="003537BF">
      <w:r>
        <w:t>MAS</w:t>
      </w:r>
      <w:r>
        <w:tab/>
      </w:r>
      <w:r>
        <w:tab/>
      </w:r>
      <w:r>
        <w:tab/>
        <w:t>Miestne akčné skupiny</w:t>
      </w:r>
    </w:p>
    <w:p w:rsidR="00A3347E" w:rsidRDefault="00A3347E" w:rsidP="003537BF">
      <w:pPr>
        <w:ind w:left="2124" w:hanging="2124"/>
      </w:pPr>
      <w:r>
        <w:t>MDVRR SR</w:t>
      </w:r>
      <w:r>
        <w:tab/>
        <w:t>Ministerstvo dopravy, výstavby a regionálneho rozvoja Slovenskej republiky</w:t>
      </w:r>
    </w:p>
    <w:p w:rsidR="00A3347E" w:rsidRDefault="00A3347E" w:rsidP="003537BF">
      <w:pPr>
        <w:ind w:left="2124" w:hanging="2124"/>
      </w:pPr>
      <w:r>
        <w:t>MF SR</w:t>
      </w:r>
      <w:r>
        <w:tab/>
        <w:t>Ministerstvo financií Slovenskej republiky</w:t>
      </w:r>
    </w:p>
    <w:p w:rsidR="00A3347E" w:rsidRDefault="00A3347E" w:rsidP="003537BF">
      <w:r>
        <w:t>MH SR</w:t>
      </w:r>
      <w:r>
        <w:tab/>
      </w:r>
      <w:r>
        <w:tab/>
        <w:t>Ministerstvo hospodárstva Slovenskej republiky</w:t>
      </w:r>
    </w:p>
    <w:p w:rsidR="00A3347E" w:rsidRDefault="00A3347E" w:rsidP="003537BF">
      <w:pPr>
        <w:ind w:left="2124" w:hanging="2124"/>
      </w:pPr>
      <w:r>
        <w:t>MP</w:t>
      </w:r>
      <w:r>
        <w:tab/>
        <w:t>Metodický pokyn</w:t>
      </w:r>
    </w:p>
    <w:p w:rsidR="00A3347E" w:rsidRDefault="00A3347E" w:rsidP="003537BF">
      <w:pPr>
        <w:ind w:left="2124" w:hanging="2124"/>
      </w:pPr>
      <w:r>
        <w:t>MPRV SR</w:t>
      </w:r>
      <w:r>
        <w:tab/>
        <w:t>Ministerstvo pôdohospodárstva a rozvoja vidieka Slovenskej republiky</w:t>
      </w:r>
    </w:p>
    <w:p w:rsidR="00A3347E" w:rsidRDefault="00A3347E" w:rsidP="003537BF">
      <w:pPr>
        <w:ind w:left="2124" w:hanging="2124"/>
      </w:pPr>
      <w:r>
        <w:t>MPSVR SR</w:t>
      </w:r>
      <w:r>
        <w:tab/>
        <w:t>Ministerstvo práce, sociálnych vecí a rodiny Slovenskej republiky</w:t>
      </w:r>
    </w:p>
    <w:p w:rsidR="00A3347E" w:rsidRDefault="00A3347E" w:rsidP="003537BF">
      <w:r>
        <w:lastRenderedPageBreak/>
        <w:t>MŠVVŠ SR</w:t>
      </w:r>
      <w:r>
        <w:tab/>
      </w:r>
      <w:r>
        <w:tab/>
        <w:t>Ministerstvo školstva, vedy, výskumu a športu Slovenskej republiky</w:t>
      </w:r>
    </w:p>
    <w:p w:rsidR="00A3347E" w:rsidRDefault="00A3347E" w:rsidP="003537BF">
      <w:r>
        <w:t>MV SR</w:t>
      </w:r>
      <w:r>
        <w:tab/>
      </w:r>
      <w:r>
        <w:tab/>
        <w:t>Ministerstvo vnútra Slovenskej republiky</w:t>
      </w:r>
    </w:p>
    <w:p w:rsidR="00A3347E" w:rsidRDefault="00A3347E" w:rsidP="003537BF">
      <w:r>
        <w:t>MZ SR</w:t>
      </w:r>
      <w:r>
        <w:tab/>
      </w:r>
      <w:r>
        <w:tab/>
        <w:t>Ministerstvo zdravotníctva Slovenskej republiky</w:t>
      </w:r>
    </w:p>
    <w:p w:rsidR="00A3347E" w:rsidRDefault="00A3347E" w:rsidP="003537BF">
      <w:r>
        <w:t>MŽP SR</w:t>
      </w:r>
      <w:r>
        <w:tab/>
      </w:r>
      <w:r>
        <w:tab/>
        <w:t>Ministerstvo životného prostredia Slovenskej republiky</w:t>
      </w:r>
    </w:p>
    <w:p w:rsidR="00A3347E" w:rsidRDefault="00A3347E" w:rsidP="003537BF">
      <w:pPr>
        <w:ind w:left="2124" w:hanging="2124"/>
      </w:pPr>
      <w:r>
        <w:t>NMV</w:t>
      </w:r>
      <w:r>
        <w:tab/>
        <w:t>Národný monitorovací výbor pre európske štrukturálne a investičné fondy</w:t>
      </w:r>
    </w:p>
    <w:p w:rsidR="00A3347E" w:rsidRDefault="00A3347E" w:rsidP="003537BF">
      <w:pPr>
        <w:ind w:left="2124" w:hanging="2124"/>
      </w:pPr>
      <w:r w:rsidRPr="002739E3">
        <w:t>NSRR</w:t>
      </w:r>
      <w:r>
        <w:tab/>
        <w:t xml:space="preserve">Národný strategický referenčný rámec </w:t>
      </w:r>
    </w:p>
    <w:p w:rsidR="00604CE8" w:rsidRDefault="00604CE8" w:rsidP="003537BF">
      <w:pPr>
        <w:ind w:left="2124" w:hanging="2124"/>
      </w:pPr>
      <w:r>
        <w:t>NUTS</w:t>
      </w:r>
      <w:r>
        <w:tab/>
        <w:t>Nomenklatúra územných štatistických jednotiek</w:t>
      </w:r>
    </w:p>
    <w:p w:rsidR="00A3347E" w:rsidRDefault="00A3347E" w:rsidP="003537BF">
      <w:r>
        <w:t>NÚ</w:t>
      </w:r>
      <w:r>
        <w:tab/>
      </w:r>
      <w:r>
        <w:tab/>
      </w:r>
      <w:r>
        <w:tab/>
        <w:t>Národná úroveň</w:t>
      </w:r>
    </w:p>
    <w:p w:rsidR="00A3347E" w:rsidRDefault="00A3347E" w:rsidP="003537BF">
      <w:r>
        <w:t>OA</w:t>
      </w:r>
      <w:r>
        <w:tab/>
      </w:r>
      <w:r>
        <w:tab/>
      </w:r>
      <w:r>
        <w:tab/>
        <w:t>Orgán auditu</w:t>
      </w:r>
    </w:p>
    <w:p w:rsidR="00A3347E" w:rsidRDefault="00A3347E" w:rsidP="003537BF">
      <w:pPr>
        <w:ind w:left="2124" w:hanging="2124"/>
      </w:pPr>
      <w:r>
        <w:t>OCKÚ OLAF</w:t>
      </w:r>
      <w:r>
        <w:tab/>
        <w:t>Odbor Centrálny kontaktný útvar pre Európsky úrad boja proti podvodom</w:t>
      </w:r>
    </w:p>
    <w:p w:rsidR="00A3347E" w:rsidRDefault="00A3347E" w:rsidP="003537BF">
      <w:pPr>
        <w:ind w:left="2124" w:hanging="2124"/>
      </w:pPr>
      <w:r>
        <w:t>OECD</w:t>
      </w:r>
      <w:r>
        <w:tab/>
      </w:r>
      <w:proofErr w:type="spellStart"/>
      <w:r w:rsidRPr="0070221E">
        <w:t>Organisation</w:t>
      </w:r>
      <w:proofErr w:type="spellEnd"/>
      <w:r w:rsidRPr="0070221E">
        <w:t xml:space="preserve"> </w:t>
      </w:r>
      <w:proofErr w:type="spellStart"/>
      <w:r w:rsidRPr="0070221E">
        <w:t>for</w:t>
      </w:r>
      <w:proofErr w:type="spellEnd"/>
      <w:r w:rsidRPr="0070221E">
        <w:t xml:space="preserve"> </w:t>
      </w:r>
      <w:proofErr w:type="spellStart"/>
      <w:r w:rsidRPr="0070221E">
        <w:t>Economic</w:t>
      </w:r>
      <w:proofErr w:type="spellEnd"/>
      <w:r w:rsidRPr="0070221E">
        <w:t xml:space="preserve"> </w:t>
      </w:r>
      <w:proofErr w:type="spellStart"/>
      <w:r w:rsidRPr="0070221E">
        <w:t>Co-operation</w:t>
      </w:r>
      <w:proofErr w:type="spellEnd"/>
      <w:r w:rsidRPr="0070221E">
        <w:t xml:space="preserve"> and </w:t>
      </w:r>
      <w:proofErr w:type="spellStart"/>
      <w:r w:rsidRPr="0070221E">
        <w:t>Development</w:t>
      </w:r>
      <w:proofErr w:type="spellEnd"/>
      <w:r>
        <w:t>/</w:t>
      </w:r>
      <w:r w:rsidRPr="0070221E">
        <w:t>Organizácia pre hospodársku spoluprácu a rozvoj</w:t>
      </w:r>
      <w:r>
        <w:t xml:space="preserve"> </w:t>
      </w:r>
    </w:p>
    <w:p w:rsidR="00A3347E" w:rsidRDefault="00A3347E" w:rsidP="003537BF">
      <w:pPr>
        <w:ind w:left="2124" w:hanging="2124"/>
      </w:pPr>
      <w:r>
        <w:t>OFZ EÚ</w:t>
      </w:r>
      <w:r>
        <w:tab/>
        <w:t>Ochrana finančných záujmov Európskej únie v SR</w:t>
      </w:r>
    </w:p>
    <w:p w:rsidR="00A3347E" w:rsidRDefault="00A3347E" w:rsidP="003537BF">
      <w:pPr>
        <w:ind w:left="2124" w:hanging="2124"/>
      </w:pPr>
      <w:r>
        <w:t>OIP</w:t>
      </w:r>
      <w:r>
        <w:tab/>
        <w:t>Odbor informovanosti a publicity</w:t>
      </w:r>
    </w:p>
    <w:p w:rsidR="00A3347E" w:rsidRDefault="00A3347E" w:rsidP="003537BF">
      <w:r>
        <w:t>OP EVS</w:t>
      </w:r>
      <w:r>
        <w:tab/>
      </w:r>
      <w:r>
        <w:tab/>
        <w:t>Operačný program Efektívna verejná správa</w:t>
      </w:r>
    </w:p>
    <w:p w:rsidR="00A3347E" w:rsidRDefault="00A3347E" w:rsidP="003537BF">
      <w:r>
        <w:t>OP II</w:t>
      </w:r>
      <w:r>
        <w:tab/>
      </w:r>
      <w:r>
        <w:tab/>
      </w:r>
      <w:r>
        <w:tab/>
        <w:t>Operačný program Integrovaná infraštruktúra</w:t>
      </w:r>
    </w:p>
    <w:p w:rsidR="00A3347E" w:rsidRDefault="00A3347E" w:rsidP="003537BF">
      <w:r>
        <w:t>OP KŽP</w:t>
      </w:r>
      <w:r>
        <w:tab/>
      </w:r>
      <w:r>
        <w:tab/>
        <w:t>Operačný program Kvalita životného prostredia</w:t>
      </w:r>
    </w:p>
    <w:p w:rsidR="00A3347E" w:rsidRDefault="00A3347E" w:rsidP="003537BF">
      <w:r>
        <w:t>OP ĽZ</w:t>
      </w:r>
      <w:r>
        <w:tab/>
      </w:r>
      <w:r>
        <w:tab/>
      </w:r>
      <w:r>
        <w:tab/>
        <w:t>Operačný program Ľudské zdroje</w:t>
      </w:r>
    </w:p>
    <w:p w:rsidR="00A3347E" w:rsidRDefault="00A3347E" w:rsidP="003537BF">
      <w:r>
        <w:t>OP RH</w:t>
      </w:r>
      <w:r>
        <w:tab/>
      </w:r>
      <w:r>
        <w:tab/>
      </w:r>
      <w:r>
        <w:tab/>
        <w:t>Operačný program Rybné hospodárstvo</w:t>
      </w:r>
    </w:p>
    <w:p w:rsidR="00A3347E" w:rsidRDefault="00A3347E" w:rsidP="003537BF">
      <w:r>
        <w:t>OP TP</w:t>
      </w:r>
      <w:r>
        <w:tab/>
      </w:r>
      <w:r>
        <w:tab/>
      </w:r>
      <w:r>
        <w:tab/>
        <w:t>Operačný program Technická pomoc</w:t>
      </w:r>
    </w:p>
    <w:p w:rsidR="00A3347E" w:rsidRDefault="00A3347E" w:rsidP="003537BF">
      <w:r>
        <w:t xml:space="preserve">OP </w:t>
      </w:r>
      <w:proofErr w:type="spellStart"/>
      <w:r>
        <w:t>VaI</w:t>
      </w:r>
      <w:proofErr w:type="spellEnd"/>
      <w:r>
        <w:tab/>
      </w:r>
      <w:r>
        <w:tab/>
        <w:t>Operačný program Výskum a inovácie</w:t>
      </w:r>
    </w:p>
    <w:p w:rsidR="00A3347E" w:rsidRDefault="00A3347E" w:rsidP="003537BF">
      <w:r>
        <w:t>OP</w:t>
      </w:r>
      <w:r>
        <w:tab/>
      </w:r>
      <w:r>
        <w:tab/>
      </w:r>
      <w:r>
        <w:tab/>
        <w:t>Operačný program</w:t>
      </w:r>
    </w:p>
    <w:p w:rsidR="00A3347E" w:rsidRDefault="00A3347E" w:rsidP="003537BF">
      <w:pPr>
        <w:ind w:left="2124" w:hanging="2124"/>
      </w:pPr>
      <w:r>
        <w:t>OPIS</w:t>
      </w:r>
      <w:r>
        <w:tab/>
        <w:t>Operačný program Informatizácia spoločnosti</w:t>
      </w:r>
    </w:p>
    <w:p w:rsidR="00A3347E" w:rsidRDefault="00A3347E" w:rsidP="003537BF">
      <w:pPr>
        <w:ind w:left="2124" w:hanging="2124"/>
      </w:pPr>
      <w:r>
        <w:t>OV</w:t>
      </w:r>
      <w:r>
        <w:tab/>
        <w:t>Oprávnené výdavky</w:t>
      </w:r>
    </w:p>
    <w:p w:rsidR="00A3347E" w:rsidRDefault="00A3347E" w:rsidP="003537BF">
      <w:r>
        <w:t>PD SR</w:t>
      </w:r>
      <w:r>
        <w:tab/>
      </w:r>
      <w:r>
        <w:tab/>
      </w:r>
      <w:r>
        <w:tab/>
        <w:t>Partnerská dohoda SR na roky 2014 – 2020</w:t>
      </w:r>
    </w:p>
    <w:p w:rsidR="00A3347E" w:rsidRDefault="00A3347E" w:rsidP="003537BF">
      <w:r>
        <w:t>PRV</w:t>
      </w:r>
      <w:r>
        <w:tab/>
      </w:r>
      <w:r>
        <w:tab/>
      </w:r>
      <w:r>
        <w:tab/>
        <w:t>Program rozvoja vidieka</w:t>
      </w:r>
    </w:p>
    <w:p w:rsidR="00A3347E" w:rsidRDefault="00A3347E" w:rsidP="003537BF">
      <w:r>
        <w:t>RIÚS</w:t>
      </w:r>
      <w:r>
        <w:tab/>
      </w:r>
      <w:r>
        <w:tab/>
      </w:r>
      <w:r>
        <w:tab/>
        <w:t>Regionálne integrované územné stratégie</w:t>
      </w:r>
    </w:p>
    <w:p w:rsidR="00A3347E" w:rsidRDefault="00A3347E" w:rsidP="003537BF">
      <w:r>
        <w:t>RO</w:t>
      </w:r>
      <w:r>
        <w:tab/>
      </w:r>
      <w:r>
        <w:tab/>
      </w:r>
      <w:r>
        <w:tab/>
        <w:t>Riadiaci orgán</w:t>
      </w:r>
    </w:p>
    <w:p w:rsidR="00A3347E" w:rsidRDefault="00A3347E" w:rsidP="003537BF">
      <w:pPr>
        <w:ind w:left="2124" w:hanging="2124"/>
      </w:pPr>
      <w:r>
        <w:t>RV</w:t>
      </w:r>
      <w:r>
        <w:tab/>
        <w:t>Riadiaci výbor</w:t>
      </w:r>
    </w:p>
    <w:p w:rsidR="00A3347E" w:rsidRDefault="00A3347E" w:rsidP="003537BF">
      <w:pPr>
        <w:ind w:left="2124" w:hanging="2124"/>
      </w:pPr>
      <w:r w:rsidRPr="00E929D2">
        <w:t>SAWP</w:t>
      </w:r>
      <w:r>
        <w:tab/>
        <w:t>Rada pre štrukturálne opatrenia</w:t>
      </w:r>
    </w:p>
    <w:p w:rsidR="00A3347E" w:rsidRDefault="00A3347E" w:rsidP="003537BF">
      <w:pPr>
        <w:ind w:left="2124" w:hanging="2124"/>
      </w:pPr>
      <w:r>
        <w:t>SEA</w:t>
      </w:r>
      <w:r>
        <w:tab/>
        <w:t>Strategické environmentálne hodnotenie</w:t>
      </w:r>
    </w:p>
    <w:p w:rsidR="00A3347E" w:rsidRDefault="00A3347E" w:rsidP="003537BF">
      <w:pPr>
        <w:ind w:left="2124" w:hanging="2124"/>
      </w:pPr>
      <w:r>
        <w:t>SFC2014</w:t>
      </w:r>
      <w:r>
        <w:tab/>
      </w:r>
      <w:proofErr w:type="spellStart"/>
      <w:r>
        <w:t>Shared</w:t>
      </w:r>
      <w:proofErr w:type="spellEnd"/>
      <w:r>
        <w:t xml:space="preserve"> </w:t>
      </w:r>
      <w:proofErr w:type="spellStart"/>
      <w:r>
        <w:t>fund</w:t>
      </w:r>
      <w:proofErr w:type="spellEnd"/>
      <w:r>
        <w:t xml:space="preserve"> </w:t>
      </w:r>
      <w:proofErr w:type="spellStart"/>
      <w:r>
        <w:t>management</w:t>
      </w:r>
      <w:proofErr w:type="spellEnd"/>
      <w:r>
        <w:t xml:space="preserve"> </w:t>
      </w:r>
      <w:proofErr w:type="spellStart"/>
      <w:r>
        <w:t>common</w:t>
      </w:r>
      <w:proofErr w:type="spellEnd"/>
      <w:r>
        <w:t xml:space="preserve"> </w:t>
      </w:r>
      <w:proofErr w:type="spellStart"/>
      <w:r>
        <w:t>system</w:t>
      </w:r>
      <w:proofErr w:type="spellEnd"/>
      <w:r>
        <w:t xml:space="preserve"> 2014 – 2020/Systém riadenia fondov Európskeho spoloč</w:t>
      </w:r>
      <w:r w:rsidRPr="00F74B72">
        <w:t>enstva 2014-2020</w:t>
      </w:r>
      <w:r>
        <w:t xml:space="preserve"> </w:t>
      </w:r>
      <w:r>
        <w:tab/>
      </w:r>
    </w:p>
    <w:p w:rsidR="00A3347E" w:rsidRDefault="00A3347E" w:rsidP="003537BF">
      <w:r>
        <w:t>SIH</w:t>
      </w:r>
      <w:r>
        <w:tab/>
      </w:r>
      <w:r>
        <w:tab/>
      </w:r>
      <w:r>
        <w:tab/>
        <w:t xml:space="preserve">Slovak </w:t>
      </w:r>
      <w:proofErr w:type="spellStart"/>
      <w:r>
        <w:t>Investment</w:t>
      </w:r>
      <w:proofErr w:type="spellEnd"/>
      <w:r>
        <w:t xml:space="preserve"> Holding, a.s.</w:t>
      </w:r>
    </w:p>
    <w:p w:rsidR="00A3347E" w:rsidRDefault="00A3347E" w:rsidP="003537BF">
      <w:r>
        <w:t>SO</w:t>
      </w:r>
      <w:r>
        <w:tab/>
      </w:r>
      <w:r>
        <w:tab/>
      </w:r>
      <w:r>
        <w:tab/>
        <w:t>Sprostredkovateľský orgán</w:t>
      </w:r>
    </w:p>
    <w:p w:rsidR="00A3347E" w:rsidRDefault="00A3347E" w:rsidP="003537BF">
      <w:r>
        <w:t>SZRBAM</w:t>
      </w:r>
      <w:r>
        <w:tab/>
      </w:r>
      <w:r>
        <w:tab/>
        <w:t xml:space="preserve">SZRB </w:t>
      </w:r>
      <w:proofErr w:type="spellStart"/>
      <w:r>
        <w:t>Asset</w:t>
      </w:r>
      <w:proofErr w:type="spellEnd"/>
      <w:r>
        <w:t xml:space="preserve"> </w:t>
      </w:r>
      <w:proofErr w:type="spellStart"/>
      <w:r>
        <w:t>Management</w:t>
      </w:r>
      <w:proofErr w:type="spellEnd"/>
      <w:r>
        <w:t xml:space="preserve">, a.s. </w:t>
      </w:r>
    </w:p>
    <w:p w:rsidR="00A3347E" w:rsidRDefault="00A3347E" w:rsidP="003537BF">
      <w:pPr>
        <w:ind w:left="2124" w:hanging="2124"/>
      </w:pPr>
      <w:r>
        <w:t>SŽP</w:t>
      </w:r>
      <w:r>
        <w:tab/>
        <w:t>Súhrnná žiadosť o platbu</w:t>
      </w:r>
    </w:p>
    <w:p w:rsidR="00A3347E" w:rsidRDefault="00A3347E" w:rsidP="003537BF">
      <w:r>
        <w:t>ŠC</w:t>
      </w:r>
      <w:r>
        <w:tab/>
      </w:r>
      <w:r>
        <w:tab/>
      </w:r>
      <w:r>
        <w:tab/>
        <w:t>Špecifický cieľ</w:t>
      </w:r>
    </w:p>
    <w:p w:rsidR="00A3347E" w:rsidRDefault="00A3347E" w:rsidP="003537BF">
      <w:r>
        <w:t>ŠF</w:t>
      </w:r>
      <w:r>
        <w:tab/>
      </w:r>
      <w:r>
        <w:tab/>
      </w:r>
      <w:r>
        <w:tab/>
        <w:t>Štrukturálne fondy</w:t>
      </w:r>
    </w:p>
    <w:p w:rsidR="00A3347E" w:rsidRDefault="00A3347E" w:rsidP="003537BF">
      <w:r>
        <w:t>UMR</w:t>
      </w:r>
      <w:r>
        <w:tab/>
      </w:r>
      <w:r>
        <w:tab/>
      </w:r>
      <w:r>
        <w:tab/>
        <w:t>Udržateľný mestský rozvoj</w:t>
      </w:r>
    </w:p>
    <w:p w:rsidR="00A3347E" w:rsidRDefault="00A3347E" w:rsidP="003537BF">
      <w:r>
        <w:t>ÚPSVR SR</w:t>
      </w:r>
      <w:r>
        <w:tab/>
      </w:r>
      <w:r>
        <w:tab/>
        <w:t>Ústredie práce, sociálnych vecí a rodiny Slovenskej republiky</w:t>
      </w:r>
    </w:p>
    <w:p w:rsidR="00A3347E" w:rsidRDefault="00A3347E" w:rsidP="003537BF">
      <w:pPr>
        <w:ind w:left="2124" w:hanging="2124"/>
      </w:pPr>
      <w:r>
        <w:t>ÚPVS</w:t>
      </w:r>
      <w:r>
        <w:tab/>
        <w:t>Ústredný portál verejnej správy</w:t>
      </w:r>
    </w:p>
    <w:p w:rsidR="00A3347E" w:rsidRDefault="00A3347E" w:rsidP="003537BF">
      <w:r>
        <w:t>ÚSVRK</w:t>
      </w:r>
      <w:r>
        <w:tab/>
      </w:r>
      <w:r>
        <w:tab/>
        <w:t>Úrad splnomocnenca vlády pre rómske komunity</w:t>
      </w:r>
    </w:p>
    <w:p w:rsidR="00A3347E" w:rsidRDefault="00A3347E" w:rsidP="003537BF">
      <w:r>
        <w:t>ÚV SR</w:t>
      </w:r>
      <w:r>
        <w:tab/>
      </w:r>
      <w:r>
        <w:tab/>
      </w:r>
      <w:r>
        <w:tab/>
        <w:t>Úrad vlády Slovenskej republiky</w:t>
      </w:r>
    </w:p>
    <w:p w:rsidR="00A3347E" w:rsidRDefault="00A3347E" w:rsidP="003537BF">
      <w:r>
        <w:t>ÚVO</w:t>
      </w:r>
      <w:r>
        <w:tab/>
      </w:r>
      <w:r>
        <w:tab/>
      </w:r>
      <w:r>
        <w:tab/>
        <w:t>Úrad pre verejné obstarávanie</w:t>
      </w:r>
    </w:p>
    <w:p w:rsidR="00A3347E" w:rsidRDefault="00A3347E" w:rsidP="003537BF">
      <w:proofErr w:type="spellStart"/>
      <w:r>
        <w:t>ŽoNFP</w:t>
      </w:r>
      <w:proofErr w:type="spellEnd"/>
      <w:r>
        <w:tab/>
      </w:r>
      <w:r>
        <w:tab/>
      </w:r>
      <w:r>
        <w:tab/>
        <w:t>Žiadosť o nenávratný finančný príspevok</w:t>
      </w:r>
    </w:p>
    <w:p w:rsidR="00A3347E" w:rsidRDefault="00A3347E" w:rsidP="003537BF">
      <w:pPr>
        <w:ind w:left="2124" w:hanging="2124"/>
      </w:pPr>
      <w:proofErr w:type="spellStart"/>
      <w:r>
        <w:t>ŽoP</w:t>
      </w:r>
      <w:proofErr w:type="spellEnd"/>
      <w:r>
        <w:tab/>
        <w:t>Žiadosť o platbu</w:t>
      </w:r>
    </w:p>
    <w:p w:rsidR="00E06226" w:rsidRPr="00D40ED7" w:rsidRDefault="00F119C2" w:rsidP="00D40ED7">
      <w:pPr>
        <w:pStyle w:val="Nadpis1"/>
      </w:pPr>
      <w:bookmarkStart w:id="108" w:name="_Toc440367409"/>
      <w:bookmarkStart w:id="109" w:name="_Toc444160746"/>
      <w:bookmarkStart w:id="110" w:name="_Toc447185530"/>
      <w:r>
        <w:lastRenderedPageBreak/>
        <w:t>16</w:t>
      </w:r>
      <w:r w:rsidR="00E06226" w:rsidRPr="00D40ED7">
        <w:t xml:space="preserve"> Zoznam príloh</w:t>
      </w:r>
      <w:bookmarkEnd w:id="108"/>
      <w:bookmarkEnd w:id="109"/>
      <w:bookmarkEnd w:id="110"/>
    </w:p>
    <w:p w:rsidR="00E06226" w:rsidRPr="0072084F" w:rsidRDefault="00E06226" w:rsidP="0054215D">
      <w:pPr>
        <w:spacing w:before="240"/>
      </w:pPr>
      <w:r>
        <w:t>Príloha č. 1</w:t>
      </w:r>
      <w:r>
        <w:tab/>
        <w:t>Správa o stave plnenia EAK k 31.12.2015</w:t>
      </w:r>
    </w:p>
    <w:p w:rsidR="000C2F68" w:rsidRDefault="00E06226" w:rsidP="0054215D">
      <w:pPr>
        <w:spacing w:before="240"/>
        <w:ind w:left="1410" w:hanging="1410"/>
      </w:pPr>
      <w:r>
        <w:t>Príloha č. 2</w:t>
      </w:r>
      <w:r>
        <w:tab/>
        <w:t>Informácia o stave administratívnych kapacít subjektov zapojených do riadenia, implementácie, kontroly a auditu EŠIF</w:t>
      </w:r>
    </w:p>
    <w:p w:rsidR="00E06226" w:rsidRDefault="00F90E7C" w:rsidP="0054215D">
      <w:pPr>
        <w:spacing w:before="240"/>
      </w:pPr>
      <w:r>
        <w:t xml:space="preserve">Príloha č. 3  </w:t>
      </w:r>
      <w:r>
        <w:tab/>
        <w:t>Výhľadový plán implementácie operačných programov EŠIF k 31.12.2015</w:t>
      </w:r>
    </w:p>
    <w:p w:rsidR="00E06226" w:rsidRDefault="00E06226" w:rsidP="00E06226"/>
    <w:p w:rsidR="00E06226" w:rsidRDefault="00E06226" w:rsidP="00E06226"/>
    <w:p w:rsidR="00E06226" w:rsidRPr="009A353F" w:rsidRDefault="00E06226" w:rsidP="00E06226">
      <w:pPr>
        <w:rPr>
          <w:b/>
        </w:rPr>
      </w:pPr>
    </w:p>
    <w:sectPr w:rsidR="00E06226" w:rsidRPr="009A353F" w:rsidSect="005A7B64">
      <w:pgSz w:w="11906" w:h="16838"/>
      <w:pgMar w:top="1417" w:right="1417" w:bottom="1417" w:left="1417" w:header="708" w:footer="397" w:gutter="0"/>
      <w:cols w:space="708"/>
      <w:titlePg/>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rsidR="001762C5" w:rsidRDefault="001762C5" w:rsidP="005A7B64">
      <w:r>
        <w:separator/>
      </w:r>
    </w:p>
  </w:endnote>
  <w:endnote w:type="continuationSeparator" w:id="0">
    <w:p w:rsidR="001762C5" w:rsidRDefault="001762C5" w:rsidP="005A7B64">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Times New Roman">
    <w:panose1 w:val="02020603050405020304"/>
    <w:charset w:val="EE"/>
    <w:family w:val="roman"/>
    <w:pitch w:val="variable"/>
    <w:sig w:usb0="E0002AFF" w:usb1="C0007841" w:usb2="00000009" w:usb3="00000000" w:csb0="000001FF" w:csb1="00000000"/>
  </w:font>
  <w:font w:name="Courier New">
    <w:panose1 w:val="02070309020205020404"/>
    <w:charset w:val="EE"/>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Trebuchet MS">
    <w:panose1 w:val="020B0603020202020204"/>
    <w:charset w:val="EE"/>
    <w:family w:val="swiss"/>
    <w:pitch w:val="variable"/>
    <w:sig w:usb0="00000287" w:usb1="00000000" w:usb2="00000000" w:usb3="00000000" w:csb0="0000009F" w:csb1="00000000"/>
  </w:font>
  <w:font w:name="Calibri">
    <w:panose1 w:val="020F0502020204030204"/>
    <w:charset w:val="EE"/>
    <w:family w:val="swiss"/>
    <w:pitch w:val="variable"/>
    <w:sig w:usb0="E00002FF" w:usb1="4000ACFF" w:usb2="00000001" w:usb3="00000000" w:csb0="0000019F" w:csb1="00000000"/>
  </w:font>
  <w:font w:name="Wingdings 2">
    <w:panose1 w:val="05020102010507070707"/>
    <w:charset w:val="02"/>
    <w:family w:val="roman"/>
    <w:pitch w:val="variable"/>
    <w:sig w:usb0="00000000" w:usb1="10000000" w:usb2="00000000" w:usb3="00000000" w:csb0="80000000" w:csb1="00000000"/>
  </w:font>
  <w:font w:name="Cambria">
    <w:panose1 w:val="02040503050406030204"/>
    <w:charset w:val="EE"/>
    <w:family w:val="roman"/>
    <w:pitch w:val="variable"/>
    <w:sig w:usb0="E00002FF" w:usb1="400004FF" w:usb2="00000000" w:usb3="00000000" w:csb0="0000019F" w:csb1="00000000"/>
  </w:font>
  <w:font w:name="Tahoma">
    <w:panose1 w:val="020B0604030504040204"/>
    <w:charset w:val="00"/>
    <w:family w:val="swiss"/>
    <w:notTrueType/>
    <w:pitch w:val="variable"/>
    <w:sig w:usb0="00000003" w:usb1="00000000" w:usb2="00000000" w:usb3="00000000" w:csb0="00000001" w:csb1="00000000"/>
  </w:font>
  <w:font w:name="Arial">
    <w:panose1 w:val="020B0604020202020204"/>
    <w:charset w:val="EE"/>
    <w:family w:val="swiss"/>
    <w:pitch w:val="variable"/>
    <w:sig w:usb0="E0002AFF" w:usb1="C0007843" w:usb2="00000009" w:usb3="00000000" w:csb0="000001FF" w:csb1="00000000"/>
  </w:font>
  <w:font w:name="Arial Narrow">
    <w:panose1 w:val="020B0606020202030204"/>
    <w:charset w:val="EE"/>
    <w:family w:val="swiss"/>
    <w:pitch w:val="variable"/>
    <w:sig w:usb0="00000287" w:usb1="00000800" w:usb2="00000000" w:usb3="00000000" w:csb0="0000009F" w:csb1="00000000"/>
  </w:font>
  <w:font w:name="SimSun">
    <w:altName w:val="宋体"/>
    <w:panose1 w:val="02010600030101010101"/>
    <w:charset w:val="86"/>
    <w:family w:val="auto"/>
    <w:pitch w:val="variable"/>
    <w:sig w:usb0="00000003" w:usb1="288F0000" w:usb2="00000016" w:usb3="00000000" w:csb0="00040001" w:csb1="00000000"/>
  </w:font>
  <w:font w:name="MS Mincho">
    <w:altName w:val="ＭＳ 明朝"/>
    <w:panose1 w:val="02020609040205080304"/>
    <w:charset w:val="80"/>
    <w:family w:val="modern"/>
    <w:pitch w:val="fixed"/>
    <w:sig w:usb0="E00002FF" w:usb1="6AC7FDFB" w:usb2="00000012" w:usb3="00000000" w:csb0="000200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sdt>
    <w:sdtPr>
      <w:id w:val="-1740396583"/>
      <w:docPartObj>
        <w:docPartGallery w:val="Page Numbers (Bottom of Page)"/>
        <w:docPartUnique/>
      </w:docPartObj>
    </w:sdtPr>
    <w:sdtEndPr/>
    <w:sdtContent>
      <w:p w:rsidR="001514E6" w:rsidRPr="00CF60E2" w:rsidRDefault="001514E6" w:rsidP="005A7B64">
        <w:pPr>
          <w:tabs>
            <w:tab w:val="center" w:pos="4536"/>
            <w:tab w:val="right" w:pos="9072"/>
          </w:tabs>
          <w:jc w:val="right"/>
        </w:pPr>
        <w:r w:rsidRPr="00CF60E2">
          <w:rPr>
            <w:noProof/>
          </w:rPr>
          <mc:AlternateContent>
            <mc:Choice Requires="wps">
              <w:drawing>
                <wp:anchor distT="0" distB="0" distL="114300" distR="114300" simplePos="0" relativeHeight="251659264" behindDoc="0" locked="0" layoutInCell="1" allowOverlap="1" wp14:anchorId="322FC335" wp14:editId="6D609A99">
                  <wp:simplePos x="0" y="0"/>
                  <wp:positionH relativeFrom="column">
                    <wp:posOffset>-5715</wp:posOffset>
                  </wp:positionH>
                  <wp:positionV relativeFrom="paragraph">
                    <wp:posOffset>155575</wp:posOffset>
                  </wp:positionV>
                  <wp:extent cx="6134100" cy="9525"/>
                  <wp:effectExtent l="57150" t="38100" r="57150" b="85725"/>
                  <wp:wrapNone/>
                  <wp:docPr id="5" name="Rovná spojnica 5"/>
                  <wp:cNvGraphicFramePr/>
                  <a:graphic xmlns:a="http://schemas.openxmlformats.org/drawingml/2006/main">
                    <a:graphicData uri="http://schemas.microsoft.com/office/word/2010/wordprocessingShape">
                      <wps:wsp>
                        <wps:cNvCnPr/>
                        <wps:spPr>
                          <a:xfrm flipV="1">
                            <a:off x="0" y="0"/>
                            <a:ext cx="6134100" cy="9525"/>
                          </a:xfrm>
                          <a:prstGeom prst="line">
                            <a:avLst/>
                          </a:prstGeom>
                          <a:noFill/>
                          <a:ln w="38100" cap="flat" cmpd="sng" algn="ctr">
                            <a:solidFill>
                              <a:srgbClr val="4F81BD"/>
                            </a:solidFill>
                            <a:prstDash val="solid"/>
                          </a:ln>
                          <a:effectLst>
                            <a:outerShdw blurRad="40000" dist="23000" dir="5400000" rotWithShape="0">
                              <a:srgbClr val="000000">
                                <a:alpha val="35000"/>
                              </a:srgbClr>
                            </a:outerShdw>
                          </a:effectLst>
                        </wps:spPr>
                        <wps:bodyPr/>
                      </wps:wsp>
                    </a:graphicData>
                  </a:graphic>
                  <wp14:sizeRelH relativeFrom="margin">
                    <wp14:pctWidth>0</wp14:pctWidth>
                  </wp14:sizeRelH>
                </wp:anchor>
              </w:drawing>
            </mc:Choice>
            <mc:Fallback>
              <w:pict>
                <v:line id="Rovná spojnica 5" o:spid="_x0000_s1026" style="position:absolute;flip:y;z-index:251659264;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 from="-.45pt,12.25pt" to="482.55pt,1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LPwzDgIAAAYEAAAOAAAAZHJzL2Uyb0RvYy54bWysU9uO0zAQfUfiHyy/06S3VYmarsRW5QVB&#10;tQvL89SxEyPfZLtN+zl8Cz/G2AlVl31D5MHyXHLmnJnx+v6sFTlxH6Q1NZ1OSkq4YbaRpq3pt6+7&#10;dytKQgTTgLKG1/TCA73fvH2z7l3FZ7azquGeIIgJVe9q2sXoqqIIrOMawsQ6bjAorNcQ0fRt0Xjo&#10;EV2rYlaWd0VvfeO8ZTwE9G6HIN1kfCE4i1+ECDwSVVPkFvPp83lIZ7FZQ9V6cJ1kIw34BxYapMGi&#10;V6gtRCBHL19Bacm8DVbECbO6sEJIxrMGVDMt/1Lz1IHjWQs2J7hrm8L/g2WfT3tPZFPTJSUGNI7o&#10;0Z7Mr58kOPvDSAZkmZrUu1Bh7oPZ+9EKbu+T4rPwmggl3TPOP/cAVZFzbvHl2mJ+joSh8246X0xL&#10;nATD2PvlLIMXA0pCcz7Ej9xqki41VdKkBkAFp08hYmVM/ZOS3MbupFJ5iMqQvqbz1YAOuEtCQcRC&#10;2qG6YFpKQLW4pCz6DBmskk36PQEF3x4elCcnwEVZ7FbTD9skG8u9SEu1txC6IS+HxjRlEgzPK4dU&#10;k2GPkfunrunJQR39IyCNRYkfJY1M4mbz0cB9XOYIhryN32Xs8uhT916RSwiIkfygXAcDlfkyOUfG&#10;g5bM/sohWzf0ijTRYYbpdrDNJY82+3HZcv74MNI239p4v32+m98AAAD//wMAUEsDBBQABgAIAAAA&#10;IQC7rhBu2wAAAAcBAAAPAAAAZHJzL2Rvd25yZXYueG1sTI7NTsMwEITvSLyDtUjcWqcRjUiIUyGk&#10;Slw4tCDB0bWXOCJeR7bbhj49ywmO86OZr93MfhQnjGkIpGC1LEAgmWAH6hW8vW4X9yBS1mT1GAgV&#10;fGOCTXd91erGhjPt8LTPveARSo1W4HKeGimTceh1WoYJibPPEL3OLGMvbdRnHvejLIuikl4PxA9O&#10;T/jk0Hztj17BdjfVz8a8fLiqjEN4v/SXknnU7c38+AAi45z/yvCLz+jQMdMhHMkmMSpY1FxUUN6t&#10;QXBcV+sViAMbVQGya+V//u4HAAD//wMAUEsBAi0AFAAGAAgAAAAhALaDOJL+AAAA4QEAABMAAAAA&#10;AAAAAAAAAAAAAAAAAFtDb250ZW50X1R5cGVzXS54bWxQSwECLQAUAAYACAAAACEAOP0h/9YAAACU&#10;AQAACwAAAAAAAAAAAAAAAAAvAQAAX3JlbHMvLnJlbHNQSwECLQAUAAYACAAAACEAOCz8Mw4CAAAG&#10;BAAADgAAAAAAAAAAAAAAAAAuAgAAZHJzL2Uyb0RvYy54bWxQSwECLQAUAAYACAAAACEAu64QbtsA&#10;AAAHAQAADwAAAAAAAAAAAAAAAABoBAAAZHJzL2Rvd25yZXYueG1sUEsFBgAAAAAEAAQA8wAAAHAF&#10;AAAAAA==&#10;" strokecolor="#4f81bd" strokeweight="3pt">
                  <v:shadow on="t" color="black" opacity="22937f" origin=",.5" offset="0,.63889mm"/>
                </v:line>
              </w:pict>
            </mc:Fallback>
          </mc:AlternateContent>
        </w:r>
        <w:r>
          <w:tab/>
        </w:r>
        <w:r w:rsidRPr="00CF60E2">
          <w:t xml:space="preserve"> </w:t>
        </w:r>
      </w:p>
      <w:p w:rsidR="001514E6" w:rsidRDefault="001514E6" w:rsidP="006C0E7E">
        <w:pPr>
          <w:tabs>
            <w:tab w:val="center" w:pos="4536"/>
            <w:tab w:val="right" w:pos="9072"/>
          </w:tabs>
          <w:jc w:val="right"/>
        </w:pPr>
        <w:r w:rsidRPr="00CF60E2">
          <w:t xml:space="preserve">Strana </w:t>
        </w:r>
        <w:sdt>
          <w:sdtPr>
            <w:id w:val="-1823814071"/>
            <w:docPartObj>
              <w:docPartGallery w:val="Page Numbers (Bottom of Page)"/>
              <w:docPartUnique/>
            </w:docPartObj>
          </w:sdtPr>
          <w:sdtEndPr/>
          <w:sdtContent>
            <w:r w:rsidRPr="00CF60E2">
              <w:fldChar w:fldCharType="begin"/>
            </w:r>
            <w:r w:rsidRPr="00CF60E2">
              <w:instrText>PAGE   \* MERGEFORMAT</w:instrText>
            </w:r>
            <w:r w:rsidRPr="00CF60E2">
              <w:fldChar w:fldCharType="separate"/>
            </w:r>
            <w:r w:rsidR="00BA3859">
              <w:rPr>
                <w:noProof/>
              </w:rPr>
              <w:t>4</w:t>
            </w:r>
            <w:r w:rsidRPr="00CF60E2">
              <w:fldChar w:fldCharType="end"/>
            </w:r>
          </w:sdtContent>
        </w:sdt>
      </w:p>
    </w:sdtContent>
  </w:sdt>
  <w:p w:rsidR="001514E6" w:rsidRDefault="001514E6" w:rsidP="005A7B64">
    <w:pPr>
      <w:pStyle w:val="Pta"/>
    </w:pPr>
  </w:p>
  <w:p w:rsidR="001514E6" w:rsidRDefault="001514E6">
    <w:pPr>
      <w:pStyle w:val="Pta"/>
    </w:pPr>
  </w:p>
  <w:p w:rsidR="001514E6" w:rsidRDefault="001514E6">
    <w:pPr>
      <w:pStyle w:val="Pta"/>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rsidR="001762C5" w:rsidRDefault="001762C5" w:rsidP="005A7B64">
      <w:r>
        <w:separator/>
      </w:r>
    </w:p>
  </w:footnote>
  <w:footnote w:type="continuationSeparator" w:id="0">
    <w:p w:rsidR="001762C5" w:rsidRDefault="001762C5" w:rsidP="005A7B64">
      <w:r>
        <w:continuationSeparator/>
      </w:r>
    </w:p>
  </w:footnote>
  <w:footnote w:id="1">
    <w:p w:rsidR="001514E6" w:rsidRPr="00C11531" w:rsidRDefault="001514E6" w:rsidP="00FC5075">
      <w:pPr>
        <w:pStyle w:val="Textpoznmkypodiarou"/>
        <w:rPr>
          <w:sz w:val="18"/>
          <w:szCs w:val="18"/>
        </w:rPr>
      </w:pPr>
      <w:r w:rsidRPr="00C11531">
        <w:rPr>
          <w:rStyle w:val="Odkaznapoznmkupodiarou"/>
          <w:sz w:val="18"/>
          <w:szCs w:val="18"/>
        </w:rPr>
        <w:footnoteRef/>
      </w:r>
      <w:r>
        <w:rPr>
          <w:sz w:val="18"/>
          <w:szCs w:val="18"/>
        </w:rPr>
        <w:t xml:space="preserve"> Podrobnejšie údaje v kapitole č. 5 a v prílohe</w:t>
      </w:r>
      <w:r w:rsidRPr="00C11531">
        <w:rPr>
          <w:sz w:val="18"/>
          <w:szCs w:val="18"/>
        </w:rPr>
        <w:t xml:space="preserve"> č. 1 tejto správy</w:t>
      </w:r>
    </w:p>
  </w:footnote>
  <w:footnote w:id="2">
    <w:p w:rsidR="001514E6" w:rsidRPr="00C11531" w:rsidRDefault="001514E6">
      <w:pPr>
        <w:pStyle w:val="Textpoznmkypodiarou"/>
        <w:rPr>
          <w:sz w:val="18"/>
          <w:szCs w:val="18"/>
        </w:rPr>
      </w:pPr>
      <w:r w:rsidRPr="00C11531">
        <w:rPr>
          <w:rStyle w:val="Odkaznapoznmkupodiarou"/>
          <w:sz w:val="18"/>
          <w:szCs w:val="18"/>
        </w:rPr>
        <w:footnoteRef/>
      </w:r>
      <w:r>
        <w:rPr>
          <w:sz w:val="18"/>
          <w:szCs w:val="18"/>
        </w:rPr>
        <w:t xml:space="preserve"> Podrobnejšie údaje v kapitole č.  3.5 a v prílohe</w:t>
      </w:r>
      <w:r w:rsidRPr="00C11531">
        <w:rPr>
          <w:sz w:val="18"/>
          <w:szCs w:val="18"/>
        </w:rPr>
        <w:t xml:space="preserve"> č. 3 tejto správy</w:t>
      </w:r>
    </w:p>
  </w:footnote>
  <w:footnote w:id="3">
    <w:p w:rsidR="001514E6" w:rsidRPr="00C11531" w:rsidRDefault="001514E6">
      <w:pPr>
        <w:pStyle w:val="Textpoznmkypodiarou"/>
        <w:rPr>
          <w:sz w:val="18"/>
          <w:szCs w:val="18"/>
        </w:rPr>
      </w:pPr>
      <w:r w:rsidRPr="00C11531">
        <w:rPr>
          <w:rStyle w:val="Odkaznapoznmkupodiarou"/>
          <w:sz w:val="18"/>
          <w:szCs w:val="18"/>
        </w:rPr>
        <w:footnoteRef/>
      </w:r>
      <w:r>
        <w:rPr>
          <w:sz w:val="18"/>
          <w:szCs w:val="18"/>
        </w:rPr>
        <w:t xml:space="preserve"> Podrobnejšie údaje v kapitole č. 13</w:t>
      </w:r>
      <w:r w:rsidRPr="00C11531">
        <w:rPr>
          <w:sz w:val="18"/>
          <w:szCs w:val="18"/>
        </w:rPr>
        <w:t xml:space="preserve"> a</w:t>
      </w:r>
      <w:r>
        <w:rPr>
          <w:sz w:val="18"/>
          <w:szCs w:val="18"/>
        </w:rPr>
        <w:t xml:space="preserve"> v </w:t>
      </w:r>
      <w:r w:rsidRPr="00C11531">
        <w:rPr>
          <w:sz w:val="18"/>
          <w:szCs w:val="18"/>
        </w:rPr>
        <w:t>príloh</w:t>
      </w:r>
      <w:r>
        <w:rPr>
          <w:sz w:val="18"/>
          <w:szCs w:val="18"/>
        </w:rPr>
        <w:t>e</w:t>
      </w:r>
      <w:r w:rsidRPr="00C11531">
        <w:rPr>
          <w:sz w:val="18"/>
          <w:szCs w:val="18"/>
        </w:rPr>
        <w:t xml:space="preserve"> č. 2 tejto správy</w:t>
      </w:r>
    </w:p>
  </w:footnote>
  <w:footnote w:id="4">
    <w:p w:rsidR="001514E6" w:rsidRDefault="001514E6">
      <w:pPr>
        <w:pStyle w:val="Textpoznmkypodiarou"/>
      </w:pPr>
      <w:r>
        <w:rPr>
          <w:rStyle w:val="Odkaznapoznmkupodiarou"/>
        </w:rPr>
        <w:footnoteRef/>
      </w:r>
      <w:r>
        <w:t xml:space="preserve"> Podrobnejšie údaje v prílohe č. 3</w:t>
      </w:r>
    </w:p>
  </w:footnote>
  <w:footnote w:id="5">
    <w:p w:rsidR="001514E6" w:rsidRPr="00756F64" w:rsidRDefault="001514E6" w:rsidP="00374DA8">
      <w:pPr>
        <w:pStyle w:val="Textpoznmkypodiarou"/>
      </w:pPr>
      <w:r>
        <w:rPr>
          <w:rStyle w:val="Odkaznapoznmkupodiarou"/>
        </w:rPr>
        <w:footnoteRef/>
      </w:r>
      <w:r>
        <w:t xml:space="preserve"> s RO na Slovensku - </w:t>
      </w:r>
      <w:proofErr w:type="spellStart"/>
      <w:r w:rsidRPr="00374DA8">
        <w:rPr>
          <w:sz w:val="18"/>
          <w:szCs w:val="18"/>
        </w:rPr>
        <w:t>Interreg</w:t>
      </w:r>
      <w:proofErr w:type="spellEnd"/>
      <w:r w:rsidRPr="00374DA8">
        <w:rPr>
          <w:sz w:val="18"/>
          <w:szCs w:val="18"/>
        </w:rPr>
        <w:t xml:space="preserve"> V-A SK-HU, </w:t>
      </w:r>
      <w:proofErr w:type="spellStart"/>
      <w:r w:rsidRPr="00374DA8">
        <w:rPr>
          <w:sz w:val="18"/>
          <w:szCs w:val="18"/>
        </w:rPr>
        <w:t>Interreg</w:t>
      </w:r>
      <w:proofErr w:type="spellEnd"/>
      <w:r w:rsidRPr="00374DA8">
        <w:rPr>
          <w:sz w:val="18"/>
          <w:szCs w:val="18"/>
        </w:rPr>
        <w:t xml:space="preserve"> V-A SK-CZ, </w:t>
      </w:r>
      <w:proofErr w:type="spellStart"/>
      <w:r w:rsidRPr="00374DA8">
        <w:rPr>
          <w:sz w:val="18"/>
          <w:szCs w:val="18"/>
        </w:rPr>
        <w:t>Interreg</w:t>
      </w:r>
      <w:proofErr w:type="spellEnd"/>
      <w:r w:rsidRPr="00374DA8">
        <w:rPr>
          <w:sz w:val="18"/>
          <w:szCs w:val="18"/>
        </w:rPr>
        <w:t xml:space="preserve"> V-A SK-AT</w:t>
      </w:r>
    </w:p>
  </w:footnote>
  <w:footnote w:id="6">
    <w:p w:rsidR="001514E6" w:rsidRPr="00C11531" w:rsidRDefault="001514E6" w:rsidP="00A508EE">
      <w:pPr>
        <w:pStyle w:val="Textpoznmkypodiarou"/>
        <w:rPr>
          <w:sz w:val="18"/>
          <w:szCs w:val="18"/>
        </w:rPr>
      </w:pPr>
      <w:r w:rsidRPr="00C11531">
        <w:rPr>
          <w:rStyle w:val="Odkaznapoznmkupodiarou"/>
          <w:sz w:val="18"/>
          <w:szCs w:val="18"/>
        </w:rPr>
        <w:footnoteRef/>
      </w:r>
      <w:r w:rsidRPr="00C11531">
        <w:rPr>
          <w:sz w:val="18"/>
          <w:szCs w:val="18"/>
        </w:rPr>
        <w:t xml:space="preserve"> týka sa OP, ktoré boli schválené EK v roku 2014: OP </w:t>
      </w:r>
      <w:proofErr w:type="spellStart"/>
      <w:r w:rsidRPr="00C11531">
        <w:rPr>
          <w:sz w:val="18"/>
          <w:szCs w:val="18"/>
        </w:rPr>
        <w:t>VaI</w:t>
      </w:r>
      <w:proofErr w:type="spellEnd"/>
      <w:r w:rsidRPr="00C11531">
        <w:rPr>
          <w:sz w:val="18"/>
          <w:szCs w:val="18"/>
        </w:rPr>
        <w:t>, OP II, OP ĽZ, OP KŽP, IROP, OP EVS, OP TP</w:t>
      </w:r>
    </w:p>
  </w:footnote>
  <w:footnote w:id="7">
    <w:p w:rsidR="001514E6" w:rsidRDefault="001514E6" w:rsidP="00A508EE">
      <w:pPr>
        <w:pStyle w:val="Textpoznmkypodiarou"/>
      </w:pPr>
      <w:r w:rsidRPr="00C11531">
        <w:rPr>
          <w:rStyle w:val="Odkaznapoznmkupodiarou"/>
          <w:sz w:val="18"/>
          <w:szCs w:val="18"/>
        </w:rPr>
        <w:footnoteRef/>
      </w:r>
      <w:r w:rsidRPr="00C11531">
        <w:rPr>
          <w:sz w:val="18"/>
          <w:szCs w:val="18"/>
        </w:rPr>
        <w:t xml:space="preserve"> týka sa OP RH, </w:t>
      </w:r>
      <w:proofErr w:type="spellStart"/>
      <w:r w:rsidRPr="00C11531">
        <w:rPr>
          <w:sz w:val="18"/>
          <w:szCs w:val="18"/>
        </w:rPr>
        <w:t>Interreg</w:t>
      </w:r>
      <w:proofErr w:type="spellEnd"/>
      <w:r w:rsidRPr="00C11531">
        <w:rPr>
          <w:sz w:val="18"/>
          <w:szCs w:val="18"/>
        </w:rPr>
        <w:t xml:space="preserve"> V-A SK-CZ, </w:t>
      </w:r>
      <w:proofErr w:type="spellStart"/>
      <w:r w:rsidRPr="00C11531">
        <w:rPr>
          <w:sz w:val="18"/>
          <w:szCs w:val="18"/>
        </w:rPr>
        <w:t>Interreg</w:t>
      </w:r>
      <w:proofErr w:type="spellEnd"/>
      <w:r w:rsidRPr="00C11531">
        <w:rPr>
          <w:sz w:val="18"/>
          <w:szCs w:val="18"/>
        </w:rPr>
        <w:t xml:space="preserve"> V-A SK-HU, </w:t>
      </w:r>
      <w:proofErr w:type="spellStart"/>
      <w:r w:rsidRPr="00C11531">
        <w:rPr>
          <w:sz w:val="18"/>
          <w:szCs w:val="18"/>
        </w:rPr>
        <w:t>Interreg</w:t>
      </w:r>
      <w:proofErr w:type="spellEnd"/>
      <w:r w:rsidRPr="00C11531">
        <w:rPr>
          <w:sz w:val="18"/>
          <w:szCs w:val="18"/>
        </w:rPr>
        <w:t xml:space="preserve"> V-A SK-AT a PS INTERACT III</w:t>
      </w:r>
    </w:p>
  </w:footnote>
  <w:footnote w:id="8">
    <w:p w:rsidR="001514E6" w:rsidRDefault="001514E6">
      <w:pPr>
        <w:pStyle w:val="Textpoznmkypodiarou"/>
      </w:pPr>
      <w:r>
        <w:rPr>
          <w:rStyle w:val="Odkaznapoznmkupodiarou"/>
        </w:rPr>
        <w:footnoteRef/>
      </w:r>
      <w:r>
        <w:t xml:space="preserve"> </w:t>
      </w:r>
      <w:r w:rsidRPr="00026A14">
        <w:rPr>
          <w:sz w:val="18"/>
          <w:szCs w:val="18"/>
        </w:rPr>
        <w:t>Ku dňu 01. 01. 2016 sa stal účinným zákon o finančnej kontrole a audite, ktorým sa zrušil zákon o finančnej kontrole a vnútornom audite, podľa ktorého v zmysle  §35a ods. 6 mohlo MF SR poveriť výkonom vládneho auditu právnickú osobu, ktorá mala odborné, personálne a materiálne predpoklady na výkon vládneho auditu.</w:t>
      </w:r>
    </w:p>
  </w:footnote>
  <w:footnote w:id="9">
    <w:p w:rsidR="001514E6" w:rsidRDefault="001514E6">
      <w:pPr>
        <w:pStyle w:val="Textpoznmkypodiarou"/>
      </w:pPr>
      <w:r>
        <w:rPr>
          <w:rStyle w:val="Odkaznapoznmkupodiarou"/>
        </w:rPr>
        <w:footnoteRef/>
      </w:r>
      <w:r>
        <w:t xml:space="preserve">  </w:t>
      </w:r>
      <w:r w:rsidRPr="00C11531">
        <w:rPr>
          <w:color w:val="000000"/>
          <w:sz w:val="18"/>
          <w:szCs w:val="18"/>
        </w:rPr>
        <w:t>Aplikácia, ktorá umožňuje evidovanie a nahlasovanie nezrovnalostí Európskemu úradu pre boj proti podvodom</w:t>
      </w:r>
    </w:p>
  </w:footnote>
  <w:footnote w:id="10">
    <w:p w:rsidR="001514E6" w:rsidRPr="00EE6618" w:rsidRDefault="001514E6" w:rsidP="00187C9C">
      <w:pPr>
        <w:autoSpaceDE w:val="0"/>
        <w:autoSpaceDN w:val="0"/>
        <w:adjustRightInd w:val="0"/>
        <w:jc w:val="both"/>
        <w:rPr>
          <w:rFonts w:eastAsiaTheme="minorHAnsi"/>
          <w:color w:val="000000"/>
          <w:sz w:val="20"/>
          <w:szCs w:val="20"/>
          <w:lang w:eastAsia="en-US"/>
        </w:rPr>
      </w:pPr>
      <w:r w:rsidRPr="00C11531">
        <w:rPr>
          <w:rStyle w:val="Odkaznapoznmkupodiarou"/>
          <w:sz w:val="18"/>
          <w:szCs w:val="18"/>
        </w:rPr>
        <w:footnoteRef/>
      </w:r>
      <w:r w:rsidRPr="00C11531">
        <w:rPr>
          <w:sz w:val="18"/>
          <w:szCs w:val="18"/>
        </w:rPr>
        <w:t xml:space="preserve"> </w:t>
      </w:r>
      <w:r w:rsidRPr="00C11531">
        <w:rPr>
          <w:rFonts w:eastAsiaTheme="minorHAnsi"/>
          <w:color w:val="000000"/>
          <w:sz w:val="18"/>
          <w:szCs w:val="18"/>
          <w:lang w:eastAsia="en-US"/>
        </w:rPr>
        <w:t>Výkonnostná rezerva predstavuje motivačný nástroj na efektívne a účinné dosahovanie čiastkových cieľov a zámerov jednotlivých prioritných osí programov. Výkonnostnú rezervu môže prioritná os využiť po dosiahnutí čiastkových cieľov. Výkonnostná rezerva je finančná čiastka predstavujúca časť zdrojov z EFRR, ESF, KF,</w:t>
      </w:r>
      <w:r w:rsidRPr="00C11531">
        <w:rPr>
          <w:sz w:val="18"/>
          <w:szCs w:val="18"/>
        </w:rPr>
        <w:t xml:space="preserve"> </w:t>
      </w:r>
      <w:r w:rsidRPr="00C11531">
        <w:rPr>
          <w:rFonts w:eastAsiaTheme="minorHAnsi"/>
          <w:color w:val="000000"/>
          <w:sz w:val="18"/>
          <w:szCs w:val="18"/>
          <w:lang w:eastAsia="en-US"/>
        </w:rPr>
        <w:t>EPFRV a ENRF v rámci cieľa Investovanie do rastu a zamestnanosti.</w:t>
      </w:r>
    </w:p>
  </w:footnote>
  <w:footnote w:id="11">
    <w:p w:rsidR="001514E6" w:rsidRPr="00EE6618" w:rsidRDefault="001514E6" w:rsidP="00D10E4E">
      <w:pPr>
        <w:pStyle w:val="Textpoznmkypodiarou"/>
        <w:rPr>
          <w:sz w:val="18"/>
          <w:szCs w:val="18"/>
        </w:rPr>
      </w:pPr>
      <w:r w:rsidRPr="00EE6618">
        <w:rPr>
          <w:rStyle w:val="Odkaznapoznmkupodiarou"/>
          <w:sz w:val="18"/>
          <w:szCs w:val="18"/>
        </w:rPr>
        <w:footnoteRef/>
      </w:r>
      <w:r w:rsidRPr="00EE6618">
        <w:rPr>
          <w:sz w:val="18"/>
          <w:szCs w:val="18"/>
        </w:rPr>
        <w:t xml:space="preserve">  T – tematická EAK, V – všeobecná EAK</w:t>
      </w:r>
    </w:p>
  </w:footnote>
  <w:footnote w:id="12">
    <w:p w:rsidR="001514E6" w:rsidRPr="0087411B" w:rsidRDefault="001514E6" w:rsidP="00D10E4E">
      <w:pPr>
        <w:pStyle w:val="Textpoznmkypodiarou"/>
        <w:rPr>
          <w:sz w:val="16"/>
          <w:szCs w:val="16"/>
        </w:rPr>
      </w:pPr>
      <w:r w:rsidRPr="00EE6618">
        <w:rPr>
          <w:rStyle w:val="Odkaznapoznmkupodiarou"/>
          <w:sz w:val="18"/>
          <w:szCs w:val="18"/>
        </w:rPr>
        <w:footnoteRef/>
      </w:r>
      <w:r w:rsidRPr="00EE6618">
        <w:rPr>
          <w:sz w:val="18"/>
          <w:szCs w:val="18"/>
        </w:rPr>
        <w:t xml:space="preserve"> </w:t>
      </w:r>
      <w:r>
        <w:rPr>
          <w:sz w:val="18"/>
          <w:szCs w:val="18"/>
        </w:rPr>
        <w:t>Gestor neuviedol termín plnenia</w:t>
      </w:r>
      <w:r w:rsidRPr="00EE6618">
        <w:rPr>
          <w:sz w:val="18"/>
          <w:szCs w:val="18"/>
        </w:rPr>
        <w:t xml:space="preserve">. </w:t>
      </w:r>
    </w:p>
  </w:footnote>
  <w:footnote w:id="13">
    <w:p w:rsidR="001514E6" w:rsidRPr="00EE6618" w:rsidRDefault="001514E6" w:rsidP="00D10E4E">
      <w:pPr>
        <w:pStyle w:val="Textpoznmkypodiarou"/>
        <w:rPr>
          <w:sz w:val="18"/>
          <w:szCs w:val="18"/>
        </w:rPr>
      </w:pPr>
      <w:r w:rsidRPr="00EE6618">
        <w:rPr>
          <w:rStyle w:val="Odkaznapoznmkupodiarou"/>
          <w:sz w:val="18"/>
          <w:szCs w:val="18"/>
        </w:rPr>
        <w:footnoteRef/>
      </w:r>
      <w:r w:rsidRPr="00EE6618">
        <w:rPr>
          <w:sz w:val="18"/>
          <w:szCs w:val="18"/>
        </w:rPr>
        <w:t xml:space="preserve"> Gestor vykazuje splnenie EAK na NÚ k 22. 12. 2015, zaslané EK cez SFC, verifikácia zo strany EK zatiaľ neprebehla.</w:t>
      </w:r>
    </w:p>
  </w:footnote>
  <w:footnote w:id="14">
    <w:p w:rsidR="001514E6" w:rsidRPr="00EE6618" w:rsidRDefault="001514E6" w:rsidP="00D10E4E">
      <w:pPr>
        <w:pStyle w:val="Textpoznmkypodiarou"/>
        <w:rPr>
          <w:sz w:val="18"/>
          <w:szCs w:val="18"/>
        </w:rPr>
      </w:pPr>
      <w:r w:rsidRPr="00EE6618">
        <w:rPr>
          <w:rStyle w:val="Odkaznapoznmkupodiarou"/>
          <w:sz w:val="18"/>
          <w:szCs w:val="18"/>
        </w:rPr>
        <w:footnoteRef/>
      </w:r>
      <w:r w:rsidRPr="00EE6618">
        <w:rPr>
          <w:sz w:val="18"/>
          <w:szCs w:val="18"/>
        </w:rPr>
        <w:t xml:space="preserve"> Gestor vykazuje splnenie EAK na NÚ k 31.12.2015, zaslané EK cez SFC, verifikácia zo strany EK zatiaľ neprebehla.</w:t>
      </w:r>
    </w:p>
  </w:footnote>
  <w:footnote w:id="15">
    <w:p w:rsidR="001514E6" w:rsidRPr="00EE6618" w:rsidRDefault="001514E6" w:rsidP="00D10E4E">
      <w:pPr>
        <w:pStyle w:val="Textpoznmkypodiarou"/>
        <w:rPr>
          <w:sz w:val="18"/>
          <w:szCs w:val="18"/>
        </w:rPr>
      </w:pPr>
      <w:r w:rsidRPr="00EE6618">
        <w:rPr>
          <w:rStyle w:val="Odkaznapoznmkupodiarou"/>
          <w:sz w:val="18"/>
          <w:szCs w:val="18"/>
        </w:rPr>
        <w:footnoteRef/>
      </w:r>
      <w:r w:rsidRPr="00EE6618">
        <w:rPr>
          <w:sz w:val="18"/>
          <w:szCs w:val="18"/>
        </w:rPr>
        <w:t xml:space="preserve"> EAK je k 31.12.2015 splnená a verifikovaná zo strany EK k 25.01.2016.</w:t>
      </w:r>
    </w:p>
  </w:footnote>
  <w:footnote w:id="16">
    <w:p w:rsidR="001514E6" w:rsidRPr="00EE6618" w:rsidRDefault="001514E6" w:rsidP="00D10E4E">
      <w:pPr>
        <w:pStyle w:val="Textpoznmkypodiarou"/>
        <w:rPr>
          <w:sz w:val="18"/>
          <w:szCs w:val="18"/>
        </w:rPr>
      </w:pPr>
      <w:r w:rsidRPr="00EE6618">
        <w:rPr>
          <w:rStyle w:val="Odkaznapoznmkupodiarou"/>
          <w:sz w:val="18"/>
          <w:szCs w:val="18"/>
        </w:rPr>
        <w:footnoteRef/>
      </w:r>
      <w:r w:rsidRPr="00EE6618">
        <w:rPr>
          <w:sz w:val="18"/>
          <w:szCs w:val="18"/>
        </w:rPr>
        <w:t xml:space="preserve"> Gestor vykazuje splnenie EAK na NÚ k 15.09.2015, zaslané EK cez SFC, verifikácia zo strany EK zatiaľ neprebehla.</w:t>
      </w:r>
    </w:p>
  </w:footnote>
  <w:footnote w:id="17">
    <w:p w:rsidR="001514E6" w:rsidRPr="00EE6618" w:rsidRDefault="001514E6" w:rsidP="00D10E4E">
      <w:pPr>
        <w:pStyle w:val="Textpoznmkypodiarou"/>
        <w:rPr>
          <w:sz w:val="18"/>
          <w:szCs w:val="18"/>
        </w:rPr>
      </w:pPr>
      <w:r w:rsidRPr="00EE6618">
        <w:rPr>
          <w:rStyle w:val="Odkaznapoznmkupodiarou"/>
          <w:sz w:val="18"/>
          <w:szCs w:val="18"/>
        </w:rPr>
        <w:footnoteRef/>
      </w:r>
      <w:r w:rsidRPr="00EE6618">
        <w:rPr>
          <w:sz w:val="18"/>
          <w:szCs w:val="18"/>
        </w:rPr>
        <w:t xml:space="preserve"> V poslednom odpočte AP z 15.02.2016, gestor informuje o posune termínu z 31.03.2016 na 30.06.2016.</w:t>
      </w:r>
    </w:p>
  </w:footnote>
  <w:footnote w:id="18">
    <w:p w:rsidR="001514E6" w:rsidRPr="00EE6618" w:rsidRDefault="001514E6" w:rsidP="00D10E4E">
      <w:pPr>
        <w:pStyle w:val="Textpoznmkypodiarou"/>
        <w:rPr>
          <w:sz w:val="18"/>
          <w:szCs w:val="18"/>
        </w:rPr>
      </w:pPr>
      <w:r w:rsidRPr="00EE6618">
        <w:rPr>
          <w:rStyle w:val="Odkaznapoznmkupodiarou"/>
          <w:sz w:val="18"/>
          <w:szCs w:val="18"/>
        </w:rPr>
        <w:footnoteRef/>
      </w:r>
      <w:r w:rsidRPr="00EE6618">
        <w:rPr>
          <w:sz w:val="18"/>
          <w:szCs w:val="18"/>
        </w:rPr>
        <w:t xml:space="preserve"> Gestor v akčnom pláne uvádza splnenie kritérií EAK na národnej úrovni.</w:t>
      </w:r>
    </w:p>
  </w:footnote>
  <w:footnote w:id="19">
    <w:p w:rsidR="001514E6" w:rsidRPr="00EE6618" w:rsidRDefault="001514E6" w:rsidP="00D10E4E">
      <w:pPr>
        <w:pStyle w:val="Textpoznmkypodiarou"/>
        <w:rPr>
          <w:sz w:val="18"/>
          <w:szCs w:val="18"/>
        </w:rPr>
      </w:pPr>
      <w:r w:rsidRPr="00EE6618">
        <w:rPr>
          <w:rStyle w:val="Odkaznapoznmkupodiarou"/>
          <w:sz w:val="18"/>
          <w:szCs w:val="18"/>
        </w:rPr>
        <w:footnoteRef/>
      </w:r>
      <w:r w:rsidRPr="00EE6618">
        <w:rPr>
          <w:sz w:val="18"/>
          <w:szCs w:val="18"/>
        </w:rPr>
        <w:t xml:space="preserve"> Gestor vykazuje splnenie dvoch kritérií na národnej úrovni, verifikovanie plnenia zo strany EK zatiaľ neprebehlo.     </w:t>
      </w:r>
    </w:p>
  </w:footnote>
  <w:footnote w:id="20">
    <w:p w:rsidR="001514E6" w:rsidRPr="0087411B" w:rsidRDefault="001514E6" w:rsidP="00D10E4E">
      <w:pPr>
        <w:pStyle w:val="Textpoznmkypodiarou"/>
        <w:rPr>
          <w:sz w:val="16"/>
          <w:szCs w:val="16"/>
        </w:rPr>
      </w:pPr>
      <w:r w:rsidRPr="00EE6618">
        <w:rPr>
          <w:rStyle w:val="Odkaznapoznmkupodiarou"/>
          <w:sz w:val="18"/>
          <w:szCs w:val="18"/>
        </w:rPr>
        <w:footnoteRef/>
      </w:r>
      <w:r w:rsidRPr="00EE6618">
        <w:rPr>
          <w:sz w:val="18"/>
          <w:szCs w:val="18"/>
        </w:rPr>
        <w:t xml:space="preserve"> Gestor vykazuje splnenie EAK na NÚ k 31.12.2015, zaslané EK cez SFC, verifikácia zo strany EK zatiaľ neprebehla.</w:t>
      </w:r>
    </w:p>
  </w:footnote>
  <w:footnote w:id="21">
    <w:p w:rsidR="001514E6" w:rsidRPr="00EE6618" w:rsidRDefault="001514E6" w:rsidP="00480107">
      <w:pPr>
        <w:pStyle w:val="Textpoznmkypodiarou"/>
        <w:rPr>
          <w:sz w:val="18"/>
          <w:szCs w:val="18"/>
        </w:rPr>
      </w:pPr>
      <w:r w:rsidRPr="00EE6618">
        <w:rPr>
          <w:rStyle w:val="Odkaznapoznmkupodiarou"/>
          <w:sz w:val="18"/>
          <w:szCs w:val="18"/>
        </w:rPr>
        <w:footnoteRef/>
      </w:r>
      <w:r w:rsidRPr="00EE6618">
        <w:rPr>
          <w:sz w:val="18"/>
          <w:szCs w:val="18"/>
        </w:rPr>
        <w:t xml:space="preserve"> V prípade, že gestor vyhodnocuje EAK ako splnenú, ale verifikácia zo strany EK neprebehla, EAK je vyhodnotená ako splnená na</w:t>
      </w:r>
      <w:r w:rsidRPr="00EE6618">
        <w:rPr>
          <w:b/>
          <w:sz w:val="18"/>
          <w:szCs w:val="18"/>
        </w:rPr>
        <w:t xml:space="preserve"> národnej úrovni (NÚ)</w:t>
      </w:r>
      <w:r w:rsidRPr="00EE6618">
        <w:rPr>
          <w:sz w:val="18"/>
          <w:szCs w:val="18"/>
        </w:rPr>
        <w:t>. V</w:t>
      </w:r>
      <w:r>
        <w:rPr>
          <w:sz w:val="18"/>
          <w:szCs w:val="18"/>
        </w:rPr>
        <w:t>yhodnotenie bolo zaslané EK</w:t>
      </w:r>
      <w:r w:rsidRPr="00EE6618">
        <w:rPr>
          <w:sz w:val="18"/>
          <w:szCs w:val="18"/>
        </w:rPr>
        <w:t xml:space="preserve"> a na verifikáciu sa čaká.   </w:t>
      </w:r>
    </w:p>
  </w:footnote>
  <w:footnote w:id="22">
    <w:p w:rsidR="001514E6" w:rsidRPr="00B95C1C" w:rsidRDefault="001514E6" w:rsidP="000F0131">
      <w:pPr>
        <w:pStyle w:val="Textpoznmkypodiarou"/>
        <w:ind w:left="170" w:hanging="170"/>
        <w:jc w:val="both"/>
        <w:rPr>
          <w:sz w:val="18"/>
          <w:szCs w:val="18"/>
        </w:rPr>
      </w:pPr>
      <w:r w:rsidRPr="00B95C1C">
        <w:rPr>
          <w:rStyle w:val="Odkaznapoznmkupodiarou"/>
          <w:sz w:val="18"/>
          <w:szCs w:val="18"/>
        </w:rPr>
        <w:footnoteRef/>
      </w:r>
      <w:r w:rsidRPr="00B95C1C">
        <w:rPr>
          <w:rStyle w:val="Odkaznapoznmkupodiarou"/>
          <w:sz w:val="18"/>
          <w:szCs w:val="18"/>
        </w:rPr>
        <w:t xml:space="preserve"> </w:t>
      </w:r>
      <w:r w:rsidRPr="00B95C1C">
        <w:rPr>
          <w:sz w:val="18"/>
          <w:szCs w:val="18"/>
        </w:rPr>
        <w:t>Riadiace orgány v rámci cieľa Investovanie do rastu a zamestnanosti a pre EPFRV a ENRF boli stanovené uznesením vlády SR č. 139/2013 k návrhu štruktúry operačných programov financovaných z Európskych štrukturálnych a investičných fondov na programové obdobie 2014 – 2020 a orgány zodpovedné za prípravu a implementáciu programov v rámci cieľa Európska územná spolupráca uznesením vlády SR č. 604/2013 k návrhu určenia orgánov zodpovedných za prípravu a implementáciu programov v rámci cieľa Európska územná spolupráca v programovom období 2014 – 2020 v podmienkach Slovenskej republiky.</w:t>
      </w:r>
    </w:p>
  </w:footnote>
</w:footnotes>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03C373FD"/>
    <w:multiLevelType w:val="hybridMultilevel"/>
    <w:tmpl w:val="DD0A63A2"/>
    <w:lvl w:ilvl="0" w:tplc="02E448E4">
      <w:start w:val="2"/>
      <w:numFmt w:val="bullet"/>
      <w:lvlText w:val="-"/>
      <w:lvlJc w:val="left"/>
      <w:pPr>
        <w:ind w:left="720" w:hanging="360"/>
      </w:pPr>
      <w:rPr>
        <w:rFonts w:ascii="Times New Roman" w:eastAsia="Times New Roman" w:hAnsi="Times New Roman" w:cs="Times New Roman"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1">
    <w:nsid w:val="068715B5"/>
    <w:multiLevelType w:val="hybridMultilevel"/>
    <w:tmpl w:val="EA86BC5E"/>
    <w:lvl w:ilvl="0" w:tplc="3EB411D2">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2">
    <w:nsid w:val="08DC1049"/>
    <w:multiLevelType w:val="hybridMultilevel"/>
    <w:tmpl w:val="D93A0454"/>
    <w:lvl w:ilvl="0" w:tplc="2E2840C2">
      <w:numFmt w:val="bullet"/>
      <w:lvlText w:val="•"/>
      <w:lvlJc w:val="left"/>
      <w:pPr>
        <w:ind w:left="720" w:hanging="360"/>
      </w:pPr>
      <w:rPr>
        <w:rFonts w:ascii="Times New Roman" w:eastAsia="Times New Roman" w:hAnsi="Times New Roman" w:cs="Times New Roman" w:hint="default"/>
      </w:rPr>
    </w:lvl>
    <w:lvl w:ilvl="1" w:tplc="041B0003">
      <w:start w:val="1"/>
      <w:numFmt w:val="bullet"/>
      <w:lvlText w:val="o"/>
      <w:lvlJc w:val="left"/>
      <w:pPr>
        <w:ind w:left="1440" w:hanging="360"/>
      </w:pPr>
      <w:rPr>
        <w:rFonts w:ascii="Courier New" w:hAnsi="Courier New" w:cs="Courier New" w:hint="default"/>
      </w:rPr>
    </w:lvl>
    <w:lvl w:ilvl="2" w:tplc="041B0005">
      <w:start w:val="1"/>
      <w:numFmt w:val="bullet"/>
      <w:lvlText w:val=""/>
      <w:lvlJc w:val="left"/>
      <w:pPr>
        <w:ind w:left="2160" w:hanging="360"/>
      </w:pPr>
      <w:rPr>
        <w:rFonts w:ascii="Wingdings" w:hAnsi="Wingdings" w:hint="default"/>
      </w:rPr>
    </w:lvl>
    <w:lvl w:ilvl="3" w:tplc="041B000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3">
    <w:nsid w:val="0A1F7A43"/>
    <w:multiLevelType w:val="hybridMultilevel"/>
    <w:tmpl w:val="705A926A"/>
    <w:lvl w:ilvl="0" w:tplc="2E2840C2">
      <w:numFmt w:val="bullet"/>
      <w:lvlText w:val="•"/>
      <w:lvlJc w:val="left"/>
      <w:pPr>
        <w:ind w:left="720" w:hanging="360"/>
      </w:pPr>
      <w:rPr>
        <w:rFonts w:ascii="Times New Roman" w:eastAsia="Times New Roman" w:hAnsi="Times New Roman" w:cs="Times New Roman"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4">
    <w:nsid w:val="0F6D7BC3"/>
    <w:multiLevelType w:val="hybridMultilevel"/>
    <w:tmpl w:val="C1F2DFF2"/>
    <w:lvl w:ilvl="0" w:tplc="DCA8CF3E">
      <w:start w:val="1"/>
      <w:numFmt w:val="lowerLetter"/>
      <w:lvlText w:val="%1)"/>
      <w:lvlJc w:val="left"/>
      <w:pPr>
        <w:ind w:left="720" w:hanging="360"/>
      </w:pPr>
      <w:rPr>
        <w:rFonts w:ascii="Times New Roman" w:eastAsia="Times New Roman" w:hAnsi="Times New Roman" w:cs="Times New Roman" w:hint="default"/>
        <w:b w:val="0"/>
      </w:rPr>
    </w:lvl>
    <w:lvl w:ilvl="1" w:tplc="041B0019" w:tentative="1">
      <w:start w:val="1"/>
      <w:numFmt w:val="lowerLetter"/>
      <w:lvlText w:val="%2."/>
      <w:lvlJc w:val="left"/>
      <w:pPr>
        <w:ind w:left="1440" w:hanging="360"/>
      </w:pPr>
      <w:rPr>
        <w:rFonts w:cs="Times New Roman"/>
      </w:rPr>
    </w:lvl>
    <w:lvl w:ilvl="2" w:tplc="041B001B" w:tentative="1">
      <w:start w:val="1"/>
      <w:numFmt w:val="lowerRoman"/>
      <w:lvlText w:val="%3."/>
      <w:lvlJc w:val="right"/>
      <w:pPr>
        <w:ind w:left="2160" w:hanging="180"/>
      </w:pPr>
      <w:rPr>
        <w:rFonts w:cs="Times New Roman"/>
      </w:rPr>
    </w:lvl>
    <w:lvl w:ilvl="3" w:tplc="041B000F" w:tentative="1">
      <w:start w:val="1"/>
      <w:numFmt w:val="decimal"/>
      <w:lvlText w:val="%4."/>
      <w:lvlJc w:val="left"/>
      <w:pPr>
        <w:ind w:left="2880" w:hanging="360"/>
      </w:pPr>
      <w:rPr>
        <w:rFonts w:cs="Times New Roman"/>
      </w:rPr>
    </w:lvl>
    <w:lvl w:ilvl="4" w:tplc="041B0019">
      <w:start w:val="1"/>
      <w:numFmt w:val="lowerLetter"/>
      <w:lvlText w:val="%5."/>
      <w:lvlJc w:val="left"/>
      <w:pPr>
        <w:ind w:left="3600" w:hanging="360"/>
      </w:pPr>
      <w:rPr>
        <w:rFonts w:cs="Times New Roman"/>
      </w:rPr>
    </w:lvl>
    <w:lvl w:ilvl="5" w:tplc="041B001B" w:tentative="1">
      <w:start w:val="1"/>
      <w:numFmt w:val="lowerRoman"/>
      <w:lvlText w:val="%6."/>
      <w:lvlJc w:val="right"/>
      <w:pPr>
        <w:ind w:left="4320" w:hanging="180"/>
      </w:pPr>
      <w:rPr>
        <w:rFonts w:cs="Times New Roman"/>
      </w:rPr>
    </w:lvl>
    <w:lvl w:ilvl="6" w:tplc="041B000F" w:tentative="1">
      <w:start w:val="1"/>
      <w:numFmt w:val="decimal"/>
      <w:lvlText w:val="%7."/>
      <w:lvlJc w:val="left"/>
      <w:pPr>
        <w:ind w:left="5040" w:hanging="360"/>
      </w:pPr>
      <w:rPr>
        <w:rFonts w:cs="Times New Roman"/>
      </w:rPr>
    </w:lvl>
    <w:lvl w:ilvl="7" w:tplc="041B0019" w:tentative="1">
      <w:start w:val="1"/>
      <w:numFmt w:val="lowerLetter"/>
      <w:lvlText w:val="%8."/>
      <w:lvlJc w:val="left"/>
      <w:pPr>
        <w:ind w:left="5760" w:hanging="360"/>
      </w:pPr>
      <w:rPr>
        <w:rFonts w:cs="Times New Roman"/>
      </w:rPr>
    </w:lvl>
    <w:lvl w:ilvl="8" w:tplc="041B001B" w:tentative="1">
      <w:start w:val="1"/>
      <w:numFmt w:val="lowerRoman"/>
      <w:lvlText w:val="%9."/>
      <w:lvlJc w:val="right"/>
      <w:pPr>
        <w:ind w:left="6480" w:hanging="180"/>
      </w:pPr>
      <w:rPr>
        <w:rFonts w:cs="Times New Roman"/>
      </w:rPr>
    </w:lvl>
  </w:abstractNum>
  <w:abstractNum w:abstractNumId="5">
    <w:nsid w:val="148C66E5"/>
    <w:multiLevelType w:val="hybridMultilevel"/>
    <w:tmpl w:val="DA5A2A48"/>
    <w:lvl w:ilvl="0" w:tplc="99BE842A">
      <w:start w:val="1"/>
      <w:numFmt w:val="bullet"/>
      <w:lvlText w:val=""/>
      <w:lvlJc w:val="left"/>
      <w:pPr>
        <w:ind w:left="360" w:hanging="360"/>
      </w:pPr>
      <w:rPr>
        <w:rFonts w:ascii="Symbol" w:hAnsi="Symbol" w:hint="default"/>
      </w:rPr>
    </w:lvl>
    <w:lvl w:ilvl="1" w:tplc="041B0003" w:tentative="1">
      <w:start w:val="1"/>
      <w:numFmt w:val="bullet"/>
      <w:lvlText w:val="o"/>
      <w:lvlJc w:val="left"/>
      <w:pPr>
        <w:ind w:left="1080" w:hanging="360"/>
      </w:pPr>
      <w:rPr>
        <w:rFonts w:ascii="Courier New" w:hAnsi="Courier New" w:cs="Courier New" w:hint="default"/>
      </w:rPr>
    </w:lvl>
    <w:lvl w:ilvl="2" w:tplc="041B0005" w:tentative="1">
      <w:start w:val="1"/>
      <w:numFmt w:val="bullet"/>
      <w:lvlText w:val=""/>
      <w:lvlJc w:val="left"/>
      <w:pPr>
        <w:ind w:left="1800" w:hanging="360"/>
      </w:pPr>
      <w:rPr>
        <w:rFonts w:ascii="Wingdings" w:hAnsi="Wingdings" w:hint="default"/>
      </w:rPr>
    </w:lvl>
    <w:lvl w:ilvl="3" w:tplc="041B0001" w:tentative="1">
      <w:start w:val="1"/>
      <w:numFmt w:val="bullet"/>
      <w:lvlText w:val=""/>
      <w:lvlJc w:val="left"/>
      <w:pPr>
        <w:ind w:left="2520" w:hanging="360"/>
      </w:pPr>
      <w:rPr>
        <w:rFonts w:ascii="Symbol" w:hAnsi="Symbol" w:hint="default"/>
      </w:rPr>
    </w:lvl>
    <w:lvl w:ilvl="4" w:tplc="041B0003" w:tentative="1">
      <w:start w:val="1"/>
      <w:numFmt w:val="bullet"/>
      <w:lvlText w:val="o"/>
      <w:lvlJc w:val="left"/>
      <w:pPr>
        <w:ind w:left="3240" w:hanging="360"/>
      </w:pPr>
      <w:rPr>
        <w:rFonts w:ascii="Courier New" w:hAnsi="Courier New" w:cs="Courier New" w:hint="default"/>
      </w:rPr>
    </w:lvl>
    <w:lvl w:ilvl="5" w:tplc="041B0005" w:tentative="1">
      <w:start w:val="1"/>
      <w:numFmt w:val="bullet"/>
      <w:lvlText w:val=""/>
      <w:lvlJc w:val="left"/>
      <w:pPr>
        <w:ind w:left="3960" w:hanging="360"/>
      </w:pPr>
      <w:rPr>
        <w:rFonts w:ascii="Wingdings" w:hAnsi="Wingdings" w:hint="default"/>
      </w:rPr>
    </w:lvl>
    <w:lvl w:ilvl="6" w:tplc="041B0001" w:tentative="1">
      <w:start w:val="1"/>
      <w:numFmt w:val="bullet"/>
      <w:lvlText w:val=""/>
      <w:lvlJc w:val="left"/>
      <w:pPr>
        <w:ind w:left="4680" w:hanging="360"/>
      </w:pPr>
      <w:rPr>
        <w:rFonts w:ascii="Symbol" w:hAnsi="Symbol" w:hint="default"/>
      </w:rPr>
    </w:lvl>
    <w:lvl w:ilvl="7" w:tplc="041B0003" w:tentative="1">
      <w:start w:val="1"/>
      <w:numFmt w:val="bullet"/>
      <w:lvlText w:val="o"/>
      <w:lvlJc w:val="left"/>
      <w:pPr>
        <w:ind w:left="5400" w:hanging="360"/>
      </w:pPr>
      <w:rPr>
        <w:rFonts w:ascii="Courier New" w:hAnsi="Courier New" w:cs="Courier New" w:hint="default"/>
      </w:rPr>
    </w:lvl>
    <w:lvl w:ilvl="8" w:tplc="041B0005" w:tentative="1">
      <w:start w:val="1"/>
      <w:numFmt w:val="bullet"/>
      <w:lvlText w:val=""/>
      <w:lvlJc w:val="left"/>
      <w:pPr>
        <w:ind w:left="6120" w:hanging="360"/>
      </w:pPr>
      <w:rPr>
        <w:rFonts w:ascii="Wingdings" w:hAnsi="Wingdings" w:hint="default"/>
      </w:rPr>
    </w:lvl>
  </w:abstractNum>
  <w:abstractNum w:abstractNumId="6">
    <w:nsid w:val="14CA4E43"/>
    <w:multiLevelType w:val="hybridMultilevel"/>
    <w:tmpl w:val="28743D54"/>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7">
    <w:nsid w:val="156F67FB"/>
    <w:multiLevelType w:val="hybridMultilevel"/>
    <w:tmpl w:val="7602920A"/>
    <w:lvl w:ilvl="0" w:tplc="EE7A58F0">
      <w:numFmt w:val="bullet"/>
      <w:lvlText w:val="•"/>
      <w:lvlJc w:val="left"/>
      <w:pPr>
        <w:ind w:left="1065" w:hanging="705"/>
      </w:pPr>
      <w:rPr>
        <w:rFonts w:ascii="Times New Roman" w:eastAsia="Times New Roman" w:hAnsi="Times New Roman" w:cs="Times New Roman"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8">
    <w:nsid w:val="163930F3"/>
    <w:multiLevelType w:val="multilevel"/>
    <w:tmpl w:val="7AFCADC0"/>
    <w:lvl w:ilvl="0">
      <w:start w:val="1"/>
      <w:numFmt w:val="decimal"/>
      <w:lvlText w:val="%1"/>
      <w:lvlJc w:val="left"/>
      <w:pPr>
        <w:ind w:left="4969" w:hanging="432"/>
      </w:pPr>
    </w:lvl>
    <w:lvl w:ilvl="1">
      <w:start w:val="1"/>
      <w:numFmt w:val="decimal"/>
      <w:lvlText w:val="%1.%2"/>
      <w:lvlJc w:val="left"/>
      <w:pPr>
        <w:ind w:left="4404" w:hanging="576"/>
      </w:pPr>
      <w:rPr>
        <w:b/>
        <w:i w:val="0"/>
        <w:color w:val="365F91" w:themeColor="accent1" w:themeShade="BF"/>
        <w:sz w:val="26"/>
        <w:szCs w:val="26"/>
      </w:rPr>
    </w:lvl>
    <w:lvl w:ilvl="2">
      <w:start w:val="1"/>
      <w:numFmt w:val="decimal"/>
      <w:lvlText w:val="%1.%2.%3"/>
      <w:lvlJc w:val="left"/>
      <w:pPr>
        <w:ind w:left="720" w:hanging="720"/>
      </w:pPr>
      <w:rPr>
        <w:sz w:val="24"/>
        <w:szCs w:val="24"/>
      </w:r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9">
    <w:nsid w:val="19DE0763"/>
    <w:multiLevelType w:val="hybridMultilevel"/>
    <w:tmpl w:val="357C249C"/>
    <w:lvl w:ilvl="0" w:tplc="2974B684">
      <w:numFmt w:val="bullet"/>
      <w:lvlText w:val="•"/>
      <w:lvlJc w:val="left"/>
      <w:pPr>
        <w:ind w:left="720" w:hanging="360"/>
      </w:pPr>
      <w:rPr>
        <w:rFonts w:ascii="Trebuchet MS" w:eastAsia="Calibri" w:hAnsi="Trebuchet MS" w:cs="Times New Roman"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10">
    <w:nsid w:val="1AFF553E"/>
    <w:multiLevelType w:val="hybridMultilevel"/>
    <w:tmpl w:val="5C1AAC2E"/>
    <w:lvl w:ilvl="0" w:tplc="54BC222C">
      <w:start w:val="3"/>
      <w:numFmt w:val="bullet"/>
      <w:lvlText w:val="-"/>
      <w:lvlJc w:val="left"/>
      <w:pPr>
        <w:ind w:left="720" w:hanging="360"/>
      </w:pPr>
      <w:rPr>
        <w:rFonts w:ascii="Times New Roman" w:eastAsia="Calibri" w:hAnsi="Times New Roman" w:cs="Times New Roman"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11">
    <w:nsid w:val="202C69B3"/>
    <w:multiLevelType w:val="hybridMultilevel"/>
    <w:tmpl w:val="80EEAB0C"/>
    <w:lvl w:ilvl="0" w:tplc="FA5427E8">
      <w:start w:val="9"/>
      <w:numFmt w:val="decimal"/>
      <w:lvlText w:val="%1."/>
      <w:lvlJc w:val="left"/>
      <w:pPr>
        <w:ind w:left="720" w:hanging="360"/>
      </w:pPr>
      <w:rPr>
        <w:rFonts w:hint="default"/>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12">
    <w:nsid w:val="203F3E22"/>
    <w:multiLevelType w:val="hybridMultilevel"/>
    <w:tmpl w:val="B51EC74E"/>
    <w:lvl w:ilvl="0" w:tplc="041B0001">
      <w:start w:val="1"/>
      <w:numFmt w:val="bullet"/>
      <w:lvlText w:val=""/>
      <w:lvlJc w:val="left"/>
      <w:pPr>
        <w:ind w:left="720" w:hanging="360"/>
      </w:pPr>
      <w:rPr>
        <w:rFonts w:ascii="Symbol" w:hAnsi="Symbol" w:hint="default"/>
      </w:rPr>
    </w:lvl>
    <w:lvl w:ilvl="1" w:tplc="041B0003">
      <w:start w:val="1"/>
      <w:numFmt w:val="bullet"/>
      <w:lvlText w:val="o"/>
      <w:lvlJc w:val="left"/>
      <w:pPr>
        <w:ind w:left="1440" w:hanging="360"/>
      </w:pPr>
      <w:rPr>
        <w:rFonts w:ascii="Courier New" w:hAnsi="Courier New" w:cs="Courier New" w:hint="default"/>
      </w:rPr>
    </w:lvl>
    <w:lvl w:ilvl="2" w:tplc="041B0005">
      <w:start w:val="1"/>
      <w:numFmt w:val="bullet"/>
      <w:lvlText w:val=""/>
      <w:lvlJc w:val="left"/>
      <w:pPr>
        <w:ind w:left="2160" w:hanging="360"/>
      </w:pPr>
      <w:rPr>
        <w:rFonts w:ascii="Wingdings" w:hAnsi="Wingdings" w:hint="default"/>
      </w:rPr>
    </w:lvl>
    <w:lvl w:ilvl="3" w:tplc="041B000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13">
    <w:nsid w:val="23F538C0"/>
    <w:multiLevelType w:val="hybridMultilevel"/>
    <w:tmpl w:val="D214CF20"/>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14">
    <w:nsid w:val="26803229"/>
    <w:multiLevelType w:val="hybridMultilevel"/>
    <w:tmpl w:val="31CE0040"/>
    <w:lvl w:ilvl="0" w:tplc="EE7A58F0">
      <w:numFmt w:val="bullet"/>
      <w:lvlText w:val="•"/>
      <w:lvlJc w:val="left"/>
      <w:pPr>
        <w:ind w:left="1130" w:hanging="705"/>
      </w:pPr>
      <w:rPr>
        <w:rFonts w:ascii="Times New Roman" w:eastAsia="Times New Roman" w:hAnsi="Times New Roman" w:cs="Times New Roman" w:hint="default"/>
      </w:rPr>
    </w:lvl>
    <w:lvl w:ilvl="1" w:tplc="041B0003" w:tentative="1">
      <w:start w:val="1"/>
      <w:numFmt w:val="bullet"/>
      <w:lvlText w:val="o"/>
      <w:lvlJc w:val="left"/>
      <w:pPr>
        <w:ind w:left="1505" w:hanging="360"/>
      </w:pPr>
      <w:rPr>
        <w:rFonts w:ascii="Courier New" w:hAnsi="Courier New" w:cs="Courier New" w:hint="default"/>
      </w:rPr>
    </w:lvl>
    <w:lvl w:ilvl="2" w:tplc="041B0005" w:tentative="1">
      <w:start w:val="1"/>
      <w:numFmt w:val="bullet"/>
      <w:lvlText w:val=""/>
      <w:lvlJc w:val="left"/>
      <w:pPr>
        <w:ind w:left="2225" w:hanging="360"/>
      </w:pPr>
      <w:rPr>
        <w:rFonts w:ascii="Wingdings" w:hAnsi="Wingdings" w:hint="default"/>
      </w:rPr>
    </w:lvl>
    <w:lvl w:ilvl="3" w:tplc="041B0001" w:tentative="1">
      <w:start w:val="1"/>
      <w:numFmt w:val="bullet"/>
      <w:lvlText w:val=""/>
      <w:lvlJc w:val="left"/>
      <w:pPr>
        <w:ind w:left="2945" w:hanging="360"/>
      </w:pPr>
      <w:rPr>
        <w:rFonts w:ascii="Symbol" w:hAnsi="Symbol" w:hint="default"/>
      </w:rPr>
    </w:lvl>
    <w:lvl w:ilvl="4" w:tplc="041B0003" w:tentative="1">
      <w:start w:val="1"/>
      <w:numFmt w:val="bullet"/>
      <w:lvlText w:val="o"/>
      <w:lvlJc w:val="left"/>
      <w:pPr>
        <w:ind w:left="3665" w:hanging="360"/>
      </w:pPr>
      <w:rPr>
        <w:rFonts w:ascii="Courier New" w:hAnsi="Courier New" w:cs="Courier New" w:hint="default"/>
      </w:rPr>
    </w:lvl>
    <w:lvl w:ilvl="5" w:tplc="041B0005" w:tentative="1">
      <w:start w:val="1"/>
      <w:numFmt w:val="bullet"/>
      <w:lvlText w:val=""/>
      <w:lvlJc w:val="left"/>
      <w:pPr>
        <w:ind w:left="4385" w:hanging="360"/>
      </w:pPr>
      <w:rPr>
        <w:rFonts w:ascii="Wingdings" w:hAnsi="Wingdings" w:hint="default"/>
      </w:rPr>
    </w:lvl>
    <w:lvl w:ilvl="6" w:tplc="041B0001" w:tentative="1">
      <w:start w:val="1"/>
      <w:numFmt w:val="bullet"/>
      <w:lvlText w:val=""/>
      <w:lvlJc w:val="left"/>
      <w:pPr>
        <w:ind w:left="5105" w:hanging="360"/>
      </w:pPr>
      <w:rPr>
        <w:rFonts w:ascii="Symbol" w:hAnsi="Symbol" w:hint="default"/>
      </w:rPr>
    </w:lvl>
    <w:lvl w:ilvl="7" w:tplc="041B0003" w:tentative="1">
      <w:start w:val="1"/>
      <w:numFmt w:val="bullet"/>
      <w:lvlText w:val="o"/>
      <w:lvlJc w:val="left"/>
      <w:pPr>
        <w:ind w:left="5825" w:hanging="360"/>
      </w:pPr>
      <w:rPr>
        <w:rFonts w:ascii="Courier New" w:hAnsi="Courier New" w:cs="Courier New" w:hint="default"/>
      </w:rPr>
    </w:lvl>
    <w:lvl w:ilvl="8" w:tplc="041B0005" w:tentative="1">
      <w:start w:val="1"/>
      <w:numFmt w:val="bullet"/>
      <w:lvlText w:val=""/>
      <w:lvlJc w:val="left"/>
      <w:pPr>
        <w:ind w:left="6545" w:hanging="360"/>
      </w:pPr>
      <w:rPr>
        <w:rFonts w:ascii="Wingdings" w:hAnsi="Wingdings" w:hint="default"/>
      </w:rPr>
    </w:lvl>
  </w:abstractNum>
  <w:abstractNum w:abstractNumId="15">
    <w:nsid w:val="297E7CB6"/>
    <w:multiLevelType w:val="hybridMultilevel"/>
    <w:tmpl w:val="D3C48CC8"/>
    <w:lvl w:ilvl="0" w:tplc="2E2840C2">
      <w:numFmt w:val="bullet"/>
      <w:lvlText w:val="•"/>
      <w:lvlJc w:val="left"/>
      <w:pPr>
        <w:ind w:left="720" w:hanging="360"/>
      </w:pPr>
      <w:rPr>
        <w:rFonts w:ascii="Times New Roman" w:eastAsia="Times New Roman" w:hAnsi="Times New Roman" w:cs="Times New Roman"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16">
    <w:nsid w:val="2DDE469C"/>
    <w:multiLevelType w:val="hybridMultilevel"/>
    <w:tmpl w:val="AFDADC46"/>
    <w:lvl w:ilvl="0" w:tplc="219843DC">
      <w:start w:val="1"/>
      <w:numFmt w:val="decimal"/>
      <w:lvlText w:val="%1."/>
      <w:lvlJc w:val="left"/>
      <w:pPr>
        <w:ind w:left="360" w:hanging="360"/>
      </w:pPr>
      <w:rPr>
        <w:rFonts w:hint="default"/>
      </w:rPr>
    </w:lvl>
    <w:lvl w:ilvl="1" w:tplc="041B0019" w:tentative="1">
      <w:start w:val="1"/>
      <w:numFmt w:val="lowerLetter"/>
      <w:lvlText w:val="%2."/>
      <w:lvlJc w:val="left"/>
      <w:pPr>
        <w:ind w:left="1080" w:hanging="360"/>
      </w:pPr>
    </w:lvl>
    <w:lvl w:ilvl="2" w:tplc="041B001B" w:tentative="1">
      <w:start w:val="1"/>
      <w:numFmt w:val="lowerRoman"/>
      <w:lvlText w:val="%3."/>
      <w:lvlJc w:val="right"/>
      <w:pPr>
        <w:ind w:left="1800" w:hanging="180"/>
      </w:pPr>
    </w:lvl>
    <w:lvl w:ilvl="3" w:tplc="041B000F" w:tentative="1">
      <w:start w:val="1"/>
      <w:numFmt w:val="decimal"/>
      <w:lvlText w:val="%4."/>
      <w:lvlJc w:val="left"/>
      <w:pPr>
        <w:ind w:left="2520" w:hanging="360"/>
      </w:pPr>
    </w:lvl>
    <w:lvl w:ilvl="4" w:tplc="041B0019" w:tentative="1">
      <w:start w:val="1"/>
      <w:numFmt w:val="lowerLetter"/>
      <w:lvlText w:val="%5."/>
      <w:lvlJc w:val="left"/>
      <w:pPr>
        <w:ind w:left="3240" w:hanging="360"/>
      </w:pPr>
    </w:lvl>
    <w:lvl w:ilvl="5" w:tplc="041B001B" w:tentative="1">
      <w:start w:val="1"/>
      <w:numFmt w:val="lowerRoman"/>
      <w:lvlText w:val="%6."/>
      <w:lvlJc w:val="right"/>
      <w:pPr>
        <w:ind w:left="3960" w:hanging="180"/>
      </w:pPr>
    </w:lvl>
    <w:lvl w:ilvl="6" w:tplc="041B000F" w:tentative="1">
      <w:start w:val="1"/>
      <w:numFmt w:val="decimal"/>
      <w:lvlText w:val="%7."/>
      <w:lvlJc w:val="left"/>
      <w:pPr>
        <w:ind w:left="4680" w:hanging="360"/>
      </w:pPr>
    </w:lvl>
    <w:lvl w:ilvl="7" w:tplc="041B0019" w:tentative="1">
      <w:start w:val="1"/>
      <w:numFmt w:val="lowerLetter"/>
      <w:lvlText w:val="%8."/>
      <w:lvlJc w:val="left"/>
      <w:pPr>
        <w:ind w:left="5400" w:hanging="360"/>
      </w:pPr>
    </w:lvl>
    <w:lvl w:ilvl="8" w:tplc="041B001B" w:tentative="1">
      <w:start w:val="1"/>
      <w:numFmt w:val="lowerRoman"/>
      <w:lvlText w:val="%9."/>
      <w:lvlJc w:val="right"/>
      <w:pPr>
        <w:ind w:left="6120" w:hanging="180"/>
      </w:pPr>
    </w:lvl>
  </w:abstractNum>
  <w:abstractNum w:abstractNumId="17">
    <w:nsid w:val="2E6058C3"/>
    <w:multiLevelType w:val="hybridMultilevel"/>
    <w:tmpl w:val="F1F262F8"/>
    <w:lvl w:ilvl="0" w:tplc="041B000F">
      <w:start w:val="1"/>
      <w:numFmt w:val="decimal"/>
      <w:lvlText w:val="%1."/>
      <w:lvlJc w:val="left"/>
      <w:pPr>
        <w:ind w:left="720" w:hanging="360"/>
      </w:pPr>
      <w:rPr>
        <w:rFonts w:hint="default"/>
      </w:rPr>
    </w:lvl>
    <w:lvl w:ilvl="1" w:tplc="041B0017">
      <w:start w:val="1"/>
      <w:numFmt w:val="lowerLetter"/>
      <w:lvlText w:val="%2)"/>
      <w:lvlJc w:val="left"/>
      <w:pPr>
        <w:ind w:left="1440" w:hanging="360"/>
      </w:pPr>
    </w:lvl>
    <w:lvl w:ilvl="2" w:tplc="443E4DF2">
      <w:start w:val="1"/>
      <w:numFmt w:val="lowerLetter"/>
      <w:lvlText w:val="%3.)"/>
      <w:lvlJc w:val="left"/>
      <w:pPr>
        <w:ind w:left="2340" w:hanging="360"/>
      </w:pPr>
      <w:rPr>
        <w:rFonts w:hint="default"/>
      </w:r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18">
    <w:nsid w:val="31F375F8"/>
    <w:multiLevelType w:val="hybridMultilevel"/>
    <w:tmpl w:val="1E4800E8"/>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19">
    <w:nsid w:val="33690197"/>
    <w:multiLevelType w:val="hybridMultilevel"/>
    <w:tmpl w:val="412486C4"/>
    <w:lvl w:ilvl="0" w:tplc="2E2840C2">
      <w:numFmt w:val="bullet"/>
      <w:lvlText w:val="•"/>
      <w:lvlJc w:val="left"/>
      <w:pPr>
        <w:ind w:left="720" w:hanging="360"/>
      </w:pPr>
      <w:rPr>
        <w:rFonts w:ascii="Times New Roman" w:eastAsia="Times New Roman" w:hAnsi="Times New Roman" w:cs="Times New Roman"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20">
    <w:nsid w:val="3EB44A0D"/>
    <w:multiLevelType w:val="hybridMultilevel"/>
    <w:tmpl w:val="2EA6080E"/>
    <w:lvl w:ilvl="0" w:tplc="3C70FC4C">
      <w:start w:val="1"/>
      <w:numFmt w:val="lowerLetter"/>
      <w:lvlText w:val="%1)"/>
      <w:lvlJc w:val="left"/>
      <w:pPr>
        <w:ind w:left="720" w:hanging="360"/>
      </w:pPr>
    </w:lvl>
    <w:lvl w:ilvl="1" w:tplc="B5F2B696">
      <w:start w:val="1"/>
      <w:numFmt w:val="lowerLetter"/>
      <w:lvlText w:val="%2."/>
      <w:lvlJc w:val="left"/>
      <w:pPr>
        <w:ind w:left="1440" w:hanging="360"/>
      </w:pPr>
    </w:lvl>
    <w:lvl w:ilvl="2" w:tplc="424482C6">
      <w:start w:val="1"/>
      <w:numFmt w:val="lowerRoman"/>
      <w:lvlText w:val="%3."/>
      <w:lvlJc w:val="right"/>
      <w:pPr>
        <w:ind w:left="2160" w:hanging="180"/>
      </w:pPr>
    </w:lvl>
    <w:lvl w:ilvl="3" w:tplc="60144B68">
      <w:start w:val="1"/>
      <w:numFmt w:val="decimal"/>
      <w:lvlText w:val="%4."/>
      <w:lvlJc w:val="left"/>
      <w:pPr>
        <w:ind w:left="2880" w:hanging="360"/>
      </w:pPr>
    </w:lvl>
    <w:lvl w:ilvl="4" w:tplc="4C523CF8">
      <w:start w:val="1"/>
      <w:numFmt w:val="lowerLetter"/>
      <w:lvlText w:val="%5."/>
      <w:lvlJc w:val="left"/>
      <w:pPr>
        <w:ind w:left="3600" w:hanging="360"/>
      </w:pPr>
    </w:lvl>
    <w:lvl w:ilvl="5" w:tplc="56ECFB10">
      <w:start w:val="1"/>
      <w:numFmt w:val="lowerRoman"/>
      <w:lvlText w:val="%6."/>
      <w:lvlJc w:val="right"/>
      <w:pPr>
        <w:ind w:left="4320" w:hanging="180"/>
      </w:pPr>
    </w:lvl>
    <w:lvl w:ilvl="6" w:tplc="450C2990">
      <w:start w:val="1"/>
      <w:numFmt w:val="decimal"/>
      <w:lvlText w:val="%7."/>
      <w:lvlJc w:val="left"/>
      <w:pPr>
        <w:ind w:left="5040" w:hanging="360"/>
      </w:pPr>
    </w:lvl>
    <w:lvl w:ilvl="7" w:tplc="E9701450">
      <w:start w:val="1"/>
      <w:numFmt w:val="lowerLetter"/>
      <w:lvlText w:val="%8."/>
      <w:lvlJc w:val="left"/>
      <w:pPr>
        <w:ind w:left="5760" w:hanging="360"/>
      </w:pPr>
    </w:lvl>
    <w:lvl w:ilvl="8" w:tplc="AFE0D370">
      <w:start w:val="1"/>
      <w:numFmt w:val="lowerRoman"/>
      <w:lvlText w:val="%9."/>
      <w:lvlJc w:val="right"/>
      <w:pPr>
        <w:ind w:left="6480" w:hanging="180"/>
      </w:pPr>
    </w:lvl>
  </w:abstractNum>
  <w:abstractNum w:abstractNumId="21">
    <w:nsid w:val="41EA013C"/>
    <w:multiLevelType w:val="hybridMultilevel"/>
    <w:tmpl w:val="0EAE921C"/>
    <w:lvl w:ilvl="0" w:tplc="041B0001">
      <w:start w:val="1"/>
      <w:numFmt w:val="bullet"/>
      <w:lvlText w:val=""/>
      <w:lvlJc w:val="left"/>
      <w:pPr>
        <w:ind w:left="1080" w:hanging="360"/>
      </w:pPr>
      <w:rPr>
        <w:rFonts w:ascii="Symbol" w:hAnsi="Symbol" w:hint="default"/>
      </w:rPr>
    </w:lvl>
    <w:lvl w:ilvl="1" w:tplc="041B0003" w:tentative="1">
      <w:start w:val="1"/>
      <w:numFmt w:val="bullet"/>
      <w:lvlText w:val="o"/>
      <w:lvlJc w:val="left"/>
      <w:pPr>
        <w:ind w:left="1800" w:hanging="360"/>
      </w:pPr>
      <w:rPr>
        <w:rFonts w:ascii="Courier New" w:hAnsi="Courier New" w:cs="Courier New" w:hint="default"/>
      </w:rPr>
    </w:lvl>
    <w:lvl w:ilvl="2" w:tplc="041B0005" w:tentative="1">
      <w:start w:val="1"/>
      <w:numFmt w:val="bullet"/>
      <w:lvlText w:val=""/>
      <w:lvlJc w:val="left"/>
      <w:pPr>
        <w:ind w:left="2520" w:hanging="360"/>
      </w:pPr>
      <w:rPr>
        <w:rFonts w:ascii="Wingdings" w:hAnsi="Wingdings" w:hint="default"/>
      </w:rPr>
    </w:lvl>
    <w:lvl w:ilvl="3" w:tplc="041B0001" w:tentative="1">
      <w:start w:val="1"/>
      <w:numFmt w:val="bullet"/>
      <w:lvlText w:val=""/>
      <w:lvlJc w:val="left"/>
      <w:pPr>
        <w:ind w:left="3240" w:hanging="360"/>
      </w:pPr>
      <w:rPr>
        <w:rFonts w:ascii="Symbol" w:hAnsi="Symbol" w:hint="default"/>
      </w:rPr>
    </w:lvl>
    <w:lvl w:ilvl="4" w:tplc="041B0003" w:tentative="1">
      <w:start w:val="1"/>
      <w:numFmt w:val="bullet"/>
      <w:lvlText w:val="o"/>
      <w:lvlJc w:val="left"/>
      <w:pPr>
        <w:ind w:left="3960" w:hanging="360"/>
      </w:pPr>
      <w:rPr>
        <w:rFonts w:ascii="Courier New" w:hAnsi="Courier New" w:cs="Courier New" w:hint="default"/>
      </w:rPr>
    </w:lvl>
    <w:lvl w:ilvl="5" w:tplc="041B0005" w:tentative="1">
      <w:start w:val="1"/>
      <w:numFmt w:val="bullet"/>
      <w:lvlText w:val=""/>
      <w:lvlJc w:val="left"/>
      <w:pPr>
        <w:ind w:left="4680" w:hanging="360"/>
      </w:pPr>
      <w:rPr>
        <w:rFonts w:ascii="Wingdings" w:hAnsi="Wingdings" w:hint="default"/>
      </w:rPr>
    </w:lvl>
    <w:lvl w:ilvl="6" w:tplc="041B0001" w:tentative="1">
      <w:start w:val="1"/>
      <w:numFmt w:val="bullet"/>
      <w:lvlText w:val=""/>
      <w:lvlJc w:val="left"/>
      <w:pPr>
        <w:ind w:left="5400" w:hanging="360"/>
      </w:pPr>
      <w:rPr>
        <w:rFonts w:ascii="Symbol" w:hAnsi="Symbol" w:hint="default"/>
      </w:rPr>
    </w:lvl>
    <w:lvl w:ilvl="7" w:tplc="041B0003" w:tentative="1">
      <w:start w:val="1"/>
      <w:numFmt w:val="bullet"/>
      <w:lvlText w:val="o"/>
      <w:lvlJc w:val="left"/>
      <w:pPr>
        <w:ind w:left="6120" w:hanging="360"/>
      </w:pPr>
      <w:rPr>
        <w:rFonts w:ascii="Courier New" w:hAnsi="Courier New" w:cs="Courier New" w:hint="default"/>
      </w:rPr>
    </w:lvl>
    <w:lvl w:ilvl="8" w:tplc="041B0005" w:tentative="1">
      <w:start w:val="1"/>
      <w:numFmt w:val="bullet"/>
      <w:lvlText w:val=""/>
      <w:lvlJc w:val="left"/>
      <w:pPr>
        <w:ind w:left="6840" w:hanging="360"/>
      </w:pPr>
      <w:rPr>
        <w:rFonts w:ascii="Wingdings" w:hAnsi="Wingdings" w:hint="default"/>
      </w:rPr>
    </w:lvl>
  </w:abstractNum>
  <w:abstractNum w:abstractNumId="22">
    <w:nsid w:val="426303F0"/>
    <w:multiLevelType w:val="hybridMultilevel"/>
    <w:tmpl w:val="6EF412D2"/>
    <w:lvl w:ilvl="0" w:tplc="2E2840C2">
      <w:numFmt w:val="bullet"/>
      <w:lvlText w:val="•"/>
      <w:lvlJc w:val="left"/>
      <w:pPr>
        <w:ind w:left="720" w:hanging="360"/>
      </w:pPr>
      <w:rPr>
        <w:rFonts w:ascii="Times New Roman" w:eastAsia="Times New Roman" w:hAnsi="Times New Roman" w:cs="Times New Roman"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23">
    <w:nsid w:val="45B160DA"/>
    <w:multiLevelType w:val="hybridMultilevel"/>
    <w:tmpl w:val="B64296D8"/>
    <w:lvl w:ilvl="0" w:tplc="525ABE5E">
      <w:start w:val="1"/>
      <w:numFmt w:val="bullet"/>
      <w:lvlText w:val="•"/>
      <w:lvlJc w:val="left"/>
      <w:pPr>
        <w:tabs>
          <w:tab w:val="num" w:pos="720"/>
        </w:tabs>
        <w:ind w:left="720" w:hanging="360"/>
      </w:pPr>
      <w:rPr>
        <w:rFonts w:ascii="Times New Roman" w:hAnsi="Times New Roman" w:hint="default"/>
      </w:rPr>
    </w:lvl>
    <w:lvl w:ilvl="1" w:tplc="D780D2F4" w:tentative="1">
      <w:start w:val="1"/>
      <w:numFmt w:val="bullet"/>
      <w:lvlText w:val="•"/>
      <w:lvlJc w:val="left"/>
      <w:pPr>
        <w:tabs>
          <w:tab w:val="num" w:pos="1440"/>
        </w:tabs>
        <w:ind w:left="1440" w:hanging="360"/>
      </w:pPr>
      <w:rPr>
        <w:rFonts w:ascii="Times New Roman" w:hAnsi="Times New Roman" w:hint="default"/>
      </w:rPr>
    </w:lvl>
    <w:lvl w:ilvl="2" w:tplc="86A01CEC" w:tentative="1">
      <w:start w:val="1"/>
      <w:numFmt w:val="bullet"/>
      <w:lvlText w:val="•"/>
      <w:lvlJc w:val="left"/>
      <w:pPr>
        <w:tabs>
          <w:tab w:val="num" w:pos="2160"/>
        </w:tabs>
        <w:ind w:left="2160" w:hanging="360"/>
      </w:pPr>
      <w:rPr>
        <w:rFonts w:ascii="Times New Roman" w:hAnsi="Times New Roman" w:hint="default"/>
      </w:rPr>
    </w:lvl>
    <w:lvl w:ilvl="3" w:tplc="F266B4F2" w:tentative="1">
      <w:start w:val="1"/>
      <w:numFmt w:val="bullet"/>
      <w:lvlText w:val="•"/>
      <w:lvlJc w:val="left"/>
      <w:pPr>
        <w:tabs>
          <w:tab w:val="num" w:pos="2880"/>
        </w:tabs>
        <w:ind w:left="2880" w:hanging="360"/>
      </w:pPr>
      <w:rPr>
        <w:rFonts w:ascii="Times New Roman" w:hAnsi="Times New Roman" w:hint="default"/>
      </w:rPr>
    </w:lvl>
    <w:lvl w:ilvl="4" w:tplc="2BFA670A" w:tentative="1">
      <w:start w:val="1"/>
      <w:numFmt w:val="bullet"/>
      <w:lvlText w:val="•"/>
      <w:lvlJc w:val="left"/>
      <w:pPr>
        <w:tabs>
          <w:tab w:val="num" w:pos="3600"/>
        </w:tabs>
        <w:ind w:left="3600" w:hanging="360"/>
      </w:pPr>
      <w:rPr>
        <w:rFonts w:ascii="Times New Roman" w:hAnsi="Times New Roman" w:hint="default"/>
      </w:rPr>
    </w:lvl>
    <w:lvl w:ilvl="5" w:tplc="5DC47FB0" w:tentative="1">
      <w:start w:val="1"/>
      <w:numFmt w:val="bullet"/>
      <w:lvlText w:val="•"/>
      <w:lvlJc w:val="left"/>
      <w:pPr>
        <w:tabs>
          <w:tab w:val="num" w:pos="4320"/>
        </w:tabs>
        <w:ind w:left="4320" w:hanging="360"/>
      </w:pPr>
      <w:rPr>
        <w:rFonts w:ascii="Times New Roman" w:hAnsi="Times New Roman" w:hint="default"/>
      </w:rPr>
    </w:lvl>
    <w:lvl w:ilvl="6" w:tplc="E9DC2FF8" w:tentative="1">
      <w:start w:val="1"/>
      <w:numFmt w:val="bullet"/>
      <w:lvlText w:val="•"/>
      <w:lvlJc w:val="left"/>
      <w:pPr>
        <w:tabs>
          <w:tab w:val="num" w:pos="5040"/>
        </w:tabs>
        <w:ind w:left="5040" w:hanging="360"/>
      </w:pPr>
      <w:rPr>
        <w:rFonts w:ascii="Times New Roman" w:hAnsi="Times New Roman" w:hint="default"/>
      </w:rPr>
    </w:lvl>
    <w:lvl w:ilvl="7" w:tplc="AED21C74" w:tentative="1">
      <w:start w:val="1"/>
      <w:numFmt w:val="bullet"/>
      <w:lvlText w:val="•"/>
      <w:lvlJc w:val="left"/>
      <w:pPr>
        <w:tabs>
          <w:tab w:val="num" w:pos="5760"/>
        </w:tabs>
        <w:ind w:left="5760" w:hanging="360"/>
      </w:pPr>
      <w:rPr>
        <w:rFonts w:ascii="Times New Roman" w:hAnsi="Times New Roman" w:hint="default"/>
      </w:rPr>
    </w:lvl>
    <w:lvl w:ilvl="8" w:tplc="1536FC10" w:tentative="1">
      <w:start w:val="1"/>
      <w:numFmt w:val="bullet"/>
      <w:lvlText w:val="•"/>
      <w:lvlJc w:val="left"/>
      <w:pPr>
        <w:tabs>
          <w:tab w:val="num" w:pos="6480"/>
        </w:tabs>
        <w:ind w:left="6480" w:hanging="360"/>
      </w:pPr>
      <w:rPr>
        <w:rFonts w:ascii="Times New Roman" w:hAnsi="Times New Roman" w:hint="default"/>
      </w:rPr>
    </w:lvl>
  </w:abstractNum>
  <w:abstractNum w:abstractNumId="24">
    <w:nsid w:val="47AB40EB"/>
    <w:multiLevelType w:val="hybridMultilevel"/>
    <w:tmpl w:val="4FC6ED84"/>
    <w:lvl w:ilvl="0" w:tplc="95DECCA0">
      <w:start w:val="1"/>
      <w:numFmt w:val="lowerLetter"/>
      <w:lvlText w:val="%1)"/>
      <w:lvlJc w:val="left"/>
      <w:pPr>
        <w:ind w:left="720" w:hanging="360"/>
      </w:pPr>
    </w:lvl>
    <w:lvl w:ilvl="1" w:tplc="AEA4784A">
      <w:start w:val="1"/>
      <w:numFmt w:val="lowerLetter"/>
      <w:lvlText w:val="%2."/>
      <w:lvlJc w:val="left"/>
      <w:pPr>
        <w:ind w:left="1440" w:hanging="360"/>
      </w:pPr>
    </w:lvl>
    <w:lvl w:ilvl="2" w:tplc="3E1AC37C">
      <w:start w:val="1"/>
      <w:numFmt w:val="lowerRoman"/>
      <w:lvlText w:val="%3."/>
      <w:lvlJc w:val="right"/>
      <w:pPr>
        <w:ind w:left="2160" w:hanging="180"/>
      </w:pPr>
    </w:lvl>
    <w:lvl w:ilvl="3" w:tplc="DF320534">
      <w:start w:val="1"/>
      <w:numFmt w:val="decimal"/>
      <w:lvlText w:val="%4."/>
      <w:lvlJc w:val="left"/>
      <w:pPr>
        <w:ind w:left="2880" w:hanging="360"/>
      </w:pPr>
    </w:lvl>
    <w:lvl w:ilvl="4" w:tplc="D660B5BC">
      <w:start w:val="1"/>
      <w:numFmt w:val="lowerLetter"/>
      <w:lvlText w:val="%5."/>
      <w:lvlJc w:val="left"/>
      <w:pPr>
        <w:ind w:left="3600" w:hanging="360"/>
      </w:pPr>
    </w:lvl>
    <w:lvl w:ilvl="5" w:tplc="6C1CE51A">
      <w:start w:val="1"/>
      <w:numFmt w:val="lowerRoman"/>
      <w:lvlText w:val="%6."/>
      <w:lvlJc w:val="right"/>
      <w:pPr>
        <w:ind w:left="4320" w:hanging="180"/>
      </w:pPr>
    </w:lvl>
    <w:lvl w:ilvl="6" w:tplc="B18030C6">
      <w:start w:val="1"/>
      <w:numFmt w:val="decimal"/>
      <w:lvlText w:val="%7."/>
      <w:lvlJc w:val="left"/>
      <w:pPr>
        <w:ind w:left="5040" w:hanging="360"/>
      </w:pPr>
    </w:lvl>
    <w:lvl w:ilvl="7" w:tplc="60AC188E">
      <w:start w:val="1"/>
      <w:numFmt w:val="lowerLetter"/>
      <w:lvlText w:val="%8."/>
      <w:lvlJc w:val="left"/>
      <w:pPr>
        <w:ind w:left="5760" w:hanging="360"/>
      </w:pPr>
    </w:lvl>
    <w:lvl w:ilvl="8" w:tplc="658638E6">
      <w:start w:val="1"/>
      <w:numFmt w:val="lowerRoman"/>
      <w:lvlText w:val="%9."/>
      <w:lvlJc w:val="right"/>
      <w:pPr>
        <w:ind w:left="6480" w:hanging="180"/>
      </w:pPr>
    </w:lvl>
  </w:abstractNum>
  <w:abstractNum w:abstractNumId="25">
    <w:nsid w:val="47BF2C08"/>
    <w:multiLevelType w:val="hybridMultilevel"/>
    <w:tmpl w:val="E1EC9FCA"/>
    <w:lvl w:ilvl="0" w:tplc="02E448E4">
      <w:start w:val="2"/>
      <w:numFmt w:val="bullet"/>
      <w:lvlText w:val="-"/>
      <w:lvlJc w:val="left"/>
      <w:pPr>
        <w:ind w:left="420" w:hanging="360"/>
      </w:pPr>
      <w:rPr>
        <w:rFonts w:ascii="Times New Roman" w:eastAsia="Times New Roman" w:hAnsi="Times New Roman" w:cs="Times New Roman" w:hint="default"/>
        <w:b/>
      </w:rPr>
    </w:lvl>
    <w:lvl w:ilvl="1" w:tplc="041B0003" w:tentative="1">
      <w:start w:val="1"/>
      <w:numFmt w:val="bullet"/>
      <w:lvlText w:val="o"/>
      <w:lvlJc w:val="left"/>
      <w:pPr>
        <w:ind w:left="1140" w:hanging="360"/>
      </w:pPr>
      <w:rPr>
        <w:rFonts w:ascii="Courier New" w:hAnsi="Courier New" w:cs="Courier New" w:hint="default"/>
      </w:rPr>
    </w:lvl>
    <w:lvl w:ilvl="2" w:tplc="041B0005" w:tentative="1">
      <w:start w:val="1"/>
      <w:numFmt w:val="bullet"/>
      <w:lvlText w:val=""/>
      <w:lvlJc w:val="left"/>
      <w:pPr>
        <w:ind w:left="1860" w:hanging="360"/>
      </w:pPr>
      <w:rPr>
        <w:rFonts w:ascii="Wingdings" w:hAnsi="Wingdings" w:hint="default"/>
      </w:rPr>
    </w:lvl>
    <w:lvl w:ilvl="3" w:tplc="041B0001" w:tentative="1">
      <w:start w:val="1"/>
      <w:numFmt w:val="bullet"/>
      <w:lvlText w:val=""/>
      <w:lvlJc w:val="left"/>
      <w:pPr>
        <w:ind w:left="2580" w:hanging="360"/>
      </w:pPr>
      <w:rPr>
        <w:rFonts w:ascii="Symbol" w:hAnsi="Symbol" w:hint="default"/>
      </w:rPr>
    </w:lvl>
    <w:lvl w:ilvl="4" w:tplc="041B0003" w:tentative="1">
      <w:start w:val="1"/>
      <w:numFmt w:val="bullet"/>
      <w:lvlText w:val="o"/>
      <w:lvlJc w:val="left"/>
      <w:pPr>
        <w:ind w:left="3300" w:hanging="360"/>
      </w:pPr>
      <w:rPr>
        <w:rFonts w:ascii="Courier New" w:hAnsi="Courier New" w:cs="Courier New" w:hint="default"/>
      </w:rPr>
    </w:lvl>
    <w:lvl w:ilvl="5" w:tplc="041B0005" w:tentative="1">
      <w:start w:val="1"/>
      <w:numFmt w:val="bullet"/>
      <w:lvlText w:val=""/>
      <w:lvlJc w:val="left"/>
      <w:pPr>
        <w:ind w:left="4020" w:hanging="360"/>
      </w:pPr>
      <w:rPr>
        <w:rFonts w:ascii="Wingdings" w:hAnsi="Wingdings" w:hint="default"/>
      </w:rPr>
    </w:lvl>
    <w:lvl w:ilvl="6" w:tplc="041B0001" w:tentative="1">
      <w:start w:val="1"/>
      <w:numFmt w:val="bullet"/>
      <w:lvlText w:val=""/>
      <w:lvlJc w:val="left"/>
      <w:pPr>
        <w:ind w:left="4740" w:hanging="360"/>
      </w:pPr>
      <w:rPr>
        <w:rFonts w:ascii="Symbol" w:hAnsi="Symbol" w:hint="default"/>
      </w:rPr>
    </w:lvl>
    <w:lvl w:ilvl="7" w:tplc="041B0003" w:tentative="1">
      <w:start w:val="1"/>
      <w:numFmt w:val="bullet"/>
      <w:lvlText w:val="o"/>
      <w:lvlJc w:val="left"/>
      <w:pPr>
        <w:ind w:left="5460" w:hanging="360"/>
      </w:pPr>
      <w:rPr>
        <w:rFonts w:ascii="Courier New" w:hAnsi="Courier New" w:cs="Courier New" w:hint="default"/>
      </w:rPr>
    </w:lvl>
    <w:lvl w:ilvl="8" w:tplc="041B0005" w:tentative="1">
      <w:start w:val="1"/>
      <w:numFmt w:val="bullet"/>
      <w:lvlText w:val=""/>
      <w:lvlJc w:val="left"/>
      <w:pPr>
        <w:ind w:left="6180" w:hanging="360"/>
      </w:pPr>
      <w:rPr>
        <w:rFonts w:ascii="Wingdings" w:hAnsi="Wingdings" w:hint="default"/>
      </w:rPr>
    </w:lvl>
  </w:abstractNum>
  <w:abstractNum w:abstractNumId="26">
    <w:nsid w:val="4AA03236"/>
    <w:multiLevelType w:val="hybridMultilevel"/>
    <w:tmpl w:val="20A0FC1C"/>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27">
    <w:nsid w:val="52DC14E8"/>
    <w:multiLevelType w:val="hybridMultilevel"/>
    <w:tmpl w:val="6DCE00D2"/>
    <w:lvl w:ilvl="0" w:tplc="D5A6D8DC">
      <w:start w:val="1"/>
      <w:numFmt w:val="bullet"/>
      <w:lvlText w:val=""/>
      <w:lvlJc w:val="left"/>
      <w:pPr>
        <w:tabs>
          <w:tab w:val="num" w:pos="720"/>
        </w:tabs>
        <w:ind w:left="720" w:hanging="360"/>
      </w:pPr>
      <w:rPr>
        <w:rFonts w:ascii="Wingdings 2" w:hAnsi="Wingdings 2" w:hint="default"/>
      </w:rPr>
    </w:lvl>
    <w:lvl w:ilvl="1" w:tplc="F61E6D44" w:tentative="1">
      <w:start w:val="1"/>
      <w:numFmt w:val="bullet"/>
      <w:lvlText w:val=""/>
      <w:lvlJc w:val="left"/>
      <w:pPr>
        <w:tabs>
          <w:tab w:val="num" w:pos="1440"/>
        </w:tabs>
        <w:ind w:left="1440" w:hanging="360"/>
      </w:pPr>
      <w:rPr>
        <w:rFonts w:ascii="Wingdings 2" w:hAnsi="Wingdings 2" w:hint="default"/>
      </w:rPr>
    </w:lvl>
    <w:lvl w:ilvl="2" w:tplc="5A386D62" w:tentative="1">
      <w:start w:val="1"/>
      <w:numFmt w:val="bullet"/>
      <w:lvlText w:val=""/>
      <w:lvlJc w:val="left"/>
      <w:pPr>
        <w:tabs>
          <w:tab w:val="num" w:pos="2160"/>
        </w:tabs>
        <w:ind w:left="2160" w:hanging="360"/>
      </w:pPr>
      <w:rPr>
        <w:rFonts w:ascii="Wingdings 2" w:hAnsi="Wingdings 2" w:hint="default"/>
      </w:rPr>
    </w:lvl>
    <w:lvl w:ilvl="3" w:tplc="9F8A0384" w:tentative="1">
      <w:start w:val="1"/>
      <w:numFmt w:val="bullet"/>
      <w:lvlText w:val=""/>
      <w:lvlJc w:val="left"/>
      <w:pPr>
        <w:tabs>
          <w:tab w:val="num" w:pos="2880"/>
        </w:tabs>
        <w:ind w:left="2880" w:hanging="360"/>
      </w:pPr>
      <w:rPr>
        <w:rFonts w:ascii="Wingdings 2" w:hAnsi="Wingdings 2" w:hint="default"/>
      </w:rPr>
    </w:lvl>
    <w:lvl w:ilvl="4" w:tplc="35F084A4" w:tentative="1">
      <w:start w:val="1"/>
      <w:numFmt w:val="bullet"/>
      <w:lvlText w:val=""/>
      <w:lvlJc w:val="left"/>
      <w:pPr>
        <w:tabs>
          <w:tab w:val="num" w:pos="3600"/>
        </w:tabs>
        <w:ind w:left="3600" w:hanging="360"/>
      </w:pPr>
      <w:rPr>
        <w:rFonts w:ascii="Wingdings 2" w:hAnsi="Wingdings 2" w:hint="default"/>
      </w:rPr>
    </w:lvl>
    <w:lvl w:ilvl="5" w:tplc="28C0C4C8" w:tentative="1">
      <w:start w:val="1"/>
      <w:numFmt w:val="bullet"/>
      <w:lvlText w:val=""/>
      <w:lvlJc w:val="left"/>
      <w:pPr>
        <w:tabs>
          <w:tab w:val="num" w:pos="4320"/>
        </w:tabs>
        <w:ind w:left="4320" w:hanging="360"/>
      </w:pPr>
      <w:rPr>
        <w:rFonts w:ascii="Wingdings 2" w:hAnsi="Wingdings 2" w:hint="default"/>
      </w:rPr>
    </w:lvl>
    <w:lvl w:ilvl="6" w:tplc="E9E0D236" w:tentative="1">
      <w:start w:val="1"/>
      <w:numFmt w:val="bullet"/>
      <w:lvlText w:val=""/>
      <w:lvlJc w:val="left"/>
      <w:pPr>
        <w:tabs>
          <w:tab w:val="num" w:pos="5040"/>
        </w:tabs>
        <w:ind w:left="5040" w:hanging="360"/>
      </w:pPr>
      <w:rPr>
        <w:rFonts w:ascii="Wingdings 2" w:hAnsi="Wingdings 2" w:hint="default"/>
      </w:rPr>
    </w:lvl>
    <w:lvl w:ilvl="7" w:tplc="00121708" w:tentative="1">
      <w:start w:val="1"/>
      <w:numFmt w:val="bullet"/>
      <w:lvlText w:val=""/>
      <w:lvlJc w:val="left"/>
      <w:pPr>
        <w:tabs>
          <w:tab w:val="num" w:pos="5760"/>
        </w:tabs>
        <w:ind w:left="5760" w:hanging="360"/>
      </w:pPr>
      <w:rPr>
        <w:rFonts w:ascii="Wingdings 2" w:hAnsi="Wingdings 2" w:hint="default"/>
      </w:rPr>
    </w:lvl>
    <w:lvl w:ilvl="8" w:tplc="D354F4B8" w:tentative="1">
      <w:start w:val="1"/>
      <w:numFmt w:val="bullet"/>
      <w:lvlText w:val=""/>
      <w:lvlJc w:val="left"/>
      <w:pPr>
        <w:tabs>
          <w:tab w:val="num" w:pos="6480"/>
        </w:tabs>
        <w:ind w:left="6480" w:hanging="360"/>
      </w:pPr>
      <w:rPr>
        <w:rFonts w:ascii="Wingdings 2" w:hAnsi="Wingdings 2" w:hint="default"/>
      </w:rPr>
    </w:lvl>
  </w:abstractNum>
  <w:abstractNum w:abstractNumId="28">
    <w:nsid w:val="547728AC"/>
    <w:multiLevelType w:val="hybridMultilevel"/>
    <w:tmpl w:val="C5F0256A"/>
    <w:lvl w:ilvl="0" w:tplc="041B000F">
      <w:start w:val="3"/>
      <w:numFmt w:val="decimal"/>
      <w:lvlText w:val="%1."/>
      <w:lvlJc w:val="left"/>
      <w:pPr>
        <w:ind w:left="720" w:hanging="360"/>
      </w:pPr>
      <w:rPr>
        <w:rFonts w:hint="default"/>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29">
    <w:nsid w:val="5C8646B9"/>
    <w:multiLevelType w:val="hybridMultilevel"/>
    <w:tmpl w:val="2EA6080E"/>
    <w:lvl w:ilvl="0" w:tplc="3C70FC4C">
      <w:start w:val="1"/>
      <w:numFmt w:val="lowerLetter"/>
      <w:lvlText w:val="%1)"/>
      <w:lvlJc w:val="left"/>
      <w:pPr>
        <w:ind w:left="720" w:hanging="360"/>
      </w:pPr>
    </w:lvl>
    <w:lvl w:ilvl="1" w:tplc="B5F2B696">
      <w:start w:val="1"/>
      <w:numFmt w:val="lowerLetter"/>
      <w:lvlText w:val="%2."/>
      <w:lvlJc w:val="left"/>
      <w:pPr>
        <w:ind w:left="1440" w:hanging="360"/>
      </w:pPr>
    </w:lvl>
    <w:lvl w:ilvl="2" w:tplc="424482C6">
      <w:start w:val="1"/>
      <w:numFmt w:val="lowerRoman"/>
      <w:lvlText w:val="%3."/>
      <w:lvlJc w:val="right"/>
      <w:pPr>
        <w:ind w:left="2160" w:hanging="180"/>
      </w:pPr>
    </w:lvl>
    <w:lvl w:ilvl="3" w:tplc="60144B68">
      <w:start w:val="1"/>
      <w:numFmt w:val="decimal"/>
      <w:lvlText w:val="%4."/>
      <w:lvlJc w:val="left"/>
      <w:pPr>
        <w:ind w:left="2880" w:hanging="360"/>
      </w:pPr>
    </w:lvl>
    <w:lvl w:ilvl="4" w:tplc="4C523CF8">
      <w:start w:val="1"/>
      <w:numFmt w:val="lowerLetter"/>
      <w:lvlText w:val="%5."/>
      <w:lvlJc w:val="left"/>
      <w:pPr>
        <w:ind w:left="3600" w:hanging="360"/>
      </w:pPr>
    </w:lvl>
    <w:lvl w:ilvl="5" w:tplc="56ECFB10">
      <w:start w:val="1"/>
      <w:numFmt w:val="lowerRoman"/>
      <w:lvlText w:val="%6."/>
      <w:lvlJc w:val="right"/>
      <w:pPr>
        <w:ind w:left="4320" w:hanging="180"/>
      </w:pPr>
    </w:lvl>
    <w:lvl w:ilvl="6" w:tplc="450C2990">
      <w:start w:val="1"/>
      <w:numFmt w:val="decimal"/>
      <w:lvlText w:val="%7."/>
      <w:lvlJc w:val="left"/>
      <w:pPr>
        <w:ind w:left="5040" w:hanging="360"/>
      </w:pPr>
    </w:lvl>
    <w:lvl w:ilvl="7" w:tplc="E9701450">
      <w:start w:val="1"/>
      <w:numFmt w:val="lowerLetter"/>
      <w:lvlText w:val="%8."/>
      <w:lvlJc w:val="left"/>
      <w:pPr>
        <w:ind w:left="5760" w:hanging="360"/>
      </w:pPr>
    </w:lvl>
    <w:lvl w:ilvl="8" w:tplc="AFE0D370">
      <w:start w:val="1"/>
      <w:numFmt w:val="lowerRoman"/>
      <w:lvlText w:val="%9."/>
      <w:lvlJc w:val="right"/>
      <w:pPr>
        <w:ind w:left="6480" w:hanging="180"/>
      </w:pPr>
    </w:lvl>
  </w:abstractNum>
  <w:abstractNum w:abstractNumId="30">
    <w:nsid w:val="5CC548EE"/>
    <w:multiLevelType w:val="hybridMultilevel"/>
    <w:tmpl w:val="6C16F95C"/>
    <w:lvl w:ilvl="0" w:tplc="F642E2DA">
      <w:numFmt w:val="bullet"/>
      <w:lvlText w:val="-"/>
      <w:lvlJc w:val="left"/>
      <w:pPr>
        <w:ind w:left="720" w:hanging="360"/>
      </w:pPr>
      <w:rPr>
        <w:rFonts w:ascii="Calibri" w:eastAsiaTheme="minorHAnsi" w:hAnsi="Calibri" w:cstheme="minorBidi"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31">
    <w:nsid w:val="665F19A9"/>
    <w:multiLevelType w:val="hybridMultilevel"/>
    <w:tmpl w:val="75A4B94C"/>
    <w:lvl w:ilvl="0" w:tplc="4164E84E">
      <w:numFmt w:val="bullet"/>
      <w:lvlText w:val="-"/>
      <w:lvlJc w:val="left"/>
      <w:pPr>
        <w:ind w:left="720" w:hanging="360"/>
      </w:pPr>
      <w:rPr>
        <w:rFonts w:ascii="Calibri" w:eastAsiaTheme="minorHAnsi" w:hAnsi="Calibri" w:cstheme="minorBidi"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32">
    <w:nsid w:val="66AA5EDC"/>
    <w:multiLevelType w:val="hybridMultilevel"/>
    <w:tmpl w:val="3B9C2DBC"/>
    <w:lvl w:ilvl="0" w:tplc="BC4C20D6">
      <w:start w:val="2"/>
      <w:numFmt w:val="decimal"/>
      <w:lvlText w:val="%1."/>
      <w:lvlJc w:val="left"/>
      <w:pPr>
        <w:tabs>
          <w:tab w:val="num" w:pos="5400"/>
        </w:tabs>
        <w:ind w:left="5400" w:hanging="360"/>
      </w:pPr>
      <w:rPr>
        <w:rFonts w:cs="Times New Roman" w:hint="default"/>
      </w:rPr>
    </w:lvl>
    <w:lvl w:ilvl="1" w:tplc="041B0019" w:tentative="1">
      <w:start w:val="1"/>
      <w:numFmt w:val="lowerLetter"/>
      <w:lvlText w:val="%2."/>
      <w:lvlJc w:val="left"/>
      <w:pPr>
        <w:tabs>
          <w:tab w:val="num" w:pos="6120"/>
        </w:tabs>
        <w:ind w:left="6120" w:hanging="360"/>
      </w:pPr>
      <w:rPr>
        <w:rFonts w:cs="Times New Roman"/>
      </w:rPr>
    </w:lvl>
    <w:lvl w:ilvl="2" w:tplc="041B001B" w:tentative="1">
      <w:start w:val="1"/>
      <w:numFmt w:val="lowerRoman"/>
      <w:lvlText w:val="%3."/>
      <w:lvlJc w:val="right"/>
      <w:pPr>
        <w:tabs>
          <w:tab w:val="num" w:pos="6840"/>
        </w:tabs>
        <w:ind w:left="6840" w:hanging="180"/>
      </w:pPr>
      <w:rPr>
        <w:rFonts w:cs="Times New Roman"/>
      </w:rPr>
    </w:lvl>
    <w:lvl w:ilvl="3" w:tplc="041B000F" w:tentative="1">
      <w:start w:val="1"/>
      <w:numFmt w:val="decimal"/>
      <w:lvlText w:val="%4."/>
      <w:lvlJc w:val="left"/>
      <w:pPr>
        <w:tabs>
          <w:tab w:val="num" w:pos="7560"/>
        </w:tabs>
        <w:ind w:left="7560" w:hanging="360"/>
      </w:pPr>
      <w:rPr>
        <w:rFonts w:cs="Times New Roman"/>
      </w:rPr>
    </w:lvl>
    <w:lvl w:ilvl="4" w:tplc="041B0019" w:tentative="1">
      <w:start w:val="1"/>
      <w:numFmt w:val="lowerLetter"/>
      <w:lvlText w:val="%5."/>
      <w:lvlJc w:val="left"/>
      <w:pPr>
        <w:tabs>
          <w:tab w:val="num" w:pos="8280"/>
        </w:tabs>
        <w:ind w:left="8280" w:hanging="360"/>
      </w:pPr>
      <w:rPr>
        <w:rFonts w:cs="Times New Roman"/>
      </w:rPr>
    </w:lvl>
    <w:lvl w:ilvl="5" w:tplc="041B001B" w:tentative="1">
      <w:start w:val="1"/>
      <w:numFmt w:val="lowerRoman"/>
      <w:lvlText w:val="%6."/>
      <w:lvlJc w:val="right"/>
      <w:pPr>
        <w:tabs>
          <w:tab w:val="num" w:pos="9000"/>
        </w:tabs>
        <w:ind w:left="9000" w:hanging="180"/>
      </w:pPr>
      <w:rPr>
        <w:rFonts w:cs="Times New Roman"/>
      </w:rPr>
    </w:lvl>
    <w:lvl w:ilvl="6" w:tplc="041B000F" w:tentative="1">
      <w:start w:val="1"/>
      <w:numFmt w:val="decimal"/>
      <w:lvlText w:val="%7."/>
      <w:lvlJc w:val="left"/>
      <w:pPr>
        <w:tabs>
          <w:tab w:val="num" w:pos="9720"/>
        </w:tabs>
        <w:ind w:left="9720" w:hanging="360"/>
      </w:pPr>
      <w:rPr>
        <w:rFonts w:cs="Times New Roman"/>
      </w:rPr>
    </w:lvl>
    <w:lvl w:ilvl="7" w:tplc="041B0019" w:tentative="1">
      <w:start w:val="1"/>
      <w:numFmt w:val="lowerLetter"/>
      <w:lvlText w:val="%8."/>
      <w:lvlJc w:val="left"/>
      <w:pPr>
        <w:tabs>
          <w:tab w:val="num" w:pos="10440"/>
        </w:tabs>
        <w:ind w:left="10440" w:hanging="360"/>
      </w:pPr>
      <w:rPr>
        <w:rFonts w:cs="Times New Roman"/>
      </w:rPr>
    </w:lvl>
    <w:lvl w:ilvl="8" w:tplc="041B001B" w:tentative="1">
      <w:start w:val="1"/>
      <w:numFmt w:val="lowerRoman"/>
      <w:lvlText w:val="%9."/>
      <w:lvlJc w:val="right"/>
      <w:pPr>
        <w:tabs>
          <w:tab w:val="num" w:pos="11160"/>
        </w:tabs>
        <w:ind w:left="11160" w:hanging="180"/>
      </w:pPr>
      <w:rPr>
        <w:rFonts w:cs="Times New Roman"/>
      </w:rPr>
    </w:lvl>
  </w:abstractNum>
  <w:abstractNum w:abstractNumId="33">
    <w:nsid w:val="707B7EEB"/>
    <w:multiLevelType w:val="hybridMultilevel"/>
    <w:tmpl w:val="D826BBC8"/>
    <w:lvl w:ilvl="0" w:tplc="6CB6FCE8">
      <w:start w:val="1"/>
      <w:numFmt w:val="decimal"/>
      <w:lvlText w:val="%1."/>
      <w:lvlJc w:val="left"/>
      <w:pPr>
        <w:ind w:left="1068" w:hanging="360"/>
      </w:pPr>
      <w:rPr>
        <w:rFonts w:hint="default"/>
      </w:rPr>
    </w:lvl>
    <w:lvl w:ilvl="1" w:tplc="041B0019">
      <w:start w:val="1"/>
      <w:numFmt w:val="lowerLetter"/>
      <w:lvlText w:val="%2."/>
      <w:lvlJc w:val="left"/>
      <w:pPr>
        <w:ind w:left="1788" w:hanging="360"/>
      </w:pPr>
    </w:lvl>
    <w:lvl w:ilvl="2" w:tplc="041B001B">
      <w:start w:val="1"/>
      <w:numFmt w:val="lowerRoman"/>
      <w:lvlText w:val="%3."/>
      <w:lvlJc w:val="right"/>
      <w:pPr>
        <w:ind w:left="2508" w:hanging="180"/>
      </w:pPr>
    </w:lvl>
    <w:lvl w:ilvl="3" w:tplc="041B000F">
      <w:start w:val="1"/>
      <w:numFmt w:val="decimal"/>
      <w:lvlText w:val="%4."/>
      <w:lvlJc w:val="left"/>
      <w:pPr>
        <w:ind w:left="3228" w:hanging="360"/>
      </w:pPr>
    </w:lvl>
    <w:lvl w:ilvl="4" w:tplc="041B0019">
      <w:start w:val="1"/>
      <w:numFmt w:val="lowerLetter"/>
      <w:lvlText w:val="%5."/>
      <w:lvlJc w:val="left"/>
      <w:pPr>
        <w:ind w:left="3948" w:hanging="360"/>
      </w:pPr>
    </w:lvl>
    <w:lvl w:ilvl="5" w:tplc="041B001B">
      <w:start w:val="1"/>
      <w:numFmt w:val="lowerRoman"/>
      <w:lvlText w:val="%6."/>
      <w:lvlJc w:val="right"/>
      <w:pPr>
        <w:ind w:left="4668" w:hanging="180"/>
      </w:pPr>
    </w:lvl>
    <w:lvl w:ilvl="6" w:tplc="041B000F">
      <w:start w:val="1"/>
      <w:numFmt w:val="decimal"/>
      <w:lvlText w:val="%7."/>
      <w:lvlJc w:val="left"/>
      <w:pPr>
        <w:ind w:left="5322" w:hanging="360"/>
      </w:pPr>
    </w:lvl>
    <w:lvl w:ilvl="7" w:tplc="041B0019">
      <w:start w:val="1"/>
      <w:numFmt w:val="lowerLetter"/>
      <w:lvlText w:val="%8."/>
      <w:lvlJc w:val="left"/>
      <w:pPr>
        <w:ind w:left="6108" w:hanging="360"/>
      </w:pPr>
    </w:lvl>
    <w:lvl w:ilvl="8" w:tplc="041B001B" w:tentative="1">
      <w:start w:val="1"/>
      <w:numFmt w:val="lowerRoman"/>
      <w:lvlText w:val="%9."/>
      <w:lvlJc w:val="right"/>
      <w:pPr>
        <w:ind w:left="6828" w:hanging="180"/>
      </w:pPr>
    </w:lvl>
  </w:abstractNum>
  <w:abstractNum w:abstractNumId="34">
    <w:nsid w:val="73C81305"/>
    <w:multiLevelType w:val="multilevel"/>
    <w:tmpl w:val="AA5AE2D8"/>
    <w:lvl w:ilvl="0">
      <w:start w:val="2"/>
      <w:numFmt w:val="decimal"/>
      <w:lvlText w:val="%1"/>
      <w:lvlJc w:val="left"/>
      <w:pPr>
        <w:ind w:left="480" w:hanging="480"/>
      </w:pPr>
      <w:rPr>
        <w:rFonts w:hint="default"/>
        <w:color w:val="auto"/>
      </w:rPr>
    </w:lvl>
    <w:lvl w:ilvl="1">
      <w:start w:val="2"/>
      <w:numFmt w:val="decimal"/>
      <w:lvlText w:val="%1.%2"/>
      <w:lvlJc w:val="left"/>
      <w:pPr>
        <w:ind w:left="480" w:hanging="480"/>
      </w:pPr>
      <w:rPr>
        <w:rFonts w:hint="default"/>
        <w:color w:val="auto"/>
      </w:rPr>
    </w:lvl>
    <w:lvl w:ilvl="2">
      <w:start w:val="1"/>
      <w:numFmt w:val="decimal"/>
      <w:pStyle w:val="SoIaC3"/>
      <w:lvlText w:val="%1.%2.%3"/>
      <w:lvlJc w:val="left"/>
      <w:pPr>
        <w:ind w:left="720" w:hanging="720"/>
      </w:pPr>
      <w:rPr>
        <w:rFonts w:hint="default"/>
        <w:color w:val="auto"/>
      </w:rPr>
    </w:lvl>
    <w:lvl w:ilvl="3">
      <w:start w:val="1"/>
      <w:numFmt w:val="decimal"/>
      <w:lvlText w:val="%1.%2.%3.%4"/>
      <w:lvlJc w:val="left"/>
      <w:pPr>
        <w:ind w:left="720" w:hanging="720"/>
      </w:pPr>
      <w:rPr>
        <w:rFonts w:hint="default"/>
        <w:color w:val="auto"/>
      </w:rPr>
    </w:lvl>
    <w:lvl w:ilvl="4">
      <w:start w:val="1"/>
      <w:numFmt w:val="decimal"/>
      <w:lvlText w:val="%1.%2.%3.%4.%5"/>
      <w:lvlJc w:val="left"/>
      <w:pPr>
        <w:ind w:left="1080" w:hanging="1080"/>
      </w:pPr>
      <w:rPr>
        <w:rFonts w:hint="default"/>
        <w:color w:val="auto"/>
      </w:rPr>
    </w:lvl>
    <w:lvl w:ilvl="5">
      <w:start w:val="1"/>
      <w:numFmt w:val="decimal"/>
      <w:lvlText w:val="%1.%2.%3.%4.%5.%6"/>
      <w:lvlJc w:val="left"/>
      <w:pPr>
        <w:ind w:left="1080" w:hanging="1080"/>
      </w:pPr>
      <w:rPr>
        <w:rFonts w:hint="default"/>
        <w:color w:val="auto"/>
      </w:rPr>
    </w:lvl>
    <w:lvl w:ilvl="6">
      <w:start w:val="1"/>
      <w:numFmt w:val="decimal"/>
      <w:lvlText w:val="%1.%2.%3.%4.%5.%6.%7"/>
      <w:lvlJc w:val="left"/>
      <w:pPr>
        <w:ind w:left="1440" w:hanging="1440"/>
      </w:pPr>
      <w:rPr>
        <w:rFonts w:hint="default"/>
        <w:color w:val="auto"/>
      </w:rPr>
    </w:lvl>
    <w:lvl w:ilvl="7">
      <w:start w:val="1"/>
      <w:numFmt w:val="decimal"/>
      <w:lvlText w:val="%1.%2.%3.%4.%5.%6.%7.%8"/>
      <w:lvlJc w:val="left"/>
      <w:pPr>
        <w:ind w:left="1440" w:hanging="1440"/>
      </w:pPr>
      <w:rPr>
        <w:rFonts w:hint="default"/>
        <w:color w:val="auto"/>
      </w:rPr>
    </w:lvl>
    <w:lvl w:ilvl="8">
      <w:start w:val="1"/>
      <w:numFmt w:val="decimal"/>
      <w:lvlText w:val="%1.%2.%3.%4.%5.%6.%7.%8.%9"/>
      <w:lvlJc w:val="left"/>
      <w:pPr>
        <w:ind w:left="1800" w:hanging="1800"/>
      </w:pPr>
      <w:rPr>
        <w:rFonts w:hint="default"/>
        <w:color w:val="auto"/>
      </w:rPr>
    </w:lvl>
  </w:abstractNum>
  <w:abstractNum w:abstractNumId="35">
    <w:nsid w:val="76487ABE"/>
    <w:multiLevelType w:val="hybridMultilevel"/>
    <w:tmpl w:val="2FBA7724"/>
    <w:lvl w:ilvl="0" w:tplc="2E2840C2">
      <w:numFmt w:val="bullet"/>
      <w:lvlText w:val="•"/>
      <w:lvlJc w:val="left"/>
      <w:pPr>
        <w:ind w:left="720" w:hanging="360"/>
      </w:pPr>
      <w:rPr>
        <w:rFonts w:ascii="Times New Roman" w:eastAsia="Times New Roman" w:hAnsi="Times New Roman" w:cs="Times New Roman"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36">
    <w:nsid w:val="7CD67AE9"/>
    <w:multiLevelType w:val="hybridMultilevel"/>
    <w:tmpl w:val="D4404B76"/>
    <w:lvl w:ilvl="0" w:tplc="041B000F">
      <w:start w:val="1"/>
      <w:numFmt w:val="decimal"/>
      <w:lvlText w:val="%1."/>
      <w:lvlJc w:val="left"/>
      <w:pPr>
        <w:ind w:left="720" w:hanging="360"/>
      </w:pPr>
      <w:rPr>
        <w:rFonts w:hint="default"/>
      </w:rPr>
    </w:lvl>
    <w:lvl w:ilvl="1" w:tplc="041B0019">
      <w:start w:val="1"/>
      <w:numFmt w:val="lowerLetter"/>
      <w:lvlText w:val="%2."/>
      <w:lvlJc w:val="left"/>
      <w:pPr>
        <w:ind w:left="1440" w:hanging="360"/>
      </w:pPr>
    </w:lvl>
    <w:lvl w:ilvl="2" w:tplc="443E4DF2">
      <w:start w:val="1"/>
      <w:numFmt w:val="lowerLetter"/>
      <w:lvlText w:val="%3.)"/>
      <w:lvlJc w:val="left"/>
      <w:pPr>
        <w:ind w:left="2340" w:hanging="360"/>
      </w:pPr>
      <w:rPr>
        <w:rFonts w:hint="default"/>
      </w:r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num w:numId="1">
    <w:abstractNumId w:val="32"/>
  </w:num>
  <w:num w:numId="2">
    <w:abstractNumId w:val="26"/>
  </w:num>
  <w:num w:numId="3">
    <w:abstractNumId w:val="27"/>
  </w:num>
  <w:num w:numId="4">
    <w:abstractNumId w:val="34"/>
  </w:num>
  <w:num w:numId="5">
    <w:abstractNumId w:val="1"/>
  </w:num>
  <w:num w:numId="6">
    <w:abstractNumId w:val="13"/>
  </w:num>
  <w:num w:numId="7">
    <w:abstractNumId w:val="9"/>
  </w:num>
  <w:num w:numId="8">
    <w:abstractNumId w:val="30"/>
  </w:num>
  <w:num w:numId="9">
    <w:abstractNumId w:val="21"/>
  </w:num>
  <w:num w:numId="10">
    <w:abstractNumId w:val="24"/>
  </w:num>
  <w:num w:numId="11">
    <w:abstractNumId w:val="20"/>
  </w:num>
  <w:num w:numId="12">
    <w:abstractNumId w:val="31"/>
  </w:num>
  <w:num w:numId="13">
    <w:abstractNumId w:val="5"/>
  </w:num>
  <w:num w:numId="14">
    <w:abstractNumId w:val="6"/>
  </w:num>
  <w:num w:numId="15">
    <w:abstractNumId w:val="18"/>
  </w:num>
  <w:num w:numId="16">
    <w:abstractNumId w:val="15"/>
  </w:num>
  <w:num w:numId="17">
    <w:abstractNumId w:val="19"/>
  </w:num>
  <w:num w:numId="18">
    <w:abstractNumId w:val="7"/>
  </w:num>
  <w:num w:numId="19">
    <w:abstractNumId w:val="14"/>
  </w:num>
  <w:num w:numId="20">
    <w:abstractNumId w:val="3"/>
  </w:num>
  <w:num w:numId="21">
    <w:abstractNumId w:val="12"/>
  </w:num>
  <w:num w:numId="22">
    <w:abstractNumId w:val="4"/>
  </w:num>
  <w:num w:numId="23">
    <w:abstractNumId w:val="8"/>
  </w:num>
  <w:num w:numId="24">
    <w:abstractNumId w:val="28"/>
  </w:num>
  <w:num w:numId="25">
    <w:abstractNumId w:val="11"/>
  </w:num>
  <w:num w:numId="26">
    <w:abstractNumId w:val="16"/>
  </w:num>
  <w:num w:numId="27">
    <w:abstractNumId w:val="2"/>
  </w:num>
  <w:num w:numId="28">
    <w:abstractNumId w:val="22"/>
  </w:num>
  <w:num w:numId="29">
    <w:abstractNumId w:val="35"/>
  </w:num>
  <w:num w:numId="30">
    <w:abstractNumId w:val="33"/>
  </w:num>
  <w:num w:numId="31">
    <w:abstractNumId w:val="10"/>
  </w:num>
  <w:num w:numId="32">
    <w:abstractNumId w:val="29"/>
  </w:num>
  <w:num w:numId="33">
    <w:abstractNumId w:val="36"/>
  </w:num>
  <w:num w:numId="34">
    <w:abstractNumId w:val="17"/>
  </w:num>
  <w:num w:numId="35">
    <w:abstractNumId w:val="23"/>
  </w:num>
  <w:num w:numId="36">
    <w:abstractNumId w:val="0"/>
  </w:num>
  <w:num w:numId="37">
    <w:abstractNumId w:val="2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53"/>
  <w:proofState w:spelling="clean"/>
  <w:defaultTabStop w:val="708"/>
  <w:hyphenationZone w:val="425"/>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rsids>
    <w:rsidRoot w:val="00BB2C36"/>
    <w:rsid w:val="00003CF9"/>
    <w:rsid w:val="00016F93"/>
    <w:rsid w:val="0002169D"/>
    <w:rsid w:val="000230F0"/>
    <w:rsid w:val="00026A14"/>
    <w:rsid w:val="000320B6"/>
    <w:rsid w:val="00047BED"/>
    <w:rsid w:val="00052BAB"/>
    <w:rsid w:val="00055F18"/>
    <w:rsid w:val="00062B58"/>
    <w:rsid w:val="00067F6B"/>
    <w:rsid w:val="00071910"/>
    <w:rsid w:val="000721DE"/>
    <w:rsid w:val="0007321B"/>
    <w:rsid w:val="00091CAC"/>
    <w:rsid w:val="000A1F2D"/>
    <w:rsid w:val="000A54F5"/>
    <w:rsid w:val="000B00F7"/>
    <w:rsid w:val="000B559C"/>
    <w:rsid w:val="000C1F29"/>
    <w:rsid w:val="000C2F68"/>
    <w:rsid w:val="000C5FE3"/>
    <w:rsid w:val="000C6D29"/>
    <w:rsid w:val="000D0ADE"/>
    <w:rsid w:val="000D5A81"/>
    <w:rsid w:val="000D6EC0"/>
    <w:rsid w:val="000D7AAE"/>
    <w:rsid w:val="000E272A"/>
    <w:rsid w:val="000F0131"/>
    <w:rsid w:val="000F57D4"/>
    <w:rsid w:val="0010572B"/>
    <w:rsid w:val="001071CC"/>
    <w:rsid w:val="0011675E"/>
    <w:rsid w:val="0012072A"/>
    <w:rsid w:val="00125E35"/>
    <w:rsid w:val="001270ED"/>
    <w:rsid w:val="00130DCD"/>
    <w:rsid w:val="00140D66"/>
    <w:rsid w:val="00141769"/>
    <w:rsid w:val="001464F2"/>
    <w:rsid w:val="001502D1"/>
    <w:rsid w:val="001514E6"/>
    <w:rsid w:val="0015283F"/>
    <w:rsid w:val="00155059"/>
    <w:rsid w:val="00155AF3"/>
    <w:rsid w:val="00156963"/>
    <w:rsid w:val="0017186F"/>
    <w:rsid w:val="0017336D"/>
    <w:rsid w:val="001735B1"/>
    <w:rsid w:val="001762C5"/>
    <w:rsid w:val="001841A2"/>
    <w:rsid w:val="00187C9C"/>
    <w:rsid w:val="001972DE"/>
    <w:rsid w:val="00197A5A"/>
    <w:rsid w:val="001A2A0C"/>
    <w:rsid w:val="001A5041"/>
    <w:rsid w:val="001C4BC7"/>
    <w:rsid w:val="001D18A0"/>
    <w:rsid w:val="001D4D5B"/>
    <w:rsid w:val="001D6F91"/>
    <w:rsid w:val="001D7F01"/>
    <w:rsid w:val="001E2EBF"/>
    <w:rsid w:val="001E771F"/>
    <w:rsid w:val="001F1EBB"/>
    <w:rsid w:val="00206447"/>
    <w:rsid w:val="002203E6"/>
    <w:rsid w:val="00223904"/>
    <w:rsid w:val="002265B3"/>
    <w:rsid w:val="00241364"/>
    <w:rsid w:val="002660BA"/>
    <w:rsid w:val="0027041E"/>
    <w:rsid w:val="00274EC0"/>
    <w:rsid w:val="002763F0"/>
    <w:rsid w:val="00281643"/>
    <w:rsid w:val="00281EC9"/>
    <w:rsid w:val="0029347D"/>
    <w:rsid w:val="00294573"/>
    <w:rsid w:val="002A2419"/>
    <w:rsid w:val="002A2967"/>
    <w:rsid w:val="002A2CBD"/>
    <w:rsid w:val="002A46C4"/>
    <w:rsid w:val="002B7B76"/>
    <w:rsid w:val="002C017D"/>
    <w:rsid w:val="002C01A3"/>
    <w:rsid w:val="002C4AEF"/>
    <w:rsid w:val="002D00A1"/>
    <w:rsid w:val="002E19CA"/>
    <w:rsid w:val="002F7F59"/>
    <w:rsid w:val="003003FB"/>
    <w:rsid w:val="003137B4"/>
    <w:rsid w:val="00313C35"/>
    <w:rsid w:val="00320623"/>
    <w:rsid w:val="00320B6C"/>
    <w:rsid w:val="00330537"/>
    <w:rsid w:val="00336C4D"/>
    <w:rsid w:val="00337F08"/>
    <w:rsid w:val="003529C3"/>
    <w:rsid w:val="003537BF"/>
    <w:rsid w:val="00353F50"/>
    <w:rsid w:val="00355C29"/>
    <w:rsid w:val="0036402E"/>
    <w:rsid w:val="00370027"/>
    <w:rsid w:val="00374DA8"/>
    <w:rsid w:val="0038087F"/>
    <w:rsid w:val="00391DAB"/>
    <w:rsid w:val="00395EF3"/>
    <w:rsid w:val="003A25A2"/>
    <w:rsid w:val="003A5778"/>
    <w:rsid w:val="003A626E"/>
    <w:rsid w:val="003B00DB"/>
    <w:rsid w:val="003C3836"/>
    <w:rsid w:val="003C3A14"/>
    <w:rsid w:val="003C7DDD"/>
    <w:rsid w:val="003E089D"/>
    <w:rsid w:val="003E1082"/>
    <w:rsid w:val="00404528"/>
    <w:rsid w:val="0042123F"/>
    <w:rsid w:val="00431786"/>
    <w:rsid w:val="00431964"/>
    <w:rsid w:val="004358EE"/>
    <w:rsid w:val="004379FA"/>
    <w:rsid w:val="0044316C"/>
    <w:rsid w:val="00455E83"/>
    <w:rsid w:val="00456420"/>
    <w:rsid w:val="00456A65"/>
    <w:rsid w:val="00461CAC"/>
    <w:rsid w:val="0046518C"/>
    <w:rsid w:val="004748FF"/>
    <w:rsid w:val="00480107"/>
    <w:rsid w:val="00481416"/>
    <w:rsid w:val="004A1887"/>
    <w:rsid w:val="004A1C95"/>
    <w:rsid w:val="004B21C3"/>
    <w:rsid w:val="004B249F"/>
    <w:rsid w:val="004B4303"/>
    <w:rsid w:val="004C4B78"/>
    <w:rsid w:val="004D16F3"/>
    <w:rsid w:val="004D6961"/>
    <w:rsid w:val="004D7224"/>
    <w:rsid w:val="004E0027"/>
    <w:rsid w:val="004E00E7"/>
    <w:rsid w:val="004E1941"/>
    <w:rsid w:val="004E2690"/>
    <w:rsid w:val="004E4750"/>
    <w:rsid w:val="004E4E28"/>
    <w:rsid w:val="004F38BA"/>
    <w:rsid w:val="004F54BC"/>
    <w:rsid w:val="004F7E4B"/>
    <w:rsid w:val="00500042"/>
    <w:rsid w:val="0050346E"/>
    <w:rsid w:val="005045F3"/>
    <w:rsid w:val="005111B7"/>
    <w:rsid w:val="005133A0"/>
    <w:rsid w:val="00517058"/>
    <w:rsid w:val="00523055"/>
    <w:rsid w:val="00530775"/>
    <w:rsid w:val="00530C5E"/>
    <w:rsid w:val="00540437"/>
    <w:rsid w:val="0054215D"/>
    <w:rsid w:val="00544CEB"/>
    <w:rsid w:val="00546DCC"/>
    <w:rsid w:val="0055376F"/>
    <w:rsid w:val="005537CD"/>
    <w:rsid w:val="00557078"/>
    <w:rsid w:val="00564152"/>
    <w:rsid w:val="00574E50"/>
    <w:rsid w:val="00580B31"/>
    <w:rsid w:val="00583654"/>
    <w:rsid w:val="00596809"/>
    <w:rsid w:val="005A51A5"/>
    <w:rsid w:val="005A5A8C"/>
    <w:rsid w:val="005A7B64"/>
    <w:rsid w:val="005B14EF"/>
    <w:rsid w:val="005C3333"/>
    <w:rsid w:val="005E09C4"/>
    <w:rsid w:val="005E1153"/>
    <w:rsid w:val="005E2CA7"/>
    <w:rsid w:val="005F1160"/>
    <w:rsid w:val="005F573E"/>
    <w:rsid w:val="00604CE8"/>
    <w:rsid w:val="00604D3D"/>
    <w:rsid w:val="006065DE"/>
    <w:rsid w:val="006101B6"/>
    <w:rsid w:val="00623843"/>
    <w:rsid w:val="00636E69"/>
    <w:rsid w:val="006378B5"/>
    <w:rsid w:val="00640839"/>
    <w:rsid w:val="00650E7C"/>
    <w:rsid w:val="006534D8"/>
    <w:rsid w:val="006628FE"/>
    <w:rsid w:val="00664938"/>
    <w:rsid w:val="00665D8B"/>
    <w:rsid w:val="0067257B"/>
    <w:rsid w:val="006734CB"/>
    <w:rsid w:val="006769E9"/>
    <w:rsid w:val="006872E8"/>
    <w:rsid w:val="006939D7"/>
    <w:rsid w:val="00694140"/>
    <w:rsid w:val="006A396F"/>
    <w:rsid w:val="006C0A39"/>
    <w:rsid w:val="006C0E7E"/>
    <w:rsid w:val="006C772D"/>
    <w:rsid w:val="006C7A57"/>
    <w:rsid w:val="006E4A97"/>
    <w:rsid w:val="006F6281"/>
    <w:rsid w:val="007023DF"/>
    <w:rsid w:val="00711B18"/>
    <w:rsid w:val="0072624E"/>
    <w:rsid w:val="007331B0"/>
    <w:rsid w:val="00750C70"/>
    <w:rsid w:val="00750F8C"/>
    <w:rsid w:val="00757214"/>
    <w:rsid w:val="00757C05"/>
    <w:rsid w:val="00765B34"/>
    <w:rsid w:val="00767185"/>
    <w:rsid w:val="007708CE"/>
    <w:rsid w:val="007736D1"/>
    <w:rsid w:val="0078139C"/>
    <w:rsid w:val="0078306C"/>
    <w:rsid w:val="00783FD2"/>
    <w:rsid w:val="00786989"/>
    <w:rsid w:val="00786C9A"/>
    <w:rsid w:val="00793824"/>
    <w:rsid w:val="007A26C1"/>
    <w:rsid w:val="007A30B4"/>
    <w:rsid w:val="007A776E"/>
    <w:rsid w:val="007C6D5A"/>
    <w:rsid w:val="007D07CE"/>
    <w:rsid w:val="007D7B0E"/>
    <w:rsid w:val="007E3AEA"/>
    <w:rsid w:val="007E57DD"/>
    <w:rsid w:val="007F2DD4"/>
    <w:rsid w:val="00800B83"/>
    <w:rsid w:val="00816789"/>
    <w:rsid w:val="00827125"/>
    <w:rsid w:val="00831BC8"/>
    <w:rsid w:val="00855092"/>
    <w:rsid w:val="0085593D"/>
    <w:rsid w:val="00860F07"/>
    <w:rsid w:val="008610EF"/>
    <w:rsid w:val="00861611"/>
    <w:rsid w:val="00862DBF"/>
    <w:rsid w:val="008670D3"/>
    <w:rsid w:val="00873759"/>
    <w:rsid w:val="0087575D"/>
    <w:rsid w:val="0087775D"/>
    <w:rsid w:val="00881D65"/>
    <w:rsid w:val="0088798A"/>
    <w:rsid w:val="008A09F3"/>
    <w:rsid w:val="008A351A"/>
    <w:rsid w:val="008B0DE5"/>
    <w:rsid w:val="008B4239"/>
    <w:rsid w:val="008C6A81"/>
    <w:rsid w:val="008D2F5F"/>
    <w:rsid w:val="008D66FE"/>
    <w:rsid w:val="008D6F8E"/>
    <w:rsid w:val="008E5E41"/>
    <w:rsid w:val="008F2D98"/>
    <w:rsid w:val="008F54BC"/>
    <w:rsid w:val="0090054B"/>
    <w:rsid w:val="0090534F"/>
    <w:rsid w:val="00914E6F"/>
    <w:rsid w:val="0092028F"/>
    <w:rsid w:val="00923822"/>
    <w:rsid w:val="0092561F"/>
    <w:rsid w:val="009325AD"/>
    <w:rsid w:val="00937BF4"/>
    <w:rsid w:val="0094013C"/>
    <w:rsid w:val="0094168E"/>
    <w:rsid w:val="009430D1"/>
    <w:rsid w:val="00943B93"/>
    <w:rsid w:val="0094445C"/>
    <w:rsid w:val="0094786B"/>
    <w:rsid w:val="00954DA4"/>
    <w:rsid w:val="00970D54"/>
    <w:rsid w:val="009736F8"/>
    <w:rsid w:val="00974606"/>
    <w:rsid w:val="009813A4"/>
    <w:rsid w:val="00987047"/>
    <w:rsid w:val="00990A06"/>
    <w:rsid w:val="00991058"/>
    <w:rsid w:val="00996BE3"/>
    <w:rsid w:val="00997C0F"/>
    <w:rsid w:val="009A128B"/>
    <w:rsid w:val="009A353F"/>
    <w:rsid w:val="009A3803"/>
    <w:rsid w:val="009A3EDB"/>
    <w:rsid w:val="009A7121"/>
    <w:rsid w:val="009B10E8"/>
    <w:rsid w:val="009B4C92"/>
    <w:rsid w:val="009C7828"/>
    <w:rsid w:val="009E145C"/>
    <w:rsid w:val="009E65C2"/>
    <w:rsid w:val="00A039F2"/>
    <w:rsid w:val="00A069D7"/>
    <w:rsid w:val="00A06FC8"/>
    <w:rsid w:val="00A24891"/>
    <w:rsid w:val="00A25481"/>
    <w:rsid w:val="00A272F1"/>
    <w:rsid w:val="00A316A5"/>
    <w:rsid w:val="00A32919"/>
    <w:rsid w:val="00A333DD"/>
    <w:rsid w:val="00A3347E"/>
    <w:rsid w:val="00A42839"/>
    <w:rsid w:val="00A46108"/>
    <w:rsid w:val="00A476EC"/>
    <w:rsid w:val="00A508EE"/>
    <w:rsid w:val="00A62A7C"/>
    <w:rsid w:val="00A64F64"/>
    <w:rsid w:val="00A70912"/>
    <w:rsid w:val="00A7374C"/>
    <w:rsid w:val="00A75EE6"/>
    <w:rsid w:val="00A806BD"/>
    <w:rsid w:val="00A80BB9"/>
    <w:rsid w:val="00A92C86"/>
    <w:rsid w:val="00A9351A"/>
    <w:rsid w:val="00A94472"/>
    <w:rsid w:val="00A95F33"/>
    <w:rsid w:val="00A97224"/>
    <w:rsid w:val="00AA25B3"/>
    <w:rsid w:val="00AB7458"/>
    <w:rsid w:val="00AB754B"/>
    <w:rsid w:val="00AB7596"/>
    <w:rsid w:val="00AB7711"/>
    <w:rsid w:val="00AC0595"/>
    <w:rsid w:val="00AC45DA"/>
    <w:rsid w:val="00AC6C59"/>
    <w:rsid w:val="00AD60A4"/>
    <w:rsid w:val="00AE5010"/>
    <w:rsid w:val="00B02E6A"/>
    <w:rsid w:val="00B16356"/>
    <w:rsid w:val="00B25C85"/>
    <w:rsid w:val="00B26070"/>
    <w:rsid w:val="00B42520"/>
    <w:rsid w:val="00B43198"/>
    <w:rsid w:val="00B4349C"/>
    <w:rsid w:val="00B456B4"/>
    <w:rsid w:val="00B5253F"/>
    <w:rsid w:val="00B52E93"/>
    <w:rsid w:val="00B55157"/>
    <w:rsid w:val="00B61FED"/>
    <w:rsid w:val="00B6609E"/>
    <w:rsid w:val="00B902A7"/>
    <w:rsid w:val="00B94D71"/>
    <w:rsid w:val="00B95C1C"/>
    <w:rsid w:val="00B965A4"/>
    <w:rsid w:val="00BA3859"/>
    <w:rsid w:val="00BA3C8E"/>
    <w:rsid w:val="00BA5C81"/>
    <w:rsid w:val="00BB2C36"/>
    <w:rsid w:val="00BB3F73"/>
    <w:rsid w:val="00BC0CB1"/>
    <w:rsid w:val="00BC1073"/>
    <w:rsid w:val="00BC2B77"/>
    <w:rsid w:val="00BC2EA3"/>
    <w:rsid w:val="00BC6FE0"/>
    <w:rsid w:val="00BD05BB"/>
    <w:rsid w:val="00BD6A01"/>
    <w:rsid w:val="00BF2161"/>
    <w:rsid w:val="00BF30B8"/>
    <w:rsid w:val="00BF386F"/>
    <w:rsid w:val="00C03301"/>
    <w:rsid w:val="00C04596"/>
    <w:rsid w:val="00C06BDF"/>
    <w:rsid w:val="00C1030C"/>
    <w:rsid w:val="00C11531"/>
    <w:rsid w:val="00C11790"/>
    <w:rsid w:val="00C1684F"/>
    <w:rsid w:val="00C20924"/>
    <w:rsid w:val="00C2304F"/>
    <w:rsid w:val="00C32ED8"/>
    <w:rsid w:val="00C41839"/>
    <w:rsid w:val="00C419A1"/>
    <w:rsid w:val="00C4746B"/>
    <w:rsid w:val="00C55873"/>
    <w:rsid w:val="00C56BD0"/>
    <w:rsid w:val="00C61C34"/>
    <w:rsid w:val="00C6712D"/>
    <w:rsid w:val="00C72689"/>
    <w:rsid w:val="00C73E0D"/>
    <w:rsid w:val="00C80B80"/>
    <w:rsid w:val="00C82CE1"/>
    <w:rsid w:val="00C82F99"/>
    <w:rsid w:val="00C86B8F"/>
    <w:rsid w:val="00CA361B"/>
    <w:rsid w:val="00CA3C13"/>
    <w:rsid w:val="00CA4456"/>
    <w:rsid w:val="00CA7CC9"/>
    <w:rsid w:val="00CD1581"/>
    <w:rsid w:val="00CD24BE"/>
    <w:rsid w:val="00CD28BB"/>
    <w:rsid w:val="00CD5979"/>
    <w:rsid w:val="00CD6665"/>
    <w:rsid w:val="00CE0D75"/>
    <w:rsid w:val="00CE44AE"/>
    <w:rsid w:val="00CF16E2"/>
    <w:rsid w:val="00D06724"/>
    <w:rsid w:val="00D10E4E"/>
    <w:rsid w:val="00D12769"/>
    <w:rsid w:val="00D13C8A"/>
    <w:rsid w:val="00D169DB"/>
    <w:rsid w:val="00D245C4"/>
    <w:rsid w:val="00D25963"/>
    <w:rsid w:val="00D31160"/>
    <w:rsid w:val="00D32DBB"/>
    <w:rsid w:val="00D34DBF"/>
    <w:rsid w:val="00D364EA"/>
    <w:rsid w:val="00D36908"/>
    <w:rsid w:val="00D37C1A"/>
    <w:rsid w:val="00D40ED7"/>
    <w:rsid w:val="00D51144"/>
    <w:rsid w:val="00D5319E"/>
    <w:rsid w:val="00D53763"/>
    <w:rsid w:val="00D53E95"/>
    <w:rsid w:val="00D548DA"/>
    <w:rsid w:val="00D609E8"/>
    <w:rsid w:val="00D61222"/>
    <w:rsid w:val="00D628DE"/>
    <w:rsid w:val="00D6335D"/>
    <w:rsid w:val="00D76B01"/>
    <w:rsid w:val="00D77B9C"/>
    <w:rsid w:val="00D802C9"/>
    <w:rsid w:val="00D8552F"/>
    <w:rsid w:val="00D90D86"/>
    <w:rsid w:val="00D94124"/>
    <w:rsid w:val="00D94F2C"/>
    <w:rsid w:val="00D9537C"/>
    <w:rsid w:val="00D95ADD"/>
    <w:rsid w:val="00D977CA"/>
    <w:rsid w:val="00D97972"/>
    <w:rsid w:val="00D979E8"/>
    <w:rsid w:val="00DA323F"/>
    <w:rsid w:val="00DB72E1"/>
    <w:rsid w:val="00DB7F07"/>
    <w:rsid w:val="00DC2929"/>
    <w:rsid w:val="00DC5FC3"/>
    <w:rsid w:val="00DC669A"/>
    <w:rsid w:val="00DC75A6"/>
    <w:rsid w:val="00DD218E"/>
    <w:rsid w:val="00DD4ADB"/>
    <w:rsid w:val="00DD52D9"/>
    <w:rsid w:val="00DE221D"/>
    <w:rsid w:val="00DE377D"/>
    <w:rsid w:val="00DE5B7B"/>
    <w:rsid w:val="00DE64CC"/>
    <w:rsid w:val="00DE7146"/>
    <w:rsid w:val="00DF734F"/>
    <w:rsid w:val="00E01137"/>
    <w:rsid w:val="00E0536D"/>
    <w:rsid w:val="00E06226"/>
    <w:rsid w:val="00E1034C"/>
    <w:rsid w:val="00E16D2C"/>
    <w:rsid w:val="00E16E4C"/>
    <w:rsid w:val="00E22A96"/>
    <w:rsid w:val="00E27E4F"/>
    <w:rsid w:val="00E41E4A"/>
    <w:rsid w:val="00E45574"/>
    <w:rsid w:val="00E47FE3"/>
    <w:rsid w:val="00E572F1"/>
    <w:rsid w:val="00E62175"/>
    <w:rsid w:val="00E65BD4"/>
    <w:rsid w:val="00E671FE"/>
    <w:rsid w:val="00E7278B"/>
    <w:rsid w:val="00E8679A"/>
    <w:rsid w:val="00E87641"/>
    <w:rsid w:val="00E90722"/>
    <w:rsid w:val="00E9328D"/>
    <w:rsid w:val="00E961C6"/>
    <w:rsid w:val="00EA12C0"/>
    <w:rsid w:val="00EA37AB"/>
    <w:rsid w:val="00EB22FC"/>
    <w:rsid w:val="00EB594E"/>
    <w:rsid w:val="00ED08C4"/>
    <w:rsid w:val="00ED4DD1"/>
    <w:rsid w:val="00ED619A"/>
    <w:rsid w:val="00EE6618"/>
    <w:rsid w:val="00EF0A67"/>
    <w:rsid w:val="00EF3067"/>
    <w:rsid w:val="00EF4B4D"/>
    <w:rsid w:val="00EF65D5"/>
    <w:rsid w:val="00F057CF"/>
    <w:rsid w:val="00F05CD1"/>
    <w:rsid w:val="00F119C2"/>
    <w:rsid w:val="00F126F0"/>
    <w:rsid w:val="00F13700"/>
    <w:rsid w:val="00F20C29"/>
    <w:rsid w:val="00F25FC0"/>
    <w:rsid w:val="00F41ECE"/>
    <w:rsid w:val="00F439E4"/>
    <w:rsid w:val="00F50BAB"/>
    <w:rsid w:val="00F573E4"/>
    <w:rsid w:val="00F70FC0"/>
    <w:rsid w:val="00F72699"/>
    <w:rsid w:val="00F7486E"/>
    <w:rsid w:val="00F75C63"/>
    <w:rsid w:val="00F80510"/>
    <w:rsid w:val="00F8594F"/>
    <w:rsid w:val="00F90E7C"/>
    <w:rsid w:val="00F9476B"/>
    <w:rsid w:val="00F967D2"/>
    <w:rsid w:val="00F96CFF"/>
    <w:rsid w:val="00F97163"/>
    <w:rsid w:val="00F97BB8"/>
    <w:rsid w:val="00FA1D7D"/>
    <w:rsid w:val="00FA6AAA"/>
    <w:rsid w:val="00FB7AB0"/>
    <w:rsid w:val="00FC5075"/>
    <w:rsid w:val="00FC78F3"/>
    <w:rsid w:val="00FD03AB"/>
    <w:rsid w:val="00FD7D61"/>
    <w:rsid w:val="00FE49CD"/>
    <w:rsid w:val="00FE51CF"/>
    <w:rsid w:val="00FE7CDF"/>
    <w:rsid w:val="00FF6541"/>
  </w:rsids>
  <m:mathPr>
    <m:mathFont m:val="Cambria Math"/>
    <m:brkBin m:val="before"/>
    <m:brkBinSub m:val="--"/>
    <m:smallFrac m:val="0"/>
    <m:dispDef/>
    <m:lMargin m:val="0"/>
    <m:rMargin m:val="0"/>
    <m:defJc m:val="centerGroup"/>
    <m:wrapIndent m:val="1440"/>
    <m:intLim m:val="subSup"/>
    <m:naryLim m:val="undOvr"/>
  </m:mathPr>
  <w:themeFontLang w:val="sk-SK"/>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heme="minorHAnsi" w:eastAsiaTheme="minorHAnsi" w:hAnsiTheme="minorHAnsi" w:cstheme="minorBidi"/>
        <w:sz w:val="22"/>
        <w:szCs w:val="22"/>
        <w:lang w:val="sk-SK" w:eastAsia="en-US" w:bidi="ar-SA"/>
      </w:rPr>
    </w:rPrDefault>
    <w:pPrDefault>
      <w:pPr>
        <w:spacing w:after="200" w:line="276"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qFormat="1"/>
    <w:lsdException w:name="toc 2" w:uiPriority="39" w:qFormat="1"/>
    <w:lsdException w:name="toc 3" w:uiPriority="39" w:qFormat="1"/>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Body Text Indent" w:uiPriority="0"/>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lny">
    <w:name w:val="Normal"/>
    <w:qFormat/>
    <w:rsid w:val="00C82F99"/>
    <w:pPr>
      <w:spacing w:after="0" w:line="240" w:lineRule="auto"/>
    </w:pPr>
    <w:rPr>
      <w:rFonts w:ascii="Times New Roman" w:eastAsia="Times New Roman" w:hAnsi="Times New Roman" w:cs="Times New Roman"/>
      <w:sz w:val="24"/>
      <w:szCs w:val="24"/>
      <w:lang w:eastAsia="sk-SK"/>
    </w:rPr>
  </w:style>
  <w:style w:type="paragraph" w:styleId="Nadpis1">
    <w:name w:val="heading 1"/>
    <w:aliases w:val="I,kapitola,Čo robí (časť),Chapter"/>
    <w:basedOn w:val="Normlny"/>
    <w:next w:val="Normlny"/>
    <w:link w:val="Nadpis1Char"/>
    <w:uiPriority w:val="9"/>
    <w:qFormat/>
    <w:rsid w:val="002A2CBD"/>
    <w:pPr>
      <w:keepNext/>
      <w:keepLines/>
      <w:spacing w:before="480"/>
      <w:outlineLvl w:val="0"/>
    </w:pPr>
    <w:rPr>
      <w:rFonts w:asciiTheme="majorHAnsi" w:eastAsiaTheme="majorEastAsia" w:hAnsiTheme="majorHAnsi" w:cstheme="majorBidi"/>
      <w:b/>
      <w:bCs/>
      <w:color w:val="365F91" w:themeColor="accent1" w:themeShade="BF"/>
      <w:sz w:val="28"/>
      <w:szCs w:val="28"/>
    </w:rPr>
  </w:style>
  <w:style w:type="paragraph" w:styleId="Nadpis2">
    <w:name w:val="heading 2"/>
    <w:basedOn w:val="Normlny"/>
    <w:next w:val="Normlny"/>
    <w:link w:val="Nadpis2Char"/>
    <w:uiPriority w:val="9"/>
    <w:unhideWhenUsed/>
    <w:qFormat/>
    <w:rsid w:val="002C01A3"/>
    <w:pPr>
      <w:keepNext/>
      <w:keepLines/>
      <w:spacing w:before="200"/>
      <w:outlineLvl w:val="1"/>
    </w:pPr>
    <w:rPr>
      <w:rFonts w:asciiTheme="majorHAnsi" w:eastAsiaTheme="majorEastAsia" w:hAnsiTheme="majorHAnsi" w:cstheme="majorBidi"/>
      <w:b/>
      <w:bCs/>
      <w:color w:val="4F81BD" w:themeColor="accent1"/>
      <w:sz w:val="26"/>
      <w:szCs w:val="26"/>
    </w:rPr>
  </w:style>
  <w:style w:type="paragraph" w:styleId="Nadpis3">
    <w:name w:val="heading 3"/>
    <w:basedOn w:val="Normlny"/>
    <w:next w:val="Normlny"/>
    <w:link w:val="Nadpis3Char"/>
    <w:uiPriority w:val="9"/>
    <w:unhideWhenUsed/>
    <w:qFormat/>
    <w:rsid w:val="00A333DD"/>
    <w:pPr>
      <w:keepNext/>
      <w:keepLines/>
      <w:spacing w:before="200"/>
      <w:outlineLvl w:val="2"/>
    </w:pPr>
    <w:rPr>
      <w:rFonts w:asciiTheme="majorHAnsi" w:eastAsiaTheme="majorEastAsia" w:hAnsiTheme="majorHAnsi" w:cstheme="majorBidi"/>
      <w:b/>
      <w:bCs/>
      <w:color w:val="4F81BD" w:themeColor="accent1"/>
    </w:rPr>
  </w:style>
  <w:style w:type="character" w:default="1" w:styleId="Predvolenpsmoodseku">
    <w:name w:val="Default Paragraph Font"/>
    <w:uiPriority w:val="1"/>
    <w:semiHidden/>
    <w:unhideWhenUsed/>
  </w:style>
  <w:style w:type="table" w:default="1" w:styleId="Normlnatabuka">
    <w:name w:val="Normal Table"/>
    <w:uiPriority w:val="99"/>
    <w:semiHidden/>
    <w:unhideWhenUsed/>
    <w:tblPr>
      <w:tblInd w:w="0" w:type="dxa"/>
      <w:tblCellMar>
        <w:top w:w="0" w:type="dxa"/>
        <w:left w:w="108" w:type="dxa"/>
        <w:bottom w:w="0" w:type="dxa"/>
        <w:right w:w="108" w:type="dxa"/>
      </w:tblCellMar>
    </w:tblPr>
  </w:style>
  <w:style w:type="numbering" w:default="1" w:styleId="Bezzoznamu">
    <w:name w:val="No List"/>
    <w:uiPriority w:val="99"/>
    <w:semiHidden/>
    <w:unhideWhenUsed/>
  </w:style>
  <w:style w:type="paragraph" w:styleId="Zarkazkladnhotextu">
    <w:name w:val="Body Text Indent"/>
    <w:basedOn w:val="Normlny"/>
    <w:link w:val="ZarkazkladnhotextuChar"/>
    <w:unhideWhenUsed/>
    <w:rsid w:val="005A7B64"/>
    <w:pPr>
      <w:spacing w:after="120" w:line="276" w:lineRule="auto"/>
      <w:ind w:left="283"/>
    </w:pPr>
    <w:rPr>
      <w:rFonts w:eastAsia="Calibri"/>
      <w:szCs w:val="22"/>
      <w:lang w:eastAsia="en-US"/>
    </w:rPr>
  </w:style>
  <w:style w:type="character" w:customStyle="1" w:styleId="ZarkazkladnhotextuChar">
    <w:name w:val="Zarážka základného textu Char"/>
    <w:basedOn w:val="Predvolenpsmoodseku"/>
    <w:link w:val="Zarkazkladnhotextu"/>
    <w:rsid w:val="005A7B64"/>
    <w:rPr>
      <w:rFonts w:ascii="Times New Roman" w:eastAsia="Calibri" w:hAnsi="Times New Roman" w:cs="Times New Roman"/>
      <w:sz w:val="24"/>
    </w:rPr>
  </w:style>
  <w:style w:type="paragraph" w:styleId="Hlavika">
    <w:name w:val="header"/>
    <w:basedOn w:val="Normlny"/>
    <w:link w:val="HlavikaChar"/>
    <w:uiPriority w:val="99"/>
    <w:unhideWhenUsed/>
    <w:rsid w:val="005A7B64"/>
    <w:pPr>
      <w:tabs>
        <w:tab w:val="center" w:pos="4536"/>
        <w:tab w:val="right" w:pos="9072"/>
      </w:tabs>
    </w:pPr>
  </w:style>
  <w:style w:type="character" w:customStyle="1" w:styleId="HlavikaChar">
    <w:name w:val="Hlavička Char"/>
    <w:basedOn w:val="Predvolenpsmoodseku"/>
    <w:link w:val="Hlavika"/>
    <w:uiPriority w:val="99"/>
    <w:rsid w:val="005A7B64"/>
    <w:rPr>
      <w:rFonts w:ascii="Times New Roman" w:eastAsia="Times New Roman" w:hAnsi="Times New Roman" w:cs="Times New Roman"/>
      <w:sz w:val="24"/>
      <w:szCs w:val="24"/>
      <w:lang w:eastAsia="sk-SK"/>
    </w:rPr>
  </w:style>
  <w:style w:type="paragraph" w:styleId="Pta">
    <w:name w:val="footer"/>
    <w:basedOn w:val="Normlny"/>
    <w:link w:val="PtaChar"/>
    <w:uiPriority w:val="99"/>
    <w:unhideWhenUsed/>
    <w:rsid w:val="005A7B64"/>
    <w:pPr>
      <w:tabs>
        <w:tab w:val="center" w:pos="4536"/>
        <w:tab w:val="right" w:pos="9072"/>
      </w:tabs>
    </w:pPr>
  </w:style>
  <w:style w:type="character" w:customStyle="1" w:styleId="PtaChar">
    <w:name w:val="Päta Char"/>
    <w:basedOn w:val="Predvolenpsmoodseku"/>
    <w:link w:val="Pta"/>
    <w:uiPriority w:val="99"/>
    <w:rsid w:val="005A7B64"/>
    <w:rPr>
      <w:rFonts w:ascii="Times New Roman" w:eastAsia="Times New Roman" w:hAnsi="Times New Roman" w:cs="Times New Roman"/>
      <w:sz w:val="24"/>
      <w:szCs w:val="24"/>
      <w:lang w:eastAsia="sk-SK"/>
    </w:rPr>
  </w:style>
  <w:style w:type="paragraph" w:styleId="Textbubliny">
    <w:name w:val="Balloon Text"/>
    <w:basedOn w:val="Normlny"/>
    <w:link w:val="TextbublinyChar"/>
    <w:uiPriority w:val="99"/>
    <w:semiHidden/>
    <w:unhideWhenUsed/>
    <w:rsid w:val="005A7B64"/>
    <w:rPr>
      <w:rFonts w:ascii="Tahoma" w:hAnsi="Tahoma" w:cs="Tahoma"/>
      <w:sz w:val="16"/>
      <w:szCs w:val="16"/>
    </w:rPr>
  </w:style>
  <w:style w:type="character" w:customStyle="1" w:styleId="TextbublinyChar">
    <w:name w:val="Text bubliny Char"/>
    <w:basedOn w:val="Predvolenpsmoodseku"/>
    <w:link w:val="Textbubliny"/>
    <w:uiPriority w:val="99"/>
    <w:semiHidden/>
    <w:rsid w:val="005A7B64"/>
    <w:rPr>
      <w:rFonts w:ascii="Tahoma" w:eastAsia="Times New Roman" w:hAnsi="Tahoma" w:cs="Tahoma"/>
      <w:sz w:val="16"/>
      <w:szCs w:val="16"/>
      <w:lang w:eastAsia="sk-SK"/>
    </w:rPr>
  </w:style>
  <w:style w:type="character" w:customStyle="1" w:styleId="Nadpis1Char">
    <w:name w:val="Nadpis 1 Char"/>
    <w:aliases w:val="I Char,kapitola Char,Čo robí (časť) Char,Chapter Char"/>
    <w:basedOn w:val="Predvolenpsmoodseku"/>
    <w:link w:val="Nadpis1"/>
    <w:uiPriority w:val="9"/>
    <w:rsid w:val="002A2CBD"/>
    <w:rPr>
      <w:rFonts w:asciiTheme="majorHAnsi" w:eastAsiaTheme="majorEastAsia" w:hAnsiTheme="majorHAnsi" w:cstheme="majorBidi"/>
      <w:b/>
      <w:bCs/>
      <w:color w:val="365F91" w:themeColor="accent1" w:themeShade="BF"/>
      <w:sz w:val="28"/>
      <w:szCs w:val="28"/>
      <w:lang w:eastAsia="sk-SK"/>
    </w:rPr>
  </w:style>
  <w:style w:type="paragraph" w:styleId="Hlavikaobsahu">
    <w:name w:val="TOC Heading"/>
    <w:basedOn w:val="Nadpis1"/>
    <w:next w:val="Normlny"/>
    <w:uiPriority w:val="39"/>
    <w:semiHidden/>
    <w:unhideWhenUsed/>
    <w:qFormat/>
    <w:rsid w:val="002A2CBD"/>
    <w:pPr>
      <w:spacing w:line="276" w:lineRule="auto"/>
      <w:outlineLvl w:val="9"/>
    </w:pPr>
  </w:style>
  <w:style w:type="paragraph" w:styleId="Obsah2">
    <w:name w:val="toc 2"/>
    <w:basedOn w:val="Normlny"/>
    <w:next w:val="Normlny"/>
    <w:autoRedefine/>
    <w:uiPriority w:val="39"/>
    <w:unhideWhenUsed/>
    <w:qFormat/>
    <w:rsid w:val="00F90E7C"/>
    <w:pPr>
      <w:tabs>
        <w:tab w:val="right" w:leader="dot" w:pos="9062"/>
      </w:tabs>
      <w:spacing w:after="100" w:line="276" w:lineRule="auto"/>
      <w:ind w:left="709" w:hanging="425"/>
    </w:pPr>
    <w:rPr>
      <w:rFonts w:asciiTheme="minorHAnsi" w:eastAsiaTheme="minorEastAsia" w:hAnsiTheme="minorHAnsi" w:cstheme="minorBidi"/>
      <w:sz w:val="22"/>
      <w:szCs w:val="22"/>
    </w:rPr>
  </w:style>
  <w:style w:type="paragraph" w:styleId="Obsah1">
    <w:name w:val="toc 1"/>
    <w:basedOn w:val="Normlny"/>
    <w:next w:val="Normlny"/>
    <w:autoRedefine/>
    <w:uiPriority w:val="39"/>
    <w:unhideWhenUsed/>
    <w:qFormat/>
    <w:rsid w:val="00CA7CC9"/>
    <w:pPr>
      <w:tabs>
        <w:tab w:val="right" w:leader="dot" w:pos="9062"/>
      </w:tabs>
      <w:spacing w:after="100" w:line="276" w:lineRule="auto"/>
      <w:ind w:left="284" w:hanging="284"/>
    </w:pPr>
    <w:rPr>
      <w:rFonts w:asciiTheme="minorHAnsi" w:eastAsiaTheme="minorEastAsia" w:hAnsiTheme="minorHAnsi" w:cstheme="minorBidi"/>
      <w:sz w:val="22"/>
      <w:szCs w:val="22"/>
    </w:rPr>
  </w:style>
  <w:style w:type="paragraph" w:styleId="Obsah3">
    <w:name w:val="toc 3"/>
    <w:basedOn w:val="Normlny"/>
    <w:next w:val="Normlny"/>
    <w:autoRedefine/>
    <w:uiPriority w:val="39"/>
    <w:unhideWhenUsed/>
    <w:qFormat/>
    <w:rsid w:val="00F90E7C"/>
    <w:pPr>
      <w:tabs>
        <w:tab w:val="right" w:leader="dot" w:pos="9062"/>
      </w:tabs>
      <w:spacing w:after="100" w:line="276" w:lineRule="auto"/>
      <w:ind w:left="1418" w:hanging="709"/>
    </w:pPr>
    <w:rPr>
      <w:rFonts w:asciiTheme="minorHAnsi" w:eastAsiaTheme="minorEastAsia" w:hAnsiTheme="minorHAnsi" w:cstheme="minorBidi"/>
      <w:sz w:val="22"/>
      <w:szCs w:val="22"/>
    </w:rPr>
  </w:style>
  <w:style w:type="character" w:styleId="Hypertextovprepojenie">
    <w:name w:val="Hyperlink"/>
    <w:basedOn w:val="Predvolenpsmoodseku"/>
    <w:uiPriority w:val="99"/>
    <w:unhideWhenUsed/>
    <w:rsid w:val="002A2CBD"/>
    <w:rPr>
      <w:color w:val="0000FF" w:themeColor="hyperlink"/>
      <w:u w:val="single"/>
    </w:rPr>
  </w:style>
  <w:style w:type="paragraph" w:styleId="Textpoznmkypodiarou">
    <w:name w:val="footnote text"/>
    <w:aliases w:val="Text poznámky pod čiarou 007,Stinking Styles2,Tekst przypisu- dokt,Char Char Char,Char,Char Char Char Char Char Char Char Char Char,Char Char Char Char Char Char Char Char Char Char Char,Char Char Ch,_Poznámka pod čiarou,o,Car"/>
    <w:basedOn w:val="Normlny"/>
    <w:link w:val="TextpoznmkypodiarouChar"/>
    <w:uiPriority w:val="99"/>
    <w:unhideWhenUsed/>
    <w:rsid w:val="001E2EBF"/>
    <w:rPr>
      <w:rFonts w:eastAsiaTheme="minorHAnsi"/>
      <w:sz w:val="20"/>
      <w:szCs w:val="20"/>
      <w:lang w:eastAsia="en-US"/>
    </w:rPr>
  </w:style>
  <w:style w:type="character" w:customStyle="1" w:styleId="TextpoznmkypodiarouChar">
    <w:name w:val="Text poznámky pod čiarou Char"/>
    <w:aliases w:val="Text poznámky pod čiarou 007 Char,Stinking Styles2 Char,Tekst przypisu- dokt Char,Char Char Char Char,Char Char,Char Char Char Char Char Char Char Char Char Char,Char Char Char Char Char Char Char Char Char Char Char Char"/>
    <w:basedOn w:val="Predvolenpsmoodseku"/>
    <w:link w:val="Textpoznmkypodiarou"/>
    <w:uiPriority w:val="99"/>
    <w:rsid w:val="001E2EBF"/>
    <w:rPr>
      <w:rFonts w:ascii="Times New Roman" w:hAnsi="Times New Roman" w:cs="Times New Roman"/>
      <w:sz w:val="20"/>
      <w:szCs w:val="20"/>
    </w:rPr>
  </w:style>
  <w:style w:type="character" w:styleId="Odkaznapoznmkupodiarou">
    <w:name w:val="footnote reference"/>
    <w:aliases w:val="Stinking Styles1,Footnote symbol,Footnote reference number,Times 10 Point,Exposant 3 Point,Ref,de nota al pie,note TESI,SUPERS,EN Footnote text,EN Footnote Refe,FRef ISO,PGI Fußnote Ziffer,Footnote,Footnotes refss,ftref"/>
    <w:basedOn w:val="Predvolenpsmoodseku"/>
    <w:uiPriority w:val="99"/>
    <w:unhideWhenUsed/>
    <w:rsid w:val="001E2EBF"/>
    <w:rPr>
      <w:vertAlign w:val="superscript"/>
    </w:rPr>
  </w:style>
  <w:style w:type="paragraph" w:customStyle="1" w:styleId="Default">
    <w:name w:val="Default"/>
    <w:link w:val="DefaultChar"/>
    <w:qFormat/>
    <w:rsid w:val="001E2EBF"/>
    <w:pPr>
      <w:autoSpaceDE w:val="0"/>
      <w:autoSpaceDN w:val="0"/>
      <w:adjustRightInd w:val="0"/>
      <w:spacing w:after="0" w:line="240" w:lineRule="auto"/>
    </w:pPr>
    <w:rPr>
      <w:rFonts w:ascii="Arial" w:eastAsiaTheme="minorEastAsia" w:hAnsi="Arial" w:cs="Arial"/>
      <w:color w:val="000000"/>
      <w:sz w:val="24"/>
      <w:szCs w:val="24"/>
      <w:lang w:eastAsia="sk-SK"/>
    </w:rPr>
  </w:style>
  <w:style w:type="paragraph" w:styleId="Zkladntext">
    <w:name w:val="Body Text"/>
    <w:basedOn w:val="Normlny"/>
    <w:link w:val="ZkladntextChar"/>
    <w:uiPriority w:val="99"/>
    <w:semiHidden/>
    <w:unhideWhenUsed/>
    <w:rsid w:val="001A5041"/>
    <w:pPr>
      <w:spacing w:after="120"/>
    </w:pPr>
  </w:style>
  <w:style w:type="character" w:customStyle="1" w:styleId="ZkladntextChar">
    <w:name w:val="Základný text Char"/>
    <w:basedOn w:val="Predvolenpsmoodseku"/>
    <w:link w:val="Zkladntext"/>
    <w:uiPriority w:val="99"/>
    <w:semiHidden/>
    <w:rsid w:val="001A5041"/>
    <w:rPr>
      <w:rFonts w:ascii="Times New Roman" w:eastAsia="Times New Roman" w:hAnsi="Times New Roman" w:cs="Times New Roman"/>
      <w:sz w:val="24"/>
      <w:szCs w:val="24"/>
      <w:lang w:eastAsia="sk-SK"/>
    </w:rPr>
  </w:style>
  <w:style w:type="paragraph" w:styleId="Odsekzoznamu">
    <w:name w:val="List Paragraph"/>
    <w:aliases w:val="body,Odsek zoznamu2,List Paragraph,Odsek zoznamu1"/>
    <w:basedOn w:val="Normlny"/>
    <w:link w:val="OdsekzoznamuChar"/>
    <w:uiPriority w:val="34"/>
    <w:qFormat/>
    <w:rsid w:val="00003CF9"/>
    <w:pPr>
      <w:spacing w:before="120" w:after="120"/>
      <w:ind w:left="720"/>
      <w:contextualSpacing/>
      <w:jc w:val="both"/>
    </w:pPr>
  </w:style>
  <w:style w:type="character" w:customStyle="1" w:styleId="OdsekzoznamuChar">
    <w:name w:val="Odsek zoznamu Char"/>
    <w:aliases w:val="body Char,Odsek zoznamu2 Char,List Paragraph Char,Odsek zoznamu1 Char"/>
    <w:basedOn w:val="Predvolenpsmoodseku"/>
    <w:link w:val="Odsekzoznamu"/>
    <w:uiPriority w:val="34"/>
    <w:locked/>
    <w:rsid w:val="00003CF9"/>
    <w:rPr>
      <w:rFonts w:ascii="Times New Roman" w:eastAsia="Times New Roman" w:hAnsi="Times New Roman" w:cs="Times New Roman"/>
      <w:sz w:val="24"/>
      <w:szCs w:val="24"/>
      <w:lang w:eastAsia="sk-SK"/>
    </w:rPr>
  </w:style>
  <w:style w:type="paragraph" w:customStyle="1" w:styleId="SoIaC3">
    <w:name w:val="SoIaC_3"/>
    <w:basedOn w:val="Normlny"/>
    <w:link w:val="SoIaC3Char"/>
    <w:qFormat/>
    <w:rsid w:val="00ED619A"/>
    <w:pPr>
      <w:numPr>
        <w:ilvl w:val="2"/>
        <w:numId w:val="4"/>
      </w:numPr>
      <w:tabs>
        <w:tab w:val="left" w:pos="540"/>
      </w:tabs>
      <w:spacing w:before="240" w:after="120"/>
      <w:jc w:val="both"/>
    </w:pPr>
    <w:rPr>
      <w:b/>
      <w:bCs/>
      <w:i/>
      <w:iCs/>
      <w:lang w:eastAsia="en-US"/>
    </w:rPr>
  </w:style>
  <w:style w:type="character" w:customStyle="1" w:styleId="SoIaC3Char">
    <w:name w:val="SoIaC_3 Char"/>
    <w:basedOn w:val="Predvolenpsmoodseku"/>
    <w:link w:val="SoIaC3"/>
    <w:rsid w:val="00ED619A"/>
    <w:rPr>
      <w:rFonts w:ascii="Times New Roman" w:eastAsia="Times New Roman" w:hAnsi="Times New Roman" w:cs="Times New Roman"/>
      <w:b/>
      <w:bCs/>
      <w:i/>
      <w:iCs/>
      <w:sz w:val="24"/>
      <w:szCs w:val="24"/>
    </w:rPr>
  </w:style>
  <w:style w:type="paragraph" w:customStyle="1" w:styleId="SoIaC2">
    <w:name w:val="SoIaC_2"/>
    <w:basedOn w:val="Normlny"/>
    <w:link w:val="SoIaC2Char"/>
    <w:qFormat/>
    <w:rsid w:val="00A508EE"/>
    <w:pPr>
      <w:tabs>
        <w:tab w:val="left" w:pos="540"/>
      </w:tabs>
      <w:spacing w:before="240" w:after="120"/>
      <w:jc w:val="both"/>
    </w:pPr>
    <w:rPr>
      <w:b/>
      <w:bCs/>
      <w:lang w:eastAsia="en-US"/>
    </w:rPr>
  </w:style>
  <w:style w:type="character" w:customStyle="1" w:styleId="SoIaC2Char">
    <w:name w:val="SoIaC_2 Char"/>
    <w:basedOn w:val="Predvolenpsmoodseku"/>
    <w:link w:val="SoIaC2"/>
    <w:rsid w:val="00A508EE"/>
    <w:rPr>
      <w:rFonts w:ascii="Times New Roman" w:eastAsia="Times New Roman" w:hAnsi="Times New Roman" w:cs="Times New Roman"/>
      <w:b/>
      <w:bCs/>
      <w:sz w:val="24"/>
      <w:szCs w:val="24"/>
    </w:rPr>
  </w:style>
  <w:style w:type="character" w:customStyle="1" w:styleId="Nadpis2Char">
    <w:name w:val="Nadpis 2 Char"/>
    <w:basedOn w:val="Predvolenpsmoodseku"/>
    <w:link w:val="Nadpis2"/>
    <w:uiPriority w:val="9"/>
    <w:rsid w:val="002C01A3"/>
    <w:rPr>
      <w:rFonts w:asciiTheme="majorHAnsi" w:eastAsiaTheme="majorEastAsia" w:hAnsiTheme="majorHAnsi" w:cstheme="majorBidi"/>
      <w:b/>
      <w:bCs/>
      <w:color w:val="4F81BD" w:themeColor="accent1"/>
      <w:sz w:val="26"/>
      <w:szCs w:val="26"/>
      <w:lang w:eastAsia="sk-SK"/>
    </w:rPr>
  </w:style>
  <w:style w:type="character" w:styleId="Zvraznenie">
    <w:name w:val="Emphasis"/>
    <w:uiPriority w:val="20"/>
    <w:qFormat/>
    <w:rsid w:val="00640839"/>
    <w:rPr>
      <w:i/>
      <w:iCs/>
    </w:rPr>
  </w:style>
  <w:style w:type="character" w:customStyle="1" w:styleId="Nadpis3Char">
    <w:name w:val="Nadpis 3 Char"/>
    <w:basedOn w:val="Predvolenpsmoodseku"/>
    <w:link w:val="Nadpis3"/>
    <w:uiPriority w:val="9"/>
    <w:rsid w:val="00A333DD"/>
    <w:rPr>
      <w:rFonts w:asciiTheme="majorHAnsi" w:eastAsiaTheme="majorEastAsia" w:hAnsiTheme="majorHAnsi" w:cstheme="majorBidi"/>
      <w:b/>
      <w:bCs/>
      <w:color w:val="4F81BD" w:themeColor="accent1"/>
      <w:sz w:val="24"/>
      <w:szCs w:val="24"/>
      <w:lang w:eastAsia="sk-SK"/>
    </w:rPr>
  </w:style>
  <w:style w:type="paragraph" w:styleId="Popis">
    <w:name w:val="caption"/>
    <w:basedOn w:val="Normlny"/>
    <w:next w:val="Normlny"/>
    <w:uiPriority w:val="35"/>
    <w:unhideWhenUsed/>
    <w:qFormat/>
    <w:rsid w:val="00A333DD"/>
    <w:pPr>
      <w:spacing w:after="200"/>
    </w:pPr>
    <w:rPr>
      <w:b/>
      <w:bCs/>
      <w:color w:val="4F81BD" w:themeColor="accent1"/>
      <w:sz w:val="18"/>
      <w:szCs w:val="18"/>
    </w:rPr>
  </w:style>
  <w:style w:type="character" w:customStyle="1" w:styleId="Zkladntext2">
    <w:name w:val="Základný text (2)_"/>
    <w:basedOn w:val="Predvolenpsmoodseku"/>
    <w:link w:val="Zkladntext21"/>
    <w:uiPriority w:val="99"/>
    <w:locked/>
    <w:rsid w:val="00A333DD"/>
    <w:rPr>
      <w:rFonts w:ascii="Times New Roman" w:hAnsi="Times New Roman" w:cs="Times New Roman"/>
      <w:shd w:val="clear" w:color="auto" w:fill="FFFFFF"/>
    </w:rPr>
  </w:style>
  <w:style w:type="paragraph" w:customStyle="1" w:styleId="Zkladntext21">
    <w:name w:val="Základný text (2)1"/>
    <w:basedOn w:val="Normlny"/>
    <w:link w:val="Zkladntext2"/>
    <w:uiPriority w:val="99"/>
    <w:rsid w:val="00A333DD"/>
    <w:pPr>
      <w:shd w:val="clear" w:color="auto" w:fill="FFFFFF"/>
      <w:spacing w:line="278" w:lineRule="exact"/>
    </w:pPr>
    <w:rPr>
      <w:rFonts w:eastAsiaTheme="minorHAnsi"/>
      <w:sz w:val="22"/>
      <w:szCs w:val="22"/>
      <w:lang w:eastAsia="en-US"/>
    </w:rPr>
  </w:style>
  <w:style w:type="character" w:styleId="Odkaznakomentr">
    <w:name w:val="annotation reference"/>
    <w:basedOn w:val="Predvolenpsmoodseku"/>
    <w:uiPriority w:val="99"/>
    <w:semiHidden/>
    <w:unhideWhenUsed/>
    <w:rsid w:val="00D5319E"/>
    <w:rPr>
      <w:sz w:val="16"/>
      <w:szCs w:val="16"/>
    </w:rPr>
  </w:style>
  <w:style w:type="paragraph" w:styleId="Textkomentra">
    <w:name w:val="annotation text"/>
    <w:basedOn w:val="Normlny"/>
    <w:link w:val="TextkomentraChar"/>
    <w:uiPriority w:val="99"/>
    <w:semiHidden/>
    <w:unhideWhenUsed/>
    <w:rsid w:val="00D5319E"/>
    <w:rPr>
      <w:sz w:val="20"/>
      <w:szCs w:val="20"/>
    </w:rPr>
  </w:style>
  <w:style w:type="character" w:customStyle="1" w:styleId="TextkomentraChar">
    <w:name w:val="Text komentára Char"/>
    <w:basedOn w:val="Predvolenpsmoodseku"/>
    <w:link w:val="Textkomentra"/>
    <w:uiPriority w:val="99"/>
    <w:semiHidden/>
    <w:rsid w:val="00D5319E"/>
    <w:rPr>
      <w:rFonts w:ascii="Times New Roman" w:eastAsia="Times New Roman" w:hAnsi="Times New Roman" w:cs="Times New Roman"/>
      <w:sz w:val="20"/>
      <w:szCs w:val="20"/>
      <w:lang w:eastAsia="sk-SK"/>
    </w:rPr>
  </w:style>
  <w:style w:type="paragraph" w:styleId="Predmetkomentra">
    <w:name w:val="annotation subject"/>
    <w:basedOn w:val="Textkomentra"/>
    <w:next w:val="Textkomentra"/>
    <w:link w:val="PredmetkomentraChar"/>
    <w:uiPriority w:val="99"/>
    <w:semiHidden/>
    <w:unhideWhenUsed/>
    <w:rsid w:val="00D5319E"/>
    <w:rPr>
      <w:b/>
      <w:bCs/>
    </w:rPr>
  </w:style>
  <w:style w:type="character" w:customStyle="1" w:styleId="PredmetkomentraChar">
    <w:name w:val="Predmet komentára Char"/>
    <w:basedOn w:val="TextkomentraChar"/>
    <w:link w:val="Predmetkomentra"/>
    <w:uiPriority w:val="99"/>
    <w:semiHidden/>
    <w:rsid w:val="00D5319E"/>
    <w:rPr>
      <w:rFonts w:ascii="Times New Roman" w:eastAsia="Times New Roman" w:hAnsi="Times New Roman" w:cs="Times New Roman"/>
      <w:b/>
      <w:bCs/>
      <w:sz w:val="20"/>
      <w:szCs w:val="20"/>
      <w:lang w:eastAsia="sk-SK"/>
    </w:rPr>
  </w:style>
  <w:style w:type="table" w:styleId="Strednmrieka3zvraznenie1">
    <w:name w:val="Medium Grid 3 Accent 1"/>
    <w:basedOn w:val="Normlnatabuka"/>
    <w:uiPriority w:val="69"/>
    <w:rsid w:val="00B55157"/>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Svetlzoznamzvraznenie1">
    <w:name w:val="Light List Accent 1"/>
    <w:basedOn w:val="Normlnatabuka"/>
    <w:uiPriority w:val="61"/>
    <w:rsid w:val="00665D8B"/>
    <w:pPr>
      <w:spacing w:after="0" w:line="240" w:lineRule="auto"/>
    </w:p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customStyle="1" w:styleId="Deloittetable3111">
    <w:name w:val="Deloitte table 3111"/>
    <w:basedOn w:val="Normlnatabuka"/>
    <w:uiPriority w:val="59"/>
    <w:rsid w:val="00FA1D7D"/>
    <w:pPr>
      <w:spacing w:after="0" w:line="240" w:lineRule="auto"/>
    </w:pPr>
    <w:rPr>
      <w:rFonts w:eastAsiaTheme="minorEastAsia" w:cs="Times New Roman"/>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DefaultChar">
    <w:name w:val="Default Char"/>
    <w:link w:val="Default"/>
    <w:locked/>
    <w:rsid w:val="002A46C4"/>
    <w:rPr>
      <w:rFonts w:ascii="Arial" w:eastAsiaTheme="minorEastAsia" w:hAnsi="Arial" w:cs="Arial"/>
      <w:color w:val="000000"/>
      <w:sz w:val="24"/>
      <w:szCs w:val="24"/>
      <w:lang w:eastAsia="sk-SK"/>
    </w:rPr>
  </w:style>
  <w:style w:type="table" w:styleId="Mriekatabuky">
    <w:name w:val="Table Grid"/>
    <w:basedOn w:val="Normlnatabuka"/>
    <w:uiPriority w:val="59"/>
    <w:rsid w:val="0072624E"/>
    <w:pPr>
      <w:spacing w:after="0" w:line="240" w:lineRule="auto"/>
    </w:pPr>
    <w:rPr>
      <w:rFonts w:eastAsiaTheme="minorEastAsi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alo2">
    <w:name w:val="Palo 2"/>
    <w:basedOn w:val="Normlny"/>
    <w:rsid w:val="0072624E"/>
    <w:pPr>
      <w:spacing w:before="120" w:after="120"/>
      <w:ind w:left="709" w:hanging="709"/>
      <w:jc w:val="both"/>
    </w:pPr>
    <w:rPr>
      <w:rFonts w:cstheme="minorBidi"/>
      <w:b/>
      <w:bCs/>
      <w:sz w:val="26"/>
      <w:lang w:eastAsia="en-US"/>
    </w:rPr>
  </w:style>
  <w:style w:type="paragraph" w:customStyle="1" w:styleId="Style43">
    <w:name w:val="Style43"/>
    <w:basedOn w:val="Normlny"/>
    <w:uiPriority w:val="99"/>
    <w:rsid w:val="0072624E"/>
    <w:pPr>
      <w:widowControl w:val="0"/>
      <w:autoSpaceDE w:val="0"/>
      <w:autoSpaceDN w:val="0"/>
      <w:adjustRightInd w:val="0"/>
      <w:spacing w:line="274" w:lineRule="exact"/>
      <w:jc w:val="center"/>
    </w:pPr>
    <w:rPr>
      <w:rFonts w:cstheme="minorBidi"/>
    </w:rPr>
  </w:style>
  <w:style w:type="paragraph" w:styleId="Revzia">
    <w:name w:val="Revision"/>
    <w:hidden/>
    <w:uiPriority w:val="99"/>
    <w:semiHidden/>
    <w:rsid w:val="005A5A8C"/>
    <w:pPr>
      <w:spacing w:after="0" w:line="240" w:lineRule="auto"/>
    </w:pPr>
    <w:rPr>
      <w:rFonts w:ascii="Times New Roman" w:eastAsia="Times New Roman" w:hAnsi="Times New Roman" w:cs="Times New Roman"/>
      <w:sz w:val="24"/>
      <w:szCs w:val="24"/>
      <w:lang w:eastAsia="sk-SK"/>
    </w:rPr>
  </w:style>
  <w:style w:type="character" w:customStyle="1" w:styleId="st">
    <w:name w:val="st"/>
    <w:basedOn w:val="Predvolenpsmoodseku"/>
    <w:rsid w:val="00A06FC8"/>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heme="minorHAnsi" w:eastAsiaTheme="minorHAnsi" w:hAnsiTheme="minorHAnsi" w:cstheme="minorBidi"/>
        <w:sz w:val="22"/>
        <w:szCs w:val="22"/>
        <w:lang w:val="sk-SK" w:eastAsia="en-US" w:bidi="ar-SA"/>
      </w:rPr>
    </w:rPrDefault>
    <w:pPrDefault>
      <w:pPr>
        <w:spacing w:after="200" w:line="276" w:lineRule="auto"/>
      </w:pPr>
    </w:pPrDefault>
  </w:docDefaults>
  <w:latentStyles w:defLockedState="0" w:defUIPriority="99" w:defSemiHidden="1" w:defUnhideWhenUsed="1" w:defQFormat="0" w:count="267">
    <w:lsdException w:name="Normal" w:semiHidden="0" w:uiPriority="0" w:unhideWhenUsed="0" w:qFormat="1"/>
    <w:lsdException w:name="heading 1" w:semiHidden="0" w:uiPriority="9" w:unhideWhenUsed="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toc 1" w:uiPriority="39" w:qFormat="1"/>
    <w:lsdException w:name="toc 2" w:uiPriority="39" w:qFormat="1"/>
    <w:lsdException w:name="toc 3" w:uiPriority="39" w:qFormat="1"/>
    <w:lsdException w:name="toc 4" w:uiPriority="39"/>
    <w:lsdException w:name="toc 5" w:uiPriority="39"/>
    <w:lsdException w:name="toc 6" w:uiPriority="39"/>
    <w:lsdException w:name="toc 7" w:uiPriority="39"/>
    <w:lsdException w:name="toc 8" w:uiPriority="39"/>
    <w:lsdException w:name="toc 9" w:uiPriority="39"/>
    <w:lsdException w:name="caption" w:uiPriority="35" w:qFormat="1"/>
    <w:lsdException w:name="Title" w:semiHidden="0" w:uiPriority="10" w:unhideWhenUsed="0" w:qFormat="1"/>
    <w:lsdException w:name="Default Paragraph Font" w:uiPriority="1"/>
    <w:lsdException w:name="Body Text Indent" w:uiPriority="0"/>
    <w:lsdException w:name="Subtitle" w:semiHidden="0" w:uiPriority="11" w:unhideWhenUsed="0" w:qFormat="1"/>
    <w:lsdException w:name="Strong" w:semiHidden="0" w:uiPriority="22" w:unhideWhenUsed="0" w:qFormat="1"/>
    <w:lsdException w:name="Emphasis" w:semiHidden="0" w:uiPriority="20" w:unhideWhenUsed="0" w:qFormat="1"/>
    <w:lsdException w:name="Table Grid" w:semiHidden="0" w:uiPriority="59" w:unhideWhenUsed="0"/>
    <w:lsdException w:name="Placeholder Text" w:unhideWhenUsed="0"/>
    <w:lsdException w:name="No Spacing" w:semiHidden="0" w:uiPriority="1" w:unhideWhenUsed="0" w:qFormat="1"/>
    <w:lsdException w:name="Light Shading" w:semiHidden="0" w:uiPriority="60" w:unhideWhenUsed="0"/>
    <w:lsdException w:name="Light List" w:semiHidden="0" w:uiPriority="61" w:unhideWhenUsed="0"/>
    <w:lsdException w:name="Light Grid" w:semiHidden="0" w:uiPriority="62" w:unhideWhenUsed="0"/>
    <w:lsdException w:name="Medium Shading 1" w:semiHidden="0" w:uiPriority="63" w:unhideWhenUsed="0"/>
    <w:lsdException w:name="Medium Shading 2" w:semiHidden="0" w:uiPriority="64" w:unhideWhenUsed="0"/>
    <w:lsdException w:name="Medium List 1" w:semiHidden="0" w:uiPriority="65" w:unhideWhenUsed="0"/>
    <w:lsdException w:name="Medium List 2" w:semiHidden="0" w:uiPriority="66" w:unhideWhenUsed="0"/>
    <w:lsdException w:name="Medium Grid 1" w:semiHidden="0" w:uiPriority="67" w:unhideWhenUsed="0"/>
    <w:lsdException w:name="Medium Grid 2" w:semiHidden="0" w:uiPriority="68" w:unhideWhenUsed="0"/>
    <w:lsdException w:name="Medium Grid 3" w:semiHidden="0" w:uiPriority="69" w:unhideWhenUsed="0"/>
    <w:lsdException w:name="Dark List" w:semiHidden="0" w:uiPriority="70" w:unhideWhenUsed="0"/>
    <w:lsdException w:name="Colorful Shading" w:semiHidden="0" w:uiPriority="71" w:unhideWhenUsed="0"/>
    <w:lsdException w:name="Colorful List" w:semiHidden="0" w:uiPriority="72" w:unhideWhenUsed="0"/>
    <w:lsdException w:name="Colorful Grid" w:semiHidden="0" w:uiPriority="73" w:unhideWhenUsed="0"/>
    <w:lsdException w:name="Light Shading Accent 1" w:semiHidden="0" w:uiPriority="60" w:unhideWhenUsed="0"/>
    <w:lsdException w:name="Light List Accent 1" w:semiHidden="0" w:uiPriority="61" w:unhideWhenUsed="0"/>
    <w:lsdException w:name="Light Grid Accent 1" w:semiHidden="0" w:uiPriority="62" w:unhideWhenUsed="0"/>
    <w:lsdException w:name="Medium Shading 1 Accent 1" w:semiHidden="0" w:uiPriority="63" w:unhideWhenUsed="0"/>
    <w:lsdException w:name="Medium Shading 2 Accent 1" w:semiHidden="0" w:uiPriority="64" w:unhideWhenUsed="0"/>
    <w:lsdException w:name="Medium List 1 Accent 1" w:semiHidden="0" w:uiPriority="65" w:unhideWhenUsed="0"/>
    <w:lsdException w:name="Revision" w:unhideWhenUsed="0"/>
    <w:lsdException w:name="List Paragraph" w:semiHidden="0" w:uiPriority="34" w:unhideWhenUsed="0" w:qFormat="1"/>
    <w:lsdException w:name="Quote" w:semiHidden="0" w:uiPriority="29" w:unhideWhenUsed="0" w:qFormat="1"/>
    <w:lsdException w:name="Intense Quote" w:semiHidden="0" w:uiPriority="30" w:unhideWhenUsed="0" w:qFormat="1"/>
    <w:lsdException w:name="Medium List 2 Accent 1" w:semiHidden="0" w:uiPriority="66" w:unhideWhenUsed="0"/>
    <w:lsdException w:name="Medium Grid 1 Accent 1" w:semiHidden="0" w:uiPriority="67" w:unhideWhenUsed="0"/>
    <w:lsdException w:name="Medium Grid 2 Accent 1" w:semiHidden="0" w:uiPriority="68" w:unhideWhenUsed="0"/>
    <w:lsdException w:name="Medium Grid 3 Accent 1" w:semiHidden="0" w:uiPriority="69" w:unhideWhenUsed="0"/>
    <w:lsdException w:name="Dark List Accent 1" w:semiHidden="0" w:uiPriority="70" w:unhideWhenUsed="0"/>
    <w:lsdException w:name="Colorful Shading Accent 1" w:semiHidden="0" w:uiPriority="71" w:unhideWhenUsed="0"/>
    <w:lsdException w:name="Colorful List Accent 1" w:semiHidden="0" w:uiPriority="72" w:unhideWhenUsed="0"/>
    <w:lsdException w:name="Colorful Grid Accent 1" w:semiHidden="0" w:uiPriority="73" w:unhideWhenUsed="0"/>
    <w:lsdException w:name="Light Shading Accent 2" w:semiHidden="0" w:uiPriority="60" w:unhideWhenUsed="0"/>
    <w:lsdException w:name="Light List Accent 2" w:semiHidden="0" w:uiPriority="61" w:unhideWhenUsed="0"/>
    <w:lsdException w:name="Light Grid Accent 2" w:semiHidden="0" w:uiPriority="62" w:unhideWhenUsed="0"/>
    <w:lsdException w:name="Medium Shading 1 Accent 2" w:semiHidden="0" w:uiPriority="63" w:unhideWhenUsed="0"/>
    <w:lsdException w:name="Medium Shading 2 Accent 2" w:semiHidden="0" w:uiPriority="64" w:unhideWhenUsed="0"/>
    <w:lsdException w:name="Medium List 1 Accent 2" w:semiHidden="0" w:uiPriority="65" w:unhideWhenUsed="0"/>
    <w:lsdException w:name="Medium List 2 Accent 2" w:semiHidden="0" w:uiPriority="66" w:unhideWhenUsed="0"/>
    <w:lsdException w:name="Medium Grid 1 Accent 2" w:semiHidden="0" w:uiPriority="67" w:unhideWhenUsed="0"/>
    <w:lsdException w:name="Medium Grid 2 Accent 2" w:semiHidden="0" w:uiPriority="68" w:unhideWhenUsed="0"/>
    <w:lsdException w:name="Medium Grid 3 Accent 2" w:semiHidden="0" w:uiPriority="69" w:unhideWhenUsed="0"/>
    <w:lsdException w:name="Dark List Accent 2" w:semiHidden="0" w:uiPriority="70" w:unhideWhenUsed="0"/>
    <w:lsdException w:name="Colorful Shading Accent 2" w:semiHidden="0" w:uiPriority="71" w:unhideWhenUsed="0"/>
    <w:lsdException w:name="Colorful List Accent 2" w:semiHidden="0" w:uiPriority="72" w:unhideWhenUsed="0"/>
    <w:lsdException w:name="Colorful Grid Accent 2" w:semiHidden="0" w:uiPriority="73" w:unhideWhenUsed="0"/>
    <w:lsdException w:name="Light Shading Accent 3" w:semiHidden="0" w:uiPriority="60" w:unhideWhenUsed="0"/>
    <w:lsdException w:name="Light List Accent 3" w:semiHidden="0" w:uiPriority="61" w:unhideWhenUsed="0"/>
    <w:lsdException w:name="Light Grid Accent 3" w:semiHidden="0" w:uiPriority="62" w:unhideWhenUsed="0"/>
    <w:lsdException w:name="Medium Shading 1 Accent 3" w:semiHidden="0" w:uiPriority="63" w:unhideWhenUsed="0"/>
    <w:lsdException w:name="Medium Shading 2 Accent 3" w:semiHidden="0" w:uiPriority="64" w:unhideWhenUsed="0"/>
    <w:lsdException w:name="Medium List 1 Accent 3" w:semiHidden="0" w:uiPriority="65" w:unhideWhenUsed="0"/>
    <w:lsdException w:name="Medium List 2 Accent 3" w:semiHidden="0" w:uiPriority="66" w:unhideWhenUsed="0"/>
    <w:lsdException w:name="Medium Grid 1 Accent 3" w:semiHidden="0" w:uiPriority="67" w:unhideWhenUsed="0"/>
    <w:lsdException w:name="Medium Grid 2 Accent 3" w:semiHidden="0" w:uiPriority="68" w:unhideWhenUsed="0"/>
    <w:lsdException w:name="Medium Grid 3 Accent 3" w:semiHidden="0" w:uiPriority="69" w:unhideWhenUsed="0"/>
    <w:lsdException w:name="Dark List Accent 3" w:semiHidden="0" w:uiPriority="70" w:unhideWhenUsed="0"/>
    <w:lsdException w:name="Colorful Shading Accent 3" w:semiHidden="0" w:uiPriority="71" w:unhideWhenUsed="0"/>
    <w:lsdException w:name="Colorful List Accent 3" w:semiHidden="0" w:uiPriority="72" w:unhideWhenUsed="0"/>
    <w:lsdException w:name="Colorful Grid Accent 3" w:semiHidden="0" w:uiPriority="73" w:unhideWhenUsed="0"/>
    <w:lsdException w:name="Light Shading Accent 4" w:semiHidden="0" w:uiPriority="60" w:unhideWhenUsed="0"/>
    <w:lsdException w:name="Light List Accent 4" w:semiHidden="0" w:uiPriority="61" w:unhideWhenUsed="0"/>
    <w:lsdException w:name="Light Grid Accent 4" w:semiHidden="0" w:uiPriority="62" w:unhideWhenUsed="0"/>
    <w:lsdException w:name="Medium Shading 1 Accent 4" w:semiHidden="0" w:uiPriority="63" w:unhideWhenUsed="0"/>
    <w:lsdException w:name="Medium Shading 2 Accent 4" w:semiHidden="0" w:uiPriority="64" w:unhideWhenUsed="0"/>
    <w:lsdException w:name="Medium List 1 Accent 4" w:semiHidden="0" w:uiPriority="65" w:unhideWhenUsed="0"/>
    <w:lsdException w:name="Medium List 2 Accent 4" w:semiHidden="0" w:uiPriority="66" w:unhideWhenUsed="0"/>
    <w:lsdException w:name="Medium Grid 1 Accent 4" w:semiHidden="0" w:uiPriority="67" w:unhideWhenUsed="0"/>
    <w:lsdException w:name="Medium Grid 2 Accent 4" w:semiHidden="0" w:uiPriority="68" w:unhideWhenUsed="0"/>
    <w:lsdException w:name="Medium Grid 3 Accent 4" w:semiHidden="0" w:uiPriority="69" w:unhideWhenUsed="0"/>
    <w:lsdException w:name="Dark List Accent 4" w:semiHidden="0" w:uiPriority="70" w:unhideWhenUsed="0"/>
    <w:lsdException w:name="Colorful Shading Accent 4" w:semiHidden="0" w:uiPriority="71" w:unhideWhenUsed="0"/>
    <w:lsdException w:name="Colorful List Accent 4" w:semiHidden="0" w:uiPriority="72" w:unhideWhenUsed="0"/>
    <w:lsdException w:name="Colorful Grid Accent 4" w:semiHidden="0" w:uiPriority="73" w:unhideWhenUsed="0"/>
    <w:lsdException w:name="Light Shading Accent 5" w:semiHidden="0" w:uiPriority="60" w:unhideWhenUsed="0"/>
    <w:lsdException w:name="Light List Accent 5" w:semiHidden="0" w:uiPriority="61" w:unhideWhenUsed="0"/>
    <w:lsdException w:name="Light Grid Accent 5" w:semiHidden="0" w:uiPriority="62" w:unhideWhenUsed="0"/>
    <w:lsdException w:name="Medium Shading 1 Accent 5" w:semiHidden="0" w:uiPriority="63" w:unhideWhenUsed="0"/>
    <w:lsdException w:name="Medium Shading 2 Accent 5" w:semiHidden="0" w:uiPriority="64" w:unhideWhenUsed="0"/>
    <w:lsdException w:name="Medium List 1 Accent 5" w:semiHidden="0" w:uiPriority="65" w:unhideWhenUsed="0"/>
    <w:lsdException w:name="Medium List 2 Accent 5" w:semiHidden="0" w:uiPriority="66" w:unhideWhenUsed="0"/>
    <w:lsdException w:name="Medium Grid 1 Accent 5" w:semiHidden="0" w:uiPriority="67" w:unhideWhenUsed="0"/>
    <w:lsdException w:name="Medium Grid 2 Accent 5" w:semiHidden="0" w:uiPriority="68" w:unhideWhenUsed="0"/>
    <w:lsdException w:name="Medium Grid 3 Accent 5" w:semiHidden="0" w:uiPriority="69" w:unhideWhenUsed="0"/>
    <w:lsdException w:name="Dark List Accent 5" w:semiHidden="0" w:uiPriority="70" w:unhideWhenUsed="0"/>
    <w:lsdException w:name="Colorful Shading Accent 5" w:semiHidden="0" w:uiPriority="71" w:unhideWhenUsed="0"/>
    <w:lsdException w:name="Colorful List Accent 5" w:semiHidden="0" w:uiPriority="72" w:unhideWhenUsed="0"/>
    <w:lsdException w:name="Colorful Grid Accent 5" w:semiHidden="0" w:uiPriority="73" w:unhideWhenUsed="0"/>
    <w:lsdException w:name="Light Shading Accent 6" w:semiHidden="0" w:uiPriority="60" w:unhideWhenUsed="0"/>
    <w:lsdException w:name="Light List Accent 6" w:semiHidden="0" w:uiPriority="61" w:unhideWhenUsed="0"/>
    <w:lsdException w:name="Light Grid Accent 6" w:semiHidden="0" w:uiPriority="62" w:unhideWhenUsed="0"/>
    <w:lsdException w:name="Medium Shading 1 Accent 6" w:semiHidden="0" w:uiPriority="63" w:unhideWhenUsed="0"/>
    <w:lsdException w:name="Medium Shading 2 Accent 6" w:semiHidden="0" w:uiPriority="64" w:unhideWhenUsed="0"/>
    <w:lsdException w:name="Medium List 1 Accent 6" w:semiHidden="0" w:uiPriority="65" w:unhideWhenUsed="0"/>
    <w:lsdException w:name="Medium List 2 Accent 6" w:semiHidden="0" w:uiPriority="66" w:unhideWhenUsed="0"/>
    <w:lsdException w:name="Medium Grid 1 Accent 6" w:semiHidden="0" w:uiPriority="67" w:unhideWhenUsed="0"/>
    <w:lsdException w:name="Medium Grid 2 Accent 6" w:semiHidden="0" w:uiPriority="68" w:unhideWhenUsed="0"/>
    <w:lsdException w:name="Medium Grid 3 Accent 6" w:semiHidden="0" w:uiPriority="69" w:unhideWhenUsed="0"/>
    <w:lsdException w:name="Dark List Accent 6" w:semiHidden="0" w:uiPriority="70" w:unhideWhenUsed="0"/>
    <w:lsdException w:name="Colorful Shading Accent 6" w:semiHidden="0" w:uiPriority="71" w:unhideWhenUsed="0"/>
    <w:lsdException w:name="Colorful List Accent 6" w:semiHidden="0" w:uiPriority="72" w:unhideWhenUsed="0"/>
    <w:lsdException w:name="Colorful Grid Accent 6" w:semiHidden="0" w:uiPriority="73" w:unhideWhenUsed="0"/>
    <w:lsdException w:name="Subtle Emphasis" w:semiHidden="0" w:uiPriority="19" w:unhideWhenUsed="0" w:qFormat="1"/>
    <w:lsdException w:name="Intense Emphasis" w:semiHidden="0" w:uiPriority="21" w:unhideWhenUsed="0" w:qFormat="1"/>
    <w:lsdException w:name="Subtle Reference" w:semiHidden="0" w:uiPriority="31" w:unhideWhenUsed="0" w:qFormat="1"/>
    <w:lsdException w:name="Intense Reference" w:semiHidden="0" w:uiPriority="32" w:unhideWhenUsed="0" w:qFormat="1"/>
    <w:lsdException w:name="Book Title" w:semiHidden="0" w:uiPriority="33" w:unhideWhenUsed="0" w:qFormat="1"/>
    <w:lsdException w:name="Bibliography" w:uiPriority="37"/>
    <w:lsdException w:name="TOC Heading" w:uiPriority="39" w:qFormat="1"/>
  </w:latentStyles>
  <w:style w:type="paragraph" w:default="1" w:styleId="Normlny">
    <w:name w:val="Normal"/>
    <w:qFormat/>
    <w:rsid w:val="00C82F99"/>
    <w:pPr>
      <w:spacing w:after="0" w:line="240" w:lineRule="auto"/>
    </w:pPr>
    <w:rPr>
      <w:rFonts w:ascii="Times New Roman" w:eastAsia="Times New Roman" w:hAnsi="Times New Roman" w:cs="Times New Roman"/>
      <w:sz w:val="24"/>
      <w:szCs w:val="24"/>
      <w:lang w:eastAsia="sk-SK"/>
    </w:rPr>
  </w:style>
  <w:style w:type="paragraph" w:styleId="Nadpis1">
    <w:name w:val="heading 1"/>
    <w:aliases w:val="I,kapitola,Čo robí (časť),Chapter"/>
    <w:basedOn w:val="Normlny"/>
    <w:next w:val="Normlny"/>
    <w:link w:val="Nadpis1Char"/>
    <w:uiPriority w:val="9"/>
    <w:qFormat/>
    <w:rsid w:val="002A2CBD"/>
    <w:pPr>
      <w:keepNext/>
      <w:keepLines/>
      <w:spacing w:before="480"/>
      <w:outlineLvl w:val="0"/>
    </w:pPr>
    <w:rPr>
      <w:rFonts w:asciiTheme="majorHAnsi" w:eastAsiaTheme="majorEastAsia" w:hAnsiTheme="majorHAnsi" w:cstheme="majorBidi"/>
      <w:b/>
      <w:bCs/>
      <w:color w:val="365F91" w:themeColor="accent1" w:themeShade="BF"/>
      <w:sz w:val="28"/>
      <w:szCs w:val="28"/>
    </w:rPr>
  </w:style>
  <w:style w:type="paragraph" w:styleId="Nadpis2">
    <w:name w:val="heading 2"/>
    <w:basedOn w:val="Normlny"/>
    <w:next w:val="Normlny"/>
    <w:link w:val="Nadpis2Char"/>
    <w:uiPriority w:val="9"/>
    <w:unhideWhenUsed/>
    <w:qFormat/>
    <w:rsid w:val="002C01A3"/>
    <w:pPr>
      <w:keepNext/>
      <w:keepLines/>
      <w:spacing w:before="200"/>
      <w:outlineLvl w:val="1"/>
    </w:pPr>
    <w:rPr>
      <w:rFonts w:asciiTheme="majorHAnsi" w:eastAsiaTheme="majorEastAsia" w:hAnsiTheme="majorHAnsi" w:cstheme="majorBidi"/>
      <w:b/>
      <w:bCs/>
      <w:color w:val="4F81BD" w:themeColor="accent1"/>
      <w:sz w:val="26"/>
      <w:szCs w:val="26"/>
    </w:rPr>
  </w:style>
  <w:style w:type="paragraph" w:styleId="Nadpis3">
    <w:name w:val="heading 3"/>
    <w:basedOn w:val="Normlny"/>
    <w:next w:val="Normlny"/>
    <w:link w:val="Nadpis3Char"/>
    <w:uiPriority w:val="9"/>
    <w:unhideWhenUsed/>
    <w:qFormat/>
    <w:rsid w:val="00A333DD"/>
    <w:pPr>
      <w:keepNext/>
      <w:keepLines/>
      <w:spacing w:before="200"/>
      <w:outlineLvl w:val="2"/>
    </w:pPr>
    <w:rPr>
      <w:rFonts w:asciiTheme="majorHAnsi" w:eastAsiaTheme="majorEastAsia" w:hAnsiTheme="majorHAnsi" w:cstheme="majorBidi"/>
      <w:b/>
      <w:bCs/>
      <w:color w:val="4F81BD" w:themeColor="accent1"/>
    </w:rPr>
  </w:style>
  <w:style w:type="character" w:default="1" w:styleId="Predvolenpsmoodseku">
    <w:name w:val="Default Paragraph Font"/>
    <w:uiPriority w:val="1"/>
    <w:semiHidden/>
    <w:unhideWhenUsed/>
  </w:style>
  <w:style w:type="table" w:default="1" w:styleId="Normlnatabuka">
    <w:name w:val="Normal Table"/>
    <w:uiPriority w:val="99"/>
    <w:semiHidden/>
    <w:unhideWhenUsed/>
    <w:tblPr>
      <w:tblInd w:w="0" w:type="dxa"/>
      <w:tblCellMar>
        <w:top w:w="0" w:type="dxa"/>
        <w:left w:w="108" w:type="dxa"/>
        <w:bottom w:w="0" w:type="dxa"/>
        <w:right w:w="108" w:type="dxa"/>
      </w:tblCellMar>
    </w:tblPr>
  </w:style>
  <w:style w:type="numbering" w:default="1" w:styleId="Bezzoznamu">
    <w:name w:val="No List"/>
    <w:uiPriority w:val="99"/>
    <w:semiHidden/>
    <w:unhideWhenUsed/>
  </w:style>
  <w:style w:type="paragraph" w:styleId="Zarkazkladnhotextu">
    <w:name w:val="Body Text Indent"/>
    <w:basedOn w:val="Normlny"/>
    <w:link w:val="ZarkazkladnhotextuChar"/>
    <w:unhideWhenUsed/>
    <w:rsid w:val="005A7B64"/>
    <w:pPr>
      <w:spacing w:after="120" w:line="276" w:lineRule="auto"/>
      <w:ind w:left="283"/>
    </w:pPr>
    <w:rPr>
      <w:rFonts w:eastAsia="Calibri"/>
      <w:szCs w:val="22"/>
      <w:lang w:eastAsia="en-US"/>
    </w:rPr>
  </w:style>
  <w:style w:type="character" w:customStyle="1" w:styleId="ZarkazkladnhotextuChar">
    <w:name w:val="Zarážka základného textu Char"/>
    <w:basedOn w:val="Predvolenpsmoodseku"/>
    <w:link w:val="Zarkazkladnhotextu"/>
    <w:rsid w:val="005A7B64"/>
    <w:rPr>
      <w:rFonts w:ascii="Times New Roman" w:eastAsia="Calibri" w:hAnsi="Times New Roman" w:cs="Times New Roman"/>
      <w:sz w:val="24"/>
    </w:rPr>
  </w:style>
  <w:style w:type="paragraph" w:styleId="Hlavika">
    <w:name w:val="header"/>
    <w:basedOn w:val="Normlny"/>
    <w:link w:val="HlavikaChar"/>
    <w:uiPriority w:val="99"/>
    <w:unhideWhenUsed/>
    <w:rsid w:val="005A7B64"/>
    <w:pPr>
      <w:tabs>
        <w:tab w:val="center" w:pos="4536"/>
        <w:tab w:val="right" w:pos="9072"/>
      </w:tabs>
    </w:pPr>
  </w:style>
  <w:style w:type="character" w:customStyle="1" w:styleId="HlavikaChar">
    <w:name w:val="Hlavička Char"/>
    <w:basedOn w:val="Predvolenpsmoodseku"/>
    <w:link w:val="Hlavika"/>
    <w:uiPriority w:val="99"/>
    <w:rsid w:val="005A7B64"/>
    <w:rPr>
      <w:rFonts w:ascii="Times New Roman" w:eastAsia="Times New Roman" w:hAnsi="Times New Roman" w:cs="Times New Roman"/>
      <w:sz w:val="24"/>
      <w:szCs w:val="24"/>
      <w:lang w:eastAsia="sk-SK"/>
    </w:rPr>
  </w:style>
  <w:style w:type="paragraph" w:styleId="Pta">
    <w:name w:val="footer"/>
    <w:basedOn w:val="Normlny"/>
    <w:link w:val="PtaChar"/>
    <w:uiPriority w:val="99"/>
    <w:unhideWhenUsed/>
    <w:rsid w:val="005A7B64"/>
    <w:pPr>
      <w:tabs>
        <w:tab w:val="center" w:pos="4536"/>
        <w:tab w:val="right" w:pos="9072"/>
      </w:tabs>
    </w:pPr>
  </w:style>
  <w:style w:type="character" w:customStyle="1" w:styleId="PtaChar">
    <w:name w:val="Päta Char"/>
    <w:basedOn w:val="Predvolenpsmoodseku"/>
    <w:link w:val="Pta"/>
    <w:uiPriority w:val="99"/>
    <w:rsid w:val="005A7B64"/>
    <w:rPr>
      <w:rFonts w:ascii="Times New Roman" w:eastAsia="Times New Roman" w:hAnsi="Times New Roman" w:cs="Times New Roman"/>
      <w:sz w:val="24"/>
      <w:szCs w:val="24"/>
      <w:lang w:eastAsia="sk-SK"/>
    </w:rPr>
  </w:style>
  <w:style w:type="paragraph" w:styleId="Textbubliny">
    <w:name w:val="Balloon Text"/>
    <w:basedOn w:val="Normlny"/>
    <w:link w:val="TextbublinyChar"/>
    <w:uiPriority w:val="99"/>
    <w:semiHidden/>
    <w:unhideWhenUsed/>
    <w:rsid w:val="005A7B64"/>
    <w:rPr>
      <w:rFonts w:ascii="Tahoma" w:hAnsi="Tahoma" w:cs="Tahoma"/>
      <w:sz w:val="16"/>
      <w:szCs w:val="16"/>
    </w:rPr>
  </w:style>
  <w:style w:type="character" w:customStyle="1" w:styleId="TextbublinyChar">
    <w:name w:val="Text bubliny Char"/>
    <w:basedOn w:val="Predvolenpsmoodseku"/>
    <w:link w:val="Textbubliny"/>
    <w:uiPriority w:val="99"/>
    <w:semiHidden/>
    <w:rsid w:val="005A7B64"/>
    <w:rPr>
      <w:rFonts w:ascii="Tahoma" w:eastAsia="Times New Roman" w:hAnsi="Tahoma" w:cs="Tahoma"/>
      <w:sz w:val="16"/>
      <w:szCs w:val="16"/>
      <w:lang w:eastAsia="sk-SK"/>
    </w:rPr>
  </w:style>
  <w:style w:type="character" w:customStyle="1" w:styleId="Nadpis1Char">
    <w:name w:val="Nadpis 1 Char"/>
    <w:aliases w:val="I Char,kapitola Char,Čo robí (časť) Char,Chapter Char"/>
    <w:basedOn w:val="Predvolenpsmoodseku"/>
    <w:link w:val="Nadpis1"/>
    <w:uiPriority w:val="9"/>
    <w:rsid w:val="002A2CBD"/>
    <w:rPr>
      <w:rFonts w:asciiTheme="majorHAnsi" w:eastAsiaTheme="majorEastAsia" w:hAnsiTheme="majorHAnsi" w:cstheme="majorBidi"/>
      <w:b/>
      <w:bCs/>
      <w:color w:val="365F91" w:themeColor="accent1" w:themeShade="BF"/>
      <w:sz w:val="28"/>
      <w:szCs w:val="28"/>
      <w:lang w:eastAsia="sk-SK"/>
    </w:rPr>
  </w:style>
  <w:style w:type="paragraph" w:styleId="Hlavikaobsahu">
    <w:name w:val="TOC Heading"/>
    <w:basedOn w:val="Nadpis1"/>
    <w:next w:val="Normlny"/>
    <w:uiPriority w:val="39"/>
    <w:semiHidden/>
    <w:unhideWhenUsed/>
    <w:qFormat/>
    <w:rsid w:val="002A2CBD"/>
    <w:pPr>
      <w:spacing w:line="276" w:lineRule="auto"/>
      <w:outlineLvl w:val="9"/>
    </w:pPr>
  </w:style>
  <w:style w:type="paragraph" w:styleId="Obsah2">
    <w:name w:val="toc 2"/>
    <w:basedOn w:val="Normlny"/>
    <w:next w:val="Normlny"/>
    <w:autoRedefine/>
    <w:uiPriority w:val="39"/>
    <w:unhideWhenUsed/>
    <w:qFormat/>
    <w:rsid w:val="00F90E7C"/>
    <w:pPr>
      <w:tabs>
        <w:tab w:val="right" w:leader="dot" w:pos="9062"/>
      </w:tabs>
      <w:spacing w:after="100" w:line="276" w:lineRule="auto"/>
      <w:ind w:left="709" w:hanging="425"/>
    </w:pPr>
    <w:rPr>
      <w:rFonts w:asciiTheme="minorHAnsi" w:eastAsiaTheme="minorEastAsia" w:hAnsiTheme="minorHAnsi" w:cstheme="minorBidi"/>
      <w:sz w:val="22"/>
      <w:szCs w:val="22"/>
    </w:rPr>
  </w:style>
  <w:style w:type="paragraph" w:styleId="Obsah1">
    <w:name w:val="toc 1"/>
    <w:basedOn w:val="Normlny"/>
    <w:next w:val="Normlny"/>
    <w:autoRedefine/>
    <w:uiPriority w:val="39"/>
    <w:unhideWhenUsed/>
    <w:qFormat/>
    <w:rsid w:val="00CA7CC9"/>
    <w:pPr>
      <w:tabs>
        <w:tab w:val="right" w:leader="dot" w:pos="9062"/>
      </w:tabs>
      <w:spacing w:after="100" w:line="276" w:lineRule="auto"/>
      <w:ind w:left="284" w:hanging="284"/>
    </w:pPr>
    <w:rPr>
      <w:rFonts w:asciiTheme="minorHAnsi" w:eastAsiaTheme="minorEastAsia" w:hAnsiTheme="minorHAnsi" w:cstheme="minorBidi"/>
      <w:sz w:val="22"/>
      <w:szCs w:val="22"/>
    </w:rPr>
  </w:style>
  <w:style w:type="paragraph" w:styleId="Obsah3">
    <w:name w:val="toc 3"/>
    <w:basedOn w:val="Normlny"/>
    <w:next w:val="Normlny"/>
    <w:autoRedefine/>
    <w:uiPriority w:val="39"/>
    <w:unhideWhenUsed/>
    <w:qFormat/>
    <w:rsid w:val="00F90E7C"/>
    <w:pPr>
      <w:tabs>
        <w:tab w:val="right" w:leader="dot" w:pos="9062"/>
      </w:tabs>
      <w:spacing w:after="100" w:line="276" w:lineRule="auto"/>
      <w:ind w:left="1418" w:hanging="709"/>
    </w:pPr>
    <w:rPr>
      <w:rFonts w:asciiTheme="minorHAnsi" w:eastAsiaTheme="minorEastAsia" w:hAnsiTheme="minorHAnsi" w:cstheme="minorBidi"/>
      <w:sz w:val="22"/>
      <w:szCs w:val="22"/>
    </w:rPr>
  </w:style>
  <w:style w:type="character" w:styleId="Hypertextovprepojenie">
    <w:name w:val="Hyperlink"/>
    <w:basedOn w:val="Predvolenpsmoodseku"/>
    <w:uiPriority w:val="99"/>
    <w:unhideWhenUsed/>
    <w:rsid w:val="002A2CBD"/>
    <w:rPr>
      <w:color w:val="0000FF" w:themeColor="hyperlink"/>
      <w:u w:val="single"/>
    </w:rPr>
  </w:style>
  <w:style w:type="paragraph" w:styleId="Textpoznmkypodiarou">
    <w:name w:val="footnote text"/>
    <w:aliases w:val="Text poznámky pod čiarou 007,Stinking Styles2,Tekst przypisu- dokt,Char Char Char,Char,Char Char Char Char Char Char Char Char Char,Char Char Char Char Char Char Char Char Char Char Char,Char Char Ch,_Poznámka pod čiarou,o,Car"/>
    <w:basedOn w:val="Normlny"/>
    <w:link w:val="TextpoznmkypodiarouChar"/>
    <w:uiPriority w:val="99"/>
    <w:unhideWhenUsed/>
    <w:rsid w:val="001E2EBF"/>
    <w:rPr>
      <w:rFonts w:eastAsiaTheme="minorHAnsi"/>
      <w:sz w:val="20"/>
      <w:szCs w:val="20"/>
      <w:lang w:eastAsia="en-US"/>
    </w:rPr>
  </w:style>
  <w:style w:type="character" w:customStyle="1" w:styleId="TextpoznmkypodiarouChar">
    <w:name w:val="Text poznámky pod čiarou Char"/>
    <w:aliases w:val="Text poznámky pod čiarou 007 Char,Stinking Styles2 Char,Tekst przypisu- dokt Char,Char Char Char Char,Char Char,Char Char Char Char Char Char Char Char Char Char,Char Char Char Char Char Char Char Char Char Char Char Char"/>
    <w:basedOn w:val="Predvolenpsmoodseku"/>
    <w:link w:val="Textpoznmkypodiarou"/>
    <w:uiPriority w:val="99"/>
    <w:rsid w:val="001E2EBF"/>
    <w:rPr>
      <w:rFonts w:ascii="Times New Roman" w:hAnsi="Times New Roman" w:cs="Times New Roman"/>
      <w:sz w:val="20"/>
      <w:szCs w:val="20"/>
    </w:rPr>
  </w:style>
  <w:style w:type="character" w:styleId="Odkaznapoznmkupodiarou">
    <w:name w:val="footnote reference"/>
    <w:aliases w:val="Stinking Styles1,Footnote symbol,Footnote reference number,Times 10 Point,Exposant 3 Point,Ref,de nota al pie,note TESI,SUPERS,EN Footnote text,EN Footnote Refe,FRef ISO,PGI Fußnote Ziffer,Footnote,Footnotes refss,ftref"/>
    <w:basedOn w:val="Predvolenpsmoodseku"/>
    <w:uiPriority w:val="99"/>
    <w:unhideWhenUsed/>
    <w:rsid w:val="001E2EBF"/>
    <w:rPr>
      <w:vertAlign w:val="superscript"/>
    </w:rPr>
  </w:style>
  <w:style w:type="paragraph" w:customStyle="1" w:styleId="Default">
    <w:name w:val="Default"/>
    <w:link w:val="DefaultChar"/>
    <w:qFormat/>
    <w:rsid w:val="001E2EBF"/>
    <w:pPr>
      <w:autoSpaceDE w:val="0"/>
      <w:autoSpaceDN w:val="0"/>
      <w:adjustRightInd w:val="0"/>
      <w:spacing w:after="0" w:line="240" w:lineRule="auto"/>
    </w:pPr>
    <w:rPr>
      <w:rFonts w:ascii="Arial" w:eastAsiaTheme="minorEastAsia" w:hAnsi="Arial" w:cs="Arial"/>
      <w:color w:val="000000"/>
      <w:sz w:val="24"/>
      <w:szCs w:val="24"/>
      <w:lang w:eastAsia="sk-SK"/>
    </w:rPr>
  </w:style>
  <w:style w:type="paragraph" w:styleId="Zkladntext">
    <w:name w:val="Body Text"/>
    <w:basedOn w:val="Normlny"/>
    <w:link w:val="ZkladntextChar"/>
    <w:uiPriority w:val="99"/>
    <w:semiHidden/>
    <w:unhideWhenUsed/>
    <w:rsid w:val="001A5041"/>
    <w:pPr>
      <w:spacing w:after="120"/>
    </w:pPr>
  </w:style>
  <w:style w:type="character" w:customStyle="1" w:styleId="ZkladntextChar">
    <w:name w:val="Základný text Char"/>
    <w:basedOn w:val="Predvolenpsmoodseku"/>
    <w:link w:val="Zkladntext"/>
    <w:uiPriority w:val="99"/>
    <w:semiHidden/>
    <w:rsid w:val="001A5041"/>
    <w:rPr>
      <w:rFonts w:ascii="Times New Roman" w:eastAsia="Times New Roman" w:hAnsi="Times New Roman" w:cs="Times New Roman"/>
      <w:sz w:val="24"/>
      <w:szCs w:val="24"/>
      <w:lang w:eastAsia="sk-SK"/>
    </w:rPr>
  </w:style>
  <w:style w:type="paragraph" w:styleId="Odsekzoznamu">
    <w:name w:val="List Paragraph"/>
    <w:aliases w:val="body,Odsek zoznamu2,List Paragraph,Odsek zoznamu1"/>
    <w:basedOn w:val="Normlny"/>
    <w:link w:val="OdsekzoznamuChar"/>
    <w:uiPriority w:val="34"/>
    <w:qFormat/>
    <w:rsid w:val="00003CF9"/>
    <w:pPr>
      <w:spacing w:before="120" w:after="120"/>
      <w:ind w:left="720"/>
      <w:contextualSpacing/>
      <w:jc w:val="both"/>
    </w:pPr>
  </w:style>
  <w:style w:type="character" w:customStyle="1" w:styleId="OdsekzoznamuChar">
    <w:name w:val="Odsek zoznamu Char"/>
    <w:aliases w:val="body Char,Odsek zoznamu2 Char,List Paragraph Char,Odsek zoznamu1 Char"/>
    <w:basedOn w:val="Predvolenpsmoodseku"/>
    <w:link w:val="Odsekzoznamu"/>
    <w:uiPriority w:val="34"/>
    <w:locked/>
    <w:rsid w:val="00003CF9"/>
    <w:rPr>
      <w:rFonts w:ascii="Times New Roman" w:eastAsia="Times New Roman" w:hAnsi="Times New Roman" w:cs="Times New Roman"/>
      <w:sz w:val="24"/>
      <w:szCs w:val="24"/>
      <w:lang w:eastAsia="sk-SK"/>
    </w:rPr>
  </w:style>
  <w:style w:type="paragraph" w:customStyle="1" w:styleId="SoIaC3">
    <w:name w:val="SoIaC_3"/>
    <w:basedOn w:val="Normlny"/>
    <w:link w:val="SoIaC3Char"/>
    <w:qFormat/>
    <w:rsid w:val="00ED619A"/>
    <w:pPr>
      <w:numPr>
        <w:ilvl w:val="2"/>
        <w:numId w:val="4"/>
      </w:numPr>
      <w:tabs>
        <w:tab w:val="left" w:pos="540"/>
      </w:tabs>
      <w:spacing w:before="240" w:after="120"/>
      <w:jc w:val="both"/>
    </w:pPr>
    <w:rPr>
      <w:b/>
      <w:bCs/>
      <w:i/>
      <w:iCs/>
      <w:lang w:eastAsia="en-US"/>
    </w:rPr>
  </w:style>
  <w:style w:type="character" w:customStyle="1" w:styleId="SoIaC3Char">
    <w:name w:val="SoIaC_3 Char"/>
    <w:basedOn w:val="Predvolenpsmoodseku"/>
    <w:link w:val="SoIaC3"/>
    <w:rsid w:val="00ED619A"/>
    <w:rPr>
      <w:rFonts w:ascii="Times New Roman" w:eastAsia="Times New Roman" w:hAnsi="Times New Roman" w:cs="Times New Roman"/>
      <w:b/>
      <w:bCs/>
      <w:i/>
      <w:iCs/>
      <w:sz w:val="24"/>
      <w:szCs w:val="24"/>
    </w:rPr>
  </w:style>
  <w:style w:type="paragraph" w:customStyle="1" w:styleId="SoIaC2">
    <w:name w:val="SoIaC_2"/>
    <w:basedOn w:val="Normlny"/>
    <w:link w:val="SoIaC2Char"/>
    <w:qFormat/>
    <w:rsid w:val="00A508EE"/>
    <w:pPr>
      <w:tabs>
        <w:tab w:val="left" w:pos="540"/>
      </w:tabs>
      <w:spacing w:before="240" w:after="120"/>
      <w:jc w:val="both"/>
    </w:pPr>
    <w:rPr>
      <w:b/>
      <w:bCs/>
      <w:lang w:eastAsia="en-US"/>
    </w:rPr>
  </w:style>
  <w:style w:type="character" w:customStyle="1" w:styleId="SoIaC2Char">
    <w:name w:val="SoIaC_2 Char"/>
    <w:basedOn w:val="Predvolenpsmoodseku"/>
    <w:link w:val="SoIaC2"/>
    <w:rsid w:val="00A508EE"/>
    <w:rPr>
      <w:rFonts w:ascii="Times New Roman" w:eastAsia="Times New Roman" w:hAnsi="Times New Roman" w:cs="Times New Roman"/>
      <w:b/>
      <w:bCs/>
      <w:sz w:val="24"/>
      <w:szCs w:val="24"/>
    </w:rPr>
  </w:style>
  <w:style w:type="character" w:customStyle="1" w:styleId="Nadpis2Char">
    <w:name w:val="Nadpis 2 Char"/>
    <w:basedOn w:val="Predvolenpsmoodseku"/>
    <w:link w:val="Nadpis2"/>
    <w:uiPriority w:val="9"/>
    <w:rsid w:val="002C01A3"/>
    <w:rPr>
      <w:rFonts w:asciiTheme="majorHAnsi" w:eastAsiaTheme="majorEastAsia" w:hAnsiTheme="majorHAnsi" w:cstheme="majorBidi"/>
      <w:b/>
      <w:bCs/>
      <w:color w:val="4F81BD" w:themeColor="accent1"/>
      <w:sz w:val="26"/>
      <w:szCs w:val="26"/>
      <w:lang w:eastAsia="sk-SK"/>
    </w:rPr>
  </w:style>
  <w:style w:type="character" w:styleId="Zvraznenie">
    <w:name w:val="Emphasis"/>
    <w:uiPriority w:val="20"/>
    <w:qFormat/>
    <w:rsid w:val="00640839"/>
    <w:rPr>
      <w:i/>
      <w:iCs/>
    </w:rPr>
  </w:style>
  <w:style w:type="character" w:customStyle="1" w:styleId="Nadpis3Char">
    <w:name w:val="Nadpis 3 Char"/>
    <w:basedOn w:val="Predvolenpsmoodseku"/>
    <w:link w:val="Nadpis3"/>
    <w:uiPriority w:val="9"/>
    <w:rsid w:val="00A333DD"/>
    <w:rPr>
      <w:rFonts w:asciiTheme="majorHAnsi" w:eastAsiaTheme="majorEastAsia" w:hAnsiTheme="majorHAnsi" w:cstheme="majorBidi"/>
      <w:b/>
      <w:bCs/>
      <w:color w:val="4F81BD" w:themeColor="accent1"/>
      <w:sz w:val="24"/>
      <w:szCs w:val="24"/>
      <w:lang w:eastAsia="sk-SK"/>
    </w:rPr>
  </w:style>
  <w:style w:type="paragraph" w:styleId="Popis">
    <w:name w:val="caption"/>
    <w:basedOn w:val="Normlny"/>
    <w:next w:val="Normlny"/>
    <w:uiPriority w:val="35"/>
    <w:unhideWhenUsed/>
    <w:qFormat/>
    <w:rsid w:val="00A333DD"/>
    <w:pPr>
      <w:spacing w:after="200"/>
    </w:pPr>
    <w:rPr>
      <w:b/>
      <w:bCs/>
      <w:color w:val="4F81BD" w:themeColor="accent1"/>
      <w:sz w:val="18"/>
      <w:szCs w:val="18"/>
    </w:rPr>
  </w:style>
  <w:style w:type="character" w:customStyle="1" w:styleId="Zkladntext2">
    <w:name w:val="Základný text (2)_"/>
    <w:basedOn w:val="Predvolenpsmoodseku"/>
    <w:link w:val="Zkladntext21"/>
    <w:uiPriority w:val="99"/>
    <w:locked/>
    <w:rsid w:val="00A333DD"/>
    <w:rPr>
      <w:rFonts w:ascii="Times New Roman" w:hAnsi="Times New Roman" w:cs="Times New Roman"/>
      <w:shd w:val="clear" w:color="auto" w:fill="FFFFFF"/>
    </w:rPr>
  </w:style>
  <w:style w:type="paragraph" w:customStyle="1" w:styleId="Zkladntext21">
    <w:name w:val="Základný text (2)1"/>
    <w:basedOn w:val="Normlny"/>
    <w:link w:val="Zkladntext2"/>
    <w:uiPriority w:val="99"/>
    <w:rsid w:val="00A333DD"/>
    <w:pPr>
      <w:shd w:val="clear" w:color="auto" w:fill="FFFFFF"/>
      <w:spacing w:line="278" w:lineRule="exact"/>
    </w:pPr>
    <w:rPr>
      <w:rFonts w:eastAsiaTheme="minorHAnsi"/>
      <w:sz w:val="22"/>
      <w:szCs w:val="22"/>
      <w:lang w:eastAsia="en-US"/>
    </w:rPr>
  </w:style>
  <w:style w:type="character" w:styleId="Odkaznakomentr">
    <w:name w:val="annotation reference"/>
    <w:basedOn w:val="Predvolenpsmoodseku"/>
    <w:uiPriority w:val="99"/>
    <w:semiHidden/>
    <w:unhideWhenUsed/>
    <w:rsid w:val="00D5319E"/>
    <w:rPr>
      <w:sz w:val="16"/>
      <w:szCs w:val="16"/>
    </w:rPr>
  </w:style>
  <w:style w:type="paragraph" w:styleId="Textkomentra">
    <w:name w:val="annotation text"/>
    <w:basedOn w:val="Normlny"/>
    <w:link w:val="TextkomentraChar"/>
    <w:uiPriority w:val="99"/>
    <w:semiHidden/>
    <w:unhideWhenUsed/>
    <w:rsid w:val="00D5319E"/>
    <w:rPr>
      <w:sz w:val="20"/>
      <w:szCs w:val="20"/>
    </w:rPr>
  </w:style>
  <w:style w:type="character" w:customStyle="1" w:styleId="TextkomentraChar">
    <w:name w:val="Text komentára Char"/>
    <w:basedOn w:val="Predvolenpsmoodseku"/>
    <w:link w:val="Textkomentra"/>
    <w:uiPriority w:val="99"/>
    <w:semiHidden/>
    <w:rsid w:val="00D5319E"/>
    <w:rPr>
      <w:rFonts w:ascii="Times New Roman" w:eastAsia="Times New Roman" w:hAnsi="Times New Roman" w:cs="Times New Roman"/>
      <w:sz w:val="20"/>
      <w:szCs w:val="20"/>
      <w:lang w:eastAsia="sk-SK"/>
    </w:rPr>
  </w:style>
  <w:style w:type="paragraph" w:styleId="Predmetkomentra">
    <w:name w:val="annotation subject"/>
    <w:basedOn w:val="Textkomentra"/>
    <w:next w:val="Textkomentra"/>
    <w:link w:val="PredmetkomentraChar"/>
    <w:uiPriority w:val="99"/>
    <w:semiHidden/>
    <w:unhideWhenUsed/>
    <w:rsid w:val="00D5319E"/>
    <w:rPr>
      <w:b/>
      <w:bCs/>
    </w:rPr>
  </w:style>
  <w:style w:type="character" w:customStyle="1" w:styleId="PredmetkomentraChar">
    <w:name w:val="Predmet komentára Char"/>
    <w:basedOn w:val="TextkomentraChar"/>
    <w:link w:val="Predmetkomentra"/>
    <w:uiPriority w:val="99"/>
    <w:semiHidden/>
    <w:rsid w:val="00D5319E"/>
    <w:rPr>
      <w:rFonts w:ascii="Times New Roman" w:eastAsia="Times New Roman" w:hAnsi="Times New Roman" w:cs="Times New Roman"/>
      <w:b/>
      <w:bCs/>
      <w:sz w:val="20"/>
      <w:szCs w:val="20"/>
      <w:lang w:eastAsia="sk-SK"/>
    </w:rPr>
  </w:style>
  <w:style w:type="table" w:styleId="Strednmrieka3zvraznenie1">
    <w:name w:val="Medium Grid 3 Accent 1"/>
    <w:basedOn w:val="Normlnatabuka"/>
    <w:uiPriority w:val="69"/>
    <w:rsid w:val="00B55157"/>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Svetlzoznamzvraznenie1">
    <w:name w:val="Light List Accent 1"/>
    <w:basedOn w:val="Normlnatabuka"/>
    <w:uiPriority w:val="61"/>
    <w:rsid w:val="00665D8B"/>
    <w:pPr>
      <w:spacing w:after="0" w:line="240" w:lineRule="auto"/>
    </w:p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customStyle="1" w:styleId="Deloittetable3111">
    <w:name w:val="Deloitte table 3111"/>
    <w:basedOn w:val="Normlnatabuka"/>
    <w:uiPriority w:val="59"/>
    <w:rsid w:val="00FA1D7D"/>
    <w:pPr>
      <w:spacing w:after="0" w:line="240" w:lineRule="auto"/>
    </w:pPr>
    <w:rPr>
      <w:rFonts w:eastAsiaTheme="minorEastAsia" w:cs="Times New Roman"/>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DefaultChar">
    <w:name w:val="Default Char"/>
    <w:link w:val="Default"/>
    <w:locked/>
    <w:rsid w:val="002A46C4"/>
    <w:rPr>
      <w:rFonts w:ascii="Arial" w:eastAsiaTheme="minorEastAsia" w:hAnsi="Arial" w:cs="Arial"/>
      <w:color w:val="000000"/>
      <w:sz w:val="24"/>
      <w:szCs w:val="24"/>
      <w:lang w:eastAsia="sk-SK"/>
    </w:rPr>
  </w:style>
  <w:style w:type="table" w:styleId="Mriekatabuky">
    <w:name w:val="Table Grid"/>
    <w:basedOn w:val="Normlnatabuka"/>
    <w:uiPriority w:val="59"/>
    <w:rsid w:val="0072624E"/>
    <w:pPr>
      <w:spacing w:after="0" w:line="240" w:lineRule="auto"/>
    </w:pPr>
    <w:rPr>
      <w:rFonts w:eastAsiaTheme="minorEastAsi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alo2">
    <w:name w:val="Palo 2"/>
    <w:basedOn w:val="Normlny"/>
    <w:rsid w:val="0072624E"/>
    <w:pPr>
      <w:spacing w:before="120" w:after="120"/>
      <w:ind w:left="709" w:hanging="709"/>
      <w:jc w:val="both"/>
    </w:pPr>
    <w:rPr>
      <w:rFonts w:cstheme="minorBidi"/>
      <w:b/>
      <w:bCs/>
      <w:sz w:val="26"/>
      <w:lang w:eastAsia="en-US"/>
    </w:rPr>
  </w:style>
  <w:style w:type="paragraph" w:customStyle="1" w:styleId="Style43">
    <w:name w:val="Style43"/>
    <w:basedOn w:val="Normlny"/>
    <w:uiPriority w:val="99"/>
    <w:rsid w:val="0072624E"/>
    <w:pPr>
      <w:widowControl w:val="0"/>
      <w:autoSpaceDE w:val="0"/>
      <w:autoSpaceDN w:val="0"/>
      <w:adjustRightInd w:val="0"/>
      <w:spacing w:line="274" w:lineRule="exact"/>
      <w:jc w:val="center"/>
    </w:pPr>
    <w:rPr>
      <w:rFonts w:cstheme="minorBidi"/>
    </w:rPr>
  </w:style>
  <w:style w:type="paragraph" w:styleId="Revzia">
    <w:name w:val="Revision"/>
    <w:hidden/>
    <w:uiPriority w:val="99"/>
    <w:semiHidden/>
    <w:rsid w:val="005A5A8C"/>
    <w:pPr>
      <w:spacing w:after="0" w:line="240" w:lineRule="auto"/>
    </w:pPr>
    <w:rPr>
      <w:rFonts w:ascii="Times New Roman" w:eastAsia="Times New Roman" w:hAnsi="Times New Roman" w:cs="Times New Roman"/>
      <w:sz w:val="24"/>
      <w:szCs w:val="24"/>
      <w:lang w:eastAsia="sk-SK"/>
    </w:rPr>
  </w:style>
  <w:style w:type="character" w:customStyle="1" w:styleId="st">
    <w:name w:val="st"/>
    <w:basedOn w:val="Predvolenpsmoodseku"/>
    <w:rsid w:val="00A06FC8"/>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168763645">
      <w:bodyDiv w:val="1"/>
      <w:marLeft w:val="0"/>
      <w:marRight w:val="0"/>
      <w:marTop w:val="0"/>
      <w:marBottom w:val="0"/>
      <w:divBdr>
        <w:top w:val="none" w:sz="0" w:space="0" w:color="auto"/>
        <w:left w:val="none" w:sz="0" w:space="0" w:color="auto"/>
        <w:bottom w:val="none" w:sz="0" w:space="0" w:color="auto"/>
        <w:right w:val="none" w:sz="0" w:space="0" w:color="auto"/>
      </w:divBdr>
    </w:div>
    <w:div w:id="202716273">
      <w:bodyDiv w:val="1"/>
      <w:marLeft w:val="0"/>
      <w:marRight w:val="0"/>
      <w:marTop w:val="0"/>
      <w:marBottom w:val="0"/>
      <w:divBdr>
        <w:top w:val="none" w:sz="0" w:space="0" w:color="auto"/>
        <w:left w:val="none" w:sz="0" w:space="0" w:color="auto"/>
        <w:bottom w:val="none" w:sz="0" w:space="0" w:color="auto"/>
        <w:right w:val="none" w:sz="0" w:space="0" w:color="auto"/>
      </w:divBdr>
    </w:div>
    <w:div w:id="324237622">
      <w:bodyDiv w:val="1"/>
      <w:marLeft w:val="0"/>
      <w:marRight w:val="0"/>
      <w:marTop w:val="0"/>
      <w:marBottom w:val="0"/>
      <w:divBdr>
        <w:top w:val="none" w:sz="0" w:space="0" w:color="auto"/>
        <w:left w:val="none" w:sz="0" w:space="0" w:color="auto"/>
        <w:bottom w:val="none" w:sz="0" w:space="0" w:color="auto"/>
        <w:right w:val="none" w:sz="0" w:space="0" w:color="auto"/>
      </w:divBdr>
      <w:divsChild>
        <w:div w:id="501622100">
          <w:marLeft w:val="0"/>
          <w:marRight w:val="0"/>
          <w:marTop w:val="0"/>
          <w:marBottom w:val="0"/>
          <w:divBdr>
            <w:top w:val="none" w:sz="0" w:space="0" w:color="auto"/>
            <w:left w:val="none" w:sz="0" w:space="0" w:color="auto"/>
            <w:bottom w:val="none" w:sz="0" w:space="0" w:color="auto"/>
            <w:right w:val="none" w:sz="0" w:space="0" w:color="auto"/>
          </w:divBdr>
        </w:div>
        <w:div w:id="592590529">
          <w:marLeft w:val="0"/>
          <w:marRight w:val="0"/>
          <w:marTop w:val="0"/>
          <w:marBottom w:val="0"/>
          <w:divBdr>
            <w:top w:val="none" w:sz="0" w:space="0" w:color="auto"/>
            <w:left w:val="none" w:sz="0" w:space="0" w:color="auto"/>
            <w:bottom w:val="none" w:sz="0" w:space="0" w:color="auto"/>
            <w:right w:val="none" w:sz="0" w:space="0" w:color="auto"/>
          </w:divBdr>
        </w:div>
        <w:div w:id="685182007">
          <w:marLeft w:val="0"/>
          <w:marRight w:val="0"/>
          <w:marTop w:val="0"/>
          <w:marBottom w:val="0"/>
          <w:divBdr>
            <w:top w:val="none" w:sz="0" w:space="0" w:color="auto"/>
            <w:left w:val="none" w:sz="0" w:space="0" w:color="auto"/>
            <w:bottom w:val="none" w:sz="0" w:space="0" w:color="auto"/>
            <w:right w:val="none" w:sz="0" w:space="0" w:color="auto"/>
          </w:divBdr>
        </w:div>
        <w:div w:id="999119164">
          <w:marLeft w:val="0"/>
          <w:marRight w:val="0"/>
          <w:marTop w:val="0"/>
          <w:marBottom w:val="0"/>
          <w:divBdr>
            <w:top w:val="none" w:sz="0" w:space="0" w:color="auto"/>
            <w:left w:val="none" w:sz="0" w:space="0" w:color="auto"/>
            <w:bottom w:val="none" w:sz="0" w:space="0" w:color="auto"/>
            <w:right w:val="none" w:sz="0" w:space="0" w:color="auto"/>
          </w:divBdr>
        </w:div>
        <w:div w:id="1266965959">
          <w:marLeft w:val="0"/>
          <w:marRight w:val="0"/>
          <w:marTop w:val="0"/>
          <w:marBottom w:val="0"/>
          <w:divBdr>
            <w:top w:val="none" w:sz="0" w:space="0" w:color="auto"/>
            <w:left w:val="none" w:sz="0" w:space="0" w:color="auto"/>
            <w:bottom w:val="none" w:sz="0" w:space="0" w:color="auto"/>
            <w:right w:val="none" w:sz="0" w:space="0" w:color="auto"/>
          </w:divBdr>
        </w:div>
        <w:div w:id="1355964197">
          <w:marLeft w:val="0"/>
          <w:marRight w:val="0"/>
          <w:marTop w:val="0"/>
          <w:marBottom w:val="0"/>
          <w:divBdr>
            <w:top w:val="none" w:sz="0" w:space="0" w:color="auto"/>
            <w:left w:val="none" w:sz="0" w:space="0" w:color="auto"/>
            <w:bottom w:val="none" w:sz="0" w:space="0" w:color="auto"/>
            <w:right w:val="none" w:sz="0" w:space="0" w:color="auto"/>
          </w:divBdr>
        </w:div>
        <w:div w:id="1553694414">
          <w:marLeft w:val="0"/>
          <w:marRight w:val="0"/>
          <w:marTop w:val="0"/>
          <w:marBottom w:val="0"/>
          <w:divBdr>
            <w:top w:val="none" w:sz="0" w:space="0" w:color="auto"/>
            <w:left w:val="none" w:sz="0" w:space="0" w:color="auto"/>
            <w:bottom w:val="none" w:sz="0" w:space="0" w:color="auto"/>
            <w:right w:val="none" w:sz="0" w:space="0" w:color="auto"/>
          </w:divBdr>
        </w:div>
        <w:div w:id="2112046370">
          <w:marLeft w:val="0"/>
          <w:marRight w:val="0"/>
          <w:marTop w:val="0"/>
          <w:marBottom w:val="0"/>
          <w:divBdr>
            <w:top w:val="none" w:sz="0" w:space="0" w:color="auto"/>
            <w:left w:val="none" w:sz="0" w:space="0" w:color="auto"/>
            <w:bottom w:val="none" w:sz="0" w:space="0" w:color="auto"/>
            <w:right w:val="none" w:sz="0" w:space="0" w:color="auto"/>
          </w:divBdr>
        </w:div>
      </w:divsChild>
    </w:div>
    <w:div w:id="452093751">
      <w:bodyDiv w:val="1"/>
      <w:marLeft w:val="0"/>
      <w:marRight w:val="0"/>
      <w:marTop w:val="0"/>
      <w:marBottom w:val="0"/>
      <w:divBdr>
        <w:top w:val="none" w:sz="0" w:space="0" w:color="auto"/>
        <w:left w:val="none" w:sz="0" w:space="0" w:color="auto"/>
        <w:bottom w:val="none" w:sz="0" w:space="0" w:color="auto"/>
        <w:right w:val="none" w:sz="0" w:space="0" w:color="auto"/>
      </w:divBdr>
    </w:div>
    <w:div w:id="726296942">
      <w:bodyDiv w:val="1"/>
      <w:marLeft w:val="0"/>
      <w:marRight w:val="0"/>
      <w:marTop w:val="0"/>
      <w:marBottom w:val="0"/>
      <w:divBdr>
        <w:top w:val="none" w:sz="0" w:space="0" w:color="auto"/>
        <w:left w:val="none" w:sz="0" w:space="0" w:color="auto"/>
        <w:bottom w:val="none" w:sz="0" w:space="0" w:color="auto"/>
        <w:right w:val="none" w:sz="0" w:space="0" w:color="auto"/>
      </w:divBdr>
      <w:divsChild>
        <w:div w:id="500896424">
          <w:marLeft w:val="0"/>
          <w:marRight w:val="0"/>
          <w:marTop w:val="0"/>
          <w:marBottom w:val="0"/>
          <w:divBdr>
            <w:top w:val="none" w:sz="0" w:space="0" w:color="auto"/>
            <w:left w:val="none" w:sz="0" w:space="0" w:color="auto"/>
            <w:bottom w:val="none" w:sz="0" w:space="0" w:color="auto"/>
            <w:right w:val="none" w:sz="0" w:space="0" w:color="auto"/>
          </w:divBdr>
        </w:div>
        <w:div w:id="1040084978">
          <w:marLeft w:val="0"/>
          <w:marRight w:val="0"/>
          <w:marTop w:val="0"/>
          <w:marBottom w:val="0"/>
          <w:divBdr>
            <w:top w:val="none" w:sz="0" w:space="0" w:color="auto"/>
            <w:left w:val="none" w:sz="0" w:space="0" w:color="auto"/>
            <w:bottom w:val="none" w:sz="0" w:space="0" w:color="auto"/>
            <w:right w:val="none" w:sz="0" w:space="0" w:color="auto"/>
          </w:divBdr>
        </w:div>
        <w:div w:id="1128402312">
          <w:marLeft w:val="0"/>
          <w:marRight w:val="0"/>
          <w:marTop w:val="0"/>
          <w:marBottom w:val="0"/>
          <w:divBdr>
            <w:top w:val="none" w:sz="0" w:space="0" w:color="auto"/>
            <w:left w:val="none" w:sz="0" w:space="0" w:color="auto"/>
            <w:bottom w:val="none" w:sz="0" w:space="0" w:color="auto"/>
            <w:right w:val="none" w:sz="0" w:space="0" w:color="auto"/>
          </w:divBdr>
        </w:div>
        <w:div w:id="1470171850">
          <w:marLeft w:val="0"/>
          <w:marRight w:val="0"/>
          <w:marTop w:val="0"/>
          <w:marBottom w:val="0"/>
          <w:divBdr>
            <w:top w:val="none" w:sz="0" w:space="0" w:color="auto"/>
            <w:left w:val="none" w:sz="0" w:space="0" w:color="auto"/>
            <w:bottom w:val="none" w:sz="0" w:space="0" w:color="auto"/>
            <w:right w:val="none" w:sz="0" w:space="0" w:color="auto"/>
          </w:divBdr>
        </w:div>
        <w:div w:id="1849565911">
          <w:marLeft w:val="0"/>
          <w:marRight w:val="0"/>
          <w:marTop w:val="0"/>
          <w:marBottom w:val="0"/>
          <w:divBdr>
            <w:top w:val="none" w:sz="0" w:space="0" w:color="auto"/>
            <w:left w:val="none" w:sz="0" w:space="0" w:color="auto"/>
            <w:bottom w:val="none" w:sz="0" w:space="0" w:color="auto"/>
            <w:right w:val="none" w:sz="0" w:space="0" w:color="auto"/>
          </w:divBdr>
        </w:div>
      </w:divsChild>
    </w:div>
    <w:div w:id="1434520083">
      <w:bodyDiv w:val="1"/>
      <w:marLeft w:val="0"/>
      <w:marRight w:val="0"/>
      <w:marTop w:val="0"/>
      <w:marBottom w:val="0"/>
      <w:divBdr>
        <w:top w:val="none" w:sz="0" w:space="0" w:color="auto"/>
        <w:left w:val="none" w:sz="0" w:space="0" w:color="auto"/>
        <w:bottom w:val="none" w:sz="0" w:space="0" w:color="auto"/>
        <w:right w:val="none" w:sz="0" w:space="0" w:color="auto"/>
      </w:divBdr>
    </w:div>
    <w:div w:id="1814789878">
      <w:bodyDiv w:val="1"/>
      <w:marLeft w:val="0"/>
      <w:marRight w:val="0"/>
      <w:marTop w:val="0"/>
      <w:marBottom w:val="0"/>
      <w:divBdr>
        <w:top w:val="none" w:sz="0" w:space="0" w:color="auto"/>
        <w:left w:val="none" w:sz="0" w:space="0" w:color="auto"/>
        <w:bottom w:val="none" w:sz="0" w:space="0" w:color="auto"/>
        <w:right w:val="none" w:sz="0" w:space="0" w:color="auto"/>
      </w:divBdr>
    </w:div>
    <w:div w:id="1818718455">
      <w:bodyDiv w:val="1"/>
      <w:marLeft w:val="0"/>
      <w:marRight w:val="0"/>
      <w:marTop w:val="0"/>
      <w:marBottom w:val="0"/>
      <w:divBdr>
        <w:top w:val="none" w:sz="0" w:space="0" w:color="auto"/>
        <w:left w:val="none" w:sz="0" w:space="0" w:color="auto"/>
        <w:bottom w:val="none" w:sz="0" w:space="0" w:color="auto"/>
        <w:right w:val="none" w:sz="0" w:space="0" w:color="auto"/>
      </w:divBdr>
    </w:div>
    <w:div w:id="1977567850">
      <w:bodyDiv w:val="1"/>
      <w:marLeft w:val="0"/>
      <w:marRight w:val="0"/>
      <w:marTop w:val="0"/>
      <w:marBottom w:val="0"/>
      <w:divBdr>
        <w:top w:val="none" w:sz="0" w:space="0" w:color="auto"/>
        <w:left w:val="none" w:sz="0" w:space="0" w:color="auto"/>
        <w:bottom w:val="none" w:sz="0" w:space="0" w:color="auto"/>
        <w:right w:val="none" w:sz="0" w:space="0" w:color="auto"/>
      </w:divBdr>
      <w:divsChild>
        <w:div w:id="472791063">
          <w:marLeft w:val="0"/>
          <w:marRight w:val="0"/>
          <w:marTop w:val="0"/>
          <w:marBottom w:val="0"/>
          <w:divBdr>
            <w:top w:val="none" w:sz="0" w:space="0" w:color="auto"/>
            <w:left w:val="none" w:sz="0" w:space="0" w:color="auto"/>
            <w:bottom w:val="none" w:sz="0" w:space="0" w:color="auto"/>
            <w:right w:val="none" w:sz="0" w:space="0" w:color="auto"/>
          </w:divBdr>
          <w:divsChild>
            <w:div w:id="316493316">
              <w:marLeft w:val="0"/>
              <w:marRight w:val="0"/>
              <w:marTop w:val="0"/>
              <w:marBottom w:val="0"/>
              <w:divBdr>
                <w:top w:val="none" w:sz="0" w:space="0" w:color="auto"/>
                <w:left w:val="none" w:sz="0" w:space="0" w:color="auto"/>
                <w:bottom w:val="none" w:sz="0" w:space="0" w:color="auto"/>
                <w:right w:val="none" w:sz="0" w:space="0" w:color="auto"/>
              </w:divBdr>
              <w:divsChild>
                <w:div w:id="1274555229">
                  <w:marLeft w:val="0"/>
                  <w:marRight w:val="0"/>
                  <w:marTop w:val="0"/>
                  <w:marBottom w:val="0"/>
                  <w:divBdr>
                    <w:top w:val="none" w:sz="0" w:space="0" w:color="auto"/>
                    <w:left w:val="none" w:sz="0" w:space="0" w:color="auto"/>
                    <w:bottom w:val="none" w:sz="0" w:space="0" w:color="auto"/>
                    <w:right w:val="none" w:sz="0" w:space="0" w:color="auto"/>
                  </w:divBdr>
                  <w:divsChild>
                    <w:div w:id="355081083">
                      <w:marLeft w:val="0"/>
                      <w:marRight w:val="0"/>
                      <w:marTop w:val="0"/>
                      <w:marBottom w:val="0"/>
                      <w:divBdr>
                        <w:top w:val="none" w:sz="0" w:space="0" w:color="auto"/>
                        <w:left w:val="none" w:sz="0" w:space="0" w:color="auto"/>
                        <w:bottom w:val="none" w:sz="0" w:space="0" w:color="auto"/>
                        <w:right w:val="none" w:sz="0" w:space="0" w:color="auto"/>
                      </w:divBdr>
                      <w:divsChild>
                        <w:div w:id="1812210104">
                          <w:marLeft w:val="0"/>
                          <w:marRight w:val="0"/>
                          <w:marTop w:val="45"/>
                          <w:marBottom w:val="0"/>
                          <w:divBdr>
                            <w:top w:val="none" w:sz="0" w:space="0" w:color="auto"/>
                            <w:left w:val="none" w:sz="0" w:space="0" w:color="auto"/>
                            <w:bottom w:val="none" w:sz="0" w:space="0" w:color="auto"/>
                            <w:right w:val="none" w:sz="0" w:space="0" w:color="auto"/>
                          </w:divBdr>
                          <w:divsChild>
                            <w:div w:id="1329212342">
                              <w:marLeft w:val="0"/>
                              <w:marRight w:val="0"/>
                              <w:marTop w:val="0"/>
                              <w:marBottom w:val="0"/>
                              <w:divBdr>
                                <w:top w:val="none" w:sz="0" w:space="0" w:color="auto"/>
                                <w:left w:val="none" w:sz="0" w:space="0" w:color="auto"/>
                                <w:bottom w:val="none" w:sz="0" w:space="0" w:color="auto"/>
                                <w:right w:val="none" w:sz="0" w:space="0" w:color="auto"/>
                              </w:divBdr>
                              <w:divsChild>
                                <w:div w:id="1321929941">
                                  <w:marLeft w:val="2070"/>
                                  <w:marRight w:val="3810"/>
                                  <w:marTop w:val="0"/>
                                  <w:marBottom w:val="0"/>
                                  <w:divBdr>
                                    <w:top w:val="none" w:sz="0" w:space="0" w:color="auto"/>
                                    <w:left w:val="none" w:sz="0" w:space="0" w:color="auto"/>
                                    <w:bottom w:val="none" w:sz="0" w:space="0" w:color="auto"/>
                                    <w:right w:val="none" w:sz="0" w:space="0" w:color="auto"/>
                                  </w:divBdr>
                                  <w:divsChild>
                                    <w:div w:id="170222441">
                                      <w:marLeft w:val="0"/>
                                      <w:marRight w:val="0"/>
                                      <w:marTop w:val="0"/>
                                      <w:marBottom w:val="0"/>
                                      <w:divBdr>
                                        <w:top w:val="none" w:sz="0" w:space="0" w:color="auto"/>
                                        <w:left w:val="none" w:sz="0" w:space="0" w:color="auto"/>
                                        <w:bottom w:val="none" w:sz="0" w:space="0" w:color="auto"/>
                                        <w:right w:val="none" w:sz="0" w:space="0" w:color="auto"/>
                                      </w:divBdr>
                                      <w:divsChild>
                                        <w:div w:id="445806317">
                                          <w:marLeft w:val="0"/>
                                          <w:marRight w:val="0"/>
                                          <w:marTop w:val="0"/>
                                          <w:marBottom w:val="0"/>
                                          <w:divBdr>
                                            <w:top w:val="none" w:sz="0" w:space="0" w:color="auto"/>
                                            <w:left w:val="none" w:sz="0" w:space="0" w:color="auto"/>
                                            <w:bottom w:val="none" w:sz="0" w:space="0" w:color="auto"/>
                                            <w:right w:val="none" w:sz="0" w:space="0" w:color="auto"/>
                                          </w:divBdr>
                                          <w:divsChild>
                                            <w:div w:id="1564215828">
                                              <w:marLeft w:val="0"/>
                                              <w:marRight w:val="0"/>
                                              <w:marTop w:val="0"/>
                                              <w:marBottom w:val="0"/>
                                              <w:divBdr>
                                                <w:top w:val="none" w:sz="0" w:space="0" w:color="auto"/>
                                                <w:left w:val="none" w:sz="0" w:space="0" w:color="auto"/>
                                                <w:bottom w:val="none" w:sz="0" w:space="0" w:color="auto"/>
                                                <w:right w:val="none" w:sz="0" w:space="0" w:color="auto"/>
                                              </w:divBdr>
                                              <w:divsChild>
                                                <w:div w:id="1800680384">
                                                  <w:marLeft w:val="0"/>
                                                  <w:marRight w:val="0"/>
                                                  <w:marTop w:val="0"/>
                                                  <w:marBottom w:val="0"/>
                                                  <w:divBdr>
                                                    <w:top w:val="none" w:sz="0" w:space="0" w:color="auto"/>
                                                    <w:left w:val="none" w:sz="0" w:space="0" w:color="auto"/>
                                                    <w:bottom w:val="none" w:sz="0" w:space="0" w:color="auto"/>
                                                    <w:right w:val="none" w:sz="0" w:space="0" w:color="auto"/>
                                                  </w:divBdr>
                                                  <w:divsChild>
                                                    <w:div w:id="1511331914">
                                                      <w:marLeft w:val="0"/>
                                                      <w:marRight w:val="0"/>
                                                      <w:marTop w:val="0"/>
                                                      <w:marBottom w:val="0"/>
                                                      <w:divBdr>
                                                        <w:top w:val="none" w:sz="0" w:space="0" w:color="auto"/>
                                                        <w:left w:val="none" w:sz="0" w:space="0" w:color="auto"/>
                                                        <w:bottom w:val="none" w:sz="0" w:space="0" w:color="auto"/>
                                                        <w:right w:val="none" w:sz="0" w:space="0" w:color="auto"/>
                                                      </w:divBdr>
                                                      <w:divsChild>
                                                        <w:div w:id="1239824790">
                                                          <w:marLeft w:val="0"/>
                                                          <w:marRight w:val="0"/>
                                                          <w:marTop w:val="0"/>
                                                          <w:marBottom w:val="345"/>
                                                          <w:divBdr>
                                                            <w:top w:val="none" w:sz="0" w:space="0" w:color="auto"/>
                                                            <w:left w:val="none" w:sz="0" w:space="0" w:color="auto"/>
                                                            <w:bottom w:val="none" w:sz="0" w:space="0" w:color="auto"/>
                                                            <w:right w:val="none" w:sz="0" w:space="0" w:color="auto"/>
                                                          </w:divBdr>
                                                          <w:divsChild>
                                                            <w:div w:id="1218126272">
                                                              <w:marLeft w:val="0"/>
                                                              <w:marRight w:val="0"/>
                                                              <w:marTop w:val="0"/>
                                                              <w:marBottom w:val="0"/>
                                                              <w:divBdr>
                                                                <w:top w:val="none" w:sz="0" w:space="0" w:color="auto"/>
                                                                <w:left w:val="none" w:sz="0" w:space="0" w:color="auto"/>
                                                                <w:bottom w:val="none" w:sz="0" w:space="0" w:color="auto"/>
                                                                <w:right w:val="none" w:sz="0" w:space="0" w:color="auto"/>
                                                              </w:divBdr>
                                                              <w:divsChild>
                                                                <w:div w:id="109320429">
                                                                  <w:marLeft w:val="0"/>
                                                                  <w:marRight w:val="0"/>
                                                                  <w:marTop w:val="0"/>
                                                                  <w:marBottom w:val="0"/>
                                                                  <w:divBdr>
                                                                    <w:top w:val="none" w:sz="0" w:space="0" w:color="auto"/>
                                                                    <w:left w:val="none" w:sz="0" w:space="0" w:color="auto"/>
                                                                    <w:bottom w:val="none" w:sz="0" w:space="0" w:color="auto"/>
                                                                    <w:right w:val="none" w:sz="0" w:space="0" w:color="auto"/>
                                                                  </w:divBdr>
                                                                  <w:divsChild>
                                                                    <w:div w:id="1467314668">
                                                                      <w:marLeft w:val="0"/>
                                                                      <w:marRight w:val="0"/>
                                                                      <w:marTop w:val="0"/>
                                                                      <w:marBottom w:val="0"/>
                                                                      <w:divBdr>
                                                                        <w:top w:val="none" w:sz="0" w:space="0" w:color="auto"/>
                                                                        <w:left w:val="none" w:sz="0" w:space="0" w:color="auto"/>
                                                                        <w:bottom w:val="none" w:sz="0" w:space="0" w:color="auto"/>
                                                                        <w:right w:val="none" w:sz="0" w:space="0" w:color="auto"/>
                                                                      </w:divBdr>
                                                                      <w:divsChild>
                                                                        <w:div w:id="1160315673">
                                                                          <w:marLeft w:val="0"/>
                                                                          <w:marRight w:val="0"/>
                                                                          <w:marTop w:val="0"/>
                                                                          <w:marBottom w:val="0"/>
                                                                          <w:divBdr>
                                                                            <w:top w:val="none" w:sz="0" w:space="0" w:color="auto"/>
                                                                            <w:left w:val="none" w:sz="0" w:space="0" w:color="auto"/>
                                                                            <w:bottom w:val="none" w:sz="0" w:space="0" w:color="auto"/>
                                                                            <w:right w:val="none" w:sz="0" w:space="0" w:color="auto"/>
                                                                          </w:divBdr>
                                                                          <w:divsChild>
                                                                            <w:div w:id="1879780026">
                                                                              <w:marLeft w:val="0"/>
                                                                              <w:marRight w:val="0"/>
                                                                              <w:marTop w:val="0"/>
                                                                              <w:marBottom w:val="0"/>
                                                                              <w:divBdr>
                                                                                <w:top w:val="none" w:sz="0" w:space="0" w:color="auto"/>
                                                                                <w:left w:val="none" w:sz="0" w:space="0" w:color="auto"/>
                                                                                <w:bottom w:val="none" w:sz="0" w:space="0" w:color="auto"/>
                                                                                <w:right w:val="none" w:sz="0" w:space="0" w:color="auto"/>
                                                                              </w:divBdr>
                                                                              <w:divsChild>
                                                                                <w:div w:id="1914318210">
                                                                                  <w:marLeft w:val="0"/>
                                                                                  <w:marRight w:val="0"/>
                                                                                  <w:marTop w:val="0"/>
                                                                                  <w:marBottom w:val="0"/>
                                                                                  <w:divBdr>
                                                                                    <w:top w:val="none" w:sz="0" w:space="0" w:color="auto"/>
                                                                                    <w:left w:val="none" w:sz="0" w:space="0" w:color="auto"/>
                                                                                    <w:bottom w:val="none" w:sz="0" w:space="0" w:color="auto"/>
                                                                                    <w:right w:val="none" w:sz="0" w:space="0" w:color="auto"/>
                                                                                  </w:divBdr>
                                                                                  <w:divsChild>
                                                                                    <w:div w:id="1725324664">
                                                                                      <w:marLeft w:val="0"/>
                                                                                      <w:marRight w:val="0"/>
                                                                                      <w:marTop w:val="0"/>
                                                                                      <w:marBottom w:val="0"/>
                                                                                      <w:divBdr>
                                                                                        <w:top w:val="none" w:sz="0" w:space="0" w:color="auto"/>
                                                                                        <w:left w:val="none" w:sz="0" w:space="0" w:color="auto"/>
                                                                                        <w:bottom w:val="none" w:sz="0" w:space="0" w:color="auto"/>
                                                                                        <w:right w:val="none" w:sz="0" w:space="0" w:color="auto"/>
                                                                                      </w:divBdr>
                                                                                      <w:divsChild>
                                                                                        <w:div w:id="14229910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134202244">
      <w:bodyDiv w:val="1"/>
      <w:marLeft w:val="0"/>
      <w:marRight w:val="0"/>
      <w:marTop w:val="0"/>
      <w:marBottom w:val="0"/>
      <w:divBdr>
        <w:top w:val="none" w:sz="0" w:space="0" w:color="auto"/>
        <w:left w:val="none" w:sz="0" w:space="0" w:color="auto"/>
        <w:bottom w:val="none" w:sz="0" w:space="0" w:color="auto"/>
        <w:right w:val="none" w:sz="0" w:space="0" w:color="auto"/>
      </w:divBdr>
      <w:divsChild>
        <w:div w:id="570845144">
          <w:marLeft w:val="547"/>
          <w:marRight w:val="0"/>
          <w:marTop w:val="0"/>
          <w:marBottom w:val="0"/>
          <w:divBdr>
            <w:top w:val="none" w:sz="0" w:space="0" w:color="auto"/>
            <w:left w:val="none" w:sz="0" w:space="0" w:color="auto"/>
            <w:bottom w:val="none" w:sz="0" w:space="0" w:color="auto"/>
            <w:right w:val="none" w:sz="0" w:space="0" w:color="auto"/>
          </w:divBdr>
        </w:div>
        <w:div w:id="1128084112">
          <w:marLeft w:val="547"/>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diagramColors" Target="diagrams/colors1.xml"/><Relationship Id="rId18" Type="http://schemas.openxmlformats.org/officeDocument/2006/relationships/diagramColors" Target="diagrams/colors2.xml"/><Relationship Id="rId26" Type="http://schemas.openxmlformats.org/officeDocument/2006/relationships/hyperlink" Target="http://www.itms2014.sk" TargetMode="External"/><Relationship Id="rId21" Type="http://schemas.openxmlformats.org/officeDocument/2006/relationships/diagramLayout" Target="diagrams/layout3.xml"/><Relationship Id="rId34" Type="http://schemas.openxmlformats.org/officeDocument/2006/relationships/theme" Target="theme/theme1.xml"/><Relationship Id="rId7" Type="http://schemas.openxmlformats.org/officeDocument/2006/relationships/footnotes" Target="footnotes.xml"/><Relationship Id="rId12" Type="http://schemas.openxmlformats.org/officeDocument/2006/relationships/diagramQuickStyle" Target="diagrams/quickStyle1.xml"/><Relationship Id="rId17" Type="http://schemas.openxmlformats.org/officeDocument/2006/relationships/diagramQuickStyle" Target="diagrams/quickStyle2.xml"/><Relationship Id="rId25" Type="http://schemas.openxmlformats.org/officeDocument/2006/relationships/hyperlink" Target="mailto:metodika.cko@vlada.gov.sk" TargetMode="External"/><Relationship Id="rId33" Type="http://schemas.openxmlformats.org/officeDocument/2006/relationships/fontTable" Target="fontTable.xml"/><Relationship Id="rId38" Type="http://schemas.openxmlformats.org/officeDocument/2006/relationships/customXml" Target="../customXml/item5.xml"/><Relationship Id="rId2" Type="http://schemas.openxmlformats.org/officeDocument/2006/relationships/numbering" Target="numbering.xml"/><Relationship Id="rId16" Type="http://schemas.openxmlformats.org/officeDocument/2006/relationships/diagramLayout" Target="diagrams/layout2.xml"/><Relationship Id="rId20" Type="http://schemas.openxmlformats.org/officeDocument/2006/relationships/diagramData" Target="diagrams/data3.xml"/><Relationship Id="rId29" Type="http://schemas.openxmlformats.org/officeDocument/2006/relationships/hyperlink" Target="http://www.rokovania.sk/File.aspx/ViewDocumentHtml/Uznesenie-14746?prefixFile=u_" TargetMode="Externa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diagramLayout" Target="diagrams/layout1.xml"/><Relationship Id="rId24" Type="http://schemas.microsoft.com/office/2007/relationships/diagramDrawing" Target="diagrams/drawing3.xml"/><Relationship Id="rId32" Type="http://schemas.openxmlformats.org/officeDocument/2006/relationships/hyperlink" Target="http://www.dunajskastrategia.gov.sk" TargetMode="External"/><Relationship Id="rId37" Type="http://schemas.openxmlformats.org/officeDocument/2006/relationships/customXml" Target="../customXml/item4.xml"/><Relationship Id="rId5" Type="http://schemas.openxmlformats.org/officeDocument/2006/relationships/settings" Target="settings.xml"/><Relationship Id="rId15" Type="http://schemas.openxmlformats.org/officeDocument/2006/relationships/diagramData" Target="diagrams/data2.xml"/><Relationship Id="rId23" Type="http://schemas.openxmlformats.org/officeDocument/2006/relationships/diagramColors" Target="diagrams/colors3.xml"/><Relationship Id="rId28" Type="http://schemas.openxmlformats.org/officeDocument/2006/relationships/hyperlink" Target="http://www.plsk.eu" TargetMode="External"/><Relationship Id="rId36" Type="http://schemas.openxmlformats.org/officeDocument/2006/relationships/customXml" Target="../customXml/item3.xml"/><Relationship Id="rId10" Type="http://schemas.openxmlformats.org/officeDocument/2006/relationships/diagramData" Target="diagrams/data1.xml"/><Relationship Id="rId19" Type="http://schemas.microsoft.com/office/2007/relationships/diagramDrawing" Target="diagrams/drawing2.xml"/><Relationship Id="rId31" Type="http://schemas.openxmlformats.org/officeDocument/2006/relationships/hyperlink" Target="http://www.EU2020.gov.sk" TargetMode="External"/><Relationship Id="rId4" Type="http://schemas.microsoft.com/office/2007/relationships/stylesWithEffects" Target="stylesWithEffects.xml"/><Relationship Id="rId9" Type="http://schemas.openxmlformats.org/officeDocument/2006/relationships/footer" Target="footer1.xml"/><Relationship Id="rId14" Type="http://schemas.microsoft.com/office/2007/relationships/diagramDrawing" Target="diagrams/drawing1.xml"/><Relationship Id="rId22" Type="http://schemas.openxmlformats.org/officeDocument/2006/relationships/diagramQuickStyle" Target="diagrams/quickStyle3.xml"/><Relationship Id="rId27" Type="http://schemas.openxmlformats.org/officeDocument/2006/relationships/hyperlink" Target="http://www.partnerskadohoda.gov.sk" TargetMode="External"/><Relationship Id="rId30" Type="http://schemas.openxmlformats.org/officeDocument/2006/relationships/hyperlink" Target="http://www.hpisahptur.gov.sk" TargetMode="External"/><Relationship Id="rId35" Type="http://schemas.openxmlformats.org/officeDocument/2006/relationships/customXml" Target="../customXml/item2.xml"/><Relationship Id="rId8" Type="http://schemas.openxmlformats.org/officeDocument/2006/relationships/endnotes" Target="endnotes.xml"/><Relationship Id="rId3" Type="http://schemas.openxmlformats.org/officeDocument/2006/relationships/styles" Target="styles.xm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0938BABA-0D7C-453F-AA8B-33115D9FE5EE}"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sk-SK"/>
        </a:p>
      </dgm:t>
    </dgm:pt>
    <dgm:pt modelId="{2CEB07AA-FB84-4ADE-868F-C39EF65685E2}">
      <dgm:prSet phldrT="[Text]"/>
      <dgm:spPr>
        <a:xfrm>
          <a:off x="2088025" y="1639246"/>
          <a:ext cx="1215459" cy="1215459"/>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sk-SK" b="1" i="0" baseline="0">
              <a:solidFill>
                <a:sysClr val="window" lastClr="FFFFFF"/>
              </a:solidFill>
              <a:latin typeface="Calibri"/>
              <a:ea typeface="+mn-ea"/>
              <a:cs typeface="+mn-cs"/>
            </a:rPr>
            <a:t>PARTNERSKÁ</a:t>
          </a:r>
        </a:p>
        <a:p>
          <a:r>
            <a:rPr lang="sk-SK" b="1" i="0" baseline="0">
              <a:solidFill>
                <a:sysClr val="window" lastClr="FFFFFF"/>
              </a:solidFill>
              <a:latin typeface="Calibri"/>
              <a:ea typeface="+mn-ea"/>
              <a:cs typeface="+mn-cs"/>
            </a:rPr>
            <a:t>DOHODA SR </a:t>
          </a:r>
        </a:p>
        <a:p>
          <a:r>
            <a:rPr lang="sk-SK" b="1" i="0" baseline="0">
              <a:solidFill>
                <a:sysClr val="window" lastClr="FFFFFF"/>
              </a:solidFill>
              <a:latin typeface="Calibri"/>
              <a:ea typeface="+mn-ea"/>
              <a:cs typeface="+mn-cs"/>
            </a:rPr>
            <a:t>2014 </a:t>
          </a:r>
          <a:r>
            <a:rPr lang="sk-SK"/>
            <a:t>–</a:t>
          </a:r>
          <a:r>
            <a:rPr lang="sk-SK" b="1" i="0" baseline="0">
              <a:solidFill>
                <a:sysClr val="window" lastClr="FFFFFF"/>
              </a:solidFill>
              <a:latin typeface="Calibri"/>
              <a:ea typeface="+mn-ea"/>
              <a:cs typeface="+mn-cs"/>
            </a:rPr>
            <a:t> 2020</a:t>
          </a:r>
        </a:p>
        <a:p>
          <a:r>
            <a:rPr lang="sk-SK" b="1" i="0" baseline="0">
              <a:solidFill>
                <a:sysClr val="window" lastClr="FFFFFF"/>
              </a:solidFill>
              <a:latin typeface="Calibri"/>
              <a:ea typeface="+mn-ea"/>
              <a:cs typeface="+mn-cs"/>
            </a:rPr>
            <a:t>15,55 mld. EUR</a:t>
          </a:r>
        </a:p>
      </dgm:t>
    </dgm:pt>
    <dgm:pt modelId="{CC8D3640-EEA7-49B3-B8F9-52BC4299BAC8}" type="parTrans" cxnId="{20866B0A-6232-4C61-852E-112FD7A8E997}">
      <dgm:prSet/>
      <dgm:spPr/>
      <dgm:t>
        <a:bodyPr/>
        <a:lstStyle/>
        <a:p>
          <a:endParaRPr lang="sk-SK"/>
        </a:p>
      </dgm:t>
    </dgm:pt>
    <dgm:pt modelId="{B49F48C5-350B-4B8C-A541-57383D2D743F}" type="sibTrans" cxnId="{20866B0A-6232-4C61-852E-112FD7A8E997}">
      <dgm:prSet/>
      <dgm:spPr/>
      <dgm:t>
        <a:bodyPr/>
        <a:lstStyle/>
        <a:p>
          <a:endParaRPr lang="sk-SK"/>
        </a:p>
      </dgm:t>
    </dgm:pt>
    <dgm:pt modelId="{4C58CD76-081A-4453-9A15-4F3247928A8D}">
      <dgm:prSet phldrT="[Text]" custT="1">
        <dgm:style>
          <a:lnRef idx="2">
            <a:schemeClr val="accent1"/>
          </a:lnRef>
          <a:fillRef idx="1">
            <a:schemeClr val="lt1"/>
          </a:fillRef>
          <a:effectRef idx="0">
            <a:schemeClr val="accent1"/>
          </a:effectRef>
          <a:fontRef idx="minor">
            <a:schemeClr val="dk1"/>
          </a:fontRef>
        </dgm:style>
      </dgm:prSet>
      <dgm:spPr>
        <a:xfrm>
          <a:off x="349339" y="1762024"/>
          <a:ext cx="1154686" cy="923748"/>
        </a:xfrm>
        <a:solidFill>
          <a:sysClr val="window" lastClr="FFFFFF"/>
        </a:solidFill>
        <a:ln w="25400" cap="flat" cmpd="sng" algn="ctr">
          <a:solidFill>
            <a:srgbClr val="4F81BD"/>
          </a:solidFill>
          <a:prstDash val="solid"/>
        </a:ln>
        <a:effectLst/>
      </dgm:spPr>
      <dgm:t>
        <a:bodyPr/>
        <a:lstStyle/>
        <a:p>
          <a:r>
            <a:rPr lang="sk-SK" sz="1300" b="1" i="0" baseline="0">
              <a:solidFill>
                <a:sysClr val="windowText" lastClr="000000"/>
              </a:solidFill>
              <a:latin typeface="Calibri"/>
              <a:ea typeface="+mn-ea"/>
              <a:cs typeface="+mn-cs"/>
            </a:rPr>
            <a:t>EFRR</a:t>
          </a:r>
          <a:r>
            <a:rPr lang="sk-SK" sz="1200">
              <a:solidFill>
                <a:sysClr val="windowText" lastClr="000000"/>
              </a:solidFill>
              <a:latin typeface="Calibri"/>
              <a:ea typeface="+mn-ea"/>
              <a:cs typeface="+mn-cs"/>
            </a:rPr>
            <a:t> </a:t>
          </a:r>
        </a:p>
        <a:p>
          <a:r>
            <a:rPr lang="sk-SK" sz="1200">
              <a:solidFill>
                <a:sysClr val="windowText" lastClr="000000"/>
              </a:solidFill>
              <a:latin typeface="Calibri"/>
              <a:ea typeface="+mn-ea"/>
              <a:cs typeface="+mn-cs"/>
            </a:rPr>
            <a:t> </a:t>
          </a:r>
          <a:r>
            <a:rPr lang="sk-SK" sz="1000" baseline="0">
              <a:solidFill>
                <a:sysClr val="windowText" lastClr="000000"/>
              </a:solidFill>
              <a:latin typeface="Calibri"/>
              <a:ea typeface="+mn-ea"/>
              <a:cs typeface="+mn-cs"/>
            </a:rPr>
            <a:t>Európsky fond regionálneho rozvoja</a:t>
          </a:r>
        </a:p>
        <a:p>
          <a:r>
            <a:rPr lang="sk-SK" sz="1000" baseline="0">
              <a:solidFill>
                <a:sysClr val="windowText" lastClr="000000"/>
              </a:solidFill>
              <a:latin typeface="Calibri"/>
              <a:ea typeface="+mn-ea"/>
              <a:cs typeface="+mn-cs"/>
            </a:rPr>
            <a:t>7,583 mld. EUR</a:t>
          </a:r>
        </a:p>
      </dgm:t>
    </dgm:pt>
    <dgm:pt modelId="{F3C39A28-9794-4C0A-B92E-858F2699931F}" type="parTrans" cxnId="{CCF15DBE-DE0C-497E-89DE-54B5797C954F}">
      <dgm:prSet/>
      <dgm:spPr>
        <a:xfrm rot="10844842">
          <a:off x="926635" y="2057854"/>
          <a:ext cx="1097611" cy="346405"/>
        </a:xfrm>
        <a:solidFill>
          <a:srgbClr val="4F81BD">
            <a:tint val="60000"/>
            <a:hueOff val="0"/>
            <a:satOff val="0"/>
            <a:lumOff val="0"/>
            <a:alphaOff val="0"/>
          </a:srgbClr>
        </a:solidFill>
        <a:ln>
          <a:noFill/>
        </a:ln>
        <a:effectLst/>
      </dgm:spPr>
      <dgm:t>
        <a:bodyPr/>
        <a:lstStyle/>
        <a:p>
          <a:endParaRPr lang="sk-SK"/>
        </a:p>
      </dgm:t>
    </dgm:pt>
    <dgm:pt modelId="{7243F6BD-3E4F-4425-9BA6-0A369094DA7E}" type="sibTrans" cxnId="{CCF15DBE-DE0C-497E-89DE-54B5797C954F}">
      <dgm:prSet/>
      <dgm:spPr/>
      <dgm:t>
        <a:bodyPr/>
        <a:lstStyle/>
        <a:p>
          <a:endParaRPr lang="sk-SK"/>
        </a:p>
      </dgm:t>
    </dgm:pt>
    <dgm:pt modelId="{C9FA8509-CBB7-4289-B468-2C8CC8953FE1}">
      <dgm:prSet phldrT="[Text]" custT="1">
        <dgm:style>
          <a:lnRef idx="2">
            <a:schemeClr val="accent1"/>
          </a:lnRef>
          <a:fillRef idx="1">
            <a:schemeClr val="lt1"/>
          </a:fillRef>
          <a:effectRef idx="0">
            <a:schemeClr val="accent1"/>
          </a:effectRef>
          <a:fontRef idx="minor">
            <a:schemeClr val="dk1"/>
          </a:fontRef>
        </dgm:style>
      </dgm:prSet>
      <dgm:spPr>
        <a:xfrm>
          <a:off x="3424071" y="531928"/>
          <a:ext cx="1308501" cy="923748"/>
        </a:xfrm>
        <a:solidFill>
          <a:sysClr val="window" lastClr="FFFFFF"/>
        </a:solidFill>
        <a:ln w="25400" cap="flat" cmpd="sng" algn="ctr">
          <a:solidFill>
            <a:srgbClr val="4F81BD"/>
          </a:solidFill>
          <a:prstDash val="solid"/>
        </a:ln>
        <a:effectLst/>
      </dgm:spPr>
      <dgm:t>
        <a:bodyPr/>
        <a:lstStyle/>
        <a:p>
          <a:r>
            <a:rPr lang="sk-SK" sz="1300" b="1" i="0" baseline="0">
              <a:solidFill>
                <a:sysClr val="windowText" lastClr="000000"/>
              </a:solidFill>
              <a:latin typeface="Calibri"/>
              <a:ea typeface="+mn-ea"/>
              <a:cs typeface="+mn-cs"/>
            </a:rPr>
            <a:t>EPFRV</a:t>
          </a:r>
        </a:p>
        <a:p>
          <a:r>
            <a:rPr lang="sk-SK" sz="1000" baseline="0">
              <a:solidFill>
                <a:sysClr val="windowText" lastClr="000000"/>
              </a:solidFill>
              <a:latin typeface="Calibri"/>
              <a:ea typeface="+mn-ea"/>
              <a:cs typeface="+mn-cs"/>
            </a:rPr>
            <a:t>Európsky poľnohospodársky fond pre rozvoj vidieka</a:t>
          </a:r>
        </a:p>
        <a:p>
          <a:r>
            <a:rPr lang="sk-SK" sz="1000" baseline="0">
              <a:solidFill>
                <a:sysClr val="windowText" lastClr="000000"/>
              </a:solidFill>
              <a:latin typeface="Calibri"/>
              <a:ea typeface="+mn-ea"/>
              <a:cs typeface="+mn-cs"/>
            </a:rPr>
            <a:t>1,545 mld. EUR</a:t>
          </a:r>
        </a:p>
      </dgm:t>
    </dgm:pt>
    <dgm:pt modelId="{6DA75425-4D92-48EC-BF19-A3F8BD7F6FFC}" type="parTrans" cxnId="{909F77AF-4817-4413-AA68-23F339734B85}">
      <dgm:prSet/>
      <dgm:spPr>
        <a:xfrm rot="19068631">
          <a:off x="3043288" y="1219876"/>
          <a:ext cx="1189060" cy="346405"/>
        </a:xfrm>
        <a:solidFill>
          <a:srgbClr val="4F81BD">
            <a:tint val="60000"/>
            <a:hueOff val="0"/>
            <a:satOff val="0"/>
            <a:lumOff val="0"/>
            <a:alphaOff val="0"/>
          </a:srgbClr>
        </a:solidFill>
        <a:ln>
          <a:noFill/>
        </a:ln>
        <a:effectLst/>
      </dgm:spPr>
      <dgm:t>
        <a:bodyPr/>
        <a:lstStyle/>
        <a:p>
          <a:endParaRPr lang="sk-SK"/>
        </a:p>
      </dgm:t>
    </dgm:pt>
    <dgm:pt modelId="{7A4EA4B0-2568-4476-8FAA-C795C5A83D75}" type="sibTrans" cxnId="{909F77AF-4817-4413-AA68-23F339734B85}">
      <dgm:prSet/>
      <dgm:spPr/>
      <dgm:t>
        <a:bodyPr/>
        <a:lstStyle/>
        <a:p>
          <a:endParaRPr lang="sk-SK"/>
        </a:p>
      </dgm:t>
    </dgm:pt>
    <dgm:pt modelId="{246CFD68-2C14-485A-9434-9BA287B4CB42}">
      <dgm:prSet phldrT="[Text]" custT="1">
        <dgm:style>
          <a:lnRef idx="2">
            <a:schemeClr val="accent1"/>
          </a:lnRef>
          <a:fillRef idx="1">
            <a:schemeClr val="lt1"/>
          </a:fillRef>
          <a:effectRef idx="0">
            <a:schemeClr val="accent1"/>
          </a:effectRef>
          <a:fontRef idx="minor">
            <a:schemeClr val="dk1"/>
          </a:fontRef>
        </dgm:style>
      </dgm:prSet>
      <dgm:spPr>
        <a:xfrm>
          <a:off x="3902874" y="1785101"/>
          <a:ext cx="1154686" cy="923748"/>
        </a:xfrm>
        <a:solidFill>
          <a:sysClr val="window" lastClr="FFFFFF"/>
        </a:solidFill>
        <a:ln w="25400" cap="flat" cmpd="sng" algn="ctr">
          <a:solidFill>
            <a:srgbClr val="4F81BD"/>
          </a:solidFill>
          <a:prstDash val="solid"/>
        </a:ln>
        <a:effectLst/>
      </dgm:spPr>
      <dgm:t>
        <a:bodyPr/>
        <a:lstStyle/>
        <a:p>
          <a:r>
            <a:rPr lang="sk-SK" sz="1300" b="1" i="0" baseline="0">
              <a:solidFill>
                <a:sysClr val="windowText" lastClr="000000"/>
              </a:solidFill>
              <a:latin typeface="Calibri"/>
              <a:ea typeface="+mn-ea"/>
              <a:cs typeface="+mn-cs"/>
            </a:rPr>
            <a:t>ENRF </a:t>
          </a:r>
        </a:p>
        <a:p>
          <a:r>
            <a:rPr lang="sk-SK" sz="1000" baseline="0">
              <a:solidFill>
                <a:sysClr val="windowText" lastClr="000000"/>
              </a:solidFill>
              <a:latin typeface="Calibri"/>
              <a:ea typeface="+mn-ea"/>
              <a:cs typeface="+mn-cs"/>
            </a:rPr>
            <a:t>Európsky námorný a rybársky fond </a:t>
          </a:r>
        </a:p>
        <a:p>
          <a:r>
            <a:rPr lang="sk-SK" sz="1000" baseline="0">
              <a:solidFill>
                <a:sysClr val="windowText" lastClr="000000"/>
              </a:solidFill>
              <a:latin typeface="Calibri"/>
              <a:ea typeface="+mn-ea"/>
              <a:cs typeface="+mn-cs"/>
            </a:rPr>
            <a:t>0,016 mld. EUR</a:t>
          </a:r>
        </a:p>
      </dgm:t>
    </dgm:pt>
    <dgm:pt modelId="{7B28BBC4-B123-4C73-BCC5-7821206DC86C}" type="parTrans" cxnId="{2642D6E6-36BD-4FA7-9FB7-792C58F42124}">
      <dgm:prSet/>
      <dgm:spPr>
        <a:xfrm>
          <a:off x="3368204" y="2073772"/>
          <a:ext cx="1112012" cy="346405"/>
        </a:xfrm>
        <a:solidFill>
          <a:srgbClr val="4F81BD">
            <a:tint val="60000"/>
            <a:hueOff val="0"/>
            <a:satOff val="0"/>
            <a:lumOff val="0"/>
            <a:alphaOff val="0"/>
          </a:srgbClr>
        </a:solidFill>
        <a:ln>
          <a:noFill/>
        </a:ln>
        <a:effectLst/>
      </dgm:spPr>
      <dgm:t>
        <a:bodyPr/>
        <a:lstStyle/>
        <a:p>
          <a:endParaRPr lang="sk-SK"/>
        </a:p>
      </dgm:t>
    </dgm:pt>
    <dgm:pt modelId="{F2ED59F9-9C99-4CCF-A23C-D5DD604A8DB5}" type="sibTrans" cxnId="{2642D6E6-36BD-4FA7-9FB7-792C58F42124}">
      <dgm:prSet/>
      <dgm:spPr/>
      <dgm:t>
        <a:bodyPr/>
        <a:lstStyle/>
        <a:p>
          <a:endParaRPr lang="sk-SK"/>
        </a:p>
      </dgm:t>
    </dgm:pt>
    <dgm:pt modelId="{4C4EDFC6-8F6E-4042-BE22-90B68545F481}">
      <dgm:prSet custT="1">
        <dgm:style>
          <a:lnRef idx="2">
            <a:schemeClr val="accent1"/>
          </a:lnRef>
          <a:fillRef idx="1">
            <a:schemeClr val="lt1"/>
          </a:fillRef>
          <a:effectRef idx="0">
            <a:schemeClr val="accent1"/>
          </a:effectRef>
          <a:fontRef idx="minor">
            <a:schemeClr val="dk1"/>
          </a:fontRef>
        </dgm:style>
      </dgm:prSet>
      <dgm:spPr>
        <a:xfrm>
          <a:off x="856600" y="500214"/>
          <a:ext cx="1154686" cy="923748"/>
        </a:xfrm>
        <a:solidFill>
          <a:sysClr val="window" lastClr="FFFFFF"/>
        </a:solidFill>
        <a:ln w="25400" cap="flat" cmpd="sng" algn="ctr">
          <a:solidFill>
            <a:srgbClr val="4F81BD"/>
          </a:solidFill>
          <a:prstDash val="solid"/>
        </a:ln>
        <a:effectLst/>
      </dgm:spPr>
      <dgm:t>
        <a:bodyPr/>
        <a:lstStyle/>
        <a:p>
          <a:r>
            <a:rPr lang="sk-SK" sz="1300" b="1" i="0" baseline="0">
              <a:solidFill>
                <a:sysClr val="windowText" lastClr="000000"/>
              </a:solidFill>
              <a:latin typeface="Calibri"/>
              <a:ea typeface="+mn-ea"/>
              <a:cs typeface="+mn-cs"/>
            </a:rPr>
            <a:t>KF</a:t>
          </a:r>
          <a:r>
            <a:rPr lang="sk-SK" sz="1200">
              <a:solidFill>
                <a:sysClr val="windowText" lastClr="000000"/>
              </a:solidFill>
              <a:latin typeface="Calibri"/>
              <a:ea typeface="+mn-ea"/>
              <a:cs typeface="+mn-cs"/>
            </a:rPr>
            <a:t> </a:t>
          </a:r>
        </a:p>
        <a:p>
          <a:r>
            <a:rPr lang="sk-SK" sz="1000" baseline="0">
              <a:solidFill>
                <a:sysClr val="windowText" lastClr="000000"/>
              </a:solidFill>
              <a:latin typeface="Calibri"/>
              <a:ea typeface="+mn-ea"/>
              <a:cs typeface="+mn-cs"/>
            </a:rPr>
            <a:t>Kohézny fond</a:t>
          </a:r>
        </a:p>
        <a:p>
          <a:r>
            <a:rPr lang="sk-SK" sz="1000" baseline="0">
              <a:solidFill>
                <a:sysClr val="windowText" lastClr="000000"/>
              </a:solidFill>
              <a:latin typeface="Calibri"/>
              <a:ea typeface="+mn-ea"/>
              <a:cs typeface="+mn-cs"/>
            </a:rPr>
            <a:t>4,168 mld. EUR</a:t>
          </a:r>
        </a:p>
      </dgm:t>
    </dgm:pt>
    <dgm:pt modelId="{73557C60-58A9-4CDE-89CF-6F3C3CEA80B8}" type="parTrans" cxnId="{258ECDFD-C5B0-4D09-AAED-FCE76BCECD9A}">
      <dgm:prSet/>
      <dgm:spPr>
        <a:xfrm rot="13531147">
          <a:off x="1265195" y="1191116"/>
          <a:ext cx="1127509" cy="346405"/>
        </a:xfrm>
        <a:solidFill>
          <a:srgbClr val="4F81BD">
            <a:tint val="60000"/>
            <a:hueOff val="0"/>
            <a:satOff val="0"/>
            <a:lumOff val="0"/>
            <a:alphaOff val="0"/>
          </a:srgbClr>
        </a:solidFill>
        <a:ln>
          <a:noFill/>
        </a:ln>
        <a:effectLst/>
      </dgm:spPr>
      <dgm:t>
        <a:bodyPr/>
        <a:lstStyle/>
        <a:p>
          <a:endParaRPr lang="sk-SK"/>
        </a:p>
      </dgm:t>
    </dgm:pt>
    <dgm:pt modelId="{2B070B76-9C49-4D27-9AFB-9CD1BC54CC51}" type="sibTrans" cxnId="{258ECDFD-C5B0-4D09-AAED-FCE76BCECD9A}">
      <dgm:prSet/>
      <dgm:spPr/>
      <dgm:t>
        <a:bodyPr/>
        <a:lstStyle/>
        <a:p>
          <a:endParaRPr lang="sk-SK"/>
        </a:p>
      </dgm:t>
    </dgm:pt>
    <dgm:pt modelId="{0FBBD89F-71B9-43A5-B0E1-12A9B4996EFD}">
      <dgm:prSet custT="1">
        <dgm:style>
          <a:lnRef idx="2">
            <a:schemeClr val="accent1"/>
          </a:lnRef>
          <a:fillRef idx="1">
            <a:schemeClr val="lt1"/>
          </a:fillRef>
          <a:effectRef idx="0">
            <a:schemeClr val="accent1"/>
          </a:effectRef>
          <a:fontRef idx="minor">
            <a:schemeClr val="dk1"/>
          </a:fontRef>
        </dgm:style>
      </dgm:prSet>
      <dgm:spPr>
        <a:xfrm>
          <a:off x="2118411" y="638"/>
          <a:ext cx="1154686" cy="923748"/>
        </a:xfrm>
        <a:solidFill>
          <a:sysClr val="window" lastClr="FFFFFF"/>
        </a:solidFill>
        <a:ln w="25400" cap="flat" cmpd="sng" algn="ctr">
          <a:solidFill>
            <a:srgbClr val="4F81BD"/>
          </a:solidFill>
          <a:prstDash val="solid"/>
        </a:ln>
        <a:effectLst/>
      </dgm:spPr>
      <dgm:t>
        <a:bodyPr/>
        <a:lstStyle/>
        <a:p>
          <a:r>
            <a:rPr lang="sk-SK" sz="1300" b="1" i="0" baseline="0">
              <a:solidFill>
                <a:sysClr val="windowText" lastClr="000000"/>
              </a:solidFill>
              <a:latin typeface="Calibri"/>
              <a:ea typeface="+mn-ea"/>
              <a:cs typeface="+mn-cs"/>
            </a:rPr>
            <a:t>ESF</a:t>
          </a:r>
          <a:r>
            <a:rPr lang="sk-SK" sz="1200">
              <a:solidFill>
                <a:sysClr val="windowText" lastClr="000000"/>
              </a:solidFill>
              <a:latin typeface="Calibri"/>
              <a:ea typeface="+mn-ea"/>
              <a:cs typeface="+mn-cs"/>
            </a:rPr>
            <a:t> </a:t>
          </a:r>
        </a:p>
        <a:p>
          <a:r>
            <a:rPr lang="sk-SK" sz="1000" baseline="0">
              <a:solidFill>
                <a:sysClr val="windowText" lastClr="000000"/>
              </a:solidFill>
              <a:latin typeface="Calibri"/>
              <a:ea typeface="+mn-ea"/>
              <a:cs typeface="+mn-cs"/>
            </a:rPr>
            <a:t>Európsky sociálny fond</a:t>
          </a:r>
        </a:p>
        <a:p>
          <a:r>
            <a:rPr lang="sk-SK" sz="1000" baseline="0">
              <a:solidFill>
                <a:sysClr val="windowText" lastClr="000000"/>
              </a:solidFill>
              <a:latin typeface="Calibri"/>
              <a:ea typeface="+mn-ea"/>
              <a:cs typeface="+mn-cs"/>
            </a:rPr>
            <a:t> 2,167 mld. EUR</a:t>
          </a:r>
        </a:p>
      </dgm:t>
    </dgm:pt>
    <dgm:pt modelId="{55DF3571-01CC-484B-8714-713ABD8DD535}" type="parTrans" cxnId="{6FFB6042-281F-410D-8053-615318B13F24}">
      <dgm:prSet/>
      <dgm:spPr>
        <a:xfrm rot="16200000">
          <a:off x="2139748" y="845316"/>
          <a:ext cx="1112012" cy="346405"/>
        </a:xfrm>
        <a:solidFill>
          <a:srgbClr val="4F81BD">
            <a:tint val="60000"/>
            <a:hueOff val="0"/>
            <a:satOff val="0"/>
            <a:lumOff val="0"/>
            <a:alphaOff val="0"/>
          </a:srgbClr>
        </a:solidFill>
        <a:ln>
          <a:noFill/>
        </a:ln>
        <a:effectLst/>
      </dgm:spPr>
      <dgm:t>
        <a:bodyPr/>
        <a:lstStyle/>
        <a:p>
          <a:endParaRPr lang="sk-SK"/>
        </a:p>
      </dgm:t>
    </dgm:pt>
    <dgm:pt modelId="{0BEB4095-80E7-43AA-8C54-55F217C4C886}" type="sibTrans" cxnId="{6FFB6042-281F-410D-8053-615318B13F24}">
      <dgm:prSet/>
      <dgm:spPr/>
      <dgm:t>
        <a:bodyPr/>
        <a:lstStyle/>
        <a:p>
          <a:endParaRPr lang="sk-SK"/>
        </a:p>
      </dgm:t>
    </dgm:pt>
    <dgm:pt modelId="{6AC640EE-C700-496F-8892-0C0F873D85E1}">
      <dgm:prSet custT="1">
        <dgm:style>
          <a:lnRef idx="2">
            <a:schemeClr val="accent1"/>
          </a:lnRef>
          <a:fillRef idx="1">
            <a:schemeClr val="lt1"/>
          </a:fillRef>
          <a:effectRef idx="0">
            <a:schemeClr val="accent1"/>
          </a:effectRef>
          <a:fontRef idx="minor">
            <a:schemeClr val="dk1"/>
          </a:fontRef>
        </dgm:style>
      </dgm:prSet>
      <dgm:spPr>
        <a:xfrm>
          <a:off x="2118411" y="638"/>
          <a:ext cx="1154686" cy="923748"/>
        </a:xfrm>
        <a:solidFill>
          <a:sysClr val="window" lastClr="FFFFFF"/>
        </a:solidFill>
        <a:ln w="25400" cap="flat" cmpd="sng" algn="ctr">
          <a:solidFill>
            <a:srgbClr val="4F81BD"/>
          </a:solidFill>
          <a:prstDash val="solid"/>
        </a:ln>
        <a:effectLst/>
      </dgm:spPr>
      <dgm:t>
        <a:bodyPr/>
        <a:lstStyle/>
        <a:p>
          <a:r>
            <a:rPr lang="sk-SK" sz="1200" b="1">
              <a:solidFill>
                <a:sysClr val="windowText" lastClr="000000"/>
              </a:solidFill>
              <a:latin typeface="Calibri"/>
              <a:ea typeface="+mn-ea"/>
              <a:cs typeface="+mn-cs"/>
            </a:rPr>
            <a:t>IZM</a:t>
          </a:r>
        </a:p>
        <a:p>
          <a:r>
            <a:rPr lang="sk-SK" sz="1000" b="0">
              <a:solidFill>
                <a:sysClr val="windowText" lastClr="000000"/>
              </a:solidFill>
              <a:latin typeface="Calibri"/>
              <a:ea typeface="+mn-ea"/>
              <a:cs typeface="+mn-cs"/>
            </a:rPr>
            <a:t>Iniciatíva na podporu zamestnanosti mladých ľudí  </a:t>
          </a:r>
        </a:p>
        <a:p>
          <a:r>
            <a:rPr lang="sk-SK" sz="1000" b="0">
              <a:solidFill>
                <a:sysClr val="windowText" lastClr="000000"/>
              </a:solidFill>
              <a:latin typeface="Calibri"/>
              <a:ea typeface="+mn-ea"/>
              <a:cs typeface="+mn-cs"/>
            </a:rPr>
            <a:t>0,072 mld. EUR</a:t>
          </a:r>
        </a:p>
      </dgm:t>
    </dgm:pt>
    <dgm:pt modelId="{95C8C509-1E29-4F6B-AECA-72D37D2AEFB8}" type="parTrans" cxnId="{C68102B2-7648-4C53-9449-A34358EC0C4E}">
      <dgm:prSet/>
      <dgm:spPr/>
      <dgm:t>
        <a:bodyPr/>
        <a:lstStyle/>
        <a:p>
          <a:endParaRPr lang="sk-SK"/>
        </a:p>
      </dgm:t>
    </dgm:pt>
    <dgm:pt modelId="{1E6DE7AB-BF6D-4639-B198-E23C7347A96A}" type="sibTrans" cxnId="{C68102B2-7648-4C53-9449-A34358EC0C4E}">
      <dgm:prSet/>
      <dgm:spPr/>
      <dgm:t>
        <a:bodyPr/>
        <a:lstStyle/>
        <a:p>
          <a:endParaRPr lang="sk-SK"/>
        </a:p>
      </dgm:t>
    </dgm:pt>
    <dgm:pt modelId="{4F636A98-3230-4BCD-9E0D-BBE64E31B8A6}" type="pres">
      <dgm:prSet presAssocID="{0938BABA-0D7C-453F-AA8B-33115D9FE5EE}" presName="cycle" presStyleCnt="0">
        <dgm:presLayoutVars>
          <dgm:chMax val="1"/>
          <dgm:dir/>
          <dgm:animLvl val="ctr"/>
          <dgm:resizeHandles val="exact"/>
        </dgm:presLayoutVars>
      </dgm:prSet>
      <dgm:spPr/>
      <dgm:t>
        <a:bodyPr/>
        <a:lstStyle/>
        <a:p>
          <a:endParaRPr lang="sk-SK"/>
        </a:p>
      </dgm:t>
    </dgm:pt>
    <dgm:pt modelId="{8393A7F5-796E-4758-B1CC-E3A56338D1AB}" type="pres">
      <dgm:prSet presAssocID="{2CEB07AA-FB84-4ADE-868F-C39EF65685E2}" presName="centerShape" presStyleLbl="node0" presStyleIdx="0" presStyleCnt="1" custLinFactNeighborX="734" custLinFactNeighborY="-245"/>
      <dgm:spPr>
        <a:prstGeom prst="ellipse">
          <a:avLst/>
        </a:prstGeom>
      </dgm:spPr>
      <dgm:t>
        <a:bodyPr/>
        <a:lstStyle/>
        <a:p>
          <a:endParaRPr lang="sk-SK"/>
        </a:p>
      </dgm:t>
    </dgm:pt>
    <dgm:pt modelId="{462E0088-60E8-492C-AF66-666B0DD0D23C}" type="pres">
      <dgm:prSet presAssocID="{F3C39A28-9794-4C0A-B92E-858F2699931F}" presName="parTrans" presStyleLbl="bgSibTrans2D1" presStyleIdx="0" presStyleCnt="6"/>
      <dgm:spPr>
        <a:prstGeom prst="leftArrow">
          <a:avLst>
            <a:gd name="adj1" fmla="val 60000"/>
            <a:gd name="adj2" fmla="val 50000"/>
          </a:avLst>
        </a:prstGeom>
      </dgm:spPr>
      <dgm:t>
        <a:bodyPr/>
        <a:lstStyle/>
        <a:p>
          <a:endParaRPr lang="sk-SK"/>
        </a:p>
      </dgm:t>
    </dgm:pt>
    <dgm:pt modelId="{1DAEA342-4BA1-4133-972F-D6684DED931B}" type="pres">
      <dgm:prSet presAssocID="{4C58CD76-081A-4453-9A15-4F3247928A8D}" presName="node" presStyleLbl="node1" presStyleIdx="0" presStyleCnt="6" custScaleX="136441" custScaleY="146808" custRadScaleRad="103053" custRadScaleInc="-800">
        <dgm:presLayoutVars>
          <dgm:bulletEnabled val="1"/>
        </dgm:presLayoutVars>
      </dgm:prSet>
      <dgm:spPr>
        <a:prstGeom prst="roundRect">
          <a:avLst>
            <a:gd name="adj" fmla="val 10000"/>
          </a:avLst>
        </a:prstGeom>
      </dgm:spPr>
      <dgm:t>
        <a:bodyPr/>
        <a:lstStyle/>
        <a:p>
          <a:endParaRPr lang="sk-SK"/>
        </a:p>
      </dgm:t>
    </dgm:pt>
    <dgm:pt modelId="{8709C60F-3731-44B8-ABFF-CF4749435A0A}" type="pres">
      <dgm:prSet presAssocID="{73557C60-58A9-4CDE-89CF-6F3C3CEA80B8}" presName="parTrans" presStyleLbl="bgSibTrans2D1" presStyleIdx="1" presStyleCnt="6"/>
      <dgm:spPr>
        <a:prstGeom prst="leftArrow">
          <a:avLst>
            <a:gd name="adj1" fmla="val 60000"/>
            <a:gd name="adj2" fmla="val 50000"/>
          </a:avLst>
        </a:prstGeom>
      </dgm:spPr>
      <dgm:t>
        <a:bodyPr/>
        <a:lstStyle/>
        <a:p>
          <a:endParaRPr lang="sk-SK"/>
        </a:p>
      </dgm:t>
    </dgm:pt>
    <dgm:pt modelId="{F786FF1B-AFD2-4074-8C0F-70696D215EDE}" type="pres">
      <dgm:prSet presAssocID="{4C4EDFC6-8F6E-4042-BE22-90B68545F481}" presName="node" presStyleLbl="node1" presStyleIdx="1" presStyleCnt="6" custScaleX="131668" custScaleY="148013" custRadScaleRad="121031" custRadScaleInc="-20887">
        <dgm:presLayoutVars>
          <dgm:bulletEnabled val="1"/>
        </dgm:presLayoutVars>
      </dgm:prSet>
      <dgm:spPr>
        <a:prstGeom prst="roundRect">
          <a:avLst>
            <a:gd name="adj" fmla="val 10000"/>
          </a:avLst>
        </a:prstGeom>
      </dgm:spPr>
      <dgm:t>
        <a:bodyPr/>
        <a:lstStyle/>
        <a:p>
          <a:endParaRPr lang="sk-SK"/>
        </a:p>
      </dgm:t>
    </dgm:pt>
    <dgm:pt modelId="{42583553-E6F3-4C7A-8667-A5AF172093D4}" type="pres">
      <dgm:prSet presAssocID="{55DF3571-01CC-484B-8714-713ABD8DD535}" presName="parTrans" presStyleLbl="bgSibTrans2D1" presStyleIdx="2" presStyleCnt="6"/>
      <dgm:spPr>
        <a:prstGeom prst="leftArrow">
          <a:avLst>
            <a:gd name="adj1" fmla="val 60000"/>
            <a:gd name="adj2" fmla="val 50000"/>
          </a:avLst>
        </a:prstGeom>
      </dgm:spPr>
      <dgm:t>
        <a:bodyPr/>
        <a:lstStyle/>
        <a:p>
          <a:endParaRPr lang="sk-SK"/>
        </a:p>
      </dgm:t>
    </dgm:pt>
    <dgm:pt modelId="{91479F8F-867F-4073-8D70-C62C4A656F01}" type="pres">
      <dgm:prSet presAssocID="{0FBBD89F-71B9-43A5-B0E1-12A9B4996EFD}" presName="node" presStyleLbl="node1" presStyleIdx="2" presStyleCnt="6" custScaleX="128033" custScaleY="160282" custRadScaleRad="94522" custRadScaleInc="-15238">
        <dgm:presLayoutVars>
          <dgm:bulletEnabled val="1"/>
        </dgm:presLayoutVars>
      </dgm:prSet>
      <dgm:spPr>
        <a:prstGeom prst="roundRect">
          <a:avLst>
            <a:gd name="adj" fmla="val 10000"/>
          </a:avLst>
        </a:prstGeom>
      </dgm:spPr>
      <dgm:t>
        <a:bodyPr/>
        <a:lstStyle/>
        <a:p>
          <a:endParaRPr lang="sk-SK"/>
        </a:p>
      </dgm:t>
    </dgm:pt>
    <dgm:pt modelId="{0B52E53E-2801-4BDE-AD38-6EFDBDB30BC5}" type="pres">
      <dgm:prSet presAssocID="{95C8C509-1E29-4F6B-AECA-72D37D2AEFB8}" presName="parTrans" presStyleLbl="bgSibTrans2D1" presStyleIdx="3" presStyleCnt="6"/>
      <dgm:spPr/>
      <dgm:t>
        <a:bodyPr/>
        <a:lstStyle/>
        <a:p>
          <a:endParaRPr lang="sk-SK"/>
        </a:p>
      </dgm:t>
    </dgm:pt>
    <dgm:pt modelId="{E2E47330-C16D-4A4A-9886-D1183C81C58B}" type="pres">
      <dgm:prSet presAssocID="{6AC640EE-C700-496F-8892-0C0F873D85E1}" presName="node" presStyleLbl="node1" presStyleIdx="3" presStyleCnt="6" custScaleX="133587" custScaleY="156421" custRadScaleRad="92320" custRadScaleInc="13847">
        <dgm:presLayoutVars>
          <dgm:bulletEnabled val="1"/>
        </dgm:presLayoutVars>
      </dgm:prSet>
      <dgm:spPr>
        <a:prstGeom prst="roundRect">
          <a:avLst>
            <a:gd name="adj" fmla="val 10000"/>
          </a:avLst>
        </a:prstGeom>
      </dgm:spPr>
      <dgm:t>
        <a:bodyPr/>
        <a:lstStyle/>
        <a:p>
          <a:endParaRPr lang="sk-SK"/>
        </a:p>
      </dgm:t>
    </dgm:pt>
    <dgm:pt modelId="{0831DCF5-A5FB-4F08-863E-A2E341FB3BC3}" type="pres">
      <dgm:prSet presAssocID="{6DA75425-4D92-48EC-BF19-A3F8BD7F6FFC}" presName="parTrans" presStyleLbl="bgSibTrans2D1" presStyleIdx="4" presStyleCnt="6"/>
      <dgm:spPr>
        <a:prstGeom prst="leftArrow">
          <a:avLst>
            <a:gd name="adj1" fmla="val 60000"/>
            <a:gd name="adj2" fmla="val 50000"/>
          </a:avLst>
        </a:prstGeom>
      </dgm:spPr>
      <dgm:t>
        <a:bodyPr/>
        <a:lstStyle/>
        <a:p>
          <a:endParaRPr lang="sk-SK"/>
        </a:p>
      </dgm:t>
    </dgm:pt>
    <dgm:pt modelId="{AA49F63E-AAF6-4013-98A0-909328667F60}" type="pres">
      <dgm:prSet presAssocID="{C9FA8509-CBB7-4289-B468-2C8CC8953FE1}" presName="node" presStyleLbl="node1" presStyleIdx="4" presStyleCnt="6" custScaleX="127635" custScaleY="154230" custRadScaleRad="118425" custRadScaleInc="15792">
        <dgm:presLayoutVars>
          <dgm:bulletEnabled val="1"/>
        </dgm:presLayoutVars>
      </dgm:prSet>
      <dgm:spPr>
        <a:prstGeom prst="roundRect">
          <a:avLst>
            <a:gd name="adj" fmla="val 10000"/>
          </a:avLst>
        </a:prstGeom>
      </dgm:spPr>
      <dgm:t>
        <a:bodyPr/>
        <a:lstStyle/>
        <a:p>
          <a:endParaRPr lang="sk-SK"/>
        </a:p>
      </dgm:t>
    </dgm:pt>
    <dgm:pt modelId="{D2558AF8-5439-4A22-873F-89196884DAFB}" type="pres">
      <dgm:prSet presAssocID="{7B28BBC4-B123-4C73-BCC5-7821206DC86C}" presName="parTrans" presStyleLbl="bgSibTrans2D1" presStyleIdx="5" presStyleCnt="6"/>
      <dgm:spPr>
        <a:prstGeom prst="leftArrow">
          <a:avLst>
            <a:gd name="adj1" fmla="val 60000"/>
            <a:gd name="adj2" fmla="val 50000"/>
          </a:avLst>
        </a:prstGeom>
      </dgm:spPr>
      <dgm:t>
        <a:bodyPr/>
        <a:lstStyle/>
        <a:p>
          <a:endParaRPr lang="sk-SK"/>
        </a:p>
      </dgm:t>
    </dgm:pt>
    <dgm:pt modelId="{4D1978C4-2755-4C8A-B3E4-D4C978FE4B39}" type="pres">
      <dgm:prSet presAssocID="{246CFD68-2C14-485A-9434-9BA287B4CB42}" presName="node" presStyleLbl="node1" presStyleIdx="5" presStyleCnt="6" custScaleX="123749" custScaleY="151071" custRadScaleRad="102446" custRadScaleInc="-664">
        <dgm:presLayoutVars>
          <dgm:bulletEnabled val="1"/>
        </dgm:presLayoutVars>
      </dgm:prSet>
      <dgm:spPr>
        <a:prstGeom prst="roundRect">
          <a:avLst>
            <a:gd name="adj" fmla="val 10000"/>
          </a:avLst>
        </a:prstGeom>
      </dgm:spPr>
      <dgm:t>
        <a:bodyPr/>
        <a:lstStyle/>
        <a:p>
          <a:endParaRPr lang="sk-SK"/>
        </a:p>
      </dgm:t>
    </dgm:pt>
  </dgm:ptLst>
  <dgm:cxnLst>
    <dgm:cxn modelId="{2BE8DDF7-0060-4FE0-B168-59AD5DE33B89}" type="presOf" srcId="{4C4EDFC6-8F6E-4042-BE22-90B68545F481}" destId="{F786FF1B-AFD2-4074-8C0F-70696D215EDE}" srcOrd="0" destOrd="0" presId="urn:microsoft.com/office/officeart/2005/8/layout/radial4"/>
    <dgm:cxn modelId="{C68102B2-7648-4C53-9449-A34358EC0C4E}" srcId="{2CEB07AA-FB84-4ADE-868F-C39EF65685E2}" destId="{6AC640EE-C700-496F-8892-0C0F873D85E1}" srcOrd="3" destOrd="0" parTransId="{95C8C509-1E29-4F6B-AECA-72D37D2AEFB8}" sibTransId="{1E6DE7AB-BF6D-4639-B198-E23C7347A96A}"/>
    <dgm:cxn modelId="{0FA2756A-3CDA-4084-B652-0B4FFDE9F449}" type="presOf" srcId="{246CFD68-2C14-485A-9434-9BA287B4CB42}" destId="{4D1978C4-2755-4C8A-B3E4-D4C978FE4B39}" srcOrd="0" destOrd="0" presId="urn:microsoft.com/office/officeart/2005/8/layout/radial4"/>
    <dgm:cxn modelId="{BBD0B8BB-0C1D-4B20-9D12-911DC6E9C138}" type="presOf" srcId="{73557C60-58A9-4CDE-89CF-6F3C3CEA80B8}" destId="{8709C60F-3731-44B8-ABFF-CF4749435A0A}" srcOrd="0" destOrd="0" presId="urn:microsoft.com/office/officeart/2005/8/layout/radial4"/>
    <dgm:cxn modelId="{E67E50B3-1531-41E7-97E6-FF34D6B5370E}" type="presOf" srcId="{6AC640EE-C700-496F-8892-0C0F873D85E1}" destId="{E2E47330-C16D-4A4A-9886-D1183C81C58B}" srcOrd="0" destOrd="0" presId="urn:microsoft.com/office/officeart/2005/8/layout/radial4"/>
    <dgm:cxn modelId="{2642D6E6-36BD-4FA7-9FB7-792C58F42124}" srcId="{2CEB07AA-FB84-4ADE-868F-C39EF65685E2}" destId="{246CFD68-2C14-485A-9434-9BA287B4CB42}" srcOrd="5" destOrd="0" parTransId="{7B28BBC4-B123-4C73-BCC5-7821206DC86C}" sibTransId="{F2ED59F9-9C99-4CCF-A23C-D5DD604A8DB5}"/>
    <dgm:cxn modelId="{D596A19C-F4D8-4A6B-95FE-895ADFA567CA}" type="presOf" srcId="{55DF3571-01CC-484B-8714-713ABD8DD535}" destId="{42583553-E6F3-4C7A-8667-A5AF172093D4}" srcOrd="0" destOrd="0" presId="urn:microsoft.com/office/officeart/2005/8/layout/radial4"/>
    <dgm:cxn modelId="{1214D82C-3104-458F-93AE-3F82BF1C5A68}" type="presOf" srcId="{0938BABA-0D7C-453F-AA8B-33115D9FE5EE}" destId="{4F636A98-3230-4BCD-9E0D-BBE64E31B8A6}" srcOrd="0" destOrd="0" presId="urn:microsoft.com/office/officeart/2005/8/layout/radial4"/>
    <dgm:cxn modelId="{909F77AF-4817-4413-AA68-23F339734B85}" srcId="{2CEB07AA-FB84-4ADE-868F-C39EF65685E2}" destId="{C9FA8509-CBB7-4289-B468-2C8CC8953FE1}" srcOrd="4" destOrd="0" parTransId="{6DA75425-4D92-48EC-BF19-A3F8BD7F6FFC}" sibTransId="{7A4EA4B0-2568-4476-8FAA-C795C5A83D75}"/>
    <dgm:cxn modelId="{CCF15DBE-DE0C-497E-89DE-54B5797C954F}" srcId="{2CEB07AA-FB84-4ADE-868F-C39EF65685E2}" destId="{4C58CD76-081A-4453-9A15-4F3247928A8D}" srcOrd="0" destOrd="0" parTransId="{F3C39A28-9794-4C0A-B92E-858F2699931F}" sibTransId="{7243F6BD-3E4F-4425-9BA6-0A369094DA7E}"/>
    <dgm:cxn modelId="{8164F217-C222-4A55-BDD7-A46C2C40A318}" type="presOf" srcId="{7B28BBC4-B123-4C73-BCC5-7821206DC86C}" destId="{D2558AF8-5439-4A22-873F-89196884DAFB}" srcOrd="0" destOrd="0" presId="urn:microsoft.com/office/officeart/2005/8/layout/radial4"/>
    <dgm:cxn modelId="{9AC3B6F2-267F-4DDB-9323-61171D973637}" type="presOf" srcId="{6DA75425-4D92-48EC-BF19-A3F8BD7F6FFC}" destId="{0831DCF5-A5FB-4F08-863E-A2E341FB3BC3}" srcOrd="0" destOrd="0" presId="urn:microsoft.com/office/officeart/2005/8/layout/radial4"/>
    <dgm:cxn modelId="{258ECDFD-C5B0-4D09-AAED-FCE76BCECD9A}" srcId="{2CEB07AA-FB84-4ADE-868F-C39EF65685E2}" destId="{4C4EDFC6-8F6E-4042-BE22-90B68545F481}" srcOrd="1" destOrd="0" parTransId="{73557C60-58A9-4CDE-89CF-6F3C3CEA80B8}" sibTransId="{2B070B76-9C49-4D27-9AFB-9CD1BC54CC51}"/>
    <dgm:cxn modelId="{21EA117C-AE31-4750-9BDA-8C0AFCFEDE08}" type="presOf" srcId="{95C8C509-1E29-4F6B-AECA-72D37D2AEFB8}" destId="{0B52E53E-2801-4BDE-AD38-6EFDBDB30BC5}" srcOrd="0" destOrd="0" presId="urn:microsoft.com/office/officeart/2005/8/layout/radial4"/>
    <dgm:cxn modelId="{20866B0A-6232-4C61-852E-112FD7A8E997}" srcId="{0938BABA-0D7C-453F-AA8B-33115D9FE5EE}" destId="{2CEB07AA-FB84-4ADE-868F-C39EF65685E2}" srcOrd="0" destOrd="0" parTransId="{CC8D3640-EEA7-49B3-B8F9-52BC4299BAC8}" sibTransId="{B49F48C5-350B-4B8C-A541-57383D2D743F}"/>
    <dgm:cxn modelId="{7C554760-C813-4A8A-95FC-9AB881E74519}" type="presOf" srcId="{F3C39A28-9794-4C0A-B92E-858F2699931F}" destId="{462E0088-60E8-492C-AF66-666B0DD0D23C}" srcOrd="0" destOrd="0" presId="urn:microsoft.com/office/officeart/2005/8/layout/radial4"/>
    <dgm:cxn modelId="{6FFB6042-281F-410D-8053-615318B13F24}" srcId="{2CEB07AA-FB84-4ADE-868F-C39EF65685E2}" destId="{0FBBD89F-71B9-43A5-B0E1-12A9B4996EFD}" srcOrd="2" destOrd="0" parTransId="{55DF3571-01CC-484B-8714-713ABD8DD535}" sibTransId="{0BEB4095-80E7-43AA-8C54-55F217C4C886}"/>
    <dgm:cxn modelId="{2119F14F-1195-4AF3-8B10-B9B16DE84B88}" type="presOf" srcId="{4C58CD76-081A-4453-9A15-4F3247928A8D}" destId="{1DAEA342-4BA1-4133-972F-D6684DED931B}" srcOrd="0" destOrd="0" presId="urn:microsoft.com/office/officeart/2005/8/layout/radial4"/>
    <dgm:cxn modelId="{C6FF2196-D9C4-4CB4-9CB1-3E95360D039C}" type="presOf" srcId="{C9FA8509-CBB7-4289-B468-2C8CC8953FE1}" destId="{AA49F63E-AAF6-4013-98A0-909328667F60}" srcOrd="0" destOrd="0" presId="urn:microsoft.com/office/officeart/2005/8/layout/radial4"/>
    <dgm:cxn modelId="{AA0C5C73-31ED-459E-B13A-DA31CFAB9B0E}" type="presOf" srcId="{2CEB07AA-FB84-4ADE-868F-C39EF65685E2}" destId="{8393A7F5-796E-4758-B1CC-E3A56338D1AB}" srcOrd="0" destOrd="0" presId="urn:microsoft.com/office/officeart/2005/8/layout/radial4"/>
    <dgm:cxn modelId="{8CD54F4E-98FC-4CE9-BA2F-A34421D89409}" type="presOf" srcId="{0FBBD89F-71B9-43A5-B0E1-12A9B4996EFD}" destId="{91479F8F-867F-4073-8D70-C62C4A656F01}" srcOrd="0" destOrd="0" presId="urn:microsoft.com/office/officeart/2005/8/layout/radial4"/>
    <dgm:cxn modelId="{3B19755D-1447-4FD9-A2D6-78FA8DA1A2E2}" type="presParOf" srcId="{4F636A98-3230-4BCD-9E0D-BBE64E31B8A6}" destId="{8393A7F5-796E-4758-B1CC-E3A56338D1AB}" srcOrd="0" destOrd="0" presId="urn:microsoft.com/office/officeart/2005/8/layout/radial4"/>
    <dgm:cxn modelId="{E40464E9-E284-4FF7-B623-D6EDAABDD81A}" type="presParOf" srcId="{4F636A98-3230-4BCD-9E0D-BBE64E31B8A6}" destId="{462E0088-60E8-492C-AF66-666B0DD0D23C}" srcOrd="1" destOrd="0" presId="urn:microsoft.com/office/officeart/2005/8/layout/radial4"/>
    <dgm:cxn modelId="{2FC21F74-7A24-46A2-B035-63F4DC72D2F2}" type="presParOf" srcId="{4F636A98-3230-4BCD-9E0D-BBE64E31B8A6}" destId="{1DAEA342-4BA1-4133-972F-D6684DED931B}" srcOrd="2" destOrd="0" presId="urn:microsoft.com/office/officeart/2005/8/layout/radial4"/>
    <dgm:cxn modelId="{9E3CB220-BEA1-4CB7-9EE3-7339043645E7}" type="presParOf" srcId="{4F636A98-3230-4BCD-9E0D-BBE64E31B8A6}" destId="{8709C60F-3731-44B8-ABFF-CF4749435A0A}" srcOrd="3" destOrd="0" presId="urn:microsoft.com/office/officeart/2005/8/layout/radial4"/>
    <dgm:cxn modelId="{218A40CD-4624-4EC2-9C68-45AD39B28282}" type="presParOf" srcId="{4F636A98-3230-4BCD-9E0D-BBE64E31B8A6}" destId="{F786FF1B-AFD2-4074-8C0F-70696D215EDE}" srcOrd="4" destOrd="0" presId="urn:microsoft.com/office/officeart/2005/8/layout/radial4"/>
    <dgm:cxn modelId="{59F2FB3E-D146-4CE3-ABB4-6FAEE3319C01}" type="presParOf" srcId="{4F636A98-3230-4BCD-9E0D-BBE64E31B8A6}" destId="{42583553-E6F3-4C7A-8667-A5AF172093D4}" srcOrd="5" destOrd="0" presId="urn:microsoft.com/office/officeart/2005/8/layout/radial4"/>
    <dgm:cxn modelId="{B10A1012-BD80-489F-BB67-DF1617363E30}" type="presParOf" srcId="{4F636A98-3230-4BCD-9E0D-BBE64E31B8A6}" destId="{91479F8F-867F-4073-8D70-C62C4A656F01}" srcOrd="6" destOrd="0" presId="urn:microsoft.com/office/officeart/2005/8/layout/radial4"/>
    <dgm:cxn modelId="{148E748B-96BE-4DD1-8D4C-B55512E8513C}" type="presParOf" srcId="{4F636A98-3230-4BCD-9E0D-BBE64E31B8A6}" destId="{0B52E53E-2801-4BDE-AD38-6EFDBDB30BC5}" srcOrd="7" destOrd="0" presId="urn:microsoft.com/office/officeart/2005/8/layout/radial4"/>
    <dgm:cxn modelId="{DA1F0178-2F30-4535-A135-142399D6F19A}" type="presParOf" srcId="{4F636A98-3230-4BCD-9E0D-BBE64E31B8A6}" destId="{E2E47330-C16D-4A4A-9886-D1183C81C58B}" srcOrd="8" destOrd="0" presId="urn:microsoft.com/office/officeart/2005/8/layout/radial4"/>
    <dgm:cxn modelId="{68A8ED3B-50C1-4B6C-8C7A-4FC5E844FDA4}" type="presParOf" srcId="{4F636A98-3230-4BCD-9E0D-BBE64E31B8A6}" destId="{0831DCF5-A5FB-4F08-863E-A2E341FB3BC3}" srcOrd="9" destOrd="0" presId="urn:microsoft.com/office/officeart/2005/8/layout/radial4"/>
    <dgm:cxn modelId="{8499DF93-259D-4E48-8880-26F85A31F0F7}" type="presParOf" srcId="{4F636A98-3230-4BCD-9E0D-BBE64E31B8A6}" destId="{AA49F63E-AAF6-4013-98A0-909328667F60}" srcOrd="10" destOrd="0" presId="urn:microsoft.com/office/officeart/2005/8/layout/radial4"/>
    <dgm:cxn modelId="{24133052-D7F0-4063-8AFF-EDB27A04DB67}" type="presParOf" srcId="{4F636A98-3230-4BCD-9E0D-BBE64E31B8A6}" destId="{D2558AF8-5439-4A22-873F-89196884DAFB}" srcOrd="11" destOrd="0" presId="urn:microsoft.com/office/officeart/2005/8/layout/radial4"/>
    <dgm:cxn modelId="{197D48FB-AC94-419A-BC35-E8AB8B9D2BE0}" type="presParOf" srcId="{4F636A98-3230-4BCD-9E0D-BBE64E31B8A6}" destId="{4D1978C4-2755-4C8A-B3E4-D4C978FE4B39}" srcOrd="12" destOrd="0" presId="urn:microsoft.com/office/officeart/2005/8/layout/radial4"/>
  </dgm:cxnLst>
  <dgm:bg/>
  <dgm:whole/>
  <dgm:extLst>
    <a:ext uri="http://schemas.microsoft.com/office/drawing/2008/diagram">
      <dsp:dataModelExt xmlns:dsp="http://schemas.microsoft.com/office/drawing/2008/diagram" relId="rId14"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62EE8F74-6FD5-4619-9AC6-9E311BBF2959}"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sk-SK"/>
        </a:p>
      </dgm:t>
    </dgm:pt>
    <dgm:pt modelId="{84307931-8AC7-4589-9BC2-3A6C6930026B}">
      <dgm:prSet phldrT="[Text]" custT="1"/>
      <dgm:spPr>
        <a:xfrm>
          <a:off x="255" y="0"/>
          <a:ext cx="2596928" cy="3902607"/>
        </a:xfrm>
        <a:solidFill>
          <a:srgbClr val="4F81BD">
            <a:tint val="40000"/>
            <a:hueOff val="0"/>
            <a:satOff val="0"/>
            <a:lumOff val="0"/>
            <a:alphaOff val="0"/>
          </a:srgbClr>
        </a:solidFill>
        <a:ln>
          <a:noFill/>
        </a:ln>
        <a:effectLst/>
      </dgm:spPr>
      <dgm:t>
        <a:bodyPr/>
        <a:lstStyle/>
        <a:p>
          <a:r>
            <a:rPr lang="sk-SK" sz="2400">
              <a:solidFill>
                <a:sysClr val="windowText" lastClr="000000">
                  <a:hueOff val="0"/>
                  <a:satOff val="0"/>
                  <a:lumOff val="0"/>
                  <a:alphaOff val="0"/>
                </a:sysClr>
              </a:solidFill>
              <a:latin typeface="Calibri"/>
              <a:ea typeface="+mn-ea"/>
              <a:cs typeface="+mn-cs"/>
            </a:rPr>
            <a:t> </a:t>
          </a:r>
          <a:r>
            <a:rPr lang="sk-SK" sz="1600" baseline="0">
              <a:solidFill>
                <a:sysClr val="windowText" lastClr="000000">
                  <a:hueOff val="0"/>
                  <a:satOff val="0"/>
                  <a:lumOff val="0"/>
                  <a:alphaOff val="0"/>
                </a:sysClr>
              </a:solidFill>
              <a:latin typeface="Calibri"/>
              <a:ea typeface="+mn-ea"/>
              <a:cs typeface="+mn-cs"/>
            </a:rPr>
            <a:t>Programy cieľa Investovanie do rastu a zamestnanosti</a:t>
          </a:r>
        </a:p>
        <a:p>
          <a:r>
            <a:rPr lang="sk-SK" sz="1600" baseline="0">
              <a:solidFill>
                <a:sysClr val="windowText" lastClr="000000">
                  <a:hueOff val="0"/>
                  <a:satOff val="0"/>
                  <a:lumOff val="0"/>
                  <a:alphaOff val="0"/>
                </a:sysClr>
              </a:solidFill>
              <a:latin typeface="Calibri"/>
              <a:ea typeface="+mn-ea"/>
              <a:cs typeface="+mn-cs"/>
            </a:rPr>
            <a:t>13,7 mld. EUR</a:t>
          </a:r>
        </a:p>
      </dgm:t>
    </dgm:pt>
    <dgm:pt modelId="{5716D959-828D-4771-8C06-4ABE577B8881}" type="parTrans" cxnId="{2B0274D6-26D8-4F63-8E64-4EBF4A1D65BA}">
      <dgm:prSet/>
      <dgm:spPr/>
      <dgm:t>
        <a:bodyPr/>
        <a:lstStyle/>
        <a:p>
          <a:endParaRPr lang="sk-SK"/>
        </a:p>
      </dgm:t>
    </dgm:pt>
    <dgm:pt modelId="{E4398953-FF63-4A07-9639-02B2C00679DE}" type="sibTrans" cxnId="{2B0274D6-26D8-4F63-8E64-4EBF4A1D65BA}">
      <dgm:prSet/>
      <dgm:spPr/>
      <dgm:t>
        <a:bodyPr/>
        <a:lstStyle/>
        <a:p>
          <a:endParaRPr lang="sk-SK"/>
        </a:p>
      </dgm:t>
    </dgm:pt>
    <dgm:pt modelId="{207AE203-58AD-4100-B86F-47EB41D1221A}">
      <dgm:prSet phldrT="[Text]" custT="1"/>
      <dgm:spPr>
        <a:xfrm>
          <a:off x="150033" y="1178655"/>
          <a:ext cx="2297430" cy="249146"/>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l"/>
          <a:r>
            <a:rPr lang="sk-SK" sz="1000" baseline="0">
              <a:solidFill>
                <a:sysClr val="window" lastClr="FFFFFF"/>
              </a:solidFill>
              <a:latin typeface="Calibri"/>
              <a:ea typeface="+mn-ea"/>
              <a:cs typeface="+mn-cs"/>
            </a:rPr>
            <a:t>OP Výskum a inovácie (OP VaI) - </a:t>
          </a:r>
          <a:r>
            <a:rPr lang="sk-SK" sz="1000" i="1" baseline="0">
              <a:solidFill>
                <a:sysClr val="window" lastClr="FFFFFF"/>
              </a:solidFill>
              <a:latin typeface="Calibri"/>
              <a:ea typeface="+mn-ea"/>
              <a:cs typeface="+mn-cs"/>
            </a:rPr>
            <a:t>EFRR</a:t>
          </a:r>
        </a:p>
      </dgm:t>
    </dgm:pt>
    <dgm:pt modelId="{DBC584EE-6CB7-493A-B841-268362547C6D}" type="parTrans" cxnId="{1A9D8EA2-853C-4BB4-AB02-BDF5338BD052}">
      <dgm:prSet/>
      <dgm:spPr/>
      <dgm:t>
        <a:bodyPr/>
        <a:lstStyle/>
        <a:p>
          <a:endParaRPr lang="sk-SK"/>
        </a:p>
      </dgm:t>
    </dgm:pt>
    <dgm:pt modelId="{AF023C2D-790D-4C92-B8F5-4F097E5780B8}" type="sibTrans" cxnId="{1A9D8EA2-853C-4BB4-AB02-BDF5338BD052}">
      <dgm:prSet/>
      <dgm:spPr/>
      <dgm:t>
        <a:bodyPr/>
        <a:lstStyle/>
        <a:p>
          <a:endParaRPr lang="sk-SK"/>
        </a:p>
      </dgm:t>
    </dgm:pt>
    <dgm:pt modelId="{DFEA1BEC-B710-4A83-9134-514908CEE40F}">
      <dgm:prSet phldrT="[Text]" custT="1"/>
      <dgm:spPr>
        <a:xfrm>
          <a:off x="2812880" y="0"/>
          <a:ext cx="2673519" cy="3925019"/>
        </a:xfrm>
        <a:solidFill>
          <a:srgbClr val="4F81BD">
            <a:tint val="40000"/>
            <a:hueOff val="0"/>
            <a:satOff val="0"/>
            <a:lumOff val="0"/>
            <a:alphaOff val="0"/>
          </a:srgbClr>
        </a:solidFill>
        <a:ln>
          <a:noFill/>
        </a:ln>
        <a:effectLst/>
      </dgm:spPr>
      <dgm:t>
        <a:bodyPr/>
        <a:lstStyle/>
        <a:p>
          <a:r>
            <a:rPr lang="sk-SK" sz="1600" baseline="0">
              <a:solidFill>
                <a:sysClr val="windowText" lastClr="000000">
                  <a:hueOff val="0"/>
                  <a:satOff val="0"/>
                  <a:lumOff val="0"/>
                  <a:alphaOff val="0"/>
                </a:sysClr>
              </a:solidFill>
              <a:latin typeface="Calibri"/>
              <a:ea typeface="+mn-ea"/>
              <a:cs typeface="+mn-cs"/>
            </a:rPr>
            <a:t>Programy cieľa Európska územná spolupráca</a:t>
          </a:r>
        </a:p>
        <a:p>
          <a:r>
            <a:rPr lang="sk-SK" sz="1600" baseline="0">
              <a:solidFill>
                <a:sysClr val="windowText" lastClr="000000">
                  <a:hueOff val="0"/>
                  <a:satOff val="0"/>
                  <a:lumOff val="0"/>
                  <a:alphaOff val="0"/>
                </a:sysClr>
              </a:solidFill>
              <a:latin typeface="Calibri"/>
              <a:ea typeface="+mn-ea"/>
              <a:cs typeface="+mn-cs"/>
            </a:rPr>
            <a:t>0,22 mld. EUR</a:t>
          </a:r>
        </a:p>
      </dgm:t>
    </dgm:pt>
    <dgm:pt modelId="{64F824BF-531C-48C5-92A5-118968BFEC30}" type="parTrans" cxnId="{3591E38B-38AE-4FE5-AB4D-4A1F75978D62}">
      <dgm:prSet/>
      <dgm:spPr/>
      <dgm:t>
        <a:bodyPr/>
        <a:lstStyle/>
        <a:p>
          <a:endParaRPr lang="sk-SK"/>
        </a:p>
      </dgm:t>
    </dgm:pt>
    <dgm:pt modelId="{BA4F425D-202F-46FD-8ED7-13B5D6DA2F4C}" type="sibTrans" cxnId="{3591E38B-38AE-4FE5-AB4D-4A1F75978D62}">
      <dgm:prSet/>
      <dgm:spPr/>
      <dgm:t>
        <a:bodyPr/>
        <a:lstStyle/>
        <a:p>
          <a:endParaRPr lang="sk-SK"/>
        </a:p>
      </dgm:t>
    </dgm:pt>
    <dgm:pt modelId="{DF585DB6-1F56-429D-9941-21344106C029}">
      <dgm:prSet phldrT="[Text]" custT="1"/>
      <dgm:spPr>
        <a:xfrm>
          <a:off x="2857258" y="1155887"/>
          <a:ext cx="2534249" cy="946032"/>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l"/>
          <a:r>
            <a:rPr lang="sk-SK" sz="1000" b="1" i="0" baseline="0">
              <a:solidFill>
                <a:sysClr val="window" lastClr="FFFFFF"/>
              </a:solidFill>
              <a:latin typeface="Calibri"/>
              <a:ea typeface="+mn-ea"/>
              <a:cs typeface="+mn-cs"/>
            </a:rPr>
            <a:t>Programy cezhraničnej sprolupráce:</a:t>
          </a:r>
        </a:p>
        <a:p>
          <a:pPr algn="l"/>
          <a:r>
            <a:rPr lang="sk-SK" sz="800">
              <a:solidFill>
                <a:sysClr val="window" lastClr="FFFFFF"/>
              </a:solidFill>
              <a:latin typeface="Calibri"/>
              <a:ea typeface="+mn-ea"/>
              <a:cs typeface="+mn-cs"/>
            </a:rPr>
            <a:t>- INTERREG V-A Slovenská republika - Rakúsko</a:t>
          </a:r>
        </a:p>
        <a:p>
          <a:pPr algn="l"/>
          <a:r>
            <a:rPr lang="sk-SK" sz="800">
              <a:solidFill>
                <a:sysClr val="window" lastClr="FFFFFF"/>
              </a:solidFill>
              <a:latin typeface="Calibri"/>
              <a:ea typeface="+mn-ea"/>
              <a:cs typeface="+mn-cs"/>
            </a:rPr>
            <a:t>- INTERREG V-A Slovenská republika - Česká republika</a:t>
          </a:r>
        </a:p>
        <a:p>
          <a:pPr algn="l"/>
          <a:r>
            <a:rPr lang="sk-SK" sz="800">
              <a:solidFill>
                <a:sysClr val="window" lastClr="FFFFFF"/>
              </a:solidFill>
              <a:latin typeface="Calibri"/>
              <a:ea typeface="+mn-ea"/>
              <a:cs typeface="+mn-cs"/>
            </a:rPr>
            <a:t>- INTERREG V-A Slovenská republika - Maďarsko</a:t>
          </a:r>
        </a:p>
        <a:p>
          <a:pPr algn="l"/>
          <a:r>
            <a:rPr lang="sk-SK" sz="800">
              <a:solidFill>
                <a:sysClr val="window" lastClr="FFFFFF"/>
              </a:solidFill>
              <a:latin typeface="Calibri"/>
              <a:ea typeface="+mn-ea"/>
              <a:cs typeface="+mn-cs"/>
            </a:rPr>
            <a:t>- INTERREG V-A Poľsko - Slovenská republika</a:t>
          </a:r>
        </a:p>
        <a:p>
          <a:pPr algn="l"/>
          <a:r>
            <a:rPr lang="sk-SK" sz="800">
              <a:solidFill>
                <a:sysClr val="window" lastClr="FFFFFF"/>
              </a:solidFill>
              <a:latin typeface="Calibri"/>
              <a:ea typeface="+mn-ea"/>
              <a:cs typeface="+mn-cs"/>
            </a:rPr>
            <a:t>- ENI Maďarsko – Slovensko – Rumunsko – Ukrajina</a:t>
          </a:r>
        </a:p>
      </dgm:t>
    </dgm:pt>
    <dgm:pt modelId="{D53444EC-E517-4D7E-A1D9-E3E360394098}" type="parTrans" cxnId="{F997DC85-A25B-4C7A-B16D-763F81AF3947}">
      <dgm:prSet/>
      <dgm:spPr/>
      <dgm:t>
        <a:bodyPr/>
        <a:lstStyle/>
        <a:p>
          <a:endParaRPr lang="sk-SK"/>
        </a:p>
      </dgm:t>
    </dgm:pt>
    <dgm:pt modelId="{4495C5E1-07BE-4F7D-8E81-35E8EB73C271}" type="sibTrans" cxnId="{F997DC85-A25B-4C7A-B16D-763F81AF3947}">
      <dgm:prSet/>
      <dgm:spPr/>
      <dgm:t>
        <a:bodyPr/>
        <a:lstStyle/>
        <a:p>
          <a:endParaRPr lang="sk-SK"/>
        </a:p>
      </dgm:t>
    </dgm:pt>
    <dgm:pt modelId="{BED0073A-CD61-4DDA-83F9-69C2FB9D1958}">
      <dgm:prSet phldrT="[Text]" custT="1"/>
      <dgm:spPr>
        <a:xfrm>
          <a:off x="2843336" y="2202709"/>
          <a:ext cx="2548171" cy="508731"/>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l"/>
          <a:r>
            <a:rPr lang="sk-SK" sz="1000" b="1" i="0" baseline="0">
              <a:solidFill>
                <a:sysClr val="window" lastClr="FFFFFF"/>
              </a:solidFill>
              <a:latin typeface="Calibri"/>
              <a:ea typeface="+mn-ea"/>
              <a:cs typeface="+mn-cs"/>
            </a:rPr>
            <a:t>Programy nadnárodnej spolupráce:</a:t>
          </a:r>
        </a:p>
        <a:p>
          <a:pPr algn="l"/>
          <a:r>
            <a:rPr lang="sk-SK" sz="800">
              <a:solidFill>
                <a:sysClr val="window" lastClr="FFFFFF"/>
              </a:solidFill>
              <a:latin typeface="Calibri"/>
              <a:ea typeface="+mn-ea"/>
              <a:cs typeface="+mn-cs"/>
            </a:rPr>
            <a:t>-  INTERREG Stredná Európa 2014-2020</a:t>
          </a:r>
        </a:p>
        <a:p>
          <a:pPr algn="l"/>
          <a:r>
            <a:rPr lang="sk-SK" sz="800">
              <a:solidFill>
                <a:sysClr val="window" lastClr="FFFFFF"/>
              </a:solidFill>
              <a:latin typeface="Calibri"/>
              <a:ea typeface="+mn-ea"/>
              <a:cs typeface="+mn-cs"/>
            </a:rPr>
            <a:t>-  INTERREG Dunajský nadnárodný program 2014-2020</a:t>
          </a:r>
        </a:p>
      </dgm:t>
    </dgm:pt>
    <dgm:pt modelId="{CD880558-2A73-4DEB-8DC1-F38F5F96FB23}" type="parTrans" cxnId="{542CA28B-02F2-4FB3-B0EB-E095E5303949}">
      <dgm:prSet/>
      <dgm:spPr/>
      <dgm:t>
        <a:bodyPr/>
        <a:lstStyle/>
        <a:p>
          <a:endParaRPr lang="sk-SK"/>
        </a:p>
      </dgm:t>
    </dgm:pt>
    <dgm:pt modelId="{F204EDAD-1B9E-44BA-B9B5-41F9FF612040}" type="sibTrans" cxnId="{542CA28B-02F2-4FB3-B0EB-E095E5303949}">
      <dgm:prSet/>
      <dgm:spPr/>
      <dgm:t>
        <a:bodyPr/>
        <a:lstStyle/>
        <a:p>
          <a:endParaRPr lang="sk-SK"/>
        </a:p>
      </dgm:t>
    </dgm:pt>
    <dgm:pt modelId="{AEB8C39B-6165-4271-88D8-12D2E183EDED}">
      <dgm:prSet custT="1"/>
      <dgm:spPr>
        <a:xfrm>
          <a:off x="150033" y="2616040"/>
          <a:ext cx="2297430" cy="249146"/>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l"/>
          <a:r>
            <a:rPr lang="sk-SK" sz="1000" baseline="0">
              <a:solidFill>
                <a:sysClr val="window" lastClr="FFFFFF"/>
              </a:solidFill>
              <a:latin typeface="Calibri"/>
              <a:ea typeface="+mn-ea"/>
              <a:cs typeface="+mn-cs"/>
            </a:rPr>
            <a:t>OP  Efektívna verejná správa (OP EVS) </a:t>
          </a:r>
          <a:r>
            <a:rPr lang="sk-SK" sz="1000" i="1" baseline="0">
              <a:solidFill>
                <a:sysClr val="window" lastClr="FFFFFF"/>
              </a:solidFill>
              <a:latin typeface="Calibri"/>
              <a:ea typeface="+mn-ea"/>
              <a:cs typeface="+mn-cs"/>
            </a:rPr>
            <a:t>- ESF</a:t>
          </a:r>
        </a:p>
      </dgm:t>
    </dgm:pt>
    <dgm:pt modelId="{1390A6D0-43AF-4A2A-9B11-30BED520F481}" type="parTrans" cxnId="{9F892B4C-AC2A-4C43-90AF-02ECA32052EB}">
      <dgm:prSet/>
      <dgm:spPr/>
      <dgm:t>
        <a:bodyPr/>
        <a:lstStyle/>
        <a:p>
          <a:endParaRPr lang="sk-SK"/>
        </a:p>
      </dgm:t>
    </dgm:pt>
    <dgm:pt modelId="{4A3E3207-3DBC-49A9-8455-B14C4A271CA5}" type="sibTrans" cxnId="{9F892B4C-AC2A-4C43-90AF-02ECA32052EB}">
      <dgm:prSet/>
      <dgm:spPr/>
      <dgm:t>
        <a:bodyPr/>
        <a:lstStyle/>
        <a:p>
          <a:endParaRPr lang="sk-SK"/>
        </a:p>
      </dgm:t>
    </dgm:pt>
    <dgm:pt modelId="{5C4E1E40-84FB-47A0-A11D-2565CFA3DA67}">
      <dgm:prSet custT="1"/>
      <dgm:spPr>
        <a:xfrm>
          <a:off x="150033" y="2903517"/>
          <a:ext cx="2297430" cy="249146"/>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l"/>
          <a:r>
            <a:rPr lang="sk-SK" sz="1000" baseline="0">
              <a:solidFill>
                <a:sysClr val="window" lastClr="FFFFFF"/>
              </a:solidFill>
              <a:latin typeface="Calibri"/>
              <a:ea typeface="+mn-ea"/>
              <a:cs typeface="+mn-cs"/>
            </a:rPr>
            <a:t>OP Technická pomoc (OP TP) - </a:t>
          </a:r>
          <a:r>
            <a:rPr lang="sk-SK" sz="1000" i="1" baseline="0">
              <a:solidFill>
                <a:sysClr val="window" lastClr="FFFFFF"/>
              </a:solidFill>
              <a:latin typeface="Calibri"/>
              <a:ea typeface="+mn-ea"/>
              <a:cs typeface="+mn-cs"/>
            </a:rPr>
            <a:t>EFRR</a:t>
          </a:r>
        </a:p>
      </dgm:t>
    </dgm:pt>
    <dgm:pt modelId="{05E3F76D-1C6C-46BF-9E8E-0582D2FA12CA}" type="parTrans" cxnId="{902BF348-A974-4DA1-BE68-9E5E49AB57DD}">
      <dgm:prSet/>
      <dgm:spPr/>
      <dgm:t>
        <a:bodyPr/>
        <a:lstStyle/>
        <a:p>
          <a:endParaRPr lang="sk-SK"/>
        </a:p>
      </dgm:t>
    </dgm:pt>
    <dgm:pt modelId="{B52D7A52-DFF7-4AB8-9018-91F846B2DFF1}" type="sibTrans" cxnId="{902BF348-A974-4DA1-BE68-9E5E49AB57DD}">
      <dgm:prSet/>
      <dgm:spPr/>
      <dgm:t>
        <a:bodyPr/>
        <a:lstStyle/>
        <a:p>
          <a:endParaRPr lang="sk-SK"/>
        </a:p>
      </dgm:t>
    </dgm:pt>
    <dgm:pt modelId="{B81BE928-66E2-4A02-8FE2-27649D878A81}">
      <dgm:prSet custT="1"/>
      <dgm:spPr>
        <a:xfrm>
          <a:off x="150033" y="2041086"/>
          <a:ext cx="2297430" cy="249146"/>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l"/>
          <a:r>
            <a:rPr lang="sk-SK" sz="1000" baseline="0">
              <a:solidFill>
                <a:sysClr val="window" lastClr="FFFFFF"/>
              </a:solidFill>
              <a:latin typeface="Calibri"/>
              <a:ea typeface="+mn-ea"/>
              <a:cs typeface="+mn-cs"/>
            </a:rPr>
            <a:t>OP Kvalita životného prostredia (OP KŽP) - </a:t>
          </a:r>
          <a:r>
            <a:rPr lang="sk-SK" sz="1000" i="1" baseline="0">
              <a:solidFill>
                <a:sysClr val="window" lastClr="FFFFFF"/>
              </a:solidFill>
              <a:latin typeface="Calibri"/>
              <a:ea typeface="+mn-ea"/>
              <a:cs typeface="+mn-cs"/>
            </a:rPr>
            <a:t>KF, EFRR</a:t>
          </a:r>
        </a:p>
      </dgm:t>
    </dgm:pt>
    <dgm:pt modelId="{6182ED77-F502-4212-95C6-B4562B2F8B07}" type="parTrans" cxnId="{2E5D5782-72CA-4A65-9C2D-3A25D6C25776}">
      <dgm:prSet/>
      <dgm:spPr/>
      <dgm:t>
        <a:bodyPr/>
        <a:lstStyle/>
        <a:p>
          <a:endParaRPr lang="sk-SK"/>
        </a:p>
      </dgm:t>
    </dgm:pt>
    <dgm:pt modelId="{EF6BCBCD-DB19-4677-A555-2001850D7727}" type="sibTrans" cxnId="{2E5D5782-72CA-4A65-9C2D-3A25D6C25776}">
      <dgm:prSet/>
      <dgm:spPr/>
      <dgm:t>
        <a:bodyPr/>
        <a:lstStyle/>
        <a:p>
          <a:endParaRPr lang="sk-SK"/>
        </a:p>
      </dgm:t>
    </dgm:pt>
    <dgm:pt modelId="{6D285812-3F32-4C61-8084-526B993E9699}">
      <dgm:prSet custT="1"/>
      <dgm:spPr>
        <a:xfrm>
          <a:off x="150033" y="2328563"/>
          <a:ext cx="2297430" cy="249146"/>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l"/>
          <a:r>
            <a:rPr lang="sk-SK" sz="1000" baseline="0">
              <a:solidFill>
                <a:sysClr val="window" lastClr="FFFFFF"/>
              </a:solidFill>
              <a:latin typeface="Calibri"/>
              <a:ea typeface="+mn-ea"/>
              <a:cs typeface="+mn-cs"/>
            </a:rPr>
            <a:t>Integrovaný regionálny operačný program (IROP) - </a:t>
          </a:r>
          <a:r>
            <a:rPr lang="sk-SK" sz="1000" i="1" baseline="0">
              <a:solidFill>
                <a:sysClr val="window" lastClr="FFFFFF"/>
              </a:solidFill>
              <a:latin typeface="Calibri"/>
              <a:ea typeface="+mn-ea"/>
              <a:cs typeface="+mn-cs"/>
            </a:rPr>
            <a:t>EFRR</a:t>
          </a:r>
        </a:p>
      </dgm:t>
    </dgm:pt>
    <dgm:pt modelId="{2C4A8A75-D35E-4DE8-8601-1CA1B49495E5}" type="parTrans" cxnId="{441C6156-323F-43D2-84EC-7DA50F63EE3B}">
      <dgm:prSet/>
      <dgm:spPr/>
      <dgm:t>
        <a:bodyPr/>
        <a:lstStyle/>
        <a:p>
          <a:endParaRPr lang="sk-SK"/>
        </a:p>
      </dgm:t>
    </dgm:pt>
    <dgm:pt modelId="{F4611C93-E84E-4482-9105-D2B789A2539A}" type="sibTrans" cxnId="{441C6156-323F-43D2-84EC-7DA50F63EE3B}">
      <dgm:prSet/>
      <dgm:spPr/>
      <dgm:t>
        <a:bodyPr/>
        <a:lstStyle/>
        <a:p>
          <a:endParaRPr lang="sk-SK"/>
        </a:p>
      </dgm:t>
    </dgm:pt>
    <dgm:pt modelId="{B4636C7B-DD99-4E9C-9D51-22222D618FB0}">
      <dgm:prSet custT="1"/>
      <dgm:spPr>
        <a:xfrm>
          <a:off x="150033" y="1466132"/>
          <a:ext cx="2297430" cy="249146"/>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l"/>
          <a:r>
            <a:rPr lang="sk-SK" sz="1000" baseline="0">
              <a:solidFill>
                <a:sysClr val="window" lastClr="FFFFFF"/>
              </a:solidFill>
              <a:latin typeface="Calibri"/>
              <a:ea typeface="+mn-ea"/>
              <a:cs typeface="+mn-cs"/>
            </a:rPr>
            <a:t>OP Integrovaná infraštruktúra (OP II) - </a:t>
          </a:r>
          <a:r>
            <a:rPr lang="sk-SK" sz="1000" i="1" baseline="0">
              <a:solidFill>
                <a:sysClr val="window" lastClr="FFFFFF"/>
              </a:solidFill>
              <a:latin typeface="Calibri"/>
              <a:ea typeface="+mn-ea"/>
              <a:cs typeface="+mn-cs"/>
            </a:rPr>
            <a:t>KF, EFRR</a:t>
          </a:r>
        </a:p>
      </dgm:t>
    </dgm:pt>
    <dgm:pt modelId="{3FBDB097-7B0A-4C7F-BD45-BD2430347AE7}" type="parTrans" cxnId="{F438642F-BB44-4924-8F3F-E90B4802E43C}">
      <dgm:prSet/>
      <dgm:spPr/>
      <dgm:t>
        <a:bodyPr/>
        <a:lstStyle/>
        <a:p>
          <a:endParaRPr lang="sk-SK"/>
        </a:p>
      </dgm:t>
    </dgm:pt>
    <dgm:pt modelId="{3A84045E-80FE-4BB5-830C-6592DDC6E103}" type="sibTrans" cxnId="{F438642F-BB44-4924-8F3F-E90B4802E43C}">
      <dgm:prSet/>
      <dgm:spPr/>
      <dgm:t>
        <a:bodyPr/>
        <a:lstStyle/>
        <a:p>
          <a:endParaRPr lang="sk-SK"/>
        </a:p>
      </dgm:t>
    </dgm:pt>
    <dgm:pt modelId="{641CFB3D-4B6F-4274-8B31-701AF99CA95F}">
      <dgm:prSet custT="1"/>
      <dgm:spPr>
        <a:xfrm>
          <a:off x="150033" y="1753609"/>
          <a:ext cx="2297430" cy="249146"/>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l"/>
          <a:r>
            <a:rPr lang="sk-SK" sz="1000" baseline="0">
              <a:solidFill>
                <a:sysClr val="window" lastClr="FFFFFF"/>
              </a:solidFill>
              <a:latin typeface="Calibri"/>
              <a:ea typeface="+mn-ea"/>
              <a:cs typeface="+mn-cs"/>
            </a:rPr>
            <a:t>OP Ľudské zdroje (OP ĽZ) - </a:t>
          </a:r>
          <a:r>
            <a:rPr lang="sk-SK" sz="1000" i="1" baseline="0">
              <a:solidFill>
                <a:sysClr val="window" lastClr="FFFFFF"/>
              </a:solidFill>
              <a:latin typeface="Calibri"/>
              <a:ea typeface="+mn-ea"/>
              <a:cs typeface="+mn-cs"/>
            </a:rPr>
            <a:t>EFRR, ESF, IZM</a:t>
          </a:r>
        </a:p>
      </dgm:t>
    </dgm:pt>
    <dgm:pt modelId="{4C7E0FD1-9EBE-4A68-BC2D-251CF694A442}" type="parTrans" cxnId="{52D752CF-7BA1-45A2-B5C0-9780FD9B7B9E}">
      <dgm:prSet/>
      <dgm:spPr/>
      <dgm:t>
        <a:bodyPr/>
        <a:lstStyle/>
        <a:p>
          <a:endParaRPr lang="sk-SK"/>
        </a:p>
      </dgm:t>
    </dgm:pt>
    <dgm:pt modelId="{E7296ED3-34BC-44D5-9E36-A920B02C5FE6}" type="sibTrans" cxnId="{52D752CF-7BA1-45A2-B5C0-9780FD9B7B9E}">
      <dgm:prSet/>
      <dgm:spPr/>
      <dgm:t>
        <a:bodyPr/>
        <a:lstStyle/>
        <a:p>
          <a:endParaRPr lang="sk-SK"/>
        </a:p>
      </dgm:t>
    </dgm:pt>
    <dgm:pt modelId="{2B49F877-1FE9-445C-8E98-739B4E71F81F}">
      <dgm:prSet custT="1"/>
      <dgm:spPr>
        <a:xfrm>
          <a:off x="2846713" y="2769627"/>
          <a:ext cx="2575602" cy="886947"/>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l"/>
          <a:r>
            <a:rPr lang="sk-SK" sz="1000" b="1" i="0" baseline="0">
              <a:solidFill>
                <a:sysClr val="window" lastClr="FFFFFF"/>
              </a:solidFill>
              <a:latin typeface="Calibri"/>
              <a:ea typeface="+mn-ea"/>
              <a:cs typeface="+mn-cs"/>
            </a:rPr>
            <a:t>Programy medziregionálnej spolupráce:</a:t>
          </a:r>
        </a:p>
        <a:p>
          <a:pPr algn="l"/>
          <a:r>
            <a:rPr lang="sk-SK" sz="800">
              <a:solidFill>
                <a:sysClr val="window" lastClr="FFFFFF"/>
              </a:solidFill>
              <a:latin typeface="Calibri"/>
              <a:ea typeface="+mn-ea"/>
              <a:cs typeface="+mn-cs"/>
            </a:rPr>
            <a:t>- INTERREG EUROPE</a:t>
          </a:r>
        </a:p>
        <a:p>
          <a:pPr algn="l"/>
          <a:r>
            <a:rPr lang="sk-SK" sz="800">
              <a:solidFill>
                <a:sysClr val="window" lastClr="FFFFFF"/>
              </a:solidFill>
              <a:latin typeface="Calibri"/>
              <a:ea typeface="+mn-ea"/>
              <a:cs typeface="+mn-cs"/>
            </a:rPr>
            <a:t>- ESPON 2020</a:t>
          </a:r>
        </a:p>
        <a:p>
          <a:pPr algn="l"/>
          <a:r>
            <a:rPr lang="sk-SK" sz="800">
              <a:solidFill>
                <a:sysClr val="window" lastClr="FFFFFF"/>
              </a:solidFill>
              <a:latin typeface="Calibri"/>
              <a:ea typeface="+mn-ea"/>
              <a:cs typeface="+mn-cs"/>
            </a:rPr>
            <a:t>- INTERACT III 2014-2020</a:t>
          </a:r>
        </a:p>
        <a:p>
          <a:pPr algn="l"/>
          <a:r>
            <a:rPr lang="sk-SK" sz="800">
              <a:solidFill>
                <a:sysClr val="window" lastClr="FFFFFF"/>
              </a:solidFill>
              <a:latin typeface="Calibri"/>
              <a:ea typeface="+mn-ea"/>
              <a:cs typeface="+mn-cs"/>
            </a:rPr>
            <a:t>- URBACT III</a:t>
          </a:r>
        </a:p>
      </dgm:t>
    </dgm:pt>
    <dgm:pt modelId="{2BEDF394-05BE-4D77-B233-F84D71CD17FC}" type="parTrans" cxnId="{EDE5C9B2-1923-4F95-8633-AFE62A0900FB}">
      <dgm:prSet/>
      <dgm:spPr/>
      <dgm:t>
        <a:bodyPr/>
        <a:lstStyle/>
        <a:p>
          <a:endParaRPr lang="sk-SK"/>
        </a:p>
      </dgm:t>
    </dgm:pt>
    <dgm:pt modelId="{577FA115-4618-4F46-9163-F620FAA34E7D}" type="sibTrans" cxnId="{EDE5C9B2-1923-4F95-8633-AFE62A0900FB}">
      <dgm:prSet/>
      <dgm:spPr/>
      <dgm:t>
        <a:bodyPr/>
        <a:lstStyle/>
        <a:p>
          <a:endParaRPr lang="sk-SK"/>
        </a:p>
      </dgm:t>
    </dgm:pt>
    <dgm:pt modelId="{36753066-65C9-4744-980C-E17E8E2D483B}" type="pres">
      <dgm:prSet presAssocID="{62EE8F74-6FD5-4619-9AC6-9E311BBF2959}" presName="theList" presStyleCnt="0">
        <dgm:presLayoutVars>
          <dgm:dir/>
          <dgm:animLvl val="lvl"/>
          <dgm:resizeHandles val="exact"/>
        </dgm:presLayoutVars>
      </dgm:prSet>
      <dgm:spPr/>
      <dgm:t>
        <a:bodyPr/>
        <a:lstStyle/>
        <a:p>
          <a:endParaRPr lang="sk-SK"/>
        </a:p>
      </dgm:t>
    </dgm:pt>
    <dgm:pt modelId="{4905CE53-04EC-41EF-BC21-29AAF14A0D65}" type="pres">
      <dgm:prSet presAssocID="{84307931-8AC7-4589-9BC2-3A6C6930026B}" presName="compNode" presStyleCnt="0"/>
      <dgm:spPr/>
    </dgm:pt>
    <dgm:pt modelId="{9C6F89B2-F4E3-4BC6-ADDF-D394A7B3015E}" type="pres">
      <dgm:prSet presAssocID="{84307931-8AC7-4589-9BC2-3A6C6930026B}" presName="aNode" presStyleLbl="bgShp" presStyleIdx="0" presStyleCnt="2" custScaleX="92880" custScaleY="99429" custLinFactNeighborX="-1" custLinFactNeighborY="-5384"/>
      <dgm:spPr>
        <a:prstGeom prst="roundRect">
          <a:avLst>
            <a:gd name="adj" fmla="val 10000"/>
          </a:avLst>
        </a:prstGeom>
      </dgm:spPr>
      <dgm:t>
        <a:bodyPr/>
        <a:lstStyle/>
        <a:p>
          <a:endParaRPr lang="sk-SK"/>
        </a:p>
      </dgm:t>
    </dgm:pt>
    <dgm:pt modelId="{0CF5A3A6-F324-43C3-B76A-893205FDDA1B}" type="pres">
      <dgm:prSet presAssocID="{84307931-8AC7-4589-9BC2-3A6C6930026B}" presName="textNode" presStyleLbl="bgShp" presStyleIdx="0" presStyleCnt="2"/>
      <dgm:spPr/>
      <dgm:t>
        <a:bodyPr/>
        <a:lstStyle/>
        <a:p>
          <a:endParaRPr lang="sk-SK"/>
        </a:p>
      </dgm:t>
    </dgm:pt>
    <dgm:pt modelId="{05C4A8B9-1086-43D0-8BDE-2011EB496ADE}" type="pres">
      <dgm:prSet presAssocID="{84307931-8AC7-4589-9BC2-3A6C6930026B}" presName="compChildNode" presStyleCnt="0"/>
      <dgm:spPr/>
    </dgm:pt>
    <dgm:pt modelId="{60C41E54-6873-49B7-8DA6-07CBB0FE70CE}" type="pres">
      <dgm:prSet presAssocID="{84307931-8AC7-4589-9BC2-3A6C6930026B}" presName="theInnerList" presStyleCnt="0"/>
      <dgm:spPr/>
    </dgm:pt>
    <dgm:pt modelId="{2F648C34-9BF0-412E-891C-04D115CE5C7D}" type="pres">
      <dgm:prSet presAssocID="{207AE203-58AD-4100-B86F-47EB41D1221A}" presName="childNode" presStyleLbl="node1" presStyleIdx="0" presStyleCnt="10" custScaleX="108737">
        <dgm:presLayoutVars>
          <dgm:bulletEnabled val="1"/>
        </dgm:presLayoutVars>
      </dgm:prSet>
      <dgm:spPr>
        <a:prstGeom prst="roundRect">
          <a:avLst>
            <a:gd name="adj" fmla="val 10000"/>
          </a:avLst>
        </a:prstGeom>
      </dgm:spPr>
      <dgm:t>
        <a:bodyPr/>
        <a:lstStyle/>
        <a:p>
          <a:endParaRPr lang="sk-SK"/>
        </a:p>
      </dgm:t>
    </dgm:pt>
    <dgm:pt modelId="{EA4D4544-8088-4B03-8642-585E11F8B50B}" type="pres">
      <dgm:prSet presAssocID="{207AE203-58AD-4100-B86F-47EB41D1221A}" presName="aSpace2" presStyleCnt="0"/>
      <dgm:spPr/>
    </dgm:pt>
    <dgm:pt modelId="{5A1081D8-66F5-4222-843B-1E56D5F4CD50}" type="pres">
      <dgm:prSet presAssocID="{B4636C7B-DD99-4E9C-9D51-22222D618FB0}" presName="childNode" presStyleLbl="node1" presStyleIdx="1" presStyleCnt="10" custScaleX="110481">
        <dgm:presLayoutVars>
          <dgm:bulletEnabled val="1"/>
        </dgm:presLayoutVars>
      </dgm:prSet>
      <dgm:spPr>
        <a:prstGeom prst="roundRect">
          <a:avLst>
            <a:gd name="adj" fmla="val 10000"/>
          </a:avLst>
        </a:prstGeom>
      </dgm:spPr>
      <dgm:t>
        <a:bodyPr/>
        <a:lstStyle/>
        <a:p>
          <a:endParaRPr lang="sk-SK"/>
        </a:p>
      </dgm:t>
    </dgm:pt>
    <dgm:pt modelId="{21A7E53C-C967-456F-9A06-46606202D059}" type="pres">
      <dgm:prSet presAssocID="{B4636C7B-DD99-4E9C-9D51-22222D618FB0}" presName="aSpace2" presStyleCnt="0"/>
      <dgm:spPr/>
    </dgm:pt>
    <dgm:pt modelId="{575BED06-91C0-4928-AEAE-15EFAF090B2F}" type="pres">
      <dgm:prSet presAssocID="{641CFB3D-4B6F-4274-8B31-701AF99CA95F}" presName="childNode" presStyleLbl="node1" presStyleIdx="2" presStyleCnt="10" custScaleX="110481">
        <dgm:presLayoutVars>
          <dgm:bulletEnabled val="1"/>
        </dgm:presLayoutVars>
      </dgm:prSet>
      <dgm:spPr>
        <a:prstGeom prst="roundRect">
          <a:avLst>
            <a:gd name="adj" fmla="val 10000"/>
          </a:avLst>
        </a:prstGeom>
      </dgm:spPr>
      <dgm:t>
        <a:bodyPr/>
        <a:lstStyle/>
        <a:p>
          <a:endParaRPr lang="sk-SK"/>
        </a:p>
      </dgm:t>
    </dgm:pt>
    <dgm:pt modelId="{7F323F9D-7963-49E0-A91E-464FBC26708B}" type="pres">
      <dgm:prSet presAssocID="{641CFB3D-4B6F-4274-8B31-701AF99CA95F}" presName="aSpace2" presStyleCnt="0"/>
      <dgm:spPr/>
    </dgm:pt>
    <dgm:pt modelId="{94BC2177-9DF0-46E3-B75D-CFA25AC1F045}" type="pres">
      <dgm:prSet presAssocID="{B81BE928-66E2-4A02-8FE2-27649D878A81}" presName="childNode" presStyleLbl="node1" presStyleIdx="3" presStyleCnt="10" custScaleX="110482">
        <dgm:presLayoutVars>
          <dgm:bulletEnabled val="1"/>
        </dgm:presLayoutVars>
      </dgm:prSet>
      <dgm:spPr>
        <a:prstGeom prst="roundRect">
          <a:avLst>
            <a:gd name="adj" fmla="val 10000"/>
          </a:avLst>
        </a:prstGeom>
      </dgm:spPr>
      <dgm:t>
        <a:bodyPr/>
        <a:lstStyle/>
        <a:p>
          <a:endParaRPr lang="sk-SK"/>
        </a:p>
      </dgm:t>
    </dgm:pt>
    <dgm:pt modelId="{BEF2B9FD-4798-49F4-BB8F-884BD51DBF1D}" type="pres">
      <dgm:prSet presAssocID="{B81BE928-66E2-4A02-8FE2-27649D878A81}" presName="aSpace2" presStyleCnt="0"/>
      <dgm:spPr/>
    </dgm:pt>
    <dgm:pt modelId="{3B99830C-AAC3-4516-80A1-52425F76BB2E}" type="pres">
      <dgm:prSet presAssocID="{6D285812-3F32-4C61-8084-526B993E9699}" presName="childNode" presStyleLbl="node1" presStyleIdx="4" presStyleCnt="10" custScaleX="109275">
        <dgm:presLayoutVars>
          <dgm:bulletEnabled val="1"/>
        </dgm:presLayoutVars>
      </dgm:prSet>
      <dgm:spPr>
        <a:prstGeom prst="roundRect">
          <a:avLst>
            <a:gd name="adj" fmla="val 10000"/>
          </a:avLst>
        </a:prstGeom>
      </dgm:spPr>
      <dgm:t>
        <a:bodyPr/>
        <a:lstStyle/>
        <a:p>
          <a:endParaRPr lang="sk-SK"/>
        </a:p>
      </dgm:t>
    </dgm:pt>
    <dgm:pt modelId="{0AA9F3A2-CD26-4E06-8500-BD48C7408433}" type="pres">
      <dgm:prSet presAssocID="{6D285812-3F32-4C61-8084-526B993E9699}" presName="aSpace2" presStyleCnt="0"/>
      <dgm:spPr/>
    </dgm:pt>
    <dgm:pt modelId="{663542F5-BA14-4E8A-8A5D-0EE31F4D1C2D}" type="pres">
      <dgm:prSet presAssocID="{AEB8C39B-6165-4271-88D8-12D2E183EDED}" presName="childNode" presStyleLbl="node1" presStyleIdx="5" presStyleCnt="10" custScaleX="107591">
        <dgm:presLayoutVars>
          <dgm:bulletEnabled val="1"/>
        </dgm:presLayoutVars>
      </dgm:prSet>
      <dgm:spPr>
        <a:prstGeom prst="roundRect">
          <a:avLst>
            <a:gd name="adj" fmla="val 10000"/>
          </a:avLst>
        </a:prstGeom>
      </dgm:spPr>
      <dgm:t>
        <a:bodyPr/>
        <a:lstStyle/>
        <a:p>
          <a:endParaRPr lang="sk-SK"/>
        </a:p>
      </dgm:t>
    </dgm:pt>
    <dgm:pt modelId="{43803C1D-37B6-4A7B-B69F-D8E0427C5F85}" type="pres">
      <dgm:prSet presAssocID="{AEB8C39B-6165-4271-88D8-12D2E183EDED}" presName="aSpace2" presStyleCnt="0"/>
      <dgm:spPr/>
    </dgm:pt>
    <dgm:pt modelId="{E7076815-5962-425D-90F7-9443F55B2821}" type="pres">
      <dgm:prSet presAssocID="{5C4E1E40-84FB-47A0-A11D-2565CFA3DA67}" presName="childNode" presStyleLbl="node1" presStyleIdx="6" presStyleCnt="10" custScaleX="107974">
        <dgm:presLayoutVars>
          <dgm:bulletEnabled val="1"/>
        </dgm:presLayoutVars>
      </dgm:prSet>
      <dgm:spPr>
        <a:prstGeom prst="roundRect">
          <a:avLst>
            <a:gd name="adj" fmla="val 10000"/>
          </a:avLst>
        </a:prstGeom>
      </dgm:spPr>
      <dgm:t>
        <a:bodyPr/>
        <a:lstStyle/>
        <a:p>
          <a:endParaRPr lang="sk-SK"/>
        </a:p>
      </dgm:t>
    </dgm:pt>
    <dgm:pt modelId="{291A17DC-2BFB-40BD-835C-EB13EB396C01}" type="pres">
      <dgm:prSet presAssocID="{84307931-8AC7-4589-9BC2-3A6C6930026B}" presName="aSpace" presStyleCnt="0"/>
      <dgm:spPr/>
    </dgm:pt>
    <dgm:pt modelId="{8F064E89-359A-47A6-85A9-E5EB96201060}" type="pres">
      <dgm:prSet presAssocID="{DFEA1BEC-B710-4A83-9134-514908CEE40F}" presName="compNode" presStyleCnt="0"/>
      <dgm:spPr/>
    </dgm:pt>
    <dgm:pt modelId="{A1723F5E-E469-4386-9AFE-C0B1E8ADDF4D}" type="pres">
      <dgm:prSet presAssocID="{DFEA1BEC-B710-4A83-9134-514908CEE40F}" presName="aNode" presStyleLbl="bgShp" presStyleIdx="1" presStyleCnt="2" custScaleX="93096" custLinFactNeighborX="3986"/>
      <dgm:spPr>
        <a:prstGeom prst="roundRect">
          <a:avLst>
            <a:gd name="adj" fmla="val 10000"/>
          </a:avLst>
        </a:prstGeom>
      </dgm:spPr>
      <dgm:t>
        <a:bodyPr/>
        <a:lstStyle/>
        <a:p>
          <a:endParaRPr lang="sk-SK"/>
        </a:p>
      </dgm:t>
    </dgm:pt>
    <dgm:pt modelId="{179B95F9-18B9-4A57-9895-FA4E95D05634}" type="pres">
      <dgm:prSet presAssocID="{DFEA1BEC-B710-4A83-9134-514908CEE40F}" presName="textNode" presStyleLbl="bgShp" presStyleIdx="1" presStyleCnt="2"/>
      <dgm:spPr/>
      <dgm:t>
        <a:bodyPr/>
        <a:lstStyle/>
        <a:p>
          <a:endParaRPr lang="sk-SK"/>
        </a:p>
      </dgm:t>
    </dgm:pt>
    <dgm:pt modelId="{D8C4D099-5018-44FF-A77D-DEED8C8FA493}" type="pres">
      <dgm:prSet presAssocID="{DFEA1BEC-B710-4A83-9134-514908CEE40F}" presName="compChildNode" presStyleCnt="0"/>
      <dgm:spPr/>
    </dgm:pt>
    <dgm:pt modelId="{84303152-2AB7-4B71-9C4F-383A84F1D12C}" type="pres">
      <dgm:prSet presAssocID="{DFEA1BEC-B710-4A83-9134-514908CEE40F}" presName="theInnerList" presStyleCnt="0"/>
      <dgm:spPr/>
    </dgm:pt>
    <dgm:pt modelId="{2207314D-221E-4EE3-A7AD-F91648E8B73A}" type="pres">
      <dgm:prSet presAssocID="{DF585DB6-1F56-429D-9941-21344106C029}" presName="childNode" presStyleLbl="node1" presStyleIdx="7" presStyleCnt="10" custScaleX="110308" custScaleY="140373" custLinFactNeighborX="-1087" custLinFactNeighborY="-21903">
        <dgm:presLayoutVars>
          <dgm:bulletEnabled val="1"/>
        </dgm:presLayoutVars>
      </dgm:prSet>
      <dgm:spPr>
        <a:prstGeom prst="roundRect">
          <a:avLst>
            <a:gd name="adj" fmla="val 10000"/>
          </a:avLst>
        </a:prstGeom>
      </dgm:spPr>
      <dgm:t>
        <a:bodyPr/>
        <a:lstStyle/>
        <a:p>
          <a:endParaRPr lang="sk-SK"/>
        </a:p>
      </dgm:t>
    </dgm:pt>
    <dgm:pt modelId="{89241EC9-1467-4FC5-9207-17CA8B27F586}" type="pres">
      <dgm:prSet presAssocID="{DF585DB6-1F56-429D-9941-21344106C029}" presName="aSpace2" presStyleCnt="0"/>
      <dgm:spPr/>
    </dgm:pt>
    <dgm:pt modelId="{992DF014-FE6D-4F6C-A950-6ABCD76D0DCC}" type="pres">
      <dgm:prSet presAssocID="{BED0073A-CD61-4DDA-83F9-69C2FB9D1958}" presName="childNode" presStyleLbl="node1" presStyleIdx="8" presStyleCnt="10" custScaleX="110914" custScaleY="75486" custLinFactNeighborX="-1390" custLinFactNeighborY="-24694">
        <dgm:presLayoutVars>
          <dgm:bulletEnabled val="1"/>
        </dgm:presLayoutVars>
      </dgm:prSet>
      <dgm:spPr>
        <a:prstGeom prst="roundRect">
          <a:avLst>
            <a:gd name="adj" fmla="val 10000"/>
          </a:avLst>
        </a:prstGeom>
      </dgm:spPr>
      <dgm:t>
        <a:bodyPr/>
        <a:lstStyle/>
        <a:p>
          <a:endParaRPr lang="sk-SK"/>
        </a:p>
      </dgm:t>
    </dgm:pt>
    <dgm:pt modelId="{40B1F1ED-3735-46F0-A1A5-BCE01F634126}" type="pres">
      <dgm:prSet presAssocID="{BED0073A-CD61-4DDA-83F9-69C2FB9D1958}" presName="aSpace2" presStyleCnt="0"/>
      <dgm:spPr/>
    </dgm:pt>
    <dgm:pt modelId="{9766F2F1-331E-4FC5-A6F3-54E4C2EC2A89}" type="pres">
      <dgm:prSet presAssocID="{2B49F877-1FE9-445C-8E98-739B4E71F81F}" presName="childNode" presStyleLbl="node1" presStyleIdx="9" presStyleCnt="10" custScaleX="112108" custScaleY="131606" custLinFactNeighborX="-646" custLinFactNeighborY="-68575">
        <dgm:presLayoutVars>
          <dgm:bulletEnabled val="1"/>
        </dgm:presLayoutVars>
      </dgm:prSet>
      <dgm:spPr>
        <a:prstGeom prst="roundRect">
          <a:avLst>
            <a:gd name="adj" fmla="val 10000"/>
          </a:avLst>
        </a:prstGeom>
      </dgm:spPr>
      <dgm:t>
        <a:bodyPr/>
        <a:lstStyle/>
        <a:p>
          <a:endParaRPr lang="sk-SK"/>
        </a:p>
      </dgm:t>
    </dgm:pt>
  </dgm:ptLst>
  <dgm:cxnLst>
    <dgm:cxn modelId="{5757F1EA-7794-4683-AFBF-4197B4B993FC}" type="presOf" srcId="{84307931-8AC7-4589-9BC2-3A6C6930026B}" destId="{0CF5A3A6-F324-43C3-B76A-893205FDDA1B}" srcOrd="1" destOrd="0" presId="urn:microsoft.com/office/officeart/2005/8/layout/lProcess2"/>
    <dgm:cxn modelId="{46472ED2-C846-449C-89B4-95738503EBE7}" type="presOf" srcId="{DFEA1BEC-B710-4A83-9134-514908CEE40F}" destId="{A1723F5E-E469-4386-9AFE-C0B1E8ADDF4D}" srcOrd="0" destOrd="0" presId="urn:microsoft.com/office/officeart/2005/8/layout/lProcess2"/>
    <dgm:cxn modelId="{2E5D5782-72CA-4A65-9C2D-3A25D6C25776}" srcId="{84307931-8AC7-4589-9BC2-3A6C6930026B}" destId="{B81BE928-66E2-4A02-8FE2-27649D878A81}" srcOrd="3" destOrd="0" parTransId="{6182ED77-F502-4212-95C6-B4562B2F8B07}" sibTransId="{EF6BCBCD-DB19-4677-A555-2001850D7727}"/>
    <dgm:cxn modelId="{2123BA4B-2D94-4EA2-9554-4DE61A4A04FB}" type="presOf" srcId="{6D285812-3F32-4C61-8084-526B993E9699}" destId="{3B99830C-AAC3-4516-80A1-52425F76BB2E}" srcOrd="0" destOrd="0" presId="urn:microsoft.com/office/officeart/2005/8/layout/lProcess2"/>
    <dgm:cxn modelId="{1A9D8EA2-853C-4BB4-AB02-BDF5338BD052}" srcId="{84307931-8AC7-4589-9BC2-3A6C6930026B}" destId="{207AE203-58AD-4100-B86F-47EB41D1221A}" srcOrd="0" destOrd="0" parTransId="{DBC584EE-6CB7-493A-B841-268362547C6D}" sibTransId="{AF023C2D-790D-4C92-B8F5-4F097E5780B8}"/>
    <dgm:cxn modelId="{BA73BD43-8696-4B54-BACA-91CDB001BCEC}" type="presOf" srcId="{2B49F877-1FE9-445C-8E98-739B4E71F81F}" destId="{9766F2F1-331E-4FC5-A6F3-54E4C2EC2A89}" srcOrd="0" destOrd="0" presId="urn:microsoft.com/office/officeart/2005/8/layout/lProcess2"/>
    <dgm:cxn modelId="{979537A5-C6EC-4DC4-9A96-2F1DBA250F0E}" type="presOf" srcId="{BED0073A-CD61-4DDA-83F9-69C2FB9D1958}" destId="{992DF014-FE6D-4F6C-A950-6ABCD76D0DCC}" srcOrd="0" destOrd="0" presId="urn:microsoft.com/office/officeart/2005/8/layout/lProcess2"/>
    <dgm:cxn modelId="{3B1137DB-26A9-46B4-8303-48152903C1D4}" type="presOf" srcId="{B81BE928-66E2-4A02-8FE2-27649D878A81}" destId="{94BC2177-9DF0-46E3-B75D-CFA25AC1F045}" srcOrd="0" destOrd="0" presId="urn:microsoft.com/office/officeart/2005/8/layout/lProcess2"/>
    <dgm:cxn modelId="{2DDD5461-82BC-42D8-84DC-F048215A0B8C}" type="presOf" srcId="{DF585DB6-1F56-429D-9941-21344106C029}" destId="{2207314D-221E-4EE3-A7AD-F91648E8B73A}" srcOrd="0" destOrd="0" presId="urn:microsoft.com/office/officeart/2005/8/layout/lProcess2"/>
    <dgm:cxn modelId="{DE4B1201-019F-4185-9133-D77A2E7527C1}" type="presOf" srcId="{641CFB3D-4B6F-4274-8B31-701AF99CA95F}" destId="{575BED06-91C0-4928-AEAE-15EFAF090B2F}" srcOrd="0" destOrd="0" presId="urn:microsoft.com/office/officeart/2005/8/layout/lProcess2"/>
    <dgm:cxn modelId="{9CA532C6-C114-4FAA-906E-F26EDB2DACAF}" type="presOf" srcId="{B4636C7B-DD99-4E9C-9D51-22222D618FB0}" destId="{5A1081D8-66F5-4222-843B-1E56D5F4CD50}" srcOrd="0" destOrd="0" presId="urn:microsoft.com/office/officeart/2005/8/layout/lProcess2"/>
    <dgm:cxn modelId="{2B0274D6-26D8-4F63-8E64-4EBF4A1D65BA}" srcId="{62EE8F74-6FD5-4619-9AC6-9E311BBF2959}" destId="{84307931-8AC7-4589-9BC2-3A6C6930026B}" srcOrd="0" destOrd="0" parTransId="{5716D959-828D-4771-8C06-4ABE577B8881}" sibTransId="{E4398953-FF63-4A07-9639-02B2C00679DE}"/>
    <dgm:cxn modelId="{76381665-5897-4632-B9D7-62CE7C8A8004}" type="presOf" srcId="{DFEA1BEC-B710-4A83-9134-514908CEE40F}" destId="{179B95F9-18B9-4A57-9895-FA4E95D05634}" srcOrd="1" destOrd="0" presId="urn:microsoft.com/office/officeart/2005/8/layout/lProcess2"/>
    <dgm:cxn modelId="{EDE5C9B2-1923-4F95-8633-AFE62A0900FB}" srcId="{DFEA1BEC-B710-4A83-9134-514908CEE40F}" destId="{2B49F877-1FE9-445C-8E98-739B4E71F81F}" srcOrd="2" destOrd="0" parTransId="{2BEDF394-05BE-4D77-B233-F84D71CD17FC}" sibTransId="{577FA115-4618-4F46-9163-F620FAA34E7D}"/>
    <dgm:cxn modelId="{4D22D12B-BC5C-4CA9-A1A7-396B99D4CBD8}" type="presOf" srcId="{5C4E1E40-84FB-47A0-A11D-2565CFA3DA67}" destId="{E7076815-5962-425D-90F7-9443F55B2821}" srcOrd="0" destOrd="0" presId="urn:microsoft.com/office/officeart/2005/8/layout/lProcess2"/>
    <dgm:cxn modelId="{542CA28B-02F2-4FB3-B0EB-E095E5303949}" srcId="{DFEA1BEC-B710-4A83-9134-514908CEE40F}" destId="{BED0073A-CD61-4DDA-83F9-69C2FB9D1958}" srcOrd="1" destOrd="0" parTransId="{CD880558-2A73-4DEB-8DC1-F38F5F96FB23}" sibTransId="{F204EDAD-1B9E-44BA-B9B5-41F9FF612040}"/>
    <dgm:cxn modelId="{902BF348-A974-4DA1-BE68-9E5E49AB57DD}" srcId="{84307931-8AC7-4589-9BC2-3A6C6930026B}" destId="{5C4E1E40-84FB-47A0-A11D-2565CFA3DA67}" srcOrd="6" destOrd="0" parTransId="{05E3F76D-1C6C-46BF-9E8E-0582D2FA12CA}" sibTransId="{B52D7A52-DFF7-4AB8-9018-91F846B2DFF1}"/>
    <dgm:cxn modelId="{52D752CF-7BA1-45A2-B5C0-9780FD9B7B9E}" srcId="{84307931-8AC7-4589-9BC2-3A6C6930026B}" destId="{641CFB3D-4B6F-4274-8B31-701AF99CA95F}" srcOrd="2" destOrd="0" parTransId="{4C7E0FD1-9EBE-4A68-BC2D-251CF694A442}" sibTransId="{E7296ED3-34BC-44D5-9E36-A920B02C5FE6}"/>
    <dgm:cxn modelId="{441C6156-323F-43D2-84EC-7DA50F63EE3B}" srcId="{84307931-8AC7-4589-9BC2-3A6C6930026B}" destId="{6D285812-3F32-4C61-8084-526B993E9699}" srcOrd="4" destOrd="0" parTransId="{2C4A8A75-D35E-4DE8-8601-1CA1B49495E5}" sibTransId="{F4611C93-E84E-4482-9105-D2B789A2539A}"/>
    <dgm:cxn modelId="{9F892B4C-AC2A-4C43-90AF-02ECA32052EB}" srcId="{84307931-8AC7-4589-9BC2-3A6C6930026B}" destId="{AEB8C39B-6165-4271-88D8-12D2E183EDED}" srcOrd="5" destOrd="0" parTransId="{1390A6D0-43AF-4A2A-9B11-30BED520F481}" sibTransId="{4A3E3207-3DBC-49A9-8455-B14C4A271CA5}"/>
    <dgm:cxn modelId="{7FCD37DA-B9A1-4B20-8680-EA540E4F88F8}" type="presOf" srcId="{62EE8F74-6FD5-4619-9AC6-9E311BBF2959}" destId="{36753066-65C9-4744-980C-E17E8E2D483B}" srcOrd="0" destOrd="0" presId="urn:microsoft.com/office/officeart/2005/8/layout/lProcess2"/>
    <dgm:cxn modelId="{E1B608AF-BD9E-426F-9384-5DF4C6B802F5}" type="presOf" srcId="{207AE203-58AD-4100-B86F-47EB41D1221A}" destId="{2F648C34-9BF0-412E-891C-04D115CE5C7D}" srcOrd="0" destOrd="0" presId="urn:microsoft.com/office/officeart/2005/8/layout/lProcess2"/>
    <dgm:cxn modelId="{9903CD29-C694-4BC7-BD1E-4C5627421633}" type="presOf" srcId="{AEB8C39B-6165-4271-88D8-12D2E183EDED}" destId="{663542F5-BA14-4E8A-8A5D-0EE31F4D1C2D}" srcOrd="0" destOrd="0" presId="urn:microsoft.com/office/officeart/2005/8/layout/lProcess2"/>
    <dgm:cxn modelId="{3591E38B-38AE-4FE5-AB4D-4A1F75978D62}" srcId="{62EE8F74-6FD5-4619-9AC6-9E311BBF2959}" destId="{DFEA1BEC-B710-4A83-9134-514908CEE40F}" srcOrd="1" destOrd="0" parTransId="{64F824BF-531C-48C5-92A5-118968BFEC30}" sibTransId="{BA4F425D-202F-46FD-8ED7-13B5D6DA2F4C}"/>
    <dgm:cxn modelId="{6C7B7AB6-7A5B-4DF2-BBAB-A1E53CB5DB7A}" type="presOf" srcId="{84307931-8AC7-4589-9BC2-3A6C6930026B}" destId="{9C6F89B2-F4E3-4BC6-ADDF-D394A7B3015E}" srcOrd="0" destOrd="0" presId="urn:microsoft.com/office/officeart/2005/8/layout/lProcess2"/>
    <dgm:cxn modelId="{F997DC85-A25B-4C7A-B16D-763F81AF3947}" srcId="{DFEA1BEC-B710-4A83-9134-514908CEE40F}" destId="{DF585DB6-1F56-429D-9941-21344106C029}" srcOrd="0" destOrd="0" parTransId="{D53444EC-E517-4D7E-A1D9-E3E360394098}" sibTransId="{4495C5E1-07BE-4F7D-8E81-35E8EB73C271}"/>
    <dgm:cxn modelId="{F438642F-BB44-4924-8F3F-E90B4802E43C}" srcId="{84307931-8AC7-4589-9BC2-3A6C6930026B}" destId="{B4636C7B-DD99-4E9C-9D51-22222D618FB0}" srcOrd="1" destOrd="0" parTransId="{3FBDB097-7B0A-4C7F-BD45-BD2430347AE7}" sibTransId="{3A84045E-80FE-4BB5-830C-6592DDC6E103}"/>
    <dgm:cxn modelId="{1C9F25A2-CB4B-48D2-ABD7-01BCDB741972}" type="presParOf" srcId="{36753066-65C9-4744-980C-E17E8E2D483B}" destId="{4905CE53-04EC-41EF-BC21-29AAF14A0D65}" srcOrd="0" destOrd="0" presId="urn:microsoft.com/office/officeart/2005/8/layout/lProcess2"/>
    <dgm:cxn modelId="{B7E795B4-8E9C-412F-A7F4-E9E871ACBE31}" type="presParOf" srcId="{4905CE53-04EC-41EF-BC21-29AAF14A0D65}" destId="{9C6F89B2-F4E3-4BC6-ADDF-D394A7B3015E}" srcOrd="0" destOrd="0" presId="urn:microsoft.com/office/officeart/2005/8/layout/lProcess2"/>
    <dgm:cxn modelId="{A04E1333-7F1F-40DF-AC3D-55022957E295}" type="presParOf" srcId="{4905CE53-04EC-41EF-BC21-29AAF14A0D65}" destId="{0CF5A3A6-F324-43C3-B76A-893205FDDA1B}" srcOrd="1" destOrd="0" presId="urn:microsoft.com/office/officeart/2005/8/layout/lProcess2"/>
    <dgm:cxn modelId="{39FC9926-D493-4E51-B02C-43093B74A09A}" type="presParOf" srcId="{4905CE53-04EC-41EF-BC21-29AAF14A0D65}" destId="{05C4A8B9-1086-43D0-8BDE-2011EB496ADE}" srcOrd="2" destOrd="0" presId="urn:microsoft.com/office/officeart/2005/8/layout/lProcess2"/>
    <dgm:cxn modelId="{8BED012F-01CD-4C48-9B93-A76397C191A5}" type="presParOf" srcId="{05C4A8B9-1086-43D0-8BDE-2011EB496ADE}" destId="{60C41E54-6873-49B7-8DA6-07CBB0FE70CE}" srcOrd="0" destOrd="0" presId="urn:microsoft.com/office/officeart/2005/8/layout/lProcess2"/>
    <dgm:cxn modelId="{8ED0CF5F-8334-42B7-ABAF-57EA7A683837}" type="presParOf" srcId="{60C41E54-6873-49B7-8DA6-07CBB0FE70CE}" destId="{2F648C34-9BF0-412E-891C-04D115CE5C7D}" srcOrd="0" destOrd="0" presId="urn:microsoft.com/office/officeart/2005/8/layout/lProcess2"/>
    <dgm:cxn modelId="{4A5F8F91-F3B4-4B21-A064-FC7BDFB350D2}" type="presParOf" srcId="{60C41E54-6873-49B7-8DA6-07CBB0FE70CE}" destId="{EA4D4544-8088-4B03-8642-585E11F8B50B}" srcOrd="1" destOrd="0" presId="urn:microsoft.com/office/officeart/2005/8/layout/lProcess2"/>
    <dgm:cxn modelId="{FE476DD9-9BC1-43E8-976D-B6B813E5BC1A}" type="presParOf" srcId="{60C41E54-6873-49B7-8DA6-07CBB0FE70CE}" destId="{5A1081D8-66F5-4222-843B-1E56D5F4CD50}" srcOrd="2" destOrd="0" presId="urn:microsoft.com/office/officeart/2005/8/layout/lProcess2"/>
    <dgm:cxn modelId="{76CBB3BD-2D52-4F83-95D7-0B0F1CCDD111}" type="presParOf" srcId="{60C41E54-6873-49B7-8DA6-07CBB0FE70CE}" destId="{21A7E53C-C967-456F-9A06-46606202D059}" srcOrd="3" destOrd="0" presId="urn:microsoft.com/office/officeart/2005/8/layout/lProcess2"/>
    <dgm:cxn modelId="{A3FBB822-9DEA-48D7-A61A-1627A29C1311}" type="presParOf" srcId="{60C41E54-6873-49B7-8DA6-07CBB0FE70CE}" destId="{575BED06-91C0-4928-AEAE-15EFAF090B2F}" srcOrd="4" destOrd="0" presId="urn:microsoft.com/office/officeart/2005/8/layout/lProcess2"/>
    <dgm:cxn modelId="{8C1AFDC4-E32E-4067-AA41-E0B2BC365851}" type="presParOf" srcId="{60C41E54-6873-49B7-8DA6-07CBB0FE70CE}" destId="{7F323F9D-7963-49E0-A91E-464FBC26708B}" srcOrd="5" destOrd="0" presId="urn:microsoft.com/office/officeart/2005/8/layout/lProcess2"/>
    <dgm:cxn modelId="{A0836A1E-4633-4553-9770-E9350312DE42}" type="presParOf" srcId="{60C41E54-6873-49B7-8DA6-07CBB0FE70CE}" destId="{94BC2177-9DF0-46E3-B75D-CFA25AC1F045}" srcOrd="6" destOrd="0" presId="urn:microsoft.com/office/officeart/2005/8/layout/lProcess2"/>
    <dgm:cxn modelId="{2D616168-F486-46AF-B84D-5D6CFAA73ABC}" type="presParOf" srcId="{60C41E54-6873-49B7-8DA6-07CBB0FE70CE}" destId="{BEF2B9FD-4798-49F4-BB8F-884BD51DBF1D}" srcOrd="7" destOrd="0" presId="urn:microsoft.com/office/officeart/2005/8/layout/lProcess2"/>
    <dgm:cxn modelId="{93733CEA-2693-453A-A01A-984434AA6994}" type="presParOf" srcId="{60C41E54-6873-49B7-8DA6-07CBB0FE70CE}" destId="{3B99830C-AAC3-4516-80A1-52425F76BB2E}" srcOrd="8" destOrd="0" presId="urn:microsoft.com/office/officeart/2005/8/layout/lProcess2"/>
    <dgm:cxn modelId="{2AA6713F-8462-4C68-B47C-098A1DFB9125}" type="presParOf" srcId="{60C41E54-6873-49B7-8DA6-07CBB0FE70CE}" destId="{0AA9F3A2-CD26-4E06-8500-BD48C7408433}" srcOrd="9" destOrd="0" presId="urn:microsoft.com/office/officeart/2005/8/layout/lProcess2"/>
    <dgm:cxn modelId="{89A19808-D9EF-409C-99C7-04E2C5E577BC}" type="presParOf" srcId="{60C41E54-6873-49B7-8DA6-07CBB0FE70CE}" destId="{663542F5-BA14-4E8A-8A5D-0EE31F4D1C2D}" srcOrd="10" destOrd="0" presId="urn:microsoft.com/office/officeart/2005/8/layout/lProcess2"/>
    <dgm:cxn modelId="{B778F178-BBCD-4080-BFE4-722B43F6BF18}" type="presParOf" srcId="{60C41E54-6873-49B7-8DA6-07CBB0FE70CE}" destId="{43803C1D-37B6-4A7B-B69F-D8E0427C5F85}" srcOrd="11" destOrd="0" presId="urn:microsoft.com/office/officeart/2005/8/layout/lProcess2"/>
    <dgm:cxn modelId="{4A55D6B4-CAF1-42D3-9A64-1556C4661374}" type="presParOf" srcId="{60C41E54-6873-49B7-8DA6-07CBB0FE70CE}" destId="{E7076815-5962-425D-90F7-9443F55B2821}" srcOrd="12" destOrd="0" presId="urn:microsoft.com/office/officeart/2005/8/layout/lProcess2"/>
    <dgm:cxn modelId="{435A233A-8BBB-4610-9B0A-2789FDED7A52}" type="presParOf" srcId="{36753066-65C9-4744-980C-E17E8E2D483B}" destId="{291A17DC-2BFB-40BD-835C-EB13EB396C01}" srcOrd="1" destOrd="0" presId="urn:microsoft.com/office/officeart/2005/8/layout/lProcess2"/>
    <dgm:cxn modelId="{6B388CBF-2DEE-4C85-809D-DD6A65C276B1}" type="presParOf" srcId="{36753066-65C9-4744-980C-E17E8E2D483B}" destId="{8F064E89-359A-47A6-85A9-E5EB96201060}" srcOrd="2" destOrd="0" presId="urn:microsoft.com/office/officeart/2005/8/layout/lProcess2"/>
    <dgm:cxn modelId="{AAE558D2-1ED2-40A1-9D69-C23E3226EDC1}" type="presParOf" srcId="{8F064E89-359A-47A6-85A9-E5EB96201060}" destId="{A1723F5E-E469-4386-9AFE-C0B1E8ADDF4D}" srcOrd="0" destOrd="0" presId="urn:microsoft.com/office/officeart/2005/8/layout/lProcess2"/>
    <dgm:cxn modelId="{ECACB050-6F7F-4753-8D8F-DBAD91D3586D}" type="presParOf" srcId="{8F064E89-359A-47A6-85A9-E5EB96201060}" destId="{179B95F9-18B9-4A57-9895-FA4E95D05634}" srcOrd="1" destOrd="0" presId="urn:microsoft.com/office/officeart/2005/8/layout/lProcess2"/>
    <dgm:cxn modelId="{99EAC522-36C4-4621-AB86-726A01474129}" type="presParOf" srcId="{8F064E89-359A-47A6-85A9-E5EB96201060}" destId="{D8C4D099-5018-44FF-A77D-DEED8C8FA493}" srcOrd="2" destOrd="0" presId="urn:microsoft.com/office/officeart/2005/8/layout/lProcess2"/>
    <dgm:cxn modelId="{5A8E63F7-6637-4815-A2AE-E734D556C2D1}" type="presParOf" srcId="{D8C4D099-5018-44FF-A77D-DEED8C8FA493}" destId="{84303152-2AB7-4B71-9C4F-383A84F1D12C}" srcOrd="0" destOrd="0" presId="urn:microsoft.com/office/officeart/2005/8/layout/lProcess2"/>
    <dgm:cxn modelId="{4E23DA40-F865-486D-BDBE-11EBC6E9F314}" type="presParOf" srcId="{84303152-2AB7-4B71-9C4F-383A84F1D12C}" destId="{2207314D-221E-4EE3-A7AD-F91648E8B73A}" srcOrd="0" destOrd="0" presId="urn:microsoft.com/office/officeart/2005/8/layout/lProcess2"/>
    <dgm:cxn modelId="{E9612E66-9626-4DF6-89DE-D345B7FA0444}" type="presParOf" srcId="{84303152-2AB7-4B71-9C4F-383A84F1D12C}" destId="{89241EC9-1467-4FC5-9207-17CA8B27F586}" srcOrd="1" destOrd="0" presId="urn:microsoft.com/office/officeart/2005/8/layout/lProcess2"/>
    <dgm:cxn modelId="{B707DD47-2A37-4A18-9BCE-A0DEBB05A1FC}" type="presParOf" srcId="{84303152-2AB7-4B71-9C4F-383A84F1D12C}" destId="{992DF014-FE6D-4F6C-A950-6ABCD76D0DCC}" srcOrd="2" destOrd="0" presId="urn:microsoft.com/office/officeart/2005/8/layout/lProcess2"/>
    <dgm:cxn modelId="{88C03B4B-C276-4D99-9A02-3CC265E5FBD2}" type="presParOf" srcId="{84303152-2AB7-4B71-9C4F-383A84F1D12C}" destId="{40B1F1ED-3735-46F0-A1A5-BCE01F634126}" srcOrd="3" destOrd="0" presId="urn:microsoft.com/office/officeart/2005/8/layout/lProcess2"/>
    <dgm:cxn modelId="{874E279D-B960-4473-810F-419255AB9E2B}" type="presParOf" srcId="{84303152-2AB7-4B71-9C4F-383A84F1D12C}" destId="{9766F2F1-331E-4FC5-A6F3-54E4C2EC2A89}" srcOrd="4" destOrd="0" presId="urn:microsoft.com/office/officeart/2005/8/layout/lProcess2"/>
  </dgm:cxnLst>
  <dgm:bg/>
  <dgm:whole/>
  <dgm:extLst>
    <a:ext uri="http://schemas.microsoft.com/office/drawing/2008/diagram">
      <dsp:dataModelExt xmlns:dsp="http://schemas.microsoft.com/office/drawing/2008/diagram" relId="rId19"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9462BCA4-EA1C-4655-B3BD-2C9CA3C13863}" type="doc">
      <dgm:prSet loTypeId="urn:diagrams.loki3.com/BracketList+Icon" loCatId="list" qsTypeId="urn:microsoft.com/office/officeart/2005/8/quickstyle/simple1" qsCatId="simple" csTypeId="urn:microsoft.com/office/officeart/2005/8/colors/accent1_2" csCatId="accent1" phldr="1"/>
      <dgm:spPr/>
      <dgm:t>
        <a:bodyPr/>
        <a:lstStyle/>
        <a:p>
          <a:endParaRPr lang="sk-SK"/>
        </a:p>
      </dgm:t>
    </dgm:pt>
    <dgm:pt modelId="{B6A8EA7A-0B56-43B6-8764-A9C8811E5464}">
      <dgm:prSet phldrT="[Text]"/>
      <dgm:spPr>
        <a:xfrm>
          <a:off x="2678" y="1263659"/>
          <a:ext cx="1370260" cy="905849"/>
        </a:xfrm>
        <a:noFill/>
        <a:ln>
          <a:noFill/>
        </a:ln>
        <a:effectLst/>
      </dgm:spPr>
      <dgm:t>
        <a:bodyPr/>
        <a:lstStyle/>
        <a:p>
          <a:r>
            <a:rPr lang="sk-SK">
              <a:solidFill>
                <a:sysClr val="windowText" lastClr="000000">
                  <a:hueOff val="0"/>
                  <a:satOff val="0"/>
                  <a:lumOff val="0"/>
                  <a:alphaOff val="0"/>
                </a:sysClr>
              </a:solidFill>
              <a:latin typeface="Calibri"/>
              <a:ea typeface="+mn-ea"/>
              <a:cs typeface="+mn-cs"/>
            </a:rPr>
            <a:t>Subjekty zapojené do riadenia a kontroly EŠIF         na strategickej úrovni</a:t>
          </a:r>
        </a:p>
      </dgm:t>
    </dgm:pt>
    <dgm:pt modelId="{5D6A442E-78CB-4DC9-8A21-890CC7DD527E}" type="parTrans" cxnId="{05E46967-70A7-4F8D-97BF-632E7B69333F}">
      <dgm:prSet/>
      <dgm:spPr/>
      <dgm:t>
        <a:bodyPr/>
        <a:lstStyle/>
        <a:p>
          <a:endParaRPr lang="sk-SK"/>
        </a:p>
      </dgm:t>
    </dgm:pt>
    <dgm:pt modelId="{6F95E85D-7F9E-4416-8A0F-2052EEC05E3B}" type="sibTrans" cxnId="{05E46967-70A7-4F8D-97BF-632E7B69333F}">
      <dgm:prSet/>
      <dgm:spPr/>
      <dgm:t>
        <a:bodyPr/>
        <a:lstStyle/>
        <a:p>
          <a:endParaRPr lang="sk-SK"/>
        </a:p>
      </dgm:t>
    </dgm:pt>
    <dgm:pt modelId="{03F6562C-6776-4EC5-9AF0-7D50052CC71B}">
      <dgm:prSet phldrT="[Text]"/>
      <dgm:spPr>
        <a:xfrm>
          <a:off x="1756612" y="241254"/>
          <a:ext cx="3727108" cy="2950659"/>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sk-SK">
              <a:solidFill>
                <a:sysClr val="window" lastClr="FFFFFF"/>
              </a:solidFill>
              <a:latin typeface="Calibri"/>
              <a:ea typeface="+mn-ea"/>
              <a:cs typeface="+mn-cs"/>
            </a:rPr>
            <a:t>Podpredseda vlády SR pre investície</a:t>
          </a:r>
        </a:p>
      </dgm:t>
    </dgm:pt>
    <dgm:pt modelId="{8D3D1A2F-CD90-4400-B355-B8ADD5E9A30B}" type="parTrans" cxnId="{3C53BE6C-1D5C-42AA-81E8-E19D97AD1328}">
      <dgm:prSet/>
      <dgm:spPr/>
      <dgm:t>
        <a:bodyPr/>
        <a:lstStyle/>
        <a:p>
          <a:endParaRPr lang="sk-SK"/>
        </a:p>
      </dgm:t>
    </dgm:pt>
    <dgm:pt modelId="{F82FD154-7CC9-47C7-895B-585EE6EF15DD}" type="sibTrans" cxnId="{3C53BE6C-1D5C-42AA-81E8-E19D97AD1328}">
      <dgm:prSet/>
      <dgm:spPr/>
      <dgm:t>
        <a:bodyPr/>
        <a:lstStyle/>
        <a:p>
          <a:endParaRPr lang="sk-SK"/>
        </a:p>
      </dgm:t>
    </dgm:pt>
    <dgm:pt modelId="{11283DCA-3671-4380-B4D9-92A326F8BB0E}">
      <dgm:prSet phldrT="[Text]"/>
      <dgm:spPr>
        <a:xfrm>
          <a:off x="2678" y="3235114"/>
          <a:ext cx="1370260" cy="905849"/>
        </a:xfrm>
        <a:noFill/>
        <a:ln>
          <a:noFill/>
        </a:ln>
        <a:effectLst/>
      </dgm:spPr>
      <dgm:t>
        <a:bodyPr/>
        <a:lstStyle/>
        <a:p>
          <a:r>
            <a:rPr lang="sk-SK">
              <a:solidFill>
                <a:sysClr val="windowText" lastClr="000000">
                  <a:hueOff val="0"/>
                  <a:satOff val="0"/>
                  <a:lumOff val="0"/>
                  <a:alphaOff val="0"/>
                </a:sysClr>
              </a:solidFill>
              <a:latin typeface="Calibri"/>
              <a:ea typeface="+mn-ea"/>
              <a:cs typeface="+mn-cs"/>
            </a:rPr>
            <a:t>Subjekty zapojené do riadenia a kontroly EŠIF         na programovej úrovni</a:t>
          </a:r>
        </a:p>
      </dgm:t>
    </dgm:pt>
    <dgm:pt modelId="{48F623A0-B1BA-432B-B17E-E5C402E2F37C}" type="parTrans" cxnId="{AB075BAC-44C1-45B5-A08E-05D5A620F6F2}">
      <dgm:prSet/>
      <dgm:spPr/>
      <dgm:t>
        <a:bodyPr/>
        <a:lstStyle/>
        <a:p>
          <a:endParaRPr lang="sk-SK"/>
        </a:p>
      </dgm:t>
    </dgm:pt>
    <dgm:pt modelId="{10A9656F-5336-482E-9CAA-CBD07FCFED29}" type="sibTrans" cxnId="{AB075BAC-44C1-45B5-A08E-05D5A620F6F2}">
      <dgm:prSet/>
      <dgm:spPr/>
      <dgm:t>
        <a:bodyPr/>
        <a:lstStyle/>
        <a:p>
          <a:endParaRPr lang="sk-SK"/>
        </a:p>
      </dgm:t>
    </dgm:pt>
    <dgm:pt modelId="{1A16DBBF-E5D6-47EE-ADA7-59EEB539B5D6}">
      <dgm:prSet phldrT="[Text]"/>
      <dgm:spPr>
        <a:xfrm>
          <a:off x="1756612" y="3235114"/>
          <a:ext cx="3727108" cy="905849"/>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sk-SK">
              <a:solidFill>
                <a:sysClr val="window" lastClr="FFFFFF"/>
              </a:solidFill>
              <a:latin typeface="Calibri"/>
              <a:ea typeface="+mn-ea"/>
              <a:cs typeface="+mn-cs"/>
            </a:rPr>
            <a:t>Riadiaci orgán (RO)</a:t>
          </a:r>
        </a:p>
      </dgm:t>
    </dgm:pt>
    <dgm:pt modelId="{DECF747D-EC92-4612-A712-EF2C72F27FA9}" type="parTrans" cxnId="{E66709F3-E7A4-42FD-84FE-B5206D0EF1EC}">
      <dgm:prSet/>
      <dgm:spPr/>
      <dgm:t>
        <a:bodyPr/>
        <a:lstStyle/>
        <a:p>
          <a:endParaRPr lang="sk-SK"/>
        </a:p>
      </dgm:t>
    </dgm:pt>
    <dgm:pt modelId="{F6AF3365-BB7A-4D10-A640-06C12D3DE6E2}" type="sibTrans" cxnId="{E66709F3-E7A4-42FD-84FE-B5206D0EF1EC}">
      <dgm:prSet/>
      <dgm:spPr/>
      <dgm:t>
        <a:bodyPr/>
        <a:lstStyle/>
        <a:p>
          <a:endParaRPr lang="sk-SK"/>
        </a:p>
      </dgm:t>
    </dgm:pt>
    <dgm:pt modelId="{AE74F7C9-971A-4305-A78E-E418A13A29C0}">
      <dgm:prSet phldrT="[Text]"/>
      <dgm:spPr>
        <a:xfrm>
          <a:off x="1756612" y="241254"/>
          <a:ext cx="3727108" cy="2950659"/>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sk-SK">
              <a:solidFill>
                <a:sysClr val="window" lastClr="FFFFFF"/>
              </a:solidFill>
              <a:latin typeface="Calibri"/>
              <a:ea typeface="+mn-ea"/>
              <a:cs typeface="+mn-cs"/>
            </a:rPr>
            <a:t>Centrálny koordinačný orgán (CKO)</a:t>
          </a:r>
        </a:p>
      </dgm:t>
    </dgm:pt>
    <dgm:pt modelId="{44B2C17E-B9DA-4521-95B9-AF2A9C19D1BC}" type="parTrans" cxnId="{2D93601D-7E99-43FB-B724-AB644C3C7D7D}">
      <dgm:prSet/>
      <dgm:spPr/>
      <dgm:t>
        <a:bodyPr/>
        <a:lstStyle/>
        <a:p>
          <a:endParaRPr lang="sk-SK"/>
        </a:p>
      </dgm:t>
    </dgm:pt>
    <dgm:pt modelId="{6C2D3333-2EE2-47D2-9B15-E48B6F6EB3FE}" type="sibTrans" cxnId="{2D93601D-7E99-43FB-B724-AB644C3C7D7D}">
      <dgm:prSet/>
      <dgm:spPr/>
      <dgm:t>
        <a:bodyPr/>
        <a:lstStyle/>
        <a:p>
          <a:endParaRPr lang="sk-SK"/>
        </a:p>
      </dgm:t>
    </dgm:pt>
    <dgm:pt modelId="{A552E299-DCF6-49C4-9B71-EE8AB11E1428}">
      <dgm:prSet phldrT="[Text]"/>
      <dgm:spPr>
        <a:xfrm>
          <a:off x="1756612" y="241254"/>
          <a:ext cx="3727108" cy="2950659"/>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sk-SK">
              <a:solidFill>
                <a:sysClr val="window" lastClr="FFFFFF"/>
              </a:solidFill>
              <a:latin typeface="Calibri"/>
              <a:ea typeface="+mn-ea"/>
              <a:cs typeface="+mn-cs"/>
            </a:rPr>
            <a:t>Orgán auditu (OA)</a:t>
          </a:r>
        </a:p>
      </dgm:t>
    </dgm:pt>
    <dgm:pt modelId="{5A87ABE9-ABF6-44E9-890E-B997B3C06DF7}" type="parTrans" cxnId="{A3AD928C-8870-42C4-9D08-49687870C3D8}">
      <dgm:prSet/>
      <dgm:spPr/>
      <dgm:t>
        <a:bodyPr/>
        <a:lstStyle/>
        <a:p>
          <a:endParaRPr lang="sk-SK"/>
        </a:p>
      </dgm:t>
    </dgm:pt>
    <dgm:pt modelId="{D114D941-B51F-4749-A180-B806A49288B7}" type="sibTrans" cxnId="{A3AD928C-8870-42C4-9D08-49687870C3D8}">
      <dgm:prSet/>
      <dgm:spPr/>
      <dgm:t>
        <a:bodyPr/>
        <a:lstStyle/>
        <a:p>
          <a:endParaRPr lang="sk-SK"/>
        </a:p>
      </dgm:t>
    </dgm:pt>
    <dgm:pt modelId="{BFCA30B8-B5C6-4293-9149-4598FD1E5A1F}">
      <dgm:prSet phldrT="[Text]"/>
      <dgm:spPr>
        <a:xfrm>
          <a:off x="1756612" y="241254"/>
          <a:ext cx="3727108" cy="2950659"/>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sk-SK">
              <a:solidFill>
                <a:sysClr val="window" lastClr="FFFFFF"/>
              </a:solidFill>
              <a:latin typeface="Calibri"/>
              <a:ea typeface="+mn-ea"/>
              <a:cs typeface="+mn-cs"/>
            </a:rPr>
            <a:t>Certifikačný orgán (CO)</a:t>
          </a:r>
        </a:p>
      </dgm:t>
    </dgm:pt>
    <dgm:pt modelId="{1B25D714-92B1-497A-9242-044108F20C7C}" type="parTrans" cxnId="{C71B361A-0377-4E9F-A005-8967ECE25A80}">
      <dgm:prSet/>
      <dgm:spPr/>
      <dgm:t>
        <a:bodyPr/>
        <a:lstStyle/>
        <a:p>
          <a:endParaRPr lang="sk-SK"/>
        </a:p>
      </dgm:t>
    </dgm:pt>
    <dgm:pt modelId="{E6B56AF2-60F0-4F59-9562-42B89F9FE1D1}" type="sibTrans" cxnId="{C71B361A-0377-4E9F-A005-8967ECE25A80}">
      <dgm:prSet/>
      <dgm:spPr/>
      <dgm:t>
        <a:bodyPr/>
        <a:lstStyle/>
        <a:p>
          <a:endParaRPr lang="sk-SK"/>
        </a:p>
      </dgm:t>
    </dgm:pt>
    <dgm:pt modelId="{45FC3A0E-B714-496B-974A-C50103576A16}">
      <dgm:prSet phldrT="[Text]"/>
      <dgm:spPr>
        <a:xfrm>
          <a:off x="1756612" y="241254"/>
          <a:ext cx="3727108" cy="2950659"/>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sk-SK">
              <a:solidFill>
                <a:sysClr val="window" lastClr="FFFFFF"/>
              </a:solidFill>
              <a:latin typeface="Calibri"/>
              <a:ea typeface="+mn-ea"/>
              <a:cs typeface="+mn-cs"/>
            </a:rPr>
            <a:t>Gestori horizontálnych princípov (gestori HP)</a:t>
          </a:r>
        </a:p>
      </dgm:t>
    </dgm:pt>
    <dgm:pt modelId="{99C22237-846B-443F-8CEF-97D48E4919A3}" type="parTrans" cxnId="{43744D38-83D9-4B31-87AB-0AD1D2E3E0F2}">
      <dgm:prSet/>
      <dgm:spPr/>
      <dgm:t>
        <a:bodyPr/>
        <a:lstStyle/>
        <a:p>
          <a:endParaRPr lang="sk-SK"/>
        </a:p>
      </dgm:t>
    </dgm:pt>
    <dgm:pt modelId="{21D4BD44-06B9-458F-9343-0426D365B235}" type="sibTrans" cxnId="{43744D38-83D9-4B31-87AB-0AD1D2E3E0F2}">
      <dgm:prSet/>
      <dgm:spPr/>
      <dgm:t>
        <a:bodyPr/>
        <a:lstStyle/>
        <a:p>
          <a:endParaRPr lang="sk-SK"/>
        </a:p>
      </dgm:t>
    </dgm:pt>
    <dgm:pt modelId="{4295093C-6922-4ADC-AAF0-AE76CC81F903}">
      <dgm:prSet phldrT="[Text]"/>
      <dgm:spPr>
        <a:xfrm>
          <a:off x="1756612" y="241254"/>
          <a:ext cx="3727108" cy="2950659"/>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sk-SK">
              <a:solidFill>
                <a:sysClr val="window" lastClr="FFFFFF"/>
              </a:solidFill>
              <a:latin typeface="Calibri"/>
              <a:ea typeface="+mn-ea"/>
              <a:cs typeface="+mn-cs"/>
            </a:rPr>
            <a:t>Orgán zabezpečujúci ochranu finančných záujmov</a:t>
          </a:r>
        </a:p>
      </dgm:t>
    </dgm:pt>
    <dgm:pt modelId="{40236E36-C2B5-465E-9D28-393A4926A9B5}" type="parTrans" cxnId="{B7AFDB8B-B301-485C-9D19-C2740E8D32CF}">
      <dgm:prSet/>
      <dgm:spPr/>
      <dgm:t>
        <a:bodyPr/>
        <a:lstStyle/>
        <a:p>
          <a:endParaRPr lang="sk-SK"/>
        </a:p>
      </dgm:t>
    </dgm:pt>
    <dgm:pt modelId="{69E6CBE7-8A83-44DB-8182-0C342A0FA004}" type="sibTrans" cxnId="{B7AFDB8B-B301-485C-9D19-C2740E8D32CF}">
      <dgm:prSet/>
      <dgm:spPr/>
      <dgm:t>
        <a:bodyPr/>
        <a:lstStyle/>
        <a:p>
          <a:endParaRPr lang="sk-SK"/>
        </a:p>
      </dgm:t>
    </dgm:pt>
    <dgm:pt modelId="{C33942D1-6568-475C-A7B8-1D63D80181FF}">
      <dgm:prSet phldrT="[Text]"/>
      <dgm:spPr>
        <a:xfrm>
          <a:off x="1756612" y="241254"/>
          <a:ext cx="3727108" cy="2950659"/>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sk-SK">
              <a:solidFill>
                <a:sysClr val="window" lastClr="FFFFFF"/>
              </a:solidFill>
              <a:latin typeface="Calibri"/>
              <a:ea typeface="+mn-ea"/>
              <a:cs typeface="+mn-cs"/>
            </a:rPr>
            <a:t>Ministerstvo zahraničných vecí a európskych záležitostí SR</a:t>
          </a:r>
        </a:p>
      </dgm:t>
    </dgm:pt>
    <dgm:pt modelId="{024F8859-0C64-41D2-BF4C-386FB415FC46}" type="parTrans" cxnId="{7B615694-345D-41B0-A072-877A6C814869}">
      <dgm:prSet/>
      <dgm:spPr/>
      <dgm:t>
        <a:bodyPr/>
        <a:lstStyle/>
        <a:p>
          <a:endParaRPr lang="sk-SK"/>
        </a:p>
      </dgm:t>
    </dgm:pt>
    <dgm:pt modelId="{19A5EAEE-BA6E-41FD-8E3D-EBC6501A2233}" type="sibTrans" cxnId="{7B615694-345D-41B0-A072-877A6C814869}">
      <dgm:prSet/>
      <dgm:spPr/>
      <dgm:t>
        <a:bodyPr/>
        <a:lstStyle/>
        <a:p>
          <a:endParaRPr lang="sk-SK"/>
        </a:p>
      </dgm:t>
    </dgm:pt>
    <dgm:pt modelId="{57A17E3B-E624-46FC-970E-0EDCC773709E}">
      <dgm:prSet phldrT="[Text]"/>
      <dgm:spPr>
        <a:xfrm>
          <a:off x="1756612" y="241254"/>
          <a:ext cx="3727108" cy="2950659"/>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sk-SK">
              <a:solidFill>
                <a:sysClr val="window" lastClr="FFFFFF"/>
              </a:solidFill>
              <a:latin typeface="Calibri"/>
              <a:ea typeface="+mn-ea"/>
              <a:cs typeface="+mn-cs"/>
            </a:rPr>
            <a:t>Národný monitorovací výbor (NMV)</a:t>
          </a:r>
        </a:p>
      </dgm:t>
    </dgm:pt>
    <dgm:pt modelId="{B9E2F767-529C-41C7-8D99-1544174DE881}" type="parTrans" cxnId="{FB2D3EAB-7BE3-4357-B948-76ABD0B42F99}">
      <dgm:prSet/>
      <dgm:spPr/>
      <dgm:t>
        <a:bodyPr/>
        <a:lstStyle/>
        <a:p>
          <a:endParaRPr lang="sk-SK"/>
        </a:p>
      </dgm:t>
    </dgm:pt>
    <dgm:pt modelId="{F6EBD43E-85D7-4537-93AE-B1A3E4276481}" type="sibTrans" cxnId="{FB2D3EAB-7BE3-4357-B948-76ABD0B42F99}">
      <dgm:prSet/>
      <dgm:spPr/>
      <dgm:t>
        <a:bodyPr/>
        <a:lstStyle/>
        <a:p>
          <a:endParaRPr lang="sk-SK"/>
        </a:p>
      </dgm:t>
    </dgm:pt>
    <dgm:pt modelId="{306AAD9E-4390-49D8-B6A9-21AA747E0AD1}">
      <dgm:prSet phldrT="[Text]"/>
      <dgm:spPr>
        <a:xfrm>
          <a:off x="1756612" y="241254"/>
          <a:ext cx="3727108" cy="2950659"/>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sk-SK">
              <a:solidFill>
                <a:sysClr val="window" lastClr="FFFFFF"/>
              </a:solidFill>
              <a:latin typeface="Calibri"/>
              <a:ea typeface="+mn-ea"/>
              <a:cs typeface="+mn-cs"/>
            </a:rPr>
            <a:t>Koordinačný výbor pre spoluprácu pri kontrole verejného obstarávania</a:t>
          </a:r>
        </a:p>
      </dgm:t>
    </dgm:pt>
    <dgm:pt modelId="{EBD32FCE-A9C7-4E5E-8863-7DF4A57A5C46}" type="parTrans" cxnId="{A9025F94-471B-42BD-A37C-7EA1AB63AECB}">
      <dgm:prSet/>
      <dgm:spPr/>
      <dgm:t>
        <a:bodyPr/>
        <a:lstStyle/>
        <a:p>
          <a:endParaRPr lang="sk-SK"/>
        </a:p>
      </dgm:t>
    </dgm:pt>
    <dgm:pt modelId="{9086F840-742B-4A60-802E-740F86F0E2D0}" type="sibTrans" cxnId="{A9025F94-471B-42BD-A37C-7EA1AB63AECB}">
      <dgm:prSet/>
      <dgm:spPr/>
      <dgm:t>
        <a:bodyPr/>
        <a:lstStyle/>
        <a:p>
          <a:endParaRPr lang="sk-SK"/>
        </a:p>
      </dgm:t>
    </dgm:pt>
    <dgm:pt modelId="{51F9473F-DEAD-402C-9D2E-2051F0291297}">
      <dgm:prSet phldrT="[Text]"/>
      <dgm:spPr>
        <a:xfrm>
          <a:off x="1756612" y="241254"/>
          <a:ext cx="3727108" cy="2950659"/>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sk-SK">
              <a:solidFill>
                <a:sysClr val="window" lastClr="FFFFFF"/>
              </a:solidFill>
              <a:latin typeface="Calibri"/>
              <a:ea typeface="+mn-ea"/>
              <a:cs typeface="+mn-cs"/>
            </a:rPr>
            <a:t>Pracovná komisia pre koordináciu a zabezpečenie synergických účinkov medzi EŠIF a ostatnými nástrojmi podpory Únie a SR</a:t>
          </a:r>
        </a:p>
      </dgm:t>
    </dgm:pt>
    <dgm:pt modelId="{F420AD0E-9C56-4458-A801-D60400202FA2}" type="parTrans" cxnId="{1AF085E0-95BE-4F12-8B75-5C4AD989485F}">
      <dgm:prSet/>
      <dgm:spPr/>
      <dgm:t>
        <a:bodyPr/>
        <a:lstStyle/>
        <a:p>
          <a:endParaRPr lang="sk-SK"/>
        </a:p>
      </dgm:t>
    </dgm:pt>
    <dgm:pt modelId="{0908717D-F9C9-4A90-A124-79939ACD8ED8}" type="sibTrans" cxnId="{1AF085E0-95BE-4F12-8B75-5C4AD989485F}">
      <dgm:prSet/>
      <dgm:spPr/>
      <dgm:t>
        <a:bodyPr/>
        <a:lstStyle/>
        <a:p>
          <a:endParaRPr lang="sk-SK"/>
        </a:p>
      </dgm:t>
    </dgm:pt>
    <dgm:pt modelId="{C6521DC8-98C2-4DF4-913C-8ECBACB2C670}">
      <dgm:prSet/>
      <dgm:spPr>
        <a:xfrm>
          <a:off x="1756612" y="241254"/>
          <a:ext cx="3727108" cy="2950659"/>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sk-SK">
              <a:solidFill>
                <a:sysClr val="window" lastClr="FFFFFF"/>
              </a:solidFill>
              <a:latin typeface="Calibri"/>
              <a:ea typeface="+mn-ea"/>
              <a:cs typeface="+mn-cs"/>
            </a:rPr>
            <a:t>Rada Centrálneho koordinačného orgánu (Rada CKO)</a:t>
          </a:r>
        </a:p>
      </dgm:t>
    </dgm:pt>
    <dgm:pt modelId="{C1CBB24A-29D6-4B31-8BF2-C27B097F8803}" type="parTrans" cxnId="{665BDAB7-88E0-4C11-9AD6-7C2A0B7C6629}">
      <dgm:prSet/>
      <dgm:spPr/>
      <dgm:t>
        <a:bodyPr/>
        <a:lstStyle/>
        <a:p>
          <a:endParaRPr lang="sk-SK"/>
        </a:p>
      </dgm:t>
    </dgm:pt>
    <dgm:pt modelId="{DFDA5CA3-E554-40CB-986C-48B164B4531A}" type="sibTrans" cxnId="{665BDAB7-88E0-4C11-9AD6-7C2A0B7C6629}">
      <dgm:prSet/>
      <dgm:spPr/>
      <dgm:t>
        <a:bodyPr/>
        <a:lstStyle/>
        <a:p>
          <a:endParaRPr lang="sk-SK"/>
        </a:p>
      </dgm:t>
    </dgm:pt>
    <dgm:pt modelId="{BA0A4163-DE94-4A2E-B886-71121FE80523}">
      <dgm:prSet phldrT="[Text]"/>
      <dgm:spPr>
        <a:xfrm>
          <a:off x="1756612" y="3235114"/>
          <a:ext cx="3727108" cy="905849"/>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sk-SK">
              <a:solidFill>
                <a:sysClr val="window" lastClr="FFFFFF"/>
              </a:solidFill>
              <a:latin typeface="Calibri"/>
              <a:ea typeface="+mn-ea"/>
              <a:cs typeface="+mn-cs"/>
            </a:rPr>
            <a:t>Sprostredkovateľský orgán (SO)</a:t>
          </a:r>
        </a:p>
      </dgm:t>
    </dgm:pt>
    <dgm:pt modelId="{948D5C53-FCFB-44BC-A254-BCF8ED9CDECD}" type="parTrans" cxnId="{5082F298-2A90-4681-9B91-D30E13F5FEE5}">
      <dgm:prSet/>
      <dgm:spPr/>
      <dgm:t>
        <a:bodyPr/>
        <a:lstStyle/>
        <a:p>
          <a:endParaRPr lang="sk-SK"/>
        </a:p>
      </dgm:t>
    </dgm:pt>
    <dgm:pt modelId="{EDFB5C89-15D9-4EE9-AD50-2C390FA4F9EC}" type="sibTrans" cxnId="{5082F298-2A90-4681-9B91-D30E13F5FEE5}">
      <dgm:prSet/>
      <dgm:spPr/>
      <dgm:t>
        <a:bodyPr/>
        <a:lstStyle/>
        <a:p>
          <a:endParaRPr lang="sk-SK"/>
        </a:p>
      </dgm:t>
    </dgm:pt>
    <dgm:pt modelId="{DBD5FCA3-4D8A-4808-AA21-892E908C8C0C}">
      <dgm:prSet phldrT="[Text]"/>
      <dgm:spPr>
        <a:xfrm>
          <a:off x="1756612" y="3235114"/>
          <a:ext cx="3727108" cy="905849"/>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sk-SK">
              <a:solidFill>
                <a:sysClr val="window" lastClr="FFFFFF"/>
              </a:solidFill>
              <a:latin typeface="Calibri"/>
              <a:ea typeface="+mn-ea"/>
              <a:cs typeface="+mn-cs"/>
            </a:rPr>
            <a:t>Monitorovací výbor (MV)</a:t>
          </a:r>
        </a:p>
      </dgm:t>
    </dgm:pt>
    <dgm:pt modelId="{25703E13-417E-4D37-843A-6B41D2EA6238}" type="parTrans" cxnId="{BE4745BC-B9B7-4D36-A441-252C054428BF}">
      <dgm:prSet/>
      <dgm:spPr/>
      <dgm:t>
        <a:bodyPr/>
        <a:lstStyle/>
        <a:p>
          <a:endParaRPr lang="sk-SK"/>
        </a:p>
      </dgm:t>
    </dgm:pt>
    <dgm:pt modelId="{915FF3B0-3658-4F42-97D8-E944BF3AB710}" type="sibTrans" cxnId="{BE4745BC-B9B7-4D36-A441-252C054428BF}">
      <dgm:prSet/>
      <dgm:spPr/>
      <dgm:t>
        <a:bodyPr/>
        <a:lstStyle/>
        <a:p>
          <a:endParaRPr lang="sk-SK"/>
        </a:p>
      </dgm:t>
    </dgm:pt>
    <dgm:pt modelId="{F4020F02-2863-446F-87E1-14001368FE65}">
      <dgm:prSet phldrT="[Text]"/>
      <dgm:spPr>
        <a:xfrm>
          <a:off x="1756612" y="241254"/>
          <a:ext cx="3727108" cy="2950659"/>
        </a:xfr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sk-SK">
              <a:solidFill>
                <a:sysClr val="window" lastClr="FFFFFF"/>
              </a:solidFill>
              <a:latin typeface="Calibri"/>
              <a:ea typeface="+mn-ea"/>
              <a:cs typeface="+mn-cs"/>
            </a:rPr>
            <a:t>Koordinačný orgán pre finančné nástroje (MF SR)</a:t>
          </a:r>
        </a:p>
      </dgm:t>
    </dgm:pt>
    <dgm:pt modelId="{7AE4A832-22E9-41DA-A1DB-B7EC5B1ADFBE}" type="parTrans" cxnId="{C065A60E-24DE-4F63-AA39-7E5139157562}">
      <dgm:prSet/>
      <dgm:spPr/>
      <dgm:t>
        <a:bodyPr/>
        <a:lstStyle/>
        <a:p>
          <a:endParaRPr lang="sk-SK"/>
        </a:p>
      </dgm:t>
    </dgm:pt>
    <dgm:pt modelId="{BBB7095B-1469-4896-AF2B-C4FF1246DCAF}" type="sibTrans" cxnId="{C065A60E-24DE-4F63-AA39-7E5139157562}">
      <dgm:prSet/>
      <dgm:spPr/>
      <dgm:t>
        <a:bodyPr/>
        <a:lstStyle/>
        <a:p>
          <a:endParaRPr lang="sk-SK"/>
        </a:p>
      </dgm:t>
    </dgm:pt>
    <dgm:pt modelId="{D454ED0D-6547-4B16-8D87-AE742D112842}" type="pres">
      <dgm:prSet presAssocID="{9462BCA4-EA1C-4655-B3BD-2C9CA3C13863}" presName="Name0" presStyleCnt="0">
        <dgm:presLayoutVars>
          <dgm:dir/>
          <dgm:animLvl val="lvl"/>
          <dgm:resizeHandles val="exact"/>
        </dgm:presLayoutVars>
      </dgm:prSet>
      <dgm:spPr/>
      <dgm:t>
        <a:bodyPr/>
        <a:lstStyle/>
        <a:p>
          <a:endParaRPr lang="sk-SK"/>
        </a:p>
      </dgm:t>
    </dgm:pt>
    <dgm:pt modelId="{F205C02B-3B87-42C8-B722-E2916BBB73F6}" type="pres">
      <dgm:prSet presAssocID="{B6A8EA7A-0B56-43B6-8764-A9C8811E5464}" presName="linNode" presStyleCnt="0"/>
      <dgm:spPr/>
    </dgm:pt>
    <dgm:pt modelId="{F94587F6-DF1A-43FC-BAA0-5CB84AAA6C65}" type="pres">
      <dgm:prSet presAssocID="{B6A8EA7A-0B56-43B6-8764-A9C8811E5464}" presName="parTx" presStyleLbl="revTx" presStyleIdx="0" presStyleCnt="2">
        <dgm:presLayoutVars>
          <dgm:chMax val="1"/>
          <dgm:bulletEnabled val="1"/>
        </dgm:presLayoutVars>
      </dgm:prSet>
      <dgm:spPr>
        <a:prstGeom prst="rect">
          <a:avLst/>
        </a:prstGeom>
      </dgm:spPr>
      <dgm:t>
        <a:bodyPr/>
        <a:lstStyle/>
        <a:p>
          <a:endParaRPr lang="sk-SK"/>
        </a:p>
      </dgm:t>
    </dgm:pt>
    <dgm:pt modelId="{F9E78052-AD44-439C-9D38-8476FDA592D0}" type="pres">
      <dgm:prSet presAssocID="{B6A8EA7A-0B56-43B6-8764-A9C8811E5464}" presName="bracket" presStyleLbl="parChTrans1D1" presStyleIdx="0" presStyleCnt="2"/>
      <dgm:spPr>
        <a:xfrm>
          <a:off x="1372939" y="272886"/>
          <a:ext cx="274052" cy="2887396"/>
        </a:xfrm>
        <a:prstGeom prst="leftBrace">
          <a:avLst>
            <a:gd name="adj1" fmla="val 35000"/>
            <a:gd name="adj2" fmla="val 50000"/>
          </a:avLst>
        </a:prstGeom>
        <a:noFill/>
        <a:ln w="25400" cap="flat" cmpd="sng" algn="ctr">
          <a:solidFill>
            <a:srgbClr val="4F81BD">
              <a:shade val="60000"/>
              <a:hueOff val="0"/>
              <a:satOff val="0"/>
              <a:lumOff val="0"/>
              <a:alphaOff val="0"/>
            </a:srgbClr>
          </a:solidFill>
          <a:prstDash val="solid"/>
        </a:ln>
        <a:effectLst/>
      </dgm:spPr>
      <dgm:t>
        <a:bodyPr/>
        <a:lstStyle/>
        <a:p>
          <a:endParaRPr lang="sk-SK"/>
        </a:p>
      </dgm:t>
    </dgm:pt>
    <dgm:pt modelId="{0B31A6CF-C146-40AF-8A03-5C687CEF23DD}" type="pres">
      <dgm:prSet presAssocID="{B6A8EA7A-0B56-43B6-8764-A9C8811E5464}" presName="spH" presStyleCnt="0"/>
      <dgm:spPr/>
    </dgm:pt>
    <dgm:pt modelId="{2B80D154-363C-44CE-9629-3BB54A9E1380}" type="pres">
      <dgm:prSet presAssocID="{B6A8EA7A-0B56-43B6-8764-A9C8811E5464}" presName="desTx" presStyleLbl="node1" presStyleIdx="0" presStyleCnt="2" custScaleY="102191">
        <dgm:presLayoutVars>
          <dgm:bulletEnabled val="1"/>
        </dgm:presLayoutVars>
      </dgm:prSet>
      <dgm:spPr>
        <a:prstGeom prst="rect">
          <a:avLst/>
        </a:prstGeom>
      </dgm:spPr>
      <dgm:t>
        <a:bodyPr/>
        <a:lstStyle/>
        <a:p>
          <a:endParaRPr lang="sk-SK"/>
        </a:p>
      </dgm:t>
    </dgm:pt>
    <dgm:pt modelId="{0F85D209-7851-40D4-AFF9-D1E83DB2A0E2}" type="pres">
      <dgm:prSet presAssocID="{6F95E85D-7F9E-4416-8A0F-2052EEC05E3B}" presName="spV" presStyleCnt="0"/>
      <dgm:spPr/>
    </dgm:pt>
    <dgm:pt modelId="{CAC30C06-28A7-4EB6-9A2A-5942362C5C13}" type="pres">
      <dgm:prSet presAssocID="{11283DCA-3671-4380-B4D9-92A326F8BB0E}" presName="linNode" presStyleCnt="0"/>
      <dgm:spPr/>
    </dgm:pt>
    <dgm:pt modelId="{DE9BF613-C083-4249-B314-12C37880B684}" type="pres">
      <dgm:prSet presAssocID="{11283DCA-3671-4380-B4D9-92A326F8BB0E}" presName="parTx" presStyleLbl="revTx" presStyleIdx="1" presStyleCnt="2">
        <dgm:presLayoutVars>
          <dgm:chMax val="1"/>
          <dgm:bulletEnabled val="1"/>
        </dgm:presLayoutVars>
      </dgm:prSet>
      <dgm:spPr>
        <a:prstGeom prst="rect">
          <a:avLst/>
        </a:prstGeom>
      </dgm:spPr>
      <dgm:t>
        <a:bodyPr/>
        <a:lstStyle/>
        <a:p>
          <a:endParaRPr lang="sk-SK"/>
        </a:p>
      </dgm:t>
    </dgm:pt>
    <dgm:pt modelId="{7F490964-DB0D-47E7-A3B1-D4378E88FA0A}" type="pres">
      <dgm:prSet presAssocID="{11283DCA-3671-4380-B4D9-92A326F8BB0E}" presName="bracket" presStyleLbl="parChTrans1D1" presStyleIdx="1" presStyleCnt="2"/>
      <dgm:spPr>
        <a:xfrm>
          <a:off x="1372939" y="3235114"/>
          <a:ext cx="274052" cy="905849"/>
        </a:xfrm>
        <a:prstGeom prst="leftBrace">
          <a:avLst>
            <a:gd name="adj1" fmla="val 35000"/>
            <a:gd name="adj2" fmla="val 50000"/>
          </a:avLst>
        </a:prstGeom>
        <a:noFill/>
        <a:ln w="25400" cap="flat" cmpd="sng" algn="ctr">
          <a:solidFill>
            <a:srgbClr val="4F81BD">
              <a:shade val="60000"/>
              <a:hueOff val="0"/>
              <a:satOff val="0"/>
              <a:lumOff val="0"/>
              <a:alphaOff val="0"/>
            </a:srgbClr>
          </a:solidFill>
          <a:prstDash val="solid"/>
        </a:ln>
        <a:effectLst/>
      </dgm:spPr>
      <dgm:t>
        <a:bodyPr/>
        <a:lstStyle/>
        <a:p>
          <a:endParaRPr lang="sk-SK"/>
        </a:p>
      </dgm:t>
    </dgm:pt>
    <dgm:pt modelId="{90CBB4A5-7B53-4233-9EC9-52B40A5F14B6}" type="pres">
      <dgm:prSet presAssocID="{11283DCA-3671-4380-B4D9-92A326F8BB0E}" presName="spH" presStyleCnt="0"/>
      <dgm:spPr/>
    </dgm:pt>
    <dgm:pt modelId="{993363FC-E6E3-4E27-A4AA-B13BDCE207FC}" type="pres">
      <dgm:prSet presAssocID="{11283DCA-3671-4380-B4D9-92A326F8BB0E}" presName="desTx" presStyleLbl="node1" presStyleIdx="1" presStyleCnt="2" custLinFactNeighborX="3266" custLinFactNeighborY="-1051">
        <dgm:presLayoutVars>
          <dgm:bulletEnabled val="1"/>
        </dgm:presLayoutVars>
      </dgm:prSet>
      <dgm:spPr>
        <a:prstGeom prst="rect">
          <a:avLst/>
        </a:prstGeom>
      </dgm:spPr>
      <dgm:t>
        <a:bodyPr/>
        <a:lstStyle/>
        <a:p>
          <a:endParaRPr lang="sk-SK"/>
        </a:p>
      </dgm:t>
    </dgm:pt>
  </dgm:ptLst>
  <dgm:cxnLst>
    <dgm:cxn modelId="{47354E6F-BB36-4E7A-80B3-EB075249533D}" type="presOf" srcId="{45FC3A0E-B714-496B-974A-C50103576A16}" destId="{2B80D154-363C-44CE-9629-3BB54A9E1380}" srcOrd="0" destOrd="4" presId="urn:diagrams.loki3.com/BracketList+Icon"/>
    <dgm:cxn modelId="{43744D38-83D9-4B31-87AB-0AD1D2E3E0F2}" srcId="{B6A8EA7A-0B56-43B6-8764-A9C8811E5464}" destId="{45FC3A0E-B714-496B-974A-C50103576A16}" srcOrd="4" destOrd="0" parTransId="{99C22237-846B-443F-8CEF-97D48E4919A3}" sibTransId="{21D4BD44-06B9-458F-9343-0426D365B235}"/>
    <dgm:cxn modelId="{057F8D9D-640E-491C-A9DF-D1DE414A1F91}" type="presOf" srcId="{B6A8EA7A-0B56-43B6-8764-A9C8811E5464}" destId="{F94587F6-DF1A-43FC-BAA0-5CB84AAA6C65}" srcOrd="0" destOrd="0" presId="urn:diagrams.loki3.com/BracketList+Icon"/>
    <dgm:cxn modelId="{1AF085E0-95BE-4F12-8B75-5C4AD989485F}" srcId="{B6A8EA7A-0B56-43B6-8764-A9C8811E5464}" destId="{51F9473F-DEAD-402C-9D2E-2051F0291297}" srcOrd="10" destOrd="0" parTransId="{F420AD0E-9C56-4458-A801-D60400202FA2}" sibTransId="{0908717D-F9C9-4A90-A124-79939ACD8ED8}"/>
    <dgm:cxn modelId="{E66709F3-E7A4-42FD-84FE-B5206D0EF1EC}" srcId="{11283DCA-3671-4380-B4D9-92A326F8BB0E}" destId="{1A16DBBF-E5D6-47EE-ADA7-59EEB539B5D6}" srcOrd="0" destOrd="0" parTransId="{DECF747D-EC92-4612-A712-EF2C72F27FA9}" sibTransId="{F6AF3365-BB7A-4D10-A640-06C12D3DE6E2}"/>
    <dgm:cxn modelId="{3C53BE6C-1D5C-42AA-81E8-E19D97AD1328}" srcId="{B6A8EA7A-0B56-43B6-8764-A9C8811E5464}" destId="{03F6562C-6776-4EC5-9AF0-7D50052CC71B}" srcOrd="0" destOrd="0" parTransId="{8D3D1A2F-CD90-4400-B355-B8ADD5E9A30B}" sibTransId="{F82FD154-7CC9-47C7-895B-585EE6EF15DD}"/>
    <dgm:cxn modelId="{74734915-E630-4D3C-9311-778933AED061}" type="presOf" srcId="{A552E299-DCF6-49C4-9B71-EE8AB11E1428}" destId="{2B80D154-363C-44CE-9629-3BB54A9E1380}" srcOrd="0" destOrd="2" presId="urn:diagrams.loki3.com/BracketList+Icon"/>
    <dgm:cxn modelId="{809801FF-B7EC-45C7-852D-E792F27B2C4B}" type="presOf" srcId="{F4020F02-2863-446F-87E1-14001368FE65}" destId="{2B80D154-363C-44CE-9629-3BB54A9E1380}" srcOrd="0" destOrd="8" presId="urn:diagrams.loki3.com/BracketList+Icon"/>
    <dgm:cxn modelId="{855BF8F8-36B7-4605-83F4-579DACCC2A11}" type="presOf" srcId="{BA0A4163-DE94-4A2E-B886-71121FE80523}" destId="{993363FC-E6E3-4E27-A4AA-B13BDCE207FC}" srcOrd="0" destOrd="1" presId="urn:diagrams.loki3.com/BracketList+Icon"/>
    <dgm:cxn modelId="{5C5642F5-530B-425E-AC50-CD3DF2EEA123}" type="presOf" srcId="{306AAD9E-4390-49D8-B6A9-21AA747E0AD1}" destId="{2B80D154-363C-44CE-9629-3BB54A9E1380}" srcOrd="0" destOrd="9" presId="urn:diagrams.loki3.com/BracketList+Icon"/>
    <dgm:cxn modelId="{4E5CB662-5EED-441D-A730-7CA35CD1490B}" type="presOf" srcId="{11283DCA-3671-4380-B4D9-92A326F8BB0E}" destId="{DE9BF613-C083-4249-B314-12C37880B684}" srcOrd="0" destOrd="0" presId="urn:diagrams.loki3.com/BracketList+Icon"/>
    <dgm:cxn modelId="{580D9BDB-2D34-469E-8A56-018425B94B15}" type="presOf" srcId="{4295093C-6922-4ADC-AAF0-AE76CC81F903}" destId="{2B80D154-363C-44CE-9629-3BB54A9E1380}" srcOrd="0" destOrd="5" presId="urn:diagrams.loki3.com/BracketList+Icon"/>
    <dgm:cxn modelId="{6A63509D-235B-4E86-8D33-165280FE23DD}" type="presOf" srcId="{C33942D1-6568-475C-A7B8-1D63D80181FF}" destId="{2B80D154-363C-44CE-9629-3BB54A9E1380}" srcOrd="0" destOrd="6" presId="urn:diagrams.loki3.com/BracketList+Icon"/>
    <dgm:cxn modelId="{8375D408-114B-47E4-8497-3B9FC47C5EF6}" type="presOf" srcId="{BFCA30B8-B5C6-4293-9149-4598FD1E5A1F}" destId="{2B80D154-363C-44CE-9629-3BB54A9E1380}" srcOrd="0" destOrd="3" presId="urn:diagrams.loki3.com/BracketList+Icon"/>
    <dgm:cxn modelId="{B7AFDB8B-B301-485C-9D19-C2740E8D32CF}" srcId="{B6A8EA7A-0B56-43B6-8764-A9C8811E5464}" destId="{4295093C-6922-4ADC-AAF0-AE76CC81F903}" srcOrd="5" destOrd="0" parTransId="{40236E36-C2B5-465E-9D28-393A4926A9B5}" sibTransId="{69E6CBE7-8A83-44DB-8182-0C342A0FA004}"/>
    <dgm:cxn modelId="{2D93601D-7E99-43FB-B724-AB644C3C7D7D}" srcId="{B6A8EA7A-0B56-43B6-8764-A9C8811E5464}" destId="{AE74F7C9-971A-4305-A78E-E418A13A29C0}" srcOrd="1" destOrd="0" parTransId="{44B2C17E-B9DA-4521-95B9-AF2A9C19D1BC}" sibTransId="{6C2D3333-2EE2-47D2-9B15-E48B6F6EB3FE}"/>
    <dgm:cxn modelId="{AB075BAC-44C1-45B5-A08E-05D5A620F6F2}" srcId="{9462BCA4-EA1C-4655-B3BD-2C9CA3C13863}" destId="{11283DCA-3671-4380-B4D9-92A326F8BB0E}" srcOrd="1" destOrd="0" parTransId="{48F623A0-B1BA-432B-B17E-E5C402E2F37C}" sibTransId="{10A9656F-5336-482E-9CAA-CBD07FCFED29}"/>
    <dgm:cxn modelId="{4A704DC1-C17B-450F-A6D9-070F9BFF00A8}" type="presOf" srcId="{AE74F7C9-971A-4305-A78E-E418A13A29C0}" destId="{2B80D154-363C-44CE-9629-3BB54A9E1380}" srcOrd="0" destOrd="1" presId="urn:diagrams.loki3.com/BracketList+Icon"/>
    <dgm:cxn modelId="{D0E41AA0-B4CA-4441-B477-0BEF26CAC62D}" type="presOf" srcId="{51F9473F-DEAD-402C-9D2E-2051F0291297}" destId="{2B80D154-363C-44CE-9629-3BB54A9E1380}" srcOrd="0" destOrd="10" presId="urn:diagrams.loki3.com/BracketList+Icon"/>
    <dgm:cxn modelId="{5082F298-2A90-4681-9B91-D30E13F5FEE5}" srcId="{11283DCA-3671-4380-B4D9-92A326F8BB0E}" destId="{BA0A4163-DE94-4A2E-B886-71121FE80523}" srcOrd="1" destOrd="0" parTransId="{948D5C53-FCFB-44BC-A254-BCF8ED9CDECD}" sibTransId="{EDFB5C89-15D9-4EE9-AD50-2C390FA4F9EC}"/>
    <dgm:cxn modelId="{ABED46F6-52B2-4492-9B3B-1C1D3EA584A2}" type="presOf" srcId="{57A17E3B-E624-46FC-970E-0EDCC773709E}" destId="{2B80D154-363C-44CE-9629-3BB54A9E1380}" srcOrd="0" destOrd="7" presId="urn:diagrams.loki3.com/BracketList+Icon"/>
    <dgm:cxn modelId="{BE4745BC-B9B7-4D36-A441-252C054428BF}" srcId="{11283DCA-3671-4380-B4D9-92A326F8BB0E}" destId="{DBD5FCA3-4D8A-4808-AA21-892E908C8C0C}" srcOrd="2" destOrd="0" parTransId="{25703E13-417E-4D37-843A-6B41D2EA6238}" sibTransId="{915FF3B0-3658-4F42-97D8-E944BF3AB710}"/>
    <dgm:cxn modelId="{52B10C8C-FF8E-446F-8147-CB78D23E9437}" type="presOf" srcId="{03F6562C-6776-4EC5-9AF0-7D50052CC71B}" destId="{2B80D154-363C-44CE-9629-3BB54A9E1380}" srcOrd="0" destOrd="0" presId="urn:diagrams.loki3.com/BracketList+Icon"/>
    <dgm:cxn modelId="{7B615694-345D-41B0-A072-877A6C814869}" srcId="{B6A8EA7A-0B56-43B6-8764-A9C8811E5464}" destId="{C33942D1-6568-475C-A7B8-1D63D80181FF}" srcOrd="6" destOrd="0" parTransId="{024F8859-0C64-41D2-BF4C-386FB415FC46}" sibTransId="{19A5EAEE-BA6E-41FD-8E3D-EBC6501A2233}"/>
    <dgm:cxn modelId="{A9025F94-471B-42BD-A37C-7EA1AB63AECB}" srcId="{B6A8EA7A-0B56-43B6-8764-A9C8811E5464}" destId="{306AAD9E-4390-49D8-B6A9-21AA747E0AD1}" srcOrd="9" destOrd="0" parTransId="{EBD32FCE-A9C7-4E5E-8863-7DF4A57A5C46}" sibTransId="{9086F840-742B-4A60-802E-740F86F0E2D0}"/>
    <dgm:cxn modelId="{05E46967-70A7-4F8D-97BF-632E7B69333F}" srcId="{9462BCA4-EA1C-4655-B3BD-2C9CA3C13863}" destId="{B6A8EA7A-0B56-43B6-8764-A9C8811E5464}" srcOrd="0" destOrd="0" parTransId="{5D6A442E-78CB-4DC9-8A21-890CC7DD527E}" sibTransId="{6F95E85D-7F9E-4416-8A0F-2052EEC05E3B}"/>
    <dgm:cxn modelId="{C71B361A-0377-4E9F-A005-8967ECE25A80}" srcId="{B6A8EA7A-0B56-43B6-8764-A9C8811E5464}" destId="{BFCA30B8-B5C6-4293-9149-4598FD1E5A1F}" srcOrd="3" destOrd="0" parTransId="{1B25D714-92B1-497A-9242-044108F20C7C}" sibTransId="{E6B56AF2-60F0-4F59-9562-42B89F9FE1D1}"/>
    <dgm:cxn modelId="{665BDAB7-88E0-4C11-9AD6-7C2A0B7C6629}" srcId="{B6A8EA7A-0B56-43B6-8764-A9C8811E5464}" destId="{C6521DC8-98C2-4DF4-913C-8ECBACB2C670}" srcOrd="11" destOrd="0" parTransId="{C1CBB24A-29D6-4B31-8BF2-C27B097F8803}" sibTransId="{DFDA5CA3-E554-40CB-986C-48B164B4531A}"/>
    <dgm:cxn modelId="{9FC0EEBC-B9E8-4DC1-9611-2A9FEB48CFA7}" type="presOf" srcId="{DBD5FCA3-4D8A-4808-AA21-892E908C8C0C}" destId="{993363FC-E6E3-4E27-A4AA-B13BDCE207FC}" srcOrd="0" destOrd="2" presId="urn:diagrams.loki3.com/BracketList+Icon"/>
    <dgm:cxn modelId="{473B9D9F-21A5-42E6-9CC8-591EE1FDCF8E}" type="presOf" srcId="{1A16DBBF-E5D6-47EE-ADA7-59EEB539B5D6}" destId="{993363FC-E6E3-4E27-A4AA-B13BDCE207FC}" srcOrd="0" destOrd="0" presId="urn:diagrams.loki3.com/BracketList+Icon"/>
    <dgm:cxn modelId="{C065A60E-24DE-4F63-AA39-7E5139157562}" srcId="{B6A8EA7A-0B56-43B6-8764-A9C8811E5464}" destId="{F4020F02-2863-446F-87E1-14001368FE65}" srcOrd="8" destOrd="0" parTransId="{7AE4A832-22E9-41DA-A1DB-B7EC5B1ADFBE}" sibTransId="{BBB7095B-1469-4896-AF2B-C4FF1246DCAF}"/>
    <dgm:cxn modelId="{A3AD928C-8870-42C4-9D08-49687870C3D8}" srcId="{B6A8EA7A-0B56-43B6-8764-A9C8811E5464}" destId="{A552E299-DCF6-49C4-9B71-EE8AB11E1428}" srcOrd="2" destOrd="0" parTransId="{5A87ABE9-ABF6-44E9-890E-B997B3C06DF7}" sibTransId="{D114D941-B51F-4749-A180-B806A49288B7}"/>
    <dgm:cxn modelId="{63E91B80-96B2-4BD5-AB6F-C8480C284095}" type="presOf" srcId="{9462BCA4-EA1C-4655-B3BD-2C9CA3C13863}" destId="{D454ED0D-6547-4B16-8D87-AE742D112842}" srcOrd="0" destOrd="0" presId="urn:diagrams.loki3.com/BracketList+Icon"/>
    <dgm:cxn modelId="{FB2D3EAB-7BE3-4357-B948-76ABD0B42F99}" srcId="{B6A8EA7A-0B56-43B6-8764-A9C8811E5464}" destId="{57A17E3B-E624-46FC-970E-0EDCC773709E}" srcOrd="7" destOrd="0" parTransId="{B9E2F767-529C-41C7-8D99-1544174DE881}" sibTransId="{F6EBD43E-85D7-4537-93AE-B1A3E4276481}"/>
    <dgm:cxn modelId="{CCCAC566-E267-40B8-AC79-C434A5C9BB41}" type="presOf" srcId="{C6521DC8-98C2-4DF4-913C-8ECBACB2C670}" destId="{2B80D154-363C-44CE-9629-3BB54A9E1380}" srcOrd="0" destOrd="11" presId="urn:diagrams.loki3.com/BracketList+Icon"/>
    <dgm:cxn modelId="{4CFCFECB-7C1D-4FFD-A07F-63E60548462E}" type="presParOf" srcId="{D454ED0D-6547-4B16-8D87-AE742D112842}" destId="{F205C02B-3B87-42C8-B722-E2916BBB73F6}" srcOrd="0" destOrd="0" presId="urn:diagrams.loki3.com/BracketList+Icon"/>
    <dgm:cxn modelId="{B1FD4765-5E04-442E-BBC0-7EBCCF6F3124}" type="presParOf" srcId="{F205C02B-3B87-42C8-B722-E2916BBB73F6}" destId="{F94587F6-DF1A-43FC-BAA0-5CB84AAA6C65}" srcOrd="0" destOrd="0" presId="urn:diagrams.loki3.com/BracketList+Icon"/>
    <dgm:cxn modelId="{FB52F43B-AEE1-43FB-846C-9043CBBD6CD8}" type="presParOf" srcId="{F205C02B-3B87-42C8-B722-E2916BBB73F6}" destId="{F9E78052-AD44-439C-9D38-8476FDA592D0}" srcOrd="1" destOrd="0" presId="urn:diagrams.loki3.com/BracketList+Icon"/>
    <dgm:cxn modelId="{9DEEB829-46CF-4CD6-8CD1-D2E4A16DB943}" type="presParOf" srcId="{F205C02B-3B87-42C8-B722-E2916BBB73F6}" destId="{0B31A6CF-C146-40AF-8A03-5C687CEF23DD}" srcOrd="2" destOrd="0" presId="urn:diagrams.loki3.com/BracketList+Icon"/>
    <dgm:cxn modelId="{24BDFD12-455E-4887-B776-063C9FFC09BB}" type="presParOf" srcId="{F205C02B-3B87-42C8-B722-E2916BBB73F6}" destId="{2B80D154-363C-44CE-9629-3BB54A9E1380}" srcOrd="3" destOrd="0" presId="urn:diagrams.loki3.com/BracketList+Icon"/>
    <dgm:cxn modelId="{795536A1-2E88-41C2-B42E-90CA36799699}" type="presParOf" srcId="{D454ED0D-6547-4B16-8D87-AE742D112842}" destId="{0F85D209-7851-40D4-AFF9-D1E83DB2A0E2}" srcOrd="1" destOrd="0" presId="urn:diagrams.loki3.com/BracketList+Icon"/>
    <dgm:cxn modelId="{301A7B9C-7D7D-4D93-87CE-DB5CB924186C}" type="presParOf" srcId="{D454ED0D-6547-4B16-8D87-AE742D112842}" destId="{CAC30C06-28A7-4EB6-9A2A-5942362C5C13}" srcOrd="2" destOrd="0" presId="urn:diagrams.loki3.com/BracketList+Icon"/>
    <dgm:cxn modelId="{3FBA5B56-556D-4CAC-90F9-8C123D383EA3}" type="presParOf" srcId="{CAC30C06-28A7-4EB6-9A2A-5942362C5C13}" destId="{DE9BF613-C083-4249-B314-12C37880B684}" srcOrd="0" destOrd="0" presId="urn:diagrams.loki3.com/BracketList+Icon"/>
    <dgm:cxn modelId="{80499DEC-6A98-4332-B9A7-F92F4071EAA2}" type="presParOf" srcId="{CAC30C06-28A7-4EB6-9A2A-5942362C5C13}" destId="{7F490964-DB0D-47E7-A3B1-D4378E88FA0A}" srcOrd="1" destOrd="0" presId="urn:diagrams.loki3.com/BracketList+Icon"/>
    <dgm:cxn modelId="{DFAAAA55-62B3-4728-9EAA-66C71AD3411F}" type="presParOf" srcId="{CAC30C06-28A7-4EB6-9A2A-5942362C5C13}" destId="{90CBB4A5-7B53-4233-9EC9-52B40A5F14B6}" srcOrd="2" destOrd="0" presId="urn:diagrams.loki3.com/BracketList+Icon"/>
    <dgm:cxn modelId="{EDE05CD0-3FE4-4EB0-9D2A-F2BB78983E04}" type="presParOf" srcId="{CAC30C06-28A7-4EB6-9A2A-5942362C5C13}" destId="{993363FC-E6E3-4E27-A4AA-B13BDCE207FC}" srcOrd="3" destOrd="0" presId="urn:diagrams.loki3.com/BracketList+Icon"/>
  </dgm:cxnLst>
  <dgm:bg/>
  <dgm:whole/>
  <dgm:extLst>
    <a:ext uri="http://schemas.microsoft.com/office/drawing/2008/diagram">
      <dsp:dataModelExt xmlns:dsp="http://schemas.microsoft.com/office/drawing/2008/diagram" relId="rId24"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93A7F5-796E-4758-B1CC-E3A56338D1AB}">
      <dsp:nvSpPr>
        <dsp:cNvPr id="0" name=""/>
        <dsp:cNvSpPr/>
      </dsp:nvSpPr>
      <dsp:spPr>
        <a:xfrm>
          <a:off x="2110334" y="1668919"/>
          <a:ext cx="1285116" cy="1285116"/>
        </a:xfrm>
        <a:prstGeom prst="ellipse">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sk-SK" sz="1100" b="1" i="0" kern="1200" baseline="0">
              <a:solidFill>
                <a:sysClr val="window" lastClr="FFFFFF"/>
              </a:solidFill>
              <a:latin typeface="Calibri"/>
              <a:ea typeface="+mn-ea"/>
              <a:cs typeface="+mn-cs"/>
            </a:rPr>
            <a:t>PARTNERSKÁ</a:t>
          </a:r>
        </a:p>
        <a:p>
          <a:pPr lvl="0" algn="ctr" defTabSz="488950">
            <a:lnSpc>
              <a:spcPct val="90000"/>
            </a:lnSpc>
            <a:spcBef>
              <a:spcPct val="0"/>
            </a:spcBef>
            <a:spcAft>
              <a:spcPct val="35000"/>
            </a:spcAft>
          </a:pPr>
          <a:r>
            <a:rPr lang="sk-SK" sz="1100" b="1" i="0" kern="1200" baseline="0">
              <a:solidFill>
                <a:sysClr val="window" lastClr="FFFFFF"/>
              </a:solidFill>
              <a:latin typeface="Calibri"/>
              <a:ea typeface="+mn-ea"/>
              <a:cs typeface="+mn-cs"/>
            </a:rPr>
            <a:t>DOHODA SR </a:t>
          </a:r>
        </a:p>
        <a:p>
          <a:pPr lvl="0" algn="ctr" defTabSz="488950">
            <a:lnSpc>
              <a:spcPct val="90000"/>
            </a:lnSpc>
            <a:spcBef>
              <a:spcPct val="0"/>
            </a:spcBef>
            <a:spcAft>
              <a:spcPct val="35000"/>
            </a:spcAft>
          </a:pPr>
          <a:r>
            <a:rPr lang="sk-SK" sz="1100" b="1" i="0" kern="1200" baseline="0">
              <a:solidFill>
                <a:sysClr val="window" lastClr="FFFFFF"/>
              </a:solidFill>
              <a:latin typeface="Calibri"/>
              <a:ea typeface="+mn-ea"/>
              <a:cs typeface="+mn-cs"/>
            </a:rPr>
            <a:t>2014 </a:t>
          </a:r>
          <a:r>
            <a:rPr lang="sk-SK" sz="1100" kern="1200"/>
            <a:t>–</a:t>
          </a:r>
          <a:r>
            <a:rPr lang="sk-SK" sz="1100" b="1" i="0" kern="1200" baseline="0">
              <a:solidFill>
                <a:sysClr val="window" lastClr="FFFFFF"/>
              </a:solidFill>
              <a:latin typeface="Calibri"/>
              <a:ea typeface="+mn-ea"/>
              <a:cs typeface="+mn-cs"/>
            </a:rPr>
            <a:t> 2020</a:t>
          </a:r>
        </a:p>
        <a:p>
          <a:pPr lvl="0" algn="ctr" defTabSz="488950">
            <a:lnSpc>
              <a:spcPct val="90000"/>
            </a:lnSpc>
            <a:spcBef>
              <a:spcPct val="0"/>
            </a:spcBef>
            <a:spcAft>
              <a:spcPct val="35000"/>
            </a:spcAft>
          </a:pPr>
          <a:r>
            <a:rPr lang="sk-SK" sz="1100" b="1" i="0" kern="1200" baseline="0">
              <a:solidFill>
                <a:sysClr val="window" lastClr="FFFFFF"/>
              </a:solidFill>
              <a:latin typeface="Calibri"/>
              <a:ea typeface="+mn-ea"/>
              <a:cs typeface="+mn-cs"/>
            </a:rPr>
            <a:t>15,55 mld. EUR</a:t>
          </a:r>
        </a:p>
      </dsp:txBody>
      <dsp:txXfrm>
        <a:off x="2298535" y="1857120"/>
        <a:ext cx="908714" cy="908714"/>
      </dsp:txXfrm>
    </dsp:sp>
    <dsp:sp modelId="{462E0088-60E8-492C-AF66-666B0DD0D23C}">
      <dsp:nvSpPr>
        <dsp:cNvPr id="0" name=""/>
        <dsp:cNvSpPr/>
      </dsp:nvSpPr>
      <dsp:spPr>
        <a:xfrm rot="10773655">
          <a:off x="716981" y="2138906"/>
          <a:ext cx="1316756" cy="366258"/>
        </a:xfrm>
        <a:prstGeom prst="lef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1DAEA342-4BA1-4133-972F-D6684DED931B}">
      <dsp:nvSpPr>
        <dsp:cNvPr id="0" name=""/>
        <dsp:cNvSpPr/>
      </dsp:nvSpPr>
      <dsp:spPr>
        <a:xfrm>
          <a:off x="103301" y="1798817"/>
          <a:ext cx="1227398" cy="1056526"/>
        </a:xfrm>
        <a:prstGeom prst="roundRect">
          <a:avLst>
            <a:gd name="adj" fmla="val 10000"/>
          </a:avLst>
        </a:prstGeom>
        <a:solidFill>
          <a:sysClr val="window" lastClr="FFFFFF"/>
        </a:solidFill>
        <a:ln w="25400" cap="flat" cmpd="sng" algn="ctr">
          <a:solidFill>
            <a:srgbClr val="4F81BD"/>
          </a:solidFill>
          <a:prstDash val="solid"/>
        </a:ln>
        <a:effectLst/>
      </dsp:spPr>
      <dsp:style>
        <a:lnRef idx="2">
          <a:schemeClr val="accent1"/>
        </a:lnRef>
        <a:fillRef idx="1">
          <a:schemeClr val="lt1"/>
        </a:fillRef>
        <a:effectRef idx="0">
          <a:schemeClr val="accent1"/>
        </a:effectRef>
        <a:fontRef idx="minor">
          <a:schemeClr val="dk1"/>
        </a:fontRef>
      </dsp:style>
      <dsp:txBody>
        <a:bodyPr spcFirstLastPara="0" vert="horz" wrap="square" lIns="24765" tIns="24765" rIns="24765" bIns="24765" numCol="1" spcCol="1270" anchor="ctr" anchorCtr="0">
          <a:noAutofit/>
        </a:bodyPr>
        <a:lstStyle/>
        <a:p>
          <a:pPr lvl="0" algn="ctr" defTabSz="577850">
            <a:lnSpc>
              <a:spcPct val="90000"/>
            </a:lnSpc>
            <a:spcBef>
              <a:spcPct val="0"/>
            </a:spcBef>
            <a:spcAft>
              <a:spcPct val="35000"/>
            </a:spcAft>
          </a:pPr>
          <a:r>
            <a:rPr lang="sk-SK" sz="1300" b="1" i="0" kern="1200" baseline="0">
              <a:solidFill>
                <a:sysClr val="windowText" lastClr="000000"/>
              </a:solidFill>
              <a:latin typeface="Calibri"/>
              <a:ea typeface="+mn-ea"/>
              <a:cs typeface="+mn-cs"/>
            </a:rPr>
            <a:t>EFRR</a:t>
          </a:r>
          <a:r>
            <a:rPr lang="sk-SK" sz="1200" kern="1200">
              <a:solidFill>
                <a:sysClr val="windowText" lastClr="000000"/>
              </a:solidFill>
              <a:latin typeface="Calibri"/>
              <a:ea typeface="+mn-ea"/>
              <a:cs typeface="+mn-cs"/>
            </a:rPr>
            <a:t> </a:t>
          </a:r>
        </a:p>
        <a:p>
          <a:pPr lvl="0" algn="ctr" defTabSz="577850">
            <a:lnSpc>
              <a:spcPct val="90000"/>
            </a:lnSpc>
            <a:spcBef>
              <a:spcPct val="0"/>
            </a:spcBef>
            <a:spcAft>
              <a:spcPct val="35000"/>
            </a:spcAft>
          </a:pPr>
          <a:r>
            <a:rPr lang="sk-SK" sz="1200" kern="1200">
              <a:solidFill>
                <a:sysClr val="windowText" lastClr="000000"/>
              </a:solidFill>
              <a:latin typeface="Calibri"/>
              <a:ea typeface="+mn-ea"/>
              <a:cs typeface="+mn-cs"/>
            </a:rPr>
            <a:t> </a:t>
          </a:r>
          <a:r>
            <a:rPr lang="sk-SK" sz="1000" kern="1200" baseline="0">
              <a:solidFill>
                <a:sysClr val="windowText" lastClr="000000"/>
              </a:solidFill>
              <a:latin typeface="Calibri"/>
              <a:ea typeface="+mn-ea"/>
              <a:cs typeface="+mn-cs"/>
            </a:rPr>
            <a:t>Európsky fond regionálneho rozvoja</a:t>
          </a:r>
        </a:p>
        <a:p>
          <a:pPr lvl="0" algn="ctr" defTabSz="577850">
            <a:lnSpc>
              <a:spcPct val="90000"/>
            </a:lnSpc>
            <a:spcBef>
              <a:spcPct val="0"/>
            </a:spcBef>
            <a:spcAft>
              <a:spcPct val="35000"/>
            </a:spcAft>
          </a:pPr>
          <a:r>
            <a:rPr lang="sk-SK" sz="1000" kern="1200" baseline="0">
              <a:solidFill>
                <a:sysClr val="windowText" lastClr="000000"/>
              </a:solidFill>
              <a:latin typeface="Calibri"/>
              <a:ea typeface="+mn-ea"/>
              <a:cs typeface="+mn-cs"/>
            </a:rPr>
            <a:t>7,583 mld. EUR</a:t>
          </a:r>
        </a:p>
      </dsp:txBody>
      <dsp:txXfrm>
        <a:off x="134246" y="1829762"/>
        <a:ext cx="1165508" cy="994636"/>
      </dsp:txXfrm>
    </dsp:sp>
    <dsp:sp modelId="{8709C60F-3731-44B8-ABFF-CF4749435A0A}">
      <dsp:nvSpPr>
        <dsp:cNvPr id="0" name=""/>
        <dsp:cNvSpPr/>
      </dsp:nvSpPr>
      <dsp:spPr>
        <a:xfrm rot="12551546">
          <a:off x="573059" y="1368518"/>
          <a:ext cx="1639709" cy="366258"/>
        </a:xfrm>
        <a:prstGeom prst="lef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F786FF1B-AFD2-4074-8C0F-70696D215EDE}">
      <dsp:nvSpPr>
        <dsp:cNvPr id="0" name=""/>
        <dsp:cNvSpPr/>
      </dsp:nvSpPr>
      <dsp:spPr>
        <a:xfrm>
          <a:off x="84961" y="619168"/>
          <a:ext cx="1184461" cy="1065198"/>
        </a:xfrm>
        <a:prstGeom prst="roundRect">
          <a:avLst>
            <a:gd name="adj" fmla="val 10000"/>
          </a:avLst>
        </a:prstGeom>
        <a:solidFill>
          <a:sysClr val="window" lastClr="FFFFFF"/>
        </a:solidFill>
        <a:ln w="25400" cap="flat" cmpd="sng" algn="ctr">
          <a:solidFill>
            <a:srgbClr val="4F81BD"/>
          </a:solidFill>
          <a:prstDash val="solid"/>
        </a:ln>
        <a:effectLst/>
      </dsp:spPr>
      <dsp:style>
        <a:lnRef idx="2">
          <a:schemeClr val="accent1"/>
        </a:lnRef>
        <a:fillRef idx="1">
          <a:schemeClr val="lt1"/>
        </a:fillRef>
        <a:effectRef idx="0">
          <a:schemeClr val="accent1"/>
        </a:effectRef>
        <a:fontRef idx="minor">
          <a:schemeClr val="dk1"/>
        </a:fontRef>
      </dsp:style>
      <dsp:txBody>
        <a:bodyPr spcFirstLastPara="0" vert="horz" wrap="square" lIns="24765" tIns="24765" rIns="24765" bIns="24765" numCol="1" spcCol="1270" anchor="ctr" anchorCtr="0">
          <a:noAutofit/>
        </a:bodyPr>
        <a:lstStyle/>
        <a:p>
          <a:pPr lvl="0" algn="ctr" defTabSz="577850">
            <a:lnSpc>
              <a:spcPct val="90000"/>
            </a:lnSpc>
            <a:spcBef>
              <a:spcPct val="0"/>
            </a:spcBef>
            <a:spcAft>
              <a:spcPct val="35000"/>
            </a:spcAft>
          </a:pPr>
          <a:r>
            <a:rPr lang="sk-SK" sz="1300" b="1" i="0" kern="1200" baseline="0">
              <a:solidFill>
                <a:sysClr val="windowText" lastClr="000000"/>
              </a:solidFill>
              <a:latin typeface="Calibri"/>
              <a:ea typeface="+mn-ea"/>
              <a:cs typeface="+mn-cs"/>
            </a:rPr>
            <a:t>KF</a:t>
          </a:r>
          <a:r>
            <a:rPr lang="sk-SK" sz="1200" kern="1200">
              <a:solidFill>
                <a:sysClr val="windowText" lastClr="000000"/>
              </a:solidFill>
              <a:latin typeface="Calibri"/>
              <a:ea typeface="+mn-ea"/>
              <a:cs typeface="+mn-cs"/>
            </a:rPr>
            <a:t> </a:t>
          </a:r>
        </a:p>
        <a:p>
          <a:pPr lvl="0" algn="ctr" defTabSz="577850">
            <a:lnSpc>
              <a:spcPct val="90000"/>
            </a:lnSpc>
            <a:spcBef>
              <a:spcPct val="0"/>
            </a:spcBef>
            <a:spcAft>
              <a:spcPct val="35000"/>
            </a:spcAft>
          </a:pPr>
          <a:r>
            <a:rPr lang="sk-SK" sz="1000" kern="1200" baseline="0">
              <a:solidFill>
                <a:sysClr val="windowText" lastClr="000000"/>
              </a:solidFill>
              <a:latin typeface="Calibri"/>
              <a:ea typeface="+mn-ea"/>
              <a:cs typeface="+mn-cs"/>
            </a:rPr>
            <a:t>Kohézny fond</a:t>
          </a:r>
        </a:p>
        <a:p>
          <a:pPr lvl="0" algn="ctr" defTabSz="577850">
            <a:lnSpc>
              <a:spcPct val="90000"/>
            </a:lnSpc>
            <a:spcBef>
              <a:spcPct val="0"/>
            </a:spcBef>
            <a:spcAft>
              <a:spcPct val="35000"/>
            </a:spcAft>
          </a:pPr>
          <a:r>
            <a:rPr lang="sk-SK" sz="1000" kern="1200" baseline="0">
              <a:solidFill>
                <a:sysClr val="windowText" lastClr="000000"/>
              </a:solidFill>
              <a:latin typeface="Calibri"/>
              <a:ea typeface="+mn-ea"/>
              <a:cs typeface="+mn-cs"/>
            </a:rPr>
            <a:t>4,168 mld. EUR</a:t>
          </a:r>
        </a:p>
      </dsp:txBody>
      <dsp:txXfrm>
        <a:off x="116160" y="650367"/>
        <a:ext cx="1122063" cy="1002800"/>
      </dsp:txXfrm>
    </dsp:sp>
    <dsp:sp modelId="{42583553-E6F3-4C7A-8667-A5AF172093D4}">
      <dsp:nvSpPr>
        <dsp:cNvPr id="0" name=""/>
        <dsp:cNvSpPr/>
      </dsp:nvSpPr>
      <dsp:spPr>
        <a:xfrm rot="14789645">
          <a:off x="1676466" y="958157"/>
          <a:ext cx="1134938" cy="366258"/>
        </a:xfrm>
        <a:prstGeom prst="lef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91479F8F-867F-4073-8D70-C62C4A656F01}">
      <dsp:nvSpPr>
        <dsp:cNvPr id="0" name=""/>
        <dsp:cNvSpPr/>
      </dsp:nvSpPr>
      <dsp:spPr>
        <a:xfrm>
          <a:off x="1441723" y="44159"/>
          <a:ext cx="1151761" cy="1153494"/>
        </a:xfrm>
        <a:prstGeom prst="roundRect">
          <a:avLst>
            <a:gd name="adj" fmla="val 10000"/>
          </a:avLst>
        </a:prstGeom>
        <a:solidFill>
          <a:sysClr val="window" lastClr="FFFFFF"/>
        </a:solidFill>
        <a:ln w="25400" cap="flat" cmpd="sng" algn="ctr">
          <a:solidFill>
            <a:srgbClr val="4F81BD"/>
          </a:solidFill>
          <a:prstDash val="solid"/>
        </a:ln>
        <a:effectLst/>
      </dsp:spPr>
      <dsp:style>
        <a:lnRef idx="2">
          <a:schemeClr val="accent1"/>
        </a:lnRef>
        <a:fillRef idx="1">
          <a:schemeClr val="lt1"/>
        </a:fillRef>
        <a:effectRef idx="0">
          <a:schemeClr val="accent1"/>
        </a:effectRef>
        <a:fontRef idx="minor">
          <a:schemeClr val="dk1"/>
        </a:fontRef>
      </dsp:style>
      <dsp:txBody>
        <a:bodyPr spcFirstLastPara="0" vert="horz" wrap="square" lIns="24765" tIns="24765" rIns="24765" bIns="24765" numCol="1" spcCol="1270" anchor="ctr" anchorCtr="0">
          <a:noAutofit/>
        </a:bodyPr>
        <a:lstStyle/>
        <a:p>
          <a:pPr lvl="0" algn="ctr" defTabSz="577850">
            <a:lnSpc>
              <a:spcPct val="90000"/>
            </a:lnSpc>
            <a:spcBef>
              <a:spcPct val="0"/>
            </a:spcBef>
            <a:spcAft>
              <a:spcPct val="35000"/>
            </a:spcAft>
          </a:pPr>
          <a:r>
            <a:rPr lang="sk-SK" sz="1300" b="1" i="0" kern="1200" baseline="0">
              <a:solidFill>
                <a:sysClr val="windowText" lastClr="000000"/>
              </a:solidFill>
              <a:latin typeface="Calibri"/>
              <a:ea typeface="+mn-ea"/>
              <a:cs typeface="+mn-cs"/>
            </a:rPr>
            <a:t>ESF</a:t>
          </a:r>
          <a:r>
            <a:rPr lang="sk-SK" sz="1200" kern="1200">
              <a:solidFill>
                <a:sysClr val="windowText" lastClr="000000"/>
              </a:solidFill>
              <a:latin typeface="Calibri"/>
              <a:ea typeface="+mn-ea"/>
              <a:cs typeface="+mn-cs"/>
            </a:rPr>
            <a:t> </a:t>
          </a:r>
        </a:p>
        <a:p>
          <a:pPr lvl="0" algn="ctr" defTabSz="577850">
            <a:lnSpc>
              <a:spcPct val="90000"/>
            </a:lnSpc>
            <a:spcBef>
              <a:spcPct val="0"/>
            </a:spcBef>
            <a:spcAft>
              <a:spcPct val="35000"/>
            </a:spcAft>
          </a:pPr>
          <a:r>
            <a:rPr lang="sk-SK" sz="1000" kern="1200" baseline="0">
              <a:solidFill>
                <a:sysClr val="windowText" lastClr="000000"/>
              </a:solidFill>
              <a:latin typeface="Calibri"/>
              <a:ea typeface="+mn-ea"/>
              <a:cs typeface="+mn-cs"/>
            </a:rPr>
            <a:t>Európsky sociálny fond</a:t>
          </a:r>
        </a:p>
        <a:p>
          <a:pPr lvl="0" algn="ctr" defTabSz="577850">
            <a:lnSpc>
              <a:spcPct val="90000"/>
            </a:lnSpc>
            <a:spcBef>
              <a:spcPct val="0"/>
            </a:spcBef>
            <a:spcAft>
              <a:spcPct val="35000"/>
            </a:spcAft>
          </a:pPr>
          <a:r>
            <a:rPr lang="sk-SK" sz="1000" kern="1200" baseline="0">
              <a:solidFill>
                <a:sysClr val="windowText" lastClr="000000"/>
              </a:solidFill>
              <a:latin typeface="Calibri"/>
              <a:ea typeface="+mn-ea"/>
              <a:cs typeface="+mn-cs"/>
            </a:rPr>
            <a:t> 2,167 mld. EUR</a:t>
          </a:r>
        </a:p>
      </dsp:txBody>
      <dsp:txXfrm>
        <a:off x="1475457" y="77893"/>
        <a:ext cx="1084293" cy="1086026"/>
      </dsp:txXfrm>
    </dsp:sp>
    <dsp:sp modelId="{0B52E53E-2801-4BDE-AD38-6EFDBDB30BC5}">
      <dsp:nvSpPr>
        <dsp:cNvPr id="0" name=""/>
        <dsp:cNvSpPr/>
      </dsp:nvSpPr>
      <dsp:spPr>
        <a:xfrm rot="17485018">
          <a:off x="2669517" y="972192"/>
          <a:ext cx="1073726" cy="366258"/>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2E47330-C16D-4A4A-9886-D1183C81C58B}">
      <dsp:nvSpPr>
        <dsp:cNvPr id="0" name=""/>
        <dsp:cNvSpPr/>
      </dsp:nvSpPr>
      <dsp:spPr>
        <a:xfrm>
          <a:off x="2801555" y="92675"/>
          <a:ext cx="1201724" cy="1125707"/>
        </a:xfrm>
        <a:prstGeom prst="roundRect">
          <a:avLst>
            <a:gd name="adj" fmla="val 10000"/>
          </a:avLst>
        </a:prstGeom>
        <a:solidFill>
          <a:sysClr val="window" lastClr="FFFFFF"/>
        </a:solidFill>
        <a:ln w="25400" cap="flat" cmpd="sng" algn="ctr">
          <a:solidFill>
            <a:srgbClr val="4F81BD"/>
          </a:solidFill>
          <a:prstDash val="solid"/>
        </a:ln>
        <a:effectLst/>
      </dsp:spPr>
      <dsp:style>
        <a:lnRef idx="2">
          <a:schemeClr val="accent1"/>
        </a:lnRef>
        <a:fillRef idx="1">
          <a:schemeClr val="lt1"/>
        </a:fillRef>
        <a:effectRef idx="0">
          <a:schemeClr val="accent1"/>
        </a:effectRef>
        <a:fontRef idx="minor">
          <a:schemeClr val="dk1"/>
        </a:fontRef>
      </dsp:style>
      <dsp:txBody>
        <a:bodyPr spcFirstLastPara="0" vert="horz" wrap="square" lIns="22860" tIns="22860" rIns="22860" bIns="22860" numCol="1" spcCol="1270" anchor="ctr" anchorCtr="0">
          <a:noAutofit/>
        </a:bodyPr>
        <a:lstStyle/>
        <a:p>
          <a:pPr lvl="0" algn="ctr" defTabSz="533400">
            <a:lnSpc>
              <a:spcPct val="90000"/>
            </a:lnSpc>
            <a:spcBef>
              <a:spcPct val="0"/>
            </a:spcBef>
            <a:spcAft>
              <a:spcPct val="35000"/>
            </a:spcAft>
          </a:pPr>
          <a:r>
            <a:rPr lang="sk-SK" sz="1200" b="1" kern="1200">
              <a:solidFill>
                <a:sysClr val="windowText" lastClr="000000"/>
              </a:solidFill>
              <a:latin typeface="Calibri"/>
              <a:ea typeface="+mn-ea"/>
              <a:cs typeface="+mn-cs"/>
            </a:rPr>
            <a:t>IZM</a:t>
          </a:r>
        </a:p>
        <a:p>
          <a:pPr lvl="0" algn="ctr" defTabSz="533400">
            <a:lnSpc>
              <a:spcPct val="90000"/>
            </a:lnSpc>
            <a:spcBef>
              <a:spcPct val="0"/>
            </a:spcBef>
            <a:spcAft>
              <a:spcPct val="35000"/>
            </a:spcAft>
          </a:pPr>
          <a:r>
            <a:rPr lang="sk-SK" sz="1000" b="0" kern="1200">
              <a:solidFill>
                <a:sysClr val="windowText" lastClr="000000"/>
              </a:solidFill>
              <a:latin typeface="Calibri"/>
              <a:ea typeface="+mn-ea"/>
              <a:cs typeface="+mn-cs"/>
            </a:rPr>
            <a:t>Iniciatíva na podporu zamestnanosti mladých ľudí  </a:t>
          </a:r>
        </a:p>
        <a:p>
          <a:pPr lvl="0" algn="ctr" defTabSz="533400">
            <a:lnSpc>
              <a:spcPct val="90000"/>
            </a:lnSpc>
            <a:spcBef>
              <a:spcPct val="0"/>
            </a:spcBef>
            <a:spcAft>
              <a:spcPct val="35000"/>
            </a:spcAft>
          </a:pPr>
          <a:r>
            <a:rPr lang="sk-SK" sz="1000" b="0" kern="1200">
              <a:solidFill>
                <a:sysClr val="windowText" lastClr="000000"/>
              </a:solidFill>
              <a:latin typeface="Calibri"/>
              <a:ea typeface="+mn-ea"/>
              <a:cs typeface="+mn-cs"/>
            </a:rPr>
            <a:t>0,072 mld. EUR</a:t>
          </a:r>
        </a:p>
      </dsp:txBody>
      <dsp:txXfrm>
        <a:off x="2834526" y="125646"/>
        <a:ext cx="1135782" cy="1059765"/>
      </dsp:txXfrm>
    </dsp:sp>
    <dsp:sp modelId="{0831DCF5-A5FB-4F08-863E-A2E341FB3BC3}">
      <dsp:nvSpPr>
        <dsp:cNvPr id="0" name=""/>
        <dsp:cNvSpPr/>
      </dsp:nvSpPr>
      <dsp:spPr>
        <a:xfrm rot="19714171">
          <a:off x="3264554" y="1343592"/>
          <a:ext cx="1544880" cy="366258"/>
        </a:xfrm>
        <a:prstGeom prst="lef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AA49F63E-AAF6-4013-98A0-909328667F60}">
      <dsp:nvSpPr>
        <dsp:cNvPr id="0" name=""/>
        <dsp:cNvSpPr/>
      </dsp:nvSpPr>
      <dsp:spPr>
        <a:xfrm>
          <a:off x="4122007" y="568951"/>
          <a:ext cx="1148181" cy="1109940"/>
        </a:xfrm>
        <a:prstGeom prst="roundRect">
          <a:avLst>
            <a:gd name="adj" fmla="val 10000"/>
          </a:avLst>
        </a:prstGeom>
        <a:solidFill>
          <a:sysClr val="window" lastClr="FFFFFF"/>
        </a:solidFill>
        <a:ln w="25400" cap="flat" cmpd="sng" algn="ctr">
          <a:solidFill>
            <a:srgbClr val="4F81BD"/>
          </a:solidFill>
          <a:prstDash val="solid"/>
        </a:ln>
        <a:effectLst/>
      </dsp:spPr>
      <dsp:style>
        <a:lnRef idx="2">
          <a:schemeClr val="accent1"/>
        </a:lnRef>
        <a:fillRef idx="1">
          <a:schemeClr val="lt1"/>
        </a:fillRef>
        <a:effectRef idx="0">
          <a:schemeClr val="accent1"/>
        </a:effectRef>
        <a:fontRef idx="minor">
          <a:schemeClr val="dk1"/>
        </a:fontRef>
      </dsp:style>
      <dsp:txBody>
        <a:bodyPr spcFirstLastPara="0" vert="horz" wrap="square" lIns="24765" tIns="24765" rIns="24765" bIns="24765" numCol="1" spcCol="1270" anchor="ctr" anchorCtr="0">
          <a:noAutofit/>
        </a:bodyPr>
        <a:lstStyle/>
        <a:p>
          <a:pPr lvl="0" algn="ctr" defTabSz="577850">
            <a:lnSpc>
              <a:spcPct val="90000"/>
            </a:lnSpc>
            <a:spcBef>
              <a:spcPct val="0"/>
            </a:spcBef>
            <a:spcAft>
              <a:spcPct val="35000"/>
            </a:spcAft>
          </a:pPr>
          <a:r>
            <a:rPr lang="sk-SK" sz="1300" b="1" i="0" kern="1200" baseline="0">
              <a:solidFill>
                <a:sysClr val="windowText" lastClr="000000"/>
              </a:solidFill>
              <a:latin typeface="Calibri"/>
              <a:ea typeface="+mn-ea"/>
              <a:cs typeface="+mn-cs"/>
            </a:rPr>
            <a:t>EPFRV</a:t>
          </a:r>
        </a:p>
        <a:p>
          <a:pPr lvl="0" algn="ctr" defTabSz="577850">
            <a:lnSpc>
              <a:spcPct val="90000"/>
            </a:lnSpc>
            <a:spcBef>
              <a:spcPct val="0"/>
            </a:spcBef>
            <a:spcAft>
              <a:spcPct val="35000"/>
            </a:spcAft>
          </a:pPr>
          <a:r>
            <a:rPr lang="sk-SK" sz="1000" kern="1200" baseline="0">
              <a:solidFill>
                <a:sysClr val="windowText" lastClr="000000"/>
              </a:solidFill>
              <a:latin typeface="Calibri"/>
              <a:ea typeface="+mn-ea"/>
              <a:cs typeface="+mn-cs"/>
            </a:rPr>
            <a:t>Európsky poľnohospodársky fond pre rozvoj vidieka</a:t>
          </a:r>
        </a:p>
        <a:p>
          <a:pPr lvl="0" algn="ctr" defTabSz="577850">
            <a:lnSpc>
              <a:spcPct val="90000"/>
            </a:lnSpc>
            <a:spcBef>
              <a:spcPct val="0"/>
            </a:spcBef>
            <a:spcAft>
              <a:spcPct val="35000"/>
            </a:spcAft>
          </a:pPr>
          <a:r>
            <a:rPr lang="sk-SK" sz="1000" kern="1200" baseline="0">
              <a:solidFill>
                <a:sysClr val="windowText" lastClr="000000"/>
              </a:solidFill>
              <a:latin typeface="Calibri"/>
              <a:ea typeface="+mn-ea"/>
              <a:cs typeface="+mn-cs"/>
            </a:rPr>
            <a:t>1,545 mld. EUR</a:t>
          </a:r>
        </a:p>
      </dsp:txBody>
      <dsp:txXfrm>
        <a:off x="4154516" y="601460"/>
        <a:ext cx="1083163" cy="1044922"/>
      </dsp:txXfrm>
    </dsp:sp>
    <dsp:sp modelId="{D2558AF8-5439-4A22-873F-89196884DAFB}">
      <dsp:nvSpPr>
        <dsp:cNvPr id="0" name=""/>
        <dsp:cNvSpPr/>
      </dsp:nvSpPr>
      <dsp:spPr>
        <a:xfrm rot="4556">
          <a:off x="3468288" y="2130126"/>
          <a:ext cx="1251490" cy="366258"/>
        </a:xfrm>
        <a:prstGeom prst="leftArrow">
          <a:avLst>
            <a:gd name="adj1" fmla="val 60000"/>
            <a:gd name="adj2" fmla="val 50000"/>
          </a:avLst>
        </a:prstGeom>
        <a:solidFill>
          <a:srgbClr val="4F81BD">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4D1978C4-2755-4C8A-B3E4-D4C978FE4B39}">
      <dsp:nvSpPr>
        <dsp:cNvPr id="0" name=""/>
        <dsp:cNvSpPr/>
      </dsp:nvSpPr>
      <dsp:spPr>
        <a:xfrm>
          <a:off x="4163166" y="1770482"/>
          <a:ext cx="1113223" cy="1087205"/>
        </a:xfrm>
        <a:prstGeom prst="roundRect">
          <a:avLst>
            <a:gd name="adj" fmla="val 10000"/>
          </a:avLst>
        </a:prstGeom>
        <a:solidFill>
          <a:sysClr val="window" lastClr="FFFFFF"/>
        </a:solidFill>
        <a:ln w="25400" cap="flat" cmpd="sng" algn="ctr">
          <a:solidFill>
            <a:srgbClr val="4F81BD"/>
          </a:solidFill>
          <a:prstDash val="solid"/>
        </a:ln>
        <a:effectLst/>
      </dsp:spPr>
      <dsp:style>
        <a:lnRef idx="2">
          <a:schemeClr val="accent1"/>
        </a:lnRef>
        <a:fillRef idx="1">
          <a:schemeClr val="lt1"/>
        </a:fillRef>
        <a:effectRef idx="0">
          <a:schemeClr val="accent1"/>
        </a:effectRef>
        <a:fontRef idx="minor">
          <a:schemeClr val="dk1"/>
        </a:fontRef>
      </dsp:style>
      <dsp:txBody>
        <a:bodyPr spcFirstLastPara="0" vert="horz" wrap="square" lIns="24765" tIns="24765" rIns="24765" bIns="24765" numCol="1" spcCol="1270" anchor="ctr" anchorCtr="0">
          <a:noAutofit/>
        </a:bodyPr>
        <a:lstStyle/>
        <a:p>
          <a:pPr lvl="0" algn="ctr" defTabSz="577850">
            <a:lnSpc>
              <a:spcPct val="90000"/>
            </a:lnSpc>
            <a:spcBef>
              <a:spcPct val="0"/>
            </a:spcBef>
            <a:spcAft>
              <a:spcPct val="35000"/>
            </a:spcAft>
          </a:pPr>
          <a:r>
            <a:rPr lang="sk-SK" sz="1300" b="1" i="0" kern="1200" baseline="0">
              <a:solidFill>
                <a:sysClr val="windowText" lastClr="000000"/>
              </a:solidFill>
              <a:latin typeface="Calibri"/>
              <a:ea typeface="+mn-ea"/>
              <a:cs typeface="+mn-cs"/>
            </a:rPr>
            <a:t>ENRF </a:t>
          </a:r>
        </a:p>
        <a:p>
          <a:pPr lvl="0" algn="ctr" defTabSz="577850">
            <a:lnSpc>
              <a:spcPct val="90000"/>
            </a:lnSpc>
            <a:spcBef>
              <a:spcPct val="0"/>
            </a:spcBef>
            <a:spcAft>
              <a:spcPct val="35000"/>
            </a:spcAft>
          </a:pPr>
          <a:r>
            <a:rPr lang="sk-SK" sz="1000" kern="1200" baseline="0">
              <a:solidFill>
                <a:sysClr val="windowText" lastClr="000000"/>
              </a:solidFill>
              <a:latin typeface="Calibri"/>
              <a:ea typeface="+mn-ea"/>
              <a:cs typeface="+mn-cs"/>
            </a:rPr>
            <a:t>Európsky námorný a rybársky fond </a:t>
          </a:r>
        </a:p>
        <a:p>
          <a:pPr lvl="0" algn="ctr" defTabSz="577850">
            <a:lnSpc>
              <a:spcPct val="90000"/>
            </a:lnSpc>
            <a:spcBef>
              <a:spcPct val="0"/>
            </a:spcBef>
            <a:spcAft>
              <a:spcPct val="35000"/>
            </a:spcAft>
          </a:pPr>
          <a:r>
            <a:rPr lang="sk-SK" sz="1000" kern="1200" baseline="0">
              <a:solidFill>
                <a:sysClr val="windowText" lastClr="000000"/>
              </a:solidFill>
              <a:latin typeface="Calibri"/>
              <a:ea typeface="+mn-ea"/>
              <a:cs typeface="+mn-cs"/>
            </a:rPr>
            <a:t>0,016 mld. EUR</a:t>
          </a:r>
        </a:p>
      </dsp:txBody>
      <dsp:txXfrm>
        <a:off x="4195009" y="1802325"/>
        <a:ext cx="1049537" cy="1023519"/>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6F89B2-F4E3-4BC6-ADDF-D394A7B3015E}">
      <dsp:nvSpPr>
        <dsp:cNvPr id="0" name=""/>
        <dsp:cNvSpPr/>
      </dsp:nvSpPr>
      <dsp:spPr>
        <a:xfrm>
          <a:off x="1396" y="0"/>
          <a:ext cx="2737598" cy="3797715"/>
        </a:xfrm>
        <a:prstGeom prst="roundRect">
          <a:avLst>
            <a:gd name="adj" fmla="val 10000"/>
          </a:avLst>
        </a:prstGeom>
        <a:solidFill>
          <a:srgbClr val="4F81BD">
            <a:tint val="40000"/>
            <a:hueOff val="0"/>
            <a:satOff val="0"/>
            <a:lumOff val="0"/>
            <a:alphaOff val="0"/>
          </a:srgbClr>
        </a:solidFill>
        <a:ln>
          <a:no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sk-SK" sz="2400" kern="1200">
              <a:solidFill>
                <a:sysClr val="windowText" lastClr="000000">
                  <a:hueOff val="0"/>
                  <a:satOff val="0"/>
                  <a:lumOff val="0"/>
                  <a:alphaOff val="0"/>
                </a:sysClr>
              </a:solidFill>
              <a:latin typeface="Calibri"/>
              <a:ea typeface="+mn-ea"/>
              <a:cs typeface="+mn-cs"/>
            </a:rPr>
            <a:t> </a:t>
          </a:r>
          <a:r>
            <a:rPr lang="sk-SK" sz="1600" kern="1200" baseline="0">
              <a:solidFill>
                <a:sysClr val="windowText" lastClr="000000">
                  <a:hueOff val="0"/>
                  <a:satOff val="0"/>
                  <a:lumOff val="0"/>
                  <a:alphaOff val="0"/>
                </a:sysClr>
              </a:solidFill>
              <a:latin typeface="Calibri"/>
              <a:ea typeface="+mn-ea"/>
              <a:cs typeface="+mn-cs"/>
            </a:rPr>
            <a:t>Programy cieľa Investovanie do rastu a zamestnanosti</a:t>
          </a:r>
        </a:p>
        <a:p>
          <a:pPr lvl="0" algn="ctr" defTabSz="1066800">
            <a:lnSpc>
              <a:spcPct val="90000"/>
            </a:lnSpc>
            <a:spcBef>
              <a:spcPct val="0"/>
            </a:spcBef>
            <a:spcAft>
              <a:spcPct val="35000"/>
            </a:spcAft>
          </a:pPr>
          <a:r>
            <a:rPr lang="sk-SK" sz="1600" kern="1200" baseline="0">
              <a:solidFill>
                <a:sysClr val="windowText" lastClr="000000">
                  <a:hueOff val="0"/>
                  <a:satOff val="0"/>
                  <a:lumOff val="0"/>
                  <a:alphaOff val="0"/>
                </a:sysClr>
              </a:solidFill>
              <a:latin typeface="Calibri"/>
              <a:ea typeface="+mn-ea"/>
              <a:cs typeface="+mn-cs"/>
            </a:rPr>
            <a:t>13,7 mld. EUR</a:t>
          </a:r>
        </a:p>
      </dsp:txBody>
      <dsp:txXfrm>
        <a:off x="1396" y="0"/>
        <a:ext cx="2737598" cy="1139314"/>
      </dsp:txXfrm>
    </dsp:sp>
    <dsp:sp modelId="{2F648C34-9BF0-412E-891C-04D115CE5C7D}">
      <dsp:nvSpPr>
        <dsp:cNvPr id="0" name=""/>
        <dsp:cNvSpPr/>
      </dsp:nvSpPr>
      <dsp:spPr>
        <a:xfrm>
          <a:off x="88234" y="1148188"/>
          <a:ext cx="2563981" cy="312760"/>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lvl="0" algn="l" defTabSz="444500">
            <a:lnSpc>
              <a:spcPct val="90000"/>
            </a:lnSpc>
            <a:spcBef>
              <a:spcPct val="0"/>
            </a:spcBef>
            <a:spcAft>
              <a:spcPct val="35000"/>
            </a:spcAft>
          </a:pPr>
          <a:r>
            <a:rPr lang="sk-SK" sz="1000" kern="1200" baseline="0">
              <a:solidFill>
                <a:sysClr val="window" lastClr="FFFFFF"/>
              </a:solidFill>
              <a:latin typeface="Calibri"/>
              <a:ea typeface="+mn-ea"/>
              <a:cs typeface="+mn-cs"/>
            </a:rPr>
            <a:t>OP Výskum a inovácie (OP VaI) - </a:t>
          </a:r>
          <a:r>
            <a:rPr lang="sk-SK" sz="1000" i="1" kern="1200" baseline="0">
              <a:solidFill>
                <a:sysClr val="window" lastClr="FFFFFF"/>
              </a:solidFill>
              <a:latin typeface="Calibri"/>
              <a:ea typeface="+mn-ea"/>
              <a:cs typeface="+mn-cs"/>
            </a:rPr>
            <a:t>EFRR</a:t>
          </a:r>
        </a:p>
      </dsp:txBody>
      <dsp:txXfrm>
        <a:off x="97394" y="1157348"/>
        <a:ext cx="2545661" cy="294440"/>
      </dsp:txXfrm>
    </dsp:sp>
    <dsp:sp modelId="{5A1081D8-66F5-4222-843B-1E56D5F4CD50}">
      <dsp:nvSpPr>
        <dsp:cNvPr id="0" name=""/>
        <dsp:cNvSpPr/>
      </dsp:nvSpPr>
      <dsp:spPr>
        <a:xfrm>
          <a:off x="67673" y="1509066"/>
          <a:ext cx="2605104" cy="312760"/>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lvl="0" algn="l" defTabSz="444500">
            <a:lnSpc>
              <a:spcPct val="90000"/>
            </a:lnSpc>
            <a:spcBef>
              <a:spcPct val="0"/>
            </a:spcBef>
            <a:spcAft>
              <a:spcPct val="35000"/>
            </a:spcAft>
          </a:pPr>
          <a:r>
            <a:rPr lang="sk-SK" sz="1000" kern="1200" baseline="0">
              <a:solidFill>
                <a:sysClr val="window" lastClr="FFFFFF"/>
              </a:solidFill>
              <a:latin typeface="Calibri"/>
              <a:ea typeface="+mn-ea"/>
              <a:cs typeface="+mn-cs"/>
            </a:rPr>
            <a:t>OP Integrovaná infraštruktúra (OP II) - </a:t>
          </a:r>
          <a:r>
            <a:rPr lang="sk-SK" sz="1000" i="1" kern="1200" baseline="0">
              <a:solidFill>
                <a:sysClr val="window" lastClr="FFFFFF"/>
              </a:solidFill>
              <a:latin typeface="Calibri"/>
              <a:ea typeface="+mn-ea"/>
              <a:cs typeface="+mn-cs"/>
            </a:rPr>
            <a:t>KF, EFRR</a:t>
          </a:r>
        </a:p>
      </dsp:txBody>
      <dsp:txXfrm>
        <a:off x="76833" y="1518226"/>
        <a:ext cx="2586784" cy="294440"/>
      </dsp:txXfrm>
    </dsp:sp>
    <dsp:sp modelId="{575BED06-91C0-4928-AEAE-15EFAF090B2F}">
      <dsp:nvSpPr>
        <dsp:cNvPr id="0" name=""/>
        <dsp:cNvSpPr/>
      </dsp:nvSpPr>
      <dsp:spPr>
        <a:xfrm>
          <a:off x="67673" y="1869944"/>
          <a:ext cx="2605104" cy="312760"/>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lvl="0" algn="l" defTabSz="444500">
            <a:lnSpc>
              <a:spcPct val="90000"/>
            </a:lnSpc>
            <a:spcBef>
              <a:spcPct val="0"/>
            </a:spcBef>
            <a:spcAft>
              <a:spcPct val="35000"/>
            </a:spcAft>
          </a:pPr>
          <a:r>
            <a:rPr lang="sk-SK" sz="1000" kern="1200" baseline="0">
              <a:solidFill>
                <a:sysClr val="window" lastClr="FFFFFF"/>
              </a:solidFill>
              <a:latin typeface="Calibri"/>
              <a:ea typeface="+mn-ea"/>
              <a:cs typeface="+mn-cs"/>
            </a:rPr>
            <a:t>OP Ľudské zdroje (OP ĽZ) - </a:t>
          </a:r>
          <a:r>
            <a:rPr lang="sk-SK" sz="1000" i="1" kern="1200" baseline="0">
              <a:solidFill>
                <a:sysClr val="window" lastClr="FFFFFF"/>
              </a:solidFill>
              <a:latin typeface="Calibri"/>
              <a:ea typeface="+mn-ea"/>
              <a:cs typeface="+mn-cs"/>
            </a:rPr>
            <a:t>EFRR, ESF, IZM</a:t>
          </a:r>
        </a:p>
      </dsp:txBody>
      <dsp:txXfrm>
        <a:off x="76833" y="1879104"/>
        <a:ext cx="2586784" cy="294440"/>
      </dsp:txXfrm>
    </dsp:sp>
    <dsp:sp modelId="{94BC2177-9DF0-46E3-B75D-CFA25AC1F045}">
      <dsp:nvSpPr>
        <dsp:cNvPr id="0" name=""/>
        <dsp:cNvSpPr/>
      </dsp:nvSpPr>
      <dsp:spPr>
        <a:xfrm>
          <a:off x="67661" y="2230822"/>
          <a:ext cx="2605127" cy="312760"/>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lvl="0" algn="l" defTabSz="444500">
            <a:lnSpc>
              <a:spcPct val="90000"/>
            </a:lnSpc>
            <a:spcBef>
              <a:spcPct val="0"/>
            </a:spcBef>
            <a:spcAft>
              <a:spcPct val="35000"/>
            </a:spcAft>
          </a:pPr>
          <a:r>
            <a:rPr lang="sk-SK" sz="1000" kern="1200" baseline="0">
              <a:solidFill>
                <a:sysClr val="window" lastClr="FFFFFF"/>
              </a:solidFill>
              <a:latin typeface="Calibri"/>
              <a:ea typeface="+mn-ea"/>
              <a:cs typeface="+mn-cs"/>
            </a:rPr>
            <a:t>OP Kvalita životného prostredia (OP KŽP) - </a:t>
          </a:r>
          <a:r>
            <a:rPr lang="sk-SK" sz="1000" i="1" kern="1200" baseline="0">
              <a:solidFill>
                <a:sysClr val="window" lastClr="FFFFFF"/>
              </a:solidFill>
              <a:latin typeface="Calibri"/>
              <a:ea typeface="+mn-ea"/>
              <a:cs typeface="+mn-cs"/>
            </a:rPr>
            <a:t>KF, EFRR</a:t>
          </a:r>
        </a:p>
      </dsp:txBody>
      <dsp:txXfrm>
        <a:off x="76821" y="2239982"/>
        <a:ext cx="2586807" cy="294440"/>
      </dsp:txXfrm>
    </dsp:sp>
    <dsp:sp modelId="{3B99830C-AAC3-4516-80A1-52425F76BB2E}">
      <dsp:nvSpPr>
        <dsp:cNvPr id="0" name=""/>
        <dsp:cNvSpPr/>
      </dsp:nvSpPr>
      <dsp:spPr>
        <a:xfrm>
          <a:off x="81891" y="2591700"/>
          <a:ext cx="2576667" cy="312760"/>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lvl="0" algn="l" defTabSz="444500">
            <a:lnSpc>
              <a:spcPct val="90000"/>
            </a:lnSpc>
            <a:spcBef>
              <a:spcPct val="0"/>
            </a:spcBef>
            <a:spcAft>
              <a:spcPct val="35000"/>
            </a:spcAft>
          </a:pPr>
          <a:r>
            <a:rPr lang="sk-SK" sz="1000" kern="1200" baseline="0">
              <a:solidFill>
                <a:sysClr val="window" lastClr="FFFFFF"/>
              </a:solidFill>
              <a:latin typeface="Calibri"/>
              <a:ea typeface="+mn-ea"/>
              <a:cs typeface="+mn-cs"/>
            </a:rPr>
            <a:t>Integrovaný regionálny operačný program (IROP) - </a:t>
          </a:r>
          <a:r>
            <a:rPr lang="sk-SK" sz="1000" i="1" kern="1200" baseline="0">
              <a:solidFill>
                <a:sysClr val="window" lastClr="FFFFFF"/>
              </a:solidFill>
              <a:latin typeface="Calibri"/>
              <a:ea typeface="+mn-ea"/>
              <a:cs typeface="+mn-cs"/>
            </a:rPr>
            <a:t>EFRR</a:t>
          </a:r>
        </a:p>
      </dsp:txBody>
      <dsp:txXfrm>
        <a:off x="91051" y="2600860"/>
        <a:ext cx="2558347" cy="294440"/>
      </dsp:txXfrm>
    </dsp:sp>
    <dsp:sp modelId="{663542F5-BA14-4E8A-8A5D-0EE31F4D1C2D}">
      <dsp:nvSpPr>
        <dsp:cNvPr id="0" name=""/>
        <dsp:cNvSpPr/>
      </dsp:nvSpPr>
      <dsp:spPr>
        <a:xfrm>
          <a:off x="101745" y="2952578"/>
          <a:ext cx="2536959" cy="312760"/>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lvl="0" algn="l" defTabSz="444500">
            <a:lnSpc>
              <a:spcPct val="90000"/>
            </a:lnSpc>
            <a:spcBef>
              <a:spcPct val="0"/>
            </a:spcBef>
            <a:spcAft>
              <a:spcPct val="35000"/>
            </a:spcAft>
          </a:pPr>
          <a:r>
            <a:rPr lang="sk-SK" sz="1000" kern="1200" baseline="0">
              <a:solidFill>
                <a:sysClr val="window" lastClr="FFFFFF"/>
              </a:solidFill>
              <a:latin typeface="Calibri"/>
              <a:ea typeface="+mn-ea"/>
              <a:cs typeface="+mn-cs"/>
            </a:rPr>
            <a:t>OP  Efektívna verejná správa (OP EVS) </a:t>
          </a:r>
          <a:r>
            <a:rPr lang="sk-SK" sz="1000" i="1" kern="1200" baseline="0">
              <a:solidFill>
                <a:sysClr val="window" lastClr="FFFFFF"/>
              </a:solidFill>
              <a:latin typeface="Calibri"/>
              <a:ea typeface="+mn-ea"/>
              <a:cs typeface="+mn-cs"/>
            </a:rPr>
            <a:t>- ESF</a:t>
          </a:r>
        </a:p>
      </dsp:txBody>
      <dsp:txXfrm>
        <a:off x="110905" y="2961738"/>
        <a:ext cx="2518639" cy="294440"/>
      </dsp:txXfrm>
    </dsp:sp>
    <dsp:sp modelId="{E7076815-5962-425D-90F7-9443F55B2821}">
      <dsp:nvSpPr>
        <dsp:cNvPr id="0" name=""/>
        <dsp:cNvSpPr/>
      </dsp:nvSpPr>
      <dsp:spPr>
        <a:xfrm>
          <a:off x="97230" y="3313456"/>
          <a:ext cx="2545990" cy="312760"/>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lvl="0" algn="l" defTabSz="444500">
            <a:lnSpc>
              <a:spcPct val="90000"/>
            </a:lnSpc>
            <a:spcBef>
              <a:spcPct val="0"/>
            </a:spcBef>
            <a:spcAft>
              <a:spcPct val="35000"/>
            </a:spcAft>
          </a:pPr>
          <a:r>
            <a:rPr lang="sk-SK" sz="1000" kern="1200" baseline="0">
              <a:solidFill>
                <a:sysClr val="window" lastClr="FFFFFF"/>
              </a:solidFill>
              <a:latin typeface="Calibri"/>
              <a:ea typeface="+mn-ea"/>
              <a:cs typeface="+mn-cs"/>
            </a:rPr>
            <a:t>OP Technická pomoc (OP TP) - </a:t>
          </a:r>
          <a:r>
            <a:rPr lang="sk-SK" sz="1000" i="1" kern="1200" baseline="0">
              <a:solidFill>
                <a:sysClr val="window" lastClr="FFFFFF"/>
              </a:solidFill>
              <a:latin typeface="Calibri"/>
              <a:ea typeface="+mn-ea"/>
              <a:cs typeface="+mn-cs"/>
            </a:rPr>
            <a:t>EFRR</a:t>
          </a:r>
        </a:p>
      </dsp:txBody>
      <dsp:txXfrm>
        <a:off x="106390" y="3322616"/>
        <a:ext cx="2527670" cy="294440"/>
      </dsp:txXfrm>
    </dsp:sp>
    <dsp:sp modelId="{A1723F5E-E469-4386-9AFE-C0B1E8ADDF4D}">
      <dsp:nvSpPr>
        <dsp:cNvPr id="0" name=""/>
        <dsp:cNvSpPr/>
      </dsp:nvSpPr>
      <dsp:spPr>
        <a:xfrm>
          <a:off x="2961510" y="0"/>
          <a:ext cx="2743964" cy="3819525"/>
        </a:xfrm>
        <a:prstGeom prst="roundRect">
          <a:avLst>
            <a:gd name="adj" fmla="val 10000"/>
          </a:avLst>
        </a:prstGeom>
        <a:solidFill>
          <a:srgbClr val="4F81BD">
            <a:tint val="40000"/>
            <a:hueOff val="0"/>
            <a:satOff val="0"/>
            <a:lumOff val="0"/>
            <a:alphaOff val="0"/>
          </a:srgbClr>
        </a:solidFill>
        <a:ln>
          <a:noFill/>
        </a:ln>
        <a:effectLst/>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sk-SK" sz="1600" kern="1200" baseline="0">
              <a:solidFill>
                <a:sysClr val="windowText" lastClr="000000">
                  <a:hueOff val="0"/>
                  <a:satOff val="0"/>
                  <a:lumOff val="0"/>
                  <a:alphaOff val="0"/>
                </a:sysClr>
              </a:solidFill>
              <a:latin typeface="Calibri"/>
              <a:ea typeface="+mn-ea"/>
              <a:cs typeface="+mn-cs"/>
            </a:rPr>
            <a:t>Programy cieľa Európska územná spolupráca</a:t>
          </a:r>
        </a:p>
        <a:p>
          <a:pPr lvl="0" algn="ctr" defTabSz="711200">
            <a:lnSpc>
              <a:spcPct val="90000"/>
            </a:lnSpc>
            <a:spcBef>
              <a:spcPct val="0"/>
            </a:spcBef>
            <a:spcAft>
              <a:spcPct val="35000"/>
            </a:spcAft>
          </a:pPr>
          <a:r>
            <a:rPr lang="sk-SK" sz="1600" kern="1200" baseline="0">
              <a:solidFill>
                <a:sysClr val="windowText" lastClr="000000">
                  <a:hueOff val="0"/>
                  <a:satOff val="0"/>
                  <a:lumOff val="0"/>
                  <a:alphaOff val="0"/>
                </a:sysClr>
              </a:solidFill>
              <a:latin typeface="Calibri"/>
              <a:ea typeface="+mn-ea"/>
              <a:cs typeface="+mn-cs"/>
            </a:rPr>
            <a:t>0,22 mld. EUR</a:t>
          </a:r>
        </a:p>
      </dsp:txBody>
      <dsp:txXfrm>
        <a:off x="2961510" y="0"/>
        <a:ext cx="2743964" cy="1145857"/>
      </dsp:txXfrm>
    </dsp:sp>
    <dsp:sp modelId="{2207314D-221E-4EE3-A7AD-F91648E8B73A}">
      <dsp:nvSpPr>
        <dsp:cNvPr id="0" name=""/>
        <dsp:cNvSpPr/>
      </dsp:nvSpPr>
      <dsp:spPr>
        <a:xfrm>
          <a:off x="3005922" y="1124820"/>
          <a:ext cx="2601024" cy="92060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lvl="0" algn="l" defTabSz="444500">
            <a:lnSpc>
              <a:spcPct val="90000"/>
            </a:lnSpc>
            <a:spcBef>
              <a:spcPct val="0"/>
            </a:spcBef>
            <a:spcAft>
              <a:spcPct val="35000"/>
            </a:spcAft>
          </a:pPr>
          <a:r>
            <a:rPr lang="sk-SK" sz="1000" b="1" i="0" kern="1200" baseline="0">
              <a:solidFill>
                <a:sysClr val="window" lastClr="FFFFFF"/>
              </a:solidFill>
              <a:latin typeface="Calibri"/>
              <a:ea typeface="+mn-ea"/>
              <a:cs typeface="+mn-cs"/>
            </a:rPr>
            <a:t>Programy cezhraničnej sprolupráce:</a:t>
          </a:r>
        </a:p>
        <a:p>
          <a:pPr lvl="0" algn="l" defTabSz="444500">
            <a:lnSpc>
              <a:spcPct val="90000"/>
            </a:lnSpc>
            <a:spcBef>
              <a:spcPct val="0"/>
            </a:spcBef>
            <a:spcAft>
              <a:spcPct val="35000"/>
            </a:spcAft>
          </a:pPr>
          <a:r>
            <a:rPr lang="sk-SK" sz="800" kern="1200">
              <a:solidFill>
                <a:sysClr val="window" lastClr="FFFFFF"/>
              </a:solidFill>
              <a:latin typeface="Calibri"/>
              <a:ea typeface="+mn-ea"/>
              <a:cs typeface="+mn-cs"/>
            </a:rPr>
            <a:t>- INTERREG V-A Slovenská republika - Rakúsko</a:t>
          </a:r>
        </a:p>
        <a:p>
          <a:pPr lvl="0" algn="l" defTabSz="444500">
            <a:lnSpc>
              <a:spcPct val="90000"/>
            </a:lnSpc>
            <a:spcBef>
              <a:spcPct val="0"/>
            </a:spcBef>
            <a:spcAft>
              <a:spcPct val="35000"/>
            </a:spcAft>
          </a:pPr>
          <a:r>
            <a:rPr lang="sk-SK" sz="800" kern="1200">
              <a:solidFill>
                <a:sysClr val="window" lastClr="FFFFFF"/>
              </a:solidFill>
              <a:latin typeface="Calibri"/>
              <a:ea typeface="+mn-ea"/>
              <a:cs typeface="+mn-cs"/>
            </a:rPr>
            <a:t>- INTERREG V-A Slovenská republika - Česká republika</a:t>
          </a:r>
        </a:p>
        <a:p>
          <a:pPr lvl="0" algn="l" defTabSz="444500">
            <a:lnSpc>
              <a:spcPct val="90000"/>
            </a:lnSpc>
            <a:spcBef>
              <a:spcPct val="0"/>
            </a:spcBef>
            <a:spcAft>
              <a:spcPct val="35000"/>
            </a:spcAft>
          </a:pPr>
          <a:r>
            <a:rPr lang="sk-SK" sz="800" kern="1200">
              <a:solidFill>
                <a:sysClr val="window" lastClr="FFFFFF"/>
              </a:solidFill>
              <a:latin typeface="Calibri"/>
              <a:ea typeface="+mn-ea"/>
              <a:cs typeface="+mn-cs"/>
            </a:rPr>
            <a:t>- INTERREG V-A Slovenská republika - Maďarsko</a:t>
          </a:r>
        </a:p>
        <a:p>
          <a:pPr lvl="0" algn="l" defTabSz="444500">
            <a:lnSpc>
              <a:spcPct val="90000"/>
            </a:lnSpc>
            <a:spcBef>
              <a:spcPct val="0"/>
            </a:spcBef>
            <a:spcAft>
              <a:spcPct val="35000"/>
            </a:spcAft>
          </a:pPr>
          <a:r>
            <a:rPr lang="sk-SK" sz="800" kern="1200">
              <a:solidFill>
                <a:sysClr val="window" lastClr="FFFFFF"/>
              </a:solidFill>
              <a:latin typeface="Calibri"/>
              <a:ea typeface="+mn-ea"/>
              <a:cs typeface="+mn-cs"/>
            </a:rPr>
            <a:t>- INTERREG V-A Poľsko - Slovenská republika</a:t>
          </a:r>
        </a:p>
        <a:p>
          <a:pPr lvl="0" algn="l" defTabSz="444500">
            <a:lnSpc>
              <a:spcPct val="90000"/>
            </a:lnSpc>
            <a:spcBef>
              <a:spcPct val="0"/>
            </a:spcBef>
            <a:spcAft>
              <a:spcPct val="35000"/>
            </a:spcAft>
          </a:pPr>
          <a:r>
            <a:rPr lang="sk-SK" sz="800" kern="1200">
              <a:solidFill>
                <a:sysClr val="window" lastClr="FFFFFF"/>
              </a:solidFill>
              <a:latin typeface="Calibri"/>
              <a:ea typeface="+mn-ea"/>
              <a:cs typeface="+mn-cs"/>
            </a:rPr>
            <a:t>- ENI Maďarsko – Slovensko – Rumunsko – Ukrajina</a:t>
          </a:r>
        </a:p>
      </dsp:txBody>
      <dsp:txXfrm>
        <a:off x="3032886" y="1151784"/>
        <a:ext cx="2547096" cy="866677"/>
      </dsp:txXfrm>
    </dsp:sp>
    <dsp:sp modelId="{992DF014-FE6D-4F6C-A950-6ABCD76D0DCC}">
      <dsp:nvSpPr>
        <dsp:cNvPr id="0" name=""/>
        <dsp:cNvSpPr/>
      </dsp:nvSpPr>
      <dsp:spPr>
        <a:xfrm>
          <a:off x="2991633" y="2143506"/>
          <a:ext cx="2615314" cy="495058"/>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lvl="0" algn="l" defTabSz="444500">
            <a:lnSpc>
              <a:spcPct val="90000"/>
            </a:lnSpc>
            <a:spcBef>
              <a:spcPct val="0"/>
            </a:spcBef>
            <a:spcAft>
              <a:spcPct val="35000"/>
            </a:spcAft>
          </a:pPr>
          <a:r>
            <a:rPr lang="sk-SK" sz="1000" b="1" i="0" kern="1200" baseline="0">
              <a:solidFill>
                <a:sysClr val="window" lastClr="FFFFFF"/>
              </a:solidFill>
              <a:latin typeface="Calibri"/>
              <a:ea typeface="+mn-ea"/>
              <a:cs typeface="+mn-cs"/>
            </a:rPr>
            <a:t>Programy nadnárodnej spolupráce:</a:t>
          </a:r>
        </a:p>
        <a:p>
          <a:pPr lvl="0" algn="l" defTabSz="444500">
            <a:lnSpc>
              <a:spcPct val="90000"/>
            </a:lnSpc>
            <a:spcBef>
              <a:spcPct val="0"/>
            </a:spcBef>
            <a:spcAft>
              <a:spcPct val="35000"/>
            </a:spcAft>
          </a:pPr>
          <a:r>
            <a:rPr lang="sk-SK" sz="800" kern="1200">
              <a:solidFill>
                <a:sysClr val="window" lastClr="FFFFFF"/>
              </a:solidFill>
              <a:latin typeface="Calibri"/>
              <a:ea typeface="+mn-ea"/>
              <a:cs typeface="+mn-cs"/>
            </a:rPr>
            <a:t>-  INTERREG Stredná Európa 2014-2020</a:t>
          </a:r>
        </a:p>
        <a:p>
          <a:pPr lvl="0" algn="l" defTabSz="444500">
            <a:lnSpc>
              <a:spcPct val="90000"/>
            </a:lnSpc>
            <a:spcBef>
              <a:spcPct val="0"/>
            </a:spcBef>
            <a:spcAft>
              <a:spcPct val="35000"/>
            </a:spcAft>
          </a:pPr>
          <a:r>
            <a:rPr lang="sk-SK" sz="800" kern="1200">
              <a:solidFill>
                <a:sysClr val="window" lastClr="FFFFFF"/>
              </a:solidFill>
              <a:latin typeface="Calibri"/>
              <a:ea typeface="+mn-ea"/>
              <a:cs typeface="+mn-cs"/>
            </a:rPr>
            <a:t>-  INTERREG Dunajský nadnárodný program 2014-2020</a:t>
          </a:r>
        </a:p>
      </dsp:txBody>
      <dsp:txXfrm>
        <a:off x="3006133" y="2158006"/>
        <a:ext cx="2586314" cy="466058"/>
      </dsp:txXfrm>
    </dsp:sp>
    <dsp:sp modelId="{9766F2F1-331E-4FC5-A6F3-54E4C2EC2A89}">
      <dsp:nvSpPr>
        <dsp:cNvPr id="0" name=""/>
        <dsp:cNvSpPr/>
      </dsp:nvSpPr>
      <dsp:spPr>
        <a:xfrm>
          <a:off x="2995099" y="2695187"/>
          <a:ext cx="2643468" cy="863109"/>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lvl="0" algn="l" defTabSz="444500">
            <a:lnSpc>
              <a:spcPct val="90000"/>
            </a:lnSpc>
            <a:spcBef>
              <a:spcPct val="0"/>
            </a:spcBef>
            <a:spcAft>
              <a:spcPct val="35000"/>
            </a:spcAft>
          </a:pPr>
          <a:r>
            <a:rPr lang="sk-SK" sz="1000" b="1" i="0" kern="1200" baseline="0">
              <a:solidFill>
                <a:sysClr val="window" lastClr="FFFFFF"/>
              </a:solidFill>
              <a:latin typeface="Calibri"/>
              <a:ea typeface="+mn-ea"/>
              <a:cs typeface="+mn-cs"/>
            </a:rPr>
            <a:t>Programy medziregionálnej spolupráce:</a:t>
          </a:r>
        </a:p>
        <a:p>
          <a:pPr lvl="0" algn="l" defTabSz="444500">
            <a:lnSpc>
              <a:spcPct val="90000"/>
            </a:lnSpc>
            <a:spcBef>
              <a:spcPct val="0"/>
            </a:spcBef>
            <a:spcAft>
              <a:spcPct val="35000"/>
            </a:spcAft>
          </a:pPr>
          <a:r>
            <a:rPr lang="sk-SK" sz="800" kern="1200">
              <a:solidFill>
                <a:sysClr val="window" lastClr="FFFFFF"/>
              </a:solidFill>
              <a:latin typeface="Calibri"/>
              <a:ea typeface="+mn-ea"/>
              <a:cs typeface="+mn-cs"/>
            </a:rPr>
            <a:t>- INTERREG EUROPE</a:t>
          </a:r>
        </a:p>
        <a:p>
          <a:pPr lvl="0" algn="l" defTabSz="444500">
            <a:lnSpc>
              <a:spcPct val="90000"/>
            </a:lnSpc>
            <a:spcBef>
              <a:spcPct val="0"/>
            </a:spcBef>
            <a:spcAft>
              <a:spcPct val="35000"/>
            </a:spcAft>
          </a:pPr>
          <a:r>
            <a:rPr lang="sk-SK" sz="800" kern="1200">
              <a:solidFill>
                <a:sysClr val="window" lastClr="FFFFFF"/>
              </a:solidFill>
              <a:latin typeface="Calibri"/>
              <a:ea typeface="+mn-ea"/>
              <a:cs typeface="+mn-cs"/>
            </a:rPr>
            <a:t>- ESPON 2020</a:t>
          </a:r>
        </a:p>
        <a:p>
          <a:pPr lvl="0" algn="l" defTabSz="444500">
            <a:lnSpc>
              <a:spcPct val="90000"/>
            </a:lnSpc>
            <a:spcBef>
              <a:spcPct val="0"/>
            </a:spcBef>
            <a:spcAft>
              <a:spcPct val="35000"/>
            </a:spcAft>
          </a:pPr>
          <a:r>
            <a:rPr lang="sk-SK" sz="800" kern="1200">
              <a:solidFill>
                <a:sysClr val="window" lastClr="FFFFFF"/>
              </a:solidFill>
              <a:latin typeface="Calibri"/>
              <a:ea typeface="+mn-ea"/>
              <a:cs typeface="+mn-cs"/>
            </a:rPr>
            <a:t>- INTERACT III 2014-2020</a:t>
          </a:r>
        </a:p>
        <a:p>
          <a:pPr lvl="0" algn="l" defTabSz="444500">
            <a:lnSpc>
              <a:spcPct val="90000"/>
            </a:lnSpc>
            <a:spcBef>
              <a:spcPct val="0"/>
            </a:spcBef>
            <a:spcAft>
              <a:spcPct val="35000"/>
            </a:spcAft>
          </a:pPr>
          <a:r>
            <a:rPr lang="sk-SK" sz="800" kern="1200">
              <a:solidFill>
                <a:sysClr val="window" lastClr="FFFFFF"/>
              </a:solidFill>
              <a:latin typeface="Calibri"/>
              <a:ea typeface="+mn-ea"/>
              <a:cs typeface="+mn-cs"/>
            </a:rPr>
            <a:t>- URBACT III</a:t>
          </a:r>
        </a:p>
      </dsp:txBody>
      <dsp:txXfrm>
        <a:off x="3020379" y="2720467"/>
        <a:ext cx="2592908" cy="812549"/>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4587F6-DF1A-43FC-BAA0-5CB84AAA6C65}">
      <dsp:nvSpPr>
        <dsp:cNvPr id="0" name=""/>
        <dsp:cNvSpPr/>
      </dsp:nvSpPr>
      <dsp:spPr>
        <a:xfrm>
          <a:off x="2678" y="1263659"/>
          <a:ext cx="1370260" cy="905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30480" rIns="85344" bIns="30480" numCol="1" spcCol="1270" anchor="ctr" anchorCtr="0">
          <a:noAutofit/>
        </a:bodyPr>
        <a:lstStyle/>
        <a:p>
          <a:pPr lvl="0" algn="r" defTabSz="533400">
            <a:lnSpc>
              <a:spcPct val="90000"/>
            </a:lnSpc>
            <a:spcBef>
              <a:spcPct val="0"/>
            </a:spcBef>
            <a:spcAft>
              <a:spcPct val="35000"/>
            </a:spcAft>
          </a:pPr>
          <a:r>
            <a:rPr lang="sk-SK" sz="1200" kern="1200">
              <a:solidFill>
                <a:sysClr val="windowText" lastClr="000000">
                  <a:hueOff val="0"/>
                  <a:satOff val="0"/>
                  <a:lumOff val="0"/>
                  <a:alphaOff val="0"/>
                </a:sysClr>
              </a:solidFill>
              <a:latin typeface="Calibri"/>
              <a:ea typeface="+mn-ea"/>
              <a:cs typeface="+mn-cs"/>
            </a:rPr>
            <a:t>Subjekty zapojené do riadenia a kontroly EŠIF         na strategickej úrovni</a:t>
          </a:r>
        </a:p>
      </dsp:txBody>
      <dsp:txXfrm>
        <a:off x="2678" y="1263659"/>
        <a:ext cx="1370260" cy="905850"/>
      </dsp:txXfrm>
    </dsp:sp>
    <dsp:sp modelId="{F9E78052-AD44-439C-9D38-8476FDA592D0}">
      <dsp:nvSpPr>
        <dsp:cNvPr id="0" name=""/>
        <dsp:cNvSpPr/>
      </dsp:nvSpPr>
      <dsp:spPr>
        <a:xfrm>
          <a:off x="1372939" y="159654"/>
          <a:ext cx="274052" cy="3113859"/>
        </a:xfrm>
        <a:prstGeom prst="leftBrace">
          <a:avLst>
            <a:gd name="adj1" fmla="val 35000"/>
            <a:gd name="adj2" fmla="val 50000"/>
          </a:avLst>
        </a:pr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2B80D154-363C-44CE-9629-3BB54A9E1380}">
      <dsp:nvSpPr>
        <dsp:cNvPr id="0" name=""/>
        <dsp:cNvSpPr/>
      </dsp:nvSpPr>
      <dsp:spPr>
        <a:xfrm>
          <a:off x="1756612" y="125542"/>
          <a:ext cx="3727108" cy="3182084"/>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sk-SK" sz="1200" kern="1200">
              <a:solidFill>
                <a:sysClr val="window" lastClr="FFFFFF"/>
              </a:solidFill>
              <a:latin typeface="Calibri"/>
              <a:ea typeface="+mn-ea"/>
              <a:cs typeface="+mn-cs"/>
            </a:rPr>
            <a:t>Podpredseda vlády SR pre investície</a:t>
          </a:r>
        </a:p>
        <a:p>
          <a:pPr marL="114300" lvl="1" indent="-114300" algn="l" defTabSz="533400">
            <a:lnSpc>
              <a:spcPct val="90000"/>
            </a:lnSpc>
            <a:spcBef>
              <a:spcPct val="0"/>
            </a:spcBef>
            <a:spcAft>
              <a:spcPct val="15000"/>
            </a:spcAft>
            <a:buChar char="••"/>
          </a:pPr>
          <a:r>
            <a:rPr lang="sk-SK" sz="1200" kern="1200">
              <a:solidFill>
                <a:sysClr val="window" lastClr="FFFFFF"/>
              </a:solidFill>
              <a:latin typeface="Calibri"/>
              <a:ea typeface="+mn-ea"/>
              <a:cs typeface="+mn-cs"/>
            </a:rPr>
            <a:t>Centrálny koordinačný orgán (CKO)</a:t>
          </a:r>
        </a:p>
        <a:p>
          <a:pPr marL="114300" lvl="1" indent="-114300" algn="l" defTabSz="533400">
            <a:lnSpc>
              <a:spcPct val="90000"/>
            </a:lnSpc>
            <a:spcBef>
              <a:spcPct val="0"/>
            </a:spcBef>
            <a:spcAft>
              <a:spcPct val="15000"/>
            </a:spcAft>
            <a:buChar char="••"/>
          </a:pPr>
          <a:r>
            <a:rPr lang="sk-SK" sz="1200" kern="1200">
              <a:solidFill>
                <a:sysClr val="window" lastClr="FFFFFF"/>
              </a:solidFill>
              <a:latin typeface="Calibri"/>
              <a:ea typeface="+mn-ea"/>
              <a:cs typeface="+mn-cs"/>
            </a:rPr>
            <a:t>Orgán auditu (OA)</a:t>
          </a:r>
        </a:p>
        <a:p>
          <a:pPr marL="114300" lvl="1" indent="-114300" algn="l" defTabSz="533400">
            <a:lnSpc>
              <a:spcPct val="90000"/>
            </a:lnSpc>
            <a:spcBef>
              <a:spcPct val="0"/>
            </a:spcBef>
            <a:spcAft>
              <a:spcPct val="15000"/>
            </a:spcAft>
            <a:buChar char="••"/>
          </a:pPr>
          <a:r>
            <a:rPr lang="sk-SK" sz="1200" kern="1200">
              <a:solidFill>
                <a:sysClr val="window" lastClr="FFFFFF"/>
              </a:solidFill>
              <a:latin typeface="Calibri"/>
              <a:ea typeface="+mn-ea"/>
              <a:cs typeface="+mn-cs"/>
            </a:rPr>
            <a:t>Certifikačný orgán (CO)</a:t>
          </a:r>
        </a:p>
        <a:p>
          <a:pPr marL="114300" lvl="1" indent="-114300" algn="l" defTabSz="533400">
            <a:lnSpc>
              <a:spcPct val="90000"/>
            </a:lnSpc>
            <a:spcBef>
              <a:spcPct val="0"/>
            </a:spcBef>
            <a:spcAft>
              <a:spcPct val="15000"/>
            </a:spcAft>
            <a:buChar char="••"/>
          </a:pPr>
          <a:r>
            <a:rPr lang="sk-SK" sz="1200" kern="1200">
              <a:solidFill>
                <a:sysClr val="window" lastClr="FFFFFF"/>
              </a:solidFill>
              <a:latin typeface="Calibri"/>
              <a:ea typeface="+mn-ea"/>
              <a:cs typeface="+mn-cs"/>
            </a:rPr>
            <a:t>Gestori horizontálnych princípov (gestori HP)</a:t>
          </a:r>
        </a:p>
        <a:p>
          <a:pPr marL="114300" lvl="1" indent="-114300" algn="l" defTabSz="533400">
            <a:lnSpc>
              <a:spcPct val="90000"/>
            </a:lnSpc>
            <a:spcBef>
              <a:spcPct val="0"/>
            </a:spcBef>
            <a:spcAft>
              <a:spcPct val="15000"/>
            </a:spcAft>
            <a:buChar char="••"/>
          </a:pPr>
          <a:r>
            <a:rPr lang="sk-SK" sz="1200" kern="1200">
              <a:solidFill>
                <a:sysClr val="window" lastClr="FFFFFF"/>
              </a:solidFill>
              <a:latin typeface="Calibri"/>
              <a:ea typeface="+mn-ea"/>
              <a:cs typeface="+mn-cs"/>
            </a:rPr>
            <a:t>Orgán zabezpečujúci ochranu finančných záujmov</a:t>
          </a:r>
        </a:p>
        <a:p>
          <a:pPr marL="114300" lvl="1" indent="-114300" algn="l" defTabSz="533400">
            <a:lnSpc>
              <a:spcPct val="90000"/>
            </a:lnSpc>
            <a:spcBef>
              <a:spcPct val="0"/>
            </a:spcBef>
            <a:spcAft>
              <a:spcPct val="15000"/>
            </a:spcAft>
            <a:buChar char="••"/>
          </a:pPr>
          <a:r>
            <a:rPr lang="sk-SK" sz="1200" kern="1200">
              <a:solidFill>
                <a:sysClr val="window" lastClr="FFFFFF"/>
              </a:solidFill>
              <a:latin typeface="Calibri"/>
              <a:ea typeface="+mn-ea"/>
              <a:cs typeface="+mn-cs"/>
            </a:rPr>
            <a:t>Ministerstvo zahraničných vecí a európskych záležitostí SR</a:t>
          </a:r>
        </a:p>
        <a:p>
          <a:pPr marL="114300" lvl="1" indent="-114300" algn="l" defTabSz="533400">
            <a:lnSpc>
              <a:spcPct val="90000"/>
            </a:lnSpc>
            <a:spcBef>
              <a:spcPct val="0"/>
            </a:spcBef>
            <a:spcAft>
              <a:spcPct val="15000"/>
            </a:spcAft>
            <a:buChar char="••"/>
          </a:pPr>
          <a:r>
            <a:rPr lang="sk-SK" sz="1200" kern="1200">
              <a:solidFill>
                <a:sysClr val="window" lastClr="FFFFFF"/>
              </a:solidFill>
              <a:latin typeface="Calibri"/>
              <a:ea typeface="+mn-ea"/>
              <a:cs typeface="+mn-cs"/>
            </a:rPr>
            <a:t>Národný monitorovací výbor (NMV)</a:t>
          </a:r>
        </a:p>
        <a:p>
          <a:pPr marL="114300" lvl="1" indent="-114300" algn="l" defTabSz="533400">
            <a:lnSpc>
              <a:spcPct val="90000"/>
            </a:lnSpc>
            <a:spcBef>
              <a:spcPct val="0"/>
            </a:spcBef>
            <a:spcAft>
              <a:spcPct val="15000"/>
            </a:spcAft>
            <a:buChar char="••"/>
          </a:pPr>
          <a:r>
            <a:rPr lang="sk-SK" sz="1200" kern="1200">
              <a:solidFill>
                <a:sysClr val="window" lastClr="FFFFFF"/>
              </a:solidFill>
              <a:latin typeface="Calibri"/>
              <a:ea typeface="+mn-ea"/>
              <a:cs typeface="+mn-cs"/>
            </a:rPr>
            <a:t>Koordinačný orgán pre finančné nástroje (MF SR)</a:t>
          </a:r>
        </a:p>
        <a:p>
          <a:pPr marL="114300" lvl="1" indent="-114300" algn="l" defTabSz="533400">
            <a:lnSpc>
              <a:spcPct val="90000"/>
            </a:lnSpc>
            <a:spcBef>
              <a:spcPct val="0"/>
            </a:spcBef>
            <a:spcAft>
              <a:spcPct val="15000"/>
            </a:spcAft>
            <a:buChar char="••"/>
          </a:pPr>
          <a:r>
            <a:rPr lang="sk-SK" sz="1200" kern="1200">
              <a:solidFill>
                <a:sysClr val="window" lastClr="FFFFFF"/>
              </a:solidFill>
              <a:latin typeface="Calibri"/>
              <a:ea typeface="+mn-ea"/>
              <a:cs typeface="+mn-cs"/>
            </a:rPr>
            <a:t>Koordinačný výbor pre spoluprácu pri kontrole verejného obstarávania</a:t>
          </a:r>
        </a:p>
        <a:p>
          <a:pPr marL="114300" lvl="1" indent="-114300" algn="l" defTabSz="533400">
            <a:lnSpc>
              <a:spcPct val="90000"/>
            </a:lnSpc>
            <a:spcBef>
              <a:spcPct val="0"/>
            </a:spcBef>
            <a:spcAft>
              <a:spcPct val="15000"/>
            </a:spcAft>
            <a:buChar char="••"/>
          </a:pPr>
          <a:r>
            <a:rPr lang="sk-SK" sz="1200" kern="1200">
              <a:solidFill>
                <a:sysClr val="window" lastClr="FFFFFF"/>
              </a:solidFill>
              <a:latin typeface="Calibri"/>
              <a:ea typeface="+mn-ea"/>
              <a:cs typeface="+mn-cs"/>
            </a:rPr>
            <a:t>Pracovná komisia pre koordináciu a zabezpečenie synergických účinkov medzi EŠIF a ostatnými nástrojmi podpory Únie a SR</a:t>
          </a:r>
        </a:p>
        <a:p>
          <a:pPr marL="114300" lvl="1" indent="-114300" algn="l" defTabSz="533400">
            <a:lnSpc>
              <a:spcPct val="90000"/>
            </a:lnSpc>
            <a:spcBef>
              <a:spcPct val="0"/>
            </a:spcBef>
            <a:spcAft>
              <a:spcPct val="15000"/>
            </a:spcAft>
            <a:buChar char="••"/>
          </a:pPr>
          <a:r>
            <a:rPr lang="sk-SK" sz="1200" kern="1200">
              <a:solidFill>
                <a:sysClr val="window" lastClr="FFFFFF"/>
              </a:solidFill>
              <a:latin typeface="Calibri"/>
              <a:ea typeface="+mn-ea"/>
              <a:cs typeface="+mn-cs"/>
            </a:rPr>
            <a:t>Rada Centrálneho koordinačného orgánu (Rada CKO)</a:t>
          </a:r>
        </a:p>
      </dsp:txBody>
      <dsp:txXfrm>
        <a:off x="1756612" y="125542"/>
        <a:ext cx="3727108" cy="3182084"/>
      </dsp:txXfrm>
    </dsp:sp>
    <dsp:sp modelId="{DE9BF613-C083-4249-B314-12C37880B684}">
      <dsp:nvSpPr>
        <dsp:cNvPr id="0" name=""/>
        <dsp:cNvSpPr/>
      </dsp:nvSpPr>
      <dsp:spPr>
        <a:xfrm>
          <a:off x="2678" y="3350826"/>
          <a:ext cx="1370260" cy="905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30480" rIns="85344" bIns="30480" numCol="1" spcCol="1270" anchor="ctr" anchorCtr="0">
          <a:noAutofit/>
        </a:bodyPr>
        <a:lstStyle/>
        <a:p>
          <a:pPr lvl="0" algn="r" defTabSz="533400">
            <a:lnSpc>
              <a:spcPct val="90000"/>
            </a:lnSpc>
            <a:spcBef>
              <a:spcPct val="0"/>
            </a:spcBef>
            <a:spcAft>
              <a:spcPct val="35000"/>
            </a:spcAft>
          </a:pPr>
          <a:r>
            <a:rPr lang="sk-SK" sz="1200" kern="1200">
              <a:solidFill>
                <a:sysClr val="windowText" lastClr="000000">
                  <a:hueOff val="0"/>
                  <a:satOff val="0"/>
                  <a:lumOff val="0"/>
                  <a:alphaOff val="0"/>
                </a:sysClr>
              </a:solidFill>
              <a:latin typeface="Calibri"/>
              <a:ea typeface="+mn-ea"/>
              <a:cs typeface="+mn-cs"/>
            </a:rPr>
            <a:t>Subjekty zapojené do riadenia a kontroly EŠIF         na programovej úrovni</a:t>
          </a:r>
        </a:p>
      </dsp:txBody>
      <dsp:txXfrm>
        <a:off x="2678" y="3350826"/>
        <a:ext cx="1370260" cy="905850"/>
      </dsp:txXfrm>
    </dsp:sp>
    <dsp:sp modelId="{7F490964-DB0D-47E7-A3B1-D4378E88FA0A}">
      <dsp:nvSpPr>
        <dsp:cNvPr id="0" name=""/>
        <dsp:cNvSpPr/>
      </dsp:nvSpPr>
      <dsp:spPr>
        <a:xfrm>
          <a:off x="1372939" y="3350826"/>
          <a:ext cx="274052" cy="905850"/>
        </a:xfrm>
        <a:prstGeom prst="leftBrace">
          <a:avLst>
            <a:gd name="adj1" fmla="val 35000"/>
            <a:gd name="adj2" fmla="val 50000"/>
          </a:avLst>
        </a:pr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993363FC-E6E3-4E27-A4AA-B13BDCE207FC}">
      <dsp:nvSpPr>
        <dsp:cNvPr id="0" name=""/>
        <dsp:cNvSpPr/>
      </dsp:nvSpPr>
      <dsp:spPr>
        <a:xfrm>
          <a:off x="1759291" y="3341306"/>
          <a:ext cx="3727108" cy="905850"/>
        </a:xfrm>
        <a:prstGeom prst="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sk-SK" sz="1200" kern="1200">
              <a:solidFill>
                <a:sysClr val="window" lastClr="FFFFFF"/>
              </a:solidFill>
              <a:latin typeface="Calibri"/>
              <a:ea typeface="+mn-ea"/>
              <a:cs typeface="+mn-cs"/>
            </a:rPr>
            <a:t>Riadiaci orgán (RO)</a:t>
          </a:r>
        </a:p>
        <a:p>
          <a:pPr marL="114300" lvl="1" indent="-114300" algn="l" defTabSz="533400">
            <a:lnSpc>
              <a:spcPct val="90000"/>
            </a:lnSpc>
            <a:spcBef>
              <a:spcPct val="0"/>
            </a:spcBef>
            <a:spcAft>
              <a:spcPct val="15000"/>
            </a:spcAft>
            <a:buChar char="••"/>
          </a:pPr>
          <a:r>
            <a:rPr lang="sk-SK" sz="1200" kern="1200">
              <a:solidFill>
                <a:sysClr val="window" lastClr="FFFFFF"/>
              </a:solidFill>
              <a:latin typeface="Calibri"/>
              <a:ea typeface="+mn-ea"/>
              <a:cs typeface="+mn-cs"/>
            </a:rPr>
            <a:t>Sprostredkovateľský orgán (SO)</a:t>
          </a:r>
        </a:p>
        <a:p>
          <a:pPr marL="114300" lvl="1" indent="-114300" algn="l" defTabSz="533400">
            <a:lnSpc>
              <a:spcPct val="90000"/>
            </a:lnSpc>
            <a:spcBef>
              <a:spcPct val="0"/>
            </a:spcBef>
            <a:spcAft>
              <a:spcPct val="15000"/>
            </a:spcAft>
            <a:buChar char="••"/>
          </a:pPr>
          <a:r>
            <a:rPr lang="sk-SK" sz="1200" kern="1200">
              <a:solidFill>
                <a:sysClr val="window" lastClr="FFFFFF"/>
              </a:solidFill>
              <a:latin typeface="Calibri"/>
              <a:ea typeface="+mn-ea"/>
              <a:cs typeface="+mn-cs"/>
            </a:rPr>
            <a:t>Monitorovací výbor (MV)</a:t>
          </a:r>
        </a:p>
      </dsp:txBody>
      <dsp:txXfrm>
        <a:off x="1759291" y="3341306"/>
        <a:ext cx="3727108" cy="905850"/>
      </dsp:txXfrm>
    </dsp:sp>
  </dsp:spTree>
</dsp:drawing>
</file>

<file path=word/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word/diagrams/layout3.xml><?xml version="1.0" encoding="utf-8"?>
<dgm:layoutDef xmlns:dgm="http://schemas.openxmlformats.org/drawingml/2006/diagram" xmlns:a="http://schemas.openxmlformats.org/drawingml/2006/main" uniqueId="urn:diagrams.loki3.com/BracketList+Icon">
  <dgm:title val="Zoznam so zvislou zátvorkou"/>
  <dgm:desc val="Slúži na znázornenie zoskupených blokov informácií. Vhodné na použitie s veľkým množstvom textu úrovne 2."/>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Motív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documentManagement>
    <_dlc_DocId xmlns="e60a29af-d413-48d4-bd90-fe9d2a897e4b">WKX3UHSAJ2R6-2-438308</_dlc_DocId>
    <_dlc_DocIdUrl xmlns="e60a29af-d413-48d4-bd90-fe9d2a897e4b">
      <Url>https://ovdmasv601/sites/DMS/_layouts/15/DocIdRedir.aspx?ID=WKX3UHSAJ2R6-2-438308</Url>
      <Description>WKX3UHSAJ2R6-2-438308</Description>
    </_dlc_DocIdUrl>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Dokument" ma:contentTypeID="0x0101006C0C8C3C1E3DCC44BECE3792677AD011" ma:contentTypeVersion="0" ma:contentTypeDescription="Umožňuje vytvoriť nový dokument." ma:contentTypeScope="" ma:versionID="85fc4bdbf09a6aa5742b4e3db9523750">
  <xsd:schema xmlns:xsd="http://www.w3.org/2001/XMLSchema" xmlns:xs="http://www.w3.org/2001/XMLSchema" xmlns:p="http://schemas.microsoft.com/office/2006/metadata/properties" xmlns:ns2="e60a29af-d413-48d4-bd90-fe9d2a897e4b" targetNamespace="http://schemas.microsoft.com/office/2006/metadata/properties" ma:root="true" ma:fieldsID="d088e84141cffc04886a2632a8c86973" ns2:_="">
    <xsd:import namespace="e60a29af-d413-48d4-bd90-fe9d2a897e4b"/>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60a29af-d413-48d4-bd90-fe9d2a897e4b" elementFormDefault="qualified">
    <xsd:import namespace="http://schemas.microsoft.com/office/2006/documentManagement/types"/>
    <xsd:import namespace="http://schemas.microsoft.com/office/infopath/2007/PartnerControls"/>
    <xsd:element name="_dlc_DocId" ma:index="8" nillable="true" ma:displayName="Hodnota identifikátora dokumentu" ma:description="Hodnota identifikátora dokumentu priradená k tejto položke." ma:internalName="_dlc_DocId" ma:readOnly="true">
      <xsd:simpleType>
        <xsd:restriction base="dms:Text"/>
      </xsd:simpleType>
    </xsd:element>
    <xsd:element name="_dlc_DocIdUrl" ma:index="9" nillable="true" ma:displayName="Identifikátor dokumentu" ma:description="Trvalé prepojenie na tento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F70D61A9-FBDD-4629-8EC2-78A66BA44082}"/>
</file>

<file path=customXml/itemProps2.xml><?xml version="1.0" encoding="utf-8"?>
<ds:datastoreItem xmlns:ds="http://schemas.openxmlformats.org/officeDocument/2006/customXml" ds:itemID="{F87CA934-F434-4243-9095-CDA19C612ABC}"/>
</file>

<file path=customXml/itemProps3.xml><?xml version="1.0" encoding="utf-8"?>
<ds:datastoreItem xmlns:ds="http://schemas.openxmlformats.org/officeDocument/2006/customXml" ds:itemID="{24642934-56C7-4D49-B677-D4EAD0CB7571}"/>
</file>

<file path=customXml/itemProps4.xml><?xml version="1.0" encoding="utf-8"?>
<ds:datastoreItem xmlns:ds="http://schemas.openxmlformats.org/officeDocument/2006/customXml" ds:itemID="{08D98992-ACE5-4077-8607-019AE01AFCF3}"/>
</file>

<file path=customXml/itemProps5.xml><?xml version="1.0" encoding="utf-8"?>
<ds:datastoreItem xmlns:ds="http://schemas.openxmlformats.org/officeDocument/2006/customXml" ds:itemID="{FE0BD424-E35A-4256-B7D1-4CE571A521C3}"/>
</file>

<file path=docProps/app.xml><?xml version="1.0" encoding="utf-8"?>
<Properties xmlns="http://schemas.openxmlformats.org/officeDocument/2006/extended-properties" xmlns:vt="http://schemas.openxmlformats.org/officeDocument/2006/docPropsVTypes">
  <Template>Normal.dotm</Template>
  <TotalTime>23</TotalTime>
  <Pages>53</Pages>
  <Words>21921</Words>
  <Characters>124955</Characters>
  <Application>Microsoft Office Word</Application>
  <DocSecurity>0</DocSecurity>
  <Lines>1041</Lines>
  <Paragraphs>293</Paragraphs>
  <ScaleCrop>false</ScaleCrop>
  <HeadingPairs>
    <vt:vector size="2" baseType="variant">
      <vt:variant>
        <vt:lpstr>Názov</vt:lpstr>
      </vt:variant>
      <vt:variant>
        <vt:i4>1</vt:i4>
      </vt:variant>
    </vt:vector>
  </HeadingPairs>
  <TitlesOfParts>
    <vt:vector size="1" baseType="lpstr">
      <vt:lpstr/>
    </vt:vector>
  </TitlesOfParts>
  <Company/>
  <LinksUpToDate>false</LinksUpToDate>
  <CharactersWithSpaces>146583</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Téglássyová Katarína</dc:creator>
  <cp:lastModifiedBy>Belicová Katarína</cp:lastModifiedBy>
  <cp:revision>6</cp:revision>
  <cp:lastPrinted>2016-03-31T13:14:00Z</cp:lastPrinted>
  <dcterms:created xsi:type="dcterms:W3CDTF">2016-03-31T08:48:00Z</dcterms:created>
  <dcterms:modified xsi:type="dcterms:W3CDTF">2016-04-01T13:42:00Z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0x0101006C0C8C3C1E3DCC44BECE3792677AD011</vt:lpwstr>
  </property>
  <property fmtid="{D5CDD505-2E9C-101B-9397-08002B2CF9AE}" pid="3" name="_dlc_DocIdItemGuid">
    <vt:lpwstr>0dd92326-6307-4963-b514-4cbaa85e3d73</vt:lpwstr>
  </property>
</Properties>
</file>