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word/drawings/drawing1.xml" ContentType="application/vnd.openxmlformats-officedocument.drawingml.chartshapes+xml"/>
  <Override PartName="/word/drawings/drawing2.xml" ContentType="application/vnd.openxmlformats-officedocument.drawingml.chartshapes+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harts/chart16.xml" ContentType="application/vnd.openxmlformats-officedocument.drawingml.chart+xml"/>
  <Override PartName="/word/theme/themeOverride15.xml" ContentType="application/vnd.openxmlformats-officedocument.themeOverride+xml"/>
  <Override PartName="/word/theme/themeOverride16.xml" ContentType="application/vnd.openxmlformats-officedocument.themeOverride+xml"/>
  <Override PartName="/word/charts/chart17.xml" ContentType="application/vnd.openxmlformats-officedocument.drawingml.chart+xml"/>
  <Override PartName="/word/theme/themeOverride12.xml" ContentType="application/vnd.openxmlformats-officedocument.themeOverride+xml"/>
  <Override PartName="/word/charts/chart13.xml" ContentType="application/vnd.openxmlformats-officedocument.drawingml.chart+xml"/>
  <Override PartName="/word/theme/themeOverride13.xml" ContentType="application/vnd.openxmlformats-officedocument.themeOverride+xml"/>
  <Override PartName="/word/charts/chart14.xml" ContentType="application/vnd.openxmlformats-officedocument.drawingml.chart+xml"/>
  <Override PartName="/word/theme/themeOverride14.xml" ContentType="application/vnd.openxmlformats-officedocument.themeOverride+xml"/>
  <Override PartName="/word/charts/chart15.xml" ContentType="application/vnd.openxmlformats-officedocument.drawingml.chart+xml"/>
  <Override PartName="/word/charts/chart12.xml" ContentType="application/vnd.openxmlformats-officedocument.drawingml.chart+xml"/>
  <Override PartName="/word/theme/theme1.xml" ContentType="application/vnd.openxmlformats-officedocument.theme+xml"/>
  <Override PartName="/word/theme/themeOverride17.xml" ContentType="application/vnd.openxmlformats-officedocument.themeOverride+xml"/>
  <Override PartName="/word/theme/themeOverride11.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charts/chart5.xml" ContentType="application/vnd.openxmlformats-officedocument.drawingml.chart+xml"/>
  <Override PartName="/word/theme/themeOverride5.xml" ContentType="application/vnd.openxmlformats-officedocument.themeOverride+xml"/>
  <Override PartName="/word/theme/themeOverride3.xml" ContentType="application/vnd.openxmlformats-officedocument.themeOverride+xml"/>
  <Override PartName="/word/charts/chart3.xml" ContentType="application/vnd.openxmlformats-officedocument.drawingml.chart+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6.xml" ContentType="application/vnd.openxmlformats-officedocument.drawingml.chart+xml"/>
  <Override PartName="/word/theme/themeOverride6.xml" ContentType="application/vnd.openxmlformats-officedocument.themeOverride+xml"/>
  <Override PartName="/word/theme/themeOverride9.xml" ContentType="application/vnd.openxmlformats-officedocument.themeOverride+xml"/>
  <Override PartName="/word/charts/chart10.xml" ContentType="application/vnd.openxmlformats-officedocument.drawingml.chart+xml"/>
  <Override PartName="/word/theme/themeOverride10.xml" ContentType="application/vnd.openxmlformats-officedocument.themeOverride+xml"/>
  <Override PartName="/word/charts/chart11.xml" ContentType="application/vnd.openxmlformats-officedocument.drawingml.chart+xml"/>
  <Override PartName="/word/charts/chart9.xml" ContentType="application/vnd.openxmlformats-officedocument.drawingml.chart+xml"/>
  <Override PartName="/word/charts/chart7.xml" ContentType="application/vnd.openxmlformats-officedocument.drawingml.chart+xml"/>
  <Override PartName="/word/theme/themeOverride7.xml" ContentType="application/vnd.openxmlformats-officedocument.themeOverride+xml"/>
  <Override PartName="/word/charts/chart8.xml" ContentType="application/vnd.openxmlformats-officedocument.drawingml.chart+xml"/>
  <Override PartName="/word/theme/themeOverride8.xml" ContentType="application/vnd.openxmlformats-officedocument.themeOverrid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stylesWithEffects.xml" ContentType="application/vnd.ms-word.stylesWithEffects+xml"/>
  <Override PartName="/word/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bookmarkStart w:id="0" w:name="_GoBack" w:displacedByCustomXml="next"/>
    <w:bookmarkEnd w:id="0" w:displacedByCustomXml="next"/>
    <w:sdt>
      <w:sdtPr>
        <w:rPr>
          <w:rFonts w:cstheme="majorBidi"/>
          <w:b w:val="0"/>
          <w:bCs w:val="0"/>
          <w:sz w:val="22"/>
          <w:szCs w:val="22"/>
          <w:lang w:eastAsia="sk-SK" w:bidi="ar-SA"/>
        </w:rPr>
        <w:id w:val="-708563409"/>
        <w:docPartObj>
          <w:docPartGallery w:val="Table of Contents"/>
          <w:docPartUnique/>
        </w:docPartObj>
      </w:sdtPr>
      <w:sdtEndPr/>
      <w:sdtContent>
        <w:p w:rsidR="004F69F6" w:rsidRPr="00864A6A" w:rsidRDefault="004F69F6" w:rsidP="004109DA">
          <w:pPr>
            <w:pStyle w:val="Hlavikaobsahu"/>
            <w:numPr>
              <w:ilvl w:val="0"/>
              <w:numId w:val="0"/>
            </w:numPr>
            <w:ind w:left="432" w:hanging="432"/>
            <w:rPr>
              <w:sz w:val="28"/>
              <w:szCs w:val="28"/>
            </w:rPr>
          </w:pPr>
          <w:r w:rsidRPr="00864A6A">
            <w:rPr>
              <w:sz w:val="28"/>
              <w:szCs w:val="28"/>
            </w:rPr>
            <w:t>Obsah</w:t>
          </w:r>
        </w:p>
        <w:p w:rsidR="006B1362" w:rsidRPr="00864A6A" w:rsidRDefault="006B1362" w:rsidP="006B1362">
          <w:pPr>
            <w:rPr>
              <w:sz w:val="24"/>
              <w:szCs w:val="24"/>
              <w:lang w:eastAsia="cs-CZ" w:bidi="en-US"/>
            </w:rPr>
          </w:pPr>
        </w:p>
        <w:p w:rsidR="00C121C8" w:rsidRPr="00864A6A" w:rsidRDefault="004D1B6B" w:rsidP="006B1362">
          <w:pPr>
            <w:tabs>
              <w:tab w:val="left" w:leader="dot" w:pos="9214"/>
            </w:tabs>
            <w:rPr>
              <w:b/>
              <w:sz w:val="24"/>
              <w:szCs w:val="24"/>
              <w:lang w:eastAsia="cs-CZ" w:bidi="en-US"/>
            </w:rPr>
          </w:pPr>
          <w:r w:rsidRPr="00864A6A">
            <w:rPr>
              <w:b/>
              <w:sz w:val="24"/>
              <w:szCs w:val="24"/>
              <w:lang w:eastAsia="cs-CZ" w:bidi="en-US"/>
            </w:rPr>
            <w:t xml:space="preserve">Úvod </w:t>
          </w:r>
          <w:r w:rsidR="006B1362" w:rsidRPr="00864A6A">
            <w:rPr>
              <w:b/>
              <w:sz w:val="24"/>
              <w:szCs w:val="24"/>
              <w:lang w:eastAsia="cs-CZ" w:bidi="en-US"/>
            </w:rPr>
            <w:tab/>
          </w:r>
          <w:r w:rsidRPr="00864A6A">
            <w:rPr>
              <w:b/>
              <w:sz w:val="24"/>
              <w:szCs w:val="24"/>
              <w:lang w:eastAsia="cs-CZ" w:bidi="en-US"/>
            </w:rPr>
            <w:t>6</w:t>
          </w:r>
        </w:p>
        <w:p w:rsidR="00D533B1" w:rsidRPr="00864A6A" w:rsidRDefault="00D533B1" w:rsidP="006B1362">
          <w:pPr>
            <w:tabs>
              <w:tab w:val="left" w:leader="dot" w:pos="9214"/>
            </w:tabs>
            <w:rPr>
              <w:b/>
              <w:szCs w:val="24"/>
              <w:lang w:eastAsia="cs-CZ" w:bidi="en-US"/>
            </w:rPr>
          </w:pPr>
        </w:p>
        <w:p w:rsidR="00F1776A" w:rsidRPr="00864A6A" w:rsidRDefault="00F1776A" w:rsidP="00D533B1">
          <w:pPr>
            <w:pStyle w:val="Obsah1"/>
            <w:rPr>
              <w:rFonts w:asciiTheme="minorHAnsi" w:eastAsiaTheme="minorEastAsia" w:hAnsiTheme="minorHAnsi" w:cstheme="minorBidi"/>
              <w:lang w:eastAsia="sk-SK"/>
            </w:rPr>
          </w:pPr>
          <w:r w:rsidRPr="00864A6A">
            <w:fldChar w:fldCharType="begin"/>
          </w:r>
          <w:r w:rsidRPr="00864A6A">
            <w:instrText xml:space="preserve"> TOC \o "1-5" \h \z \u </w:instrText>
          </w:r>
          <w:r w:rsidRPr="00864A6A">
            <w:fldChar w:fldCharType="separate"/>
          </w:r>
          <w:hyperlink w:anchor="_Toc484090011" w:history="1">
            <w:r w:rsidRPr="00864A6A">
              <w:rPr>
                <w:rStyle w:val="Hypertextovprepojenie"/>
              </w:rPr>
              <w:t>1</w:t>
            </w:r>
            <w:r w:rsidRPr="00864A6A">
              <w:rPr>
                <w:rFonts w:asciiTheme="minorHAnsi" w:eastAsiaTheme="minorEastAsia" w:hAnsiTheme="minorHAnsi" w:cstheme="minorBidi"/>
                <w:lang w:eastAsia="sk-SK"/>
              </w:rPr>
              <w:tab/>
            </w:r>
            <w:r w:rsidRPr="00864A6A">
              <w:rPr>
                <w:rStyle w:val="Hypertextovprepojenie"/>
              </w:rPr>
              <w:t>Makroekonomické, legislatívne a regulačné prostredie a postavenie VZP v</w:t>
            </w:r>
            <w:r w:rsidR="006B1362" w:rsidRPr="00864A6A">
              <w:rPr>
                <w:rStyle w:val="Hypertextovprepojenie"/>
              </w:rPr>
              <w:t> </w:t>
            </w:r>
            <w:r w:rsidRPr="00864A6A">
              <w:rPr>
                <w:rStyle w:val="Hypertextovprepojenie"/>
              </w:rPr>
              <w:t>ňom</w:t>
            </w:r>
            <w:r w:rsidR="006B1362" w:rsidRPr="00864A6A">
              <w:rPr>
                <w:rStyle w:val="Hypertextovprepojenie"/>
              </w:rPr>
              <w:tab/>
            </w:r>
            <w:r w:rsidRPr="00864A6A">
              <w:rPr>
                <w:webHidden/>
              </w:rPr>
              <w:fldChar w:fldCharType="begin"/>
            </w:r>
            <w:r w:rsidRPr="00864A6A">
              <w:rPr>
                <w:webHidden/>
              </w:rPr>
              <w:instrText xml:space="preserve"> PAGEREF _Toc484090011 \h </w:instrText>
            </w:r>
            <w:r w:rsidRPr="00864A6A">
              <w:rPr>
                <w:webHidden/>
              </w:rPr>
            </w:r>
            <w:r w:rsidRPr="00864A6A">
              <w:rPr>
                <w:webHidden/>
              </w:rPr>
              <w:fldChar w:fldCharType="separate"/>
            </w:r>
            <w:r w:rsidR="003D29EC">
              <w:rPr>
                <w:webHidden/>
              </w:rPr>
              <w:t>10</w:t>
            </w:r>
            <w:r w:rsidRPr="00864A6A">
              <w:rPr>
                <w:webHidden/>
              </w:rPr>
              <w:fldChar w:fldCharType="end"/>
            </w:r>
          </w:hyperlink>
        </w:p>
        <w:p w:rsidR="00F1776A" w:rsidRPr="00864A6A" w:rsidRDefault="00C95DC0" w:rsidP="00D533B1">
          <w:pPr>
            <w:pStyle w:val="Obsah1"/>
            <w:ind w:left="142"/>
            <w:rPr>
              <w:rFonts w:asciiTheme="minorHAnsi" w:eastAsiaTheme="minorEastAsia" w:hAnsiTheme="minorHAnsi" w:cstheme="minorBidi"/>
              <w:b w:val="0"/>
              <w:lang w:eastAsia="sk-SK"/>
            </w:rPr>
          </w:pPr>
          <w:hyperlink w:anchor="_Toc484090012" w:history="1">
            <w:r w:rsidR="00F1776A" w:rsidRPr="00864A6A">
              <w:rPr>
                <w:rStyle w:val="Hypertextovprepojenie"/>
                <w:b w:val="0"/>
              </w:rPr>
              <w:t>1.1</w:t>
            </w:r>
            <w:r w:rsidR="00D533B1" w:rsidRPr="00864A6A">
              <w:rPr>
                <w:rStyle w:val="Hypertextovprepojenie"/>
                <w:b w:val="0"/>
              </w:rPr>
              <w:t xml:space="preserve"> </w:t>
            </w:r>
            <w:r w:rsidR="00D533B1" w:rsidRPr="00864A6A">
              <w:rPr>
                <w:rStyle w:val="Hypertextovprepojenie"/>
                <w:b w:val="0"/>
              </w:rPr>
              <w:tab/>
            </w:r>
            <w:r w:rsidR="00F1776A" w:rsidRPr="00864A6A">
              <w:rPr>
                <w:rStyle w:val="Hypertextovprepojenie"/>
                <w:b w:val="0"/>
              </w:rPr>
              <w:t>Makroekonomické prostredie</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_Toc484090012 \h </w:instrText>
            </w:r>
            <w:r w:rsidR="00F1776A" w:rsidRPr="00864A6A">
              <w:rPr>
                <w:b w:val="0"/>
                <w:webHidden/>
              </w:rPr>
            </w:r>
            <w:r w:rsidR="00F1776A" w:rsidRPr="00864A6A">
              <w:rPr>
                <w:b w:val="0"/>
                <w:webHidden/>
              </w:rPr>
              <w:fldChar w:fldCharType="separate"/>
            </w:r>
            <w:r w:rsidR="003D29EC">
              <w:rPr>
                <w:b w:val="0"/>
                <w:webHidden/>
              </w:rPr>
              <w:t>10</w:t>
            </w:r>
            <w:r w:rsidR="00F1776A" w:rsidRPr="00864A6A">
              <w:rPr>
                <w:b w:val="0"/>
                <w:webHidden/>
              </w:rPr>
              <w:fldChar w:fldCharType="end"/>
            </w:r>
          </w:hyperlink>
        </w:p>
        <w:p w:rsidR="00F1776A" w:rsidRPr="00864A6A" w:rsidRDefault="00C95DC0" w:rsidP="00D533B1">
          <w:pPr>
            <w:pStyle w:val="Obsah1"/>
            <w:ind w:left="142"/>
            <w:rPr>
              <w:rFonts w:asciiTheme="minorHAnsi" w:eastAsiaTheme="minorEastAsia" w:hAnsiTheme="minorHAnsi" w:cstheme="minorBidi"/>
              <w:b w:val="0"/>
              <w:lang w:eastAsia="sk-SK"/>
            </w:rPr>
          </w:pPr>
          <w:hyperlink w:anchor="_Toc484090016" w:history="1">
            <w:r w:rsidR="00F1776A" w:rsidRPr="00864A6A">
              <w:rPr>
                <w:rStyle w:val="Hypertextovprepojenie"/>
                <w:b w:val="0"/>
              </w:rPr>
              <w:t>1.2</w:t>
            </w:r>
            <w:r w:rsidR="00D533B1" w:rsidRPr="00864A6A">
              <w:rPr>
                <w:rStyle w:val="Hypertextovprepojenie"/>
                <w:b w:val="0"/>
              </w:rPr>
              <w:tab/>
            </w:r>
            <w:r w:rsidR="00F1776A" w:rsidRPr="00864A6A">
              <w:rPr>
                <w:rStyle w:val="Hypertextovprepojenie"/>
                <w:b w:val="0"/>
              </w:rPr>
              <w:t>Legislatívne prostredie</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_Toc484090016 \h </w:instrText>
            </w:r>
            <w:r w:rsidR="00F1776A" w:rsidRPr="00864A6A">
              <w:rPr>
                <w:b w:val="0"/>
                <w:webHidden/>
              </w:rPr>
            </w:r>
            <w:r w:rsidR="00F1776A" w:rsidRPr="00864A6A">
              <w:rPr>
                <w:b w:val="0"/>
                <w:webHidden/>
              </w:rPr>
              <w:fldChar w:fldCharType="separate"/>
            </w:r>
            <w:r w:rsidR="003D29EC">
              <w:rPr>
                <w:b w:val="0"/>
                <w:webHidden/>
              </w:rPr>
              <w:t>12</w:t>
            </w:r>
            <w:r w:rsidR="00F1776A" w:rsidRPr="00864A6A">
              <w:rPr>
                <w:b w:val="0"/>
                <w:webHidden/>
              </w:rPr>
              <w:fldChar w:fldCharType="end"/>
            </w:r>
          </w:hyperlink>
        </w:p>
        <w:p w:rsidR="00F1776A" w:rsidRPr="00864A6A" w:rsidRDefault="00C95DC0" w:rsidP="00D533B1">
          <w:pPr>
            <w:pStyle w:val="Obsah1"/>
            <w:ind w:left="142"/>
            <w:rPr>
              <w:b w:val="0"/>
            </w:rPr>
          </w:pPr>
          <w:hyperlink w:anchor="_Toc484090017" w:history="1">
            <w:r w:rsidR="00F1776A" w:rsidRPr="00864A6A">
              <w:rPr>
                <w:rStyle w:val="Hypertextovprepojenie"/>
                <w:b w:val="0"/>
              </w:rPr>
              <w:t>1.3</w:t>
            </w:r>
            <w:r w:rsidR="00D533B1" w:rsidRPr="00864A6A">
              <w:rPr>
                <w:rStyle w:val="Hypertextovprepojenie"/>
                <w:b w:val="0"/>
              </w:rPr>
              <w:tab/>
            </w:r>
            <w:r w:rsidR="00F1776A" w:rsidRPr="00864A6A">
              <w:rPr>
                <w:rStyle w:val="Hypertextovprepojenie"/>
                <w:b w:val="0"/>
              </w:rPr>
              <w:t>Regulačné prostredie</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_Toc484090017 \h </w:instrText>
            </w:r>
            <w:r w:rsidR="00F1776A" w:rsidRPr="00864A6A">
              <w:rPr>
                <w:b w:val="0"/>
                <w:webHidden/>
              </w:rPr>
            </w:r>
            <w:r w:rsidR="00F1776A" w:rsidRPr="00864A6A">
              <w:rPr>
                <w:b w:val="0"/>
                <w:webHidden/>
              </w:rPr>
              <w:fldChar w:fldCharType="separate"/>
            </w:r>
            <w:r w:rsidR="003D29EC">
              <w:rPr>
                <w:b w:val="0"/>
                <w:webHidden/>
              </w:rPr>
              <w:t>13</w:t>
            </w:r>
            <w:r w:rsidR="00F1776A" w:rsidRPr="00864A6A">
              <w:rPr>
                <w:b w:val="0"/>
                <w:webHidden/>
              </w:rPr>
              <w:fldChar w:fldCharType="end"/>
            </w:r>
          </w:hyperlink>
        </w:p>
        <w:p w:rsidR="006B1362" w:rsidRPr="00864A6A" w:rsidRDefault="006B1362" w:rsidP="006B1362">
          <w:pPr>
            <w:rPr>
              <w:szCs w:val="24"/>
              <w:lang w:eastAsia="cs-CZ"/>
            </w:rPr>
          </w:pPr>
        </w:p>
        <w:p w:rsidR="00F1776A" w:rsidRPr="00864A6A" w:rsidRDefault="00C95DC0" w:rsidP="00D533B1">
          <w:pPr>
            <w:pStyle w:val="Obsah1"/>
            <w:rPr>
              <w:rFonts w:asciiTheme="minorHAnsi" w:eastAsiaTheme="minorEastAsia" w:hAnsiTheme="minorHAnsi" w:cstheme="minorBidi"/>
              <w:lang w:eastAsia="sk-SK"/>
            </w:rPr>
          </w:pPr>
          <w:hyperlink w:anchor="_Toc484090018" w:history="1">
            <w:r w:rsidR="00F1776A" w:rsidRPr="00864A6A">
              <w:rPr>
                <w:rStyle w:val="Hypertextovprepojenie"/>
              </w:rPr>
              <w:t>2</w:t>
            </w:r>
            <w:r w:rsidR="00D533B1" w:rsidRPr="00864A6A">
              <w:rPr>
                <w:rFonts w:asciiTheme="minorHAnsi" w:eastAsiaTheme="minorEastAsia" w:hAnsiTheme="minorHAnsi" w:cstheme="minorBidi"/>
                <w:lang w:eastAsia="sk-SK"/>
              </w:rPr>
              <w:tab/>
            </w:r>
            <w:r w:rsidR="00F1776A" w:rsidRPr="00864A6A">
              <w:rPr>
                <w:rStyle w:val="Hypertextovprepojenie"/>
              </w:rPr>
              <w:t>Vykonávanie verejného zdravotného poistenia</w:t>
            </w:r>
            <w:r w:rsidR="00F1776A" w:rsidRPr="00864A6A">
              <w:rPr>
                <w:webHidden/>
              </w:rPr>
              <w:tab/>
            </w:r>
            <w:r w:rsidR="00F1776A" w:rsidRPr="00864A6A">
              <w:rPr>
                <w:webHidden/>
              </w:rPr>
              <w:fldChar w:fldCharType="begin"/>
            </w:r>
            <w:r w:rsidR="00F1776A" w:rsidRPr="00864A6A">
              <w:rPr>
                <w:webHidden/>
              </w:rPr>
              <w:instrText xml:space="preserve"> PAGEREF _Toc484090018 \h </w:instrText>
            </w:r>
            <w:r w:rsidR="00F1776A" w:rsidRPr="00864A6A">
              <w:rPr>
                <w:webHidden/>
              </w:rPr>
            </w:r>
            <w:r w:rsidR="00F1776A" w:rsidRPr="00864A6A">
              <w:rPr>
                <w:webHidden/>
              </w:rPr>
              <w:fldChar w:fldCharType="separate"/>
            </w:r>
            <w:r w:rsidR="003D29EC">
              <w:rPr>
                <w:webHidden/>
              </w:rPr>
              <w:t>15</w:t>
            </w:r>
            <w:r w:rsidR="00F1776A" w:rsidRPr="00864A6A">
              <w:rPr>
                <w:webHidden/>
              </w:rPr>
              <w:fldChar w:fldCharType="end"/>
            </w:r>
          </w:hyperlink>
        </w:p>
        <w:p w:rsidR="00F1776A" w:rsidRPr="00864A6A" w:rsidRDefault="00C95DC0" w:rsidP="00D533B1">
          <w:pPr>
            <w:pStyle w:val="Obsah1"/>
            <w:ind w:left="142"/>
            <w:rPr>
              <w:rFonts w:asciiTheme="minorHAnsi" w:eastAsiaTheme="minorEastAsia" w:hAnsiTheme="minorHAnsi" w:cstheme="minorBidi"/>
              <w:b w:val="0"/>
              <w:lang w:eastAsia="sk-SK"/>
            </w:rPr>
          </w:pPr>
          <w:hyperlink w:anchor="_Toc484090023" w:history="1">
            <w:r w:rsidR="00F1776A" w:rsidRPr="00864A6A">
              <w:rPr>
                <w:rStyle w:val="Hypertextovprepojenie"/>
                <w:b w:val="0"/>
              </w:rPr>
              <w:t>2.1</w:t>
            </w:r>
            <w:r w:rsidR="00F1776A" w:rsidRPr="00864A6A">
              <w:rPr>
                <w:rFonts w:asciiTheme="minorHAnsi" w:eastAsiaTheme="minorEastAsia" w:hAnsiTheme="minorHAnsi" w:cstheme="minorBidi"/>
                <w:b w:val="0"/>
                <w:lang w:eastAsia="sk-SK"/>
              </w:rPr>
              <w:tab/>
            </w:r>
            <w:r w:rsidR="00F1776A" w:rsidRPr="00864A6A">
              <w:rPr>
                <w:rStyle w:val="Hypertextovprepojenie"/>
                <w:b w:val="0"/>
              </w:rPr>
              <w:t>Rozdelenie verejne zdravotne poistených poistencov</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_Toc484090023 \h </w:instrText>
            </w:r>
            <w:r w:rsidR="00F1776A" w:rsidRPr="00864A6A">
              <w:rPr>
                <w:b w:val="0"/>
                <w:webHidden/>
              </w:rPr>
            </w:r>
            <w:r w:rsidR="00F1776A" w:rsidRPr="00864A6A">
              <w:rPr>
                <w:b w:val="0"/>
                <w:webHidden/>
              </w:rPr>
              <w:fldChar w:fldCharType="separate"/>
            </w:r>
            <w:r w:rsidR="003D29EC">
              <w:rPr>
                <w:b w:val="0"/>
                <w:webHidden/>
              </w:rPr>
              <w:t>15</w:t>
            </w:r>
            <w:r w:rsidR="00F1776A" w:rsidRPr="00864A6A">
              <w:rPr>
                <w:b w:val="0"/>
                <w:webHidden/>
              </w:rPr>
              <w:fldChar w:fldCharType="end"/>
            </w:r>
          </w:hyperlink>
        </w:p>
        <w:p w:rsidR="00F1776A" w:rsidRPr="00864A6A" w:rsidRDefault="00C95DC0" w:rsidP="00D533B1">
          <w:pPr>
            <w:pStyle w:val="Obsah1"/>
            <w:ind w:left="142"/>
            <w:rPr>
              <w:rFonts w:asciiTheme="minorHAnsi" w:eastAsiaTheme="minorEastAsia" w:hAnsiTheme="minorHAnsi" w:cstheme="minorBidi"/>
              <w:b w:val="0"/>
              <w:lang w:eastAsia="sk-SK"/>
            </w:rPr>
          </w:pPr>
          <w:hyperlink w:anchor="_Toc484090024" w:history="1">
            <w:r w:rsidR="00F1776A" w:rsidRPr="00864A6A">
              <w:rPr>
                <w:rStyle w:val="Hypertextovprepojenie"/>
                <w:b w:val="0"/>
              </w:rPr>
              <w:t>2.2</w:t>
            </w:r>
            <w:r w:rsidR="00F1776A" w:rsidRPr="00864A6A">
              <w:rPr>
                <w:rFonts w:asciiTheme="minorHAnsi" w:eastAsiaTheme="minorEastAsia" w:hAnsiTheme="minorHAnsi" w:cstheme="minorBidi"/>
                <w:b w:val="0"/>
                <w:lang w:eastAsia="sk-SK"/>
              </w:rPr>
              <w:tab/>
            </w:r>
            <w:r w:rsidR="00F1776A" w:rsidRPr="00864A6A">
              <w:rPr>
                <w:rStyle w:val="Hypertextovprepojenie"/>
                <w:b w:val="0"/>
              </w:rPr>
              <w:t xml:space="preserve">Organizácia a riadenie </w:t>
            </w:r>
            <w:r w:rsidR="00385A61" w:rsidRPr="00864A6A">
              <w:rPr>
                <w:rStyle w:val="Hypertextovprepojenie"/>
                <w:b w:val="0"/>
              </w:rPr>
              <w:t>ZP</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_Toc484090024 \h </w:instrText>
            </w:r>
            <w:r w:rsidR="00F1776A" w:rsidRPr="00864A6A">
              <w:rPr>
                <w:b w:val="0"/>
                <w:webHidden/>
              </w:rPr>
            </w:r>
            <w:r w:rsidR="00F1776A" w:rsidRPr="00864A6A">
              <w:rPr>
                <w:b w:val="0"/>
                <w:webHidden/>
              </w:rPr>
              <w:fldChar w:fldCharType="separate"/>
            </w:r>
            <w:r w:rsidR="003D29EC">
              <w:rPr>
                <w:b w:val="0"/>
                <w:webHidden/>
              </w:rPr>
              <w:t>15</w:t>
            </w:r>
            <w:r w:rsidR="00F1776A" w:rsidRPr="00864A6A">
              <w:rPr>
                <w:b w:val="0"/>
                <w:webHidden/>
              </w:rPr>
              <w:fldChar w:fldCharType="end"/>
            </w:r>
          </w:hyperlink>
        </w:p>
        <w:p w:rsidR="00D533B1" w:rsidRPr="00864A6A" w:rsidRDefault="00C95DC0" w:rsidP="00D533B1">
          <w:pPr>
            <w:pStyle w:val="Obsah3"/>
            <w:rPr>
              <w:noProof/>
              <w:sz w:val="24"/>
              <w:szCs w:val="24"/>
            </w:rPr>
          </w:pPr>
          <w:hyperlink w:anchor="_Toc484090025" w:history="1">
            <w:r w:rsidR="00F1776A" w:rsidRPr="00864A6A">
              <w:rPr>
                <w:rStyle w:val="Hypertextovprepojenie"/>
                <w:rFonts w:cs="Times New Roman"/>
                <w:iCs/>
                <w:noProof/>
                <w:spacing w:val="5"/>
                <w:sz w:val="24"/>
                <w:szCs w:val="24"/>
              </w:rPr>
              <w:t>2.2.1</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Kontrolná a revízna činnosť</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_Toc484090025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16</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27" w:history="1">
            <w:r w:rsidR="00F1776A" w:rsidRPr="00864A6A">
              <w:rPr>
                <w:rStyle w:val="Hypertextovprepojenie"/>
                <w:rFonts w:cs="Times New Roman"/>
                <w:iCs/>
                <w:noProof/>
                <w:spacing w:val="5"/>
                <w:sz w:val="24"/>
                <w:szCs w:val="24"/>
              </w:rPr>
              <w:t>2.2.2</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Vnútorná kontrola</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_Toc484090027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17</w:t>
            </w:r>
            <w:r w:rsidR="00F1776A" w:rsidRPr="00864A6A">
              <w:rPr>
                <w:noProof/>
                <w:webHidden/>
                <w:sz w:val="24"/>
                <w:szCs w:val="24"/>
              </w:rPr>
              <w:fldChar w:fldCharType="end"/>
            </w:r>
          </w:hyperlink>
        </w:p>
        <w:p w:rsidR="00F1776A" w:rsidRPr="00864A6A" w:rsidRDefault="00C95DC0" w:rsidP="00D533B1">
          <w:pPr>
            <w:pStyle w:val="Obsah1"/>
            <w:ind w:left="142"/>
            <w:rPr>
              <w:rFonts w:asciiTheme="minorHAnsi" w:eastAsiaTheme="minorEastAsia" w:hAnsiTheme="minorHAnsi" w:cstheme="minorBidi"/>
              <w:b w:val="0"/>
              <w:lang w:eastAsia="sk-SK"/>
            </w:rPr>
          </w:pPr>
          <w:hyperlink w:anchor="_Toc484090032" w:history="1">
            <w:r w:rsidR="00F1776A" w:rsidRPr="00864A6A">
              <w:rPr>
                <w:rStyle w:val="Hypertextovprepojenie"/>
                <w:b w:val="0"/>
              </w:rPr>
              <w:t>2.3</w:t>
            </w:r>
            <w:r w:rsidR="00F1776A" w:rsidRPr="00864A6A">
              <w:rPr>
                <w:rFonts w:asciiTheme="minorHAnsi" w:eastAsiaTheme="minorEastAsia" w:hAnsiTheme="minorHAnsi" w:cstheme="minorBidi"/>
                <w:b w:val="0"/>
                <w:lang w:eastAsia="sk-SK"/>
              </w:rPr>
              <w:tab/>
            </w:r>
            <w:r w:rsidR="00F1776A" w:rsidRPr="00864A6A">
              <w:rPr>
                <w:rStyle w:val="Hypertextovprepojenie"/>
                <w:b w:val="0"/>
              </w:rPr>
              <w:t>Hospodárenie ZP</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_Toc484090032 \h </w:instrText>
            </w:r>
            <w:r w:rsidR="00F1776A" w:rsidRPr="00864A6A">
              <w:rPr>
                <w:b w:val="0"/>
                <w:webHidden/>
              </w:rPr>
            </w:r>
            <w:r w:rsidR="00F1776A" w:rsidRPr="00864A6A">
              <w:rPr>
                <w:b w:val="0"/>
                <w:webHidden/>
              </w:rPr>
              <w:fldChar w:fldCharType="separate"/>
            </w:r>
            <w:r w:rsidR="003D29EC">
              <w:rPr>
                <w:b w:val="0"/>
                <w:webHidden/>
              </w:rPr>
              <w:t>17</w:t>
            </w:r>
            <w:r w:rsidR="00F1776A" w:rsidRPr="00864A6A">
              <w:rPr>
                <w:b w:val="0"/>
                <w:webHidden/>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33" w:history="1">
            <w:r w:rsidR="00F1776A" w:rsidRPr="00864A6A">
              <w:rPr>
                <w:rStyle w:val="Hypertextovprepojenie"/>
                <w:rFonts w:cs="Times New Roman"/>
                <w:iCs/>
                <w:noProof/>
                <w:spacing w:val="5"/>
                <w:sz w:val="24"/>
                <w:szCs w:val="24"/>
              </w:rPr>
              <w:t>2.3.1</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Platobná schopnosť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_Toc484090033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18</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35" w:history="1">
            <w:r w:rsidR="00F1776A" w:rsidRPr="00864A6A">
              <w:rPr>
                <w:rStyle w:val="Hypertextovprepojenie"/>
                <w:rFonts w:cs="Times New Roman"/>
                <w:iCs/>
                <w:noProof/>
                <w:spacing w:val="5"/>
                <w:sz w:val="24"/>
                <w:szCs w:val="24"/>
              </w:rPr>
              <w:t>2.3.2</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Príjmy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_Toc484090035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18</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rPr>
          </w:pPr>
          <w:hyperlink w:anchor="_Toc484090038" w:history="1">
            <w:r w:rsidR="00F1776A" w:rsidRPr="00864A6A">
              <w:rPr>
                <w:rStyle w:val="Hypertextovprepojenie"/>
                <w:rFonts w:cs="Times New Roman"/>
                <w:iCs/>
                <w:noProof/>
                <w:spacing w:val="5"/>
                <w:sz w:val="24"/>
                <w:szCs w:val="24"/>
              </w:rPr>
              <w:t>2.3.3</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Predpis a výber poistného</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_Toc484090038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19</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0" w:history="1">
            <w:r w:rsidR="00F1776A" w:rsidRPr="00864A6A">
              <w:rPr>
                <w:rStyle w:val="Hypertextovprepojenie"/>
                <w:rFonts w:cs="Times New Roman"/>
                <w:bCs/>
                <w:noProof/>
                <w:spacing w:val="5"/>
                <w:sz w:val="24"/>
                <w:szCs w:val="24"/>
              </w:rPr>
              <w:t>2.3.3.1</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Ročné zúčtovanie poistného</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_Toc484090040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20</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1" w:history="1">
            <w:r w:rsidR="00F1776A" w:rsidRPr="00864A6A">
              <w:rPr>
                <w:rStyle w:val="Hypertextovprepojenie"/>
                <w:rFonts w:cs="Times New Roman"/>
                <w:bCs/>
                <w:noProof/>
                <w:spacing w:val="5"/>
                <w:sz w:val="24"/>
                <w:szCs w:val="24"/>
              </w:rPr>
              <w:t>2.3.3.2</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Prerozdeľovanie poistného</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_Toc484090041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21</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42" w:history="1">
            <w:r w:rsidR="00F1776A" w:rsidRPr="00864A6A">
              <w:rPr>
                <w:rStyle w:val="Hypertextovprepojenie"/>
                <w:rFonts w:cs="Times New Roman"/>
                <w:iCs/>
                <w:noProof/>
                <w:spacing w:val="5"/>
                <w:sz w:val="24"/>
                <w:szCs w:val="24"/>
              </w:rPr>
              <w:t>2.3.4</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Výdavky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_Toc484090042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22</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3" w:history="1">
            <w:r w:rsidR="00F1776A" w:rsidRPr="00864A6A">
              <w:rPr>
                <w:rStyle w:val="Hypertextovprepojenie"/>
                <w:rFonts w:cs="Times New Roman"/>
                <w:bCs/>
                <w:noProof/>
                <w:spacing w:val="5"/>
                <w:sz w:val="24"/>
                <w:szCs w:val="24"/>
              </w:rPr>
              <w:t>2.3.4.1</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Zabezpečenie a úhrada ZS</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_Toc484090043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23</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4" w:history="1">
            <w:r w:rsidR="00F1776A" w:rsidRPr="00864A6A">
              <w:rPr>
                <w:rStyle w:val="Hypertextovprepojenie"/>
                <w:rFonts w:cs="Times New Roman"/>
                <w:bCs/>
                <w:noProof/>
                <w:spacing w:val="5"/>
                <w:sz w:val="24"/>
                <w:szCs w:val="24"/>
              </w:rPr>
              <w:t>2.3.4.2</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Doplatky za lieky</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_Toc484090044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25</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5" w:history="1">
            <w:r w:rsidR="00F1776A" w:rsidRPr="00864A6A">
              <w:rPr>
                <w:rStyle w:val="Hypertextovprepojenie"/>
                <w:rFonts w:cs="Times New Roman"/>
                <w:bCs/>
                <w:noProof/>
                <w:spacing w:val="5"/>
                <w:sz w:val="24"/>
                <w:szCs w:val="24"/>
              </w:rPr>
              <w:t>2.3.4.3</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Úhrady plánovanej ZS v inom členskom štáte</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_Toc484090045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26</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6" w:history="1">
            <w:r w:rsidR="00F1776A" w:rsidRPr="00864A6A">
              <w:rPr>
                <w:rStyle w:val="Hypertextovprepojenie"/>
                <w:rFonts w:cs="Times New Roman"/>
                <w:bCs/>
                <w:noProof/>
                <w:spacing w:val="5"/>
                <w:sz w:val="24"/>
                <w:szCs w:val="24"/>
              </w:rPr>
              <w:t>2.3.4.4</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Náklady na vecné dávky</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_Toc484090046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28</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47" w:history="1">
            <w:r w:rsidR="00F1776A" w:rsidRPr="00864A6A">
              <w:rPr>
                <w:rStyle w:val="Hypertextovprepojenie"/>
                <w:rFonts w:cs="Times New Roman"/>
                <w:iCs/>
                <w:noProof/>
                <w:spacing w:val="5"/>
                <w:sz w:val="24"/>
                <w:szCs w:val="24"/>
              </w:rPr>
              <w:t>2.3.5</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Pohľadávky, záväzky a tvorba rezerv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_Toc484090047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29</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8" w:history="1">
            <w:r w:rsidR="00F1776A" w:rsidRPr="00864A6A">
              <w:rPr>
                <w:rStyle w:val="Hypertextovprepojenie"/>
                <w:rFonts w:cs="Times New Roman"/>
                <w:bCs/>
                <w:noProof/>
                <w:spacing w:val="5"/>
                <w:sz w:val="24"/>
                <w:szCs w:val="24"/>
              </w:rPr>
              <w:t>2.3.5.1</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Pohľadávky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_Toc484090048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29</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49" w:history="1">
            <w:r w:rsidR="00F1776A" w:rsidRPr="00864A6A">
              <w:rPr>
                <w:rStyle w:val="Hypertextovprepojenie"/>
                <w:rFonts w:cs="Times New Roman"/>
                <w:bCs/>
                <w:noProof/>
                <w:spacing w:val="5"/>
                <w:sz w:val="24"/>
                <w:szCs w:val="24"/>
              </w:rPr>
              <w:t>2.3.5.2</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Vymáhanie pohľadávok na poistnom</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_Toc484090049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29</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50" w:history="1">
            <w:r w:rsidR="00F1776A" w:rsidRPr="00864A6A">
              <w:rPr>
                <w:rStyle w:val="Hypertextovprepojenie"/>
                <w:rFonts w:cs="Times New Roman"/>
                <w:bCs/>
                <w:noProof/>
                <w:spacing w:val="5"/>
                <w:sz w:val="24"/>
                <w:szCs w:val="24"/>
              </w:rPr>
              <w:t>2.3.5.3</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Záväzky</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_Toc484090050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30</w:t>
            </w:r>
            <w:r w:rsidR="00F1776A" w:rsidRPr="00864A6A">
              <w:rPr>
                <w:noProof/>
                <w:webHidden/>
                <w:sz w:val="24"/>
                <w:szCs w:val="24"/>
              </w:rPr>
              <w:fldChar w:fldCharType="end"/>
            </w:r>
          </w:hyperlink>
        </w:p>
        <w:p w:rsidR="00F1776A" w:rsidRPr="00864A6A" w:rsidRDefault="00C95DC0" w:rsidP="00D533B1">
          <w:pPr>
            <w:pStyle w:val="Obsah4"/>
            <w:rPr>
              <w:rFonts w:asciiTheme="minorHAnsi" w:eastAsiaTheme="minorEastAsia" w:hAnsiTheme="minorHAnsi" w:cstheme="minorBidi"/>
              <w:noProof/>
              <w:sz w:val="24"/>
              <w:szCs w:val="24"/>
            </w:rPr>
          </w:pPr>
          <w:hyperlink w:anchor="_Toc484090051" w:history="1">
            <w:r w:rsidR="00F1776A" w:rsidRPr="00864A6A">
              <w:rPr>
                <w:rStyle w:val="Hypertextovprepojenie"/>
                <w:rFonts w:cs="Times New Roman"/>
                <w:bCs/>
                <w:noProof/>
                <w:spacing w:val="5"/>
                <w:sz w:val="24"/>
                <w:szCs w:val="24"/>
              </w:rPr>
              <w:t>2.3.5.4</w:t>
            </w:r>
            <w:r w:rsidR="00E74CEB" w:rsidRPr="00864A6A">
              <w:rPr>
                <w:rStyle w:val="Hypertextovprepojenie"/>
                <w:rFonts w:cs="Times New Roman"/>
                <w:bCs/>
                <w:noProof/>
                <w:spacing w:val="5"/>
                <w:sz w:val="24"/>
                <w:szCs w:val="24"/>
              </w:rPr>
              <w:t xml:space="preserve"> </w:t>
            </w:r>
            <w:r w:rsidR="00D533B1" w:rsidRPr="00864A6A">
              <w:rPr>
                <w:rStyle w:val="Hypertextovprepojenie"/>
                <w:rFonts w:cs="Times New Roman"/>
                <w:bCs/>
                <w:noProof/>
                <w:spacing w:val="5"/>
                <w:sz w:val="24"/>
                <w:szCs w:val="24"/>
              </w:rPr>
              <w:tab/>
            </w:r>
            <w:r w:rsidR="00F1776A" w:rsidRPr="00864A6A">
              <w:rPr>
                <w:rStyle w:val="Hypertextovprepojenie"/>
                <w:rFonts w:cs="Times New Roman"/>
                <w:bCs/>
                <w:noProof/>
                <w:spacing w:val="5"/>
                <w:sz w:val="24"/>
                <w:szCs w:val="24"/>
              </w:rPr>
              <w:t>Rezervy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_Toc484090051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30</w:t>
            </w:r>
            <w:r w:rsidR="00F1776A" w:rsidRPr="00864A6A">
              <w:rPr>
                <w:noProof/>
                <w:webHidden/>
                <w:sz w:val="24"/>
                <w:szCs w:val="24"/>
              </w:rPr>
              <w:fldChar w:fldCharType="end"/>
            </w:r>
          </w:hyperlink>
        </w:p>
        <w:p w:rsidR="00F1776A" w:rsidRPr="00864A6A" w:rsidRDefault="00C95DC0" w:rsidP="00D533B1">
          <w:pPr>
            <w:pStyle w:val="Obsah3"/>
            <w:rPr>
              <w:noProof/>
              <w:sz w:val="24"/>
              <w:szCs w:val="24"/>
            </w:rPr>
          </w:pPr>
          <w:hyperlink w:anchor="_Toc484090052" w:history="1">
            <w:r w:rsidR="00F1776A" w:rsidRPr="00864A6A">
              <w:rPr>
                <w:rStyle w:val="Hypertextovprepojenie"/>
                <w:rFonts w:cs="Times New Roman"/>
                <w:iCs/>
                <w:noProof/>
                <w:spacing w:val="5"/>
                <w:sz w:val="24"/>
                <w:szCs w:val="24"/>
              </w:rPr>
              <w:t>2.3.6</w:t>
            </w:r>
            <w:r w:rsidR="00E74CEB" w:rsidRPr="00864A6A">
              <w:rPr>
                <w:rStyle w:val="Hypertextovprepojenie"/>
                <w:rFonts w:cs="Times New Roman"/>
                <w:iCs/>
                <w:noProof/>
                <w:spacing w:val="5"/>
                <w:sz w:val="24"/>
                <w:szCs w:val="24"/>
              </w:rPr>
              <w:t xml:space="preserve"> </w:t>
            </w:r>
            <w:r w:rsidR="00D533B1" w:rsidRPr="00864A6A">
              <w:rPr>
                <w:rStyle w:val="Hypertextovprepojenie"/>
                <w:rFonts w:cs="Times New Roman"/>
                <w:iCs/>
                <w:noProof/>
                <w:spacing w:val="5"/>
                <w:sz w:val="24"/>
                <w:szCs w:val="24"/>
              </w:rPr>
              <w:tab/>
            </w:r>
            <w:r w:rsidR="00F1776A" w:rsidRPr="00864A6A">
              <w:rPr>
                <w:rStyle w:val="Hypertextovprepojenie"/>
                <w:rFonts w:cs="Times New Roman"/>
                <w:iCs/>
                <w:noProof/>
                <w:spacing w:val="5"/>
                <w:sz w:val="24"/>
                <w:szCs w:val="24"/>
              </w:rPr>
              <w:t>Výsledok hospodárenia ZP</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_Toc484090052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31</w:t>
            </w:r>
            <w:r w:rsidR="00F1776A" w:rsidRPr="00864A6A">
              <w:rPr>
                <w:noProof/>
                <w:webHidden/>
                <w:sz w:val="24"/>
                <w:szCs w:val="24"/>
              </w:rPr>
              <w:fldChar w:fldCharType="end"/>
            </w:r>
          </w:hyperlink>
        </w:p>
        <w:p w:rsidR="006B1362" w:rsidRPr="00864A6A" w:rsidRDefault="006B1362" w:rsidP="006B1362">
          <w:pPr>
            <w:rPr>
              <w:szCs w:val="24"/>
              <w:lang w:eastAsia="cs-CZ"/>
            </w:rPr>
          </w:pPr>
        </w:p>
        <w:p w:rsidR="00F1776A" w:rsidRPr="00864A6A" w:rsidRDefault="00C95DC0" w:rsidP="00D533B1">
          <w:pPr>
            <w:pStyle w:val="Obsah1"/>
            <w:rPr>
              <w:rFonts w:asciiTheme="minorHAnsi" w:eastAsiaTheme="minorEastAsia" w:hAnsiTheme="minorHAnsi" w:cstheme="minorBidi"/>
              <w:lang w:eastAsia="sk-SK"/>
            </w:rPr>
          </w:pPr>
          <w:hyperlink w:anchor="_Toc484090053" w:history="1">
            <w:r w:rsidR="00F1776A" w:rsidRPr="00864A6A">
              <w:rPr>
                <w:rStyle w:val="Hypertextovprepojenie"/>
              </w:rPr>
              <w:t>3</w:t>
            </w:r>
            <w:r w:rsidR="00F1776A" w:rsidRPr="00864A6A">
              <w:rPr>
                <w:rFonts w:asciiTheme="minorHAnsi" w:eastAsiaTheme="minorEastAsia" w:hAnsiTheme="minorHAnsi" w:cstheme="minorBidi"/>
                <w:lang w:eastAsia="sk-SK"/>
              </w:rPr>
              <w:tab/>
            </w:r>
            <w:r w:rsidR="00F1776A" w:rsidRPr="00864A6A">
              <w:rPr>
                <w:rStyle w:val="Hypertextovprepojenie"/>
              </w:rPr>
              <w:t>Nákup ZS</w:t>
            </w:r>
            <w:r w:rsidR="00F1776A" w:rsidRPr="00864A6A">
              <w:rPr>
                <w:webHidden/>
              </w:rPr>
              <w:tab/>
            </w:r>
            <w:r w:rsidR="00F1776A" w:rsidRPr="00864A6A">
              <w:rPr>
                <w:webHidden/>
              </w:rPr>
              <w:fldChar w:fldCharType="begin"/>
            </w:r>
            <w:r w:rsidR="00F1776A" w:rsidRPr="00864A6A">
              <w:rPr>
                <w:webHidden/>
              </w:rPr>
              <w:instrText xml:space="preserve"> PAGEREF _Toc484090053 \h </w:instrText>
            </w:r>
            <w:r w:rsidR="00F1776A" w:rsidRPr="00864A6A">
              <w:rPr>
                <w:webHidden/>
              </w:rPr>
            </w:r>
            <w:r w:rsidR="00F1776A" w:rsidRPr="00864A6A">
              <w:rPr>
                <w:webHidden/>
              </w:rPr>
              <w:fldChar w:fldCharType="separate"/>
            </w:r>
            <w:r w:rsidR="003D29EC">
              <w:rPr>
                <w:webHidden/>
              </w:rPr>
              <w:t>33</w:t>
            </w:r>
            <w:r w:rsidR="00F1776A" w:rsidRPr="00864A6A">
              <w:rPr>
                <w:webHidden/>
              </w:rPr>
              <w:fldChar w:fldCharType="end"/>
            </w:r>
          </w:hyperlink>
        </w:p>
        <w:p w:rsidR="00F1776A" w:rsidRPr="00864A6A" w:rsidRDefault="00C95DC0" w:rsidP="00D533B1">
          <w:pPr>
            <w:pStyle w:val="Obsah1"/>
            <w:ind w:left="142"/>
            <w:rPr>
              <w:rFonts w:asciiTheme="minorHAnsi" w:eastAsiaTheme="minorEastAsia" w:hAnsiTheme="minorHAnsi" w:cstheme="minorBidi"/>
              <w:b w:val="0"/>
              <w:lang w:eastAsia="sk-SK"/>
            </w:rPr>
          </w:pPr>
          <w:hyperlink w:anchor="_Toc484090054" w:history="1">
            <w:r w:rsidR="00F1776A" w:rsidRPr="00864A6A">
              <w:rPr>
                <w:rStyle w:val="Hypertextovprepojenie"/>
                <w:b w:val="0"/>
              </w:rPr>
              <w:t>3.1</w:t>
            </w:r>
            <w:r w:rsidR="00F1776A" w:rsidRPr="00864A6A">
              <w:rPr>
                <w:rFonts w:asciiTheme="minorHAnsi" w:eastAsiaTheme="minorEastAsia" w:hAnsiTheme="minorHAnsi" w:cstheme="minorBidi"/>
                <w:b w:val="0"/>
                <w:lang w:eastAsia="sk-SK"/>
              </w:rPr>
              <w:tab/>
            </w:r>
            <w:r w:rsidR="00F1776A" w:rsidRPr="00864A6A">
              <w:rPr>
                <w:rStyle w:val="Hypertextovprepojenie"/>
                <w:b w:val="0"/>
              </w:rPr>
              <w:t>Uzatváranie zmlúv medzi ZP a PZS</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_Toc484090054 \h </w:instrText>
            </w:r>
            <w:r w:rsidR="00F1776A" w:rsidRPr="00864A6A">
              <w:rPr>
                <w:b w:val="0"/>
                <w:webHidden/>
              </w:rPr>
            </w:r>
            <w:r w:rsidR="00F1776A" w:rsidRPr="00864A6A">
              <w:rPr>
                <w:b w:val="0"/>
                <w:webHidden/>
              </w:rPr>
              <w:fldChar w:fldCharType="separate"/>
            </w:r>
            <w:r w:rsidR="003D29EC">
              <w:rPr>
                <w:b w:val="0"/>
                <w:webHidden/>
              </w:rPr>
              <w:t>33</w:t>
            </w:r>
            <w:r w:rsidR="00F1776A" w:rsidRPr="00864A6A">
              <w:rPr>
                <w:b w:val="0"/>
                <w:webHidden/>
              </w:rPr>
              <w:fldChar w:fldCharType="end"/>
            </w:r>
          </w:hyperlink>
        </w:p>
        <w:p w:rsidR="00F1776A" w:rsidRPr="00864A6A" w:rsidRDefault="00C95DC0" w:rsidP="00D533B1">
          <w:pPr>
            <w:pStyle w:val="Obsah1"/>
            <w:ind w:left="142"/>
            <w:rPr>
              <w:b w:val="0"/>
            </w:rPr>
          </w:pPr>
          <w:hyperlink w:anchor="_Toc484090055" w:history="1">
            <w:r w:rsidR="00F1776A" w:rsidRPr="00864A6A">
              <w:rPr>
                <w:rStyle w:val="Hypertextovprepojenie"/>
                <w:b w:val="0"/>
              </w:rPr>
              <w:t>3.2</w:t>
            </w:r>
            <w:r w:rsidR="00F1776A" w:rsidRPr="00864A6A">
              <w:rPr>
                <w:rFonts w:asciiTheme="minorHAnsi" w:eastAsiaTheme="minorEastAsia" w:hAnsiTheme="minorHAnsi" w:cstheme="minorBidi"/>
                <w:b w:val="0"/>
                <w:lang w:eastAsia="sk-SK"/>
              </w:rPr>
              <w:tab/>
            </w:r>
            <w:r w:rsidR="00F1776A" w:rsidRPr="00864A6A">
              <w:rPr>
                <w:rStyle w:val="Hypertextovprepojenie"/>
                <w:b w:val="0"/>
              </w:rPr>
              <w:t>Vedenie zoznamov poistencov čakajúcich na poskytnutie plánovanej ZS</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_Toc484090055 \h </w:instrText>
            </w:r>
            <w:r w:rsidR="00F1776A" w:rsidRPr="00864A6A">
              <w:rPr>
                <w:b w:val="0"/>
                <w:webHidden/>
              </w:rPr>
            </w:r>
            <w:r w:rsidR="00F1776A" w:rsidRPr="00864A6A">
              <w:rPr>
                <w:b w:val="0"/>
                <w:webHidden/>
              </w:rPr>
              <w:fldChar w:fldCharType="separate"/>
            </w:r>
            <w:r w:rsidR="003D29EC">
              <w:rPr>
                <w:b w:val="0"/>
                <w:webHidden/>
              </w:rPr>
              <w:t>37</w:t>
            </w:r>
            <w:r w:rsidR="00F1776A" w:rsidRPr="00864A6A">
              <w:rPr>
                <w:b w:val="0"/>
                <w:webHidden/>
              </w:rPr>
              <w:fldChar w:fldCharType="end"/>
            </w:r>
          </w:hyperlink>
        </w:p>
        <w:p w:rsidR="006B1362" w:rsidRPr="00864A6A" w:rsidRDefault="006B1362" w:rsidP="00E74CEB">
          <w:pPr>
            <w:tabs>
              <w:tab w:val="left" w:leader="dot" w:pos="900"/>
            </w:tabs>
            <w:rPr>
              <w:szCs w:val="24"/>
              <w:lang w:eastAsia="cs-CZ"/>
            </w:rPr>
          </w:pPr>
        </w:p>
        <w:p w:rsidR="00F1776A" w:rsidRPr="00864A6A" w:rsidRDefault="00C95DC0" w:rsidP="00D533B1">
          <w:pPr>
            <w:pStyle w:val="Obsah1"/>
            <w:rPr>
              <w:rFonts w:asciiTheme="minorHAnsi" w:eastAsiaTheme="minorEastAsia" w:hAnsiTheme="minorHAnsi" w:cstheme="minorBidi"/>
              <w:lang w:eastAsia="sk-SK"/>
            </w:rPr>
          </w:pPr>
          <w:hyperlink w:anchor="_Toc484090056" w:history="1">
            <w:r w:rsidR="00F1776A" w:rsidRPr="00864A6A">
              <w:rPr>
                <w:rStyle w:val="Hypertextovprepojenie"/>
              </w:rPr>
              <w:t>4</w:t>
            </w:r>
            <w:r w:rsidR="00F1776A" w:rsidRPr="00864A6A">
              <w:rPr>
                <w:rFonts w:asciiTheme="minorHAnsi" w:eastAsiaTheme="minorEastAsia" w:hAnsiTheme="minorHAnsi" w:cstheme="minorBidi"/>
                <w:lang w:eastAsia="sk-SK"/>
              </w:rPr>
              <w:tab/>
            </w:r>
            <w:r w:rsidR="00F1776A" w:rsidRPr="00864A6A">
              <w:rPr>
                <w:rStyle w:val="Hypertextovprepojenie"/>
              </w:rPr>
              <w:t>DRG - klasifikačný systém</w:t>
            </w:r>
            <w:r w:rsidR="00F1776A" w:rsidRPr="00864A6A">
              <w:rPr>
                <w:webHidden/>
              </w:rPr>
              <w:tab/>
            </w:r>
            <w:r w:rsidR="00F1776A" w:rsidRPr="00864A6A">
              <w:rPr>
                <w:webHidden/>
              </w:rPr>
              <w:fldChar w:fldCharType="begin"/>
            </w:r>
            <w:r w:rsidR="00F1776A" w:rsidRPr="00864A6A">
              <w:rPr>
                <w:webHidden/>
              </w:rPr>
              <w:instrText xml:space="preserve"> PAGEREF _Toc484090056 \h </w:instrText>
            </w:r>
            <w:r w:rsidR="00F1776A" w:rsidRPr="00864A6A">
              <w:rPr>
                <w:webHidden/>
              </w:rPr>
            </w:r>
            <w:r w:rsidR="00F1776A" w:rsidRPr="00864A6A">
              <w:rPr>
                <w:webHidden/>
              </w:rPr>
              <w:fldChar w:fldCharType="separate"/>
            </w:r>
            <w:r w:rsidR="003D29EC">
              <w:rPr>
                <w:webHidden/>
              </w:rPr>
              <w:t>39</w:t>
            </w:r>
            <w:r w:rsidR="00F1776A" w:rsidRPr="00864A6A">
              <w:rPr>
                <w:webHidden/>
              </w:rPr>
              <w:fldChar w:fldCharType="end"/>
            </w:r>
          </w:hyperlink>
        </w:p>
        <w:p w:rsidR="00F1776A" w:rsidRPr="00864A6A" w:rsidRDefault="00C95DC0" w:rsidP="00D533B1">
          <w:pPr>
            <w:pStyle w:val="Obsah1"/>
            <w:ind w:left="142"/>
            <w:rPr>
              <w:rFonts w:asciiTheme="minorHAnsi" w:eastAsiaTheme="minorEastAsia" w:hAnsiTheme="minorHAnsi" w:cstheme="minorBidi"/>
              <w:lang w:eastAsia="sk-SK"/>
            </w:rPr>
          </w:pPr>
          <w:hyperlink w:anchor="_Toc484090057" w:history="1">
            <w:r w:rsidR="00F1776A" w:rsidRPr="00864A6A">
              <w:rPr>
                <w:rStyle w:val="Hypertextovprepojenie"/>
                <w:b w:val="0"/>
              </w:rPr>
              <w:t>4.1</w:t>
            </w:r>
            <w:r w:rsidR="00F1776A" w:rsidRPr="00864A6A">
              <w:rPr>
                <w:rFonts w:asciiTheme="minorHAnsi" w:eastAsiaTheme="minorEastAsia" w:hAnsiTheme="minorHAnsi" w:cstheme="minorBidi"/>
                <w:lang w:eastAsia="sk-SK"/>
              </w:rPr>
              <w:tab/>
            </w:r>
            <w:r w:rsidR="00F1776A" w:rsidRPr="00864A6A">
              <w:rPr>
                <w:rStyle w:val="Hypertextovprepojenie"/>
                <w:b w:val="0"/>
              </w:rPr>
              <w:t>Realizácia kľúčových procesov pre implementáciu  DRG</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_Toc484090057 \h </w:instrText>
            </w:r>
            <w:r w:rsidR="00F1776A" w:rsidRPr="00864A6A">
              <w:rPr>
                <w:b w:val="0"/>
                <w:webHidden/>
              </w:rPr>
            </w:r>
            <w:r w:rsidR="00F1776A" w:rsidRPr="00864A6A">
              <w:rPr>
                <w:b w:val="0"/>
                <w:webHidden/>
              </w:rPr>
              <w:fldChar w:fldCharType="separate"/>
            </w:r>
            <w:r w:rsidR="003D29EC">
              <w:rPr>
                <w:b w:val="0"/>
                <w:webHidden/>
              </w:rPr>
              <w:t>39</w:t>
            </w:r>
            <w:r w:rsidR="00F1776A" w:rsidRPr="00864A6A">
              <w:rPr>
                <w:b w:val="0"/>
                <w:webHidden/>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58" w:history="1">
            <w:r w:rsidR="00F1776A" w:rsidRPr="00864A6A">
              <w:rPr>
                <w:rStyle w:val="Hypertextovprepojenie"/>
                <w:rFonts w:cs="Times New Roman"/>
                <w:iCs/>
                <w:noProof/>
                <w:spacing w:val="5"/>
                <w:sz w:val="24"/>
                <w:szCs w:val="24"/>
              </w:rPr>
              <w:t>4.1.1</w:t>
            </w:r>
            <w:r w:rsidR="00F1776A" w:rsidRPr="00864A6A">
              <w:rPr>
                <w:rFonts w:asciiTheme="minorHAnsi" w:eastAsiaTheme="minorEastAsia" w:hAnsiTheme="minorHAnsi" w:cstheme="minorBidi"/>
                <w:noProof/>
                <w:sz w:val="24"/>
                <w:szCs w:val="24"/>
                <w:lang w:eastAsia="sk-SK"/>
              </w:rPr>
              <w:tab/>
            </w:r>
            <w:r w:rsidR="00F1776A" w:rsidRPr="00864A6A">
              <w:rPr>
                <w:rStyle w:val="Hypertextovprepojenie"/>
                <w:rFonts w:cs="Times New Roman"/>
                <w:iCs/>
                <w:noProof/>
                <w:spacing w:val="5"/>
                <w:sz w:val="24"/>
                <w:szCs w:val="24"/>
              </w:rPr>
              <w:t>Príprava dátových rozhraní, databázového a aplikačného prostredia</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_Toc484090058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39</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59" w:history="1">
            <w:r w:rsidR="00F1776A" w:rsidRPr="00864A6A">
              <w:rPr>
                <w:rStyle w:val="Hypertextovprepojenie"/>
                <w:rFonts w:cs="Times New Roman"/>
                <w:iCs/>
                <w:noProof/>
                <w:spacing w:val="5"/>
                <w:sz w:val="24"/>
                <w:szCs w:val="24"/>
              </w:rPr>
              <w:t>4.1.2</w:t>
            </w:r>
            <w:r w:rsidR="00F1776A" w:rsidRPr="00864A6A">
              <w:rPr>
                <w:rFonts w:asciiTheme="minorHAnsi" w:eastAsiaTheme="minorEastAsia" w:hAnsiTheme="minorHAnsi" w:cstheme="minorBidi"/>
                <w:noProof/>
                <w:sz w:val="24"/>
                <w:szCs w:val="24"/>
                <w:lang w:eastAsia="sk-SK"/>
              </w:rPr>
              <w:tab/>
            </w:r>
            <w:r w:rsidR="00F1776A" w:rsidRPr="00864A6A">
              <w:rPr>
                <w:rStyle w:val="Hypertextovprepojenie"/>
                <w:rFonts w:cs="Times New Roman"/>
                <w:iCs/>
                <w:noProof/>
                <w:spacing w:val="5"/>
                <w:sz w:val="24"/>
                <w:szCs w:val="24"/>
              </w:rPr>
              <w:t>Príprava centrálneho groupera, eDRG portálu a ostrý štart DRG systému</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_Toc484090059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39</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60" w:history="1">
            <w:r w:rsidR="00F1776A" w:rsidRPr="00864A6A">
              <w:rPr>
                <w:rStyle w:val="Hypertextovprepojenie"/>
                <w:rFonts w:cs="Times New Roman"/>
                <w:iCs/>
                <w:noProof/>
                <w:spacing w:val="5"/>
                <w:sz w:val="24"/>
                <w:szCs w:val="24"/>
              </w:rPr>
              <w:t>4.1.3</w:t>
            </w:r>
            <w:r w:rsidR="00F1776A" w:rsidRPr="00864A6A">
              <w:rPr>
                <w:rFonts w:asciiTheme="minorHAnsi" w:eastAsiaTheme="minorEastAsia" w:hAnsiTheme="minorHAnsi" w:cstheme="minorBidi"/>
                <w:noProof/>
                <w:sz w:val="24"/>
                <w:szCs w:val="24"/>
                <w:lang w:eastAsia="sk-SK"/>
              </w:rPr>
              <w:tab/>
            </w:r>
            <w:r w:rsidR="00F1776A" w:rsidRPr="00864A6A">
              <w:rPr>
                <w:rStyle w:val="Hypertextovprepojenie"/>
                <w:rFonts w:cs="Times New Roman"/>
                <w:iCs/>
                <w:noProof/>
                <w:spacing w:val="5"/>
                <w:sz w:val="24"/>
                <w:szCs w:val="24"/>
              </w:rPr>
              <w:t>Medzinárodná klasifikácia chorôb MKCH-10</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_Toc484090060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39</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61" w:history="1">
            <w:r w:rsidR="00F1776A" w:rsidRPr="00864A6A">
              <w:rPr>
                <w:rStyle w:val="Hypertextovprepojenie"/>
                <w:rFonts w:cs="Times New Roman"/>
                <w:iCs/>
                <w:noProof/>
                <w:spacing w:val="5"/>
                <w:sz w:val="24"/>
                <w:szCs w:val="24"/>
              </w:rPr>
              <w:t>4.1.4</w:t>
            </w:r>
            <w:r w:rsidR="00F1776A" w:rsidRPr="00864A6A">
              <w:rPr>
                <w:rFonts w:asciiTheme="minorHAnsi" w:eastAsiaTheme="minorEastAsia" w:hAnsiTheme="minorHAnsi" w:cstheme="minorBidi"/>
                <w:noProof/>
                <w:sz w:val="24"/>
                <w:szCs w:val="24"/>
                <w:lang w:eastAsia="sk-SK"/>
              </w:rPr>
              <w:tab/>
            </w:r>
            <w:r w:rsidR="00F1776A" w:rsidRPr="00864A6A">
              <w:rPr>
                <w:rStyle w:val="Hypertextovprepojenie"/>
                <w:rFonts w:cs="Times New Roman"/>
                <w:iCs/>
                <w:noProof/>
                <w:spacing w:val="5"/>
                <w:sz w:val="24"/>
                <w:szCs w:val="24"/>
              </w:rPr>
              <w:t>Pravidlá kódovania chorôb a pravidlá kódovania zdravotných výkonov</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_Toc484090061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39</w:t>
            </w:r>
            <w:r w:rsidR="00F1776A" w:rsidRPr="00864A6A">
              <w:rPr>
                <w:noProof/>
                <w:webHidden/>
                <w:sz w:val="24"/>
                <w:szCs w:val="24"/>
              </w:rPr>
              <w:fldChar w:fldCharType="end"/>
            </w:r>
          </w:hyperlink>
        </w:p>
        <w:p w:rsidR="00F1776A" w:rsidRPr="00864A6A" w:rsidRDefault="00C95DC0" w:rsidP="00D533B1">
          <w:pPr>
            <w:pStyle w:val="Obsah3"/>
            <w:rPr>
              <w:rFonts w:asciiTheme="minorHAnsi" w:eastAsiaTheme="minorEastAsia" w:hAnsiTheme="minorHAnsi" w:cstheme="minorBidi"/>
              <w:noProof/>
              <w:sz w:val="24"/>
              <w:szCs w:val="24"/>
              <w:lang w:eastAsia="sk-SK"/>
            </w:rPr>
          </w:pPr>
          <w:hyperlink w:anchor="_Toc484090062" w:history="1">
            <w:r w:rsidR="00F1776A" w:rsidRPr="00864A6A">
              <w:rPr>
                <w:rStyle w:val="Hypertextovprepojenie"/>
                <w:rFonts w:cs="Times New Roman"/>
                <w:iCs/>
                <w:noProof/>
                <w:spacing w:val="5"/>
                <w:sz w:val="24"/>
                <w:szCs w:val="24"/>
              </w:rPr>
              <w:t>4.1.5</w:t>
            </w:r>
            <w:r w:rsidR="00F1776A" w:rsidRPr="00864A6A">
              <w:rPr>
                <w:rFonts w:asciiTheme="minorHAnsi" w:eastAsiaTheme="minorEastAsia" w:hAnsiTheme="minorHAnsi" w:cstheme="minorBidi"/>
                <w:noProof/>
                <w:sz w:val="24"/>
                <w:szCs w:val="24"/>
                <w:lang w:eastAsia="sk-SK"/>
              </w:rPr>
              <w:tab/>
            </w:r>
            <w:r w:rsidR="00F1776A" w:rsidRPr="00864A6A">
              <w:rPr>
                <w:rStyle w:val="Hypertextovprepojenie"/>
                <w:rFonts w:cs="Times New Roman"/>
                <w:iCs/>
                <w:noProof/>
                <w:spacing w:val="5"/>
                <w:sz w:val="24"/>
                <w:szCs w:val="24"/>
              </w:rPr>
              <w:t>Zoznam kalkulačných nemocníc</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_Toc484090062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40</w:t>
            </w:r>
            <w:r w:rsidR="00F1776A" w:rsidRPr="00864A6A">
              <w:rPr>
                <w:noProof/>
                <w:webHidden/>
                <w:sz w:val="24"/>
                <w:szCs w:val="24"/>
              </w:rPr>
              <w:fldChar w:fldCharType="end"/>
            </w:r>
          </w:hyperlink>
        </w:p>
        <w:p w:rsidR="00F1776A" w:rsidRPr="00864A6A" w:rsidRDefault="00C95DC0" w:rsidP="00D533B1">
          <w:pPr>
            <w:pStyle w:val="Obsah3"/>
            <w:rPr>
              <w:noProof/>
              <w:sz w:val="24"/>
              <w:szCs w:val="24"/>
            </w:rPr>
          </w:pPr>
          <w:hyperlink w:anchor="_Toc484090063" w:history="1">
            <w:r w:rsidR="00F1776A" w:rsidRPr="00864A6A">
              <w:rPr>
                <w:rStyle w:val="Hypertextovprepojenie"/>
                <w:rFonts w:cs="Times New Roman"/>
                <w:iCs/>
                <w:noProof/>
                <w:spacing w:val="5"/>
                <w:sz w:val="24"/>
                <w:szCs w:val="24"/>
              </w:rPr>
              <w:t>4.1.6</w:t>
            </w:r>
            <w:r w:rsidR="00F1776A" w:rsidRPr="00864A6A">
              <w:rPr>
                <w:rFonts w:asciiTheme="minorHAnsi" w:eastAsiaTheme="minorEastAsia" w:hAnsiTheme="minorHAnsi" w:cstheme="minorBidi"/>
                <w:noProof/>
                <w:sz w:val="24"/>
                <w:szCs w:val="24"/>
                <w:lang w:eastAsia="sk-SK"/>
              </w:rPr>
              <w:tab/>
            </w:r>
            <w:r w:rsidR="00F1776A" w:rsidRPr="00864A6A">
              <w:rPr>
                <w:rStyle w:val="Hypertextovprepojenie"/>
                <w:rFonts w:cs="Times New Roman"/>
                <w:iCs/>
                <w:noProof/>
                <w:spacing w:val="5"/>
                <w:sz w:val="24"/>
                <w:szCs w:val="24"/>
              </w:rPr>
              <w:t>Metodika kalkulácie nákladov na hospitalizačný prípad</w:t>
            </w:r>
            <w:r w:rsidR="00F1776A" w:rsidRPr="00864A6A">
              <w:rPr>
                <w:noProof/>
                <w:webHidden/>
                <w:sz w:val="24"/>
                <w:szCs w:val="24"/>
              </w:rPr>
              <w:tab/>
            </w:r>
            <w:r w:rsidR="00F1776A" w:rsidRPr="00864A6A">
              <w:rPr>
                <w:noProof/>
                <w:webHidden/>
                <w:sz w:val="24"/>
                <w:szCs w:val="24"/>
              </w:rPr>
              <w:fldChar w:fldCharType="begin"/>
            </w:r>
            <w:r w:rsidR="00F1776A" w:rsidRPr="00864A6A">
              <w:rPr>
                <w:noProof/>
                <w:webHidden/>
                <w:sz w:val="24"/>
                <w:szCs w:val="24"/>
              </w:rPr>
              <w:instrText xml:space="preserve"> PAGEREF _Toc484090063 \h </w:instrText>
            </w:r>
            <w:r w:rsidR="00F1776A" w:rsidRPr="00864A6A">
              <w:rPr>
                <w:noProof/>
                <w:webHidden/>
                <w:sz w:val="24"/>
                <w:szCs w:val="24"/>
              </w:rPr>
            </w:r>
            <w:r w:rsidR="00F1776A" w:rsidRPr="00864A6A">
              <w:rPr>
                <w:noProof/>
                <w:webHidden/>
                <w:sz w:val="24"/>
                <w:szCs w:val="24"/>
              </w:rPr>
              <w:fldChar w:fldCharType="separate"/>
            </w:r>
            <w:r w:rsidR="003D29EC">
              <w:rPr>
                <w:noProof/>
                <w:webHidden/>
                <w:sz w:val="24"/>
                <w:szCs w:val="24"/>
              </w:rPr>
              <w:t>40</w:t>
            </w:r>
            <w:r w:rsidR="00F1776A" w:rsidRPr="00864A6A">
              <w:rPr>
                <w:noProof/>
                <w:webHidden/>
                <w:sz w:val="24"/>
                <w:szCs w:val="24"/>
              </w:rPr>
              <w:fldChar w:fldCharType="end"/>
            </w:r>
          </w:hyperlink>
        </w:p>
        <w:p w:rsidR="00392EFA" w:rsidRPr="00864A6A" w:rsidRDefault="00392EFA" w:rsidP="00392EFA">
          <w:pPr>
            <w:tabs>
              <w:tab w:val="left" w:pos="1276"/>
              <w:tab w:val="left" w:leader="dot" w:pos="9072"/>
            </w:tabs>
            <w:ind w:firstLine="284"/>
            <w:rPr>
              <w:sz w:val="24"/>
              <w:szCs w:val="24"/>
              <w:lang w:eastAsia="cs-CZ"/>
            </w:rPr>
          </w:pPr>
          <w:r w:rsidRPr="00864A6A">
            <w:rPr>
              <w:sz w:val="24"/>
              <w:szCs w:val="24"/>
              <w:lang w:eastAsia="cs-CZ"/>
            </w:rPr>
            <w:t>4.1.7</w:t>
          </w:r>
          <w:r w:rsidRPr="00864A6A">
            <w:rPr>
              <w:sz w:val="24"/>
              <w:szCs w:val="24"/>
              <w:lang w:eastAsia="cs-CZ"/>
            </w:rPr>
            <w:tab/>
            <w:t xml:space="preserve">Analýza údajov zaslaných PÚZS za rok 2016 zaradených do systému financovania </w:t>
          </w:r>
          <w:r w:rsidRPr="00864A6A">
            <w:rPr>
              <w:sz w:val="24"/>
              <w:szCs w:val="24"/>
              <w:lang w:eastAsia="cs-CZ"/>
            </w:rPr>
            <w:tab/>
            <w:t>DRG</w:t>
          </w:r>
          <w:r w:rsidRPr="00864A6A">
            <w:rPr>
              <w:sz w:val="24"/>
              <w:szCs w:val="24"/>
              <w:lang w:eastAsia="cs-CZ"/>
            </w:rPr>
            <w:tab/>
            <w:t>40</w:t>
          </w:r>
        </w:p>
        <w:p w:rsidR="006B1362" w:rsidRPr="00864A6A" w:rsidRDefault="006B1362" w:rsidP="006B1362">
          <w:pPr>
            <w:rPr>
              <w:szCs w:val="24"/>
              <w:lang w:eastAsia="cs-CZ"/>
            </w:rPr>
          </w:pPr>
        </w:p>
        <w:p w:rsidR="00F1776A" w:rsidRPr="00864A6A" w:rsidRDefault="00C95DC0" w:rsidP="00D533B1">
          <w:pPr>
            <w:pStyle w:val="Obsah1"/>
            <w:rPr>
              <w:rFonts w:asciiTheme="minorHAnsi" w:eastAsiaTheme="minorEastAsia" w:hAnsiTheme="minorHAnsi" w:cstheme="minorBidi"/>
              <w:lang w:eastAsia="sk-SK"/>
            </w:rPr>
          </w:pPr>
          <w:hyperlink w:anchor="_Toc484090065" w:history="1">
            <w:r w:rsidR="00F1776A" w:rsidRPr="00864A6A">
              <w:rPr>
                <w:rStyle w:val="Hypertextovprepojenie"/>
              </w:rPr>
              <w:t>5</w:t>
            </w:r>
            <w:r w:rsidR="00F1776A" w:rsidRPr="00864A6A">
              <w:rPr>
                <w:rFonts w:asciiTheme="minorHAnsi" w:eastAsiaTheme="minorEastAsia" w:hAnsiTheme="minorHAnsi" w:cstheme="minorBidi"/>
                <w:lang w:eastAsia="sk-SK"/>
              </w:rPr>
              <w:tab/>
            </w:r>
            <w:r w:rsidR="00F1776A" w:rsidRPr="00864A6A">
              <w:rPr>
                <w:rStyle w:val="Hypertextovprepojenie"/>
              </w:rPr>
              <w:t>Platitelia poistného a poistenci</w:t>
            </w:r>
            <w:r w:rsidR="00F1776A" w:rsidRPr="00864A6A">
              <w:rPr>
                <w:webHidden/>
              </w:rPr>
              <w:tab/>
            </w:r>
            <w:r w:rsidR="00F1776A" w:rsidRPr="00864A6A">
              <w:rPr>
                <w:webHidden/>
              </w:rPr>
              <w:fldChar w:fldCharType="begin"/>
            </w:r>
            <w:r w:rsidR="00F1776A" w:rsidRPr="00864A6A">
              <w:rPr>
                <w:webHidden/>
              </w:rPr>
              <w:instrText xml:space="preserve"> PAGEREF _Toc484090065 \h </w:instrText>
            </w:r>
            <w:r w:rsidR="00F1776A" w:rsidRPr="00864A6A">
              <w:rPr>
                <w:webHidden/>
              </w:rPr>
            </w:r>
            <w:r w:rsidR="00F1776A" w:rsidRPr="00864A6A">
              <w:rPr>
                <w:webHidden/>
              </w:rPr>
              <w:fldChar w:fldCharType="separate"/>
            </w:r>
            <w:r w:rsidR="003D29EC">
              <w:rPr>
                <w:webHidden/>
              </w:rPr>
              <w:t>41</w:t>
            </w:r>
            <w:r w:rsidR="00F1776A" w:rsidRPr="00864A6A">
              <w:rPr>
                <w:webHidden/>
              </w:rPr>
              <w:fldChar w:fldCharType="end"/>
            </w:r>
          </w:hyperlink>
        </w:p>
        <w:p w:rsidR="00F1776A" w:rsidRPr="00864A6A" w:rsidRDefault="00C95DC0" w:rsidP="00A91DF8">
          <w:pPr>
            <w:pStyle w:val="Obsah1"/>
            <w:ind w:left="142"/>
            <w:rPr>
              <w:rFonts w:asciiTheme="minorHAnsi" w:eastAsiaTheme="minorEastAsia" w:hAnsiTheme="minorHAnsi" w:cstheme="minorBidi"/>
              <w:b w:val="0"/>
              <w:lang w:eastAsia="sk-SK"/>
            </w:rPr>
          </w:pPr>
          <w:hyperlink w:anchor="_Toc484090066" w:history="1">
            <w:r w:rsidR="00F1776A" w:rsidRPr="00864A6A">
              <w:rPr>
                <w:rStyle w:val="Hypertextovprepojenie"/>
                <w:b w:val="0"/>
              </w:rPr>
              <w:t>5.1</w:t>
            </w:r>
            <w:r w:rsidR="00F1776A" w:rsidRPr="00864A6A">
              <w:rPr>
                <w:rFonts w:asciiTheme="minorHAnsi" w:eastAsiaTheme="minorEastAsia" w:hAnsiTheme="minorHAnsi" w:cstheme="minorBidi"/>
                <w:b w:val="0"/>
                <w:lang w:eastAsia="sk-SK"/>
              </w:rPr>
              <w:tab/>
            </w:r>
            <w:r w:rsidR="00F1776A" w:rsidRPr="00864A6A">
              <w:rPr>
                <w:rStyle w:val="Hypertextovprepojenie"/>
                <w:b w:val="0"/>
              </w:rPr>
              <w:t>Zabezpečenie práv a povinností poistencov vo vzťahu k zdravotnému poisteniu</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_Toc484090066 \h </w:instrText>
            </w:r>
            <w:r w:rsidR="00F1776A" w:rsidRPr="00864A6A">
              <w:rPr>
                <w:b w:val="0"/>
                <w:webHidden/>
              </w:rPr>
            </w:r>
            <w:r w:rsidR="00F1776A" w:rsidRPr="00864A6A">
              <w:rPr>
                <w:b w:val="0"/>
                <w:webHidden/>
              </w:rPr>
              <w:fldChar w:fldCharType="separate"/>
            </w:r>
            <w:r w:rsidR="003D29EC">
              <w:rPr>
                <w:b w:val="0"/>
                <w:webHidden/>
              </w:rPr>
              <w:t>41</w:t>
            </w:r>
            <w:r w:rsidR="00F1776A" w:rsidRPr="00864A6A">
              <w:rPr>
                <w:b w:val="0"/>
                <w:webHidden/>
              </w:rPr>
              <w:fldChar w:fldCharType="end"/>
            </w:r>
          </w:hyperlink>
        </w:p>
        <w:p w:rsidR="00F1776A" w:rsidRPr="00864A6A" w:rsidRDefault="00C95DC0" w:rsidP="00A91DF8">
          <w:pPr>
            <w:pStyle w:val="Obsah1"/>
            <w:ind w:left="142"/>
            <w:rPr>
              <w:b w:val="0"/>
            </w:rPr>
          </w:pPr>
          <w:hyperlink w:anchor="_Toc484090067" w:history="1">
            <w:r w:rsidR="00F1776A" w:rsidRPr="00864A6A">
              <w:rPr>
                <w:rStyle w:val="Hypertextovprepojenie"/>
                <w:b w:val="0"/>
              </w:rPr>
              <w:t>5.2</w:t>
            </w:r>
            <w:r w:rsidR="00F1776A" w:rsidRPr="00864A6A">
              <w:rPr>
                <w:rFonts w:asciiTheme="minorHAnsi" w:eastAsiaTheme="minorEastAsia" w:hAnsiTheme="minorHAnsi" w:cstheme="minorBidi"/>
                <w:b w:val="0"/>
                <w:lang w:eastAsia="sk-SK"/>
              </w:rPr>
              <w:tab/>
            </w:r>
            <w:r w:rsidR="00F1776A" w:rsidRPr="00864A6A">
              <w:rPr>
                <w:rStyle w:val="Hypertextovprepojenie"/>
                <w:b w:val="0"/>
              </w:rPr>
              <w:t>Analýza dodržiavania právnych predpisov poistencami a platiteľmi poistného</w:t>
            </w:r>
            <w:r w:rsidR="00F1776A" w:rsidRPr="00864A6A">
              <w:rPr>
                <w:b w:val="0"/>
                <w:webHidden/>
              </w:rPr>
              <w:tab/>
            </w:r>
            <w:r w:rsidR="00F1776A" w:rsidRPr="00864A6A">
              <w:rPr>
                <w:b w:val="0"/>
                <w:webHidden/>
              </w:rPr>
              <w:fldChar w:fldCharType="begin"/>
            </w:r>
            <w:r w:rsidR="00F1776A" w:rsidRPr="00864A6A">
              <w:rPr>
                <w:b w:val="0"/>
                <w:webHidden/>
              </w:rPr>
              <w:instrText xml:space="preserve"> PAGEREF _Toc484090067 \h </w:instrText>
            </w:r>
            <w:r w:rsidR="00F1776A" w:rsidRPr="00864A6A">
              <w:rPr>
                <w:b w:val="0"/>
                <w:webHidden/>
              </w:rPr>
            </w:r>
            <w:r w:rsidR="00F1776A" w:rsidRPr="00864A6A">
              <w:rPr>
                <w:b w:val="0"/>
                <w:webHidden/>
              </w:rPr>
              <w:fldChar w:fldCharType="separate"/>
            </w:r>
            <w:r w:rsidR="003D29EC">
              <w:rPr>
                <w:b w:val="0"/>
                <w:webHidden/>
              </w:rPr>
              <w:t>41</w:t>
            </w:r>
            <w:r w:rsidR="00F1776A" w:rsidRPr="00864A6A">
              <w:rPr>
                <w:b w:val="0"/>
                <w:webHidden/>
              </w:rPr>
              <w:fldChar w:fldCharType="end"/>
            </w:r>
          </w:hyperlink>
        </w:p>
        <w:p w:rsidR="006B1362" w:rsidRPr="00864A6A" w:rsidRDefault="006B1362" w:rsidP="006B1362">
          <w:pPr>
            <w:rPr>
              <w:szCs w:val="24"/>
              <w:lang w:eastAsia="cs-CZ"/>
            </w:rPr>
          </w:pPr>
        </w:p>
        <w:p w:rsidR="00FB2B40" w:rsidRPr="00864A6A" w:rsidRDefault="0058245E" w:rsidP="00A91DF8">
          <w:pPr>
            <w:tabs>
              <w:tab w:val="left" w:leader="dot" w:pos="9072"/>
            </w:tabs>
          </w:pPr>
          <w:r w:rsidRPr="00864A6A">
            <w:rPr>
              <w:b/>
              <w:sz w:val="24"/>
              <w:szCs w:val="24"/>
              <w:lang w:eastAsia="cs-CZ"/>
            </w:rPr>
            <w:t>Záver</w:t>
          </w:r>
          <w:r w:rsidRPr="00864A6A">
            <w:rPr>
              <w:b/>
              <w:sz w:val="24"/>
              <w:szCs w:val="24"/>
              <w:lang w:eastAsia="cs-CZ"/>
            </w:rPr>
            <w:tab/>
            <w:t>43</w:t>
          </w:r>
          <w:r w:rsidR="00F1776A" w:rsidRPr="00864A6A">
            <w:rPr>
              <w:rFonts w:cs="Times New Roman"/>
              <w:b/>
              <w:bCs/>
              <w:noProof/>
              <w:sz w:val="24"/>
              <w:szCs w:val="24"/>
              <w:lang w:eastAsia="cs-CZ"/>
            </w:rPr>
            <w:fldChar w:fldCharType="end"/>
          </w:r>
        </w:p>
      </w:sdtContent>
    </w:sdt>
    <w:p w:rsidR="00516396" w:rsidRPr="00864A6A" w:rsidRDefault="00516396" w:rsidP="00165B2E">
      <w:pPr>
        <w:spacing w:line="240" w:lineRule="auto"/>
        <w:jc w:val="left"/>
        <w:rPr>
          <w:rFonts w:cs="Times New Roman"/>
          <w:sz w:val="24"/>
          <w:szCs w:val="24"/>
        </w:rPr>
      </w:pPr>
      <w:r w:rsidRPr="00864A6A">
        <w:rPr>
          <w:b/>
          <w:sz w:val="28"/>
          <w:szCs w:val="28"/>
        </w:rPr>
        <w:lastRenderedPageBreak/>
        <w:t>Zoznam tabuliek</w:t>
      </w:r>
    </w:p>
    <w:p w:rsidR="00516396" w:rsidRPr="00864A6A" w:rsidRDefault="00516396" w:rsidP="00516396">
      <w:pPr>
        <w:spacing w:line="240" w:lineRule="auto"/>
        <w:rPr>
          <w:rFonts w:cs="Times New Roman"/>
          <w:color w:val="000000" w:themeColor="text1"/>
          <w:lang w:eastAsia="cs-CZ"/>
        </w:rPr>
      </w:pPr>
    </w:p>
    <w:p w:rsidR="002E7186" w:rsidRPr="00864A6A" w:rsidRDefault="00516396"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r w:rsidRPr="00864A6A">
        <w:rPr>
          <w:color w:val="FF0000"/>
          <w:sz w:val="24"/>
          <w:szCs w:val="24"/>
        </w:rPr>
        <w:fldChar w:fldCharType="begin"/>
      </w:r>
      <w:r w:rsidRPr="00864A6A">
        <w:rPr>
          <w:color w:val="FF0000"/>
          <w:sz w:val="24"/>
          <w:szCs w:val="24"/>
        </w:rPr>
        <w:instrText xml:space="preserve"> TOC \h \z \c "Tabuľka č. " </w:instrText>
      </w:r>
      <w:r w:rsidRPr="00864A6A">
        <w:rPr>
          <w:color w:val="FF0000"/>
          <w:sz w:val="24"/>
          <w:szCs w:val="24"/>
        </w:rPr>
        <w:fldChar w:fldCharType="separate"/>
      </w:r>
      <w:hyperlink w:anchor="_Toc485642604" w:history="1">
        <w:r w:rsidR="00A91DF8" w:rsidRPr="00864A6A">
          <w:rPr>
            <w:rStyle w:val="Hypertextovprepojenie"/>
            <w:rFonts w:cs="Times New Roman"/>
            <w:noProof/>
            <w:sz w:val="24"/>
            <w:szCs w:val="24"/>
          </w:rPr>
          <w:t>Tabuľka č. 1</w:t>
        </w:r>
        <w:r w:rsidR="00A91DF8" w:rsidRPr="00864A6A">
          <w:rPr>
            <w:rStyle w:val="Hypertextovprepojenie"/>
            <w:rFonts w:cs="Times New Roman"/>
            <w:noProof/>
            <w:sz w:val="24"/>
            <w:szCs w:val="24"/>
          </w:rPr>
          <w:tab/>
        </w:r>
        <w:r w:rsidR="002E7186" w:rsidRPr="00864A6A">
          <w:rPr>
            <w:rStyle w:val="Hypertextovprepojenie"/>
            <w:rFonts w:cs="Times New Roman"/>
            <w:noProof/>
            <w:sz w:val="24"/>
            <w:szCs w:val="24"/>
          </w:rPr>
          <w:t>Vybrané makroekonomické ukazovatele</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_Toc485642604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10</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05" w:history="1">
        <w:r w:rsidR="002E7186" w:rsidRPr="00864A6A">
          <w:rPr>
            <w:rStyle w:val="Hypertextovprepojenie"/>
            <w:rFonts w:cs="Times New Roman"/>
            <w:bCs/>
            <w:noProof/>
            <w:sz w:val="24"/>
            <w:szCs w:val="24"/>
          </w:rPr>
          <w:t>Tabuľka č. 2</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Štruktúra disponibilných zdrojov zdravotníctva</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_Toc485642605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11</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06" w:history="1">
        <w:r w:rsidR="002E7186" w:rsidRPr="00864A6A">
          <w:rPr>
            <w:rStyle w:val="Hypertextovprepojenie"/>
            <w:rFonts w:cs="Times New Roman"/>
            <w:bCs/>
            <w:noProof/>
            <w:sz w:val="24"/>
            <w:szCs w:val="24"/>
          </w:rPr>
          <w:t>Tabuľka č. 3</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Počet poistencov k 31. 12. podľa ZP</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_Toc485642606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15</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07" w:history="1">
        <w:r w:rsidR="002E7186" w:rsidRPr="00864A6A">
          <w:rPr>
            <w:rStyle w:val="Hypertextovprepojenie"/>
            <w:rFonts w:cs="Times New Roman"/>
            <w:bCs/>
            <w:noProof/>
            <w:sz w:val="24"/>
            <w:szCs w:val="24"/>
          </w:rPr>
          <w:t>Tabuľka č. 4</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 xml:space="preserve">ZP v sektore verejného zdravotného poistenia </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_Toc485642607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16</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08" w:history="1">
        <w:r w:rsidR="002E7186" w:rsidRPr="00864A6A">
          <w:rPr>
            <w:rStyle w:val="Hypertextovprepojenie"/>
            <w:rFonts w:cs="Times New Roman"/>
            <w:bCs/>
            <w:noProof/>
            <w:sz w:val="24"/>
            <w:szCs w:val="24"/>
          </w:rPr>
          <w:t>Tabuľka č. 5</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Počet poistencov na 1 revízneho pracovníka</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_Toc485642608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16</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09" w:history="1">
        <w:r w:rsidR="002E7186" w:rsidRPr="00864A6A">
          <w:rPr>
            <w:rStyle w:val="Hypertextovprepojenie"/>
            <w:rFonts w:cs="Times New Roman"/>
            <w:bCs/>
            <w:noProof/>
            <w:sz w:val="24"/>
            <w:szCs w:val="24"/>
          </w:rPr>
          <w:t>Tabuľka č. 6</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Predpis na 1 poistenca EAP a štátu</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_Toc485642609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20</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10" w:history="1">
        <w:r w:rsidR="002E7186" w:rsidRPr="00864A6A">
          <w:rPr>
            <w:rStyle w:val="Hypertextovprepojenie"/>
            <w:rFonts w:cs="Times New Roman"/>
            <w:bCs/>
            <w:noProof/>
            <w:sz w:val="24"/>
            <w:szCs w:val="24"/>
          </w:rPr>
          <w:t>Tabuľka č. 7</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Úspešnosť výberu poistného</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_Toc485642610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20</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11" w:history="1">
        <w:r w:rsidR="002E7186" w:rsidRPr="00864A6A">
          <w:rPr>
            <w:rStyle w:val="Hypertextovprepojenie"/>
            <w:rFonts w:cs="Times New Roman"/>
            <w:bCs/>
            <w:noProof/>
            <w:sz w:val="24"/>
            <w:szCs w:val="24"/>
          </w:rPr>
          <w:t>Tabuľka č. 8</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Vrátené doplatky za lieky ZP spolu</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_Toc485642611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26</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12" w:history="1">
        <w:r w:rsidR="002E7186" w:rsidRPr="00864A6A">
          <w:rPr>
            <w:rStyle w:val="Hypertextovprepojenie"/>
            <w:rFonts w:cs="Times New Roman"/>
            <w:bCs/>
            <w:noProof/>
            <w:sz w:val="24"/>
            <w:szCs w:val="24"/>
          </w:rPr>
          <w:t>Tabuľka č. 9</w:t>
        </w:r>
        <w:r w:rsidR="00A91DF8" w:rsidRPr="00864A6A">
          <w:rPr>
            <w:rStyle w:val="Hypertextovprepojenie"/>
            <w:rFonts w:cs="Times New Roman"/>
            <w:b/>
            <w:bCs/>
            <w:noProof/>
            <w:sz w:val="24"/>
            <w:szCs w:val="24"/>
          </w:rPr>
          <w:tab/>
        </w:r>
        <w:r w:rsidR="00C22854" w:rsidRPr="00864A6A">
          <w:rPr>
            <w:rStyle w:val="Hypertextovprepojenie"/>
            <w:rFonts w:eastAsia="Times New Roman" w:cs="Times New Roman"/>
            <w:bCs/>
            <w:noProof/>
            <w:sz w:val="24"/>
            <w:szCs w:val="24"/>
          </w:rPr>
          <w:t>Plánovaná liečba v zahraničí</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_Toc485642612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27</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13" w:history="1">
        <w:r w:rsidR="002E7186" w:rsidRPr="00864A6A">
          <w:rPr>
            <w:rStyle w:val="Hypertextovprepojenie"/>
            <w:rFonts w:cs="Times New Roman"/>
            <w:bCs/>
            <w:noProof/>
            <w:sz w:val="24"/>
            <w:szCs w:val="24"/>
          </w:rPr>
          <w:t>Tabuľka č. 10</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Prehľad o čerpaní vecných dávok a o uplatnenej výške nákladov</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_Toc485642613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28</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0" w:right="140" w:firstLine="0"/>
        <w:rPr>
          <w:rFonts w:asciiTheme="minorHAnsi" w:eastAsiaTheme="minorEastAsia" w:hAnsiTheme="minorHAnsi" w:cstheme="minorBidi"/>
          <w:noProof/>
          <w:sz w:val="24"/>
          <w:szCs w:val="24"/>
          <w:lang w:eastAsia="sk-SK"/>
        </w:rPr>
      </w:pPr>
      <w:hyperlink w:anchor="_Toc485642614" w:history="1">
        <w:r w:rsidR="002E7186" w:rsidRPr="00864A6A">
          <w:rPr>
            <w:rStyle w:val="Hypertextovprepojenie"/>
            <w:rFonts w:cs="Times New Roman"/>
            <w:bCs/>
            <w:noProof/>
            <w:sz w:val="24"/>
            <w:szCs w:val="24"/>
          </w:rPr>
          <w:t>Tabuľka č. 11</w:t>
        </w:r>
        <w:r w:rsidR="00A91DF8" w:rsidRPr="00864A6A">
          <w:rPr>
            <w:rStyle w:val="Hypertextovprepojenie"/>
            <w:rFonts w:cs="Times New Roman"/>
            <w:b/>
            <w:bCs/>
            <w:noProof/>
            <w:sz w:val="24"/>
            <w:szCs w:val="24"/>
          </w:rPr>
          <w:tab/>
        </w:r>
        <w:r w:rsidR="002E7186" w:rsidRPr="00864A6A">
          <w:rPr>
            <w:rStyle w:val="Hypertextovprepojenie"/>
            <w:rFonts w:cs="Times New Roman"/>
            <w:bCs/>
            <w:noProof/>
            <w:sz w:val="24"/>
            <w:szCs w:val="24"/>
          </w:rPr>
          <w:t>Tvorba rezerv ZP</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_Toc485642614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31</w:t>
        </w:r>
        <w:r w:rsidR="002E7186" w:rsidRPr="00864A6A">
          <w:rPr>
            <w:noProof/>
            <w:webHidden/>
            <w:sz w:val="24"/>
            <w:szCs w:val="24"/>
          </w:rPr>
          <w:fldChar w:fldCharType="end"/>
        </w:r>
      </w:hyperlink>
    </w:p>
    <w:p w:rsidR="002E7186" w:rsidRPr="00864A6A" w:rsidRDefault="00C95DC0" w:rsidP="000C3597">
      <w:pPr>
        <w:pStyle w:val="Zoznamobrzkov"/>
        <w:tabs>
          <w:tab w:val="left" w:pos="1560"/>
          <w:tab w:val="right" w:leader="dot" w:pos="9344"/>
        </w:tabs>
        <w:ind w:left="1560" w:right="140" w:hanging="1560"/>
        <w:rPr>
          <w:rFonts w:asciiTheme="minorHAnsi" w:eastAsiaTheme="minorEastAsia" w:hAnsiTheme="minorHAnsi" w:cstheme="minorBidi"/>
          <w:noProof/>
          <w:lang w:eastAsia="sk-SK"/>
        </w:rPr>
      </w:pPr>
      <w:hyperlink w:anchor="_Toc485642615" w:history="1">
        <w:r w:rsidR="002E7186" w:rsidRPr="00864A6A">
          <w:rPr>
            <w:rStyle w:val="Hypertextovprepojenie"/>
            <w:rFonts w:cs="Times New Roman"/>
            <w:bCs/>
            <w:noProof/>
            <w:sz w:val="24"/>
            <w:szCs w:val="24"/>
          </w:rPr>
          <w:t>Tabuľka</w:t>
        </w:r>
        <w:r w:rsidR="00465A99" w:rsidRPr="00864A6A">
          <w:rPr>
            <w:rStyle w:val="Hypertextovprepojenie"/>
            <w:rFonts w:cs="Times New Roman"/>
            <w:bCs/>
            <w:noProof/>
            <w:sz w:val="24"/>
            <w:szCs w:val="24"/>
          </w:rPr>
          <w:t> </w:t>
        </w:r>
        <w:r w:rsidR="002E7186" w:rsidRPr="00864A6A">
          <w:rPr>
            <w:rStyle w:val="Hypertextovprepojenie"/>
            <w:rFonts w:cs="Times New Roman"/>
            <w:bCs/>
            <w:noProof/>
            <w:sz w:val="24"/>
            <w:szCs w:val="24"/>
          </w:rPr>
          <w:t>č.</w:t>
        </w:r>
        <w:r w:rsidR="00465A99" w:rsidRPr="00864A6A">
          <w:rPr>
            <w:rStyle w:val="Hypertextovprepojenie"/>
            <w:rFonts w:cs="Times New Roman"/>
            <w:bCs/>
            <w:noProof/>
            <w:sz w:val="24"/>
            <w:szCs w:val="24"/>
          </w:rPr>
          <w:t> </w:t>
        </w:r>
        <w:r w:rsidR="002E7186" w:rsidRPr="00864A6A">
          <w:rPr>
            <w:rStyle w:val="Hypertextovprepojenie"/>
            <w:rFonts w:cs="Times New Roman"/>
            <w:bCs/>
            <w:noProof/>
            <w:sz w:val="24"/>
            <w:szCs w:val="24"/>
          </w:rPr>
          <w:t>12</w:t>
        </w:r>
        <w:r w:rsidR="00A91DF8" w:rsidRPr="00864A6A">
          <w:rPr>
            <w:rStyle w:val="Hypertextovprepojenie"/>
            <w:rFonts w:cs="Times New Roman"/>
            <w:bCs/>
            <w:noProof/>
            <w:sz w:val="24"/>
            <w:szCs w:val="24"/>
          </w:rPr>
          <w:tab/>
        </w:r>
        <w:r w:rsidR="000C3597" w:rsidRPr="00864A6A">
          <w:rPr>
            <w:rStyle w:val="Hypertextovprepojenie"/>
            <w:rFonts w:cs="Times New Roman"/>
            <w:bCs/>
            <w:noProof/>
            <w:sz w:val="24"/>
            <w:szCs w:val="24"/>
          </w:rPr>
          <w:tab/>
        </w:r>
        <w:r w:rsidR="002E7186" w:rsidRPr="00864A6A">
          <w:rPr>
            <w:rStyle w:val="Hypertextovprepojenie"/>
            <w:rFonts w:cs="Times New Roman"/>
            <w:bCs/>
            <w:noProof/>
            <w:sz w:val="24"/>
            <w:szCs w:val="24"/>
          </w:rPr>
          <w:t>Počet novo uzatvorených, ukončených  a neuzatvorených zmluvných vzťahov na základe splnenia resp. nesplnenia kritérií na uzatváranie zmlúv v roku 2016</w:t>
        </w:r>
        <w:r w:rsidR="002E7186" w:rsidRPr="00864A6A">
          <w:rPr>
            <w:noProof/>
            <w:webHidden/>
            <w:sz w:val="24"/>
            <w:szCs w:val="24"/>
          </w:rPr>
          <w:tab/>
        </w:r>
        <w:r w:rsidR="002E7186" w:rsidRPr="00864A6A">
          <w:rPr>
            <w:noProof/>
            <w:webHidden/>
            <w:sz w:val="24"/>
            <w:szCs w:val="24"/>
          </w:rPr>
          <w:fldChar w:fldCharType="begin"/>
        </w:r>
        <w:r w:rsidR="002E7186" w:rsidRPr="00864A6A">
          <w:rPr>
            <w:noProof/>
            <w:webHidden/>
            <w:sz w:val="24"/>
            <w:szCs w:val="24"/>
          </w:rPr>
          <w:instrText xml:space="preserve"> PAGEREF _Toc485642615 \h </w:instrText>
        </w:r>
        <w:r w:rsidR="002E7186" w:rsidRPr="00864A6A">
          <w:rPr>
            <w:noProof/>
            <w:webHidden/>
            <w:sz w:val="24"/>
            <w:szCs w:val="24"/>
          </w:rPr>
        </w:r>
        <w:r w:rsidR="002E7186" w:rsidRPr="00864A6A">
          <w:rPr>
            <w:noProof/>
            <w:webHidden/>
            <w:sz w:val="24"/>
            <w:szCs w:val="24"/>
          </w:rPr>
          <w:fldChar w:fldCharType="separate"/>
        </w:r>
        <w:r w:rsidR="003D29EC">
          <w:rPr>
            <w:noProof/>
            <w:webHidden/>
            <w:sz w:val="24"/>
            <w:szCs w:val="24"/>
          </w:rPr>
          <w:t>33</w:t>
        </w:r>
        <w:r w:rsidR="002E7186" w:rsidRPr="00864A6A">
          <w:rPr>
            <w:noProof/>
            <w:webHidden/>
            <w:sz w:val="24"/>
            <w:szCs w:val="24"/>
          </w:rPr>
          <w:fldChar w:fldCharType="end"/>
        </w:r>
      </w:hyperlink>
    </w:p>
    <w:p w:rsidR="00516396" w:rsidRPr="00864A6A" w:rsidRDefault="00516396" w:rsidP="000C3597">
      <w:pPr>
        <w:pStyle w:val="Popis"/>
        <w:tabs>
          <w:tab w:val="left" w:pos="1560"/>
          <w:tab w:val="right" w:leader="dot" w:pos="9214"/>
        </w:tabs>
        <w:spacing w:line="240" w:lineRule="auto"/>
      </w:pPr>
      <w:r w:rsidRPr="00864A6A">
        <w:rPr>
          <w:color w:val="FF0000"/>
          <w:sz w:val="24"/>
        </w:rPr>
        <w:fldChar w:fldCharType="end"/>
      </w:r>
    </w:p>
    <w:p w:rsidR="00516396" w:rsidRPr="00864A6A" w:rsidRDefault="00516396" w:rsidP="00516396">
      <w:pPr>
        <w:spacing w:line="240" w:lineRule="auto"/>
        <w:rPr>
          <w:color w:val="000000" w:themeColor="text1"/>
        </w:rPr>
      </w:pPr>
    </w:p>
    <w:p w:rsidR="00380F77" w:rsidRPr="00864A6A" w:rsidRDefault="00380F77">
      <w:pPr>
        <w:spacing w:after="200"/>
        <w:jc w:val="left"/>
        <w:rPr>
          <w:b/>
          <w:color w:val="000000" w:themeColor="text1"/>
          <w:sz w:val="28"/>
          <w:szCs w:val="28"/>
        </w:rPr>
      </w:pPr>
      <w:r w:rsidRPr="00864A6A">
        <w:rPr>
          <w:b/>
          <w:color w:val="000000" w:themeColor="text1"/>
          <w:sz w:val="28"/>
          <w:szCs w:val="28"/>
        </w:rPr>
        <w:br w:type="page"/>
      </w:r>
    </w:p>
    <w:p w:rsidR="00516396" w:rsidRPr="00864A6A" w:rsidRDefault="00516396" w:rsidP="00516396">
      <w:pPr>
        <w:spacing w:line="240" w:lineRule="auto"/>
        <w:rPr>
          <w:b/>
          <w:color w:val="000000" w:themeColor="text1"/>
          <w:sz w:val="28"/>
          <w:szCs w:val="28"/>
        </w:rPr>
      </w:pPr>
      <w:r w:rsidRPr="00864A6A">
        <w:rPr>
          <w:b/>
          <w:color w:val="000000" w:themeColor="text1"/>
          <w:sz w:val="28"/>
          <w:szCs w:val="28"/>
        </w:rPr>
        <w:lastRenderedPageBreak/>
        <w:t>Zoznam grafov</w:t>
      </w:r>
    </w:p>
    <w:p w:rsidR="00516396" w:rsidRPr="00864A6A" w:rsidRDefault="00516396" w:rsidP="00516396">
      <w:pPr>
        <w:spacing w:line="240" w:lineRule="auto"/>
        <w:rPr>
          <w:rFonts w:cs="Times New Roman"/>
          <w:color w:val="000000" w:themeColor="text1"/>
        </w:rPr>
      </w:pPr>
    </w:p>
    <w:p w:rsidR="0010075A" w:rsidRPr="00864A6A" w:rsidRDefault="00516396" w:rsidP="000C3597">
      <w:pPr>
        <w:pStyle w:val="Zoznamobrzkov"/>
        <w:tabs>
          <w:tab w:val="left" w:pos="1276"/>
          <w:tab w:val="right" w:leader="dot" w:pos="9344"/>
        </w:tabs>
        <w:ind w:left="0" w:right="140" w:firstLine="1"/>
        <w:rPr>
          <w:rStyle w:val="Hypertextovprepojenie"/>
          <w:rFonts w:cs="Times New Roman"/>
          <w:bCs/>
          <w:noProof/>
          <w:sz w:val="24"/>
          <w:szCs w:val="24"/>
        </w:rPr>
      </w:pPr>
      <w:r w:rsidRPr="00864A6A">
        <w:fldChar w:fldCharType="begin"/>
      </w:r>
      <w:r w:rsidRPr="00864A6A">
        <w:instrText xml:space="preserve"> TOC \h \z \c "Graf č." </w:instrText>
      </w:r>
      <w:r w:rsidRPr="00864A6A">
        <w:fldChar w:fldCharType="separate"/>
      </w:r>
      <w:hyperlink w:anchor="_Toc484439150" w:history="1">
        <w:r w:rsidR="0010075A" w:rsidRPr="00864A6A">
          <w:rPr>
            <w:rStyle w:val="Hypertextovprepojenie"/>
            <w:rFonts w:cs="Times New Roman"/>
            <w:bCs/>
            <w:noProof/>
            <w:sz w:val="24"/>
            <w:szCs w:val="24"/>
          </w:rPr>
          <w:t xml:space="preserve">Graf č. 1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jednotlivých zdrojov v roku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_Toc484439150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11</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1"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2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jednotlivých ZP na počte poistencov v roku 2015 a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_Toc484439151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15</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2"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3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Vývoj daňových príjmov podľa typu platiteľa</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_Toc484439152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19</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3"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4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ZP na predpise poistného v roku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_Toc484439153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19</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4"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5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ZP na výbere poistného v roku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_Toc484439154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20</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5"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6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Stav výdavkov ZP na ZS v rokoch 2015-2016 v mil.</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eur</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_Toc484439155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22</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6"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7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Stav výdavkov ZP na ZS v prepočte v eur na 1 poistenca</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_Toc484439156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22</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7"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8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Stav vybraných finančných ukazovateľov ZS v rokoch 2015-2016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_Toc484439157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24</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8"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9 </w:t>
        </w:r>
        <w:r w:rsidR="00380F7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jednotlivých foriem ZS na celkových evidenčne uznaných výkonoch</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_Toc484439158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25</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59"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10 </w:t>
        </w:r>
        <w:r w:rsidR="000C359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jednotlivých foriem ZS na nadlimitných výkonoch v roku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_Toc484439159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25</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60"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11 </w:t>
        </w:r>
        <w:r w:rsidR="000C359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Štruktúra  pohľadávok VZP v rokoch 2015-2016 v eurách</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_Toc484439160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29</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61"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12 </w:t>
        </w:r>
        <w:r w:rsidR="000C359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Štruktúra pohľadávok z VZP v mil.</w:t>
        </w:r>
        <w:r w:rsidR="002D50A5" w:rsidRPr="00864A6A">
          <w:rPr>
            <w:rStyle w:val="Hypertextovprepojenie"/>
            <w:rFonts w:cs="Times New Roman"/>
            <w:bCs/>
            <w:noProof/>
            <w:sz w:val="24"/>
            <w:szCs w:val="24"/>
          </w:rPr>
          <w:t xml:space="preserve"> </w:t>
        </w:r>
        <w:r w:rsidR="007626C6" w:rsidRPr="00864A6A">
          <w:rPr>
            <w:rStyle w:val="Hypertextovprepojenie"/>
            <w:rFonts w:cs="Times New Roman"/>
            <w:bCs/>
            <w:noProof/>
            <w:sz w:val="24"/>
            <w:szCs w:val="24"/>
          </w:rPr>
          <w:t>eu</w:t>
        </w:r>
        <w:r w:rsidR="00A5155A" w:rsidRPr="00864A6A">
          <w:rPr>
            <w:rStyle w:val="Hypertextovprepojenie"/>
            <w:rFonts w:cs="Times New Roman"/>
            <w:bCs/>
            <w:noProof/>
            <w:sz w:val="24"/>
            <w:szCs w:val="24"/>
          </w:rPr>
          <w:t>r</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_Toc484439161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29</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62" w:history="1">
        <w:r w:rsidR="0010075A" w:rsidRPr="00864A6A">
          <w:rPr>
            <w:rStyle w:val="Hypertextovprepojenie"/>
            <w:rFonts w:cs="Times New Roman"/>
            <w:bCs/>
            <w:noProof/>
            <w:sz w:val="24"/>
            <w:szCs w:val="24"/>
          </w:rPr>
          <w:t>Graf č.</w:t>
        </w:r>
        <w:r w:rsidR="002D50A5"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13 </w:t>
        </w:r>
        <w:r w:rsidR="000C359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Podiel jednotlivých ZP na vytvorených rezervách v roku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_Toc484439162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31</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63" w:history="1">
        <w:r w:rsidR="0010075A" w:rsidRPr="00864A6A">
          <w:rPr>
            <w:rStyle w:val="Hypertextovprepojenie"/>
            <w:rFonts w:cs="Times New Roman"/>
            <w:bCs/>
            <w:noProof/>
            <w:sz w:val="24"/>
            <w:szCs w:val="24"/>
          </w:rPr>
          <w:t>Graf č.</w:t>
        </w:r>
        <w:r w:rsidR="00F54956"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14 </w:t>
        </w:r>
        <w:r w:rsidR="000C359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Vývoj výsledku hospodárenia  ZP  v rokoch 2015 a 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_Toc484439163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32</w:t>
        </w:r>
        <w:r w:rsidR="0010075A" w:rsidRPr="00864A6A">
          <w:rPr>
            <w:rStyle w:val="Hypertextovprepojenie"/>
            <w:rFonts w:cs="Times New Roman"/>
            <w:bCs/>
            <w:noProof/>
            <w:webHidden/>
            <w:sz w:val="24"/>
            <w:szCs w:val="24"/>
          </w:rPr>
          <w:fldChar w:fldCharType="end"/>
        </w:r>
      </w:hyperlink>
    </w:p>
    <w:p w:rsidR="0010075A" w:rsidRPr="00864A6A" w:rsidRDefault="00C95DC0" w:rsidP="000C3597">
      <w:pPr>
        <w:pStyle w:val="Zoznamobrzkov"/>
        <w:tabs>
          <w:tab w:val="left" w:pos="1276"/>
          <w:tab w:val="right" w:leader="dot" w:pos="9344"/>
        </w:tabs>
        <w:ind w:left="0" w:right="140" w:firstLine="1"/>
        <w:rPr>
          <w:rStyle w:val="Hypertextovprepojenie"/>
          <w:rFonts w:cs="Times New Roman"/>
          <w:bCs/>
          <w:noProof/>
          <w:sz w:val="24"/>
          <w:szCs w:val="24"/>
        </w:rPr>
      </w:pPr>
      <w:hyperlink w:anchor="_Toc484439164" w:history="1">
        <w:r w:rsidR="0010075A" w:rsidRPr="00864A6A">
          <w:rPr>
            <w:rStyle w:val="Hypertextovprepojenie"/>
            <w:rFonts w:cs="Times New Roman"/>
            <w:bCs/>
            <w:noProof/>
            <w:sz w:val="24"/>
            <w:szCs w:val="24"/>
          </w:rPr>
          <w:t>Graf č.</w:t>
        </w:r>
        <w:r w:rsidR="00F54956" w:rsidRPr="00864A6A">
          <w:rPr>
            <w:rStyle w:val="Hypertextovprepojenie"/>
            <w:rFonts w:cs="Times New Roman"/>
            <w:bCs/>
            <w:noProof/>
            <w:sz w:val="24"/>
            <w:szCs w:val="24"/>
          </w:rPr>
          <w:t xml:space="preserve"> </w:t>
        </w:r>
        <w:r w:rsidR="0010075A" w:rsidRPr="00864A6A">
          <w:rPr>
            <w:rStyle w:val="Hypertextovprepojenie"/>
            <w:rFonts w:cs="Times New Roman"/>
            <w:bCs/>
            <w:noProof/>
            <w:sz w:val="24"/>
            <w:szCs w:val="24"/>
          </w:rPr>
          <w:t xml:space="preserve">15 </w:t>
        </w:r>
        <w:r w:rsidR="000C3597" w:rsidRPr="00864A6A">
          <w:rPr>
            <w:rStyle w:val="Hypertextovprepojenie"/>
            <w:rFonts w:cs="Times New Roman"/>
            <w:bCs/>
            <w:noProof/>
            <w:sz w:val="24"/>
            <w:szCs w:val="24"/>
          </w:rPr>
          <w:tab/>
        </w:r>
        <w:r w:rsidR="0010075A" w:rsidRPr="00864A6A">
          <w:rPr>
            <w:rStyle w:val="Hypertextovprepojenie"/>
            <w:rFonts w:cs="Times New Roman"/>
            <w:bCs/>
            <w:noProof/>
            <w:sz w:val="24"/>
            <w:szCs w:val="24"/>
          </w:rPr>
          <w:t>Prehľad o počte poistencov čakajúcich na poskytnutie ZS v</w:t>
        </w:r>
        <w:r w:rsidR="00F54956" w:rsidRPr="00864A6A">
          <w:rPr>
            <w:rStyle w:val="Hypertextovprepojenie"/>
            <w:rFonts w:cs="Times New Roman"/>
            <w:bCs/>
            <w:noProof/>
            <w:sz w:val="24"/>
            <w:szCs w:val="24"/>
          </w:rPr>
          <w:t xml:space="preserve"> rokoch </w:t>
        </w:r>
        <w:r w:rsidR="0010075A" w:rsidRPr="00864A6A">
          <w:rPr>
            <w:rStyle w:val="Hypertextovprepojenie"/>
            <w:rFonts w:cs="Times New Roman"/>
            <w:bCs/>
            <w:noProof/>
            <w:sz w:val="24"/>
            <w:szCs w:val="24"/>
          </w:rPr>
          <w:t>2015-2016</w:t>
        </w:r>
        <w:r w:rsidR="0010075A" w:rsidRPr="00864A6A">
          <w:rPr>
            <w:rStyle w:val="Hypertextovprepojenie"/>
            <w:rFonts w:cs="Times New Roman"/>
            <w:bCs/>
            <w:noProof/>
            <w:webHidden/>
            <w:sz w:val="24"/>
            <w:szCs w:val="24"/>
          </w:rPr>
          <w:tab/>
        </w:r>
        <w:r w:rsidR="0010075A" w:rsidRPr="00864A6A">
          <w:rPr>
            <w:rStyle w:val="Hypertextovprepojenie"/>
            <w:rFonts w:cs="Times New Roman"/>
            <w:bCs/>
            <w:noProof/>
            <w:webHidden/>
            <w:sz w:val="24"/>
            <w:szCs w:val="24"/>
          </w:rPr>
          <w:fldChar w:fldCharType="begin"/>
        </w:r>
        <w:r w:rsidR="0010075A" w:rsidRPr="00864A6A">
          <w:rPr>
            <w:rStyle w:val="Hypertextovprepojenie"/>
            <w:rFonts w:cs="Times New Roman"/>
            <w:bCs/>
            <w:noProof/>
            <w:webHidden/>
            <w:sz w:val="24"/>
            <w:szCs w:val="24"/>
          </w:rPr>
          <w:instrText xml:space="preserve"> PAGEREF _Toc484439164 \h </w:instrText>
        </w:r>
        <w:r w:rsidR="0010075A" w:rsidRPr="00864A6A">
          <w:rPr>
            <w:rStyle w:val="Hypertextovprepojenie"/>
            <w:rFonts w:cs="Times New Roman"/>
            <w:bCs/>
            <w:noProof/>
            <w:webHidden/>
            <w:sz w:val="24"/>
            <w:szCs w:val="24"/>
          </w:rPr>
        </w:r>
        <w:r w:rsidR="0010075A" w:rsidRPr="00864A6A">
          <w:rPr>
            <w:rStyle w:val="Hypertextovprepojenie"/>
            <w:rFonts w:cs="Times New Roman"/>
            <w:bCs/>
            <w:noProof/>
            <w:webHidden/>
            <w:sz w:val="24"/>
            <w:szCs w:val="24"/>
          </w:rPr>
          <w:fldChar w:fldCharType="separate"/>
        </w:r>
        <w:r w:rsidR="003D29EC">
          <w:rPr>
            <w:rStyle w:val="Hypertextovprepojenie"/>
            <w:rFonts w:cs="Times New Roman"/>
            <w:bCs/>
            <w:noProof/>
            <w:webHidden/>
            <w:sz w:val="24"/>
            <w:szCs w:val="24"/>
          </w:rPr>
          <w:t>38</w:t>
        </w:r>
        <w:r w:rsidR="0010075A" w:rsidRPr="00864A6A">
          <w:rPr>
            <w:rStyle w:val="Hypertextovprepojenie"/>
            <w:rFonts w:cs="Times New Roman"/>
            <w:bCs/>
            <w:noProof/>
            <w:webHidden/>
            <w:sz w:val="24"/>
            <w:szCs w:val="24"/>
          </w:rPr>
          <w:fldChar w:fldCharType="end"/>
        </w:r>
      </w:hyperlink>
    </w:p>
    <w:p w:rsidR="00516396" w:rsidRPr="00864A6A" w:rsidRDefault="00516396" w:rsidP="000C3597">
      <w:pPr>
        <w:pStyle w:val="Popis"/>
        <w:tabs>
          <w:tab w:val="left" w:pos="1276"/>
        </w:tabs>
        <w:spacing w:line="240" w:lineRule="auto"/>
        <w:ind w:right="140" w:firstLine="1"/>
        <w:rPr>
          <w:sz w:val="24"/>
        </w:rPr>
      </w:pPr>
      <w:r w:rsidRPr="00864A6A">
        <w:rPr>
          <w:sz w:val="24"/>
        </w:rPr>
        <w:fldChar w:fldCharType="end"/>
      </w:r>
    </w:p>
    <w:p w:rsidR="00516396" w:rsidRPr="00864A6A" w:rsidRDefault="00516396" w:rsidP="00516396">
      <w:pPr>
        <w:spacing w:beforeLines="60" w:before="144" w:afterLines="60" w:after="144" w:line="240" w:lineRule="auto"/>
        <w:rPr>
          <w:b/>
          <w:bCs/>
          <w:color w:val="000000" w:themeColor="text1"/>
          <w:sz w:val="24"/>
          <w:szCs w:val="24"/>
          <w:lang w:eastAsia="cs-CZ"/>
        </w:rPr>
      </w:pPr>
      <w:r w:rsidRPr="00864A6A">
        <w:rPr>
          <w:b/>
          <w:sz w:val="24"/>
        </w:rPr>
        <w:t xml:space="preserve"> </w:t>
      </w:r>
      <w:r w:rsidRPr="00864A6A">
        <w:rPr>
          <w:color w:val="000000" w:themeColor="text1"/>
          <w:sz w:val="24"/>
          <w:szCs w:val="24"/>
        </w:rPr>
        <w:t xml:space="preserve"> </w:t>
      </w:r>
      <w:r w:rsidRPr="00864A6A">
        <w:rPr>
          <w:b/>
          <w:sz w:val="24"/>
        </w:rPr>
        <w:t xml:space="preserve"> </w:t>
      </w:r>
      <w:r w:rsidRPr="00864A6A">
        <w:rPr>
          <w:color w:val="000000" w:themeColor="text1"/>
          <w:sz w:val="24"/>
          <w:szCs w:val="24"/>
        </w:rPr>
        <w:t xml:space="preserve"> </w:t>
      </w:r>
      <w:r w:rsidRPr="00864A6A">
        <w:rPr>
          <w:color w:val="000000" w:themeColor="text1"/>
          <w:sz w:val="24"/>
          <w:szCs w:val="24"/>
        </w:rPr>
        <w:br w:type="page"/>
      </w:r>
    </w:p>
    <w:p w:rsidR="00516396" w:rsidRPr="00864A6A" w:rsidRDefault="00516396" w:rsidP="00516396">
      <w:pPr>
        <w:spacing w:line="240" w:lineRule="auto"/>
        <w:rPr>
          <w:b/>
          <w:color w:val="000000" w:themeColor="text1"/>
          <w:sz w:val="28"/>
          <w:szCs w:val="28"/>
        </w:rPr>
      </w:pPr>
      <w:r w:rsidRPr="00864A6A">
        <w:rPr>
          <w:b/>
          <w:color w:val="000000" w:themeColor="text1"/>
          <w:sz w:val="28"/>
          <w:szCs w:val="28"/>
        </w:rPr>
        <w:lastRenderedPageBreak/>
        <w:t>Zoznam príloh</w:t>
      </w:r>
    </w:p>
    <w:p w:rsidR="00516396" w:rsidRPr="00864A6A" w:rsidRDefault="00516396" w:rsidP="00516396">
      <w:pPr>
        <w:spacing w:line="240" w:lineRule="auto"/>
        <w:rPr>
          <w:color w:val="000000" w:themeColor="text1"/>
          <w:lang w:eastAsia="cs-CZ"/>
        </w:rPr>
      </w:pPr>
    </w:p>
    <w:p w:rsidR="007D2E2C" w:rsidRPr="00864A6A" w:rsidRDefault="007D2E2C" w:rsidP="000C3597">
      <w:pPr>
        <w:pStyle w:val="Zoznamobrzkov"/>
        <w:tabs>
          <w:tab w:val="left" w:pos="1560"/>
          <w:tab w:val="right" w:leader="dot" w:pos="9344"/>
        </w:tabs>
        <w:ind w:right="140"/>
        <w:rPr>
          <w:rFonts w:eastAsiaTheme="minorEastAsia" w:cs="Times New Roman"/>
          <w:noProof/>
          <w:sz w:val="24"/>
          <w:szCs w:val="24"/>
          <w:lang w:eastAsia="sk-SK"/>
        </w:rPr>
      </w:pP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TOC \h \z \c "Príloha  č." </w:instrText>
      </w:r>
      <w:r w:rsidRPr="00864A6A">
        <w:rPr>
          <w:rFonts w:cs="Times New Roman"/>
          <w:b/>
          <w:color w:val="000000" w:themeColor="text1"/>
          <w:sz w:val="24"/>
          <w:szCs w:val="24"/>
        </w:rPr>
        <w:fldChar w:fldCharType="separate"/>
      </w:r>
      <w:hyperlink w:anchor="_Toc485029719" w:history="1">
        <w:r w:rsidRPr="00864A6A">
          <w:rPr>
            <w:rStyle w:val="Hypertextovprepojenie"/>
            <w:rFonts w:cs="Times New Roman"/>
            <w:bCs/>
            <w:noProof/>
            <w:sz w:val="24"/>
            <w:szCs w:val="24"/>
          </w:rPr>
          <w:t xml:space="preserve">Príloha  č. 1 </w:t>
        </w:r>
        <w:r w:rsidRPr="00864A6A">
          <w:rPr>
            <w:rStyle w:val="Hypertextovprepojenie"/>
            <w:rFonts w:cs="Times New Roman"/>
            <w:bCs/>
            <w:noProof/>
            <w:sz w:val="24"/>
            <w:szCs w:val="24"/>
          </w:rPr>
          <w:tab/>
          <w:t>Počty poistencov podľa samosprávnych krajov</w:t>
        </w:r>
        <w:r w:rsidRPr="00864A6A">
          <w:rPr>
            <w:rFonts w:cs="Times New Roman"/>
            <w:noProof/>
            <w:webHidden/>
            <w:sz w:val="24"/>
            <w:szCs w:val="24"/>
          </w:rPr>
          <w:tab/>
        </w:r>
        <w:r w:rsidRPr="00864A6A">
          <w:rPr>
            <w:rFonts w:cs="Times New Roman"/>
            <w:noProof/>
            <w:webHidden/>
            <w:sz w:val="24"/>
            <w:szCs w:val="24"/>
          </w:rPr>
          <w:fldChar w:fldCharType="begin"/>
        </w:r>
        <w:r w:rsidRPr="00864A6A">
          <w:rPr>
            <w:rFonts w:cs="Times New Roman"/>
            <w:noProof/>
            <w:webHidden/>
            <w:sz w:val="24"/>
            <w:szCs w:val="24"/>
          </w:rPr>
          <w:instrText xml:space="preserve"> PAGEREF _Toc485029719 \h </w:instrText>
        </w:r>
        <w:r w:rsidRPr="00864A6A">
          <w:rPr>
            <w:rFonts w:cs="Times New Roman"/>
            <w:noProof/>
            <w:webHidden/>
            <w:sz w:val="24"/>
            <w:szCs w:val="24"/>
          </w:rPr>
        </w:r>
        <w:r w:rsidRPr="00864A6A">
          <w:rPr>
            <w:rFonts w:cs="Times New Roman"/>
            <w:noProof/>
            <w:webHidden/>
            <w:sz w:val="24"/>
            <w:szCs w:val="24"/>
          </w:rPr>
          <w:fldChar w:fldCharType="separate"/>
        </w:r>
        <w:r w:rsidR="003D29EC">
          <w:rPr>
            <w:rFonts w:cs="Times New Roman"/>
            <w:noProof/>
            <w:webHidden/>
            <w:sz w:val="24"/>
            <w:szCs w:val="24"/>
          </w:rPr>
          <w:t>46</w:t>
        </w:r>
        <w:r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0" w:history="1">
        <w:r w:rsidR="007D2E2C" w:rsidRPr="00864A6A">
          <w:rPr>
            <w:rStyle w:val="Hypertextovprepojenie"/>
            <w:rFonts w:cs="Times New Roman"/>
            <w:noProof/>
            <w:sz w:val="24"/>
            <w:szCs w:val="24"/>
          </w:rPr>
          <w:t xml:space="preserve">Príloha  č. 2 </w:t>
        </w:r>
        <w:r w:rsidR="007D2E2C" w:rsidRPr="00864A6A">
          <w:rPr>
            <w:rStyle w:val="Hypertextovprepojenie"/>
            <w:rFonts w:cs="Times New Roman"/>
            <w:noProof/>
            <w:sz w:val="24"/>
            <w:szCs w:val="24"/>
          </w:rPr>
          <w:tab/>
          <w:t>Podania poistencov riešené v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_Toc485029720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47</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1" w:history="1">
        <w:r w:rsidR="007D2E2C" w:rsidRPr="00864A6A">
          <w:rPr>
            <w:rStyle w:val="Hypertextovprepojenie"/>
            <w:rFonts w:cs="Times New Roman"/>
            <w:noProof/>
            <w:sz w:val="24"/>
            <w:szCs w:val="24"/>
          </w:rPr>
          <w:t xml:space="preserve">Príloha  č. 3 </w:t>
        </w:r>
        <w:r w:rsidR="007D2E2C" w:rsidRPr="00864A6A">
          <w:rPr>
            <w:rStyle w:val="Hypertextovprepojenie"/>
            <w:rFonts w:cs="Times New Roman"/>
            <w:noProof/>
            <w:sz w:val="24"/>
            <w:szCs w:val="24"/>
          </w:rPr>
          <w:tab/>
          <w:t>Revízna činnosť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_Toc485029721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48</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2" w:history="1">
        <w:r w:rsidR="007D2E2C" w:rsidRPr="00864A6A">
          <w:rPr>
            <w:rStyle w:val="Hypertextovprepojenie"/>
            <w:rFonts w:cs="Times New Roman"/>
            <w:bCs/>
            <w:noProof/>
            <w:sz w:val="24"/>
            <w:szCs w:val="24"/>
          </w:rPr>
          <w:t xml:space="preserve">Príloha  č. 4 </w:t>
        </w:r>
        <w:r w:rsidR="007D2E2C" w:rsidRPr="00864A6A">
          <w:rPr>
            <w:rStyle w:val="Hypertextovprepojenie"/>
            <w:rFonts w:cs="Times New Roman"/>
            <w:bCs/>
            <w:noProof/>
            <w:sz w:val="24"/>
            <w:szCs w:val="24"/>
          </w:rPr>
          <w:tab/>
          <w:t>Príjmy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_Toc485029722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49</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3" w:history="1">
        <w:r w:rsidR="007D2E2C" w:rsidRPr="00864A6A">
          <w:rPr>
            <w:rStyle w:val="Hypertextovprepojenie"/>
            <w:rFonts w:cs="Times New Roman"/>
            <w:noProof/>
            <w:sz w:val="24"/>
            <w:szCs w:val="24"/>
          </w:rPr>
          <w:t xml:space="preserve">Príloha  č. 5 </w:t>
        </w:r>
        <w:r w:rsidR="007D2E2C" w:rsidRPr="00864A6A">
          <w:rPr>
            <w:rStyle w:val="Hypertextovprepojenie"/>
            <w:rFonts w:cs="Times New Roman"/>
            <w:noProof/>
            <w:sz w:val="24"/>
            <w:szCs w:val="24"/>
          </w:rPr>
          <w:tab/>
          <w:t>Úspešnosť výberu poistného</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_Toc485029723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51</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4" w:history="1">
        <w:r w:rsidR="007D2E2C" w:rsidRPr="00864A6A">
          <w:rPr>
            <w:rStyle w:val="Hypertextovprepojenie"/>
            <w:rFonts w:cs="Times New Roman"/>
            <w:noProof/>
            <w:sz w:val="24"/>
            <w:szCs w:val="24"/>
          </w:rPr>
          <w:t xml:space="preserve">Príloha  č. 6 </w:t>
        </w:r>
        <w:r w:rsidR="007D2E2C" w:rsidRPr="00864A6A">
          <w:rPr>
            <w:rStyle w:val="Hypertextovprepojenie"/>
            <w:rFonts w:cs="Times New Roman"/>
            <w:noProof/>
            <w:sz w:val="24"/>
            <w:szCs w:val="24"/>
          </w:rPr>
          <w:tab/>
          <w:t>Ročné zúčtovanie poistného</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_Toc485029724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52</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5" w:history="1">
        <w:r w:rsidR="007D2E2C" w:rsidRPr="00864A6A">
          <w:rPr>
            <w:rStyle w:val="Hypertextovprepojenie"/>
            <w:rFonts w:cs="Times New Roman"/>
            <w:noProof/>
            <w:sz w:val="24"/>
            <w:szCs w:val="24"/>
          </w:rPr>
          <w:t xml:space="preserve">Príloha  č. 7 </w:t>
        </w:r>
        <w:r w:rsidR="007D2E2C" w:rsidRPr="00864A6A">
          <w:rPr>
            <w:rStyle w:val="Hypertextovprepojenie"/>
            <w:rFonts w:cs="Times New Roman"/>
            <w:noProof/>
            <w:sz w:val="24"/>
            <w:szCs w:val="24"/>
          </w:rPr>
          <w:tab/>
          <w:t>Zaradenie poistencov do FNS v jednotlivých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_Toc485029725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54</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6" w:history="1">
        <w:r w:rsidR="007D2E2C" w:rsidRPr="00864A6A">
          <w:rPr>
            <w:rStyle w:val="Hypertextovprepojenie"/>
            <w:rFonts w:cs="Times New Roman"/>
            <w:noProof/>
            <w:sz w:val="24"/>
            <w:szCs w:val="24"/>
          </w:rPr>
          <w:t xml:space="preserve">Príloha  č. 8 </w:t>
        </w:r>
        <w:r w:rsidR="007D2E2C" w:rsidRPr="00864A6A">
          <w:rPr>
            <w:rStyle w:val="Hypertextovprepojenie"/>
            <w:rFonts w:cs="Times New Roman"/>
            <w:noProof/>
            <w:sz w:val="24"/>
            <w:szCs w:val="24"/>
          </w:rPr>
          <w:tab/>
          <w:t>Štruktúra výdavkov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_Toc485029726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55</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7" w:history="1">
        <w:r w:rsidR="007D2E2C" w:rsidRPr="00864A6A">
          <w:rPr>
            <w:rStyle w:val="Hypertextovprepojenie"/>
            <w:rFonts w:cs="Times New Roman"/>
            <w:noProof/>
            <w:sz w:val="24"/>
            <w:szCs w:val="24"/>
          </w:rPr>
          <w:t xml:space="preserve">Príloha  č. 9 </w:t>
        </w:r>
        <w:r w:rsidR="007D2E2C" w:rsidRPr="00864A6A">
          <w:rPr>
            <w:rStyle w:val="Hypertextovprepojenie"/>
            <w:rFonts w:cs="Times New Roman"/>
            <w:noProof/>
            <w:sz w:val="24"/>
            <w:szCs w:val="24"/>
          </w:rPr>
          <w:tab/>
        </w:r>
        <w:r w:rsidR="007D2E2C" w:rsidRPr="00864A6A">
          <w:rPr>
            <w:rStyle w:val="Hypertextovprepojenie"/>
            <w:rFonts w:cs="Times New Roman"/>
            <w:bCs/>
            <w:noProof/>
            <w:sz w:val="24"/>
            <w:szCs w:val="24"/>
          </w:rPr>
          <w:t>Prehľad o použití finančných prostriedkov z VZP na poskytnutú ZS</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_Toc485029727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58</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8" w:history="1">
        <w:r w:rsidR="007D2E2C" w:rsidRPr="00864A6A">
          <w:rPr>
            <w:rStyle w:val="Hypertextovprepojenie"/>
            <w:rFonts w:cs="Times New Roman"/>
            <w:noProof/>
            <w:sz w:val="24"/>
            <w:szCs w:val="24"/>
          </w:rPr>
          <w:t xml:space="preserve">Príloha  č. 10 </w:t>
        </w:r>
        <w:r w:rsidR="007D2E2C" w:rsidRPr="00864A6A">
          <w:rPr>
            <w:rStyle w:val="Hypertextovprepojenie"/>
            <w:rFonts w:cs="Times New Roman"/>
            <w:noProof/>
            <w:sz w:val="24"/>
            <w:szCs w:val="24"/>
          </w:rPr>
          <w:tab/>
        </w:r>
        <w:r w:rsidR="007D2E2C" w:rsidRPr="00864A6A">
          <w:rPr>
            <w:rStyle w:val="Hypertextovprepojenie"/>
            <w:rFonts w:cs="Times New Roman"/>
            <w:bCs/>
            <w:noProof/>
            <w:sz w:val="24"/>
            <w:szCs w:val="24"/>
          </w:rPr>
          <w:t>Prehľad evidenčne uznaných výkonov podľa foriem ZS</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_Toc485029728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59</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29" w:history="1">
        <w:r w:rsidR="007D2E2C" w:rsidRPr="00864A6A">
          <w:rPr>
            <w:rStyle w:val="Hypertextovprepojenie"/>
            <w:rFonts w:cs="Times New Roman"/>
            <w:noProof/>
            <w:sz w:val="24"/>
            <w:szCs w:val="24"/>
          </w:rPr>
          <w:t xml:space="preserve">Príloha  č. 11 </w:t>
        </w:r>
        <w:r w:rsidR="007D2E2C" w:rsidRPr="00864A6A">
          <w:rPr>
            <w:rStyle w:val="Hypertextovprepojenie"/>
            <w:rFonts w:cs="Times New Roman"/>
            <w:noProof/>
            <w:sz w:val="24"/>
            <w:szCs w:val="24"/>
          </w:rPr>
          <w:tab/>
          <w:t>Prehľad finančne uznaných výkonov  v ZP spolu podľa foriem ZS a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_Toc485029729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61</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0" w:history="1">
        <w:r w:rsidR="007D2E2C" w:rsidRPr="00864A6A">
          <w:rPr>
            <w:rStyle w:val="Hypertextovprepojenie"/>
            <w:rFonts w:cs="Times New Roman"/>
            <w:noProof/>
            <w:sz w:val="24"/>
            <w:szCs w:val="24"/>
          </w:rPr>
          <w:t xml:space="preserve">Príloha  č. 12 </w:t>
        </w:r>
        <w:r w:rsidR="007D2E2C" w:rsidRPr="00864A6A">
          <w:rPr>
            <w:rStyle w:val="Hypertextovprepojenie"/>
            <w:rFonts w:cs="Times New Roman"/>
            <w:noProof/>
            <w:sz w:val="24"/>
            <w:szCs w:val="24"/>
          </w:rPr>
          <w:tab/>
          <w:t>Prehľad nadlimitných výkonov  v ZP podľa foriem ZS</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_Toc485029730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63</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1" w:history="1">
        <w:r w:rsidR="007D2E2C" w:rsidRPr="00864A6A">
          <w:rPr>
            <w:rStyle w:val="Hypertextovprepojenie"/>
            <w:rFonts w:cs="Times New Roman"/>
            <w:noProof/>
            <w:sz w:val="24"/>
            <w:szCs w:val="24"/>
          </w:rPr>
          <w:t xml:space="preserve">Príloha  č. 13 </w:t>
        </w:r>
        <w:r w:rsidR="007D2E2C" w:rsidRPr="00864A6A">
          <w:rPr>
            <w:rStyle w:val="Hypertextovprepojenie"/>
            <w:rFonts w:cs="Times New Roman"/>
            <w:noProof/>
            <w:sz w:val="24"/>
            <w:szCs w:val="24"/>
          </w:rPr>
          <w:tab/>
          <w:t>Prehľad priemernej ceny bodu SVLZ výkonu v SVLZ odbornostiach</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_Toc485029731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65</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left="1560" w:right="140" w:hanging="1560"/>
        <w:rPr>
          <w:rFonts w:eastAsiaTheme="minorEastAsia" w:cs="Times New Roman"/>
          <w:noProof/>
          <w:sz w:val="24"/>
          <w:szCs w:val="24"/>
          <w:lang w:eastAsia="sk-SK"/>
        </w:rPr>
      </w:pPr>
      <w:hyperlink w:anchor="_Toc485029732" w:history="1">
        <w:r w:rsidR="007D2E2C" w:rsidRPr="00864A6A">
          <w:rPr>
            <w:rStyle w:val="Hypertextovprepojenie"/>
            <w:rFonts w:cs="Times New Roman"/>
            <w:noProof/>
            <w:sz w:val="24"/>
            <w:szCs w:val="24"/>
          </w:rPr>
          <w:t xml:space="preserve">Príloha  č. 14 </w:t>
        </w:r>
        <w:r w:rsidR="007D2E2C" w:rsidRPr="00864A6A">
          <w:rPr>
            <w:rStyle w:val="Hypertextovprepojenie"/>
            <w:rFonts w:cs="Times New Roman"/>
            <w:noProof/>
            <w:sz w:val="24"/>
            <w:szCs w:val="24"/>
          </w:rPr>
          <w:tab/>
        </w:r>
        <w:r w:rsidR="007D2E2C" w:rsidRPr="00864A6A">
          <w:rPr>
            <w:rStyle w:val="Hypertextovprepojenie"/>
            <w:rFonts w:cs="Times New Roman"/>
            <w:bCs/>
            <w:noProof/>
            <w:sz w:val="24"/>
            <w:szCs w:val="24"/>
          </w:rPr>
          <w:t>Prehľad vybraných ukazovateľov pri zabezpečení  ZS  v ŠAS vo vybraných odbornostiach v roku  2016</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_Toc485029732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66</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3" w:history="1">
        <w:r w:rsidR="007D2E2C" w:rsidRPr="00864A6A">
          <w:rPr>
            <w:rStyle w:val="Hypertextovprepojenie"/>
            <w:rFonts w:cs="Times New Roman"/>
            <w:noProof/>
            <w:sz w:val="24"/>
            <w:szCs w:val="24"/>
          </w:rPr>
          <w:t xml:space="preserve">Príloha  č. 15 </w:t>
        </w:r>
        <w:r w:rsidR="007D2E2C" w:rsidRPr="00864A6A">
          <w:rPr>
            <w:rStyle w:val="Hypertextovprepojenie"/>
            <w:rFonts w:cs="Times New Roman"/>
            <w:noProof/>
            <w:sz w:val="24"/>
            <w:szCs w:val="24"/>
          </w:rPr>
          <w:tab/>
          <w:t>Pohľadávky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_Toc485029733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67</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4" w:history="1">
        <w:r w:rsidR="007D2E2C" w:rsidRPr="00864A6A">
          <w:rPr>
            <w:rStyle w:val="Hypertextovprepojenie"/>
            <w:rFonts w:cs="Times New Roman"/>
            <w:noProof/>
            <w:sz w:val="24"/>
            <w:szCs w:val="24"/>
          </w:rPr>
          <w:t xml:space="preserve">Príloha  č. 16 </w:t>
        </w:r>
        <w:r w:rsidR="007D2E2C" w:rsidRPr="00864A6A">
          <w:rPr>
            <w:rStyle w:val="Hypertextovprepojenie"/>
            <w:rFonts w:cs="Times New Roman"/>
            <w:noProof/>
            <w:sz w:val="24"/>
            <w:szCs w:val="24"/>
          </w:rPr>
          <w:tab/>
          <w:t>Záväzky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_Toc485029734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70</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5" w:history="1">
        <w:r w:rsidR="007D2E2C" w:rsidRPr="00864A6A">
          <w:rPr>
            <w:rStyle w:val="Hypertextovprepojenie"/>
            <w:rFonts w:cs="Times New Roman"/>
            <w:noProof/>
            <w:sz w:val="24"/>
            <w:szCs w:val="24"/>
          </w:rPr>
          <w:t xml:space="preserve">Príloha  č. 17 </w:t>
        </w:r>
        <w:r w:rsidR="007D2E2C" w:rsidRPr="00864A6A">
          <w:rPr>
            <w:rStyle w:val="Hypertextovprepojenie"/>
            <w:rFonts w:cs="Times New Roman"/>
            <w:noProof/>
            <w:sz w:val="24"/>
            <w:szCs w:val="24"/>
          </w:rPr>
          <w:tab/>
          <w:t>Prepočet rezerv k 31.12. na jedného poistenca</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_Toc485029735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72</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6" w:history="1">
        <w:r w:rsidR="007D2E2C" w:rsidRPr="00864A6A">
          <w:rPr>
            <w:rStyle w:val="Hypertextovprepojenie"/>
            <w:rFonts w:cs="Times New Roman"/>
            <w:noProof/>
            <w:sz w:val="24"/>
            <w:szCs w:val="24"/>
          </w:rPr>
          <w:t xml:space="preserve">Príloha  č. 18 </w:t>
        </w:r>
        <w:r w:rsidR="007D2E2C" w:rsidRPr="00864A6A">
          <w:rPr>
            <w:rStyle w:val="Hypertextovprepojenie"/>
            <w:rFonts w:cs="Times New Roman"/>
            <w:noProof/>
            <w:sz w:val="24"/>
            <w:szCs w:val="24"/>
          </w:rPr>
          <w:tab/>
          <w:t>Hospodárenie ZP</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_Toc485029736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73</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right="140"/>
        <w:rPr>
          <w:rFonts w:eastAsiaTheme="minorEastAsia" w:cs="Times New Roman"/>
          <w:noProof/>
          <w:sz w:val="24"/>
          <w:szCs w:val="24"/>
          <w:lang w:eastAsia="sk-SK"/>
        </w:rPr>
      </w:pPr>
      <w:hyperlink w:anchor="_Toc485029737" w:history="1">
        <w:r w:rsidR="007D2E2C" w:rsidRPr="00864A6A">
          <w:rPr>
            <w:rStyle w:val="Hypertextovprepojenie"/>
            <w:rFonts w:cs="Times New Roman"/>
            <w:noProof/>
            <w:sz w:val="24"/>
            <w:szCs w:val="24"/>
          </w:rPr>
          <w:t xml:space="preserve">Príloha  č. 19 </w:t>
        </w:r>
        <w:r w:rsidR="007D2E2C" w:rsidRPr="00864A6A">
          <w:rPr>
            <w:rStyle w:val="Hypertextovprepojenie"/>
            <w:rFonts w:cs="Times New Roman"/>
            <w:noProof/>
            <w:sz w:val="24"/>
            <w:szCs w:val="24"/>
          </w:rPr>
          <w:tab/>
          <w:t>Počet zmlúv, ktoré uzatvorili ZP s poskytovateľmi vybraných foriem ZS</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_Toc485029737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75</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left="1560" w:right="140" w:hanging="1560"/>
        <w:rPr>
          <w:rFonts w:eastAsiaTheme="minorEastAsia" w:cs="Times New Roman"/>
          <w:noProof/>
          <w:sz w:val="24"/>
          <w:szCs w:val="24"/>
          <w:lang w:eastAsia="sk-SK"/>
        </w:rPr>
      </w:pPr>
      <w:hyperlink w:anchor="_Toc485029738" w:history="1">
        <w:r w:rsidR="007D2E2C" w:rsidRPr="00864A6A">
          <w:rPr>
            <w:rStyle w:val="Hypertextovprepojenie"/>
            <w:rFonts w:cs="Times New Roman"/>
            <w:noProof/>
            <w:sz w:val="24"/>
            <w:szCs w:val="24"/>
          </w:rPr>
          <w:t xml:space="preserve">Príloha </w:t>
        </w:r>
        <w:r w:rsidR="000A7A3D" w:rsidRPr="00864A6A">
          <w:rPr>
            <w:rStyle w:val="Hypertextovprepojenie"/>
            <w:rFonts w:cs="Times New Roman"/>
            <w:noProof/>
            <w:sz w:val="24"/>
            <w:szCs w:val="24"/>
          </w:rPr>
          <w:t xml:space="preserve"> </w:t>
        </w:r>
        <w:r w:rsidR="007D2E2C" w:rsidRPr="00864A6A">
          <w:rPr>
            <w:rStyle w:val="Hypertextovprepojenie"/>
            <w:rFonts w:cs="Times New Roman"/>
            <w:noProof/>
            <w:sz w:val="24"/>
            <w:szCs w:val="24"/>
          </w:rPr>
          <w:t>č. 20</w:t>
        </w:r>
        <w:r w:rsidR="007D2E2C" w:rsidRPr="00864A6A">
          <w:rPr>
            <w:rStyle w:val="Hypertextovprepojenie"/>
            <w:rFonts w:cs="Times New Roman"/>
            <w:noProof/>
            <w:sz w:val="24"/>
            <w:szCs w:val="24"/>
          </w:rPr>
          <w:tab/>
          <w:t>Prehľad o počte poistencov na zozname poistencov čakajúcich na poskytnutie ZS</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_Toc485029738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76</w:t>
        </w:r>
        <w:r w:rsidR="007D2E2C" w:rsidRPr="00864A6A">
          <w:rPr>
            <w:rFonts w:cs="Times New Roman"/>
            <w:noProof/>
            <w:webHidden/>
            <w:sz w:val="24"/>
            <w:szCs w:val="24"/>
          </w:rPr>
          <w:fldChar w:fldCharType="end"/>
        </w:r>
      </w:hyperlink>
    </w:p>
    <w:p w:rsidR="007D2E2C" w:rsidRPr="00864A6A" w:rsidRDefault="00C95DC0" w:rsidP="000C3597">
      <w:pPr>
        <w:pStyle w:val="Zoznamobrzkov"/>
        <w:tabs>
          <w:tab w:val="left" w:pos="1560"/>
          <w:tab w:val="right" w:leader="dot" w:pos="9344"/>
        </w:tabs>
        <w:ind w:left="1560" w:right="140" w:hanging="1560"/>
        <w:rPr>
          <w:rFonts w:eastAsiaTheme="minorEastAsia" w:cs="Times New Roman"/>
          <w:noProof/>
          <w:sz w:val="24"/>
          <w:szCs w:val="24"/>
          <w:lang w:eastAsia="sk-SK"/>
        </w:rPr>
      </w:pPr>
      <w:hyperlink w:anchor="_Toc485029739" w:history="1">
        <w:r w:rsidR="007D2E2C" w:rsidRPr="00864A6A">
          <w:rPr>
            <w:rStyle w:val="Hypertextovprepojenie"/>
            <w:rFonts w:cs="Times New Roman"/>
            <w:noProof/>
            <w:sz w:val="24"/>
            <w:szCs w:val="24"/>
          </w:rPr>
          <w:t xml:space="preserve">Príloha  č. 21 </w:t>
        </w:r>
        <w:r w:rsidR="007D2E2C" w:rsidRPr="00864A6A">
          <w:rPr>
            <w:rStyle w:val="Hypertextovprepojenie"/>
            <w:rFonts w:cs="Times New Roman"/>
            <w:noProof/>
            <w:sz w:val="24"/>
            <w:szCs w:val="24"/>
          </w:rPr>
          <w:tab/>
          <w:t>Prehľad o počte zmluvných LM vo VAS a ŠAS, o počte dialyzačných monitorov v zmluvných dialyzačných centrách, o počte SM u zmluvných poskytovateľov DOS a počte zmluvných hospicov a mobilných hospicov v roku 2015 a 2016</w:t>
        </w:r>
        <w:r w:rsidR="007D2E2C" w:rsidRPr="00864A6A">
          <w:rPr>
            <w:rFonts w:cs="Times New Roman"/>
            <w:noProof/>
            <w:webHidden/>
            <w:sz w:val="24"/>
            <w:szCs w:val="24"/>
          </w:rPr>
          <w:tab/>
        </w:r>
        <w:r w:rsidR="007D2E2C" w:rsidRPr="00864A6A">
          <w:rPr>
            <w:rFonts w:cs="Times New Roman"/>
            <w:noProof/>
            <w:webHidden/>
            <w:sz w:val="24"/>
            <w:szCs w:val="24"/>
          </w:rPr>
          <w:fldChar w:fldCharType="begin"/>
        </w:r>
        <w:r w:rsidR="007D2E2C" w:rsidRPr="00864A6A">
          <w:rPr>
            <w:rFonts w:cs="Times New Roman"/>
            <w:noProof/>
            <w:webHidden/>
            <w:sz w:val="24"/>
            <w:szCs w:val="24"/>
          </w:rPr>
          <w:instrText xml:space="preserve"> PAGEREF _Toc485029739 \h </w:instrText>
        </w:r>
        <w:r w:rsidR="007D2E2C" w:rsidRPr="00864A6A">
          <w:rPr>
            <w:rFonts w:cs="Times New Roman"/>
            <w:noProof/>
            <w:webHidden/>
            <w:sz w:val="24"/>
            <w:szCs w:val="24"/>
          </w:rPr>
        </w:r>
        <w:r w:rsidR="007D2E2C" w:rsidRPr="00864A6A">
          <w:rPr>
            <w:rFonts w:cs="Times New Roman"/>
            <w:noProof/>
            <w:webHidden/>
            <w:sz w:val="24"/>
            <w:szCs w:val="24"/>
          </w:rPr>
          <w:fldChar w:fldCharType="separate"/>
        </w:r>
        <w:r w:rsidR="003D29EC">
          <w:rPr>
            <w:rFonts w:cs="Times New Roman"/>
            <w:noProof/>
            <w:webHidden/>
            <w:sz w:val="24"/>
            <w:szCs w:val="24"/>
          </w:rPr>
          <w:t>77</w:t>
        </w:r>
        <w:r w:rsidR="007D2E2C" w:rsidRPr="00864A6A">
          <w:rPr>
            <w:rFonts w:cs="Times New Roman"/>
            <w:noProof/>
            <w:webHidden/>
            <w:sz w:val="24"/>
            <w:szCs w:val="24"/>
          </w:rPr>
          <w:fldChar w:fldCharType="end"/>
        </w:r>
      </w:hyperlink>
    </w:p>
    <w:p w:rsidR="00516396" w:rsidRPr="00864A6A" w:rsidRDefault="007D2E2C" w:rsidP="00516396">
      <w:pPr>
        <w:spacing w:line="240" w:lineRule="auto"/>
        <w:rPr>
          <w:rFonts w:cs="Times New Roman"/>
          <w:b/>
          <w:color w:val="000000" w:themeColor="text1"/>
          <w:sz w:val="24"/>
          <w:szCs w:val="24"/>
        </w:rPr>
      </w:pPr>
      <w:r w:rsidRPr="00864A6A">
        <w:rPr>
          <w:rFonts w:cs="Times New Roman"/>
          <w:b/>
          <w:color w:val="000000" w:themeColor="text1"/>
          <w:sz w:val="24"/>
          <w:szCs w:val="24"/>
        </w:rPr>
        <w:fldChar w:fldCharType="end"/>
      </w: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516396" w:rsidRPr="00864A6A" w:rsidRDefault="00516396" w:rsidP="00516396">
      <w:pPr>
        <w:spacing w:line="240" w:lineRule="auto"/>
        <w:rPr>
          <w:rFonts w:cs="Times New Roman"/>
          <w:b/>
          <w:color w:val="000000" w:themeColor="text1"/>
          <w:sz w:val="24"/>
          <w:szCs w:val="24"/>
        </w:rPr>
      </w:pPr>
    </w:p>
    <w:p w:rsidR="007D2E2C" w:rsidRPr="00864A6A" w:rsidRDefault="007D2E2C">
      <w:pPr>
        <w:spacing w:after="200"/>
        <w:jc w:val="left"/>
        <w:rPr>
          <w:rFonts w:cs="Times New Roman"/>
          <w:b/>
          <w:color w:val="000000" w:themeColor="text1"/>
          <w:sz w:val="24"/>
          <w:szCs w:val="24"/>
        </w:rPr>
      </w:pPr>
      <w:r w:rsidRPr="00864A6A">
        <w:rPr>
          <w:rFonts w:cs="Times New Roman"/>
          <w:b/>
          <w:color w:val="000000" w:themeColor="text1"/>
          <w:sz w:val="24"/>
          <w:szCs w:val="24"/>
        </w:rPr>
        <w:br w:type="page"/>
      </w:r>
    </w:p>
    <w:p w:rsidR="00516396" w:rsidRPr="00864A6A" w:rsidRDefault="00516396" w:rsidP="00516396">
      <w:pPr>
        <w:spacing w:line="240" w:lineRule="auto"/>
        <w:rPr>
          <w:b/>
          <w:color w:val="000000" w:themeColor="text1"/>
          <w:sz w:val="28"/>
          <w:szCs w:val="28"/>
        </w:rPr>
      </w:pPr>
      <w:r w:rsidRPr="00864A6A">
        <w:rPr>
          <w:b/>
          <w:noProof/>
          <w:color w:val="000000" w:themeColor="text1"/>
          <w:sz w:val="28"/>
          <w:szCs w:val="28"/>
        </w:rPr>
        <w:lastRenderedPageBreak/>
        <mc:AlternateContent>
          <mc:Choice Requires="wps">
            <w:drawing>
              <wp:anchor distT="0" distB="0" distL="114300" distR="114300" simplePos="0" relativeHeight="251653632" behindDoc="0" locked="0" layoutInCell="1" allowOverlap="1" wp14:anchorId="425B23A8" wp14:editId="3D73AC0A">
                <wp:simplePos x="0" y="0"/>
                <wp:positionH relativeFrom="column">
                  <wp:posOffset>5633720</wp:posOffset>
                </wp:positionH>
                <wp:positionV relativeFrom="paragraph">
                  <wp:posOffset>2700655</wp:posOffset>
                </wp:positionV>
                <wp:extent cx="161925" cy="180975"/>
                <wp:effectExtent l="0" t="0" r="28575" b="28575"/>
                <wp:wrapNone/>
                <wp:docPr id="25" name="Rectangle 37"/>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61925" cy="180975"/>
                        </a:xfrm>
                        <a:prstGeom prst="rect">
                          <a:avLst/>
                        </a:prstGeom>
                        <a:solidFill>
                          <a:srgbClr val="FFFFFF"/>
                        </a:solidFill>
                        <a:ln w="9525">
                          <a:solidFill>
                            <a:srgbClr val="FFFFFF"/>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w15="http://schemas.microsoft.com/office/word/2012/wordml">
            <w:pict>
              <v:rect w14:anchorId="7CC94EFB" id="Rectangle 37" o:spid="_x0000_s1026" style="position:absolute;margin-left:443.6pt;margin-top:212.65pt;width:12.75pt;height:14.25pt;z-index:251653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H/ZDGQIAAD0EAAAOAAAAZHJzL2Uyb0RvYy54bWysU1GP0zAMfkfiP0R5Z23HdtuqdafTjiGk&#10;A04c/AAvTdeINAlOtm78epx0Nwa8nehDZNfOl8+f7eXtsdPsINEraypejHLOpBG2VmZX8W9fN2/m&#10;nPkApgZtjaz4SXp+u3r9atm7Uo5ta3UtkRGI8WXvKt6G4Mos86KVHfiRddJQsLHYQSAXd1mN0BN6&#10;p7Nxnt9kvcXaoRXSe/p7PwT5KuE3jRThc9N4GZiuOHEL6cR0buOZrZZQ7hBcq8SZBryARQfK0KMX&#10;qHsIwPao/oHqlEDrbRNGwnaZbRolZKqBqinyv6p5asHJVAuJ491FJv//YMWnwyMyVVd8POXMQEc9&#10;+kKqgdlpyd7OokC98yXlPblHjCV692DFd8+MXbeUJu8Qbd9KqIlWEfOzPy5Ex9NVtu0/2prgYR9s&#10;0urYYBcBSQV2TC05XVoij4EJ+lncFIvITFComOeL2TS9AOXzZYc+vJe2Y9GoOBL3BA6HBx8iGSif&#10;UxJ5q1W9UVonB3fbtUZ2AJqOTfrO6P46TRvWV3wxJR4vhehUoDHXqqv4PI9ffAfKqNo7Uyc7gNKD&#10;TZS1OcsYlRs6sLX1iVREO8ww7RwZrcWfnPU0vxX3P/aAkjP9wVAnFsVkEgc+OZPpbEwOXke21xEw&#10;gqAqHjgbzHUYlmTvUO1aeqlItRt7R91rVFI2dnZgdSZLM5oEP+9TXIJrP2X93vrVLwAAAP//AwBQ&#10;SwMEFAAGAAgAAAAhAP406APgAAAACwEAAA8AAABkcnMvZG93bnJldi54bWxMj8FOwzAMhu9IvENk&#10;JG4sXbexUppOMIp24TAG3L3GtBWJUzXZ1vH0hBMcbX/6/f3FarRGHGnwnWMF00kCgrh2uuNGwfvb&#10;800GwgdkjcYxKTiTh1V5eVFgrt2JX+m4C42IIexzVNCG0OdS+roli37ieuJ4+3SDxRDHoZF6wFMM&#10;t0amSXIrLXYcP7TY07ql+mt3sAq2iE/b701dP1bnl3lF64+KnFHq+mp8uAcRaAx/MPzqR3Uoo9Pe&#10;HVh7YRRk2TKNqIJ5upiBiMTdNF2C2MfNYpaBLAv5v0P5AwAA//8DAFBLAQItABQABgAIAAAAIQC2&#10;gziS/gAAAOEBAAATAAAAAAAAAAAAAAAAAAAAAABbQ29udGVudF9UeXBlc10ueG1sUEsBAi0AFAAG&#10;AAgAAAAhADj9If/WAAAAlAEAAAsAAAAAAAAAAAAAAAAALwEAAF9yZWxzLy5yZWxzUEsBAi0AFAAG&#10;AAgAAAAhAJcf9kMZAgAAPQQAAA4AAAAAAAAAAAAAAAAALgIAAGRycy9lMm9Eb2MueG1sUEsBAi0A&#10;FAAGAAgAAAAhAP406APgAAAACwEAAA8AAAAAAAAAAAAAAAAAcwQAAGRycy9kb3ducmV2LnhtbFBL&#10;BQYAAAAABAAEAPMAAACABQAAAAA=&#10;" strokecolor="white"/>
            </w:pict>
          </mc:Fallback>
        </mc:AlternateContent>
      </w:r>
      <w:bookmarkStart w:id="1" w:name="_Toc320860640"/>
      <w:r w:rsidRPr="00864A6A">
        <w:rPr>
          <w:b/>
          <w:color w:val="000000" w:themeColor="text1"/>
          <w:sz w:val="28"/>
          <w:szCs w:val="28"/>
        </w:rPr>
        <w:t>Zoznam skratiek</w:t>
      </w:r>
      <w:bookmarkEnd w:id="1"/>
      <w:r w:rsidRPr="00864A6A">
        <w:rPr>
          <w:b/>
          <w:color w:val="000000" w:themeColor="text1"/>
          <w:sz w:val="28"/>
          <w:szCs w:val="28"/>
        </w:rPr>
        <w:t xml:space="preserve"> </w:t>
      </w:r>
    </w:p>
    <w:p w:rsidR="00516396" w:rsidRPr="00864A6A" w:rsidRDefault="00516396" w:rsidP="00516396">
      <w:pPr>
        <w:tabs>
          <w:tab w:val="left" w:pos="426"/>
        </w:tabs>
        <w:spacing w:line="240" w:lineRule="auto"/>
        <w:rPr>
          <w:rFonts w:cs="Times New Roman"/>
          <w:color w:val="000000" w:themeColor="text1"/>
        </w:rPr>
      </w:pP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ADOS </w:t>
      </w:r>
      <w:r w:rsidRPr="00864A6A">
        <w:rPr>
          <w:rFonts w:cs="Times New Roman"/>
          <w:color w:val="000000" w:themeColor="text1"/>
          <w:sz w:val="24"/>
          <w:szCs w:val="24"/>
        </w:rPr>
        <w:tab/>
        <w:t>Agentúra domácej ošetrovateľskej starostlivosti</w:t>
      </w:r>
    </w:p>
    <w:p w:rsidR="008A5913" w:rsidRPr="00864A6A" w:rsidRDefault="00976551" w:rsidP="00BD0961">
      <w:pPr>
        <w:tabs>
          <w:tab w:val="left" w:pos="426"/>
          <w:tab w:val="left" w:pos="2552"/>
        </w:tabs>
        <w:spacing w:line="240" w:lineRule="auto"/>
        <w:rPr>
          <w:sz w:val="24"/>
          <w:szCs w:val="24"/>
        </w:rPr>
      </w:pPr>
      <w:r w:rsidRPr="00864A6A">
        <w:rPr>
          <w:sz w:val="24"/>
          <w:szCs w:val="24"/>
        </w:rPr>
        <w:t xml:space="preserve">AZS                </w:t>
      </w:r>
      <w:r w:rsidR="00BD0961" w:rsidRPr="00864A6A">
        <w:rPr>
          <w:sz w:val="24"/>
          <w:szCs w:val="24"/>
        </w:rPr>
        <w:tab/>
      </w:r>
      <w:r w:rsidR="008A5913" w:rsidRPr="00864A6A">
        <w:rPr>
          <w:sz w:val="24"/>
          <w:szCs w:val="24"/>
        </w:rPr>
        <w:t>Ambulantná zdravotná starostlivosť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CPLDZ</w:t>
      </w:r>
      <w:r w:rsidRPr="00864A6A">
        <w:rPr>
          <w:rFonts w:cs="Times New Roman"/>
          <w:color w:val="000000" w:themeColor="text1"/>
          <w:sz w:val="24"/>
          <w:szCs w:val="24"/>
        </w:rPr>
        <w:tab/>
        <w:t>Centrum pre liečbu drogových závislostí</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CRP</w:t>
      </w:r>
      <w:r w:rsidRPr="00864A6A">
        <w:rPr>
          <w:rFonts w:cs="Times New Roman"/>
          <w:color w:val="000000" w:themeColor="text1"/>
          <w:sz w:val="24"/>
          <w:szCs w:val="24"/>
        </w:rPr>
        <w:tab/>
        <w:t xml:space="preserve">Centrálny register poistencov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CKS    </w:t>
      </w:r>
      <w:r w:rsidRPr="00864A6A">
        <w:rPr>
          <w:rFonts w:cs="Times New Roman"/>
          <w:color w:val="000000" w:themeColor="text1"/>
          <w:sz w:val="24"/>
          <w:szCs w:val="24"/>
        </w:rPr>
        <w:tab/>
        <w:t xml:space="preserve">Centrum pre klasifikačný systém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DFN</w:t>
      </w:r>
      <w:r w:rsidRPr="00864A6A">
        <w:rPr>
          <w:rFonts w:cs="Times New Roman"/>
          <w:color w:val="000000" w:themeColor="text1"/>
          <w:sz w:val="24"/>
          <w:szCs w:val="24"/>
        </w:rPr>
        <w:tab/>
        <w:t>Detská fakultná nemocnica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DFNsP</w:t>
      </w:r>
      <w:r w:rsidRPr="00864A6A">
        <w:rPr>
          <w:rFonts w:cs="Times New Roman"/>
          <w:color w:val="000000" w:themeColor="text1"/>
          <w:sz w:val="24"/>
          <w:szCs w:val="24"/>
        </w:rPr>
        <w:tab/>
        <w:t>Detská fakultná nemocnica s poliklinikou</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dg</w:t>
      </w:r>
      <w:r w:rsidRPr="00864A6A">
        <w:rPr>
          <w:rFonts w:cs="Times New Roman"/>
          <w:color w:val="000000" w:themeColor="text1"/>
          <w:sz w:val="24"/>
          <w:szCs w:val="24"/>
        </w:rPr>
        <w:tab/>
      </w:r>
      <w:r w:rsidRPr="00864A6A">
        <w:rPr>
          <w:rFonts w:cs="Times New Roman"/>
          <w:color w:val="000000" w:themeColor="text1"/>
          <w:sz w:val="24"/>
          <w:szCs w:val="24"/>
        </w:rPr>
        <w:tab/>
        <w:t>Diagnóza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DOS</w:t>
      </w:r>
      <w:r w:rsidRPr="00864A6A">
        <w:rPr>
          <w:rFonts w:cs="Times New Roman"/>
          <w:color w:val="000000" w:themeColor="text1"/>
          <w:sz w:val="24"/>
          <w:szCs w:val="24"/>
        </w:rPr>
        <w:tab/>
        <w:t>Domáca ošetrovateľská starostlivosť</w:t>
      </w:r>
    </w:p>
    <w:p w:rsidR="00516396" w:rsidRPr="00864A6A" w:rsidRDefault="00A551E1"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DÔVERA</w:t>
      </w:r>
      <w:r w:rsidR="00516396" w:rsidRPr="00864A6A">
        <w:rPr>
          <w:rFonts w:cs="Times New Roman"/>
          <w:color w:val="000000" w:themeColor="text1"/>
          <w:sz w:val="24"/>
          <w:szCs w:val="24"/>
        </w:rPr>
        <w:tab/>
      </w:r>
      <w:r w:rsidRPr="00864A6A">
        <w:rPr>
          <w:rFonts w:cs="Times New Roman"/>
          <w:color w:val="000000" w:themeColor="text1"/>
          <w:sz w:val="24"/>
          <w:szCs w:val="24"/>
        </w:rPr>
        <w:t>Dôvera z</w:t>
      </w:r>
      <w:r w:rsidR="00516396" w:rsidRPr="00864A6A">
        <w:rPr>
          <w:rFonts w:cs="Times New Roman"/>
          <w:color w:val="000000" w:themeColor="text1"/>
          <w:sz w:val="24"/>
          <w:szCs w:val="24"/>
        </w:rPr>
        <w:t xml:space="preserve">dravotná poisťovňa, a. s.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DRG  </w:t>
      </w:r>
      <w:r w:rsidRPr="00864A6A">
        <w:rPr>
          <w:rFonts w:cs="Times New Roman"/>
          <w:color w:val="000000" w:themeColor="text1"/>
          <w:sz w:val="24"/>
          <w:szCs w:val="24"/>
        </w:rPr>
        <w:tab/>
        <w:t>Diagnoses Related Groups (Skupiny súvisiacich diagnóz)</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DZS</w:t>
      </w:r>
      <w:r w:rsidRPr="00864A6A">
        <w:rPr>
          <w:rFonts w:cs="Times New Roman"/>
          <w:color w:val="000000" w:themeColor="text1"/>
          <w:sz w:val="24"/>
          <w:szCs w:val="24"/>
        </w:rPr>
        <w:tab/>
        <w:t>Dopravná zdravotná služba</w:t>
      </w:r>
    </w:p>
    <w:p w:rsidR="008A5913" w:rsidRPr="00864A6A" w:rsidRDefault="008A5913"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EAP                </w:t>
      </w:r>
      <w:r w:rsidR="00BD0961" w:rsidRPr="00864A6A">
        <w:rPr>
          <w:rFonts w:cs="Times New Roman"/>
          <w:color w:val="000000" w:themeColor="text1"/>
          <w:sz w:val="24"/>
          <w:szCs w:val="24"/>
        </w:rPr>
        <w:tab/>
      </w:r>
      <w:r w:rsidRPr="00864A6A">
        <w:rPr>
          <w:rFonts w:cs="Times New Roman"/>
          <w:color w:val="000000" w:themeColor="text1"/>
          <w:sz w:val="24"/>
          <w:szCs w:val="24"/>
        </w:rPr>
        <w:t>Ekonomicky aktívny poistenec</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EHS   </w:t>
      </w:r>
      <w:r w:rsidRPr="00864A6A">
        <w:rPr>
          <w:rFonts w:cs="Times New Roman"/>
          <w:color w:val="000000" w:themeColor="text1"/>
          <w:sz w:val="24"/>
          <w:szCs w:val="24"/>
        </w:rPr>
        <w:tab/>
        <w:t>Európske hospodárske spoločenstvo</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EÚ</w:t>
      </w:r>
      <w:r w:rsidRPr="00864A6A">
        <w:rPr>
          <w:rFonts w:cs="Times New Roman"/>
          <w:color w:val="000000" w:themeColor="text1"/>
          <w:sz w:val="24"/>
          <w:szCs w:val="24"/>
        </w:rPr>
        <w:tab/>
      </w:r>
      <w:r w:rsidRPr="00864A6A">
        <w:rPr>
          <w:rFonts w:cs="Times New Roman"/>
          <w:color w:val="000000" w:themeColor="text1"/>
          <w:sz w:val="24"/>
          <w:szCs w:val="24"/>
        </w:rPr>
        <w:tab/>
        <w:t>Európska únia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FN</w:t>
      </w:r>
      <w:r w:rsidRPr="00864A6A">
        <w:rPr>
          <w:rFonts w:cs="Times New Roman"/>
          <w:color w:val="000000" w:themeColor="text1"/>
          <w:sz w:val="24"/>
          <w:szCs w:val="24"/>
        </w:rPr>
        <w:tab/>
      </w:r>
      <w:r w:rsidRPr="00864A6A">
        <w:rPr>
          <w:rFonts w:cs="Times New Roman"/>
          <w:color w:val="000000" w:themeColor="text1"/>
          <w:sz w:val="24"/>
          <w:szCs w:val="24"/>
        </w:rPr>
        <w:tab/>
        <w:t>Fakultná nemocnica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FNsP</w:t>
      </w:r>
      <w:r w:rsidRPr="00864A6A">
        <w:rPr>
          <w:rFonts w:cs="Times New Roman"/>
          <w:color w:val="000000" w:themeColor="text1"/>
          <w:sz w:val="24"/>
          <w:szCs w:val="24"/>
        </w:rPr>
        <w:tab/>
        <w:t>Fakultná nemocnica s poliklinikou</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FNS</w:t>
      </w:r>
      <w:r w:rsidRPr="00864A6A">
        <w:rPr>
          <w:rFonts w:cs="Times New Roman"/>
          <w:color w:val="000000" w:themeColor="text1"/>
          <w:sz w:val="24"/>
          <w:szCs w:val="24"/>
        </w:rPr>
        <w:tab/>
        <w:t>Farmaceuticko-nákladová skupina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HDP</w:t>
      </w:r>
      <w:r w:rsidRPr="00864A6A">
        <w:rPr>
          <w:rFonts w:cs="Times New Roman"/>
          <w:color w:val="000000" w:themeColor="text1"/>
          <w:sz w:val="24"/>
          <w:szCs w:val="24"/>
        </w:rPr>
        <w:tab/>
        <w:t>Hrubý domáci produkt</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HK</w:t>
      </w:r>
      <w:r w:rsidRPr="00864A6A">
        <w:rPr>
          <w:rFonts w:cs="Times New Roman"/>
          <w:color w:val="000000" w:themeColor="text1"/>
          <w:sz w:val="24"/>
          <w:szCs w:val="24"/>
        </w:rPr>
        <w:tab/>
      </w:r>
      <w:r w:rsidRPr="00864A6A">
        <w:rPr>
          <w:rFonts w:cs="Times New Roman"/>
          <w:color w:val="000000" w:themeColor="text1"/>
          <w:sz w:val="24"/>
          <w:szCs w:val="24"/>
        </w:rPr>
        <w:tab/>
        <w:t>Hodnotiaci koeficient</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IRN</w:t>
      </w:r>
      <w:r w:rsidRPr="00864A6A">
        <w:rPr>
          <w:rFonts w:cs="Times New Roman"/>
          <w:color w:val="000000" w:themeColor="text1"/>
          <w:sz w:val="24"/>
          <w:szCs w:val="24"/>
        </w:rPr>
        <w:tab/>
      </w:r>
      <w:r w:rsidRPr="00864A6A">
        <w:rPr>
          <w:rFonts w:cs="Times New Roman"/>
          <w:color w:val="000000" w:themeColor="text1"/>
          <w:sz w:val="24"/>
          <w:szCs w:val="24"/>
        </w:rPr>
        <w:tab/>
        <w:t>Indexy rizika nákladov</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JZS</w:t>
      </w:r>
      <w:r w:rsidRPr="00864A6A">
        <w:rPr>
          <w:rFonts w:cs="Times New Roman"/>
          <w:color w:val="000000" w:themeColor="text1"/>
          <w:sz w:val="24"/>
          <w:szCs w:val="24"/>
        </w:rPr>
        <w:tab/>
      </w:r>
      <w:r w:rsidRPr="00864A6A">
        <w:rPr>
          <w:rFonts w:cs="Times New Roman"/>
          <w:color w:val="000000" w:themeColor="text1"/>
          <w:sz w:val="24"/>
          <w:szCs w:val="24"/>
        </w:rPr>
        <w:tab/>
        <w:t>Jednodňová zdravotná starostlivosť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LDCH</w:t>
      </w:r>
      <w:r w:rsidRPr="00864A6A">
        <w:rPr>
          <w:rFonts w:cs="Times New Roman"/>
          <w:color w:val="000000" w:themeColor="text1"/>
          <w:sz w:val="24"/>
          <w:szCs w:val="24"/>
        </w:rPr>
        <w:tab/>
        <w:t>Liečebňa dlhodobo chorých</w:t>
      </w:r>
      <w:r w:rsidRPr="00864A6A">
        <w:rPr>
          <w:rFonts w:cs="Times New Roman"/>
          <w:color w:val="000000" w:themeColor="text1"/>
          <w:sz w:val="24"/>
          <w:szCs w:val="24"/>
        </w:rPr>
        <w:tab/>
      </w:r>
      <w:r w:rsidRPr="00864A6A">
        <w:rPr>
          <w:rFonts w:cs="Times New Roman"/>
          <w:color w:val="000000" w:themeColor="text1"/>
          <w:sz w:val="24"/>
          <w:szCs w:val="24"/>
        </w:rPr>
        <w:tab/>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LM</w:t>
      </w:r>
      <w:r w:rsidRPr="00864A6A">
        <w:rPr>
          <w:rFonts w:cs="Times New Roman"/>
          <w:color w:val="000000" w:themeColor="text1"/>
          <w:sz w:val="24"/>
          <w:szCs w:val="24"/>
        </w:rPr>
        <w:tab/>
      </w:r>
      <w:r w:rsidRPr="00864A6A">
        <w:rPr>
          <w:rFonts w:cs="Times New Roman"/>
          <w:color w:val="000000" w:themeColor="text1"/>
          <w:sz w:val="24"/>
          <w:szCs w:val="24"/>
        </w:rPr>
        <w:tab/>
        <w:t xml:space="preserve">Lekárske miesto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LSPP</w:t>
      </w:r>
      <w:r w:rsidRPr="00864A6A">
        <w:rPr>
          <w:rFonts w:cs="Times New Roman"/>
          <w:color w:val="000000" w:themeColor="text1"/>
          <w:sz w:val="24"/>
          <w:szCs w:val="24"/>
        </w:rPr>
        <w:tab/>
        <w:t>Lekárska služba prvej pomoci</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m. j.                </w:t>
      </w:r>
      <w:r w:rsidRPr="00864A6A">
        <w:rPr>
          <w:rFonts w:cs="Times New Roman"/>
          <w:color w:val="000000" w:themeColor="text1"/>
          <w:sz w:val="24"/>
          <w:szCs w:val="24"/>
        </w:rPr>
        <w:tab/>
        <w:t>Merná jednotka</w:t>
      </w:r>
    </w:p>
    <w:p w:rsidR="00516396" w:rsidRPr="00864A6A" w:rsidRDefault="00516396" w:rsidP="00BD0961">
      <w:pPr>
        <w:tabs>
          <w:tab w:val="left" w:pos="426"/>
          <w:tab w:val="left" w:pos="2552"/>
        </w:tabs>
        <w:spacing w:line="240" w:lineRule="auto"/>
        <w:ind w:left="2552" w:hanging="2552"/>
        <w:rPr>
          <w:rFonts w:cs="Times New Roman"/>
          <w:color w:val="000000" w:themeColor="text1"/>
          <w:sz w:val="24"/>
          <w:szCs w:val="24"/>
        </w:rPr>
      </w:pPr>
      <w:r w:rsidRPr="00864A6A">
        <w:rPr>
          <w:rFonts w:cs="Times New Roman"/>
          <w:color w:val="000000" w:themeColor="text1"/>
          <w:sz w:val="24"/>
          <w:szCs w:val="24"/>
        </w:rPr>
        <w:t xml:space="preserve">MKCH </w:t>
      </w:r>
      <w:r w:rsidRPr="00864A6A">
        <w:rPr>
          <w:rFonts w:cs="Times New Roman"/>
          <w:color w:val="000000" w:themeColor="text1"/>
          <w:sz w:val="24"/>
          <w:szCs w:val="24"/>
        </w:rPr>
        <w:tab/>
        <w:t xml:space="preserve">Medzinárodná štatistická klasifikácia chorôb a pridružených zdravotných problémov v znení 10. </w:t>
      </w:r>
      <w:r w:rsidR="00895ABE" w:rsidRPr="00864A6A">
        <w:rPr>
          <w:rFonts w:cs="Times New Roman"/>
          <w:color w:val="000000" w:themeColor="text1"/>
          <w:sz w:val="24"/>
          <w:szCs w:val="24"/>
        </w:rPr>
        <w:t xml:space="preserve">revízie  </w:t>
      </w:r>
    </w:p>
    <w:p w:rsidR="00516396" w:rsidRPr="00864A6A" w:rsidRDefault="00516396" w:rsidP="00BD0961">
      <w:pPr>
        <w:tabs>
          <w:tab w:val="left" w:pos="426"/>
          <w:tab w:val="left" w:pos="2552"/>
        </w:tabs>
        <w:spacing w:line="240" w:lineRule="auto"/>
        <w:ind w:left="2552" w:hanging="2552"/>
        <w:rPr>
          <w:rFonts w:cs="Times New Roman"/>
          <w:color w:val="000000" w:themeColor="text1"/>
          <w:sz w:val="24"/>
          <w:szCs w:val="24"/>
        </w:rPr>
      </w:pPr>
      <w:r w:rsidRPr="00864A6A">
        <w:rPr>
          <w:rFonts w:cs="Times New Roman"/>
          <w:color w:val="000000" w:themeColor="text1"/>
          <w:sz w:val="24"/>
          <w:szCs w:val="24"/>
        </w:rPr>
        <w:t xml:space="preserve">MKCH-10-SK </w:t>
      </w:r>
      <w:r w:rsidR="00BD0961" w:rsidRPr="00864A6A">
        <w:rPr>
          <w:rFonts w:cs="Times New Roman"/>
          <w:color w:val="000000" w:themeColor="text1"/>
          <w:sz w:val="24"/>
          <w:szCs w:val="24"/>
        </w:rPr>
        <w:tab/>
      </w:r>
      <w:r w:rsidRPr="00864A6A">
        <w:rPr>
          <w:rFonts w:cs="Times New Roman"/>
          <w:color w:val="000000" w:themeColor="text1"/>
          <w:sz w:val="24"/>
          <w:szCs w:val="24"/>
        </w:rPr>
        <w:t>Slovenská verzia Medzinárodnej š</w:t>
      </w:r>
      <w:r w:rsidR="00DE1676" w:rsidRPr="00864A6A">
        <w:rPr>
          <w:rFonts w:cs="Times New Roman"/>
          <w:color w:val="000000" w:themeColor="text1"/>
          <w:sz w:val="24"/>
          <w:szCs w:val="24"/>
        </w:rPr>
        <w:t>t</w:t>
      </w:r>
      <w:r w:rsidRPr="00864A6A">
        <w:rPr>
          <w:rFonts w:cs="Times New Roman"/>
          <w:color w:val="000000" w:themeColor="text1"/>
          <w:sz w:val="24"/>
          <w:szCs w:val="24"/>
        </w:rPr>
        <w:t>atistickej klasifikácie chorôb a pridružených zdravotných problémov v znení 140.</w:t>
      </w:r>
      <w:r w:rsidR="00895ABE" w:rsidRPr="00864A6A">
        <w:rPr>
          <w:rFonts w:cs="Times New Roman"/>
          <w:color w:val="000000" w:themeColor="text1"/>
          <w:sz w:val="24"/>
          <w:szCs w:val="24"/>
        </w:rPr>
        <w:t xml:space="preserve">  </w:t>
      </w:r>
      <w:r w:rsidRPr="00864A6A">
        <w:rPr>
          <w:rFonts w:cs="Times New Roman"/>
          <w:color w:val="000000" w:themeColor="text1"/>
          <w:sz w:val="24"/>
          <w:szCs w:val="24"/>
        </w:rPr>
        <w:t>revízie</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MF SR</w:t>
      </w:r>
      <w:r w:rsidRPr="00864A6A">
        <w:rPr>
          <w:rFonts w:cs="Times New Roman"/>
          <w:color w:val="000000" w:themeColor="text1"/>
          <w:sz w:val="24"/>
          <w:szCs w:val="24"/>
        </w:rPr>
        <w:tab/>
        <w:t>Ministerstvo financií Slovenskej republiky</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MU</w:t>
      </w:r>
      <w:r w:rsidRPr="00864A6A">
        <w:rPr>
          <w:rFonts w:cs="Times New Roman"/>
          <w:color w:val="000000" w:themeColor="text1"/>
          <w:sz w:val="24"/>
          <w:szCs w:val="24"/>
        </w:rPr>
        <w:tab/>
      </w:r>
      <w:r w:rsidRPr="00864A6A">
        <w:rPr>
          <w:rFonts w:cs="Times New Roman"/>
          <w:color w:val="000000" w:themeColor="text1"/>
          <w:sz w:val="24"/>
          <w:szCs w:val="24"/>
        </w:rPr>
        <w:tab/>
      </w:r>
      <w:r w:rsidRPr="00864A6A">
        <w:rPr>
          <w:rFonts w:cs="Times New Roman"/>
          <w:color w:val="000000" w:themeColor="text1"/>
          <w:sz w:val="24"/>
          <w:szCs w:val="24"/>
          <w:lang w:eastAsia="cs-CZ"/>
        </w:rPr>
        <w:t>Metodické usmernenie</w:t>
      </w:r>
    </w:p>
    <w:p w:rsidR="00C51DB8"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MZ SR </w:t>
      </w:r>
      <w:r w:rsidRPr="00864A6A">
        <w:rPr>
          <w:rFonts w:cs="Times New Roman"/>
          <w:color w:val="000000" w:themeColor="text1"/>
          <w:sz w:val="24"/>
          <w:szCs w:val="24"/>
        </w:rPr>
        <w:tab/>
        <w:t>Ministerstvo zdravotníctva Slovenskej republiky</w:t>
      </w:r>
      <w:r w:rsidR="00C51DB8" w:rsidRPr="00864A6A">
        <w:rPr>
          <w:rFonts w:cs="Times New Roman"/>
          <w:color w:val="000000" w:themeColor="text1"/>
          <w:sz w:val="24"/>
          <w:szCs w:val="24"/>
        </w:rPr>
        <w:t xml:space="preserve"> </w:t>
      </w:r>
    </w:p>
    <w:p w:rsidR="00C51DB8" w:rsidRPr="00864A6A" w:rsidRDefault="00C51DB8"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VMS       </w:t>
      </w:r>
      <w:r w:rsidR="008F0BAE" w:rsidRPr="00864A6A">
        <w:rPr>
          <w:rFonts w:cs="Times New Roman"/>
          <w:color w:val="000000" w:themeColor="text1"/>
          <w:sz w:val="24"/>
          <w:szCs w:val="24"/>
        </w:rPr>
        <w:t xml:space="preserve">       </w:t>
      </w:r>
      <w:r w:rsidR="00BD0961" w:rsidRPr="00864A6A">
        <w:rPr>
          <w:rFonts w:cs="Times New Roman"/>
          <w:color w:val="000000" w:themeColor="text1"/>
          <w:sz w:val="24"/>
          <w:szCs w:val="24"/>
        </w:rPr>
        <w:tab/>
      </w:r>
      <w:r w:rsidR="008F0BAE" w:rsidRPr="00864A6A">
        <w:rPr>
          <w:rFonts w:cs="Times New Roman"/>
          <w:color w:val="000000" w:themeColor="text1"/>
          <w:sz w:val="24"/>
          <w:szCs w:val="24"/>
        </w:rPr>
        <w:t>Verejná minimáln</w:t>
      </w:r>
      <w:r w:rsidR="009C6980" w:rsidRPr="00864A6A">
        <w:rPr>
          <w:rFonts w:cs="Times New Roman"/>
          <w:color w:val="000000" w:themeColor="text1"/>
          <w:sz w:val="24"/>
          <w:szCs w:val="24"/>
        </w:rPr>
        <w:t>a</w:t>
      </w:r>
      <w:r w:rsidR="008F0BAE" w:rsidRPr="00864A6A">
        <w:rPr>
          <w:rFonts w:cs="Times New Roman"/>
          <w:color w:val="000000" w:themeColor="text1"/>
          <w:sz w:val="24"/>
          <w:szCs w:val="24"/>
        </w:rPr>
        <w:t xml:space="preserve"> sieť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NsP</w:t>
      </w:r>
      <w:r w:rsidRPr="00864A6A">
        <w:rPr>
          <w:rFonts w:cs="Times New Roman"/>
          <w:color w:val="000000" w:themeColor="text1"/>
          <w:sz w:val="24"/>
          <w:szCs w:val="24"/>
        </w:rPr>
        <w:tab/>
      </w:r>
      <w:r w:rsidRPr="00864A6A">
        <w:rPr>
          <w:rFonts w:cs="Times New Roman"/>
          <w:color w:val="000000" w:themeColor="text1"/>
          <w:sz w:val="24"/>
          <w:szCs w:val="24"/>
        </w:rPr>
        <w:tab/>
        <w:t>Nemocnica s poliklinikou</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OLÚ</w:t>
      </w:r>
      <w:r w:rsidRPr="00864A6A">
        <w:rPr>
          <w:rFonts w:cs="Times New Roman"/>
          <w:color w:val="000000" w:themeColor="text1"/>
          <w:sz w:val="24"/>
          <w:szCs w:val="24"/>
        </w:rPr>
        <w:tab/>
        <w:t>Odborný liečebný ústav</w:t>
      </w:r>
    </w:p>
    <w:p w:rsidR="00516396" w:rsidRPr="00864A6A" w:rsidRDefault="00516396" w:rsidP="00BD0961">
      <w:pPr>
        <w:tabs>
          <w:tab w:val="left" w:pos="426"/>
          <w:tab w:val="left" w:pos="2552"/>
        </w:tabs>
        <w:spacing w:line="240" w:lineRule="auto"/>
        <w:ind w:left="2552" w:hanging="2552"/>
        <w:rPr>
          <w:rFonts w:cs="Times New Roman"/>
          <w:color w:val="000000" w:themeColor="text1"/>
          <w:sz w:val="24"/>
          <w:szCs w:val="24"/>
        </w:rPr>
      </w:pPr>
      <w:r w:rsidRPr="00864A6A">
        <w:rPr>
          <w:rFonts w:cs="Times New Roman"/>
          <w:bCs/>
          <w:color w:val="000000" w:themeColor="text1"/>
          <w:sz w:val="24"/>
          <w:szCs w:val="24"/>
        </w:rPr>
        <w:t>OHV</w:t>
      </w:r>
      <w:r w:rsidRPr="00864A6A">
        <w:rPr>
          <w:rFonts w:cs="Times New Roman"/>
          <w:bCs/>
          <w:color w:val="000000" w:themeColor="text1"/>
          <w:sz w:val="24"/>
          <w:szCs w:val="24"/>
        </w:rPr>
        <w:tab/>
        <w:t>Osobitne hradené výkony (t.</w:t>
      </w:r>
      <w:r w:rsidR="002E3423" w:rsidRPr="00864A6A">
        <w:rPr>
          <w:rFonts w:cs="Times New Roman"/>
          <w:bCs/>
          <w:color w:val="000000" w:themeColor="text1"/>
          <w:sz w:val="24"/>
          <w:szCs w:val="24"/>
        </w:rPr>
        <w:t xml:space="preserve"> </w:t>
      </w:r>
      <w:r w:rsidRPr="00864A6A">
        <w:rPr>
          <w:rFonts w:cs="Times New Roman"/>
          <w:bCs/>
          <w:color w:val="000000" w:themeColor="text1"/>
          <w:sz w:val="24"/>
          <w:szCs w:val="24"/>
        </w:rPr>
        <w:t>j. hospitalizácie do 96 hod., LDCH, hospitalizácie podľa nahlasovania on –line a pod.)</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OPS</w:t>
      </w:r>
      <w:r w:rsidRPr="00864A6A">
        <w:rPr>
          <w:rFonts w:cs="Times New Roman"/>
          <w:color w:val="000000" w:themeColor="text1"/>
          <w:sz w:val="24"/>
          <w:szCs w:val="24"/>
        </w:rPr>
        <w:tab/>
        <w:t>Odborné pracovné skupiny</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PLK</w:t>
      </w:r>
      <w:r w:rsidRPr="00864A6A">
        <w:rPr>
          <w:rFonts w:cs="Times New Roman"/>
          <w:color w:val="000000" w:themeColor="text1"/>
          <w:sz w:val="24"/>
          <w:szCs w:val="24"/>
        </w:rPr>
        <w:tab/>
        <w:t>Poliklinika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PSČ</w:t>
      </w:r>
      <w:r w:rsidRPr="00864A6A">
        <w:rPr>
          <w:rFonts w:cs="Times New Roman"/>
          <w:color w:val="000000" w:themeColor="text1"/>
          <w:sz w:val="24"/>
          <w:szCs w:val="24"/>
        </w:rPr>
        <w:tab/>
        <w:t>Poštové smerovacie číslo</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PÚZS</w:t>
      </w:r>
      <w:r w:rsidRPr="00864A6A">
        <w:rPr>
          <w:rFonts w:cs="Times New Roman"/>
          <w:color w:val="000000" w:themeColor="text1"/>
          <w:sz w:val="24"/>
          <w:szCs w:val="24"/>
        </w:rPr>
        <w:tab/>
        <w:t xml:space="preserve">Poskytovateľ ústavnej zdravotnej starostlivosti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PV</w:t>
      </w:r>
      <w:r w:rsidRPr="00864A6A">
        <w:rPr>
          <w:rFonts w:cs="Times New Roman"/>
          <w:color w:val="000000" w:themeColor="text1"/>
          <w:sz w:val="24"/>
          <w:szCs w:val="24"/>
        </w:rPr>
        <w:tab/>
      </w:r>
      <w:r w:rsidRPr="00864A6A">
        <w:rPr>
          <w:rFonts w:cs="Times New Roman"/>
          <w:color w:val="000000" w:themeColor="text1"/>
          <w:sz w:val="24"/>
          <w:szCs w:val="24"/>
        </w:rPr>
        <w:tab/>
        <w:t>Platobný výmer</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PZS</w:t>
      </w:r>
      <w:r w:rsidRPr="00864A6A">
        <w:rPr>
          <w:rFonts w:cs="Times New Roman"/>
          <w:color w:val="000000" w:themeColor="text1"/>
          <w:sz w:val="24"/>
          <w:szCs w:val="24"/>
        </w:rPr>
        <w:tab/>
      </w:r>
      <w:r w:rsidRPr="00864A6A">
        <w:rPr>
          <w:rFonts w:cs="Times New Roman"/>
          <w:color w:val="000000" w:themeColor="text1"/>
          <w:sz w:val="24"/>
          <w:szCs w:val="24"/>
        </w:rPr>
        <w:tab/>
        <w:t>Poskytovateľ zdravotnej starostlivosti</w:t>
      </w:r>
    </w:p>
    <w:p w:rsidR="00465A99" w:rsidRPr="00864A6A" w:rsidRDefault="00465A99" w:rsidP="00465A99">
      <w:pPr>
        <w:tabs>
          <w:tab w:val="left" w:pos="426"/>
          <w:tab w:val="left" w:pos="2552"/>
        </w:tabs>
        <w:spacing w:line="240" w:lineRule="auto"/>
        <w:rPr>
          <w:sz w:val="24"/>
          <w:szCs w:val="24"/>
        </w:rPr>
      </w:pPr>
      <w:r w:rsidRPr="00864A6A">
        <w:rPr>
          <w:sz w:val="24"/>
          <w:szCs w:val="24"/>
        </w:rPr>
        <w:t>p. b.</w:t>
      </w:r>
      <w:r w:rsidRPr="00864A6A">
        <w:rPr>
          <w:sz w:val="24"/>
          <w:szCs w:val="24"/>
        </w:rPr>
        <w:tab/>
      </w:r>
      <w:r w:rsidRPr="00864A6A">
        <w:rPr>
          <w:sz w:val="24"/>
          <w:szCs w:val="24"/>
        </w:rPr>
        <w:tab/>
        <w:t>Percentuálny bod</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RZZP      </w:t>
      </w:r>
      <w:r w:rsidRPr="00864A6A">
        <w:rPr>
          <w:rFonts w:cs="Times New Roman"/>
          <w:color w:val="000000" w:themeColor="text1"/>
          <w:sz w:val="24"/>
          <w:szCs w:val="24"/>
        </w:rPr>
        <w:tab/>
        <w:t>Ročné zúčtovanie zdravotného poistenia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s.</w:t>
      </w:r>
      <w:r w:rsidR="002E3423" w:rsidRPr="00864A6A">
        <w:rPr>
          <w:rFonts w:cs="Times New Roman"/>
          <w:color w:val="000000" w:themeColor="text1"/>
          <w:sz w:val="24"/>
          <w:szCs w:val="24"/>
        </w:rPr>
        <w:t xml:space="preserve"> </w:t>
      </w:r>
      <w:r w:rsidRPr="00864A6A">
        <w:rPr>
          <w:rFonts w:cs="Times New Roman"/>
          <w:color w:val="000000" w:themeColor="text1"/>
          <w:sz w:val="24"/>
          <w:szCs w:val="24"/>
        </w:rPr>
        <w:t>c.</w:t>
      </w:r>
      <w:r w:rsidRPr="00864A6A">
        <w:rPr>
          <w:rFonts w:cs="Times New Roman"/>
          <w:color w:val="000000" w:themeColor="text1"/>
          <w:sz w:val="24"/>
          <w:szCs w:val="24"/>
        </w:rPr>
        <w:tab/>
      </w:r>
      <w:r w:rsidRPr="00864A6A">
        <w:rPr>
          <w:rFonts w:cs="Times New Roman"/>
          <w:color w:val="000000" w:themeColor="text1"/>
          <w:sz w:val="24"/>
          <w:szCs w:val="24"/>
        </w:rPr>
        <w:tab/>
      </w:r>
      <w:r w:rsidR="00BD0961" w:rsidRPr="00864A6A">
        <w:rPr>
          <w:rFonts w:cs="Times New Roman"/>
          <w:color w:val="000000" w:themeColor="text1"/>
          <w:sz w:val="24"/>
          <w:szCs w:val="24"/>
        </w:rPr>
        <w:t>S</w:t>
      </w:r>
      <w:r w:rsidRPr="00864A6A">
        <w:rPr>
          <w:rFonts w:cs="Times New Roman"/>
          <w:color w:val="000000" w:themeColor="text1"/>
          <w:sz w:val="24"/>
          <w:szCs w:val="24"/>
        </w:rPr>
        <w:t>tále ceny</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SM</w:t>
      </w:r>
      <w:r w:rsidRPr="00864A6A">
        <w:rPr>
          <w:rFonts w:cs="Times New Roman"/>
          <w:color w:val="000000" w:themeColor="text1"/>
          <w:sz w:val="24"/>
          <w:szCs w:val="24"/>
        </w:rPr>
        <w:tab/>
      </w:r>
      <w:r w:rsidRPr="00864A6A">
        <w:rPr>
          <w:rFonts w:cs="Times New Roman"/>
          <w:color w:val="000000" w:themeColor="text1"/>
          <w:sz w:val="24"/>
          <w:szCs w:val="24"/>
        </w:rPr>
        <w:tab/>
        <w:t>Sesterské miesta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SVLZ</w:t>
      </w:r>
      <w:r w:rsidRPr="00864A6A">
        <w:rPr>
          <w:rFonts w:cs="Times New Roman"/>
          <w:color w:val="000000" w:themeColor="text1"/>
          <w:sz w:val="24"/>
          <w:szCs w:val="24"/>
        </w:rPr>
        <w:tab/>
        <w:t>Spoločné vyšetrovacie a liečebné zložky</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ŠAS </w:t>
      </w:r>
      <w:r w:rsidRPr="00864A6A">
        <w:rPr>
          <w:rFonts w:cs="Times New Roman"/>
          <w:color w:val="000000" w:themeColor="text1"/>
          <w:sz w:val="24"/>
          <w:szCs w:val="24"/>
        </w:rPr>
        <w:tab/>
        <w:t>Špecializovaná ambulantná starostlivosť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ŠN</w:t>
      </w:r>
      <w:r w:rsidRPr="00864A6A">
        <w:rPr>
          <w:rFonts w:cs="Times New Roman"/>
          <w:color w:val="000000" w:themeColor="text1"/>
          <w:sz w:val="24"/>
          <w:szCs w:val="24"/>
        </w:rPr>
        <w:tab/>
      </w:r>
      <w:r w:rsidRPr="00864A6A">
        <w:rPr>
          <w:rFonts w:cs="Times New Roman"/>
          <w:color w:val="000000" w:themeColor="text1"/>
          <w:sz w:val="24"/>
          <w:szCs w:val="24"/>
        </w:rPr>
        <w:tab/>
        <w:t>Špecializovaná nemocnica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lastRenderedPageBreak/>
        <w:t>ŠÚ SR</w:t>
      </w:r>
      <w:r w:rsidRPr="00864A6A">
        <w:rPr>
          <w:rFonts w:cs="Times New Roman"/>
          <w:color w:val="000000" w:themeColor="text1"/>
          <w:sz w:val="24"/>
          <w:szCs w:val="24"/>
        </w:rPr>
        <w:tab/>
        <w:t>Štatistický úrad Slovenskej republiky</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SR</w:t>
      </w:r>
      <w:r w:rsidRPr="00864A6A">
        <w:rPr>
          <w:rFonts w:cs="Times New Roman"/>
          <w:color w:val="000000" w:themeColor="text1"/>
          <w:sz w:val="24"/>
          <w:szCs w:val="24"/>
        </w:rPr>
        <w:tab/>
      </w:r>
      <w:r w:rsidRPr="00864A6A">
        <w:rPr>
          <w:rFonts w:cs="Times New Roman"/>
          <w:color w:val="000000" w:themeColor="text1"/>
          <w:sz w:val="24"/>
          <w:szCs w:val="24"/>
        </w:rPr>
        <w:tab/>
        <w:t>Slovenská republika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SZČO</w:t>
      </w:r>
      <w:r w:rsidRPr="00864A6A">
        <w:rPr>
          <w:rFonts w:cs="Times New Roman"/>
          <w:color w:val="000000" w:themeColor="text1"/>
          <w:sz w:val="24"/>
          <w:szCs w:val="24"/>
        </w:rPr>
        <w:tab/>
        <w:t xml:space="preserve">Samostatne zárobkovo činná osoba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TR</w:t>
      </w:r>
      <w:r w:rsidRPr="00864A6A">
        <w:rPr>
          <w:rFonts w:cs="Times New Roman"/>
          <w:color w:val="000000" w:themeColor="text1"/>
          <w:sz w:val="24"/>
          <w:szCs w:val="24"/>
        </w:rPr>
        <w:tab/>
      </w:r>
      <w:r w:rsidRPr="00864A6A">
        <w:rPr>
          <w:rFonts w:cs="Times New Roman"/>
          <w:color w:val="000000" w:themeColor="text1"/>
          <w:sz w:val="24"/>
          <w:szCs w:val="24"/>
        </w:rPr>
        <w:tab/>
        <w:t>Technická rezerva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Union</w:t>
      </w:r>
      <w:r w:rsidRPr="00864A6A">
        <w:rPr>
          <w:rFonts w:cs="Times New Roman"/>
          <w:color w:val="000000" w:themeColor="text1"/>
          <w:sz w:val="24"/>
          <w:szCs w:val="24"/>
        </w:rPr>
        <w:tab/>
        <w:t xml:space="preserve">Union zdravotná poisťovňa, a. s.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UN</w:t>
      </w:r>
      <w:r w:rsidRPr="00864A6A">
        <w:rPr>
          <w:rFonts w:cs="Times New Roman"/>
          <w:color w:val="000000" w:themeColor="text1"/>
          <w:sz w:val="24"/>
          <w:szCs w:val="24"/>
        </w:rPr>
        <w:tab/>
      </w:r>
      <w:r w:rsidRPr="00864A6A">
        <w:rPr>
          <w:rFonts w:cs="Times New Roman"/>
          <w:color w:val="000000" w:themeColor="text1"/>
          <w:sz w:val="24"/>
          <w:szCs w:val="24"/>
        </w:rPr>
        <w:tab/>
        <w:t>Univerzitná nemocnica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úrad</w:t>
      </w:r>
      <w:r w:rsidRPr="00864A6A">
        <w:rPr>
          <w:rFonts w:cs="Times New Roman"/>
          <w:color w:val="000000" w:themeColor="text1"/>
          <w:sz w:val="24"/>
          <w:szCs w:val="24"/>
        </w:rPr>
        <w:tab/>
        <w:t>Úrad pre dohľad nad zdravotnou starostlivosťou</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ÚPS</w:t>
      </w:r>
      <w:r w:rsidRPr="00864A6A">
        <w:rPr>
          <w:rFonts w:cs="Times New Roman"/>
          <w:color w:val="000000" w:themeColor="text1"/>
          <w:sz w:val="24"/>
          <w:szCs w:val="24"/>
        </w:rPr>
        <w:tab/>
        <w:t>Ústavná pohotovostná služba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URČ</w:t>
      </w:r>
      <w:r w:rsidRPr="00864A6A">
        <w:rPr>
          <w:rFonts w:cs="Times New Roman"/>
          <w:color w:val="000000" w:themeColor="text1"/>
          <w:sz w:val="24"/>
          <w:szCs w:val="24"/>
        </w:rPr>
        <w:tab/>
        <w:t>Unikátne rodné číslo</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ÚZS</w:t>
      </w:r>
      <w:r w:rsidRPr="00864A6A">
        <w:rPr>
          <w:rFonts w:cs="Times New Roman"/>
          <w:color w:val="000000" w:themeColor="text1"/>
          <w:sz w:val="24"/>
          <w:szCs w:val="24"/>
        </w:rPr>
        <w:tab/>
        <w:t>Ústavná zdravotná starostlivosť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ÚZZ</w:t>
      </w:r>
      <w:r w:rsidRPr="00864A6A">
        <w:rPr>
          <w:rFonts w:cs="Times New Roman"/>
          <w:color w:val="000000" w:themeColor="text1"/>
          <w:sz w:val="24"/>
          <w:szCs w:val="24"/>
        </w:rPr>
        <w:tab/>
        <w:t>Ústavné zdravotnícke zariadenie</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VAS </w:t>
      </w:r>
      <w:r w:rsidRPr="00864A6A">
        <w:rPr>
          <w:rFonts w:cs="Times New Roman"/>
          <w:color w:val="000000" w:themeColor="text1"/>
          <w:sz w:val="24"/>
          <w:szCs w:val="24"/>
        </w:rPr>
        <w:tab/>
        <w:t>Všeobecná ambulantná starostlivosť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VMS</w:t>
      </w:r>
      <w:r w:rsidRPr="00864A6A">
        <w:rPr>
          <w:rFonts w:cs="Times New Roman"/>
          <w:color w:val="000000" w:themeColor="text1"/>
          <w:sz w:val="24"/>
          <w:szCs w:val="24"/>
        </w:rPr>
        <w:tab/>
        <w:t>Verejná minimálna sieť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VN</w:t>
      </w:r>
      <w:r w:rsidRPr="00864A6A">
        <w:rPr>
          <w:rFonts w:cs="Times New Roman"/>
          <w:color w:val="000000" w:themeColor="text1"/>
          <w:sz w:val="24"/>
          <w:szCs w:val="24"/>
        </w:rPr>
        <w:tab/>
      </w:r>
      <w:r w:rsidRPr="00864A6A">
        <w:rPr>
          <w:rFonts w:cs="Times New Roman"/>
          <w:color w:val="000000" w:themeColor="text1"/>
          <w:sz w:val="24"/>
          <w:szCs w:val="24"/>
        </w:rPr>
        <w:tab/>
        <w:t>Výkaz nedoplatkov</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VšZP</w:t>
      </w:r>
      <w:r w:rsidRPr="00864A6A">
        <w:rPr>
          <w:rFonts w:cs="Times New Roman"/>
          <w:color w:val="000000" w:themeColor="text1"/>
          <w:sz w:val="24"/>
          <w:szCs w:val="24"/>
        </w:rPr>
        <w:tab/>
        <w:t xml:space="preserve">Všeobecná zdravotná poisťovňa, a. s. </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VÚC</w:t>
      </w:r>
      <w:r w:rsidRPr="00864A6A">
        <w:rPr>
          <w:rFonts w:cs="Times New Roman"/>
          <w:color w:val="000000" w:themeColor="text1"/>
          <w:sz w:val="24"/>
          <w:szCs w:val="24"/>
        </w:rPr>
        <w:tab/>
        <w:t>Vyšší územný celok</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VZP</w:t>
      </w:r>
      <w:r w:rsidRPr="00864A6A">
        <w:rPr>
          <w:rFonts w:cs="Times New Roman"/>
          <w:color w:val="000000" w:themeColor="text1"/>
          <w:sz w:val="24"/>
          <w:szCs w:val="24"/>
        </w:rPr>
        <w:tab/>
        <w:t>Verejné zdravotné poistenie</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zoznam</w:t>
      </w:r>
      <w:r w:rsidRPr="00864A6A">
        <w:rPr>
          <w:rFonts w:cs="Times New Roman"/>
          <w:color w:val="000000" w:themeColor="text1"/>
          <w:sz w:val="24"/>
          <w:szCs w:val="24"/>
        </w:rPr>
        <w:tab/>
        <w:t>Zoznam poistencov  čakajúcich na poskytnutie plánovanej ZS</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 xml:space="preserve">ZP </w:t>
      </w:r>
      <w:r w:rsidRPr="00864A6A">
        <w:rPr>
          <w:rFonts w:cs="Times New Roman"/>
          <w:color w:val="000000" w:themeColor="text1"/>
          <w:sz w:val="24"/>
          <w:szCs w:val="24"/>
        </w:rPr>
        <w:tab/>
      </w:r>
      <w:r w:rsidRPr="00864A6A">
        <w:rPr>
          <w:rFonts w:cs="Times New Roman"/>
          <w:color w:val="000000" w:themeColor="text1"/>
          <w:sz w:val="24"/>
          <w:szCs w:val="24"/>
        </w:rPr>
        <w:tab/>
        <w:t>Zdravotná poisťovňa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ZS</w:t>
      </w:r>
      <w:r w:rsidRPr="00864A6A">
        <w:rPr>
          <w:rFonts w:cs="Times New Roman"/>
          <w:color w:val="000000" w:themeColor="text1"/>
          <w:sz w:val="24"/>
          <w:szCs w:val="24"/>
        </w:rPr>
        <w:tab/>
      </w:r>
      <w:r w:rsidRPr="00864A6A">
        <w:rPr>
          <w:rFonts w:cs="Times New Roman"/>
          <w:color w:val="000000" w:themeColor="text1"/>
          <w:sz w:val="24"/>
          <w:szCs w:val="24"/>
        </w:rPr>
        <w:tab/>
        <w:t>Zdravotná starostlivosť</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ZÚS</w:t>
      </w:r>
      <w:r w:rsidRPr="00864A6A">
        <w:rPr>
          <w:rFonts w:cs="Times New Roman"/>
          <w:color w:val="000000" w:themeColor="text1"/>
          <w:sz w:val="24"/>
          <w:szCs w:val="24"/>
        </w:rPr>
        <w:tab/>
        <w:t>Zariadenia ústavnej starostlivosti</w:t>
      </w:r>
    </w:p>
    <w:p w:rsidR="00516396" w:rsidRPr="00864A6A" w:rsidRDefault="00516396" w:rsidP="00BD0961">
      <w:pPr>
        <w:tabs>
          <w:tab w:val="left" w:pos="426"/>
          <w:tab w:val="left" w:pos="2552"/>
        </w:tabs>
        <w:spacing w:line="240" w:lineRule="auto"/>
        <w:rPr>
          <w:rFonts w:cs="Times New Roman"/>
          <w:color w:val="000000" w:themeColor="text1"/>
          <w:sz w:val="24"/>
          <w:szCs w:val="24"/>
          <w:lang w:eastAsia="cs-CZ"/>
        </w:rPr>
      </w:pPr>
      <w:r w:rsidRPr="00864A6A">
        <w:rPr>
          <w:rFonts w:cs="Times New Roman"/>
          <w:color w:val="000000" w:themeColor="text1"/>
          <w:sz w:val="24"/>
          <w:szCs w:val="24"/>
        </w:rPr>
        <w:t>ZZS</w:t>
      </w:r>
      <w:r w:rsidRPr="00864A6A">
        <w:rPr>
          <w:rFonts w:cs="Times New Roman"/>
          <w:color w:val="000000" w:themeColor="text1"/>
          <w:sz w:val="24"/>
          <w:szCs w:val="24"/>
        </w:rPr>
        <w:tab/>
        <w:t>Záchranná zdravotná služba</w:t>
      </w:r>
    </w:p>
    <w:p w:rsidR="00516396" w:rsidRPr="00864A6A" w:rsidRDefault="00516396" w:rsidP="00BD0961">
      <w:pPr>
        <w:tabs>
          <w:tab w:val="left" w:pos="426"/>
          <w:tab w:val="left" w:pos="2552"/>
        </w:tabs>
        <w:spacing w:line="240" w:lineRule="auto"/>
        <w:rPr>
          <w:rFonts w:cs="Times New Roman"/>
          <w:color w:val="000000" w:themeColor="text1"/>
          <w:sz w:val="24"/>
          <w:szCs w:val="24"/>
        </w:rPr>
      </w:pPr>
      <w:r w:rsidRPr="00864A6A">
        <w:rPr>
          <w:rFonts w:cs="Times New Roman"/>
          <w:color w:val="000000" w:themeColor="text1"/>
          <w:sz w:val="24"/>
          <w:szCs w:val="24"/>
        </w:rPr>
        <w:t>ZZV</w:t>
      </w:r>
      <w:r w:rsidRPr="00864A6A">
        <w:rPr>
          <w:rFonts w:cs="Times New Roman"/>
          <w:color w:val="000000" w:themeColor="text1"/>
          <w:sz w:val="24"/>
          <w:szCs w:val="24"/>
        </w:rPr>
        <w:tab/>
        <w:t>Zoznam zdravotných výkonov</w:t>
      </w:r>
    </w:p>
    <w:p w:rsidR="008A5913" w:rsidRPr="00864A6A" w:rsidRDefault="008A5913" w:rsidP="00BD0961">
      <w:pPr>
        <w:tabs>
          <w:tab w:val="left" w:pos="426"/>
          <w:tab w:val="left" w:pos="2552"/>
        </w:tabs>
        <w:spacing w:line="240" w:lineRule="auto"/>
        <w:rPr>
          <w:sz w:val="24"/>
          <w:szCs w:val="24"/>
        </w:rPr>
      </w:pPr>
      <w:r w:rsidRPr="00864A6A">
        <w:rPr>
          <w:sz w:val="24"/>
          <w:szCs w:val="24"/>
        </w:rPr>
        <w:t>ZZ</w:t>
      </w:r>
      <w:r w:rsidR="0023030E" w:rsidRPr="00864A6A">
        <w:rPr>
          <w:sz w:val="24"/>
          <w:szCs w:val="24"/>
        </w:rPr>
        <w:tab/>
      </w:r>
      <w:r w:rsidR="00BD0961" w:rsidRPr="00864A6A">
        <w:rPr>
          <w:sz w:val="24"/>
          <w:szCs w:val="24"/>
        </w:rPr>
        <w:tab/>
      </w:r>
      <w:r w:rsidRPr="00864A6A">
        <w:rPr>
          <w:sz w:val="24"/>
          <w:szCs w:val="24"/>
        </w:rPr>
        <w:t xml:space="preserve">Zdravotnícke zariadenie </w:t>
      </w:r>
    </w:p>
    <w:p w:rsidR="009537DE" w:rsidRPr="00864A6A" w:rsidRDefault="009537DE" w:rsidP="00516396">
      <w:pPr>
        <w:tabs>
          <w:tab w:val="left" w:pos="426"/>
        </w:tabs>
        <w:spacing w:line="240" w:lineRule="auto"/>
        <w:rPr>
          <w:sz w:val="24"/>
          <w:szCs w:val="24"/>
        </w:rPr>
      </w:pPr>
    </w:p>
    <w:tbl>
      <w:tblPr>
        <w:tblStyle w:val="Mriekatabuky"/>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18"/>
        <w:gridCol w:w="6976"/>
      </w:tblGrid>
      <w:tr w:rsidR="009537DE" w:rsidRPr="00864A6A" w:rsidTr="00B7614B">
        <w:tc>
          <w:tcPr>
            <w:tcW w:w="2518" w:type="dxa"/>
          </w:tcPr>
          <w:p w:rsidR="009537DE" w:rsidRPr="00864A6A" w:rsidRDefault="009537DE" w:rsidP="00EB354D">
            <w:pPr>
              <w:tabs>
                <w:tab w:val="left" w:pos="426"/>
              </w:tabs>
              <w:spacing w:line="240" w:lineRule="auto"/>
              <w:rPr>
                <w:sz w:val="24"/>
                <w:szCs w:val="24"/>
              </w:rPr>
            </w:pPr>
            <w:r w:rsidRPr="00864A6A">
              <w:rPr>
                <w:sz w:val="24"/>
                <w:szCs w:val="24"/>
              </w:rPr>
              <w:t>zákon č. 576/2004 Z. z.</w:t>
            </w:r>
          </w:p>
        </w:tc>
        <w:tc>
          <w:tcPr>
            <w:tcW w:w="6976" w:type="dxa"/>
          </w:tcPr>
          <w:p w:rsidR="009537DE" w:rsidRPr="00864A6A" w:rsidRDefault="009537DE" w:rsidP="00465A99">
            <w:pPr>
              <w:tabs>
                <w:tab w:val="left" w:pos="426"/>
              </w:tabs>
              <w:spacing w:line="240" w:lineRule="auto"/>
              <w:rPr>
                <w:sz w:val="24"/>
                <w:szCs w:val="24"/>
              </w:rPr>
            </w:pPr>
            <w:r w:rsidRPr="00864A6A">
              <w:rPr>
                <w:sz w:val="24"/>
                <w:szCs w:val="24"/>
              </w:rPr>
              <w:t>Z</w:t>
            </w:r>
            <w:r w:rsidR="00AB710E" w:rsidRPr="00864A6A">
              <w:rPr>
                <w:sz w:val="24"/>
                <w:szCs w:val="24"/>
              </w:rPr>
              <w:t>ákon č. </w:t>
            </w:r>
            <w:r w:rsidRPr="00864A6A">
              <w:rPr>
                <w:sz w:val="24"/>
                <w:szCs w:val="24"/>
              </w:rPr>
              <w:t xml:space="preserve">576/2004 Z. z. o zdravotnej starostlivosti, </w:t>
            </w:r>
            <w:r w:rsidR="00982327" w:rsidRPr="00864A6A">
              <w:rPr>
                <w:sz w:val="24"/>
                <w:szCs w:val="24"/>
              </w:rPr>
              <w:t xml:space="preserve">službách </w:t>
            </w:r>
            <w:r w:rsidRPr="00864A6A">
              <w:rPr>
                <w:sz w:val="24"/>
                <w:szCs w:val="24"/>
              </w:rPr>
              <w:t>súvisiacich s</w:t>
            </w:r>
            <w:r w:rsidR="00465A99" w:rsidRPr="00864A6A">
              <w:rPr>
                <w:sz w:val="24"/>
                <w:szCs w:val="24"/>
              </w:rPr>
              <w:t> </w:t>
            </w:r>
            <w:r w:rsidRPr="00864A6A">
              <w:rPr>
                <w:sz w:val="24"/>
                <w:szCs w:val="24"/>
              </w:rPr>
              <w:t>poskytovaním zdravotnej starostlivosti a o zmene a doplnení niektorých zákonov</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FE07BB">
            <w:pPr>
              <w:tabs>
                <w:tab w:val="left" w:pos="426"/>
              </w:tabs>
              <w:spacing w:line="240" w:lineRule="auto"/>
              <w:rPr>
                <w:sz w:val="24"/>
                <w:szCs w:val="24"/>
              </w:rPr>
            </w:pPr>
            <w:r w:rsidRPr="00864A6A">
              <w:rPr>
                <w:sz w:val="24"/>
                <w:szCs w:val="24"/>
              </w:rPr>
              <w:t>zákon č. 578/2004 Z. z.</w:t>
            </w:r>
          </w:p>
        </w:tc>
        <w:tc>
          <w:tcPr>
            <w:tcW w:w="6976" w:type="dxa"/>
            <w:tcBorders>
              <w:top w:val="nil"/>
              <w:left w:val="nil"/>
              <w:bottom w:val="nil"/>
              <w:right w:val="nil"/>
            </w:tcBorders>
          </w:tcPr>
          <w:p w:rsidR="009537DE" w:rsidRPr="00864A6A" w:rsidRDefault="009537DE" w:rsidP="00D24EA0">
            <w:pPr>
              <w:tabs>
                <w:tab w:val="left" w:pos="426"/>
              </w:tabs>
              <w:spacing w:line="240" w:lineRule="auto"/>
              <w:rPr>
                <w:sz w:val="24"/>
                <w:szCs w:val="24"/>
              </w:rPr>
            </w:pPr>
            <w:r w:rsidRPr="00864A6A">
              <w:rPr>
                <w:sz w:val="24"/>
                <w:szCs w:val="24"/>
              </w:rPr>
              <w:t>Zákon č. 578/2004 Z. z. o poskytovateľoch zdravotnej starostlivosti,                                             zdravotníckych pracovníkoch, stavovských organizáciách v</w:t>
            </w:r>
            <w:r w:rsidR="00465A99" w:rsidRPr="00864A6A">
              <w:rPr>
                <w:sz w:val="24"/>
                <w:szCs w:val="24"/>
              </w:rPr>
              <w:t> </w:t>
            </w:r>
            <w:r w:rsidRPr="00864A6A">
              <w:rPr>
                <w:sz w:val="24"/>
                <w:szCs w:val="24"/>
              </w:rPr>
              <w:t>zdravotníctve a o zmene a doplnení niektorých zákonov</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FE07BB">
            <w:pPr>
              <w:tabs>
                <w:tab w:val="left" w:pos="426"/>
              </w:tabs>
              <w:spacing w:line="240" w:lineRule="auto"/>
              <w:rPr>
                <w:sz w:val="24"/>
                <w:szCs w:val="24"/>
              </w:rPr>
            </w:pPr>
            <w:r w:rsidRPr="00864A6A">
              <w:rPr>
                <w:sz w:val="24"/>
                <w:szCs w:val="24"/>
              </w:rPr>
              <w:t>zákon č. 580/2004 Z. z.</w:t>
            </w:r>
          </w:p>
        </w:tc>
        <w:tc>
          <w:tcPr>
            <w:tcW w:w="6976" w:type="dxa"/>
            <w:tcBorders>
              <w:top w:val="nil"/>
              <w:left w:val="nil"/>
              <w:bottom w:val="nil"/>
              <w:right w:val="nil"/>
            </w:tcBorders>
          </w:tcPr>
          <w:p w:rsidR="009537DE" w:rsidRPr="00864A6A" w:rsidRDefault="009537DE" w:rsidP="00D24EA0">
            <w:pPr>
              <w:tabs>
                <w:tab w:val="left" w:pos="426"/>
              </w:tabs>
              <w:spacing w:line="240" w:lineRule="auto"/>
              <w:rPr>
                <w:sz w:val="24"/>
                <w:szCs w:val="24"/>
              </w:rPr>
            </w:pPr>
            <w:r w:rsidRPr="00864A6A">
              <w:rPr>
                <w:sz w:val="24"/>
                <w:szCs w:val="24"/>
              </w:rPr>
              <w:t>Zákon č. 580/2004 Z. z. o zdravotnom poistení a o zmene a doplnení                                              zákona č. 95/2002 Z. z. o poisťovníctve a o zmene a doplnen</w:t>
            </w:r>
            <w:r w:rsidR="00AB710E" w:rsidRPr="00864A6A">
              <w:rPr>
                <w:sz w:val="24"/>
                <w:szCs w:val="24"/>
              </w:rPr>
              <w:t>í</w:t>
            </w:r>
            <w:r w:rsidRPr="00864A6A">
              <w:rPr>
                <w:sz w:val="24"/>
                <w:szCs w:val="24"/>
              </w:rPr>
              <w:t xml:space="preserve">                                               niektorých</w:t>
            </w:r>
            <w:r w:rsidR="00D24EA0" w:rsidRPr="00864A6A">
              <w:rPr>
                <w:sz w:val="24"/>
                <w:szCs w:val="24"/>
              </w:rPr>
              <w:t xml:space="preserve"> z</w:t>
            </w:r>
            <w:r w:rsidRPr="00864A6A">
              <w:rPr>
                <w:sz w:val="24"/>
                <w:szCs w:val="24"/>
              </w:rPr>
              <w:t>ákonov</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FE07BB">
            <w:pPr>
              <w:tabs>
                <w:tab w:val="left" w:pos="426"/>
              </w:tabs>
              <w:spacing w:line="240" w:lineRule="auto"/>
              <w:rPr>
                <w:sz w:val="24"/>
                <w:szCs w:val="24"/>
              </w:rPr>
            </w:pPr>
            <w:r w:rsidRPr="00864A6A">
              <w:rPr>
                <w:sz w:val="24"/>
                <w:szCs w:val="24"/>
              </w:rPr>
              <w:t>zákon č.</w:t>
            </w:r>
            <w:r w:rsidR="00465A99" w:rsidRPr="00864A6A">
              <w:rPr>
                <w:sz w:val="24"/>
                <w:szCs w:val="24"/>
              </w:rPr>
              <w:t xml:space="preserve"> </w:t>
            </w:r>
            <w:r w:rsidRPr="00864A6A">
              <w:rPr>
                <w:sz w:val="24"/>
                <w:szCs w:val="24"/>
              </w:rPr>
              <w:t>581/2004 Z. z.</w:t>
            </w:r>
          </w:p>
        </w:tc>
        <w:tc>
          <w:tcPr>
            <w:tcW w:w="6976" w:type="dxa"/>
            <w:tcBorders>
              <w:top w:val="nil"/>
              <w:left w:val="nil"/>
              <w:bottom w:val="nil"/>
              <w:right w:val="nil"/>
            </w:tcBorders>
          </w:tcPr>
          <w:p w:rsidR="009537DE" w:rsidRPr="00864A6A" w:rsidRDefault="009537DE" w:rsidP="00D24EA0">
            <w:pPr>
              <w:tabs>
                <w:tab w:val="left" w:pos="426"/>
              </w:tabs>
              <w:spacing w:line="240" w:lineRule="auto"/>
              <w:rPr>
                <w:sz w:val="24"/>
                <w:szCs w:val="24"/>
              </w:rPr>
            </w:pPr>
            <w:r w:rsidRPr="00864A6A">
              <w:rPr>
                <w:sz w:val="24"/>
                <w:szCs w:val="24"/>
              </w:rPr>
              <w:t>Zákon č. 581/2004 Z. z. o zdravotných poisťovniach, dohľade nad zdravotnou starostlivosťou a o zmene a doplnení niektorých zákonov</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FE07BB">
            <w:pPr>
              <w:tabs>
                <w:tab w:val="left" w:pos="426"/>
              </w:tabs>
              <w:spacing w:line="240" w:lineRule="auto"/>
              <w:rPr>
                <w:sz w:val="24"/>
                <w:szCs w:val="24"/>
              </w:rPr>
            </w:pPr>
            <w:r w:rsidRPr="00864A6A">
              <w:rPr>
                <w:sz w:val="24"/>
                <w:szCs w:val="24"/>
              </w:rPr>
              <w:t>zákon č. 362/2011 Z. z.</w:t>
            </w:r>
          </w:p>
        </w:tc>
        <w:tc>
          <w:tcPr>
            <w:tcW w:w="6976" w:type="dxa"/>
            <w:tcBorders>
              <w:top w:val="nil"/>
              <w:left w:val="nil"/>
              <w:bottom w:val="nil"/>
              <w:right w:val="nil"/>
            </w:tcBorders>
          </w:tcPr>
          <w:p w:rsidR="009537DE" w:rsidRPr="00864A6A" w:rsidRDefault="009537DE" w:rsidP="00465A99">
            <w:pPr>
              <w:tabs>
                <w:tab w:val="left" w:pos="426"/>
              </w:tabs>
              <w:spacing w:line="240" w:lineRule="auto"/>
              <w:rPr>
                <w:sz w:val="24"/>
                <w:szCs w:val="24"/>
              </w:rPr>
            </w:pPr>
            <w:r w:rsidRPr="00864A6A">
              <w:rPr>
                <w:sz w:val="24"/>
                <w:szCs w:val="24"/>
              </w:rPr>
              <w:t>Zákon č. 362/2011 Z. z. o liekoch a zdravotníckych pomôckach</w:t>
            </w:r>
            <w:r w:rsidR="00465A99" w:rsidRPr="00864A6A">
              <w:rPr>
                <w:sz w:val="24"/>
                <w:szCs w:val="24"/>
              </w:rPr>
              <w:t> a</w:t>
            </w:r>
            <w:r w:rsidRPr="00864A6A">
              <w:rPr>
                <w:sz w:val="24"/>
                <w:szCs w:val="24"/>
              </w:rPr>
              <w:t xml:space="preserve"> o</w:t>
            </w:r>
            <w:r w:rsidR="00465A99" w:rsidRPr="00864A6A">
              <w:rPr>
                <w:sz w:val="24"/>
                <w:szCs w:val="24"/>
              </w:rPr>
              <w:t> </w:t>
            </w:r>
            <w:r w:rsidRPr="00864A6A">
              <w:rPr>
                <w:sz w:val="24"/>
                <w:szCs w:val="24"/>
              </w:rPr>
              <w:t>zmene a doplnení niektorých zákonov</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FE07BB">
            <w:pPr>
              <w:tabs>
                <w:tab w:val="left" w:pos="426"/>
              </w:tabs>
              <w:spacing w:line="240" w:lineRule="auto"/>
              <w:rPr>
                <w:sz w:val="24"/>
                <w:szCs w:val="24"/>
              </w:rPr>
            </w:pPr>
            <w:r w:rsidRPr="00864A6A">
              <w:rPr>
                <w:sz w:val="24"/>
                <w:szCs w:val="24"/>
              </w:rPr>
              <w:t>zákon č. 363/2011 Z. z.</w:t>
            </w:r>
          </w:p>
        </w:tc>
        <w:tc>
          <w:tcPr>
            <w:tcW w:w="6976" w:type="dxa"/>
            <w:tcBorders>
              <w:top w:val="nil"/>
              <w:left w:val="nil"/>
              <w:bottom w:val="nil"/>
              <w:right w:val="nil"/>
            </w:tcBorders>
          </w:tcPr>
          <w:p w:rsidR="009537DE" w:rsidRPr="00864A6A" w:rsidRDefault="009537DE" w:rsidP="00FE07BB">
            <w:pPr>
              <w:tabs>
                <w:tab w:val="left" w:pos="426"/>
              </w:tabs>
              <w:spacing w:line="240" w:lineRule="auto"/>
              <w:rPr>
                <w:sz w:val="24"/>
                <w:szCs w:val="24"/>
              </w:rPr>
            </w:pPr>
            <w:r w:rsidRPr="00864A6A">
              <w:rPr>
                <w:sz w:val="24"/>
                <w:szCs w:val="24"/>
              </w:rPr>
              <w:t>Zákon č. 363/2011 Z. z</w:t>
            </w:r>
            <w:r w:rsidR="00465A99" w:rsidRPr="00864A6A">
              <w:rPr>
                <w:sz w:val="24"/>
                <w:szCs w:val="24"/>
              </w:rPr>
              <w:t>.</w:t>
            </w:r>
            <w:r w:rsidRPr="00864A6A">
              <w:rPr>
                <w:sz w:val="24"/>
                <w:szCs w:val="24"/>
              </w:rPr>
              <w:t xml:space="preserve"> o rozsahu a podmienkach úhrady liekov, zdravotníckych pomôcok a dietetických potravín na základe verejného zdravotného poistenia a o zmene a doplnení niektorých zákonov</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D6248E">
            <w:pPr>
              <w:tabs>
                <w:tab w:val="left" w:pos="426"/>
              </w:tabs>
              <w:spacing w:line="240" w:lineRule="auto"/>
              <w:jc w:val="left"/>
              <w:rPr>
                <w:sz w:val="24"/>
                <w:szCs w:val="24"/>
              </w:rPr>
            </w:pPr>
            <w:r w:rsidRPr="00864A6A">
              <w:rPr>
                <w:sz w:val="24"/>
                <w:szCs w:val="24"/>
              </w:rPr>
              <w:t>nariadenie vlády SR č.</w:t>
            </w:r>
            <w:r w:rsidR="00D6248E" w:rsidRPr="00864A6A">
              <w:rPr>
                <w:sz w:val="24"/>
                <w:szCs w:val="24"/>
              </w:rPr>
              <w:t> </w:t>
            </w:r>
            <w:r w:rsidRPr="00864A6A">
              <w:rPr>
                <w:sz w:val="24"/>
                <w:szCs w:val="24"/>
              </w:rPr>
              <w:t>640/2008 Z. z.</w:t>
            </w:r>
          </w:p>
        </w:tc>
        <w:tc>
          <w:tcPr>
            <w:tcW w:w="6976" w:type="dxa"/>
            <w:tcBorders>
              <w:top w:val="nil"/>
              <w:left w:val="nil"/>
              <w:bottom w:val="nil"/>
              <w:right w:val="nil"/>
            </w:tcBorders>
          </w:tcPr>
          <w:p w:rsidR="009537DE" w:rsidRPr="00864A6A" w:rsidRDefault="009537DE" w:rsidP="00D7006E">
            <w:pPr>
              <w:tabs>
                <w:tab w:val="left" w:pos="426"/>
              </w:tabs>
              <w:spacing w:line="240" w:lineRule="auto"/>
              <w:rPr>
                <w:sz w:val="24"/>
                <w:szCs w:val="24"/>
              </w:rPr>
            </w:pPr>
            <w:r w:rsidRPr="00864A6A">
              <w:rPr>
                <w:sz w:val="24"/>
                <w:szCs w:val="24"/>
              </w:rPr>
              <w:t>Nariadenie vlády SR č.</w:t>
            </w:r>
            <w:r w:rsidR="00D7006E" w:rsidRPr="00864A6A">
              <w:rPr>
                <w:sz w:val="24"/>
                <w:szCs w:val="24"/>
              </w:rPr>
              <w:t> </w:t>
            </w:r>
            <w:r w:rsidRPr="00864A6A">
              <w:rPr>
                <w:sz w:val="24"/>
                <w:szCs w:val="24"/>
              </w:rPr>
              <w:t>640/2008 Z.</w:t>
            </w:r>
            <w:r w:rsidR="00D7006E" w:rsidRPr="00864A6A">
              <w:rPr>
                <w:sz w:val="24"/>
                <w:szCs w:val="24"/>
              </w:rPr>
              <w:t> </w:t>
            </w:r>
            <w:r w:rsidRPr="00864A6A">
              <w:rPr>
                <w:sz w:val="24"/>
                <w:szCs w:val="24"/>
              </w:rPr>
              <w:t>z. o</w:t>
            </w:r>
            <w:r w:rsidR="00D7006E" w:rsidRPr="00864A6A">
              <w:rPr>
                <w:sz w:val="24"/>
                <w:szCs w:val="24"/>
              </w:rPr>
              <w:t> </w:t>
            </w:r>
            <w:r w:rsidRPr="00864A6A">
              <w:rPr>
                <w:sz w:val="24"/>
                <w:szCs w:val="24"/>
              </w:rPr>
              <w:t>verejnej</w:t>
            </w:r>
            <w:r w:rsidR="00D7006E" w:rsidRPr="00864A6A">
              <w:rPr>
                <w:sz w:val="24"/>
                <w:szCs w:val="24"/>
              </w:rPr>
              <w:t xml:space="preserve"> minimálnej</w:t>
            </w:r>
            <w:r w:rsidRPr="00864A6A">
              <w:rPr>
                <w:sz w:val="24"/>
                <w:szCs w:val="24"/>
              </w:rPr>
              <w:t xml:space="preserve">                                                  sieti poskytovateľov zdravotnej starostlivosti</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825128">
            <w:pPr>
              <w:tabs>
                <w:tab w:val="left" w:pos="426"/>
              </w:tabs>
              <w:spacing w:line="240" w:lineRule="auto"/>
              <w:jc w:val="left"/>
              <w:rPr>
                <w:sz w:val="24"/>
                <w:szCs w:val="24"/>
              </w:rPr>
            </w:pPr>
            <w:r w:rsidRPr="00864A6A">
              <w:rPr>
                <w:sz w:val="24"/>
                <w:szCs w:val="24"/>
              </w:rPr>
              <w:t>nariadenie vlády SR č.</w:t>
            </w:r>
            <w:r w:rsidR="00D7317D" w:rsidRPr="00864A6A">
              <w:rPr>
                <w:sz w:val="24"/>
                <w:szCs w:val="24"/>
              </w:rPr>
              <w:t> </w:t>
            </w:r>
            <w:r w:rsidRPr="00864A6A">
              <w:rPr>
                <w:sz w:val="24"/>
                <w:szCs w:val="24"/>
              </w:rPr>
              <w:t>51/2009 Z. z.</w:t>
            </w:r>
          </w:p>
        </w:tc>
        <w:tc>
          <w:tcPr>
            <w:tcW w:w="6976" w:type="dxa"/>
            <w:tcBorders>
              <w:top w:val="nil"/>
              <w:left w:val="nil"/>
              <w:bottom w:val="nil"/>
              <w:right w:val="nil"/>
            </w:tcBorders>
          </w:tcPr>
          <w:p w:rsidR="009537DE" w:rsidRPr="00864A6A" w:rsidRDefault="009537DE" w:rsidP="00825128">
            <w:pPr>
              <w:tabs>
                <w:tab w:val="left" w:pos="426"/>
              </w:tabs>
              <w:spacing w:line="240" w:lineRule="auto"/>
              <w:rPr>
                <w:sz w:val="24"/>
                <w:szCs w:val="24"/>
              </w:rPr>
            </w:pPr>
            <w:r w:rsidRPr="00864A6A">
              <w:rPr>
                <w:sz w:val="24"/>
                <w:szCs w:val="24"/>
              </w:rPr>
              <w:t>Nariadenie vlády SR č.</w:t>
            </w:r>
            <w:r w:rsidR="002B0A17" w:rsidRPr="00864A6A">
              <w:rPr>
                <w:sz w:val="24"/>
                <w:szCs w:val="24"/>
              </w:rPr>
              <w:t> </w:t>
            </w:r>
            <w:r w:rsidRPr="00864A6A">
              <w:rPr>
                <w:sz w:val="24"/>
                <w:szCs w:val="24"/>
              </w:rPr>
              <w:t>51/2009 Z.</w:t>
            </w:r>
            <w:r w:rsidR="002B0A17" w:rsidRPr="00864A6A">
              <w:rPr>
                <w:sz w:val="24"/>
                <w:szCs w:val="24"/>
              </w:rPr>
              <w:t> </w:t>
            </w:r>
            <w:r w:rsidRPr="00864A6A">
              <w:rPr>
                <w:sz w:val="24"/>
                <w:szCs w:val="24"/>
              </w:rPr>
              <w:t>z., ktorým sa mení</w:t>
            </w:r>
            <w:r w:rsidR="002B0A17" w:rsidRPr="00864A6A">
              <w:rPr>
                <w:sz w:val="24"/>
                <w:szCs w:val="24"/>
              </w:rPr>
              <w:t xml:space="preserve"> nariadenie</w:t>
            </w:r>
            <w:r w:rsidRPr="00864A6A">
              <w:rPr>
                <w:sz w:val="24"/>
                <w:szCs w:val="24"/>
              </w:rPr>
              <w:t xml:space="preserve">                                       vlády S</w:t>
            </w:r>
            <w:r w:rsidR="001F770E" w:rsidRPr="00864A6A">
              <w:rPr>
                <w:sz w:val="24"/>
                <w:szCs w:val="24"/>
              </w:rPr>
              <w:t>R</w:t>
            </w:r>
            <w:r w:rsidRPr="00864A6A">
              <w:rPr>
                <w:sz w:val="24"/>
                <w:szCs w:val="24"/>
              </w:rPr>
              <w:t xml:space="preserve"> č.</w:t>
            </w:r>
            <w:r w:rsidR="002B0A17" w:rsidRPr="00864A6A">
              <w:rPr>
                <w:sz w:val="24"/>
                <w:szCs w:val="24"/>
              </w:rPr>
              <w:t> </w:t>
            </w:r>
            <w:r w:rsidRPr="00864A6A">
              <w:rPr>
                <w:sz w:val="24"/>
                <w:szCs w:val="24"/>
              </w:rPr>
              <w:t>752/2004 Z.</w:t>
            </w:r>
            <w:r w:rsidR="002B0A17" w:rsidRPr="00864A6A">
              <w:rPr>
                <w:sz w:val="24"/>
                <w:szCs w:val="24"/>
              </w:rPr>
              <w:t> </w:t>
            </w:r>
            <w:r w:rsidRPr="00864A6A">
              <w:rPr>
                <w:sz w:val="24"/>
                <w:szCs w:val="24"/>
              </w:rPr>
              <w:t>z., ktorým sa</w:t>
            </w:r>
            <w:r w:rsidR="002B0A17" w:rsidRPr="00864A6A">
              <w:rPr>
                <w:sz w:val="24"/>
                <w:szCs w:val="24"/>
              </w:rPr>
              <w:t xml:space="preserve"> vydávajú</w:t>
            </w:r>
            <w:r w:rsidR="001F770E" w:rsidRPr="00864A6A">
              <w:rPr>
                <w:sz w:val="24"/>
                <w:szCs w:val="24"/>
              </w:rPr>
              <w:t xml:space="preserve"> indikátory kvality na </w:t>
            </w:r>
            <w:r w:rsidRPr="00864A6A">
              <w:rPr>
                <w:sz w:val="24"/>
                <w:szCs w:val="24"/>
              </w:rPr>
              <w:t xml:space="preserve">                                                hodnotenie poskytovania</w:t>
            </w:r>
            <w:r w:rsidR="002B0A17" w:rsidRPr="00864A6A">
              <w:rPr>
                <w:sz w:val="24"/>
                <w:szCs w:val="24"/>
              </w:rPr>
              <w:t xml:space="preserve"> zdravotnej</w:t>
            </w:r>
            <w:r w:rsidRPr="00864A6A">
              <w:rPr>
                <w:sz w:val="24"/>
                <w:szCs w:val="24"/>
              </w:rPr>
              <w:t xml:space="preserve"> </w:t>
            </w:r>
            <w:r w:rsidR="001F770E" w:rsidRPr="00864A6A">
              <w:rPr>
                <w:sz w:val="24"/>
                <w:szCs w:val="24"/>
              </w:rPr>
              <w:t xml:space="preserve"> starostlivosti v znení nariadenia vlády</w:t>
            </w:r>
            <w:r w:rsidRPr="00864A6A">
              <w:rPr>
                <w:sz w:val="24"/>
                <w:szCs w:val="24"/>
              </w:rPr>
              <w:t xml:space="preserve"> S</w:t>
            </w:r>
            <w:r w:rsidR="00825128" w:rsidRPr="00864A6A">
              <w:rPr>
                <w:sz w:val="24"/>
                <w:szCs w:val="24"/>
              </w:rPr>
              <w:t>R</w:t>
            </w:r>
            <w:r w:rsidR="00FD7DC6" w:rsidRPr="00864A6A">
              <w:rPr>
                <w:sz w:val="24"/>
                <w:szCs w:val="24"/>
              </w:rPr>
              <w:t xml:space="preserve"> </w:t>
            </w:r>
            <w:r w:rsidRPr="00864A6A">
              <w:rPr>
                <w:sz w:val="24"/>
                <w:szCs w:val="24"/>
              </w:rPr>
              <w:t>č. 663/2005 Z.</w:t>
            </w:r>
            <w:r w:rsidR="00D7317D" w:rsidRPr="00864A6A">
              <w:rPr>
                <w:sz w:val="24"/>
                <w:szCs w:val="24"/>
              </w:rPr>
              <w:t xml:space="preserve"> </w:t>
            </w:r>
            <w:r w:rsidRPr="00864A6A">
              <w:rPr>
                <w:sz w:val="24"/>
                <w:szCs w:val="24"/>
              </w:rPr>
              <w:t>z.</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9537DE" w:rsidP="00D7317D">
            <w:pPr>
              <w:tabs>
                <w:tab w:val="left" w:pos="426"/>
              </w:tabs>
              <w:spacing w:line="240" w:lineRule="auto"/>
              <w:jc w:val="left"/>
              <w:rPr>
                <w:sz w:val="24"/>
                <w:szCs w:val="24"/>
              </w:rPr>
            </w:pPr>
            <w:r w:rsidRPr="00864A6A">
              <w:rPr>
                <w:sz w:val="24"/>
                <w:szCs w:val="24"/>
              </w:rPr>
              <w:t>vyhláška MZ SR č.</w:t>
            </w:r>
            <w:r w:rsidR="00D7317D" w:rsidRPr="00864A6A">
              <w:rPr>
                <w:sz w:val="24"/>
                <w:szCs w:val="24"/>
              </w:rPr>
              <w:t> </w:t>
            </w:r>
            <w:r w:rsidRPr="00864A6A">
              <w:rPr>
                <w:sz w:val="24"/>
                <w:szCs w:val="24"/>
              </w:rPr>
              <w:t>412/2009 Z. z.</w:t>
            </w:r>
          </w:p>
        </w:tc>
        <w:tc>
          <w:tcPr>
            <w:tcW w:w="6976" w:type="dxa"/>
            <w:tcBorders>
              <w:top w:val="nil"/>
              <w:left w:val="nil"/>
              <w:bottom w:val="nil"/>
              <w:right w:val="nil"/>
            </w:tcBorders>
          </w:tcPr>
          <w:p w:rsidR="00703E67" w:rsidRPr="00864A6A" w:rsidRDefault="009537DE" w:rsidP="00825128">
            <w:pPr>
              <w:tabs>
                <w:tab w:val="left" w:pos="426"/>
              </w:tabs>
              <w:spacing w:line="240" w:lineRule="auto"/>
              <w:rPr>
                <w:sz w:val="24"/>
                <w:szCs w:val="24"/>
              </w:rPr>
            </w:pPr>
            <w:r w:rsidRPr="00864A6A">
              <w:rPr>
                <w:sz w:val="24"/>
                <w:szCs w:val="24"/>
              </w:rPr>
              <w:t>Vyhláška MZ SR č.</w:t>
            </w:r>
            <w:r w:rsidR="00FD7DC6" w:rsidRPr="00864A6A">
              <w:rPr>
                <w:sz w:val="24"/>
                <w:szCs w:val="24"/>
              </w:rPr>
              <w:t> </w:t>
            </w:r>
            <w:r w:rsidRPr="00864A6A">
              <w:rPr>
                <w:sz w:val="24"/>
                <w:szCs w:val="24"/>
              </w:rPr>
              <w:t>412/2009 Z.</w:t>
            </w:r>
            <w:r w:rsidR="00FD7DC6" w:rsidRPr="00864A6A">
              <w:rPr>
                <w:sz w:val="24"/>
                <w:szCs w:val="24"/>
              </w:rPr>
              <w:t> </w:t>
            </w:r>
            <w:r w:rsidRPr="00864A6A">
              <w:rPr>
                <w:sz w:val="24"/>
                <w:szCs w:val="24"/>
              </w:rPr>
              <w:t>z., ktorou sa ustanovujú                                                  podrobnosti o zozname poistencov čakajúcich na poskytnut</w:t>
            </w:r>
            <w:r w:rsidR="00825128" w:rsidRPr="00864A6A">
              <w:rPr>
                <w:sz w:val="24"/>
                <w:szCs w:val="24"/>
              </w:rPr>
              <w:t>ie</w:t>
            </w:r>
            <w:r w:rsidRPr="00864A6A">
              <w:rPr>
                <w:sz w:val="24"/>
                <w:szCs w:val="24"/>
              </w:rPr>
              <w:t xml:space="preserve">                                                  plánovanej zdravotnej starostlivosti</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2D1570" w:rsidP="0023030E">
            <w:pPr>
              <w:tabs>
                <w:tab w:val="left" w:pos="426"/>
              </w:tabs>
              <w:spacing w:line="240" w:lineRule="auto"/>
              <w:jc w:val="left"/>
              <w:rPr>
                <w:sz w:val="24"/>
                <w:szCs w:val="24"/>
              </w:rPr>
            </w:pPr>
            <w:r w:rsidRPr="00864A6A">
              <w:rPr>
                <w:sz w:val="24"/>
                <w:szCs w:val="24"/>
              </w:rPr>
              <w:t>vyhláška MZ SR č.</w:t>
            </w:r>
            <w:r w:rsidR="00D7317D" w:rsidRPr="00864A6A">
              <w:rPr>
                <w:sz w:val="24"/>
                <w:szCs w:val="24"/>
              </w:rPr>
              <w:t> </w:t>
            </w:r>
            <w:r w:rsidR="0023030E" w:rsidRPr="00864A6A">
              <w:rPr>
                <w:sz w:val="24"/>
                <w:szCs w:val="24"/>
              </w:rPr>
              <w:t>341/2013 Z. z.</w:t>
            </w:r>
          </w:p>
        </w:tc>
        <w:tc>
          <w:tcPr>
            <w:tcW w:w="6976" w:type="dxa"/>
            <w:tcBorders>
              <w:top w:val="nil"/>
              <w:left w:val="nil"/>
              <w:bottom w:val="nil"/>
              <w:right w:val="nil"/>
            </w:tcBorders>
          </w:tcPr>
          <w:p w:rsidR="009537DE" w:rsidRPr="00864A6A" w:rsidRDefault="002D1570" w:rsidP="00FD7DC6">
            <w:pPr>
              <w:tabs>
                <w:tab w:val="left" w:pos="426"/>
              </w:tabs>
              <w:spacing w:line="240" w:lineRule="auto"/>
              <w:rPr>
                <w:sz w:val="24"/>
                <w:szCs w:val="24"/>
              </w:rPr>
            </w:pPr>
            <w:r w:rsidRPr="00864A6A">
              <w:rPr>
                <w:sz w:val="24"/>
                <w:szCs w:val="24"/>
              </w:rPr>
              <w:t>Vyhláška MZ SR č.</w:t>
            </w:r>
            <w:r w:rsidR="00FD7DC6" w:rsidRPr="00864A6A">
              <w:rPr>
                <w:sz w:val="24"/>
                <w:szCs w:val="24"/>
              </w:rPr>
              <w:t> </w:t>
            </w:r>
            <w:r w:rsidRPr="00864A6A">
              <w:rPr>
                <w:sz w:val="24"/>
                <w:szCs w:val="24"/>
              </w:rPr>
              <w:t>341/2013 Z.</w:t>
            </w:r>
            <w:r w:rsidR="00FD7DC6" w:rsidRPr="00864A6A">
              <w:rPr>
                <w:sz w:val="24"/>
                <w:szCs w:val="24"/>
              </w:rPr>
              <w:t> </w:t>
            </w:r>
            <w:r w:rsidRPr="00864A6A">
              <w:rPr>
                <w:sz w:val="24"/>
                <w:szCs w:val="24"/>
              </w:rPr>
              <w:t>z., ktorou sa ustanovuje                                                  cezhraničná zdravotná starostlivosť, ktorá podlieha</w:t>
            </w:r>
            <w:r w:rsidR="00FD7DC6" w:rsidRPr="00864A6A">
              <w:rPr>
                <w:sz w:val="24"/>
                <w:szCs w:val="24"/>
              </w:rPr>
              <w:t xml:space="preserve"> </w:t>
            </w:r>
            <w:r w:rsidR="00AB6806" w:rsidRPr="00864A6A">
              <w:rPr>
                <w:sz w:val="24"/>
                <w:szCs w:val="24"/>
              </w:rPr>
              <w:t xml:space="preserve"> </w:t>
            </w:r>
            <w:r w:rsidRPr="00864A6A">
              <w:rPr>
                <w:sz w:val="24"/>
                <w:szCs w:val="24"/>
              </w:rPr>
              <w:t xml:space="preserve">                                                  </w:t>
            </w:r>
            <w:r w:rsidRPr="00864A6A">
              <w:rPr>
                <w:sz w:val="24"/>
                <w:szCs w:val="24"/>
              </w:rPr>
              <w:lastRenderedPageBreak/>
              <w:t>predchádzajúcemu súhlasu príslušnej zdravotnej poisťovne na                                                  účely jej preplatenia</w:t>
            </w:r>
          </w:p>
        </w:tc>
      </w:tr>
      <w:tr w:rsidR="009537DE" w:rsidRPr="00864A6A" w:rsidTr="00B7614B">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c>
          <w:tcPr>
            <w:tcW w:w="2518" w:type="dxa"/>
            <w:tcBorders>
              <w:top w:val="nil"/>
              <w:left w:val="nil"/>
              <w:bottom w:val="nil"/>
              <w:right w:val="nil"/>
            </w:tcBorders>
          </w:tcPr>
          <w:p w:rsidR="009537DE" w:rsidRPr="00864A6A" w:rsidRDefault="00B7614B" w:rsidP="007F7B63">
            <w:pPr>
              <w:tabs>
                <w:tab w:val="left" w:pos="426"/>
              </w:tabs>
              <w:spacing w:line="240" w:lineRule="auto"/>
              <w:jc w:val="left"/>
              <w:rPr>
                <w:sz w:val="24"/>
                <w:szCs w:val="24"/>
              </w:rPr>
            </w:pPr>
            <w:r w:rsidRPr="00864A6A">
              <w:rPr>
                <w:sz w:val="24"/>
                <w:szCs w:val="24"/>
              </w:rPr>
              <w:lastRenderedPageBreak/>
              <w:t>vyhláška MZ SR č. 396/2013 Z. z.</w:t>
            </w:r>
          </w:p>
        </w:tc>
        <w:tc>
          <w:tcPr>
            <w:tcW w:w="6976" w:type="dxa"/>
            <w:tcBorders>
              <w:top w:val="nil"/>
              <w:left w:val="nil"/>
              <w:bottom w:val="nil"/>
              <w:right w:val="nil"/>
            </w:tcBorders>
          </w:tcPr>
          <w:p w:rsidR="009537DE" w:rsidRPr="00864A6A" w:rsidRDefault="00B7614B" w:rsidP="00703E67">
            <w:pPr>
              <w:tabs>
                <w:tab w:val="left" w:pos="426"/>
              </w:tabs>
              <w:spacing w:line="240" w:lineRule="auto"/>
              <w:rPr>
                <w:sz w:val="24"/>
                <w:szCs w:val="24"/>
              </w:rPr>
            </w:pPr>
            <w:r w:rsidRPr="00864A6A">
              <w:rPr>
                <w:sz w:val="24"/>
                <w:szCs w:val="24"/>
              </w:rPr>
              <w:t>Vyhláška MZ SR č. 396/2013 Z. z., ktorou sa mení a dopĺňa                                                  vyhláška M</w:t>
            </w:r>
            <w:r w:rsidR="00703E67" w:rsidRPr="00864A6A">
              <w:rPr>
                <w:sz w:val="24"/>
                <w:szCs w:val="24"/>
              </w:rPr>
              <w:t>Z SR</w:t>
            </w:r>
            <w:r w:rsidRPr="00864A6A">
              <w:rPr>
                <w:sz w:val="24"/>
                <w:szCs w:val="24"/>
              </w:rPr>
              <w:t xml:space="preserve"> č.</w:t>
            </w:r>
            <w:r w:rsidR="00703E67" w:rsidRPr="00864A6A">
              <w:rPr>
                <w:sz w:val="24"/>
                <w:szCs w:val="24"/>
              </w:rPr>
              <w:t> </w:t>
            </w:r>
            <w:r w:rsidRPr="00864A6A">
              <w:rPr>
                <w:sz w:val="24"/>
                <w:szCs w:val="24"/>
              </w:rPr>
              <w:t>412/2009 Z.</w:t>
            </w:r>
            <w:r w:rsidR="00703E67" w:rsidRPr="00864A6A">
              <w:rPr>
                <w:sz w:val="24"/>
                <w:szCs w:val="24"/>
              </w:rPr>
              <w:t xml:space="preserve"> </w:t>
            </w:r>
            <w:r w:rsidRPr="00864A6A">
              <w:rPr>
                <w:sz w:val="24"/>
                <w:szCs w:val="24"/>
              </w:rPr>
              <w:t>z., ktorou sa ustanovujú podrobnosti o</w:t>
            </w:r>
            <w:r w:rsidR="00703E67" w:rsidRPr="00864A6A">
              <w:rPr>
                <w:sz w:val="24"/>
                <w:szCs w:val="24"/>
              </w:rPr>
              <w:t> </w:t>
            </w:r>
            <w:r w:rsidRPr="00864A6A">
              <w:rPr>
                <w:sz w:val="24"/>
                <w:szCs w:val="24"/>
              </w:rPr>
              <w:t>zoz</w:t>
            </w:r>
            <w:r w:rsidR="00703E67" w:rsidRPr="00864A6A">
              <w:rPr>
                <w:sz w:val="24"/>
                <w:szCs w:val="24"/>
              </w:rPr>
              <w:t xml:space="preserve">name </w:t>
            </w:r>
            <w:r w:rsidRPr="00864A6A">
              <w:rPr>
                <w:sz w:val="24"/>
                <w:szCs w:val="24"/>
              </w:rPr>
              <w:t>poistencov čakajúcich na poskytnutie plánovanej zdravotnej starostlivosti v znení vyhlášky č. 151/2011 Z.</w:t>
            </w:r>
            <w:r w:rsidR="00AB710E" w:rsidRPr="00864A6A">
              <w:rPr>
                <w:sz w:val="24"/>
                <w:szCs w:val="24"/>
              </w:rPr>
              <w:t xml:space="preserve"> </w:t>
            </w:r>
            <w:r w:rsidRPr="00864A6A">
              <w:rPr>
                <w:sz w:val="24"/>
                <w:szCs w:val="24"/>
              </w:rPr>
              <w:t>z.</w:t>
            </w:r>
          </w:p>
        </w:tc>
      </w:tr>
    </w:tbl>
    <w:p w:rsidR="00516396" w:rsidRPr="00864A6A" w:rsidRDefault="00516396" w:rsidP="00516396">
      <w:pPr>
        <w:tabs>
          <w:tab w:val="left" w:pos="426"/>
        </w:tabs>
        <w:spacing w:line="240" w:lineRule="auto"/>
        <w:rPr>
          <w:rFonts w:cs="Times New Roman"/>
          <w:color w:val="000000" w:themeColor="text1"/>
          <w:sz w:val="24"/>
          <w:szCs w:val="24"/>
        </w:rPr>
      </w:pPr>
      <w:r w:rsidRPr="00864A6A">
        <w:rPr>
          <w:sz w:val="24"/>
          <w:szCs w:val="24"/>
        </w:rPr>
        <w:br w:type="page"/>
      </w:r>
    </w:p>
    <w:p w:rsidR="00516396" w:rsidRPr="00864A6A" w:rsidRDefault="00516396" w:rsidP="003647C6">
      <w:pPr>
        <w:pStyle w:val="Nadpis2"/>
      </w:pPr>
      <w:bookmarkStart w:id="2" w:name="_Toc482864214"/>
      <w:r w:rsidRPr="00864A6A">
        <w:lastRenderedPageBreak/>
        <w:t>Úvod</w:t>
      </w:r>
      <w:bookmarkEnd w:id="2"/>
    </w:p>
    <w:p w:rsidR="00516396" w:rsidRPr="00864A6A" w:rsidRDefault="00516396" w:rsidP="00516396">
      <w:pPr>
        <w:spacing w:beforeLines="60" w:before="144" w:afterLines="60" w:after="144" w:line="240" w:lineRule="auto"/>
        <w:rPr>
          <w:rFonts w:cs="Times New Roman"/>
          <w:sz w:val="24"/>
          <w:szCs w:val="24"/>
        </w:rPr>
      </w:pPr>
      <w:r w:rsidRPr="00864A6A">
        <w:rPr>
          <w:rFonts w:cs="Times New Roman"/>
          <w:sz w:val="24"/>
          <w:szCs w:val="24"/>
        </w:rPr>
        <w:t>Úrad pre dohľad nad zdravotnou starostlivosťou  v súlade s § 19 ods. 1 písm. c) zákona č.</w:t>
      </w:r>
      <w:r w:rsidR="00A010BD" w:rsidRPr="00864A6A">
        <w:rPr>
          <w:rFonts w:cs="Times New Roman"/>
          <w:sz w:val="24"/>
          <w:szCs w:val="24"/>
        </w:rPr>
        <w:t> </w:t>
      </w:r>
      <w:r w:rsidRPr="00864A6A">
        <w:rPr>
          <w:rFonts w:cs="Times New Roman"/>
          <w:sz w:val="24"/>
          <w:szCs w:val="24"/>
        </w:rPr>
        <w:t>581/2004 Z. z.  predkladá vláde SR správu o s</w:t>
      </w:r>
      <w:r w:rsidR="00A551E1" w:rsidRPr="00864A6A">
        <w:rPr>
          <w:rFonts w:cs="Times New Roman"/>
          <w:sz w:val="24"/>
          <w:szCs w:val="24"/>
        </w:rPr>
        <w:t>tave vykonávania VZP.</w:t>
      </w:r>
      <w:r w:rsidRPr="00864A6A">
        <w:rPr>
          <w:rFonts w:cs="Times New Roman"/>
          <w:sz w:val="24"/>
          <w:szCs w:val="24"/>
        </w:rPr>
        <w:t xml:space="preserve"> Správa  podáva obraz o</w:t>
      </w:r>
      <w:r w:rsidR="00A010BD" w:rsidRPr="00864A6A">
        <w:rPr>
          <w:rFonts w:cs="Times New Roman"/>
          <w:sz w:val="24"/>
          <w:szCs w:val="24"/>
        </w:rPr>
        <w:t> </w:t>
      </w:r>
      <w:r w:rsidRPr="00864A6A">
        <w:rPr>
          <w:rFonts w:cs="Times New Roman"/>
          <w:sz w:val="24"/>
          <w:szCs w:val="24"/>
        </w:rPr>
        <w:t>stave VZP na Slovensku</w:t>
      </w:r>
      <w:r w:rsidR="006871F9" w:rsidRPr="00864A6A">
        <w:rPr>
          <w:rFonts w:cs="Times New Roman"/>
          <w:sz w:val="24"/>
          <w:szCs w:val="24"/>
        </w:rPr>
        <w:t xml:space="preserve"> v roku 2016</w:t>
      </w:r>
      <w:r w:rsidRPr="00864A6A">
        <w:rPr>
          <w:rFonts w:cs="Times New Roman"/>
          <w:sz w:val="24"/>
          <w:szCs w:val="24"/>
        </w:rPr>
        <w:t>.</w:t>
      </w:r>
    </w:p>
    <w:p w:rsidR="00516396" w:rsidRPr="00864A6A" w:rsidRDefault="00516396" w:rsidP="00516396">
      <w:pPr>
        <w:spacing w:beforeLines="60" w:before="144" w:afterLines="60" w:after="144" w:line="240" w:lineRule="auto"/>
        <w:rPr>
          <w:rFonts w:cs="Times New Roman"/>
          <w:sz w:val="24"/>
          <w:szCs w:val="24"/>
        </w:rPr>
      </w:pPr>
      <w:r w:rsidRPr="00864A6A">
        <w:rPr>
          <w:rFonts w:cs="Times New Roman"/>
          <w:sz w:val="24"/>
          <w:szCs w:val="24"/>
        </w:rPr>
        <w:t>Ekonomický vývoj a zmeny v oblasti legislatívy ovplyvňovali aj v roku 2016 celý systém VZP,  ako aj postoje a správanie sa jeho jednotlivých účastníkov. VZP naďalej vykonávali tri ZP. Celkový počet poistencov a aj ich podiel v jednotlivých ZP z celkového počtu sa oproti roku 2015 výraznejšie nezmenil.</w:t>
      </w:r>
    </w:p>
    <w:p w:rsidR="00A551E1" w:rsidRPr="00864A6A" w:rsidRDefault="00516396" w:rsidP="00516396">
      <w:pPr>
        <w:tabs>
          <w:tab w:val="left" w:pos="567"/>
        </w:tabs>
        <w:spacing w:after="120" w:line="240" w:lineRule="auto"/>
        <w:rPr>
          <w:iCs/>
          <w:sz w:val="24"/>
          <w:szCs w:val="24"/>
        </w:rPr>
      </w:pPr>
      <w:r w:rsidRPr="00864A6A">
        <w:rPr>
          <w:iCs/>
          <w:sz w:val="24"/>
          <w:szCs w:val="24"/>
        </w:rPr>
        <w:t>Výška disponibilných zdrojov v zdravotníctve v roku 2016 bola ovplyvnená rastom ekonomiky a rastom reálnej mzdy. Rast miezd v ekonomike aj mierne stúpajúci počet zamestnaných v hospodárstve SR mali pozitívny dopad na disponibilné zdroje v zdravotníctve v roku 2016. Celkové zdroje dosiahli objem 5 354,5</w:t>
      </w:r>
      <w:r w:rsidR="00792603" w:rsidRPr="00864A6A">
        <w:rPr>
          <w:iCs/>
          <w:sz w:val="24"/>
          <w:szCs w:val="24"/>
        </w:rPr>
        <w:t xml:space="preserve"> </w:t>
      </w:r>
      <w:r w:rsidR="003B5F34" w:rsidRPr="00864A6A">
        <w:rPr>
          <w:iCs/>
          <w:sz w:val="24"/>
          <w:szCs w:val="24"/>
        </w:rPr>
        <w:t>mil.</w:t>
      </w:r>
      <w:r w:rsidR="00090F05" w:rsidRPr="00864A6A">
        <w:rPr>
          <w:iCs/>
          <w:sz w:val="24"/>
          <w:szCs w:val="24"/>
        </w:rPr>
        <w:t xml:space="preserve"> </w:t>
      </w:r>
      <w:r w:rsidR="003B5F34" w:rsidRPr="00864A6A">
        <w:rPr>
          <w:iCs/>
          <w:sz w:val="24"/>
          <w:szCs w:val="24"/>
        </w:rPr>
        <w:t xml:space="preserve">eur. </w:t>
      </w:r>
    </w:p>
    <w:p w:rsidR="00516396" w:rsidRPr="00864A6A" w:rsidRDefault="00A551E1" w:rsidP="00516396">
      <w:pPr>
        <w:tabs>
          <w:tab w:val="left" w:pos="567"/>
        </w:tabs>
        <w:spacing w:after="120" w:line="240" w:lineRule="auto"/>
        <w:rPr>
          <w:color w:val="FF0000"/>
          <w:sz w:val="24"/>
          <w:szCs w:val="24"/>
        </w:rPr>
      </w:pPr>
      <w:r w:rsidRPr="00864A6A">
        <w:rPr>
          <w:sz w:val="24"/>
          <w:szCs w:val="24"/>
        </w:rPr>
        <w:t xml:space="preserve">Podstatnú časť príjmov </w:t>
      </w:r>
      <w:r w:rsidR="00516396" w:rsidRPr="00864A6A">
        <w:rPr>
          <w:sz w:val="24"/>
          <w:szCs w:val="24"/>
        </w:rPr>
        <w:t>tvorili príjmy ZP vrátane príjmových finančných operácií s objemom 4 703,9</w:t>
      </w:r>
      <w:r w:rsidR="00090F05" w:rsidRPr="00864A6A">
        <w:rPr>
          <w:sz w:val="24"/>
          <w:szCs w:val="24"/>
        </w:rPr>
        <w:t xml:space="preserve"> </w:t>
      </w:r>
      <w:r w:rsidR="003B5F34" w:rsidRPr="00864A6A">
        <w:rPr>
          <w:sz w:val="24"/>
          <w:szCs w:val="24"/>
        </w:rPr>
        <w:t>mil.</w:t>
      </w:r>
      <w:r w:rsidR="00090F05" w:rsidRPr="00864A6A">
        <w:rPr>
          <w:sz w:val="24"/>
          <w:szCs w:val="24"/>
        </w:rPr>
        <w:t xml:space="preserve"> </w:t>
      </w:r>
      <w:r w:rsidR="003B5F34" w:rsidRPr="00864A6A">
        <w:rPr>
          <w:sz w:val="24"/>
          <w:szCs w:val="24"/>
        </w:rPr>
        <w:t>eur</w:t>
      </w:r>
      <w:r w:rsidR="00516396" w:rsidRPr="00864A6A">
        <w:rPr>
          <w:sz w:val="24"/>
          <w:szCs w:val="24"/>
        </w:rPr>
        <w:t xml:space="preserve"> a oproti roku 2015 sa zvýšili o 4,03</w:t>
      </w:r>
      <w:r w:rsidR="00090F05" w:rsidRPr="00864A6A">
        <w:rPr>
          <w:sz w:val="24"/>
          <w:szCs w:val="24"/>
        </w:rPr>
        <w:t xml:space="preserve"> </w:t>
      </w:r>
      <w:r w:rsidR="00516396" w:rsidRPr="00864A6A">
        <w:rPr>
          <w:sz w:val="24"/>
          <w:szCs w:val="24"/>
        </w:rPr>
        <w:t>%. Výšku príjmov ovplyvňovala predovšetkým štruktúra poistného kmeňa z pohľadu ekonomickej aktivity a legislatívne dané pravidlá pre výber poistného.</w:t>
      </w:r>
    </w:p>
    <w:p w:rsidR="00516396" w:rsidRPr="00864A6A" w:rsidRDefault="00516396" w:rsidP="00516396">
      <w:pPr>
        <w:tabs>
          <w:tab w:val="left" w:pos="567"/>
        </w:tabs>
        <w:spacing w:after="120" w:line="240" w:lineRule="auto"/>
        <w:rPr>
          <w:sz w:val="24"/>
          <w:szCs w:val="24"/>
        </w:rPr>
      </w:pPr>
      <w:r w:rsidRPr="00864A6A">
        <w:rPr>
          <w:sz w:val="24"/>
          <w:szCs w:val="24"/>
        </w:rPr>
        <w:t>V porovnaní s predchádzajúcim rokom celkové výdavky ZP narástli o 7,6</w:t>
      </w:r>
      <w:r w:rsidR="00E87C15" w:rsidRPr="00864A6A">
        <w:rPr>
          <w:sz w:val="24"/>
          <w:szCs w:val="24"/>
        </w:rPr>
        <w:t>5</w:t>
      </w:r>
      <w:r w:rsidR="00090F05" w:rsidRPr="00864A6A">
        <w:rPr>
          <w:sz w:val="24"/>
          <w:szCs w:val="24"/>
        </w:rPr>
        <w:t xml:space="preserve"> </w:t>
      </w:r>
      <w:r w:rsidRPr="00864A6A">
        <w:rPr>
          <w:sz w:val="24"/>
          <w:szCs w:val="24"/>
        </w:rPr>
        <w:t>% a boli vo výške 4</w:t>
      </w:r>
      <w:r w:rsidR="00E87C15" w:rsidRPr="00864A6A">
        <w:rPr>
          <w:sz w:val="24"/>
          <w:szCs w:val="24"/>
        </w:rPr>
        <w:t> 709,7</w:t>
      </w:r>
      <w:r w:rsidR="00090F05" w:rsidRPr="00864A6A">
        <w:rPr>
          <w:sz w:val="24"/>
          <w:szCs w:val="24"/>
        </w:rPr>
        <w:t xml:space="preserve"> </w:t>
      </w:r>
      <w:r w:rsidR="003B5F34" w:rsidRPr="00864A6A">
        <w:rPr>
          <w:sz w:val="24"/>
          <w:szCs w:val="24"/>
        </w:rPr>
        <w:t>mil.</w:t>
      </w:r>
      <w:r w:rsidR="00090F05" w:rsidRPr="00864A6A">
        <w:rPr>
          <w:sz w:val="24"/>
          <w:szCs w:val="24"/>
        </w:rPr>
        <w:t xml:space="preserve"> </w:t>
      </w:r>
      <w:r w:rsidR="003B5F34" w:rsidRPr="00864A6A">
        <w:rPr>
          <w:sz w:val="24"/>
          <w:szCs w:val="24"/>
        </w:rPr>
        <w:t xml:space="preserve">eur. </w:t>
      </w:r>
      <w:r w:rsidRPr="00864A6A">
        <w:rPr>
          <w:sz w:val="24"/>
          <w:szCs w:val="24"/>
        </w:rPr>
        <w:t>Z nich na  ZS bolo vynaložených 4 285,1</w:t>
      </w:r>
      <w:r w:rsidR="003E1031" w:rsidRPr="00864A6A">
        <w:rPr>
          <w:sz w:val="24"/>
          <w:szCs w:val="24"/>
        </w:rPr>
        <w:t xml:space="preserve"> </w:t>
      </w:r>
      <w:r w:rsidR="003B5F34" w:rsidRPr="00864A6A">
        <w:rPr>
          <w:sz w:val="24"/>
          <w:szCs w:val="24"/>
        </w:rPr>
        <w:t>mil.</w:t>
      </w:r>
      <w:r w:rsidR="003E1031" w:rsidRPr="00864A6A">
        <w:rPr>
          <w:sz w:val="24"/>
          <w:szCs w:val="24"/>
        </w:rPr>
        <w:t xml:space="preserve"> </w:t>
      </w:r>
      <w:r w:rsidR="003B5F34" w:rsidRPr="00864A6A">
        <w:rPr>
          <w:sz w:val="24"/>
          <w:szCs w:val="24"/>
        </w:rPr>
        <w:t xml:space="preserve">eur. </w:t>
      </w:r>
      <w:r w:rsidRPr="00864A6A">
        <w:rPr>
          <w:sz w:val="24"/>
          <w:szCs w:val="24"/>
        </w:rPr>
        <w:t xml:space="preserve">Vo výdavkoch sa odráža okrem zdravotného stavu poistencov aj cenová a zmluvná politika ZP. </w:t>
      </w:r>
    </w:p>
    <w:p w:rsidR="00516396" w:rsidRPr="00864A6A" w:rsidRDefault="00516396" w:rsidP="00516396">
      <w:pPr>
        <w:tabs>
          <w:tab w:val="left" w:pos="567"/>
        </w:tabs>
        <w:spacing w:after="120" w:line="240" w:lineRule="auto"/>
        <w:rPr>
          <w:sz w:val="24"/>
          <w:szCs w:val="24"/>
        </w:rPr>
      </w:pPr>
      <w:r w:rsidRPr="00864A6A">
        <w:rPr>
          <w:sz w:val="24"/>
          <w:szCs w:val="24"/>
        </w:rPr>
        <w:t>Súhrnný výsledok hospodárenia</w:t>
      </w:r>
      <w:r w:rsidR="00DE46D6" w:rsidRPr="00864A6A">
        <w:rPr>
          <w:sz w:val="24"/>
          <w:szCs w:val="24"/>
        </w:rPr>
        <w:t xml:space="preserve"> </w:t>
      </w:r>
      <w:r w:rsidRPr="00864A6A">
        <w:rPr>
          <w:sz w:val="24"/>
          <w:szCs w:val="24"/>
        </w:rPr>
        <w:t>ZP</w:t>
      </w:r>
      <w:r w:rsidR="00480E30" w:rsidRPr="00864A6A">
        <w:rPr>
          <w:sz w:val="24"/>
          <w:szCs w:val="24"/>
        </w:rPr>
        <w:t xml:space="preserve"> </w:t>
      </w:r>
      <w:r w:rsidRPr="00864A6A">
        <w:rPr>
          <w:sz w:val="24"/>
          <w:szCs w:val="24"/>
        </w:rPr>
        <w:t xml:space="preserve"> za</w:t>
      </w:r>
      <w:r w:rsidR="00480E30" w:rsidRPr="00864A6A">
        <w:rPr>
          <w:sz w:val="24"/>
          <w:szCs w:val="24"/>
        </w:rPr>
        <w:t xml:space="preserve"> </w:t>
      </w:r>
      <w:r w:rsidRPr="00864A6A">
        <w:rPr>
          <w:sz w:val="24"/>
          <w:szCs w:val="24"/>
        </w:rPr>
        <w:t xml:space="preserve"> účtovné </w:t>
      </w:r>
      <w:r w:rsidR="00480E30" w:rsidRPr="00864A6A">
        <w:rPr>
          <w:sz w:val="24"/>
          <w:szCs w:val="24"/>
        </w:rPr>
        <w:t xml:space="preserve"> </w:t>
      </w:r>
      <w:r w:rsidRPr="00864A6A">
        <w:rPr>
          <w:sz w:val="24"/>
          <w:szCs w:val="24"/>
        </w:rPr>
        <w:t xml:space="preserve">obdobie </w:t>
      </w:r>
      <w:r w:rsidR="00480E30" w:rsidRPr="00864A6A">
        <w:rPr>
          <w:sz w:val="24"/>
          <w:szCs w:val="24"/>
        </w:rPr>
        <w:t xml:space="preserve"> </w:t>
      </w:r>
      <w:r w:rsidRPr="00864A6A">
        <w:rPr>
          <w:sz w:val="24"/>
          <w:szCs w:val="24"/>
        </w:rPr>
        <w:t xml:space="preserve">roku </w:t>
      </w:r>
      <w:r w:rsidR="00480E30" w:rsidRPr="00864A6A">
        <w:rPr>
          <w:sz w:val="24"/>
          <w:szCs w:val="24"/>
        </w:rPr>
        <w:t xml:space="preserve"> </w:t>
      </w:r>
      <w:r w:rsidRPr="00864A6A">
        <w:rPr>
          <w:sz w:val="24"/>
          <w:szCs w:val="24"/>
        </w:rPr>
        <w:t xml:space="preserve">2016 </w:t>
      </w:r>
      <w:r w:rsidR="00480E30" w:rsidRPr="00864A6A">
        <w:rPr>
          <w:sz w:val="24"/>
          <w:szCs w:val="24"/>
        </w:rPr>
        <w:t xml:space="preserve"> </w:t>
      </w:r>
      <w:r w:rsidRPr="00864A6A">
        <w:rPr>
          <w:sz w:val="24"/>
          <w:szCs w:val="24"/>
        </w:rPr>
        <w:t>bol</w:t>
      </w:r>
      <w:r w:rsidR="00480E30" w:rsidRPr="00864A6A">
        <w:rPr>
          <w:sz w:val="24"/>
          <w:szCs w:val="24"/>
        </w:rPr>
        <w:t xml:space="preserve"> </w:t>
      </w:r>
      <w:r w:rsidRPr="00864A6A">
        <w:rPr>
          <w:sz w:val="24"/>
          <w:szCs w:val="24"/>
        </w:rPr>
        <w:t xml:space="preserve"> záporný </w:t>
      </w:r>
      <w:r w:rsidR="00480E30" w:rsidRPr="00864A6A">
        <w:rPr>
          <w:sz w:val="24"/>
          <w:szCs w:val="24"/>
        </w:rPr>
        <w:t xml:space="preserve"> </w:t>
      </w:r>
      <w:r w:rsidRPr="00864A6A">
        <w:rPr>
          <w:sz w:val="24"/>
          <w:szCs w:val="24"/>
        </w:rPr>
        <w:t>s</w:t>
      </w:r>
      <w:r w:rsidR="00480E30" w:rsidRPr="00864A6A">
        <w:rPr>
          <w:sz w:val="24"/>
          <w:szCs w:val="24"/>
        </w:rPr>
        <w:t xml:space="preserve">  </w:t>
      </w:r>
      <w:r w:rsidRPr="00864A6A">
        <w:rPr>
          <w:sz w:val="24"/>
          <w:szCs w:val="24"/>
        </w:rPr>
        <w:t>hodn</w:t>
      </w:r>
      <w:r w:rsidR="00DE46D6" w:rsidRPr="00864A6A">
        <w:rPr>
          <w:sz w:val="24"/>
          <w:szCs w:val="24"/>
        </w:rPr>
        <w:t>otou</w:t>
      </w:r>
      <w:r w:rsidR="00480E30" w:rsidRPr="00864A6A">
        <w:rPr>
          <w:sz w:val="24"/>
          <w:szCs w:val="24"/>
        </w:rPr>
        <w:t xml:space="preserve">  </w:t>
      </w:r>
      <w:r w:rsidR="00DE46D6" w:rsidRPr="00864A6A">
        <w:rPr>
          <w:sz w:val="24"/>
          <w:szCs w:val="24"/>
        </w:rPr>
        <w:t xml:space="preserve"> -</w:t>
      </w:r>
      <w:r w:rsidRPr="00864A6A">
        <w:rPr>
          <w:sz w:val="24"/>
          <w:szCs w:val="24"/>
        </w:rPr>
        <w:t>97,7</w:t>
      </w:r>
      <w:r w:rsidR="003E1031" w:rsidRPr="00864A6A">
        <w:rPr>
          <w:sz w:val="24"/>
          <w:szCs w:val="24"/>
        </w:rPr>
        <w:t xml:space="preserve"> </w:t>
      </w:r>
      <w:r w:rsidR="003B5F34" w:rsidRPr="00864A6A">
        <w:rPr>
          <w:sz w:val="24"/>
          <w:szCs w:val="24"/>
        </w:rPr>
        <w:t>mil.</w:t>
      </w:r>
      <w:r w:rsidR="003E1031" w:rsidRPr="00864A6A">
        <w:rPr>
          <w:sz w:val="24"/>
          <w:szCs w:val="24"/>
        </w:rPr>
        <w:t xml:space="preserve"> </w:t>
      </w:r>
      <w:r w:rsidR="003B5F34" w:rsidRPr="00864A6A">
        <w:rPr>
          <w:sz w:val="24"/>
          <w:szCs w:val="24"/>
        </w:rPr>
        <w:t xml:space="preserve">eur. </w:t>
      </w:r>
      <w:r w:rsidRPr="00864A6A">
        <w:rPr>
          <w:sz w:val="24"/>
          <w:szCs w:val="24"/>
        </w:rPr>
        <w:t>Z jednotlivých ZP záporný výsledok hospodárenia vykázala len VšZP</w:t>
      </w:r>
      <w:r w:rsidR="003E1031" w:rsidRPr="00864A6A">
        <w:rPr>
          <w:sz w:val="24"/>
          <w:szCs w:val="24"/>
        </w:rPr>
        <w:t>,</w:t>
      </w:r>
      <w:r w:rsidRPr="00864A6A">
        <w:rPr>
          <w:sz w:val="24"/>
          <w:szCs w:val="24"/>
        </w:rPr>
        <w:t xml:space="preserve"> a to vo výške -112,3</w:t>
      </w:r>
      <w:r w:rsidR="00792603" w:rsidRPr="00864A6A">
        <w:rPr>
          <w:sz w:val="24"/>
          <w:szCs w:val="24"/>
        </w:rPr>
        <w:t xml:space="preserve"> </w:t>
      </w:r>
      <w:r w:rsidR="003B5F34" w:rsidRPr="00864A6A">
        <w:rPr>
          <w:sz w:val="24"/>
          <w:szCs w:val="24"/>
        </w:rPr>
        <w:t>mil.</w:t>
      </w:r>
      <w:r w:rsidR="00792603" w:rsidRPr="00864A6A">
        <w:rPr>
          <w:sz w:val="24"/>
          <w:szCs w:val="24"/>
        </w:rPr>
        <w:t xml:space="preserve"> </w:t>
      </w:r>
      <w:r w:rsidR="003B5F34" w:rsidRPr="00864A6A">
        <w:rPr>
          <w:sz w:val="24"/>
          <w:szCs w:val="24"/>
        </w:rPr>
        <w:t xml:space="preserve">eur. </w:t>
      </w:r>
      <w:r w:rsidRPr="00864A6A">
        <w:rPr>
          <w:sz w:val="24"/>
          <w:szCs w:val="24"/>
        </w:rPr>
        <w:t xml:space="preserve">Výsledok </w:t>
      </w:r>
      <w:r w:rsidR="005056CE" w:rsidRPr="00864A6A">
        <w:rPr>
          <w:sz w:val="24"/>
          <w:szCs w:val="24"/>
        </w:rPr>
        <w:t xml:space="preserve">hospodárenia </w:t>
      </w:r>
      <w:r w:rsidR="00942305" w:rsidRPr="00864A6A">
        <w:rPr>
          <w:rFonts w:cs="Times New Roman"/>
          <w:color w:val="000000" w:themeColor="text1"/>
          <w:sz w:val="24"/>
          <w:szCs w:val="24"/>
        </w:rPr>
        <w:t>DÔVERY</w:t>
      </w:r>
      <w:r w:rsidR="005056CE" w:rsidRPr="00864A6A">
        <w:rPr>
          <w:sz w:val="24"/>
          <w:szCs w:val="24"/>
        </w:rPr>
        <w:t xml:space="preserve"> dosiahol</w:t>
      </w:r>
      <w:r w:rsidRPr="00864A6A">
        <w:rPr>
          <w:sz w:val="24"/>
          <w:szCs w:val="24"/>
        </w:rPr>
        <w:t xml:space="preserve"> 12,8</w:t>
      </w:r>
      <w:r w:rsidR="00774EBB" w:rsidRPr="00864A6A">
        <w:rPr>
          <w:sz w:val="24"/>
          <w:szCs w:val="24"/>
        </w:rPr>
        <w:t xml:space="preserve"> </w:t>
      </w:r>
      <w:r w:rsidR="003B5F34" w:rsidRPr="00864A6A">
        <w:rPr>
          <w:sz w:val="24"/>
          <w:szCs w:val="24"/>
        </w:rPr>
        <w:t>mil.</w:t>
      </w:r>
      <w:r w:rsidR="00774EBB" w:rsidRPr="00864A6A">
        <w:rPr>
          <w:sz w:val="24"/>
          <w:szCs w:val="24"/>
        </w:rPr>
        <w:t xml:space="preserve"> </w:t>
      </w:r>
      <w:r w:rsidR="003B5F34" w:rsidRPr="00864A6A">
        <w:rPr>
          <w:sz w:val="24"/>
          <w:szCs w:val="24"/>
        </w:rPr>
        <w:t>eur</w:t>
      </w:r>
      <w:r w:rsidR="005056CE" w:rsidRPr="00864A6A">
        <w:rPr>
          <w:sz w:val="24"/>
          <w:szCs w:val="24"/>
        </w:rPr>
        <w:t xml:space="preserve"> a</w:t>
      </w:r>
      <w:r w:rsidR="00774EBB" w:rsidRPr="00864A6A">
        <w:rPr>
          <w:sz w:val="24"/>
          <w:szCs w:val="24"/>
        </w:rPr>
        <w:t> </w:t>
      </w:r>
      <w:r w:rsidR="005056CE" w:rsidRPr="00864A6A">
        <w:rPr>
          <w:sz w:val="24"/>
          <w:szCs w:val="24"/>
        </w:rPr>
        <w:t>Union</w:t>
      </w:r>
      <w:r w:rsidR="00774EBB" w:rsidRPr="00864A6A">
        <w:rPr>
          <w:sz w:val="24"/>
          <w:szCs w:val="24"/>
        </w:rPr>
        <w:t>u</w:t>
      </w:r>
      <w:r w:rsidR="005056CE" w:rsidRPr="00864A6A">
        <w:rPr>
          <w:sz w:val="24"/>
          <w:szCs w:val="24"/>
        </w:rPr>
        <w:t xml:space="preserve"> 1,8</w:t>
      </w:r>
      <w:r w:rsidR="00774EBB" w:rsidRPr="00864A6A">
        <w:rPr>
          <w:sz w:val="24"/>
          <w:szCs w:val="24"/>
        </w:rPr>
        <w:t xml:space="preserve"> </w:t>
      </w:r>
      <w:r w:rsidR="005056CE" w:rsidRPr="00864A6A">
        <w:rPr>
          <w:sz w:val="24"/>
          <w:szCs w:val="24"/>
        </w:rPr>
        <w:t>mil.</w:t>
      </w:r>
      <w:r w:rsidR="00774EBB" w:rsidRPr="00864A6A">
        <w:rPr>
          <w:sz w:val="24"/>
          <w:szCs w:val="24"/>
        </w:rPr>
        <w:t xml:space="preserve"> </w:t>
      </w:r>
      <w:r w:rsidRPr="00864A6A">
        <w:rPr>
          <w:sz w:val="24"/>
          <w:szCs w:val="24"/>
        </w:rPr>
        <w:t xml:space="preserve">eur. </w:t>
      </w:r>
    </w:p>
    <w:p w:rsidR="00516396" w:rsidRPr="00864A6A" w:rsidRDefault="00516396" w:rsidP="00516396">
      <w:pPr>
        <w:tabs>
          <w:tab w:val="left" w:pos="567"/>
        </w:tabs>
        <w:spacing w:after="120" w:line="240" w:lineRule="auto"/>
        <w:rPr>
          <w:sz w:val="24"/>
          <w:szCs w:val="24"/>
        </w:rPr>
      </w:pPr>
      <w:r w:rsidRPr="00864A6A">
        <w:rPr>
          <w:sz w:val="24"/>
          <w:szCs w:val="24"/>
        </w:rPr>
        <w:t>Vyplývajúc z pravidiel daných legislatívou sa </w:t>
      </w:r>
      <w:r w:rsidR="00E87C15" w:rsidRPr="00864A6A">
        <w:rPr>
          <w:sz w:val="24"/>
          <w:szCs w:val="24"/>
        </w:rPr>
        <w:t xml:space="preserve">v </w:t>
      </w:r>
      <w:r w:rsidRPr="00864A6A">
        <w:rPr>
          <w:sz w:val="24"/>
          <w:szCs w:val="24"/>
        </w:rPr>
        <w:t>systéme VZP už niekoľko rokov vykonáva RZZP, a to ročné zúčtovanie s platiteľmi poisteného aj ročné zúčtovanie so štátom. V roku 2016 vykonali ZP RZZP za rok 2015. Celkovým výsledkom RZZP platiteľov poistného bol preplatok vo výške 81,1</w:t>
      </w:r>
      <w:r w:rsidR="00042C61" w:rsidRPr="00864A6A">
        <w:rPr>
          <w:sz w:val="24"/>
          <w:szCs w:val="24"/>
        </w:rPr>
        <w:t xml:space="preserve"> </w:t>
      </w:r>
      <w:r w:rsidR="003B5F34" w:rsidRPr="00864A6A">
        <w:rPr>
          <w:sz w:val="24"/>
          <w:szCs w:val="24"/>
        </w:rPr>
        <w:t>mil.</w:t>
      </w:r>
      <w:r w:rsidR="00042C61" w:rsidRPr="00864A6A">
        <w:rPr>
          <w:sz w:val="24"/>
          <w:szCs w:val="24"/>
        </w:rPr>
        <w:t xml:space="preserve"> </w:t>
      </w:r>
      <w:r w:rsidR="003B5F34" w:rsidRPr="00864A6A">
        <w:rPr>
          <w:sz w:val="24"/>
          <w:szCs w:val="24"/>
        </w:rPr>
        <w:t>eur</w:t>
      </w:r>
      <w:r w:rsidRPr="00864A6A">
        <w:rPr>
          <w:sz w:val="24"/>
          <w:szCs w:val="24"/>
        </w:rPr>
        <w:t xml:space="preserve"> a výsledkom ročného zúčtovania so štátom za rok 2015 bol nedoplatok štátu za jeho poistencov vo výške 36,9</w:t>
      </w:r>
      <w:r w:rsidR="00042C61" w:rsidRPr="00864A6A">
        <w:rPr>
          <w:sz w:val="24"/>
          <w:szCs w:val="24"/>
        </w:rPr>
        <w:t xml:space="preserve"> </w:t>
      </w:r>
      <w:r w:rsidR="00957B8F" w:rsidRPr="00864A6A">
        <w:rPr>
          <w:sz w:val="24"/>
          <w:szCs w:val="24"/>
        </w:rPr>
        <w:t>mil.</w:t>
      </w:r>
      <w:r w:rsidR="00042C61" w:rsidRPr="00864A6A">
        <w:rPr>
          <w:sz w:val="24"/>
          <w:szCs w:val="24"/>
        </w:rPr>
        <w:t xml:space="preserve"> </w:t>
      </w:r>
      <w:r w:rsidR="00957B8F" w:rsidRPr="00864A6A">
        <w:rPr>
          <w:sz w:val="24"/>
          <w:szCs w:val="24"/>
        </w:rPr>
        <w:t xml:space="preserve">eur. </w:t>
      </w:r>
      <w:r w:rsidR="00042C61" w:rsidRPr="00864A6A">
        <w:rPr>
          <w:sz w:val="24"/>
          <w:szCs w:val="24"/>
        </w:rPr>
        <w:t xml:space="preserve"> </w:t>
      </w:r>
      <w:r w:rsidRPr="00864A6A">
        <w:rPr>
          <w:sz w:val="24"/>
          <w:szCs w:val="24"/>
        </w:rPr>
        <w:t>Obe tieto skutočnosti mali dopad na príjmovú stránku VZP.</w:t>
      </w:r>
    </w:p>
    <w:p w:rsidR="00715B11" w:rsidRPr="00864A6A" w:rsidRDefault="002F28F6" w:rsidP="00516396">
      <w:pPr>
        <w:autoSpaceDE w:val="0"/>
        <w:autoSpaceDN w:val="0"/>
        <w:adjustRightInd w:val="0"/>
        <w:spacing w:after="120" w:line="240" w:lineRule="auto"/>
        <w:rPr>
          <w:sz w:val="24"/>
          <w:szCs w:val="24"/>
        </w:rPr>
      </w:pPr>
      <w:r w:rsidRPr="00864A6A">
        <w:rPr>
          <w:sz w:val="24"/>
          <w:szCs w:val="24"/>
        </w:rPr>
        <w:t xml:space="preserve">ZP v rámci nákupu ZS postupovali v zmysle § 7 zákona č. 581/2004 Z. z., nariadenia vlády </w:t>
      </w:r>
      <w:r w:rsidR="002E3816" w:rsidRPr="00864A6A">
        <w:rPr>
          <w:sz w:val="24"/>
          <w:szCs w:val="24"/>
        </w:rPr>
        <w:t>SR č.</w:t>
      </w:r>
      <w:r w:rsidR="008175DC" w:rsidRPr="00864A6A">
        <w:rPr>
          <w:sz w:val="24"/>
          <w:szCs w:val="24"/>
        </w:rPr>
        <w:t> </w:t>
      </w:r>
      <w:r w:rsidR="002E3816" w:rsidRPr="00864A6A">
        <w:rPr>
          <w:sz w:val="24"/>
          <w:szCs w:val="24"/>
        </w:rPr>
        <w:t xml:space="preserve">640/2008 </w:t>
      </w:r>
      <w:r w:rsidRPr="00864A6A">
        <w:rPr>
          <w:sz w:val="24"/>
          <w:szCs w:val="24"/>
        </w:rPr>
        <w:t>o VMS a nariad</w:t>
      </w:r>
      <w:r w:rsidR="007F7B63" w:rsidRPr="00864A6A">
        <w:rPr>
          <w:sz w:val="24"/>
          <w:szCs w:val="24"/>
        </w:rPr>
        <w:t>enia vlády SR č. 51/2009 Z. z.</w:t>
      </w:r>
      <w:r w:rsidRPr="00864A6A">
        <w:rPr>
          <w:sz w:val="24"/>
          <w:szCs w:val="24"/>
        </w:rPr>
        <w:t xml:space="preserve"> </w:t>
      </w:r>
      <w:r w:rsidR="00516396" w:rsidRPr="00864A6A">
        <w:rPr>
          <w:sz w:val="24"/>
          <w:szCs w:val="24"/>
        </w:rPr>
        <w:t>Nákup ZS má svoj odraz v</w:t>
      </w:r>
      <w:r w:rsidRPr="00864A6A">
        <w:rPr>
          <w:sz w:val="24"/>
          <w:szCs w:val="24"/>
        </w:rPr>
        <w:t xml:space="preserve"> objeme </w:t>
      </w:r>
      <w:r w:rsidR="00516396" w:rsidRPr="00864A6A">
        <w:rPr>
          <w:sz w:val="24"/>
          <w:szCs w:val="24"/>
        </w:rPr>
        <w:t>p</w:t>
      </w:r>
      <w:r w:rsidRPr="00864A6A">
        <w:rPr>
          <w:sz w:val="24"/>
          <w:szCs w:val="24"/>
        </w:rPr>
        <w:t>oskytnutej</w:t>
      </w:r>
      <w:r w:rsidR="00516396" w:rsidRPr="00864A6A">
        <w:rPr>
          <w:sz w:val="24"/>
          <w:szCs w:val="24"/>
        </w:rPr>
        <w:t xml:space="preserve"> ZS, </w:t>
      </w:r>
      <w:r w:rsidRPr="00864A6A">
        <w:rPr>
          <w:sz w:val="24"/>
          <w:szCs w:val="24"/>
        </w:rPr>
        <w:t>na ktorý je viazaná</w:t>
      </w:r>
      <w:r w:rsidR="00516396" w:rsidRPr="00864A6A">
        <w:rPr>
          <w:sz w:val="24"/>
          <w:szCs w:val="24"/>
        </w:rPr>
        <w:t xml:space="preserve"> sieť PZS. Legi</w:t>
      </w:r>
      <w:r w:rsidR="00E645B3" w:rsidRPr="00864A6A">
        <w:rPr>
          <w:sz w:val="24"/>
          <w:szCs w:val="24"/>
        </w:rPr>
        <w:t>slatívne je stanovený normatív</w:t>
      </w:r>
      <w:r w:rsidR="00516396" w:rsidRPr="00864A6A">
        <w:rPr>
          <w:sz w:val="24"/>
          <w:szCs w:val="24"/>
        </w:rPr>
        <w:t xml:space="preserve"> pre VMS, ktorý už dlhodobo nebol zásadnejšie menený. Preto aj plnenie normatívov VMS v roku 2016 bolo porovnateľné s rokom 2015 a úrad konštatuje neplnenie normatívov VMS v ÚZS a v ŠAS. </w:t>
      </w:r>
    </w:p>
    <w:p w:rsidR="00516396" w:rsidRPr="00864A6A" w:rsidRDefault="00516396" w:rsidP="00516396">
      <w:pPr>
        <w:autoSpaceDE w:val="0"/>
        <w:autoSpaceDN w:val="0"/>
        <w:adjustRightInd w:val="0"/>
        <w:spacing w:after="120" w:line="240" w:lineRule="auto"/>
        <w:rPr>
          <w:sz w:val="24"/>
          <w:szCs w:val="24"/>
        </w:rPr>
      </w:pPr>
      <w:r w:rsidRPr="00864A6A">
        <w:rPr>
          <w:sz w:val="24"/>
          <w:szCs w:val="24"/>
        </w:rPr>
        <w:t xml:space="preserve">ZP realizovali úhrady za poskytnutú ZS v súlade so zmluvne </w:t>
      </w:r>
      <w:r w:rsidR="00975DE4" w:rsidRPr="00864A6A">
        <w:rPr>
          <w:sz w:val="24"/>
          <w:szCs w:val="24"/>
        </w:rPr>
        <w:t>dohodnutými podmienkami. Z</w:t>
      </w:r>
      <w:r w:rsidRPr="00864A6A">
        <w:rPr>
          <w:sz w:val="24"/>
          <w:szCs w:val="24"/>
        </w:rPr>
        <w:t xml:space="preserve">mluvne dohodnuté cenové podmienky </w:t>
      </w:r>
      <w:r w:rsidR="00975DE4" w:rsidRPr="00864A6A">
        <w:rPr>
          <w:sz w:val="24"/>
          <w:szCs w:val="24"/>
        </w:rPr>
        <w:t xml:space="preserve">v ÚZS,  </w:t>
      </w:r>
      <w:r w:rsidRPr="00864A6A">
        <w:rPr>
          <w:sz w:val="24"/>
          <w:szCs w:val="24"/>
        </w:rPr>
        <w:t>špecializačné zamerania P</w:t>
      </w:r>
      <w:r w:rsidR="00975DE4" w:rsidRPr="00864A6A">
        <w:rPr>
          <w:sz w:val="24"/>
          <w:szCs w:val="24"/>
        </w:rPr>
        <w:t>Ú</w:t>
      </w:r>
      <w:r w:rsidRPr="00864A6A">
        <w:rPr>
          <w:sz w:val="24"/>
          <w:szCs w:val="24"/>
        </w:rPr>
        <w:t xml:space="preserve">ZS </w:t>
      </w:r>
      <w:r w:rsidR="00975DE4" w:rsidRPr="00864A6A">
        <w:rPr>
          <w:sz w:val="24"/>
          <w:szCs w:val="24"/>
        </w:rPr>
        <w:t xml:space="preserve">a </w:t>
      </w:r>
      <w:r w:rsidRPr="00864A6A">
        <w:rPr>
          <w:sz w:val="24"/>
          <w:szCs w:val="24"/>
        </w:rPr>
        <w:t>aj náročnosť hospitalizácií na jed</w:t>
      </w:r>
      <w:r w:rsidR="00975DE4" w:rsidRPr="00864A6A">
        <w:rPr>
          <w:sz w:val="24"/>
          <w:szCs w:val="24"/>
        </w:rPr>
        <w:t>notlivých lôžkových oddeleniach sa odrážali v úhradách ZP.</w:t>
      </w:r>
      <w:r w:rsidRPr="00864A6A">
        <w:rPr>
          <w:sz w:val="24"/>
          <w:szCs w:val="24"/>
        </w:rPr>
        <w:t xml:space="preserve"> V ostatných formách ZS platili obmedzenia dohodnutého objemu ZS, ktoré mali dopad na dĺžku čakania na poskytnutie ZS. ZP naďalej mali povinnosť viesť zoznamy čakateľov na poskytnutie plánovanej ZS. V týchto zoznamoch bolo k 31.</w:t>
      </w:r>
      <w:r w:rsidR="008175DC" w:rsidRPr="00864A6A">
        <w:t> </w:t>
      </w:r>
      <w:r w:rsidRPr="00864A6A">
        <w:rPr>
          <w:sz w:val="24"/>
          <w:szCs w:val="24"/>
        </w:rPr>
        <w:t>12.</w:t>
      </w:r>
      <w:r w:rsidR="008175DC" w:rsidRPr="00864A6A">
        <w:rPr>
          <w:sz w:val="24"/>
          <w:szCs w:val="24"/>
        </w:rPr>
        <w:t> </w:t>
      </w:r>
      <w:r w:rsidRPr="00864A6A">
        <w:rPr>
          <w:sz w:val="24"/>
          <w:szCs w:val="24"/>
        </w:rPr>
        <w:t>2016 zaradených celkovo 3 131 poistencov, čo bolo v porovnaní s predchádzajúcim rokom o 710 poistencov menej.</w:t>
      </w:r>
    </w:p>
    <w:p w:rsidR="002023C8" w:rsidRPr="00864A6A" w:rsidRDefault="00516396" w:rsidP="00314594">
      <w:pPr>
        <w:spacing w:line="240" w:lineRule="auto"/>
        <w:rPr>
          <w:rFonts w:cs="Times New Roman"/>
          <w:sz w:val="24"/>
          <w:szCs w:val="24"/>
        </w:rPr>
      </w:pPr>
      <w:r w:rsidRPr="00864A6A">
        <w:rPr>
          <w:sz w:val="24"/>
          <w:szCs w:val="24"/>
        </w:rPr>
        <w:t xml:space="preserve">V roku 2016 bola </w:t>
      </w:r>
      <w:r w:rsidR="002B7A67" w:rsidRPr="00864A6A">
        <w:rPr>
          <w:sz w:val="24"/>
          <w:szCs w:val="24"/>
        </w:rPr>
        <w:t>poistencom poskytovaná</w:t>
      </w:r>
      <w:r w:rsidRPr="00864A6A">
        <w:rPr>
          <w:sz w:val="24"/>
          <w:szCs w:val="24"/>
        </w:rPr>
        <w:t xml:space="preserve"> aj plánovaná ZS v inom členskom štáte EÚ, ktorej však musí predchádzať súhlas príslušnej ZP. Celkovo bolo poistencami podaných 799 žiadostí na úhradu plánovanej ZS v inom členskom štáte EÚ a z nich ZP schválili 772. Výška úhrad za plánovanú </w:t>
      </w:r>
      <w:r w:rsidR="00480E30" w:rsidRPr="00864A6A">
        <w:rPr>
          <w:sz w:val="24"/>
          <w:szCs w:val="24"/>
        </w:rPr>
        <w:t xml:space="preserve"> </w:t>
      </w:r>
      <w:r w:rsidRPr="00864A6A">
        <w:rPr>
          <w:sz w:val="24"/>
          <w:szCs w:val="24"/>
        </w:rPr>
        <w:t>ZS</w:t>
      </w:r>
      <w:r w:rsidR="00480E30" w:rsidRPr="00864A6A">
        <w:rPr>
          <w:sz w:val="24"/>
          <w:szCs w:val="24"/>
        </w:rPr>
        <w:t xml:space="preserve"> </w:t>
      </w:r>
      <w:r w:rsidRPr="00864A6A">
        <w:rPr>
          <w:sz w:val="24"/>
          <w:szCs w:val="24"/>
        </w:rPr>
        <w:t xml:space="preserve"> poistencov</w:t>
      </w:r>
      <w:r w:rsidR="00480E30" w:rsidRPr="00864A6A">
        <w:rPr>
          <w:sz w:val="24"/>
          <w:szCs w:val="24"/>
        </w:rPr>
        <w:t xml:space="preserve"> </w:t>
      </w:r>
      <w:r w:rsidRPr="00864A6A">
        <w:rPr>
          <w:sz w:val="24"/>
          <w:szCs w:val="24"/>
        </w:rPr>
        <w:t xml:space="preserve"> SR</w:t>
      </w:r>
      <w:r w:rsidR="00480E30" w:rsidRPr="00864A6A">
        <w:rPr>
          <w:sz w:val="24"/>
          <w:szCs w:val="24"/>
        </w:rPr>
        <w:t xml:space="preserve"> </w:t>
      </w:r>
      <w:r w:rsidRPr="00864A6A">
        <w:rPr>
          <w:sz w:val="24"/>
          <w:szCs w:val="24"/>
        </w:rPr>
        <w:t xml:space="preserve"> v </w:t>
      </w:r>
      <w:r w:rsidR="00480E30" w:rsidRPr="00864A6A">
        <w:rPr>
          <w:sz w:val="24"/>
          <w:szCs w:val="24"/>
        </w:rPr>
        <w:t xml:space="preserve"> </w:t>
      </w:r>
      <w:r w:rsidRPr="00864A6A">
        <w:rPr>
          <w:sz w:val="24"/>
          <w:szCs w:val="24"/>
        </w:rPr>
        <w:t xml:space="preserve">iných </w:t>
      </w:r>
      <w:r w:rsidR="00480E30" w:rsidRPr="00864A6A">
        <w:rPr>
          <w:sz w:val="24"/>
          <w:szCs w:val="24"/>
        </w:rPr>
        <w:t xml:space="preserve"> </w:t>
      </w:r>
      <w:r w:rsidRPr="00864A6A">
        <w:rPr>
          <w:sz w:val="24"/>
          <w:szCs w:val="24"/>
        </w:rPr>
        <w:t xml:space="preserve">členských </w:t>
      </w:r>
      <w:r w:rsidR="00480E30" w:rsidRPr="00864A6A">
        <w:rPr>
          <w:sz w:val="24"/>
          <w:szCs w:val="24"/>
        </w:rPr>
        <w:t xml:space="preserve"> </w:t>
      </w:r>
      <w:r w:rsidRPr="00864A6A">
        <w:rPr>
          <w:sz w:val="24"/>
          <w:szCs w:val="24"/>
        </w:rPr>
        <w:t>štátoch</w:t>
      </w:r>
      <w:r w:rsidR="00480E30" w:rsidRPr="00864A6A">
        <w:rPr>
          <w:sz w:val="24"/>
          <w:szCs w:val="24"/>
        </w:rPr>
        <w:t xml:space="preserve"> </w:t>
      </w:r>
      <w:r w:rsidRPr="00864A6A">
        <w:rPr>
          <w:sz w:val="24"/>
          <w:szCs w:val="24"/>
        </w:rPr>
        <w:t xml:space="preserve"> EÚ </w:t>
      </w:r>
      <w:r w:rsidR="00480E30" w:rsidRPr="00864A6A">
        <w:rPr>
          <w:sz w:val="24"/>
          <w:szCs w:val="24"/>
        </w:rPr>
        <w:t xml:space="preserve"> </w:t>
      </w:r>
      <w:r w:rsidRPr="00864A6A">
        <w:rPr>
          <w:sz w:val="24"/>
          <w:szCs w:val="24"/>
        </w:rPr>
        <w:t>dosiahla v roku 2016 hodnotu 4,3</w:t>
      </w:r>
      <w:r w:rsidR="00C62850" w:rsidRPr="00864A6A">
        <w:rPr>
          <w:sz w:val="24"/>
          <w:szCs w:val="24"/>
        </w:rPr>
        <w:t xml:space="preserve"> </w:t>
      </w:r>
      <w:r w:rsidRPr="00864A6A">
        <w:rPr>
          <w:sz w:val="24"/>
          <w:szCs w:val="24"/>
        </w:rPr>
        <w:t>mil.</w:t>
      </w:r>
      <w:r w:rsidR="00C62850" w:rsidRPr="00864A6A">
        <w:rPr>
          <w:sz w:val="24"/>
          <w:szCs w:val="24"/>
        </w:rPr>
        <w:t xml:space="preserve"> </w:t>
      </w:r>
      <w:r w:rsidRPr="00864A6A">
        <w:rPr>
          <w:sz w:val="24"/>
          <w:szCs w:val="24"/>
        </w:rPr>
        <w:t xml:space="preserve">eur. </w:t>
      </w:r>
      <w:r w:rsidR="002023C8" w:rsidRPr="00864A6A">
        <w:rPr>
          <w:sz w:val="24"/>
          <w:szCs w:val="24"/>
        </w:rPr>
        <w:t>V</w:t>
      </w:r>
      <w:r w:rsidR="002023C8" w:rsidRPr="00864A6A">
        <w:rPr>
          <w:rFonts w:eastAsia="Times New Roman" w:cs="Times New Roman"/>
          <w:sz w:val="24"/>
          <w:szCs w:val="24"/>
        </w:rPr>
        <w:t> porovnaní s rokom 2015 úhrada vzrástla  o 0,9</w:t>
      </w:r>
      <w:r w:rsidR="002E7186" w:rsidRPr="00864A6A">
        <w:rPr>
          <w:rFonts w:eastAsia="Times New Roman" w:cs="Times New Roman"/>
          <w:sz w:val="24"/>
          <w:szCs w:val="24"/>
        </w:rPr>
        <w:t xml:space="preserve"> </w:t>
      </w:r>
      <w:r w:rsidR="002023C8" w:rsidRPr="00864A6A">
        <w:rPr>
          <w:rFonts w:eastAsia="Times New Roman" w:cs="Times New Roman"/>
          <w:sz w:val="24"/>
          <w:szCs w:val="24"/>
        </w:rPr>
        <w:t>mil. eur, t.</w:t>
      </w:r>
      <w:r w:rsidR="00314594" w:rsidRPr="00864A6A">
        <w:rPr>
          <w:rFonts w:eastAsia="Times New Roman" w:cs="Times New Roman"/>
          <w:sz w:val="24"/>
          <w:szCs w:val="24"/>
        </w:rPr>
        <w:t xml:space="preserve"> </w:t>
      </w:r>
      <w:r w:rsidR="002023C8" w:rsidRPr="00864A6A">
        <w:rPr>
          <w:rFonts w:eastAsia="Times New Roman" w:cs="Times New Roman"/>
          <w:sz w:val="24"/>
          <w:szCs w:val="24"/>
        </w:rPr>
        <w:t>j. o 25,5</w:t>
      </w:r>
      <w:r w:rsidR="00314594" w:rsidRPr="00864A6A">
        <w:rPr>
          <w:rFonts w:eastAsia="Times New Roman" w:cs="Times New Roman"/>
          <w:sz w:val="24"/>
          <w:szCs w:val="24"/>
        </w:rPr>
        <w:t xml:space="preserve"> </w:t>
      </w:r>
      <w:r w:rsidR="002023C8" w:rsidRPr="00864A6A">
        <w:rPr>
          <w:rFonts w:eastAsia="Times New Roman" w:cs="Times New Roman"/>
          <w:sz w:val="24"/>
          <w:szCs w:val="24"/>
        </w:rPr>
        <w:t>% najmä z dôvodu vyššieho tempa rastu nákladov v segmente finančne náročnej ZS.</w:t>
      </w:r>
      <w:r w:rsidR="002023C8" w:rsidRPr="00864A6A">
        <w:rPr>
          <w:rFonts w:cs="Times New Roman"/>
          <w:sz w:val="24"/>
          <w:szCs w:val="24"/>
        </w:rPr>
        <w:t xml:space="preserve"> </w:t>
      </w:r>
    </w:p>
    <w:p w:rsidR="00516396" w:rsidRPr="00864A6A" w:rsidRDefault="00516396" w:rsidP="00516396">
      <w:pPr>
        <w:tabs>
          <w:tab w:val="left" w:pos="426"/>
          <w:tab w:val="num" w:pos="3960"/>
        </w:tabs>
        <w:spacing w:after="120" w:line="240" w:lineRule="auto"/>
        <w:rPr>
          <w:sz w:val="24"/>
          <w:szCs w:val="24"/>
        </w:rPr>
      </w:pPr>
    </w:p>
    <w:p w:rsidR="00516396" w:rsidRPr="00864A6A" w:rsidRDefault="00516396" w:rsidP="00516396">
      <w:pPr>
        <w:tabs>
          <w:tab w:val="left" w:pos="426"/>
          <w:tab w:val="num" w:pos="3960"/>
        </w:tabs>
        <w:spacing w:after="120" w:line="240" w:lineRule="auto"/>
        <w:rPr>
          <w:sz w:val="24"/>
          <w:szCs w:val="24"/>
        </w:rPr>
      </w:pPr>
      <w:r w:rsidRPr="00864A6A">
        <w:rPr>
          <w:sz w:val="24"/>
          <w:szCs w:val="24"/>
        </w:rPr>
        <w:lastRenderedPageBreak/>
        <w:t>V roku 2016 bol zaznamenaný aj trend zvýšeného využívania cezhraničnej ZS. ZP uhradili  svojim poistencom cezhraničnú ZS v inom členskom štáte EÚ v celkovej sume 1,23</w:t>
      </w:r>
      <w:r w:rsidR="00C62850" w:rsidRPr="00864A6A">
        <w:rPr>
          <w:sz w:val="24"/>
          <w:szCs w:val="24"/>
        </w:rPr>
        <w:t xml:space="preserve"> </w:t>
      </w:r>
      <w:r w:rsidRPr="00864A6A">
        <w:rPr>
          <w:sz w:val="24"/>
          <w:szCs w:val="24"/>
        </w:rPr>
        <w:t>mil.</w:t>
      </w:r>
      <w:r w:rsidR="00C62850" w:rsidRPr="00864A6A">
        <w:rPr>
          <w:sz w:val="24"/>
          <w:szCs w:val="24"/>
        </w:rPr>
        <w:t xml:space="preserve"> </w:t>
      </w:r>
      <w:r w:rsidR="008A5913" w:rsidRPr="00864A6A">
        <w:rPr>
          <w:sz w:val="24"/>
          <w:szCs w:val="24"/>
        </w:rPr>
        <w:t xml:space="preserve">eur, </w:t>
      </w:r>
      <w:r w:rsidRPr="00864A6A">
        <w:rPr>
          <w:sz w:val="24"/>
          <w:szCs w:val="24"/>
        </w:rPr>
        <w:t>čo je nárast oproti roku 2015 o 25,5</w:t>
      </w:r>
      <w:r w:rsidR="00C62850" w:rsidRPr="00864A6A">
        <w:rPr>
          <w:sz w:val="24"/>
          <w:szCs w:val="24"/>
        </w:rPr>
        <w:t xml:space="preserve"> </w:t>
      </w:r>
      <w:r w:rsidRPr="00864A6A">
        <w:rPr>
          <w:sz w:val="24"/>
          <w:szCs w:val="24"/>
        </w:rPr>
        <w:t xml:space="preserve">%. Vo väčšine prípadov cezhraničnej ZS išlo o ambulantnú ZS. </w:t>
      </w:r>
    </w:p>
    <w:p w:rsidR="00516396" w:rsidRPr="00864A6A" w:rsidRDefault="00516396" w:rsidP="00516396">
      <w:pPr>
        <w:tabs>
          <w:tab w:val="left" w:pos="426"/>
          <w:tab w:val="num" w:pos="3960"/>
        </w:tabs>
        <w:spacing w:after="120" w:line="240" w:lineRule="auto"/>
        <w:rPr>
          <w:sz w:val="24"/>
          <w:szCs w:val="24"/>
        </w:rPr>
      </w:pPr>
      <w:r w:rsidRPr="00864A6A">
        <w:rPr>
          <w:sz w:val="24"/>
          <w:szCs w:val="24"/>
        </w:rPr>
        <w:t>Poistenci SR čerpa</w:t>
      </w:r>
      <w:r w:rsidR="00123190" w:rsidRPr="00864A6A">
        <w:rPr>
          <w:sz w:val="24"/>
          <w:szCs w:val="24"/>
        </w:rPr>
        <w:t>li</w:t>
      </w:r>
      <w:r w:rsidRPr="00864A6A">
        <w:rPr>
          <w:sz w:val="24"/>
          <w:szCs w:val="24"/>
        </w:rPr>
        <w:t xml:space="preserve"> ZS v EÚ aj formou vecných dávok, a to aj počas svojho pobytu alebo bydliska v EÚ </w:t>
      </w:r>
      <w:r w:rsidR="00C863E1" w:rsidRPr="00864A6A">
        <w:rPr>
          <w:sz w:val="24"/>
          <w:szCs w:val="24"/>
        </w:rPr>
        <w:t xml:space="preserve">a </w:t>
      </w:r>
      <w:r w:rsidRPr="00864A6A">
        <w:rPr>
          <w:sz w:val="24"/>
          <w:szCs w:val="24"/>
        </w:rPr>
        <w:t>aj na plánovan</w:t>
      </w:r>
      <w:r w:rsidR="004628DA" w:rsidRPr="00864A6A">
        <w:rPr>
          <w:sz w:val="24"/>
          <w:szCs w:val="24"/>
        </w:rPr>
        <w:t>ú Z</w:t>
      </w:r>
      <w:r w:rsidR="00B33752" w:rsidRPr="00864A6A">
        <w:rPr>
          <w:sz w:val="24"/>
          <w:szCs w:val="24"/>
        </w:rPr>
        <w:t>S</w:t>
      </w:r>
      <w:r w:rsidR="004628DA" w:rsidRPr="00864A6A">
        <w:rPr>
          <w:sz w:val="24"/>
          <w:szCs w:val="24"/>
        </w:rPr>
        <w:t xml:space="preserve"> so súhlasom ZP. Úhrada takej</w:t>
      </w:r>
      <w:r w:rsidRPr="00864A6A">
        <w:rPr>
          <w:sz w:val="24"/>
          <w:szCs w:val="24"/>
        </w:rPr>
        <w:t>to ZS sa d</w:t>
      </w:r>
      <w:r w:rsidR="004628DA" w:rsidRPr="00864A6A">
        <w:rPr>
          <w:sz w:val="24"/>
          <w:szCs w:val="24"/>
        </w:rPr>
        <w:t>iala</w:t>
      </w:r>
      <w:r w:rsidRPr="00864A6A">
        <w:rPr>
          <w:sz w:val="24"/>
          <w:szCs w:val="24"/>
        </w:rPr>
        <w:t xml:space="preserve"> podľa skutočných výdavkov a predstavuje väčšinový podiel na úhrade ZS realizovanej mimo SR. S tým súvisiaca uplatnená výška nákladov v roku 2016 bola 41,5</w:t>
      </w:r>
      <w:r w:rsidR="00C62850" w:rsidRPr="00864A6A">
        <w:rPr>
          <w:sz w:val="24"/>
          <w:szCs w:val="24"/>
        </w:rPr>
        <w:t xml:space="preserve"> </w:t>
      </w:r>
      <w:r w:rsidRPr="00864A6A">
        <w:rPr>
          <w:sz w:val="24"/>
          <w:szCs w:val="24"/>
        </w:rPr>
        <w:t>mil.</w:t>
      </w:r>
      <w:r w:rsidR="00C62850" w:rsidRPr="00864A6A">
        <w:rPr>
          <w:sz w:val="24"/>
          <w:szCs w:val="24"/>
        </w:rPr>
        <w:t xml:space="preserve"> </w:t>
      </w:r>
      <w:r w:rsidR="008A5913" w:rsidRPr="00864A6A">
        <w:rPr>
          <w:sz w:val="24"/>
          <w:szCs w:val="24"/>
        </w:rPr>
        <w:t>eur</w:t>
      </w:r>
      <w:r w:rsidRPr="00864A6A">
        <w:rPr>
          <w:sz w:val="24"/>
          <w:szCs w:val="24"/>
        </w:rPr>
        <w:t xml:space="preserve"> a ich medziročný nárast bol 19,7</w:t>
      </w:r>
      <w:r w:rsidR="00C62850" w:rsidRPr="00864A6A">
        <w:rPr>
          <w:sz w:val="24"/>
          <w:szCs w:val="24"/>
        </w:rPr>
        <w:t xml:space="preserve"> </w:t>
      </w:r>
      <w:r w:rsidRPr="00864A6A">
        <w:rPr>
          <w:sz w:val="24"/>
          <w:szCs w:val="24"/>
        </w:rPr>
        <w:t>%.</w:t>
      </w:r>
    </w:p>
    <w:p w:rsidR="00516396" w:rsidRPr="00864A6A" w:rsidRDefault="00516396" w:rsidP="00516396">
      <w:pPr>
        <w:spacing w:line="240" w:lineRule="auto"/>
        <w:rPr>
          <w:rFonts w:cs="Times New Roman"/>
          <w:sz w:val="24"/>
          <w:szCs w:val="24"/>
        </w:rPr>
      </w:pPr>
      <w:r w:rsidRPr="00864A6A">
        <w:rPr>
          <w:rFonts w:eastAsia="Calibri" w:cs="Times New Roman"/>
          <w:sz w:val="24"/>
          <w:szCs w:val="24"/>
          <w:lang w:eastAsia="en-US"/>
        </w:rPr>
        <w:t>V rámci spravovania systému DRG úrad zrealizoval v roku 2016 každoročnú aktualizáciu systému v dostupnom rozsahu pre SK-DRG 3.0 pre rok 2017. Jej rozsah sa dotkol klasifikačných systémov MKCH a ZZV, definícií DRG skupín, ako aj pravidiel kódovania a ďalších príslušných metodických usmernení. Uvedenému procesu predchádzal zber údajov od poskytovateľov ústavnej zdravotnej starostlivosti o hospitalizačných prípadoch za predchádzajúci kalendárny rok</w:t>
      </w:r>
      <w:r w:rsidR="00E87E8D" w:rsidRPr="00864A6A">
        <w:rPr>
          <w:rFonts w:eastAsia="Calibri" w:cs="Times New Roman"/>
          <w:sz w:val="24"/>
          <w:szCs w:val="24"/>
          <w:lang w:eastAsia="en-US"/>
        </w:rPr>
        <w:t> a</w:t>
      </w:r>
      <w:r w:rsidRPr="00864A6A">
        <w:rPr>
          <w:rFonts w:eastAsia="Calibri" w:cs="Times New Roman"/>
          <w:sz w:val="24"/>
          <w:szCs w:val="24"/>
          <w:lang w:eastAsia="en-US"/>
        </w:rPr>
        <w:t> ich následná analýza z pohľadu kompletnosti vykazovania predpísaných parametrov. Čiastočne boli analyzované i ekonomické údaje, ktoré boli zozbierané od 11 poskytovateľov ústavnej zdravotnej starostlivosti, celkovo z 13 prevádzok. Významnými krokmi bola príprava centrálneho groupera,</w:t>
      </w:r>
      <w:r w:rsidR="004D608E" w:rsidRPr="00864A6A">
        <w:rPr>
          <w:rFonts w:eastAsia="Calibri" w:cs="Times New Roman"/>
          <w:sz w:val="24"/>
          <w:szCs w:val="24"/>
          <w:lang w:eastAsia="en-US"/>
        </w:rPr>
        <w:t xml:space="preserve"> eDRG portálu a ostrý štart DRG.</w:t>
      </w:r>
    </w:p>
    <w:p w:rsidR="00516396" w:rsidRPr="00864A6A" w:rsidRDefault="00516396" w:rsidP="00516396">
      <w:pPr>
        <w:spacing w:beforeLines="60" w:before="144" w:afterLines="60" w:after="144" w:line="240" w:lineRule="auto"/>
        <w:rPr>
          <w:rFonts w:cs="Times New Roman"/>
          <w:sz w:val="24"/>
          <w:szCs w:val="24"/>
        </w:rPr>
      </w:pPr>
      <w:r w:rsidRPr="00864A6A">
        <w:rPr>
          <w:rFonts w:cs="Times New Roman"/>
          <w:sz w:val="24"/>
          <w:szCs w:val="24"/>
        </w:rPr>
        <w:t>Správa je rozdelená do piatich častí. Prvá časť poskytuje informácie o prostredí, v ktorom sa systém VZP nachádzal v roku 2016.  Druhá časť sa zaoberá oblasťou hospodárenia ZP</w:t>
      </w:r>
      <w:r w:rsidR="004D608E" w:rsidRPr="00864A6A">
        <w:rPr>
          <w:rFonts w:cs="Times New Roman"/>
          <w:sz w:val="24"/>
          <w:szCs w:val="24"/>
        </w:rPr>
        <w:t xml:space="preserve"> </w:t>
      </w:r>
      <w:r w:rsidRPr="00864A6A">
        <w:rPr>
          <w:rFonts w:cs="Times New Roman"/>
          <w:sz w:val="24"/>
          <w:szCs w:val="24"/>
        </w:rPr>
        <w:t>a aj organizáciou ich činnosti so zameraním na kontrolnú a revíznu činnosť. Pre hodnotenie zabezpečeni</w:t>
      </w:r>
      <w:r w:rsidR="004628DA" w:rsidRPr="00864A6A">
        <w:rPr>
          <w:rFonts w:cs="Times New Roman"/>
          <w:sz w:val="24"/>
          <w:szCs w:val="24"/>
        </w:rPr>
        <w:t>a</w:t>
      </w:r>
      <w:r w:rsidRPr="00864A6A">
        <w:rPr>
          <w:rFonts w:cs="Times New Roman"/>
          <w:sz w:val="24"/>
          <w:szCs w:val="24"/>
        </w:rPr>
        <w:t xml:space="preserve"> nákupu ZS je vyčlenená tretia časť správy. Samostatná, štvrtá časť podáva obraz o činnostiach realizovaných v systéme DRG. Popisovanie práv a povinností poistencov v</w:t>
      </w:r>
      <w:r w:rsidR="004628DA" w:rsidRPr="00864A6A">
        <w:rPr>
          <w:rFonts w:cs="Times New Roman"/>
          <w:sz w:val="24"/>
          <w:szCs w:val="24"/>
        </w:rPr>
        <w:t>o VZP, analyzovanie dodržiavania</w:t>
      </w:r>
      <w:r w:rsidRPr="00864A6A">
        <w:rPr>
          <w:rFonts w:cs="Times New Roman"/>
          <w:sz w:val="24"/>
          <w:szCs w:val="24"/>
        </w:rPr>
        <w:t xml:space="preserve"> právnych predpisov poistencami a platiteľmi poistného je predmetom poslednej časti správy o stave VZP za rok 2016.</w:t>
      </w:r>
    </w:p>
    <w:p w:rsidR="00516396" w:rsidRPr="00864A6A" w:rsidRDefault="000138C7" w:rsidP="00516396">
      <w:pPr>
        <w:spacing w:beforeLines="60" w:before="144" w:afterLines="60" w:after="144" w:line="240" w:lineRule="auto"/>
        <w:rPr>
          <w:rFonts w:cs="Times New Roman"/>
          <w:sz w:val="24"/>
          <w:szCs w:val="24"/>
        </w:rPr>
      </w:pPr>
      <w:r w:rsidRPr="00864A6A">
        <w:rPr>
          <w:rFonts w:cs="Times New Roman"/>
          <w:sz w:val="24"/>
          <w:szCs w:val="24"/>
        </w:rPr>
        <w:t>Správa má 2</w:t>
      </w:r>
      <w:r w:rsidR="00975097" w:rsidRPr="00864A6A">
        <w:rPr>
          <w:rFonts w:cs="Times New Roman"/>
          <w:sz w:val="24"/>
          <w:szCs w:val="24"/>
        </w:rPr>
        <w:t>1</w:t>
      </w:r>
      <w:r w:rsidR="00516396" w:rsidRPr="00864A6A">
        <w:rPr>
          <w:rFonts w:cs="Times New Roman"/>
          <w:sz w:val="24"/>
          <w:szCs w:val="24"/>
        </w:rPr>
        <w:t xml:space="preserve"> príloh a textová časť obsahuje 1</w:t>
      </w:r>
      <w:r w:rsidR="00741CD0" w:rsidRPr="00864A6A">
        <w:rPr>
          <w:rFonts w:cs="Times New Roman"/>
          <w:sz w:val="24"/>
          <w:szCs w:val="24"/>
        </w:rPr>
        <w:t>2</w:t>
      </w:r>
      <w:r w:rsidR="00516396" w:rsidRPr="00864A6A">
        <w:rPr>
          <w:rFonts w:cs="Times New Roman"/>
          <w:sz w:val="24"/>
          <w:szCs w:val="24"/>
        </w:rPr>
        <w:t xml:space="preserve"> tabuliek a 15 grafov. </w:t>
      </w:r>
    </w:p>
    <w:p w:rsidR="00C51223" w:rsidRPr="00864A6A" w:rsidRDefault="00C51223" w:rsidP="00516396">
      <w:pPr>
        <w:spacing w:beforeLines="60" w:before="144" w:afterLines="60" w:after="144" w:line="240" w:lineRule="auto"/>
        <w:rPr>
          <w:rFonts w:cs="Times New Roman"/>
          <w:sz w:val="24"/>
          <w:szCs w:val="24"/>
        </w:rPr>
      </w:pPr>
    </w:p>
    <w:p w:rsidR="00C51223" w:rsidRPr="00864A6A" w:rsidRDefault="00C51223" w:rsidP="00516396">
      <w:pPr>
        <w:spacing w:beforeLines="60" w:before="144" w:afterLines="60" w:after="144" w:line="240" w:lineRule="auto"/>
        <w:rPr>
          <w:rFonts w:cs="Times New Roman"/>
          <w:sz w:val="24"/>
          <w:szCs w:val="24"/>
        </w:rPr>
      </w:pPr>
    </w:p>
    <w:p w:rsidR="00667A2F" w:rsidRPr="00864A6A" w:rsidRDefault="00667A2F">
      <w:pPr>
        <w:spacing w:after="200"/>
        <w:jc w:val="left"/>
        <w:rPr>
          <w:rFonts w:cs="Times New Roman"/>
          <w:b/>
          <w:bCs/>
          <w:sz w:val="28"/>
          <w:szCs w:val="28"/>
          <w:lang w:eastAsia="cs-CZ"/>
        </w:rPr>
      </w:pPr>
      <w:bookmarkStart w:id="3" w:name="_Toc482864215"/>
      <w:bookmarkStart w:id="4" w:name="_Toc484085844"/>
      <w:bookmarkStart w:id="5" w:name="_Toc484090011"/>
      <w:r w:rsidRPr="00864A6A">
        <w:rPr>
          <w:rFonts w:cs="Times New Roman"/>
          <w:b/>
          <w:bCs/>
          <w:sz w:val="28"/>
          <w:szCs w:val="28"/>
          <w:lang w:eastAsia="cs-CZ"/>
        </w:rPr>
        <w:br w:type="page"/>
      </w:r>
    </w:p>
    <w:p w:rsidR="00516396" w:rsidRPr="00864A6A" w:rsidRDefault="00516396" w:rsidP="00134BBC">
      <w:pPr>
        <w:numPr>
          <w:ilvl w:val="0"/>
          <w:numId w:val="49"/>
        </w:numPr>
        <w:tabs>
          <w:tab w:val="left" w:pos="1276"/>
        </w:tabs>
        <w:spacing w:beforeLines="60" w:before="144" w:afterLines="60" w:after="144" w:line="240" w:lineRule="auto"/>
        <w:outlineLvl w:val="0"/>
        <w:rPr>
          <w:rFonts w:cs="Times New Roman"/>
          <w:b/>
          <w:bCs/>
          <w:sz w:val="28"/>
          <w:szCs w:val="28"/>
          <w:lang w:eastAsia="cs-CZ"/>
        </w:rPr>
      </w:pPr>
      <w:r w:rsidRPr="00864A6A">
        <w:rPr>
          <w:rFonts w:cs="Times New Roman"/>
          <w:b/>
          <w:bCs/>
          <w:sz w:val="28"/>
          <w:szCs w:val="28"/>
          <w:lang w:eastAsia="cs-CZ"/>
        </w:rPr>
        <w:lastRenderedPageBreak/>
        <w:t>Makroekonomické, legislatívne a regulačné prostredie a postavenie VZP v ňom</w:t>
      </w:r>
      <w:bookmarkEnd w:id="3"/>
      <w:bookmarkEnd w:id="4"/>
      <w:bookmarkEnd w:id="5"/>
    </w:p>
    <w:p w:rsidR="00516396" w:rsidRPr="00864A6A" w:rsidRDefault="00516396" w:rsidP="00516396">
      <w:pPr>
        <w:numPr>
          <w:ilvl w:val="1"/>
          <w:numId w:val="7"/>
        </w:numPr>
        <w:tabs>
          <w:tab w:val="left" w:pos="1276"/>
        </w:tabs>
        <w:spacing w:beforeLines="60" w:before="144" w:afterLines="60" w:after="144" w:line="240" w:lineRule="auto"/>
        <w:outlineLvl w:val="0"/>
        <w:rPr>
          <w:rFonts w:cs="Times New Roman"/>
          <w:b/>
          <w:bCs/>
          <w:sz w:val="24"/>
          <w:szCs w:val="24"/>
          <w:lang w:eastAsia="cs-CZ"/>
        </w:rPr>
      </w:pPr>
      <w:bookmarkStart w:id="6" w:name="_Toc482864216"/>
      <w:bookmarkStart w:id="7" w:name="_Toc484085845"/>
      <w:bookmarkStart w:id="8" w:name="_Toc484090012"/>
      <w:r w:rsidRPr="00864A6A">
        <w:rPr>
          <w:rFonts w:cs="Times New Roman"/>
          <w:b/>
          <w:bCs/>
          <w:sz w:val="24"/>
          <w:szCs w:val="24"/>
          <w:lang w:eastAsia="cs-CZ"/>
        </w:rPr>
        <w:t>Makroekonomické prostredi</w:t>
      </w:r>
      <w:bookmarkEnd w:id="6"/>
      <w:r w:rsidRPr="00864A6A">
        <w:rPr>
          <w:rFonts w:cs="Times New Roman"/>
          <w:b/>
          <w:bCs/>
          <w:sz w:val="24"/>
          <w:szCs w:val="24"/>
          <w:lang w:eastAsia="cs-CZ"/>
        </w:rPr>
        <w:t>e</w:t>
      </w:r>
      <w:bookmarkEnd w:id="7"/>
      <w:bookmarkEnd w:id="8"/>
    </w:p>
    <w:p w:rsidR="00516396" w:rsidRPr="00864A6A" w:rsidRDefault="00516396" w:rsidP="00516396">
      <w:pPr>
        <w:tabs>
          <w:tab w:val="left" w:pos="0"/>
          <w:tab w:val="left" w:pos="720"/>
        </w:tabs>
        <w:spacing w:before="120" w:after="120" w:line="240" w:lineRule="auto"/>
        <w:outlineLvl w:val="1"/>
        <w:rPr>
          <w:rFonts w:eastAsia="Times New Roman" w:cs="Times New Roman"/>
          <w:b/>
          <w:i/>
          <w:sz w:val="24"/>
        </w:rPr>
      </w:pPr>
      <w:bookmarkStart w:id="9" w:name="_Toc482864217"/>
      <w:bookmarkStart w:id="10" w:name="_Toc483549865"/>
      <w:bookmarkStart w:id="11" w:name="_Toc484085846"/>
      <w:bookmarkStart w:id="12" w:name="_Toc484090013"/>
      <w:r w:rsidRPr="00864A6A">
        <w:rPr>
          <w:rFonts w:eastAsia="Times New Roman" w:cs="Times New Roman"/>
          <w:sz w:val="24"/>
        </w:rPr>
        <w:t>Makroekonomický vývoj v SR pokračoval v raste aj v roku 2016. Rast ovplyvňoval export aj spotreba domácností</w:t>
      </w:r>
      <w:r w:rsidRPr="00864A6A">
        <w:rPr>
          <w:rFonts w:eastAsia="Times New Roman" w:cs="Times New Roman"/>
          <w:b/>
          <w:i/>
          <w:sz w:val="24"/>
        </w:rPr>
        <w:t>.</w:t>
      </w:r>
      <w:bookmarkStart w:id="13" w:name="_Toc482864218"/>
      <w:bookmarkEnd w:id="9"/>
      <w:r w:rsidR="002D0ACA" w:rsidRPr="00864A6A">
        <w:rPr>
          <w:rFonts w:eastAsia="Times New Roman" w:cs="Times New Roman"/>
          <w:sz w:val="24"/>
        </w:rPr>
        <w:t xml:space="preserve"> </w:t>
      </w:r>
      <w:r w:rsidRPr="00864A6A">
        <w:rPr>
          <w:rFonts w:eastAsia="Times New Roman" w:cs="Times New Roman"/>
          <w:bCs/>
          <w:sz w:val="24"/>
        </w:rPr>
        <w:t>HDP dosiahol v bežných cenách hodnotu 80</w:t>
      </w:r>
      <w:r w:rsidR="006E3BB3" w:rsidRPr="00864A6A">
        <w:rPr>
          <w:rFonts w:eastAsia="Times New Roman" w:cs="Times New Roman"/>
          <w:bCs/>
          <w:sz w:val="24"/>
        </w:rPr>
        <w:t> </w:t>
      </w:r>
      <w:r w:rsidRPr="00864A6A">
        <w:rPr>
          <w:rFonts w:eastAsia="Times New Roman" w:cs="Times New Roman"/>
          <w:bCs/>
          <w:sz w:val="24"/>
        </w:rPr>
        <w:t>958</w:t>
      </w:r>
      <w:r w:rsidR="006E3BB3" w:rsidRPr="00864A6A">
        <w:rPr>
          <w:rFonts w:eastAsia="Times New Roman" w:cs="Times New Roman"/>
          <w:bCs/>
          <w:sz w:val="24"/>
        </w:rPr>
        <w:t xml:space="preserve"> </w:t>
      </w:r>
      <w:r w:rsidR="002D0ACA" w:rsidRPr="00864A6A">
        <w:rPr>
          <w:rFonts w:eastAsia="Times New Roman" w:cs="Times New Roman"/>
          <w:bCs/>
          <w:sz w:val="24"/>
        </w:rPr>
        <w:t>mil.</w:t>
      </w:r>
      <w:r w:rsidR="006E3BB3" w:rsidRPr="00864A6A">
        <w:rPr>
          <w:rFonts w:eastAsia="Times New Roman" w:cs="Times New Roman"/>
          <w:bCs/>
          <w:sz w:val="24"/>
        </w:rPr>
        <w:t xml:space="preserve"> </w:t>
      </w:r>
      <w:r w:rsidR="002D0ACA" w:rsidRPr="00864A6A">
        <w:rPr>
          <w:rFonts w:eastAsia="Times New Roman" w:cs="Times New Roman"/>
          <w:bCs/>
          <w:sz w:val="24"/>
        </w:rPr>
        <w:t xml:space="preserve">eur. </w:t>
      </w:r>
      <w:r w:rsidRPr="00864A6A">
        <w:rPr>
          <w:rFonts w:eastAsia="Times New Roman" w:cs="Times New Roman"/>
          <w:bCs/>
          <w:sz w:val="24"/>
        </w:rPr>
        <w:t>Oproti predchádzajúcemu roku zaznamenal reálny rast  2,9</w:t>
      </w:r>
      <w:r w:rsidR="006E3BB3" w:rsidRPr="00864A6A">
        <w:rPr>
          <w:rFonts w:eastAsia="Times New Roman" w:cs="Times New Roman"/>
          <w:bCs/>
          <w:sz w:val="24"/>
        </w:rPr>
        <w:t xml:space="preserve"> </w:t>
      </w:r>
      <w:r w:rsidR="003B3B66" w:rsidRPr="00864A6A">
        <w:rPr>
          <w:rFonts w:eastAsia="Times New Roman" w:cs="Times New Roman"/>
          <w:bCs/>
          <w:sz w:val="24"/>
        </w:rPr>
        <w:t>%</w:t>
      </w:r>
      <w:r w:rsidRPr="00864A6A">
        <w:rPr>
          <w:rFonts w:eastAsia="Times New Roman" w:cs="Times New Roman"/>
          <w:bCs/>
          <w:sz w:val="24"/>
        </w:rPr>
        <w:t>. Priemerná mesačná mzda v hospodárstve za rok 2016 dosiahla 912</w:t>
      </w:r>
      <w:r w:rsidR="003D03BF" w:rsidRPr="00864A6A">
        <w:rPr>
          <w:rFonts w:eastAsia="Times New Roman" w:cs="Times New Roman"/>
          <w:bCs/>
          <w:sz w:val="24"/>
        </w:rPr>
        <w:t xml:space="preserve"> </w:t>
      </w:r>
      <w:r w:rsidR="007626C6" w:rsidRPr="00864A6A">
        <w:rPr>
          <w:rFonts w:eastAsia="Times New Roman" w:cs="Times New Roman"/>
          <w:bCs/>
          <w:sz w:val="24"/>
        </w:rPr>
        <w:t>eur</w:t>
      </w:r>
      <w:r w:rsidRPr="00864A6A">
        <w:rPr>
          <w:rFonts w:eastAsia="Times New Roman" w:cs="Times New Roman"/>
          <w:bCs/>
          <w:sz w:val="24"/>
        </w:rPr>
        <w:t xml:space="preserve"> a vzrástla oproti roku 2015 o 3,3</w:t>
      </w:r>
      <w:r w:rsidR="003D03BF" w:rsidRPr="00864A6A">
        <w:rPr>
          <w:rFonts w:eastAsia="Times New Roman" w:cs="Times New Roman"/>
          <w:bCs/>
          <w:sz w:val="24"/>
        </w:rPr>
        <w:t xml:space="preserve"> </w:t>
      </w:r>
      <w:r w:rsidR="003B3B66" w:rsidRPr="00864A6A">
        <w:rPr>
          <w:rFonts w:eastAsia="Times New Roman" w:cs="Times New Roman"/>
          <w:bCs/>
          <w:sz w:val="24"/>
        </w:rPr>
        <w:t>%</w:t>
      </w:r>
      <w:r w:rsidRPr="00864A6A">
        <w:rPr>
          <w:rFonts w:eastAsia="Times New Roman" w:cs="Times New Roman"/>
          <w:bCs/>
          <w:sz w:val="24"/>
        </w:rPr>
        <w:t>. Oproti predchádzajúcemu roku sa tempo rastu priemernej mesačnej mzdy v hospodárstve zrýchlilo. Rast nominálnej mzdy sa zvýšil o 0,4 p. b. a v prípade rastu reálnej mzdy došlo k zvýšeniu o 0,6 p. b. Ekonomika opätovne v roku 2016 zaznamenala defláciu vo výške 0,5</w:t>
      </w:r>
      <w:r w:rsidR="003D03BF" w:rsidRPr="00864A6A">
        <w:rPr>
          <w:rFonts w:eastAsia="Times New Roman" w:cs="Times New Roman"/>
          <w:bCs/>
          <w:sz w:val="24"/>
        </w:rPr>
        <w:t xml:space="preserve"> </w:t>
      </w:r>
      <w:r w:rsidRPr="00864A6A">
        <w:rPr>
          <w:rFonts w:eastAsia="Times New Roman" w:cs="Times New Roman"/>
          <w:bCs/>
          <w:sz w:val="24"/>
        </w:rPr>
        <w:t>%, v dôsledku čoho došlo k</w:t>
      </w:r>
      <w:r w:rsidR="00D8783D" w:rsidRPr="00864A6A">
        <w:rPr>
          <w:rFonts w:eastAsia="Times New Roman" w:cs="Times New Roman"/>
          <w:bCs/>
          <w:sz w:val="24"/>
        </w:rPr>
        <w:t> rýchlejšiemu r</w:t>
      </w:r>
      <w:r w:rsidRPr="00864A6A">
        <w:rPr>
          <w:rFonts w:eastAsia="Times New Roman" w:cs="Times New Roman"/>
          <w:bCs/>
          <w:sz w:val="24"/>
        </w:rPr>
        <w:t>astu reálnej mzdy oproti rastu nominálnej mzdy o 0,5 p. b.</w:t>
      </w:r>
      <w:bookmarkEnd w:id="10"/>
      <w:bookmarkEnd w:id="11"/>
      <w:bookmarkEnd w:id="12"/>
      <w:bookmarkEnd w:id="13"/>
      <w:r w:rsidRPr="00864A6A">
        <w:rPr>
          <w:rFonts w:eastAsia="Times New Roman" w:cs="Times New Roman"/>
          <w:b/>
          <w:bCs/>
          <w:i/>
          <w:sz w:val="24"/>
        </w:rPr>
        <w:t xml:space="preserve">  </w:t>
      </w:r>
    </w:p>
    <w:p w:rsidR="00516396" w:rsidRPr="00864A6A" w:rsidRDefault="00516396" w:rsidP="00516396">
      <w:pPr>
        <w:keepNext/>
        <w:tabs>
          <w:tab w:val="left" w:pos="426"/>
        </w:tabs>
        <w:spacing w:before="120" w:after="120" w:line="240" w:lineRule="auto"/>
        <w:outlineLvl w:val="1"/>
        <w:rPr>
          <w:rFonts w:eastAsia="Times New Roman" w:cs="Times New Roman"/>
          <w:bCs/>
          <w:sz w:val="24"/>
        </w:rPr>
      </w:pPr>
      <w:bookmarkStart w:id="14" w:name="_Toc482864219"/>
      <w:bookmarkStart w:id="15" w:name="_Toc483549866"/>
      <w:bookmarkStart w:id="16" w:name="_Toc484085847"/>
      <w:bookmarkStart w:id="17" w:name="_Toc484090014"/>
      <w:r w:rsidRPr="00864A6A">
        <w:rPr>
          <w:rFonts w:eastAsia="Times New Roman" w:cs="Times New Roman"/>
          <w:bCs/>
          <w:sz w:val="24"/>
        </w:rPr>
        <w:t>Objem miezd v ekonomike v roku 2016 oproti predchádzajúcemu roku vzrástol o</w:t>
      </w:r>
      <w:r w:rsidR="003D03BF" w:rsidRPr="00864A6A">
        <w:rPr>
          <w:rFonts w:eastAsia="Times New Roman" w:cs="Times New Roman"/>
          <w:bCs/>
          <w:sz w:val="24"/>
        </w:rPr>
        <w:t> </w:t>
      </w:r>
      <w:r w:rsidRPr="00864A6A">
        <w:rPr>
          <w:rFonts w:eastAsia="Times New Roman" w:cs="Times New Roman"/>
          <w:bCs/>
          <w:sz w:val="24"/>
        </w:rPr>
        <w:t>6</w:t>
      </w:r>
      <w:r w:rsidR="003D03BF" w:rsidRPr="00864A6A">
        <w:rPr>
          <w:rFonts w:eastAsia="Times New Roman" w:cs="Times New Roman"/>
          <w:bCs/>
          <w:sz w:val="24"/>
        </w:rPr>
        <w:t xml:space="preserve"> </w:t>
      </w:r>
      <w:r w:rsidR="003B3B66" w:rsidRPr="00864A6A">
        <w:rPr>
          <w:rFonts w:eastAsia="Times New Roman" w:cs="Times New Roman"/>
          <w:bCs/>
          <w:sz w:val="24"/>
        </w:rPr>
        <w:t>%</w:t>
      </w:r>
      <w:r w:rsidRPr="00864A6A">
        <w:rPr>
          <w:rFonts w:eastAsia="Times New Roman" w:cs="Times New Roman"/>
          <w:bCs/>
          <w:sz w:val="24"/>
        </w:rPr>
        <w:t xml:space="preserve"> a stúpol aj počet zamestnaných v hospodárstve o 2,8</w:t>
      </w:r>
      <w:r w:rsidR="003D03BF" w:rsidRPr="00864A6A">
        <w:rPr>
          <w:rFonts w:eastAsia="Times New Roman" w:cs="Times New Roman"/>
          <w:bCs/>
          <w:sz w:val="24"/>
        </w:rPr>
        <w:t xml:space="preserve"> </w:t>
      </w:r>
      <w:r w:rsidR="003B3B66" w:rsidRPr="00864A6A">
        <w:rPr>
          <w:rFonts w:eastAsia="Times New Roman" w:cs="Times New Roman"/>
          <w:bCs/>
          <w:sz w:val="24"/>
        </w:rPr>
        <w:t>%</w:t>
      </w:r>
      <w:r w:rsidRPr="00864A6A">
        <w:rPr>
          <w:rFonts w:eastAsia="Times New Roman" w:cs="Times New Roman"/>
          <w:bCs/>
          <w:sz w:val="24"/>
        </w:rPr>
        <w:t>.</w:t>
      </w:r>
      <w:bookmarkEnd w:id="14"/>
      <w:bookmarkEnd w:id="15"/>
      <w:bookmarkEnd w:id="16"/>
      <w:bookmarkEnd w:id="17"/>
    </w:p>
    <w:p w:rsidR="00516396" w:rsidRPr="00864A6A" w:rsidRDefault="00516396" w:rsidP="00516396">
      <w:pPr>
        <w:keepNext/>
        <w:tabs>
          <w:tab w:val="left" w:pos="426"/>
        </w:tabs>
        <w:spacing w:before="120" w:after="120" w:line="240" w:lineRule="auto"/>
        <w:outlineLvl w:val="1"/>
        <w:rPr>
          <w:rFonts w:eastAsia="Times New Roman" w:cs="Times New Roman"/>
          <w:bCs/>
          <w:sz w:val="24"/>
        </w:rPr>
      </w:pPr>
      <w:bookmarkStart w:id="18" w:name="_Toc482864220"/>
      <w:bookmarkStart w:id="19" w:name="_Toc483549867"/>
      <w:bookmarkStart w:id="20" w:name="_Toc484085848"/>
      <w:bookmarkStart w:id="21" w:name="_Toc484090015"/>
      <w:r w:rsidRPr="00864A6A">
        <w:rPr>
          <w:rFonts w:eastAsia="Times New Roman" w:cs="Times New Roman"/>
          <w:bCs/>
          <w:sz w:val="24"/>
        </w:rPr>
        <w:t>Prehľad údajov o vývoji vybraných makroekonomických ukazovateľov udáva tabuľka č.</w:t>
      </w:r>
      <w:r w:rsidR="00D0788E" w:rsidRPr="00864A6A">
        <w:rPr>
          <w:rFonts w:eastAsia="Times New Roman" w:cs="Times New Roman"/>
          <w:bCs/>
          <w:sz w:val="24"/>
        </w:rPr>
        <w:t xml:space="preserve"> </w:t>
      </w:r>
      <w:r w:rsidRPr="00864A6A">
        <w:rPr>
          <w:rFonts w:eastAsia="Times New Roman" w:cs="Times New Roman"/>
          <w:bCs/>
          <w:sz w:val="24"/>
        </w:rPr>
        <w:t>1</w:t>
      </w:r>
      <w:bookmarkEnd w:id="18"/>
      <w:bookmarkEnd w:id="19"/>
      <w:bookmarkEnd w:id="20"/>
      <w:bookmarkEnd w:id="21"/>
      <w:r w:rsidR="003D03BF" w:rsidRPr="00864A6A">
        <w:rPr>
          <w:rFonts w:eastAsia="Times New Roman" w:cs="Times New Roman"/>
          <w:bCs/>
          <w:sz w:val="24"/>
        </w:rPr>
        <w:t>.</w:t>
      </w:r>
    </w:p>
    <w:p w:rsidR="00516396" w:rsidRPr="00864A6A" w:rsidRDefault="00516396" w:rsidP="00516396">
      <w:pPr>
        <w:spacing w:beforeLines="60" w:before="144" w:line="240" w:lineRule="auto"/>
        <w:rPr>
          <w:rFonts w:cs="Times New Roman"/>
          <w:color w:val="000000" w:themeColor="text1"/>
          <w:sz w:val="24"/>
          <w:szCs w:val="24"/>
        </w:rPr>
      </w:pPr>
      <w:bookmarkStart w:id="22" w:name="_Toc485642604"/>
      <w:r w:rsidRPr="00864A6A">
        <w:rPr>
          <w:rFonts w:cs="Times New Roman"/>
          <w:color w:val="000000" w:themeColor="text1"/>
          <w:sz w:val="24"/>
          <w:szCs w:val="24"/>
        </w:rPr>
        <w:t>Tabuľka č.</w:t>
      </w:r>
      <w:r w:rsidR="00D0788E" w:rsidRPr="00864A6A">
        <w:rPr>
          <w:rFonts w:cs="Times New Roman"/>
          <w:color w:val="000000" w:themeColor="text1"/>
          <w:sz w:val="24"/>
          <w:szCs w:val="24"/>
        </w:rPr>
        <w:t xml:space="preserve"> </w:t>
      </w:r>
      <w:r w:rsidRPr="00864A6A">
        <w:rPr>
          <w:rFonts w:cs="Times New Roman"/>
          <w:color w:val="000000" w:themeColor="text1"/>
          <w:sz w:val="24"/>
          <w:szCs w:val="24"/>
        </w:rPr>
        <w:fldChar w:fldCharType="begin"/>
      </w:r>
      <w:r w:rsidRPr="00864A6A">
        <w:rPr>
          <w:rFonts w:cs="Times New Roman"/>
          <w:color w:val="000000" w:themeColor="text1"/>
          <w:sz w:val="24"/>
          <w:szCs w:val="24"/>
        </w:rPr>
        <w:instrText xml:space="preserve"> SEQ Tabuľka_č._ \* ARABIC </w:instrText>
      </w:r>
      <w:r w:rsidRPr="00864A6A">
        <w:rPr>
          <w:rFonts w:cs="Times New Roman"/>
          <w:color w:val="000000" w:themeColor="text1"/>
          <w:sz w:val="24"/>
          <w:szCs w:val="24"/>
        </w:rPr>
        <w:fldChar w:fldCharType="separate"/>
      </w:r>
      <w:r w:rsidR="003D29EC">
        <w:rPr>
          <w:rFonts w:cs="Times New Roman"/>
          <w:noProof/>
          <w:color w:val="000000" w:themeColor="text1"/>
          <w:sz w:val="24"/>
          <w:szCs w:val="24"/>
        </w:rPr>
        <w:t>1</w:t>
      </w:r>
      <w:r w:rsidRPr="00864A6A">
        <w:rPr>
          <w:rFonts w:cs="Times New Roman"/>
          <w:color w:val="000000" w:themeColor="text1"/>
          <w:sz w:val="24"/>
          <w:szCs w:val="24"/>
        </w:rPr>
        <w:fldChar w:fldCharType="end"/>
      </w:r>
      <w:r w:rsidRPr="00864A6A">
        <w:rPr>
          <w:rFonts w:cs="Times New Roman"/>
          <w:color w:val="000000" w:themeColor="text1"/>
          <w:sz w:val="24"/>
          <w:szCs w:val="24"/>
        </w:rPr>
        <w:t xml:space="preserve"> Vybrané makroekonomické ukazovatele</w:t>
      </w:r>
      <w:bookmarkEnd w:id="22"/>
    </w:p>
    <w:tbl>
      <w:tblPr>
        <w:tblW w:w="9284" w:type="dxa"/>
        <w:jc w:val="center"/>
        <w:tblLayout w:type="fixed"/>
        <w:tblCellMar>
          <w:left w:w="70" w:type="dxa"/>
          <w:right w:w="70" w:type="dxa"/>
        </w:tblCellMar>
        <w:tblLook w:val="04A0" w:firstRow="1" w:lastRow="0" w:firstColumn="1" w:lastColumn="0" w:noHBand="0" w:noVBand="1"/>
      </w:tblPr>
      <w:tblGrid>
        <w:gridCol w:w="1872"/>
        <w:gridCol w:w="2167"/>
        <w:gridCol w:w="851"/>
        <w:gridCol w:w="1134"/>
        <w:gridCol w:w="1134"/>
        <w:gridCol w:w="1029"/>
        <w:gridCol w:w="1097"/>
      </w:tblGrid>
      <w:tr w:rsidR="00516396" w:rsidRPr="00864A6A" w:rsidTr="00B33752">
        <w:trPr>
          <w:trHeight w:val="270"/>
          <w:jc w:val="center"/>
        </w:trPr>
        <w:tc>
          <w:tcPr>
            <w:tcW w:w="4039" w:type="dxa"/>
            <w:gridSpan w:val="2"/>
            <w:vMerge w:val="restart"/>
            <w:tcBorders>
              <w:top w:val="single" w:sz="4" w:space="0" w:color="auto"/>
              <w:left w:val="single" w:sz="4" w:space="0" w:color="auto"/>
              <w:bottom w:val="single" w:sz="4" w:space="0" w:color="000000"/>
              <w:right w:val="single" w:sz="4" w:space="0" w:color="000000"/>
            </w:tcBorders>
            <w:vAlign w:val="center"/>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Ukazovateľ</w:t>
            </w:r>
          </w:p>
        </w:tc>
        <w:tc>
          <w:tcPr>
            <w:tcW w:w="851" w:type="dxa"/>
            <w:vMerge w:val="restart"/>
            <w:tcBorders>
              <w:top w:val="single" w:sz="4" w:space="0" w:color="auto"/>
              <w:left w:val="single" w:sz="4" w:space="0" w:color="auto"/>
              <w:bottom w:val="single" w:sz="4" w:space="0" w:color="000000"/>
              <w:right w:val="single" w:sz="4" w:space="0" w:color="auto"/>
            </w:tcBorders>
            <w:vAlign w:val="center"/>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m. j.</w:t>
            </w:r>
          </w:p>
        </w:tc>
        <w:tc>
          <w:tcPr>
            <w:tcW w:w="2268" w:type="dxa"/>
            <w:gridSpan w:val="2"/>
            <w:tcBorders>
              <w:top w:val="single" w:sz="4" w:space="0" w:color="auto"/>
              <w:left w:val="nil"/>
              <w:bottom w:val="nil"/>
              <w:right w:val="single" w:sz="4" w:space="0" w:color="000000"/>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Skutočnosť</w:t>
            </w:r>
          </w:p>
        </w:tc>
        <w:tc>
          <w:tcPr>
            <w:tcW w:w="1029" w:type="dxa"/>
            <w:vMerge w:val="restart"/>
            <w:tcBorders>
              <w:top w:val="single" w:sz="4" w:space="0" w:color="auto"/>
              <w:left w:val="nil"/>
              <w:right w:val="single" w:sz="4" w:space="0" w:color="000000"/>
            </w:tcBorders>
            <w:vAlign w:val="bottom"/>
          </w:tcPr>
          <w:p w:rsidR="00516396" w:rsidRPr="00864A6A" w:rsidRDefault="00516396" w:rsidP="00D0788E">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Rozdiel 2016-2015</w:t>
            </w:r>
          </w:p>
        </w:tc>
        <w:tc>
          <w:tcPr>
            <w:tcW w:w="1097" w:type="dxa"/>
            <w:vMerge w:val="restart"/>
            <w:tcBorders>
              <w:top w:val="single" w:sz="4" w:space="0" w:color="auto"/>
              <w:left w:val="nil"/>
              <w:right w:val="single" w:sz="4" w:space="0" w:color="000000"/>
            </w:tcBorders>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Rozdiel v %</w:t>
            </w:r>
          </w:p>
        </w:tc>
      </w:tr>
      <w:tr w:rsidR="00516396" w:rsidRPr="00864A6A" w:rsidTr="00B33752">
        <w:trPr>
          <w:trHeight w:val="270"/>
          <w:jc w:val="center"/>
        </w:trPr>
        <w:tc>
          <w:tcPr>
            <w:tcW w:w="4039" w:type="dxa"/>
            <w:gridSpan w:val="2"/>
            <w:vMerge/>
            <w:tcBorders>
              <w:top w:val="single" w:sz="4" w:space="0" w:color="auto"/>
              <w:left w:val="single" w:sz="4" w:space="0" w:color="auto"/>
              <w:bottom w:val="single" w:sz="4" w:space="0" w:color="000000"/>
              <w:right w:val="single" w:sz="4" w:space="0" w:color="000000"/>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851" w:type="dxa"/>
            <w:vMerge/>
            <w:tcBorders>
              <w:top w:val="single" w:sz="4" w:space="0" w:color="auto"/>
              <w:left w:val="single" w:sz="4" w:space="0" w:color="auto"/>
              <w:bottom w:val="single" w:sz="4" w:space="0" w:color="000000"/>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1134" w:type="dxa"/>
            <w:tcBorders>
              <w:top w:val="single" w:sz="4" w:space="0" w:color="auto"/>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2015</w:t>
            </w:r>
          </w:p>
        </w:tc>
        <w:tc>
          <w:tcPr>
            <w:tcW w:w="1134" w:type="dxa"/>
            <w:tcBorders>
              <w:top w:val="single" w:sz="4" w:space="0" w:color="auto"/>
              <w:left w:val="nil"/>
              <w:bottom w:val="single" w:sz="4" w:space="0" w:color="auto"/>
              <w:right w:val="single" w:sz="4" w:space="0" w:color="auto"/>
            </w:tcBorders>
            <w:noWrap/>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2016</w:t>
            </w:r>
          </w:p>
        </w:tc>
        <w:tc>
          <w:tcPr>
            <w:tcW w:w="1029" w:type="dxa"/>
            <w:vMerge/>
            <w:tcBorders>
              <w:left w:val="nil"/>
              <w:bottom w:val="single" w:sz="4" w:space="0" w:color="auto"/>
              <w:right w:val="single" w:sz="4" w:space="0" w:color="000000"/>
            </w:tcBorders>
          </w:tcPr>
          <w:p w:rsidR="00516396" w:rsidRPr="00864A6A" w:rsidRDefault="00516396" w:rsidP="00516396">
            <w:pPr>
              <w:spacing w:line="240" w:lineRule="auto"/>
              <w:jc w:val="center"/>
              <w:rPr>
                <w:rFonts w:ascii="Arial Narrow" w:eastAsia="Times New Roman" w:hAnsi="Arial Narrow" w:cs="Times New Roman"/>
                <w:sz w:val="20"/>
                <w:szCs w:val="20"/>
              </w:rPr>
            </w:pPr>
          </w:p>
        </w:tc>
        <w:tc>
          <w:tcPr>
            <w:tcW w:w="1097" w:type="dxa"/>
            <w:vMerge/>
            <w:tcBorders>
              <w:left w:val="single" w:sz="4" w:space="0" w:color="000000"/>
              <w:bottom w:val="single" w:sz="4" w:space="0" w:color="auto"/>
              <w:right w:val="single" w:sz="4" w:space="0" w:color="000000"/>
            </w:tcBorders>
          </w:tcPr>
          <w:p w:rsidR="00516396" w:rsidRPr="00864A6A" w:rsidRDefault="00516396" w:rsidP="00516396">
            <w:pPr>
              <w:spacing w:line="240" w:lineRule="auto"/>
              <w:jc w:val="center"/>
              <w:rPr>
                <w:rFonts w:ascii="Arial Narrow" w:eastAsia="Times New Roman" w:hAnsi="Arial Narrow" w:cs="Times New Roman"/>
                <w:sz w:val="20"/>
                <w:szCs w:val="20"/>
              </w:rPr>
            </w:pP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 xml:space="preserve">HDP v bežných cenách </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[v</w:t>
            </w:r>
            <w:r w:rsidR="00B33752" w:rsidRPr="00864A6A">
              <w:rPr>
                <w:rFonts w:ascii="Arial Narrow" w:eastAsia="Times New Roman" w:hAnsi="Arial Narrow" w:cs="Times New Roman"/>
                <w:sz w:val="20"/>
                <w:szCs w:val="20"/>
              </w:rPr>
              <w:t xml:space="preserve"> </w:t>
            </w:r>
            <w:r w:rsidR="003B5F34" w:rsidRPr="00864A6A">
              <w:rPr>
                <w:rFonts w:ascii="Arial Narrow" w:eastAsia="Times New Roman" w:hAnsi="Arial Narrow" w:cs="Times New Roman"/>
                <w:sz w:val="20"/>
                <w:szCs w:val="20"/>
              </w:rPr>
              <w:t>mil.</w:t>
            </w:r>
            <w:r w:rsidR="00E34770" w:rsidRPr="00864A6A">
              <w:rPr>
                <w:rFonts w:ascii="Arial Narrow" w:eastAsia="Times New Roman" w:hAnsi="Arial Narrow" w:cs="Times New Roman"/>
                <w:sz w:val="20"/>
                <w:szCs w:val="20"/>
              </w:rPr>
              <w:t xml:space="preserve"> </w:t>
            </w:r>
            <w:r w:rsidR="003B5F34" w:rsidRPr="00864A6A">
              <w:rPr>
                <w:rFonts w:ascii="Arial Narrow" w:eastAsia="Times New Roman" w:hAnsi="Arial Narrow" w:cs="Times New Roman"/>
                <w:sz w:val="20"/>
                <w:szCs w:val="20"/>
              </w:rPr>
              <w:t>eur</w:t>
            </w:r>
            <w:r w:rsidRPr="00864A6A">
              <w:rPr>
                <w:rFonts w:ascii="Arial Narrow" w:eastAsia="Times New Roman" w:hAnsi="Arial Narrow" w:cs="Times New Roman"/>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78 685,6</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80 958,0</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2 272,4</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HDP reálny rast (s. c.)</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Calibri"/>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3,8</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3,3</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-0,5</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-13,2</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Priemerný rast zamestnanosti podľa VZPS *</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Calibri"/>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2,6</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2,8</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0,2</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7,7</w:t>
            </w:r>
          </w:p>
        </w:tc>
      </w:tr>
      <w:tr w:rsidR="00516396" w:rsidRPr="00864A6A" w:rsidTr="00B33752">
        <w:trPr>
          <w:trHeight w:val="220"/>
          <w:jc w:val="center"/>
        </w:trPr>
        <w:tc>
          <w:tcPr>
            <w:tcW w:w="1872" w:type="dxa"/>
            <w:vMerge w:val="restart"/>
            <w:tcBorders>
              <w:top w:val="nil"/>
              <w:left w:val="single" w:sz="4" w:space="0" w:color="auto"/>
              <w:bottom w:val="single" w:sz="4" w:space="0" w:color="000000"/>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 xml:space="preserve">Priemerná mesačná mzda v hospodárstva </w:t>
            </w:r>
          </w:p>
        </w:tc>
        <w:tc>
          <w:tcPr>
            <w:tcW w:w="216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 xml:space="preserve">Nominálna (rast/pokles) </w:t>
            </w:r>
          </w:p>
        </w:tc>
        <w:tc>
          <w:tcPr>
            <w:tcW w:w="851" w:type="dxa"/>
            <w:tcBorders>
              <w:top w:val="nil"/>
              <w:left w:val="single" w:sz="4" w:space="0" w:color="auto"/>
              <w:bottom w:val="single" w:sz="4" w:space="0" w:color="auto"/>
              <w:right w:val="single" w:sz="4" w:space="0" w:color="auto"/>
            </w:tcBorders>
          </w:tcPr>
          <w:p w:rsidR="00516396" w:rsidRPr="00864A6A" w:rsidRDefault="00516396" w:rsidP="00516396">
            <w:pPr>
              <w:spacing w:line="240" w:lineRule="auto"/>
              <w:jc w:val="center"/>
              <w:rPr>
                <w:rFonts w:ascii="Arial Narrow" w:eastAsia="Times New Roman" w:hAnsi="Arial Narrow" w:cs="Times New Roman"/>
                <w:noProof/>
                <w:sz w:val="20"/>
                <w:szCs w:val="20"/>
              </w:rPr>
            </w:pPr>
            <w:r w:rsidRPr="00864A6A">
              <w:rPr>
                <w:rFonts w:ascii="Arial Narrow" w:eastAsia="Times New Roman" w:hAnsi="Arial Narrow" w:cs="Times New Roman"/>
                <w:noProof/>
                <w:sz w:val="20"/>
                <w:szCs w:val="20"/>
              </w:rPr>
              <w:t>index</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3,3</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0,4</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13,8</w:t>
            </w:r>
          </w:p>
        </w:tc>
      </w:tr>
      <w:tr w:rsidR="00516396" w:rsidRPr="00864A6A" w:rsidTr="00B33752">
        <w:trPr>
          <w:trHeight w:val="220"/>
          <w:jc w:val="center"/>
        </w:trPr>
        <w:tc>
          <w:tcPr>
            <w:tcW w:w="1872" w:type="dxa"/>
            <w:vMerge/>
            <w:tcBorders>
              <w:top w:val="nil"/>
              <w:left w:val="single" w:sz="4" w:space="0" w:color="auto"/>
              <w:bottom w:val="single" w:sz="4" w:space="0" w:color="000000"/>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216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Reálna (rast/pokles)</w:t>
            </w:r>
          </w:p>
        </w:tc>
        <w:tc>
          <w:tcPr>
            <w:tcW w:w="851" w:type="dxa"/>
            <w:tcBorders>
              <w:top w:val="nil"/>
              <w:left w:val="single" w:sz="4" w:space="0" w:color="auto"/>
              <w:bottom w:val="single" w:sz="4" w:space="0" w:color="auto"/>
              <w:right w:val="single" w:sz="4" w:space="0" w:color="auto"/>
            </w:tcBorders>
          </w:tcPr>
          <w:p w:rsidR="00516396" w:rsidRPr="00864A6A" w:rsidRDefault="00516396" w:rsidP="00516396">
            <w:pPr>
              <w:spacing w:line="240" w:lineRule="auto"/>
              <w:jc w:val="center"/>
              <w:rPr>
                <w:rFonts w:ascii="Arial Narrow" w:eastAsia="Times New Roman" w:hAnsi="Arial Narrow" w:cs="Times New Roman"/>
                <w:noProof/>
                <w:sz w:val="20"/>
                <w:szCs w:val="20"/>
              </w:rPr>
            </w:pPr>
            <w:r w:rsidRPr="00864A6A">
              <w:rPr>
                <w:rFonts w:ascii="Arial Narrow" w:eastAsia="Times New Roman" w:hAnsi="Arial Narrow" w:cs="Times New Roman"/>
                <w:noProof/>
                <w:sz w:val="20"/>
                <w:szCs w:val="20"/>
              </w:rPr>
              <w:t>index</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3,2</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3,8</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0,6</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18,7</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Priemerná nominálna mesačná mzda</w:t>
            </w:r>
          </w:p>
        </w:tc>
        <w:tc>
          <w:tcPr>
            <w:tcW w:w="851" w:type="dxa"/>
            <w:tcBorders>
              <w:top w:val="nil"/>
              <w:left w:val="nil"/>
              <w:bottom w:val="single" w:sz="4" w:space="0" w:color="auto"/>
              <w:right w:val="single" w:sz="4" w:space="0" w:color="auto"/>
            </w:tcBorders>
            <w:vAlign w:val="bottom"/>
          </w:tcPr>
          <w:p w:rsidR="00516396" w:rsidRPr="00864A6A" w:rsidRDefault="00516396" w:rsidP="00A94C4A">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[v </w:t>
            </w:r>
            <w:r w:rsidR="00A94C4A" w:rsidRPr="00864A6A">
              <w:rPr>
                <w:rFonts w:ascii="Arial Narrow" w:eastAsia="Times New Roman" w:hAnsi="Arial Narrow" w:cs="Times New Roman"/>
                <w:sz w:val="20"/>
                <w:szCs w:val="20"/>
              </w:rPr>
              <w:t>eur</w:t>
            </w:r>
            <w:r w:rsidRPr="00864A6A">
              <w:rPr>
                <w:rFonts w:ascii="Arial Narrow" w:eastAsia="Times New Roman" w:hAnsi="Arial Narrow" w:cs="Times New Roman"/>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883</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912</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3,3</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 xml:space="preserve">Priemerná ročná miera inflácie </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Calibri"/>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-0,3</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-0,5</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-0,2</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150,0</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 xml:space="preserve">Objem miezd v ekonomike – ročný </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[v</w:t>
            </w:r>
            <w:r w:rsidR="00B33752" w:rsidRPr="00864A6A">
              <w:rPr>
                <w:rFonts w:ascii="Arial Narrow" w:eastAsia="Times New Roman" w:hAnsi="Arial Narrow" w:cs="Times New Roman"/>
                <w:sz w:val="20"/>
                <w:szCs w:val="20"/>
              </w:rPr>
              <w:t xml:space="preserve"> </w:t>
            </w:r>
            <w:r w:rsidR="003B5F34" w:rsidRPr="00864A6A">
              <w:rPr>
                <w:rFonts w:ascii="Arial Narrow" w:eastAsia="Times New Roman" w:hAnsi="Arial Narrow" w:cs="Times New Roman"/>
                <w:sz w:val="20"/>
                <w:szCs w:val="20"/>
              </w:rPr>
              <w:t>mil.</w:t>
            </w:r>
            <w:r w:rsidR="00E34770" w:rsidRPr="00864A6A">
              <w:rPr>
                <w:rFonts w:ascii="Arial Narrow" w:eastAsia="Times New Roman" w:hAnsi="Arial Narrow" w:cs="Times New Roman"/>
                <w:sz w:val="20"/>
                <w:szCs w:val="20"/>
              </w:rPr>
              <w:t xml:space="preserve"> </w:t>
            </w:r>
            <w:r w:rsidR="003B5F34" w:rsidRPr="00864A6A">
              <w:rPr>
                <w:rFonts w:ascii="Arial Narrow" w:eastAsia="Times New Roman" w:hAnsi="Arial Narrow" w:cs="Times New Roman"/>
                <w:sz w:val="20"/>
                <w:szCs w:val="20"/>
              </w:rPr>
              <w:t>eur</w:t>
            </w:r>
            <w:r w:rsidRPr="00864A6A">
              <w:rPr>
                <w:rFonts w:ascii="Arial Narrow" w:eastAsia="Times New Roman" w:hAnsi="Arial Narrow" w:cs="Times New Roman"/>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24 368,6</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25 838,6</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1 470,0</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6,0</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Podiel miezd na HDP</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Calibri"/>
                <w:sz w:val="20"/>
                <w:szCs w:val="20"/>
              </w:rPr>
              <w:t>%</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31,0</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31,9</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0,9</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w:t>
            </w:r>
          </w:p>
        </w:tc>
      </w:tr>
      <w:tr w:rsidR="00516396" w:rsidRPr="00864A6A" w:rsidTr="00B33752">
        <w:trPr>
          <w:trHeight w:val="220"/>
          <w:jc w:val="center"/>
        </w:trPr>
        <w:tc>
          <w:tcPr>
            <w:tcW w:w="4039" w:type="dxa"/>
            <w:gridSpan w:val="2"/>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Calibri"/>
                <w:sz w:val="20"/>
                <w:szCs w:val="20"/>
              </w:rPr>
              <w:t xml:space="preserve">Počet zamestnaných v hospodárstve </w:t>
            </w:r>
          </w:p>
        </w:tc>
        <w:tc>
          <w:tcPr>
            <w:tcW w:w="851" w:type="dxa"/>
            <w:tcBorders>
              <w:top w:val="nil"/>
              <w:left w:val="nil"/>
              <w:bottom w:val="single" w:sz="4" w:space="0" w:color="auto"/>
              <w:right w:val="single" w:sz="4" w:space="0" w:color="auto"/>
            </w:tcBorders>
            <w:vAlign w:val="bottom"/>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Calibri"/>
                <w:sz w:val="20"/>
                <w:szCs w:val="20"/>
              </w:rPr>
              <w:t>v tis. osôb</w:t>
            </w:r>
          </w:p>
        </w:tc>
        <w:tc>
          <w:tcPr>
            <w:tcW w:w="1134"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2 424,0</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2 492,1</w:t>
            </w:r>
          </w:p>
        </w:tc>
        <w:tc>
          <w:tcPr>
            <w:tcW w:w="1029"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68,1</w:t>
            </w:r>
          </w:p>
        </w:tc>
        <w:tc>
          <w:tcPr>
            <w:tcW w:w="1097"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2,8</w:t>
            </w:r>
          </w:p>
        </w:tc>
      </w:tr>
    </w:tbl>
    <w:p w:rsidR="00516396" w:rsidRPr="00864A6A" w:rsidRDefault="00516396" w:rsidP="00516396">
      <w:pPr>
        <w:tabs>
          <w:tab w:val="left" w:pos="426"/>
        </w:tabs>
        <w:rPr>
          <w:rFonts w:cs="Times New Roman"/>
          <w:i/>
          <w:iCs/>
          <w:sz w:val="20"/>
          <w:szCs w:val="20"/>
        </w:rPr>
      </w:pPr>
      <w:r w:rsidRPr="00864A6A">
        <w:rPr>
          <w:rFonts w:cs="Times New Roman"/>
          <w:i/>
          <w:iCs/>
          <w:sz w:val="20"/>
          <w:szCs w:val="20"/>
        </w:rPr>
        <w:t xml:space="preserve">Zdroj: Štatistický úrad,  MF SR </w:t>
      </w:r>
    </w:p>
    <w:p w:rsidR="00516396" w:rsidRPr="00864A6A" w:rsidRDefault="00516396" w:rsidP="00516396">
      <w:pPr>
        <w:tabs>
          <w:tab w:val="left" w:pos="426"/>
        </w:tabs>
        <w:spacing w:before="120" w:after="120" w:line="240" w:lineRule="auto"/>
        <w:rPr>
          <w:rFonts w:eastAsia="Times New Roman" w:cs="Times New Roman"/>
          <w:noProof/>
          <w:sz w:val="24"/>
          <w:szCs w:val="24"/>
        </w:rPr>
      </w:pPr>
      <w:r w:rsidRPr="00864A6A">
        <w:rPr>
          <w:rFonts w:eastAsia="Times New Roman" w:cs="Times New Roman"/>
          <w:iCs/>
          <w:sz w:val="24"/>
          <w:szCs w:val="24"/>
        </w:rPr>
        <w:t xml:space="preserve">Pozitívny vývoj ekonomiky ovplyvnil aj výšku zdrojov v zdravotníctve. Disponibilné zdroje v zdravotníctve tvorili verejné zdroje, ktorými sú </w:t>
      </w:r>
      <w:r w:rsidRPr="00864A6A">
        <w:rPr>
          <w:rFonts w:eastAsia="Times New Roman" w:cs="Times New Roman"/>
          <w:noProof/>
          <w:sz w:val="24"/>
          <w:szCs w:val="24"/>
        </w:rPr>
        <w:t xml:space="preserve">zaplatené poistné všetkými typmi platiteľov poistného, ostatné verejné zdroje </w:t>
      </w:r>
      <w:r w:rsidRPr="00864A6A">
        <w:rPr>
          <w:rFonts w:eastAsia="Times New Roman" w:cs="Times New Roman"/>
          <w:sz w:val="24"/>
          <w:szCs w:val="24"/>
        </w:rPr>
        <w:t xml:space="preserve">plynúce zo štátneho rozpočtu do zdravotníckych zariadení, ktoré sú súčasťou verejnej správy </w:t>
      </w:r>
      <w:r w:rsidRPr="00864A6A">
        <w:rPr>
          <w:rFonts w:eastAsia="Times New Roman" w:cs="Times New Roman"/>
          <w:noProof/>
          <w:sz w:val="24"/>
          <w:szCs w:val="24"/>
        </w:rPr>
        <w:t xml:space="preserve">a súkromné zdroje, ktorými boli výdavky obyvateľstva za tovary a služby v oblasti zdravotníctva, nehradené z verejných zdrojov.  </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Prehľad o štruktúre a výške disponibilných zdrojov v zdravotníctve v roku 2016 a porovnanie vývoja jednotlivých položiek oproti predchádzajúcemu roku uvádza tabuľka č. 2</w:t>
      </w:r>
      <w:r w:rsidR="00865B88" w:rsidRPr="00864A6A">
        <w:rPr>
          <w:rFonts w:eastAsia="Times New Roman" w:cs="Times New Roman"/>
          <w:noProof/>
          <w:sz w:val="24"/>
          <w:szCs w:val="24"/>
        </w:rPr>
        <w:t>.</w:t>
      </w:r>
      <w:r w:rsidRPr="00864A6A">
        <w:rPr>
          <w:rFonts w:eastAsia="Times New Roman" w:cs="Times New Roman"/>
          <w:noProof/>
          <w:sz w:val="24"/>
          <w:szCs w:val="24"/>
        </w:rPr>
        <w:t xml:space="preserve"> </w:t>
      </w:r>
    </w:p>
    <w:p w:rsidR="00165CF1" w:rsidRPr="00864A6A" w:rsidRDefault="00165CF1">
      <w:pPr>
        <w:spacing w:after="200"/>
        <w:jc w:val="left"/>
        <w:rPr>
          <w:rFonts w:cs="Times New Roman"/>
          <w:bCs/>
          <w:color w:val="000000" w:themeColor="text1"/>
          <w:sz w:val="24"/>
          <w:szCs w:val="24"/>
          <w:lang w:eastAsia="cs-CZ"/>
        </w:rPr>
      </w:pPr>
      <w:r w:rsidRPr="00864A6A">
        <w:rPr>
          <w:rFonts w:cs="Times New Roman"/>
          <w:bCs/>
          <w:color w:val="000000" w:themeColor="text1"/>
          <w:sz w:val="24"/>
          <w:szCs w:val="24"/>
          <w:lang w:eastAsia="cs-CZ"/>
        </w:rPr>
        <w:br w:type="page"/>
      </w:r>
    </w:p>
    <w:p w:rsidR="00516396" w:rsidRPr="00864A6A" w:rsidRDefault="00516396" w:rsidP="00536F57">
      <w:pPr>
        <w:spacing w:before="120" w:line="240" w:lineRule="auto"/>
        <w:rPr>
          <w:rFonts w:cs="Times New Roman"/>
          <w:b/>
          <w:bCs/>
          <w:color w:val="000000" w:themeColor="text1"/>
          <w:sz w:val="24"/>
          <w:szCs w:val="24"/>
          <w:lang w:eastAsia="cs-CZ"/>
        </w:rPr>
      </w:pPr>
      <w:bookmarkStart w:id="23" w:name="_Toc485642605"/>
      <w:r w:rsidRPr="00864A6A">
        <w:rPr>
          <w:rFonts w:cs="Times New Roman"/>
          <w:bCs/>
          <w:color w:val="000000" w:themeColor="text1"/>
          <w:sz w:val="24"/>
          <w:szCs w:val="24"/>
          <w:lang w:eastAsia="cs-CZ"/>
        </w:rPr>
        <w:lastRenderedPageBreak/>
        <w:t>Tabuľka č.</w:t>
      </w:r>
      <w:r w:rsidR="00865B88"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2</w:t>
      </w:r>
      <w:r w:rsidRPr="00864A6A">
        <w:rPr>
          <w:rFonts w:cs="Times New Roman"/>
          <w:bCs/>
          <w:noProof/>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Štruktúra disponibilných zdrojov zdravotníctva</w:t>
      </w:r>
      <w:bookmarkEnd w:id="23"/>
    </w:p>
    <w:tbl>
      <w:tblPr>
        <w:tblW w:w="9072" w:type="dxa"/>
        <w:jc w:val="center"/>
        <w:tblLayout w:type="fixed"/>
        <w:tblCellMar>
          <w:left w:w="70" w:type="dxa"/>
          <w:right w:w="70" w:type="dxa"/>
        </w:tblCellMar>
        <w:tblLook w:val="0000" w:firstRow="0" w:lastRow="0" w:firstColumn="0" w:lastColumn="0" w:noHBand="0" w:noVBand="0"/>
      </w:tblPr>
      <w:tblGrid>
        <w:gridCol w:w="3828"/>
        <w:gridCol w:w="1275"/>
        <w:gridCol w:w="1418"/>
        <w:gridCol w:w="1135"/>
        <w:gridCol w:w="1416"/>
      </w:tblGrid>
      <w:tr w:rsidR="00516396" w:rsidRPr="00864A6A" w:rsidTr="00B33752">
        <w:trPr>
          <w:trHeight w:val="510"/>
          <w:jc w:val="center"/>
        </w:trPr>
        <w:tc>
          <w:tcPr>
            <w:tcW w:w="3828" w:type="dxa"/>
            <w:vMerge w:val="restart"/>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center"/>
              <w:rPr>
                <w:rFonts w:ascii="Arial Narrow" w:eastAsia="Times New Roman" w:hAnsi="Arial Narrow" w:cs="Arial"/>
                <w:bCs/>
                <w:sz w:val="20"/>
                <w:szCs w:val="20"/>
              </w:rPr>
            </w:pPr>
            <w:r w:rsidRPr="00864A6A">
              <w:rPr>
                <w:rFonts w:ascii="Arial Narrow" w:eastAsia="Times New Roman" w:hAnsi="Arial Narrow" w:cs="Arial Narrow"/>
                <w:bCs/>
                <w:sz w:val="20"/>
                <w:szCs w:val="20"/>
              </w:rPr>
              <w:t>Ukazovateľ</w:t>
            </w:r>
          </w:p>
        </w:tc>
        <w:tc>
          <w:tcPr>
            <w:tcW w:w="1275"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center"/>
              <w:rPr>
                <w:rFonts w:ascii="Arial Narrow" w:eastAsia="Times New Roman" w:hAnsi="Arial Narrow" w:cs="Arial"/>
                <w:bCs/>
                <w:sz w:val="20"/>
                <w:szCs w:val="20"/>
              </w:rPr>
            </w:pPr>
            <w:r w:rsidRPr="00864A6A">
              <w:rPr>
                <w:rFonts w:ascii="Arial Narrow" w:eastAsia="Times New Roman" w:hAnsi="Arial Narrow" w:cs="Arial Narrow"/>
                <w:bCs/>
                <w:sz w:val="20"/>
                <w:szCs w:val="20"/>
              </w:rPr>
              <w:t>Skutočnosť 2015</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center"/>
              <w:rPr>
                <w:rFonts w:ascii="Arial Narrow" w:eastAsia="Times New Roman" w:hAnsi="Arial Narrow" w:cs="Arial"/>
                <w:bCs/>
                <w:sz w:val="20"/>
                <w:szCs w:val="20"/>
              </w:rPr>
            </w:pPr>
            <w:r w:rsidRPr="00864A6A">
              <w:rPr>
                <w:rFonts w:ascii="Arial Narrow" w:eastAsia="Times New Roman" w:hAnsi="Arial Narrow" w:cs="Arial Narrow"/>
                <w:bCs/>
                <w:sz w:val="20"/>
                <w:szCs w:val="20"/>
              </w:rPr>
              <w:t>Skutočnosť 2016</w:t>
            </w:r>
          </w:p>
        </w:tc>
        <w:tc>
          <w:tcPr>
            <w:tcW w:w="1135" w:type="dxa"/>
            <w:tcBorders>
              <w:top w:val="single" w:sz="4" w:space="0" w:color="auto"/>
              <w:left w:val="single" w:sz="4" w:space="0" w:color="auto"/>
              <w:bottom w:val="single" w:sz="4" w:space="0" w:color="auto"/>
              <w:right w:val="single" w:sz="4" w:space="0" w:color="auto"/>
            </w:tcBorders>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Rozdiel 2016-2015</w:t>
            </w:r>
          </w:p>
        </w:tc>
        <w:tc>
          <w:tcPr>
            <w:tcW w:w="1416" w:type="dxa"/>
            <w:vMerge w:val="restart"/>
            <w:tcBorders>
              <w:top w:val="single" w:sz="4" w:space="0" w:color="auto"/>
              <w:left w:val="nil"/>
              <w:right w:val="single" w:sz="4" w:space="0" w:color="auto"/>
            </w:tcBorders>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Rozdiel</w:t>
            </w:r>
          </w:p>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p>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 xml:space="preserve"> v %</w:t>
            </w:r>
          </w:p>
        </w:tc>
      </w:tr>
      <w:tr w:rsidR="00516396" w:rsidRPr="00864A6A" w:rsidTr="00B33752">
        <w:trPr>
          <w:trHeight w:val="255"/>
          <w:jc w:val="center"/>
        </w:trPr>
        <w:tc>
          <w:tcPr>
            <w:tcW w:w="3828" w:type="dxa"/>
            <w:vMerge/>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bCs/>
                <w:sz w:val="20"/>
                <w:szCs w:val="20"/>
              </w:rPr>
            </w:pPr>
          </w:p>
        </w:tc>
        <w:tc>
          <w:tcPr>
            <w:tcW w:w="1275" w:type="dxa"/>
            <w:tcBorders>
              <w:top w:val="nil"/>
              <w:left w:val="nil"/>
              <w:bottom w:val="single" w:sz="4" w:space="0" w:color="auto"/>
              <w:right w:val="single" w:sz="4" w:space="0" w:color="auto"/>
            </w:tcBorders>
            <w:vAlign w:val="center"/>
          </w:tcPr>
          <w:p w:rsidR="00516396" w:rsidRPr="00864A6A" w:rsidRDefault="00516396" w:rsidP="00A94C4A">
            <w:pPr>
              <w:tabs>
                <w:tab w:val="left" w:pos="426"/>
              </w:tabs>
              <w:spacing w:line="240" w:lineRule="auto"/>
              <w:jc w:val="center"/>
              <w:rPr>
                <w:rFonts w:ascii="Arial Narrow" w:eastAsia="Times New Roman" w:hAnsi="Arial Narrow" w:cs="Arial"/>
                <w:bCs/>
                <w:sz w:val="20"/>
                <w:szCs w:val="20"/>
              </w:rPr>
            </w:pPr>
            <w:r w:rsidRPr="00864A6A">
              <w:rPr>
                <w:rFonts w:ascii="Arial Narrow" w:eastAsia="Times New Roman" w:hAnsi="Arial Narrow" w:cs="Arial Narrow"/>
                <w:bCs/>
                <w:sz w:val="20"/>
                <w:szCs w:val="20"/>
              </w:rPr>
              <w:t>[v</w:t>
            </w:r>
            <w:r w:rsidR="003B5F34" w:rsidRPr="00864A6A">
              <w:rPr>
                <w:rFonts w:ascii="Arial Narrow" w:eastAsia="Times New Roman" w:hAnsi="Arial Narrow" w:cs="Arial Narrow"/>
                <w:bCs/>
                <w:sz w:val="20"/>
                <w:szCs w:val="20"/>
              </w:rPr>
              <w:t xml:space="preserve"> mil.</w:t>
            </w:r>
            <w:r w:rsidR="00536F57" w:rsidRPr="00864A6A">
              <w:rPr>
                <w:rFonts w:ascii="Arial Narrow" w:eastAsia="Times New Roman" w:hAnsi="Arial Narrow" w:cs="Arial Narrow"/>
                <w:bCs/>
                <w:sz w:val="20"/>
                <w:szCs w:val="20"/>
              </w:rPr>
              <w:t xml:space="preserve"> </w:t>
            </w:r>
            <w:r w:rsidR="003B5F34" w:rsidRPr="00864A6A">
              <w:rPr>
                <w:rFonts w:ascii="Arial Narrow" w:eastAsia="Times New Roman" w:hAnsi="Arial Narrow" w:cs="Arial Narrow"/>
                <w:bCs/>
                <w:sz w:val="20"/>
                <w:szCs w:val="20"/>
              </w:rPr>
              <w:t>eur</w:t>
            </w:r>
            <w:r w:rsidRPr="00864A6A">
              <w:rPr>
                <w:rFonts w:ascii="Arial Narrow" w:eastAsia="Times New Roman" w:hAnsi="Arial Narrow" w:cs="Arial Narrow"/>
                <w:bCs/>
                <w:sz w:val="20"/>
                <w:szCs w:val="20"/>
              </w:rPr>
              <w:t>]</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A94C4A">
            <w:pPr>
              <w:tabs>
                <w:tab w:val="left" w:pos="426"/>
              </w:tabs>
              <w:spacing w:line="240" w:lineRule="auto"/>
              <w:jc w:val="center"/>
              <w:rPr>
                <w:rFonts w:ascii="Arial Narrow" w:eastAsia="Times New Roman" w:hAnsi="Arial Narrow" w:cs="Arial"/>
                <w:bCs/>
                <w:sz w:val="20"/>
                <w:szCs w:val="20"/>
              </w:rPr>
            </w:pPr>
            <w:r w:rsidRPr="00864A6A">
              <w:rPr>
                <w:rFonts w:ascii="Arial Narrow" w:eastAsia="Times New Roman" w:hAnsi="Arial Narrow" w:cs="Arial Narrow"/>
                <w:bCs/>
                <w:sz w:val="20"/>
                <w:szCs w:val="20"/>
              </w:rPr>
              <w:t xml:space="preserve">[v mil. </w:t>
            </w:r>
            <w:r w:rsidR="00A94C4A" w:rsidRPr="00864A6A">
              <w:rPr>
                <w:rFonts w:ascii="Arial Narrow" w:eastAsia="Times New Roman" w:hAnsi="Arial Narrow" w:cs="Arial Narrow"/>
                <w:bCs/>
                <w:sz w:val="20"/>
                <w:szCs w:val="20"/>
              </w:rPr>
              <w:t>eur</w:t>
            </w:r>
            <w:r w:rsidRPr="00864A6A">
              <w:rPr>
                <w:rFonts w:ascii="Arial Narrow" w:eastAsia="Times New Roman" w:hAnsi="Arial Narrow" w:cs="Arial Narrow"/>
                <w:bCs/>
                <w:sz w:val="20"/>
                <w:szCs w:val="20"/>
              </w:rPr>
              <w:t>]</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A94C4A">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 xml:space="preserve">[v mil. </w:t>
            </w:r>
            <w:r w:rsidR="00A94C4A" w:rsidRPr="00864A6A">
              <w:rPr>
                <w:rFonts w:ascii="Arial Narrow" w:eastAsia="Times New Roman" w:hAnsi="Arial Narrow" w:cs="Arial Narrow"/>
                <w:bCs/>
                <w:sz w:val="20"/>
                <w:szCs w:val="20"/>
              </w:rPr>
              <w:t>eur</w:t>
            </w:r>
            <w:r w:rsidRPr="00864A6A">
              <w:rPr>
                <w:rFonts w:ascii="Arial Narrow" w:eastAsia="Times New Roman" w:hAnsi="Arial Narrow" w:cs="Arial Narrow"/>
                <w:bCs/>
                <w:sz w:val="20"/>
                <w:szCs w:val="20"/>
              </w:rPr>
              <w:t>]</w:t>
            </w:r>
          </w:p>
        </w:tc>
        <w:tc>
          <w:tcPr>
            <w:tcW w:w="1416" w:type="dxa"/>
            <w:vMerge/>
            <w:tcBorders>
              <w:left w:val="nil"/>
              <w:bottom w:val="single" w:sz="4" w:space="0" w:color="auto"/>
              <w:right w:val="single" w:sz="4" w:space="0" w:color="auto"/>
            </w:tcBorders>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p>
        </w:tc>
      </w:tr>
      <w:tr w:rsidR="00516396" w:rsidRPr="00864A6A" w:rsidTr="00B33752">
        <w:trPr>
          <w:trHeight w:val="227"/>
          <w:jc w:val="center"/>
        </w:trPr>
        <w:tc>
          <w:tcPr>
            <w:tcW w:w="3828"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sz w:val="20"/>
                <w:szCs w:val="20"/>
              </w:rPr>
            </w:pPr>
            <w:r w:rsidRPr="00864A6A">
              <w:rPr>
                <w:rFonts w:ascii="Arial Narrow" w:eastAsia="Times New Roman" w:hAnsi="Arial Narrow" w:cs="Arial Narrow"/>
                <w:sz w:val="20"/>
                <w:szCs w:val="20"/>
              </w:rPr>
              <w:t>A. Zdroje  VZP  spolu – zaplatené poistné celkom,</w:t>
            </w:r>
          </w:p>
        </w:tc>
        <w:tc>
          <w:tcPr>
            <w:tcW w:w="1275"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4 228,9</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4 344,7</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115,8</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2,7</w:t>
            </w:r>
          </w:p>
        </w:tc>
      </w:tr>
      <w:tr w:rsidR="00516396" w:rsidRPr="00864A6A" w:rsidTr="00B33752">
        <w:trPr>
          <w:trHeight w:val="227"/>
          <w:jc w:val="center"/>
        </w:trPr>
        <w:tc>
          <w:tcPr>
            <w:tcW w:w="3828" w:type="dxa"/>
            <w:tcBorders>
              <w:top w:val="nil"/>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i/>
                <w:sz w:val="20"/>
                <w:szCs w:val="20"/>
              </w:rPr>
            </w:pPr>
            <w:r w:rsidRPr="00864A6A">
              <w:rPr>
                <w:rFonts w:ascii="Arial Narrow" w:eastAsia="Times New Roman" w:hAnsi="Arial Narrow" w:cs="Arial Narrow"/>
                <w:i/>
                <w:sz w:val="20"/>
                <w:szCs w:val="20"/>
              </w:rPr>
              <w:t>v tom štát</w:t>
            </w:r>
            <w:r w:rsidRPr="00864A6A">
              <w:rPr>
                <w:rFonts w:ascii="Arial Narrow" w:eastAsia="Times New Roman" w:hAnsi="Arial Narrow" w:cs="Arial Narrow"/>
                <w:i/>
                <w:sz w:val="20"/>
                <w:szCs w:val="20"/>
                <w:vertAlign w:val="superscript"/>
              </w:rPr>
              <w:t>1</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1 348,9</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1 392,1</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43,2</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3,2</w:t>
            </w:r>
          </w:p>
        </w:tc>
      </w:tr>
      <w:tr w:rsidR="00516396" w:rsidRPr="00864A6A" w:rsidTr="00B33752">
        <w:trPr>
          <w:trHeight w:val="227"/>
          <w:jc w:val="center"/>
        </w:trPr>
        <w:tc>
          <w:tcPr>
            <w:tcW w:w="3828" w:type="dxa"/>
            <w:tcBorders>
              <w:top w:val="nil"/>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sz w:val="20"/>
                <w:szCs w:val="20"/>
                <w:vertAlign w:val="superscript"/>
              </w:rPr>
            </w:pPr>
            <w:r w:rsidRPr="00864A6A">
              <w:rPr>
                <w:rFonts w:ascii="Arial Narrow" w:eastAsia="Times New Roman" w:hAnsi="Arial Narrow" w:cs="Arial Narrow"/>
                <w:sz w:val="20"/>
                <w:szCs w:val="20"/>
              </w:rPr>
              <w:t>B. Ostatné verejné  zdroje</w:t>
            </w:r>
            <w:r w:rsidRPr="00864A6A">
              <w:rPr>
                <w:rFonts w:ascii="Arial Narrow" w:eastAsia="Times New Roman" w:hAnsi="Arial Narrow" w:cs="Arial Narrow"/>
                <w:sz w:val="20"/>
                <w:szCs w:val="20"/>
                <w:vertAlign w:val="superscript"/>
              </w:rPr>
              <w:t>2</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52,0</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71,0</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19,0</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36,5</w:t>
            </w:r>
          </w:p>
        </w:tc>
      </w:tr>
      <w:tr w:rsidR="00516396" w:rsidRPr="00864A6A" w:rsidTr="00B33752">
        <w:trPr>
          <w:trHeight w:val="227"/>
          <w:jc w:val="center"/>
        </w:trPr>
        <w:tc>
          <w:tcPr>
            <w:tcW w:w="3828"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sz w:val="20"/>
                <w:szCs w:val="20"/>
              </w:rPr>
            </w:pPr>
            <w:r w:rsidRPr="00864A6A">
              <w:rPr>
                <w:rFonts w:ascii="Arial Narrow" w:eastAsia="Times New Roman" w:hAnsi="Arial Narrow" w:cs="Arial Narrow"/>
                <w:sz w:val="20"/>
                <w:szCs w:val="20"/>
              </w:rPr>
              <w:t>C. Verejné zdroje spolu  (A+B)</w:t>
            </w:r>
          </w:p>
        </w:tc>
        <w:tc>
          <w:tcPr>
            <w:tcW w:w="1275"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4 280,9</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4 415,7</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ind w:firstLine="122"/>
              <w:jc w:val="right"/>
              <w:rPr>
                <w:rFonts w:ascii="Arial Narrow" w:eastAsia="Times New Roman" w:hAnsi="Arial Narrow" w:cs="Arial"/>
                <w:sz w:val="20"/>
                <w:szCs w:val="20"/>
              </w:rPr>
            </w:pPr>
            <w:r w:rsidRPr="00864A6A">
              <w:rPr>
                <w:rFonts w:ascii="Arial Narrow" w:eastAsia="Times New Roman" w:hAnsi="Arial Narrow" w:cs="Arial"/>
                <w:sz w:val="20"/>
                <w:szCs w:val="20"/>
              </w:rPr>
              <w:t>134,8</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3,1</w:t>
            </w:r>
          </w:p>
        </w:tc>
      </w:tr>
      <w:tr w:rsidR="00516396" w:rsidRPr="00864A6A" w:rsidTr="00B33752">
        <w:trPr>
          <w:trHeight w:val="227"/>
          <w:jc w:val="center"/>
        </w:trPr>
        <w:tc>
          <w:tcPr>
            <w:tcW w:w="3828"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sz w:val="20"/>
                <w:szCs w:val="20"/>
              </w:rPr>
            </w:pPr>
            <w:r w:rsidRPr="00864A6A">
              <w:rPr>
                <w:rFonts w:ascii="Arial Narrow" w:eastAsia="Times New Roman" w:hAnsi="Arial Narrow" w:cs="Arial Narrow"/>
                <w:sz w:val="20"/>
                <w:szCs w:val="20"/>
              </w:rPr>
              <w:t>D. Súkromné zdroje</w:t>
            </w:r>
          </w:p>
        </w:tc>
        <w:tc>
          <w:tcPr>
            <w:tcW w:w="1275"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925,5</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938,8</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13,3</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1,4</w:t>
            </w:r>
          </w:p>
        </w:tc>
      </w:tr>
      <w:tr w:rsidR="00516396" w:rsidRPr="00864A6A" w:rsidTr="00B33752">
        <w:trPr>
          <w:trHeight w:val="227"/>
          <w:jc w:val="center"/>
        </w:trPr>
        <w:tc>
          <w:tcPr>
            <w:tcW w:w="3828"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w:b/>
                <w:sz w:val="20"/>
                <w:szCs w:val="20"/>
              </w:rPr>
            </w:pPr>
            <w:r w:rsidRPr="00864A6A">
              <w:rPr>
                <w:rFonts w:ascii="Arial Narrow" w:eastAsia="Times New Roman" w:hAnsi="Arial Narrow" w:cs="Arial Narrow"/>
                <w:b/>
                <w:sz w:val="20"/>
                <w:szCs w:val="20"/>
              </w:rPr>
              <w:t>E. Zdroje spolu (C+D)</w:t>
            </w:r>
          </w:p>
        </w:tc>
        <w:tc>
          <w:tcPr>
            <w:tcW w:w="1275"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b/>
                <w:sz w:val="20"/>
                <w:szCs w:val="20"/>
              </w:rPr>
            </w:pPr>
            <w:r w:rsidRPr="00864A6A">
              <w:rPr>
                <w:rFonts w:ascii="Arial Narrow" w:eastAsia="Times New Roman" w:hAnsi="Arial Narrow" w:cs="Arial"/>
                <w:b/>
                <w:sz w:val="20"/>
                <w:szCs w:val="20"/>
              </w:rPr>
              <w:t>5 206,4</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b/>
                <w:sz w:val="20"/>
                <w:szCs w:val="20"/>
              </w:rPr>
            </w:pPr>
            <w:r w:rsidRPr="00864A6A">
              <w:rPr>
                <w:rFonts w:ascii="Arial Narrow" w:eastAsia="Times New Roman" w:hAnsi="Arial Narrow" w:cs="Arial"/>
                <w:b/>
                <w:sz w:val="20"/>
                <w:szCs w:val="20"/>
              </w:rPr>
              <w:t>5 354,5</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b/>
                <w:sz w:val="20"/>
                <w:szCs w:val="20"/>
              </w:rPr>
            </w:pPr>
            <w:r w:rsidRPr="00864A6A">
              <w:rPr>
                <w:rFonts w:ascii="Arial Narrow" w:eastAsia="Times New Roman" w:hAnsi="Arial Narrow" w:cs="Arial"/>
                <w:b/>
                <w:sz w:val="20"/>
                <w:szCs w:val="20"/>
              </w:rPr>
              <w:t>148,1</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b/>
                <w:sz w:val="20"/>
                <w:szCs w:val="20"/>
              </w:rPr>
            </w:pPr>
            <w:r w:rsidRPr="00864A6A">
              <w:rPr>
                <w:rFonts w:ascii="Arial Narrow" w:eastAsia="Times New Roman" w:hAnsi="Arial Narrow" w:cs="Arial"/>
                <w:b/>
                <w:sz w:val="20"/>
                <w:szCs w:val="20"/>
              </w:rPr>
              <w:t>2,8</w:t>
            </w:r>
          </w:p>
        </w:tc>
      </w:tr>
      <w:tr w:rsidR="00516396" w:rsidRPr="00864A6A" w:rsidTr="00B33752">
        <w:trPr>
          <w:trHeight w:val="227"/>
          <w:jc w:val="center"/>
        </w:trPr>
        <w:tc>
          <w:tcPr>
            <w:tcW w:w="3828" w:type="dxa"/>
            <w:tcBorders>
              <w:top w:val="nil"/>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left"/>
              <w:rPr>
                <w:rFonts w:ascii="Arial Narrow" w:eastAsia="Times New Roman" w:hAnsi="Arial Narrow" w:cs="Arial Narrow"/>
                <w:sz w:val="20"/>
                <w:szCs w:val="20"/>
              </w:rPr>
            </w:pPr>
            <w:r w:rsidRPr="00864A6A">
              <w:rPr>
                <w:rFonts w:ascii="Arial Narrow" w:eastAsia="Times New Roman" w:hAnsi="Arial Narrow" w:cs="Arial Narrow"/>
                <w:sz w:val="20"/>
                <w:szCs w:val="20"/>
              </w:rPr>
              <w:t>Podiel reálnych zdrojov financovania</w:t>
            </w:r>
          </w:p>
          <w:p w:rsidR="00516396" w:rsidRPr="00864A6A" w:rsidRDefault="00516396" w:rsidP="00516396">
            <w:pPr>
              <w:tabs>
                <w:tab w:val="left" w:pos="426"/>
              </w:tabs>
              <w:spacing w:line="240" w:lineRule="auto"/>
              <w:jc w:val="left"/>
              <w:rPr>
                <w:rFonts w:ascii="Arial Narrow" w:eastAsia="Times New Roman" w:hAnsi="Arial Narrow" w:cs="Arial"/>
                <w:sz w:val="20"/>
                <w:szCs w:val="20"/>
              </w:rPr>
            </w:pPr>
            <w:r w:rsidRPr="00864A6A">
              <w:rPr>
                <w:rFonts w:ascii="Arial Narrow" w:eastAsia="Times New Roman" w:hAnsi="Arial Narrow" w:cs="Arial Narrow"/>
                <w:sz w:val="20"/>
                <w:szCs w:val="20"/>
              </w:rPr>
              <w:t xml:space="preserve"> na HDP v %</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6,6</w:t>
            </w:r>
          </w:p>
        </w:tc>
        <w:tc>
          <w:tcPr>
            <w:tcW w:w="1418"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6,6</w:t>
            </w:r>
          </w:p>
        </w:tc>
        <w:tc>
          <w:tcPr>
            <w:tcW w:w="1135"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0</w:t>
            </w:r>
          </w:p>
        </w:tc>
        <w:tc>
          <w:tcPr>
            <w:tcW w:w="1416"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right"/>
              <w:rPr>
                <w:rFonts w:ascii="Arial Narrow" w:eastAsia="Times New Roman" w:hAnsi="Arial Narrow" w:cs="Arial"/>
                <w:sz w:val="20"/>
                <w:szCs w:val="20"/>
              </w:rPr>
            </w:pPr>
          </w:p>
        </w:tc>
      </w:tr>
    </w:tbl>
    <w:p w:rsidR="00516396" w:rsidRPr="00864A6A" w:rsidRDefault="00516396" w:rsidP="00516396">
      <w:pPr>
        <w:tabs>
          <w:tab w:val="left" w:pos="426"/>
        </w:tabs>
        <w:rPr>
          <w:rFonts w:cs="Times New Roman"/>
          <w:i/>
          <w:sz w:val="20"/>
          <w:szCs w:val="20"/>
          <w:lang w:eastAsia="cs-CZ"/>
        </w:rPr>
      </w:pPr>
      <w:r w:rsidRPr="00864A6A">
        <w:rPr>
          <w:rFonts w:cs="Times New Roman"/>
          <w:i/>
          <w:sz w:val="20"/>
          <w:szCs w:val="20"/>
          <w:lang w:eastAsia="cs-CZ"/>
        </w:rPr>
        <w:t>Zdroj: ŠÚ SR, ZP, MF SR</w:t>
      </w:r>
    </w:p>
    <w:p w:rsidR="00516396" w:rsidRPr="00864A6A" w:rsidRDefault="00516396" w:rsidP="00516396">
      <w:pPr>
        <w:numPr>
          <w:ilvl w:val="0"/>
          <w:numId w:val="32"/>
        </w:numPr>
        <w:tabs>
          <w:tab w:val="left" w:pos="142"/>
        </w:tabs>
        <w:spacing w:line="240" w:lineRule="auto"/>
        <w:ind w:hanging="720"/>
        <w:jc w:val="left"/>
        <w:rPr>
          <w:rFonts w:eastAsia="Times New Roman" w:cs="Times New Roman"/>
          <w:i/>
          <w:sz w:val="16"/>
          <w:szCs w:val="16"/>
          <w:lang w:eastAsia="cs-CZ"/>
        </w:rPr>
      </w:pPr>
      <w:r w:rsidRPr="00864A6A">
        <w:rPr>
          <w:rFonts w:eastAsia="Times New Roman" w:cs="Times New Roman"/>
          <w:i/>
          <w:sz w:val="16"/>
          <w:szCs w:val="16"/>
          <w:lang w:eastAsia="cs-CZ"/>
        </w:rPr>
        <w:t>Štát v zákone vymedzených prípadoch  (§</w:t>
      </w:r>
      <w:r w:rsidR="00663864" w:rsidRPr="00864A6A">
        <w:rPr>
          <w:rFonts w:eastAsia="Times New Roman" w:cs="Times New Roman"/>
          <w:i/>
          <w:sz w:val="16"/>
          <w:szCs w:val="16"/>
          <w:lang w:eastAsia="cs-CZ"/>
        </w:rPr>
        <w:t xml:space="preserve"> </w:t>
      </w:r>
      <w:r w:rsidRPr="00864A6A">
        <w:rPr>
          <w:rFonts w:eastAsia="Times New Roman" w:cs="Times New Roman"/>
          <w:i/>
          <w:sz w:val="16"/>
          <w:szCs w:val="16"/>
          <w:lang w:eastAsia="cs-CZ"/>
        </w:rPr>
        <w:t>11 ods. 1 písm. d) zákona č. 580/2004 Z. z.)</w:t>
      </w:r>
    </w:p>
    <w:p w:rsidR="00516396" w:rsidRPr="00864A6A" w:rsidRDefault="00516396" w:rsidP="00516396">
      <w:pPr>
        <w:numPr>
          <w:ilvl w:val="0"/>
          <w:numId w:val="32"/>
        </w:numPr>
        <w:tabs>
          <w:tab w:val="left" w:pos="142"/>
          <w:tab w:val="left" w:pos="567"/>
        </w:tabs>
        <w:spacing w:line="240" w:lineRule="auto"/>
        <w:ind w:hanging="720"/>
        <w:jc w:val="left"/>
        <w:rPr>
          <w:rFonts w:eastAsia="Times New Roman" w:cs="Times New Roman"/>
          <w:sz w:val="20"/>
          <w:szCs w:val="20"/>
          <w:lang w:eastAsia="cs-CZ"/>
        </w:rPr>
      </w:pPr>
      <w:r w:rsidRPr="00864A6A">
        <w:rPr>
          <w:rFonts w:eastAsia="Times New Roman" w:cs="Times New Roman"/>
          <w:i/>
          <w:sz w:val="16"/>
          <w:szCs w:val="16"/>
          <w:lang w:eastAsia="cs-CZ"/>
        </w:rPr>
        <w:t xml:space="preserve">Schválený návrh rozpočtu VS na roky 2016 -2018  </w:t>
      </w:r>
    </w:p>
    <w:p w:rsidR="00516396" w:rsidRPr="00864A6A" w:rsidRDefault="00516396" w:rsidP="00516396">
      <w:pPr>
        <w:tabs>
          <w:tab w:val="left" w:pos="567"/>
        </w:tabs>
        <w:spacing w:before="120" w:after="120" w:line="240" w:lineRule="auto"/>
        <w:rPr>
          <w:rFonts w:eastAsia="Times New Roman" w:cs="Times New Roman"/>
          <w:sz w:val="24"/>
          <w:szCs w:val="24"/>
        </w:rPr>
      </w:pPr>
      <w:r w:rsidRPr="00864A6A">
        <w:rPr>
          <w:rFonts w:eastAsia="Times New Roman" w:cs="Times New Roman"/>
          <w:sz w:val="24"/>
          <w:szCs w:val="24"/>
        </w:rPr>
        <w:t>Celkové disponibilné zdroje v zdravotníctve v roku 2016 oproti predchádzajúcemu roku vzrástli o </w:t>
      </w:r>
      <w:r w:rsidR="0084653D" w:rsidRPr="00864A6A">
        <w:rPr>
          <w:rFonts w:eastAsia="Times New Roman" w:cs="Times New Roman"/>
          <w:sz w:val="24"/>
          <w:szCs w:val="24"/>
        </w:rPr>
        <w:t xml:space="preserve"> </w:t>
      </w:r>
      <w:r w:rsidRPr="00864A6A">
        <w:rPr>
          <w:rFonts w:eastAsia="Times New Roman" w:cs="Times New Roman"/>
          <w:sz w:val="24"/>
          <w:szCs w:val="24"/>
        </w:rPr>
        <w:t>148,1</w:t>
      </w:r>
      <w:r w:rsidR="000D5A84" w:rsidRPr="00864A6A">
        <w:rPr>
          <w:rFonts w:eastAsia="Times New Roman" w:cs="Times New Roman"/>
          <w:sz w:val="24"/>
          <w:szCs w:val="24"/>
        </w:rPr>
        <w:t xml:space="preserve"> </w:t>
      </w:r>
      <w:r w:rsidR="0037579F" w:rsidRPr="00864A6A">
        <w:rPr>
          <w:rFonts w:eastAsia="Times New Roman" w:cs="Times New Roman"/>
          <w:sz w:val="24"/>
          <w:szCs w:val="24"/>
        </w:rPr>
        <w:t>mil.</w:t>
      </w:r>
      <w:r w:rsidR="000D5A84" w:rsidRPr="00864A6A">
        <w:rPr>
          <w:rFonts w:eastAsia="Times New Roman" w:cs="Times New Roman"/>
          <w:sz w:val="24"/>
          <w:szCs w:val="24"/>
        </w:rPr>
        <w:t xml:space="preserve"> </w:t>
      </w:r>
      <w:r w:rsidR="0037579F" w:rsidRPr="00864A6A">
        <w:rPr>
          <w:rFonts w:eastAsia="Times New Roman" w:cs="Times New Roman"/>
          <w:sz w:val="24"/>
          <w:szCs w:val="24"/>
        </w:rPr>
        <w:t>eur,</w:t>
      </w:r>
      <w:r w:rsidR="0084653D" w:rsidRPr="00864A6A">
        <w:rPr>
          <w:rFonts w:eastAsia="Times New Roman" w:cs="Times New Roman"/>
          <w:sz w:val="24"/>
          <w:szCs w:val="24"/>
        </w:rPr>
        <w:t xml:space="preserve"> </w:t>
      </w:r>
      <w:r w:rsidR="0037579F" w:rsidRPr="00864A6A">
        <w:rPr>
          <w:rFonts w:eastAsia="Times New Roman" w:cs="Times New Roman"/>
          <w:sz w:val="24"/>
          <w:szCs w:val="24"/>
        </w:rPr>
        <w:t xml:space="preserve"> t.</w:t>
      </w:r>
      <w:r w:rsidR="000D5A84" w:rsidRPr="00864A6A">
        <w:rPr>
          <w:rFonts w:eastAsia="Times New Roman" w:cs="Times New Roman"/>
          <w:sz w:val="24"/>
          <w:szCs w:val="24"/>
        </w:rPr>
        <w:t xml:space="preserve"> </w:t>
      </w:r>
      <w:r w:rsidR="0037579F" w:rsidRPr="00864A6A">
        <w:rPr>
          <w:rFonts w:eastAsia="Times New Roman" w:cs="Times New Roman"/>
          <w:sz w:val="24"/>
          <w:szCs w:val="24"/>
        </w:rPr>
        <w:t>j. o 2,8</w:t>
      </w:r>
      <w:r w:rsidR="000D5A84"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w:t>
      </w:r>
      <w:r w:rsidR="0084653D" w:rsidRPr="00864A6A">
        <w:rPr>
          <w:rFonts w:eastAsia="Times New Roman" w:cs="Times New Roman"/>
          <w:sz w:val="24"/>
          <w:szCs w:val="24"/>
        </w:rPr>
        <w:t xml:space="preserve"> </w:t>
      </w:r>
      <w:r w:rsidRPr="00864A6A">
        <w:rPr>
          <w:rFonts w:eastAsia="Times New Roman" w:cs="Times New Roman"/>
          <w:sz w:val="24"/>
          <w:szCs w:val="24"/>
        </w:rPr>
        <w:t xml:space="preserve"> Zaplatené </w:t>
      </w:r>
      <w:r w:rsidR="0084653D" w:rsidRPr="00864A6A">
        <w:rPr>
          <w:rFonts w:eastAsia="Times New Roman" w:cs="Times New Roman"/>
          <w:sz w:val="24"/>
          <w:szCs w:val="24"/>
        </w:rPr>
        <w:t xml:space="preserve"> </w:t>
      </w:r>
      <w:r w:rsidRPr="00864A6A">
        <w:rPr>
          <w:rFonts w:eastAsia="Times New Roman" w:cs="Times New Roman"/>
          <w:sz w:val="24"/>
          <w:szCs w:val="24"/>
        </w:rPr>
        <w:t xml:space="preserve">poistné </w:t>
      </w:r>
      <w:r w:rsidR="0084653D" w:rsidRPr="00864A6A">
        <w:rPr>
          <w:rFonts w:eastAsia="Times New Roman" w:cs="Times New Roman"/>
          <w:sz w:val="24"/>
          <w:szCs w:val="24"/>
        </w:rPr>
        <w:t xml:space="preserve"> </w:t>
      </w:r>
      <w:r w:rsidRPr="00864A6A">
        <w:rPr>
          <w:rFonts w:eastAsia="Times New Roman" w:cs="Times New Roman"/>
          <w:sz w:val="24"/>
          <w:szCs w:val="24"/>
        </w:rPr>
        <w:t xml:space="preserve">oproti </w:t>
      </w:r>
      <w:r w:rsidR="0084653D" w:rsidRPr="00864A6A">
        <w:rPr>
          <w:rFonts w:eastAsia="Times New Roman" w:cs="Times New Roman"/>
          <w:sz w:val="24"/>
          <w:szCs w:val="24"/>
        </w:rPr>
        <w:t xml:space="preserve"> </w:t>
      </w:r>
      <w:r w:rsidRPr="00864A6A">
        <w:rPr>
          <w:rFonts w:eastAsia="Times New Roman" w:cs="Times New Roman"/>
          <w:sz w:val="24"/>
          <w:szCs w:val="24"/>
        </w:rPr>
        <w:t xml:space="preserve">predchádzajúcemu </w:t>
      </w:r>
      <w:r w:rsidR="0084653D" w:rsidRPr="00864A6A">
        <w:rPr>
          <w:rFonts w:eastAsia="Times New Roman" w:cs="Times New Roman"/>
          <w:sz w:val="24"/>
          <w:szCs w:val="24"/>
        </w:rPr>
        <w:t xml:space="preserve"> </w:t>
      </w:r>
      <w:r w:rsidRPr="00864A6A">
        <w:rPr>
          <w:rFonts w:eastAsia="Times New Roman" w:cs="Times New Roman"/>
          <w:sz w:val="24"/>
          <w:szCs w:val="24"/>
        </w:rPr>
        <w:t>roku</w:t>
      </w:r>
      <w:r w:rsidR="0084653D" w:rsidRPr="00864A6A">
        <w:rPr>
          <w:rFonts w:eastAsia="Times New Roman" w:cs="Times New Roman"/>
          <w:sz w:val="24"/>
          <w:szCs w:val="24"/>
        </w:rPr>
        <w:t xml:space="preserve"> </w:t>
      </w:r>
      <w:r w:rsidRPr="00864A6A">
        <w:rPr>
          <w:rFonts w:eastAsia="Times New Roman" w:cs="Times New Roman"/>
          <w:sz w:val="24"/>
          <w:szCs w:val="24"/>
        </w:rPr>
        <w:t xml:space="preserve"> vzrástlo o 115,8</w:t>
      </w:r>
      <w:r w:rsidR="000D5A84" w:rsidRPr="00864A6A">
        <w:rPr>
          <w:rFonts w:eastAsia="Times New Roman" w:cs="Times New Roman"/>
          <w:sz w:val="24"/>
          <w:szCs w:val="24"/>
        </w:rPr>
        <w:t xml:space="preserve"> </w:t>
      </w:r>
      <w:r w:rsidR="00957B8F" w:rsidRPr="00864A6A">
        <w:rPr>
          <w:rFonts w:eastAsia="Times New Roman" w:cs="Times New Roman"/>
          <w:sz w:val="24"/>
          <w:szCs w:val="24"/>
        </w:rPr>
        <w:t>mil.</w:t>
      </w:r>
      <w:r w:rsidR="000D5A84" w:rsidRPr="00864A6A">
        <w:rPr>
          <w:rFonts w:eastAsia="Times New Roman" w:cs="Times New Roman"/>
          <w:sz w:val="24"/>
          <w:szCs w:val="24"/>
        </w:rPr>
        <w:t xml:space="preserve"> </w:t>
      </w:r>
      <w:r w:rsidR="007626C6" w:rsidRPr="00864A6A">
        <w:rPr>
          <w:rFonts w:eastAsia="Times New Roman" w:cs="Times New Roman"/>
          <w:sz w:val="24"/>
          <w:szCs w:val="24"/>
        </w:rPr>
        <w:t>eur</w:t>
      </w:r>
      <w:r w:rsidR="00957B8F" w:rsidRPr="00864A6A">
        <w:rPr>
          <w:rFonts w:eastAsia="Times New Roman" w:cs="Times New Roman"/>
          <w:sz w:val="24"/>
          <w:szCs w:val="24"/>
        </w:rPr>
        <w:t xml:space="preserve">. </w:t>
      </w:r>
      <w:r w:rsidRPr="00864A6A">
        <w:rPr>
          <w:rFonts w:eastAsia="Times New Roman" w:cs="Times New Roman"/>
          <w:sz w:val="24"/>
          <w:szCs w:val="24"/>
        </w:rPr>
        <w:t xml:space="preserve">  Z hľadiska štruktúry disponibilných zdrojov došlo oproti roku 2016 k nárastu všetkých položiek. Platba štátu za jej poistencov vzrástla o 43,2</w:t>
      </w:r>
      <w:r w:rsidR="00663864" w:rsidRPr="00864A6A">
        <w:rPr>
          <w:rFonts w:eastAsia="Times New Roman" w:cs="Times New Roman"/>
          <w:sz w:val="24"/>
          <w:szCs w:val="24"/>
        </w:rPr>
        <w:t xml:space="preserve"> </w:t>
      </w:r>
      <w:r w:rsidR="0037579F" w:rsidRPr="00864A6A">
        <w:rPr>
          <w:rFonts w:eastAsia="Times New Roman" w:cs="Times New Roman"/>
          <w:sz w:val="24"/>
          <w:szCs w:val="24"/>
        </w:rPr>
        <w:t>mil.</w:t>
      </w:r>
      <w:r w:rsidR="00663864" w:rsidRPr="00864A6A">
        <w:rPr>
          <w:rFonts w:eastAsia="Times New Roman" w:cs="Times New Roman"/>
          <w:sz w:val="24"/>
          <w:szCs w:val="24"/>
        </w:rPr>
        <w:t xml:space="preserve"> </w:t>
      </w:r>
      <w:r w:rsidR="0037579F" w:rsidRPr="00864A6A">
        <w:rPr>
          <w:rFonts w:eastAsia="Times New Roman" w:cs="Times New Roman"/>
          <w:sz w:val="24"/>
          <w:szCs w:val="24"/>
        </w:rPr>
        <w:t>eur</w:t>
      </w:r>
      <w:r w:rsidRPr="00864A6A">
        <w:rPr>
          <w:rFonts w:eastAsia="Times New Roman" w:cs="Times New Roman"/>
          <w:sz w:val="24"/>
          <w:szCs w:val="24"/>
        </w:rPr>
        <w:t>, čo je nárast o 3,2</w:t>
      </w:r>
      <w:r w:rsidR="00663864" w:rsidRPr="00864A6A">
        <w:rPr>
          <w:rFonts w:eastAsia="Times New Roman" w:cs="Times New Roman"/>
          <w:sz w:val="24"/>
          <w:szCs w:val="24"/>
        </w:rPr>
        <w:t xml:space="preserve"> </w:t>
      </w:r>
      <w:r w:rsidRPr="00864A6A">
        <w:rPr>
          <w:rFonts w:eastAsia="Times New Roman" w:cs="Times New Roman"/>
          <w:sz w:val="24"/>
          <w:szCs w:val="24"/>
        </w:rPr>
        <w:t>%. Ostatné verejné zdroje, ktorými sú výdavky plynúce do zdravotníckych zariadení, ktoré sú súčasťou verejnej správy, boli rozpočtované v objeme vyššom o 36,5</w:t>
      </w:r>
      <w:r w:rsidR="00663864"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xml:space="preserve"> oproti roku 2015. Súkromné zdroje boli vyššie o 1,4</w:t>
      </w:r>
      <w:r w:rsidR="00663864"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w:t>
      </w:r>
    </w:p>
    <w:p w:rsidR="00516396" w:rsidRPr="00864A6A" w:rsidRDefault="00516396" w:rsidP="00516396">
      <w:pPr>
        <w:tabs>
          <w:tab w:val="left" w:pos="567"/>
        </w:tabs>
        <w:spacing w:before="120" w:after="120" w:line="240" w:lineRule="auto"/>
        <w:rPr>
          <w:rFonts w:eastAsia="Times New Roman" w:cs="Times New Roman"/>
          <w:sz w:val="24"/>
          <w:szCs w:val="24"/>
        </w:rPr>
      </w:pPr>
      <w:r w:rsidRPr="00864A6A">
        <w:rPr>
          <w:rFonts w:eastAsia="Times New Roman" w:cs="Times New Roman"/>
          <w:sz w:val="24"/>
          <w:szCs w:val="24"/>
        </w:rPr>
        <w:t>V roku 2016 došlo k úprave sadzby poistného, ktorého bol platiteľom štát.  Sadzba poistného za poistencov štátu bola od 1.</w:t>
      </w:r>
      <w:r w:rsidR="00AA4398" w:rsidRPr="00864A6A">
        <w:rPr>
          <w:rFonts w:eastAsia="Times New Roman" w:cs="Times New Roman"/>
          <w:sz w:val="24"/>
          <w:szCs w:val="24"/>
        </w:rPr>
        <w:t> 1.</w:t>
      </w:r>
      <w:r w:rsidRPr="00864A6A">
        <w:rPr>
          <w:rFonts w:eastAsia="Times New Roman" w:cs="Times New Roman"/>
          <w:sz w:val="24"/>
          <w:szCs w:val="24"/>
        </w:rPr>
        <w:t xml:space="preserve"> 2016 do 31. </w:t>
      </w:r>
      <w:r w:rsidR="00AA4398" w:rsidRPr="00864A6A">
        <w:rPr>
          <w:rFonts w:eastAsia="Times New Roman" w:cs="Times New Roman"/>
          <w:sz w:val="24"/>
          <w:szCs w:val="24"/>
        </w:rPr>
        <w:t>10.</w:t>
      </w:r>
      <w:r w:rsidR="00536F57" w:rsidRPr="00864A6A">
        <w:rPr>
          <w:rFonts w:eastAsia="Times New Roman" w:cs="Times New Roman"/>
          <w:sz w:val="24"/>
          <w:szCs w:val="24"/>
        </w:rPr>
        <w:t> </w:t>
      </w:r>
      <w:r w:rsidRPr="00864A6A">
        <w:rPr>
          <w:rFonts w:eastAsia="Times New Roman" w:cs="Times New Roman"/>
          <w:sz w:val="24"/>
          <w:szCs w:val="24"/>
        </w:rPr>
        <w:t>2016 vo výške 4,30</w:t>
      </w:r>
      <w:r w:rsidR="00AA4398" w:rsidRPr="00864A6A">
        <w:rPr>
          <w:rFonts w:eastAsia="Times New Roman" w:cs="Times New Roman"/>
          <w:sz w:val="24"/>
          <w:szCs w:val="24"/>
        </w:rPr>
        <w:t xml:space="preserve"> </w:t>
      </w:r>
      <w:r w:rsidRPr="00864A6A">
        <w:rPr>
          <w:rFonts w:eastAsia="Times New Roman" w:cs="Times New Roman"/>
          <w:sz w:val="24"/>
          <w:szCs w:val="24"/>
        </w:rPr>
        <w:t>% z vymeriavacieho základu</w:t>
      </w:r>
      <w:r w:rsidR="00536F57" w:rsidRPr="00864A6A">
        <w:rPr>
          <w:rFonts w:eastAsia="Times New Roman" w:cs="Times New Roman"/>
          <w:sz w:val="24"/>
          <w:szCs w:val="24"/>
        </w:rPr>
        <w:t> </w:t>
      </w:r>
      <w:r w:rsidRPr="00864A6A">
        <w:rPr>
          <w:rFonts w:eastAsia="Times New Roman" w:cs="Times New Roman"/>
          <w:sz w:val="24"/>
          <w:szCs w:val="24"/>
        </w:rPr>
        <w:t>a od 1.</w:t>
      </w:r>
      <w:r w:rsidR="00251E87" w:rsidRPr="00864A6A">
        <w:rPr>
          <w:rFonts w:eastAsia="Times New Roman" w:cs="Times New Roman"/>
          <w:sz w:val="24"/>
          <w:szCs w:val="24"/>
        </w:rPr>
        <w:t> </w:t>
      </w:r>
      <w:r w:rsidR="00AA4398" w:rsidRPr="00864A6A">
        <w:rPr>
          <w:rFonts w:eastAsia="Times New Roman" w:cs="Times New Roman"/>
          <w:sz w:val="24"/>
          <w:szCs w:val="24"/>
        </w:rPr>
        <w:t>11.</w:t>
      </w:r>
      <w:r w:rsidR="00251E87" w:rsidRPr="00864A6A">
        <w:rPr>
          <w:rFonts w:eastAsia="Times New Roman" w:cs="Times New Roman"/>
          <w:sz w:val="24"/>
          <w:szCs w:val="24"/>
        </w:rPr>
        <w:t> </w:t>
      </w:r>
      <w:r w:rsidRPr="00864A6A">
        <w:rPr>
          <w:rFonts w:eastAsia="Times New Roman" w:cs="Times New Roman"/>
          <w:sz w:val="24"/>
          <w:szCs w:val="24"/>
        </w:rPr>
        <w:t>2016 do 31.</w:t>
      </w:r>
      <w:r w:rsidR="00251E87" w:rsidRPr="00864A6A">
        <w:rPr>
          <w:rFonts w:eastAsia="Times New Roman" w:cs="Times New Roman"/>
          <w:sz w:val="24"/>
          <w:szCs w:val="24"/>
        </w:rPr>
        <w:t> </w:t>
      </w:r>
      <w:r w:rsidRPr="00864A6A">
        <w:rPr>
          <w:rFonts w:eastAsia="Times New Roman" w:cs="Times New Roman"/>
          <w:sz w:val="24"/>
          <w:szCs w:val="24"/>
        </w:rPr>
        <w:t>12.</w:t>
      </w:r>
      <w:r w:rsidR="00251E87" w:rsidRPr="00864A6A">
        <w:rPr>
          <w:rFonts w:eastAsia="Times New Roman" w:cs="Times New Roman"/>
          <w:sz w:val="24"/>
          <w:szCs w:val="24"/>
        </w:rPr>
        <w:t> </w:t>
      </w:r>
      <w:r w:rsidRPr="00864A6A">
        <w:rPr>
          <w:rFonts w:eastAsia="Times New Roman" w:cs="Times New Roman"/>
          <w:sz w:val="24"/>
          <w:szCs w:val="24"/>
        </w:rPr>
        <w:t>2016 bola sadzba poistného upravená na 4,96</w:t>
      </w:r>
      <w:r w:rsidR="00AA4398" w:rsidRPr="00864A6A">
        <w:rPr>
          <w:rFonts w:eastAsia="Times New Roman" w:cs="Times New Roman"/>
          <w:sz w:val="24"/>
          <w:szCs w:val="24"/>
        </w:rPr>
        <w:t xml:space="preserve"> </w:t>
      </w:r>
      <w:r w:rsidRPr="00864A6A">
        <w:rPr>
          <w:rFonts w:eastAsia="Times New Roman" w:cs="Times New Roman"/>
          <w:sz w:val="24"/>
          <w:szCs w:val="24"/>
        </w:rPr>
        <w:t>% z vymeriavacieho základu. Vymeriavacím základom v roku 2016 bola priemerná mzda dosiahnutá v hospodárstve za rok 2014, t. j. 858</w:t>
      </w:r>
      <w:r w:rsidR="00FB30ED"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Štát uvedenými úpravami sadzby poistného zaplatil v roku 2016 za každého svojho poistenca priemerne mesačne poistné na VZP vo výške 37,84</w:t>
      </w:r>
      <w:r w:rsidR="00FB30ED"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čo je oproti roku 2015, kedy zaplatil za svojho poistenca priemerne 36,50</w:t>
      </w:r>
      <w:r w:rsidR="00FB30ED" w:rsidRPr="00864A6A">
        <w:rPr>
          <w:rFonts w:eastAsia="Times New Roman" w:cs="Times New Roman"/>
          <w:sz w:val="24"/>
          <w:szCs w:val="24"/>
        </w:rPr>
        <w:t xml:space="preserve"> </w:t>
      </w:r>
      <w:r w:rsidRPr="00864A6A">
        <w:rPr>
          <w:rFonts w:eastAsia="Times New Roman" w:cs="Times New Roman"/>
          <w:sz w:val="24"/>
          <w:szCs w:val="24"/>
        </w:rPr>
        <w:t>eur, viac o 1,34</w:t>
      </w:r>
      <w:r w:rsidR="00FB30ED" w:rsidRPr="00864A6A">
        <w:rPr>
          <w:rFonts w:eastAsia="Times New Roman" w:cs="Times New Roman"/>
          <w:sz w:val="24"/>
          <w:szCs w:val="24"/>
        </w:rPr>
        <w:t xml:space="preserve"> </w:t>
      </w:r>
      <w:r w:rsidRPr="00864A6A">
        <w:rPr>
          <w:rFonts w:eastAsia="Times New Roman" w:cs="Times New Roman"/>
          <w:sz w:val="24"/>
          <w:szCs w:val="24"/>
        </w:rPr>
        <w:t xml:space="preserve">eur. </w:t>
      </w:r>
    </w:p>
    <w:p w:rsidR="00D76181" w:rsidRPr="00864A6A" w:rsidRDefault="00D76181" w:rsidP="00516396">
      <w:pPr>
        <w:tabs>
          <w:tab w:val="left" w:pos="567"/>
        </w:tabs>
        <w:spacing w:before="120" w:after="120" w:line="240" w:lineRule="auto"/>
        <w:rPr>
          <w:rFonts w:eastAsia="Times New Roman" w:cs="Times New Roman"/>
          <w:sz w:val="24"/>
          <w:szCs w:val="24"/>
        </w:rPr>
      </w:pPr>
      <w:r w:rsidRPr="00864A6A">
        <w:rPr>
          <w:rFonts w:eastAsia="Times New Roman" w:cs="Times New Roman"/>
          <w:sz w:val="24"/>
          <w:szCs w:val="24"/>
        </w:rPr>
        <w:t>Zdravotné poisťovni vykázali k 31.12.2016 počet poistencov štátu vo výške 3 014 287. Oproti stavu k 31.12.2015 došlo tak k poklesu o 64 858 poistencov.</w:t>
      </w:r>
    </w:p>
    <w:p w:rsidR="00516396" w:rsidRPr="00864A6A" w:rsidRDefault="00516396" w:rsidP="00516396">
      <w:pPr>
        <w:spacing w:beforeLines="60" w:before="144" w:afterLines="60" w:after="144" w:line="240" w:lineRule="auto"/>
        <w:jc w:val="left"/>
        <w:rPr>
          <w:rFonts w:cs="Times New Roman"/>
          <w:b/>
          <w:bCs/>
          <w:color w:val="000000" w:themeColor="text1"/>
          <w:sz w:val="24"/>
          <w:szCs w:val="24"/>
          <w:lang w:eastAsia="cs-CZ"/>
        </w:rPr>
      </w:pPr>
      <w:bookmarkStart w:id="24" w:name="_Toc484439150"/>
      <w:r w:rsidRPr="00864A6A">
        <w:rPr>
          <w:rFonts w:cs="Times New Roman"/>
          <w:bCs/>
          <w:color w:val="000000" w:themeColor="text1"/>
          <w:sz w:val="24"/>
          <w:szCs w:val="24"/>
          <w:lang w:eastAsia="cs-CZ"/>
        </w:rPr>
        <w:t xml:space="preserve">Graf č.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Podiel jednotlivých zdrojov  v roku 2016</w:t>
      </w:r>
      <w:bookmarkEnd w:id="24"/>
    </w:p>
    <w:p w:rsidR="00516396" w:rsidRPr="00864A6A" w:rsidRDefault="00516396" w:rsidP="00AC4DA8">
      <w:pPr>
        <w:jc w:val="center"/>
        <w:rPr>
          <w:lang w:eastAsia="cs-CZ"/>
        </w:rPr>
      </w:pPr>
      <w:r w:rsidRPr="00864A6A">
        <w:rPr>
          <w:rFonts w:eastAsia="Times New Roman" w:cs="Times New Roman"/>
          <w:noProof/>
          <w:sz w:val="24"/>
          <w:szCs w:val="24"/>
        </w:rPr>
        <w:drawing>
          <wp:inline distT="0" distB="0" distL="0" distR="0" wp14:anchorId="199BC477" wp14:editId="07CCD1FD">
            <wp:extent cx="5555411" cy="2182483"/>
            <wp:effectExtent l="0" t="0" r="7620" b="8890"/>
            <wp:docPr id="1" name="Graf 1"/>
            <wp:cNvGraphicFramePr/>
            <a:graphic xmlns:a="http://schemas.openxmlformats.org/drawingml/2006/main">
              <a:graphicData uri="http://schemas.openxmlformats.org/drawingml/2006/chart">
                <c:chart xmlns:c="http://schemas.openxmlformats.org/drawingml/2006/chart" xmlns:r="http://schemas.openxmlformats.org/officeDocument/2006/relationships" r:id="rId9"/>
              </a:graphicData>
            </a:graphic>
          </wp:inline>
        </w:drawing>
      </w:r>
    </w:p>
    <w:p w:rsidR="00516396" w:rsidRPr="00864A6A" w:rsidRDefault="00516396" w:rsidP="00516396">
      <w:pPr>
        <w:rPr>
          <w:lang w:eastAsia="cs-CZ"/>
        </w:rPr>
      </w:pPr>
    </w:p>
    <w:p w:rsidR="00165CF1" w:rsidRPr="00864A6A" w:rsidRDefault="00165CF1">
      <w:pPr>
        <w:spacing w:after="200"/>
        <w:jc w:val="left"/>
        <w:rPr>
          <w:rFonts w:cs="Times New Roman"/>
          <w:b/>
          <w:bCs/>
          <w:sz w:val="24"/>
          <w:szCs w:val="24"/>
          <w:lang w:eastAsia="cs-CZ"/>
        </w:rPr>
      </w:pPr>
      <w:bookmarkStart w:id="25" w:name="_Toc482864221"/>
      <w:bookmarkStart w:id="26" w:name="_Toc484090016"/>
      <w:r w:rsidRPr="00864A6A">
        <w:rPr>
          <w:rFonts w:cs="Times New Roman"/>
          <w:b/>
          <w:bCs/>
          <w:sz w:val="24"/>
          <w:szCs w:val="24"/>
          <w:lang w:eastAsia="cs-CZ"/>
        </w:rPr>
        <w:br w:type="page"/>
      </w:r>
    </w:p>
    <w:p w:rsidR="00EA2DA8" w:rsidRPr="00864A6A" w:rsidRDefault="00516396" w:rsidP="00EA2DA8">
      <w:pPr>
        <w:numPr>
          <w:ilvl w:val="1"/>
          <w:numId w:val="7"/>
        </w:numPr>
        <w:tabs>
          <w:tab w:val="left" w:pos="1276"/>
        </w:tabs>
        <w:spacing w:beforeLines="60" w:before="144" w:afterLines="60" w:after="144" w:line="240" w:lineRule="auto"/>
        <w:outlineLvl w:val="0"/>
        <w:rPr>
          <w:rFonts w:cs="Times New Roman"/>
          <w:b/>
          <w:bCs/>
          <w:sz w:val="24"/>
          <w:szCs w:val="24"/>
          <w:lang w:eastAsia="cs-CZ"/>
        </w:rPr>
      </w:pPr>
      <w:r w:rsidRPr="00864A6A">
        <w:rPr>
          <w:rFonts w:cs="Times New Roman"/>
          <w:b/>
          <w:bCs/>
          <w:sz w:val="24"/>
          <w:szCs w:val="24"/>
          <w:lang w:eastAsia="cs-CZ"/>
        </w:rPr>
        <w:lastRenderedPageBreak/>
        <w:t>Legislatívne prostredie</w:t>
      </w:r>
      <w:bookmarkEnd w:id="25"/>
      <w:bookmarkEnd w:id="26"/>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Dňa 1.</w:t>
      </w:r>
      <w:r w:rsidR="006D4C1C" w:rsidRPr="00864A6A">
        <w:rPr>
          <w:rFonts w:cs="Times New Roman"/>
          <w:sz w:val="24"/>
          <w:szCs w:val="24"/>
        </w:rPr>
        <w:t xml:space="preserve"> </w:t>
      </w:r>
      <w:r w:rsidRPr="00864A6A">
        <w:rPr>
          <w:rFonts w:cs="Times New Roman"/>
          <w:sz w:val="24"/>
          <w:szCs w:val="24"/>
        </w:rPr>
        <w:t>1.</w:t>
      </w:r>
      <w:r w:rsidR="006D4C1C" w:rsidRPr="00864A6A">
        <w:rPr>
          <w:rFonts w:cs="Times New Roman"/>
          <w:sz w:val="24"/>
          <w:szCs w:val="24"/>
        </w:rPr>
        <w:t xml:space="preserve"> </w:t>
      </w:r>
      <w:r w:rsidRPr="00864A6A">
        <w:rPr>
          <w:rFonts w:cs="Times New Roman"/>
          <w:sz w:val="24"/>
          <w:szCs w:val="24"/>
        </w:rPr>
        <w:t>2016 nadobudol účinnosť zákon č. 393/2015 Z. z., ktorým sa mení a dopĺňa zákon č.</w:t>
      </w:r>
      <w:r w:rsidR="00251E87" w:rsidRPr="00864A6A">
        <w:rPr>
          <w:rFonts w:cs="Times New Roman"/>
          <w:sz w:val="24"/>
          <w:szCs w:val="24"/>
        </w:rPr>
        <w:t> </w:t>
      </w:r>
      <w:r w:rsidRPr="00864A6A">
        <w:rPr>
          <w:rFonts w:cs="Times New Roman"/>
          <w:sz w:val="24"/>
          <w:szCs w:val="24"/>
        </w:rPr>
        <w:t>362/2011 Z.</w:t>
      </w:r>
      <w:r w:rsidR="00E53DAA" w:rsidRPr="00864A6A">
        <w:rPr>
          <w:rFonts w:cs="Times New Roman"/>
          <w:sz w:val="24"/>
          <w:szCs w:val="24"/>
        </w:rPr>
        <w:t xml:space="preserve"> </w:t>
      </w:r>
      <w:r w:rsidR="00057CD8" w:rsidRPr="00864A6A">
        <w:rPr>
          <w:rFonts w:cs="Times New Roman"/>
          <w:sz w:val="24"/>
          <w:szCs w:val="24"/>
        </w:rPr>
        <w:t>z</w:t>
      </w:r>
      <w:r w:rsidRPr="00864A6A">
        <w:rPr>
          <w:rFonts w:cs="Times New Roman"/>
          <w:sz w:val="24"/>
          <w:szCs w:val="24"/>
        </w:rPr>
        <w:t>. Ustanovil nové požiadavky pre všetky hospodárske subjekty zaobchádzajúce s</w:t>
      </w:r>
      <w:r w:rsidR="00251E87" w:rsidRPr="00864A6A">
        <w:rPr>
          <w:rFonts w:cs="Times New Roman"/>
          <w:sz w:val="24"/>
          <w:szCs w:val="24"/>
        </w:rPr>
        <w:t> </w:t>
      </w:r>
      <w:r w:rsidRPr="00864A6A">
        <w:rPr>
          <w:rFonts w:cs="Times New Roman"/>
          <w:sz w:val="24"/>
          <w:szCs w:val="24"/>
        </w:rPr>
        <w:t>humánnymi liekmi. Zákon zrušil povinnosť zdravotníckych pracovníkov oznamovať výšku peňažných a nepeňažných príjmov prijatých od držiteľa povolenia na výrobu liekov, držiteľa povolenia na veľkodistribúciu liekov, držiteľa registrácie humánneho lieku alebo prijatých prostredníctvom tretej osoby. Táto povinnosť sa preniesla na hospodárske subjekty zaobchádzajúce s humánnymi liekmi.</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Dňa 1.</w:t>
      </w:r>
      <w:r w:rsidR="00A62513" w:rsidRPr="00864A6A">
        <w:rPr>
          <w:rFonts w:cs="Times New Roman"/>
          <w:sz w:val="24"/>
          <w:szCs w:val="24"/>
        </w:rPr>
        <w:t xml:space="preserve"> </w:t>
      </w:r>
      <w:r w:rsidRPr="00864A6A">
        <w:rPr>
          <w:rFonts w:cs="Times New Roman"/>
          <w:sz w:val="24"/>
          <w:szCs w:val="24"/>
        </w:rPr>
        <w:t>1.</w:t>
      </w:r>
      <w:r w:rsidR="00A62513" w:rsidRPr="00864A6A">
        <w:rPr>
          <w:rFonts w:cs="Times New Roman"/>
          <w:sz w:val="24"/>
          <w:szCs w:val="24"/>
        </w:rPr>
        <w:t xml:space="preserve"> </w:t>
      </w:r>
      <w:r w:rsidRPr="00864A6A">
        <w:rPr>
          <w:rFonts w:cs="Times New Roman"/>
          <w:sz w:val="24"/>
          <w:szCs w:val="24"/>
        </w:rPr>
        <w:t>2016 nadobudol účinnosť zákon č. 428/2015 Z. z., ktorým sa mení a</w:t>
      </w:r>
      <w:r w:rsidR="00057CD8" w:rsidRPr="00864A6A">
        <w:rPr>
          <w:rFonts w:cs="Times New Roman"/>
          <w:sz w:val="24"/>
          <w:szCs w:val="24"/>
        </w:rPr>
        <w:t xml:space="preserve"> dopĺňa zákon č.</w:t>
      </w:r>
      <w:r w:rsidR="00AE6903" w:rsidRPr="00864A6A">
        <w:rPr>
          <w:rFonts w:cs="Times New Roman"/>
          <w:sz w:val="24"/>
          <w:szCs w:val="24"/>
        </w:rPr>
        <w:t> </w:t>
      </w:r>
      <w:r w:rsidR="00057CD8" w:rsidRPr="00864A6A">
        <w:rPr>
          <w:rFonts w:cs="Times New Roman"/>
          <w:sz w:val="24"/>
          <w:szCs w:val="24"/>
        </w:rPr>
        <w:t>578/2004 Z. z</w:t>
      </w:r>
      <w:r w:rsidRPr="00864A6A">
        <w:rPr>
          <w:rFonts w:cs="Times New Roman"/>
          <w:sz w:val="24"/>
          <w:szCs w:val="24"/>
        </w:rPr>
        <w:t xml:space="preserve">. Na základe  transpozície smernice </w:t>
      </w:r>
      <w:r w:rsidR="00BD7395" w:rsidRPr="00864A6A">
        <w:rPr>
          <w:rFonts w:cs="Times New Roman"/>
          <w:sz w:val="24"/>
          <w:szCs w:val="24"/>
        </w:rPr>
        <w:t>EÚ</w:t>
      </w:r>
      <w:r w:rsidRPr="00864A6A">
        <w:rPr>
          <w:rFonts w:cs="Times New Roman"/>
          <w:sz w:val="24"/>
          <w:szCs w:val="24"/>
        </w:rPr>
        <w:t xml:space="preserve"> upravil ustanovenia v súvislosti s</w:t>
      </w:r>
      <w:r w:rsidR="00AE6903" w:rsidRPr="00864A6A">
        <w:rPr>
          <w:rFonts w:cs="Times New Roman"/>
          <w:sz w:val="24"/>
          <w:szCs w:val="24"/>
        </w:rPr>
        <w:t> </w:t>
      </w:r>
      <w:r w:rsidRPr="00864A6A">
        <w:rPr>
          <w:rFonts w:cs="Times New Roman"/>
          <w:sz w:val="24"/>
          <w:szCs w:val="24"/>
        </w:rPr>
        <w:t>činnosťou tkanivových zariadení, pričom vypustil biobanku z druhov zdravotníckych zariadení vzhľadom na skutočnosť, že tieto činnosti podľa smernice vykonáva tkanivové zariadenie. Taktiež zákon ustanovil systém kvality</w:t>
      </w:r>
      <w:r w:rsidR="00067685" w:rsidRPr="00864A6A">
        <w:rPr>
          <w:rFonts w:cs="Times New Roman"/>
          <w:sz w:val="24"/>
          <w:szCs w:val="24"/>
        </w:rPr>
        <w:t> a</w:t>
      </w:r>
      <w:r w:rsidRPr="00864A6A">
        <w:rPr>
          <w:rFonts w:cs="Times New Roman"/>
          <w:sz w:val="24"/>
          <w:szCs w:val="24"/>
        </w:rPr>
        <w:t xml:space="preserve"> bezpečnosti pre poskytovateľa, ktorý prevádzkuje tkanivové zariadenie. Upravili sa niektoré povinnosti poskytovateľov ústavnej zdravotnej starostlivosti a poskytovateľov tkanivových zariadení a sankcie za ich porušenie. Zákonnou úpravou sa </w:t>
      </w:r>
      <w:r w:rsidR="001B5A70" w:rsidRPr="00864A6A">
        <w:rPr>
          <w:rFonts w:cs="Times New Roman"/>
          <w:sz w:val="24"/>
          <w:szCs w:val="24"/>
        </w:rPr>
        <w:t xml:space="preserve">spresnili </w:t>
      </w:r>
      <w:r w:rsidRPr="00864A6A">
        <w:rPr>
          <w:rFonts w:cs="Times New Roman"/>
          <w:sz w:val="24"/>
          <w:szCs w:val="24"/>
        </w:rPr>
        <w:t>ustanovenia v</w:t>
      </w:r>
      <w:r w:rsidR="001B5A70" w:rsidRPr="00864A6A">
        <w:rPr>
          <w:rFonts w:cs="Times New Roman"/>
          <w:sz w:val="24"/>
          <w:szCs w:val="24"/>
        </w:rPr>
        <w:t> </w:t>
      </w:r>
      <w:r w:rsidRPr="00864A6A">
        <w:rPr>
          <w:rFonts w:cs="Times New Roman"/>
          <w:sz w:val="24"/>
          <w:szCs w:val="24"/>
        </w:rPr>
        <w:t xml:space="preserve">súvislosti s hromadným postihnutím osôb a zabezpečil sa jednotný postup všetkých ambulancií </w:t>
      </w:r>
      <w:r w:rsidR="00345864" w:rsidRPr="00864A6A">
        <w:rPr>
          <w:rFonts w:cs="Times New Roman"/>
          <w:sz w:val="24"/>
          <w:szCs w:val="24"/>
        </w:rPr>
        <w:t>ZZS</w:t>
      </w:r>
      <w:r w:rsidRPr="00864A6A">
        <w:rPr>
          <w:rFonts w:cs="Times New Roman"/>
          <w:sz w:val="24"/>
          <w:szCs w:val="24"/>
        </w:rPr>
        <w:t xml:space="preserve"> v takejto situácii. Z dôvodu požiadaviek aplikačnej praxe využívať </w:t>
      </w:r>
      <w:r w:rsidR="00FD3852" w:rsidRPr="00864A6A">
        <w:rPr>
          <w:rFonts w:cs="Times New Roman"/>
          <w:sz w:val="24"/>
          <w:szCs w:val="24"/>
        </w:rPr>
        <w:t>MKCH</w:t>
      </w:r>
      <w:r w:rsidRPr="00864A6A">
        <w:rPr>
          <w:rFonts w:cs="Times New Roman"/>
          <w:sz w:val="24"/>
          <w:szCs w:val="24"/>
        </w:rPr>
        <w:t xml:space="preserve"> v elektronickej podobe</w:t>
      </w:r>
      <w:r w:rsidR="00A83DA7" w:rsidRPr="00864A6A">
        <w:rPr>
          <w:rFonts w:cs="Times New Roman"/>
          <w:sz w:val="24"/>
          <w:szCs w:val="24"/>
        </w:rPr>
        <w:t>,</w:t>
      </w:r>
      <w:r w:rsidRPr="00864A6A">
        <w:rPr>
          <w:rFonts w:cs="Times New Roman"/>
          <w:sz w:val="24"/>
          <w:szCs w:val="24"/>
        </w:rPr>
        <w:t xml:space="preserve"> zákon ustanovil, že </w:t>
      </w:r>
      <w:r w:rsidR="00D15CE2" w:rsidRPr="00864A6A">
        <w:rPr>
          <w:rFonts w:cs="Times New Roman"/>
          <w:sz w:val="24"/>
          <w:szCs w:val="24"/>
        </w:rPr>
        <w:t>MKCH</w:t>
      </w:r>
      <w:r w:rsidRPr="00864A6A">
        <w:rPr>
          <w:rFonts w:cs="Times New Roman"/>
          <w:sz w:val="24"/>
          <w:szCs w:val="24"/>
        </w:rPr>
        <w:t xml:space="preserve"> uverejňuje MZ SR na svojom webovom sídle. </w:t>
      </w:r>
    </w:p>
    <w:p w:rsidR="00EA2DA8" w:rsidRPr="00864A6A" w:rsidRDefault="00EA2DA8" w:rsidP="00ED13FD">
      <w:pPr>
        <w:spacing w:line="240" w:lineRule="auto"/>
        <w:rPr>
          <w:rFonts w:cs="Times New Roman"/>
          <w:sz w:val="24"/>
          <w:szCs w:val="24"/>
        </w:rPr>
      </w:pPr>
      <w:r w:rsidRPr="00864A6A">
        <w:rPr>
          <w:rFonts w:cs="Times New Roman"/>
          <w:sz w:val="24"/>
          <w:szCs w:val="24"/>
        </w:rPr>
        <w:t>Dňa 1.</w:t>
      </w:r>
      <w:r w:rsidR="00A83DA7" w:rsidRPr="00864A6A">
        <w:rPr>
          <w:rFonts w:cs="Times New Roman"/>
          <w:sz w:val="24"/>
          <w:szCs w:val="24"/>
        </w:rPr>
        <w:t xml:space="preserve"> </w:t>
      </w:r>
      <w:r w:rsidRPr="00864A6A">
        <w:rPr>
          <w:rFonts w:cs="Times New Roman"/>
          <w:sz w:val="24"/>
          <w:szCs w:val="24"/>
        </w:rPr>
        <w:t>1.</w:t>
      </w:r>
      <w:r w:rsidR="00A83DA7" w:rsidRPr="00864A6A">
        <w:rPr>
          <w:rFonts w:cs="Times New Roman"/>
          <w:sz w:val="24"/>
          <w:szCs w:val="24"/>
        </w:rPr>
        <w:t xml:space="preserve"> </w:t>
      </w:r>
      <w:r w:rsidRPr="00864A6A">
        <w:rPr>
          <w:rFonts w:cs="Times New Roman"/>
          <w:sz w:val="24"/>
          <w:szCs w:val="24"/>
        </w:rPr>
        <w:t>2016 nadobudol účinnosť zákon č. 429/2015 Z. z., ktorým sa mení a</w:t>
      </w:r>
      <w:r w:rsidR="00057CD8" w:rsidRPr="00864A6A">
        <w:rPr>
          <w:rFonts w:cs="Times New Roman"/>
          <w:sz w:val="24"/>
          <w:szCs w:val="24"/>
        </w:rPr>
        <w:t xml:space="preserve"> dopĺňa zákon č.</w:t>
      </w:r>
      <w:r w:rsidR="00D15CE2" w:rsidRPr="00864A6A">
        <w:rPr>
          <w:rFonts w:cs="Times New Roman"/>
          <w:sz w:val="24"/>
          <w:szCs w:val="24"/>
        </w:rPr>
        <w:t> </w:t>
      </w:r>
      <w:r w:rsidR="00057CD8" w:rsidRPr="00864A6A">
        <w:rPr>
          <w:rFonts w:cs="Times New Roman"/>
          <w:sz w:val="24"/>
          <w:szCs w:val="24"/>
        </w:rPr>
        <w:t>580/2004 Z. z</w:t>
      </w:r>
      <w:r w:rsidRPr="00864A6A">
        <w:rPr>
          <w:rFonts w:cs="Times New Roman"/>
          <w:sz w:val="24"/>
          <w:szCs w:val="24"/>
        </w:rPr>
        <w:t xml:space="preserve">. </w:t>
      </w:r>
      <w:r w:rsidR="00581C5A" w:rsidRPr="00864A6A">
        <w:rPr>
          <w:rFonts w:cs="Times New Roman"/>
          <w:sz w:val="24"/>
          <w:szCs w:val="24"/>
        </w:rPr>
        <w:t xml:space="preserve">Spresnil </w:t>
      </w:r>
      <w:r w:rsidRPr="00864A6A">
        <w:rPr>
          <w:rFonts w:cs="Times New Roman"/>
          <w:sz w:val="24"/>
          <w:szCs w:val="24"/>
        </w:rPr>
        <w:t xml:space="preserve">sa postup pri výpočte ročného nároku na uplatnenie odpočítateľnej položky u poistencov, ktorí z rôznych dôvodov mali nárok na odpočítateľnú položku iba časť kalendárneho roka. Zmena je v prospech občanov a nedotýka sa zamestnávateľov. Zákon upravil aj otázky platenia poistného z likvidačného zostatku a posunul lehotu pre </w:t>
      </w:r>
      <w:r w:rsidR="006D2563" w:rsidRPr="00864A6A">
        <w:rPr>
          <w:rFonts w:cs="Times New Roman"/>
          <w:sz w:val="24"/>
          <w:szCs w:val="24"/>
        </w:rPr>
        <w:t>ZP</w:t>
      </w:r>
      <w:r w:rsidRPr="00864A6A">
        <w:rPr>
          <w:rFonts w:cs="Times New Roman"/>
          <w:sz w:val="24"/>
          <w:szCs w:val="24"/>
        </w:rPr>
        <w:t xml:space="preserve"> na podanie návrhu na vydanie platobného výmeru na úrad na 30 dní, aby </w:t>
      </w:r>
      <w:r w:rsidR="006D2563" w:rsidRPr="00864A6A">
        <w:rPr>
          <w:rFonts w:cs="Times New Roman"/>
          <w:sz w:val="24"/>
          <w:szCs w:val="24"/>
        </w:rPr>
        <w:t>ZP</w:t>
      </w:r>
      <w:r w:rsidR="00ED13FD" w:rsidRPr="00864A6A">
        <w:rPr>
          <w:rFonts w:cs="Times New Roman"/>
          <w:sz w:val="24"/>
          <w:szCs w:val="24"/>
        </w:rPr>
        <w:t xml:space="preserve"> </w:t>
      </w:r>
      <w:r w:rsidRPr="00864A6A">
        <w:rPr>
          <w:rFonts w:cs="Times New Roman"/>
          <w:sz w:val="24"/>
          <w:szCs w:val="24"/>
        </w:rPr>
        <w:t>mohla kvalifikovanejšie posúdiť námietky podané platiteľom.</w:t>
      </w:r>
    </w:p>
    <w:p w:rsidR="00EA2DA8" w:rsidRPr="00864A6A" w:rsidRDefault="00EA2DA8" w:rsidP="00ED13FD">
      <w:pPr>
        <w:spacing w:line="240" w:lineRule="auto"/>
        <w:rPr>
          <w:rFonts w:cs="Times New Roman"/>
          <w:sz w:val="24"/>
          <w:szCs w:val="24"/>
        </w:rPr>
      </w:pPr>
      <w:r w:rsidRPr="00864A6A">
        <w:rPr>
          <w:rFonts w:cs="Times New Roman"/>
          <w:sz w:val="24"/>
          <w:szCs w:val="24"/>
        </w:rPr>
        <w:t xml:space="preserve">Dňa </w:t>
      </w:r>
      <w:r w:rsidR="0084653D" w:rsidRPr="00864A6A">
        <w:rPr>
          <w:rFonts w:cs="Times New Roman"/>
          <w:sz w:val="24"/>
          <w:szCs w:val="24"/>
        </w:rPr>
        <w:t xml:space="preserve"> </w:t>
      </w:r>
      <w:r w:rsidRPr="00864A6A">
        <w:rPr>
          <w:rFonts w:cs="Times New Roman"/>
          <w:sz w:val="24"/>
          <w:szCs w:val="24"/>
        </w:rPr>
        <w:t>30.</w:t>
      </w:r>
      <w:r w:rsidR="006D2563" w:rsidRPr="00864A6A">
        <w:rPr>
          <w:rFonts w:cs="Times New Roman"/>
          <w:sz w:val="24"/>
          <w:szCs w:val="24"/>
        </w:rPr>
        <w:t xml:space="preserve"> </w:t>
      </w:r>
      <w:r w:rsidRPr="00864A6A">
        <w:rPr>
          <w:rFonts w:cs="Times New Roman"/>
          <w:sz w:val="24"/>
          <w:szCs w:val="24"/>
        </w:rPr>
        <w:t>4.</w:t>
      </w:r>
      <w:r w:rsidR="006D2563" w:rsidRPr="00864A6A">
        <w:rPr>
          <w:rFonts w:cs="Times New Roman"/>
          <w:sz w:val="24"/>
          <w:szCs w:val="24"/>
        </w:rPr>
        <w:t xml:space="preserve"> </w:t>
      </w:r>
      <w:r w:rsidRPr="00864A6A">
        <w:rPr>
          <w:rFonts w:cs="Times New Roman"/>
          <w:sz w:val="24"/>
          <w:szCs w:val="24"/>
        </w:rPr>
        <w:t xml:space="preserve">2016 </w:t>
      </w:r>
      <w:r w:rsidR="0084653D" w:rsidRPr="00864A6A">
        <w:rPr>
          <w:rFonts w:cs="Times New Roman"/>
          <w:sz w:val="24"/>
          <w:szCs w:val="24"/>
        </w:rPr>
        <w:t xml:space="preserve"> </w:t>
      </w:r>
      <w:r w:rsidRPr="00864A6A">
        <w:rPr>
          <w:rFonts w:cs="Times New Roman"/>
          <w:sz w:val="24"/>
          <w:szCs w:val="24"/>
        </w:rPr>
        <w:t xml:space="preserve">nadobudol </w:t>
      </w:r>
      <w:r w:rsidR="0084653D" w:rsidRPr="00864A6A">
        <w:rPr>
          <w:rFonts w:cs="Times New Roman"/>
          <w:sz w:val="24"/>
          <w:szCs w:val="24"/>
        </w:rPr>
        <w:t xml:space="preserve"> </w:t>
      </w:r>
      <w:r w:rsidRPr="00864A6A">
        <w:rPr>
          <w:rFonts w:cs="Times New Roman"/>
          <w:sz w:val="24"/>
          <w:szCs w:val="24"/>
        </w:rPr>
        <w:t xml:space="preserve">účinnosť </w:t>
      </w:r>
      <w:r w:rsidR="0084653D" w:rsidRPr="00864A6A">
        <w:rPr>
          <w:rFonts w:cs="Times New Roman"/>
          <w:sz w:val="24"/>
          <w:szCs w:val="24"/>
        </w:rPr>
        <w:t xml:space="preserve"> </w:t>
      </w:r>
      <w:r w:rsidRPr="00864A6A">
        <w:rPr>
          <w:rFonts w:cs="Times New Roman"/>
          <w:sz w:val="24"/>
          <w:szCs w:val="24"/>
        </w:rPr>
        <w:t>zákon č.</w:t>
      </w:r>
      <w:r w:rsidR="0084653D" w:rsidRPr="00864A6A">
        <w:rPr>
          <w:rFonts w:cs="Times New Roman"/>
          <w:sz w:val="24"/>
          <w:szCs w:val="24"/>
        </w:rPr>
        <w:t xml:space="preserve"> </w:t>
      </w:r>
      <w:r w:rsidRPr="00864A6A">
        <w:rPr>
          <w:rFonts w:cs="Times New Roman"/>
          <w:sz w:val="24"/>
          <w:szCs w:val="24"/>
        </w:rPr>
        <w:t xml:space="preserve"> 167/2016 Z. z., </w:t>
      </w:r>
      <w:r w:rsidR="0084653D" w:rsidRPr="00864A6A">
        <w:rPr>
          <w:rFonts w:cs="Times New Roman"/>
          <w:sz w:val="24"/>
          <w:szCs w:val="24"/>
        </w:rPr>
        <w:t xml:space="preserve"> </w:t>
      </w:r>
      <w:r w:rsidRPr="00864A6A">
        <w:rPr>
          <w:rFonts w:cs="Times New Roman"/>
          <w:sz w:val="24"/>
          <w:szCs w:val="24"/>
        </w:rPr>
        <w:t>ktorým</w:t>
      </w:r>
      <w:r w:rsidR="0084653D" w:rsidRPr="00864A6A">
        <w:rPr>
          <w:rFonts w:cs="Times New Roman"/>
          <w:sz w:val="24"/>
          <w:szCs w:val="24"/>
        </w:rPr>
        <w:t xml:space="preserve"> </w:t>
      </w:r>
      <w:r w:rsidRPr="00864A6A">
        <w:rPr>
          <w:rFonts w:cs="Times New Roman"/>
          <w:sz w:val="24"/>
          <w:szCs w:val="24"/>
        </w:rPr>
        <w:t xml:space="preserve"> sa</w:t>
      </w:r>
      <w:r w:rsidR="0084653D" w:rsidRPr="00864A6A">
        <w:rPr>
          <w:rFonts w:cs="Times New Roman"/>
          <w:sz w:val="24"/>
          <w:szCs w:val="24"/>
        </w:rPr>
        <w:t xml:space="preserve"> </w:t>
      </w:r>
      <w:r w:rsidRPr="00864A6A">
        <w:rPr>
          <w:rFonts w:cs="Times New Roman"/>
          <w:sz w:val="24"/>
          <w:szCs w:val="24"/>
        </w:rPr>
        <w:t xml:space="preserve"> mení </w:t>
      </w:r>
      <w:r w:rsidR="0084653D" w:rsidRPr="00864A6A">
        <w:rPr>
          <w:rFonts w:cs="Times New Roman"/>
          <w:sz w:val="24"/>
          <w:szCs w:val="24"/>
        </w:rPr>
        <w:t xml:space="preserve"> </w:t>
      </w:r>
      <w:r w:rsidRPr="00864A6A">
        <w:rPr>
          <w:rFonts w:cs="Times New Roman"/>
          <w:sz w:val="24"/>
          <w:szCs w:val="24"/>
        </w:rPr>
        <w:t xml:space="preserve">zákon </w:t>
      </w:r>
      <w:r w:rsidR="0084653D" w:rsidRPr="00864A6A">
        <w:rPr>
          <w:rFonts w:cs="Times New Roman"/>
          <w:sz w:val="24"/>
          <w:szCs w:val="24"/>
        </w:rPr>
        <w:t xml:space="preserve">                     </w:t>
      </w:r>
      <w:r w:rsidRPr="00864A6A">
        <w:rPr>
          <w:rFonts w:cs="Times New Roman"/>
          <w:sz w:val="24"/>
          <w:szCs w:val="24"/>
        </w:rPr>
        <w:t>č. 580/2004 Z.</w:t>
      </w:r>
      <w:r w:rsidR="00EA69E1" w:rsidRPr="00864A6A">
        <w:rPr>
          <w:rFonts w:cs="Times New Roman"/>
          <w:sz w:val="24"/>
          <w:szCs w:val="24"/>
        </w:rPr>
        <w:t xml:space="preserve"> </w:t>
      </w:r>
      <w:r w:rsidRPr="00864A6A">
        <w:rPr>
          <w:rFonts w:cs="Times New Roman"/>
          <w:sz w:val="24"/>
          <w:szCs w:val="24"/>
        </w:rPr>
        <w:t>z</w:t>
      </w:r>
      <w:r w:rsidR="006E398A" w:rsidRPr="00864A6A">
        <w:rPr>
          <w:rFonts w:cs="Times New Roman"/>
          <w:sz w:val="24"/>
          <w:szCs w:val="24"/>
        </w:rPr>
        <w:t>.</w:t>
      </w:r>
      <w:r w:rsidR="00ED13FD" w:rsidRPr="00864A6A">
        <w:rPr>
          <w:rFonts w:cs="Times New Roman"/>
          <w:sz w:val="24"/>
          <w:szCs w:val="24"/>
        </w:rPr>
        <w:t xml:space="preserve"> St</w:t>
      </w:r>
      <w:r w:rsidRPr="00864A6A">
        <w:rPr>
          <w:rFonts w:cs="Times New Roman"/>
          <w:sz w:val="24"/>
          <w:szCs w:val="24"/>
        </w:rPr>
        <w:t>anovil, posun termínu vydávania preukazu poistenca s</w:t>
      </w:r>
      <w:r w:rsidR="00A7467C" w:rsidRPr="00864A6A">
        <w:rPr>
          <w:rFonts w:cs="Times New Roman"/>
          <w:sz w:val="24"/>
          <w:szCs w:val="24"/>
        </w:rPr>
        <w:t> </w:t>
      </w:r>
      <w:r w:rsidRPr="00864A6A">
        <w:rPr>
          <w:rFonts w:cs="Times New Roman"/>
          <w:sz w:val="24"/>
          <w:szCs w:val="24"/>
        </w:rPr>
        <w:t>elektronickým čipom, ako aj posun termínu povinnosti vytvárania a zasielania elektronických zdravotných záznamov do elektronickej zdravotnej knižky osoby z dôvodu prehodnotenia stratégie pokračovania programu eHealth, a to najmä vo vydávaní preukazu poistenca s</w:t>
      </w:r>
      <w:r w:rsidR="00120EA0" w:rsidRPr="00864A6A">
        <w:rPr>
          <w:rFonts w:cs="Times New Roman"/>
          <w:sz w:val="24"/>
          <w:szCs w:val="24"/>
        </w:rPr>
        <w:t> </w:t>
      </w:r>
      <w:r w:rsidRPr="00864A6A">
        <w:rPr>
          <w:rFonts w:cs="Times New Roman"/>
          <w:sz w:val="24"/>
          <w:szCs w:val="24"/>
        </w:rPr>
        <w:t>elektronickým čipom.</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Dňa 1.</w:t>
      </w:r>
      <w:r w:rsidR="00120EA0" w:rsidRPr="00864A6A">
        <w:rPr>
          <w:rFonts w:cs="Times New Roman"/>
          <w:sz w:val="24"/>
          <w:szCs w:val="24"/>
        </w:rPr>
        <w:t xml:space="preserve"> </w:t>
      </w:r>
      <w:r w:rsidRPr="00864A6A">
        <w:rPr>
          <w:rFonts w:cs="Times New Roman"/>
          <w:sz w:val="24"/>
          <w:szCs w:val="24"/>
        </w:rPr>
        <w:t>11.</w:t>
      </w:r>
      <w:r w:rsidR="00120EA0" w:rsidRPr="00864A6A">
        <w:rPr>
          <w:rFonts w:cs="Times New Roman"/>
          <w:sz w:val="24"/>
          <w:szCs w:val="24"/>
        </w:rPr>
        <w:t xml:space="preserve"> </w:t>
      </w:r>
      <w:r w:rsidRPr="00864A6A">
        <w:rPr>
          <w:rFonts w:cs="Times New Roman"/>
          <w:sz w:val="24"/>
          <w:szCs w:val="24"/>
        </w:rPr>
        <w:t>2016 nadobudol účinnosť zákon č. 286/2016 Z. z., ktorým sa mení a</w:t>
      </w:r>
      <w:r w:rsidR="00C979C1" w:rsidRPr="00864A6A">
        <w:rPr>
          <w:rFonts w:cs="Times New Roman"/>
          <w:sz w:val="24"/>
          <w:szCs w:val="24"/>
        </w:rPr>
        <w:t xml:space="preserve"> dopĺňa zákon č.</w:t>
      </w:r>
      <w:r w:rsidR="00D15CE2" w:rsidRPr="00864A6A">
        <w:rPr>
          <w:rFonts w:cs="Times New Roman"/>
          <w:sz w:val="24"/>
          <w:szCs w:val="24"/>
        </w:rPr>
        <w:t> </w:t>
      </w:r>
      <w:r w:rsidR="00C979C1" w:rsidRPr="00864A6A">
        <w:rPr>
          <w:rFonts w:cs="Times New Roman"/>
          <w:sz w:val="24"/>
          <w:szCs w:val="24"/>
        </w:rPr>
        <w:t>581/2004 Z. z.</w:t>
      </w:r>
      <w:r w:rsidRPr="00864A6A">
        <w:rPr>
          <w:rFonts w:cs="Times New Roman"/>
          <w:sz w:val="24"/>
          <w:szCs w:val="24"/>
        </w:rPr>
        <w:t xml:space="preserve"> a o zmene a dopln</w:t>
      </w:r>
      <w:r w:rsidR="00C979C1" w:rsidRPr="00864A6A">
        <w:rPr>
          <w:rFonts w:cs="Times New Roman"/>
          <w:sz w:val="24"/>
          <w:szCs w:val="24"/>
        </w:rPr>
        <w:t>ení zákona č. 580/2004 Z. z.,</w:t>
      </w:r>
      <w:r w:rsidRPr="00864A6A">
        <w:rPr>
          <w:rFonts w:cs="Times New Roman"/>
          <w:sz w:val="24"/>
          <w:szCs w:val="24"/>
        </w:rPr>
        <w:t xml:space="preserve"> </w:t>
      </w:r>
      <w:r w:rsidR="00BF47B4" w:rsidRPr="00864A6A">
        <w:rPr>
          <w:rFonts w:cs="Times New Roman"/>
          <w:sz w:val="24"/>
          <w:szCs w:val="24"/>
        </w:rPr>
        <w:t>k</w:t>
      </w:r>
      <w:r w:rsidRPr="00864A6A">
        <w:rPr>
          <w:rFonts w:cs="Times New Roman"/>
          <w:sz w:val="24"/>
          <w:szCs w:val="24"/>
        </w:rPr>
        <w:t>torý  upravil členstvo v</w:t>
      </w:r>
      <w:r w:rsidR="00D15CE2" w:rsidRPr="00864A6A">
        <w:rPr>
          <w:rFonts w:cs="Times New Roman"/>
          <w:sz w:val="24"/>
          <w:szCs w:val="24"/>
        </w:rPr>
        <w:t> </w:t>
      </w:r>
      <w:r w:rsidRPr="00864A6A">
        <w:rPr>
          <w:rFonts w:cs="Times New Roman"/>
          <w:sz w:val="24"/>
          <w:szCs w:val="24"/>
        </w:rPr>
        <w:t xml:space="preserve">kontrolných orgánoch </w:t>
      </w:r>
      <w:r w:rsidR="00BF47B4" w:rsidRPr="00864A6A">
        <w:rPr>
          <w:rFonts w:cs="Times New Roman"/>
          <w:sz w:val="24"/>
          <w:szCs w:val="24"/>
        </w:rPr>
        <w:t>ZP</w:t>
      </w:r>
      <w:r w:rsidRPr="00864A6A">
        <w:rPr>
          <w:rFonts w:cs="Times New Roman"/>
          <w:sz w:val="24"/>
          <w:szCs w:val="24"/>
        </w:rPr>
        <w:t xml:space="preserve"> v záujme umožnenia širšieho zastúpenia odborníkov v týchto orgánoch, ďalej upravil podmienky na vydanie predchádzajúceho súhlasu úradu v prípade osôb, na ktoré predchádzajúci súhlas úradu bol už daný, ak spĺňajú podmienky podľa zákona, upravil podmienky na vydanie povolenia, keď úrad skúma spôsobilosť už priamo člena predstavenstva a dozornej rady spoločnosti [(teda orgán už musí byť kreovaný tak, ako to predpokladá aj Obchodný zákonník v § 171 ods. 1 písm. c)], nie osobu navrhnutú za člena orgánu, a upravil podmienky odbornej spôsobilosti na obsadenie funkcií do orgánov </w:t>
      </w:r>
      <w:r w:rsidR="00E64EB0" w:rsidRPr="00864A6A">
        <w:rPr>
          <w:rFonts w:cs="Times New Roman"/>
          <w:sz w:val="24"/>
          <w:szCs w:val="24"/>
        </w:rPr>
        <w:t>ZP</w:t>
      </w:r>
      <w:r w:rsidRPr="00864A6A">
        <w:rPr>
          <w:rFonts w:cs="Times New Roman"/>
          <w:sz w:val="24"/>
          <w:szCs w:val="24"/>
        </w:rPr>
        <w:t xml:space="preserve"> rozdelením požiadaviek na odbornú spôsobilosť v závislosti od vykonávanej činnosti členov orgánov</w:t>
      </w:r>
      <w:r w:rsidR="00E64EB0" w:rsidRPr="00864A6A">
        <w:rPr>
          <w:rFonts w:cs="Times New Roman"/>
          <w:sz w:val="24"/>
          <w:szCs w:val="24"/>
        </w:rPr>
        <w:t xml:space="preserve"> ZP</w:t>
      </w:r>
      <w:r w:rsidRPr="00864A6A">
        <w:rPr>
          <w:rFonts w:cs="Times New Roman"/>
          <w:sz w:val="24"/>
          <w:szCs w:val="24"/>
        </w:rPr>
        <w:t xml:space="preserve">. </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V roku 2016 nadobudli účinnosť nasledovné vykonávacie predpisy v oblasti poskytovania zdravotnej starostlivosti a vykonávania verejného zdravotného poistenia:</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Opatrenie MZ SR z 13. januára 2016 č. 07045-43/2016-OL, ktorým sa mení opatrenie MZ SR z</w:t>
      </w:r>
      <w:r w:rsidR="00E241AE" w:rsidRPr="00864A6A">
        <w:rPr>
          <w:rFonts w:cs="Times New Roman"/>
          <w:sz w:val="24"/>
          <w:szCs w:val="24"/>
        </w:rPr>
        <w:t> </w:t>
      </w:r>
      <w:r w:rsidRPr="00864A6A">
        <w:rPr>
          <w:rFonts w:cs="Times New Roman"/>
          <w:sz w:val="24"/>
          <w:szCs w:val="24"/>
        </w:rPr>
        <w:t>30. decembra 2003 č. 07045/2003, ktorým sa ustanovuje rozsah regulácie cien v oblasti zdravotníctva v znení neskorších predpisov.</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Opatrenie MZ SR z 2. decembra 2016 č. S08241-OL-2016, ktorým sa dopĺňa výnos MZ SR z</w:t>
      </w:r>
      <w:r w:rsidR="00E241AE" w:rsidRPr="00864A6A">
        <w:rPr>
          <w:rFonts w:cs="Times New Roman"/>
          <w:sz w:val="24"/>
          <w:szCs w:val="24"/>
        </w:rPr>
        <w:t> </w:t>
      </w:r>
      <w:r w:rsidRPr="00864A6A">
        <w:rPr>
          <w:rFonts w:cs="Times New Roman"/>
          <w:sz w:val="24"/>
          <w:szCs w:val="24"/>
        </w:rPr>
        <w:t>10. septembra 2008 č. 09812/2008-OL o minimálnych požiadavkách na personálne zabezpečenie a materiálno</w:t>
      </w:r>
      <w:r w:rsidR="00463C3A" w:rsidRPr="00864A6A">
        <w:rPr>
          <w:rFonts w:cs="Times New Roman"/>
          <w:sz w:val="24"/>
          <w:szCs w:val="24"/>
        </w:rPr>
        <w:t>-</w:t>
      </w:r>
      <w:r w:rsidRPr="00864A6A">
        <w:rPr>
          <w:rFonts w:cs="Times New Roman"/>
          <w:sz w:val="24"/>
          <w:szCs w:val="24"/>
        </w:rPr>
        <w:t>technické vybavenie jednotlivých druhov zdravotníckych zariadení v</w:t>
      </w:r>
      <w:r w:rsidR="00463C3A" w:rsidRPr="00864A6A">
        <w:rPr>
          <w:rFonts w:cs="Times New Roman"/>
          <w:sz w:val="24"/>
          <w:szCs w:val="24"/>
        </w:rPr>
        <w:t> </w:t>
      </w:r>
      <w:r w:rsidRPr="00864A6A">
        <w:rPr>
          <w:rFonts w:cs="Times New Roman"/>
          <w:sz w:val="24"/>
          <w:szCs w:val="24"/>
        </w:rPr>
        <w:t>znení neskorších predpisov.</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lastRenderedPageBreak/>
        <w:t>Vyhláška MZ SR č. 387/2016 Z. z. z 15.</w:t>
      </w:r>
      <w:r w:rsidR="0084653D" w:rsidRPr="00864A6A">
        <w:rPr>
          <w:rFonts w:cs="Times New Roman"/>
          <w:sz w:val="24"/>
          <w:szCs w:val="24"/>
        </w:rPr>
        <w:t xml:space="preserve"> </w:t>
      </w:r>
      <w:r w:rsidRPr="00864A6A">
        <w:rPr>
          <w:rFonts w:cs="Times New Roman"/>
          <w:sz w:val="24"/>
          <w:szCs w:val="24"/>
        </w:rPr>
        <w:t xml:space="preserve"> decembra </w:t>
      </w:r>
      <w:r w:rsidR="0084653D" w:rsidRPr="00864A6A">
        <w:rPr>
          <w:rFonts w:cs="Times New Roman"/>
          <w:sz w:val="24"/>
          <w:szCs w:val="24"/>
        </w:rPr>
        <w:t xml:space="preserve"> </w:t>
      </w:r>
      <w:r w:rsidRPr="00864A6A">
        <w:rPr>
          <w:rFonts w:cs="Times New Roman"/>
          <w:sz w:val="24"/>
          <w:szCs w:val="24"/>
        </w:rPr>
        <w:t xml:space="preserve">2016, </w:t>
      </w:r>
      <w:r w:rsidR="0084653D" w:rsidRPr="00864A6A">
        <w:rPr>
          <w:rFonts w:cs="Times New Roman"/>
          <w:sz w:val="24"/>
          <w:szCs w:val="24"/>
        </w:rPr>
        <w:t xml:space="preserve"> </w:t>
      </w:r>
      <w:r w:rsidRPr="00864A6A">
        <w:rPr>
          <w:rFonts w:cs="Times New Roman"/>
          <w:sz w:val="24"/>
          <w:szCs w:val="24"/>
        </w:rPr>
        <w:t xml:space="preserve">ktorou </w:t>
      </w:r>
      <w:r w:rsidR="0084653D" w:rsidRPr="00864A6A">
        <w:rPr>
          <w:rFonts w:cs="Times New Roman"/>
          <w:sz w:val="24"/>
          <w:szCs w:val="24"/>
        </w:rPr>
        <w:t xml:space="preserve"> </w:t>
      </w:r>
      <w:r w:rsidRPr="00864A6A">
        <w:rPr>
          <w:rFonts w:cs="Times New Roman"/>
          <w:sz w:val="24"/>
          <w:szCs w:val="24"/>
        </w:rPr>
        <w:t xml:space="preserve">sa </w:t>
      </w:r>
      <w:r w:rsidR="0084653D" w:rsidRPr="00864A6A">
        <w:rPr>
          <w:rFonts w:cs="Times New Roman"/>
          <w:sz w:val="24"/>
          <w:szCs w:val="24"/>
        </w:rPr>
        <w:t xml:space="preserve"> </w:t>
      </w:r>
      <w:r w:rsidRPr="00864A6A">
        <w:rPr>
          <w:rFonts w:cs="Times New Roman"/>
          <w:sz w:val="24"/>
          <w:szCs w:val="24"/>
        </w:rPr>
        <w:t xml:space="preserve">mení </w:t>
      </w:r>
      <w:r w:rsidR="0084653D" w:rsidRPr="00864A6A">
        <w:rPr>
          <w:rFonts w:cs="Times New Roman"/>
          <w:sz w:val="24"/>
          <w:szCs w:val="24"/>
        </w:rPr>
        <w:t xml:space="preserve"> </w:t>
      </w:r>
      <w:r w:rsidRPr="00864A6A">
        <w:rPr>
          <w:rFonts w:cs="Times New Roman"/>
          <w:sz w:val="24"/>
          <w:szCs w:val="24"/>
        </w:rPr>
        <w:t>a dopĺňa vyhláška MZ SR č. 84/2016 Z. z., ktorou sa ustanovujú určujúce znaky jednotlivých druhov zdravotníckych zariadení.</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Vyhláška MZ SR č. 380/2016 Z. z. zo 14. decembra 2016, ktorou sa ustanovuje index rizika nákladov na zdravotnú starostlivosť na rok 2017.</w:t>
      </w:r>
    </w:p>
    <w:p w:rsidR="00EA2DA8" w:rsidRPr="00864A6A" w:rsidRDefault="00EA2DA8" w:rsidP="00EA2DA8">
      <w:pPr>
        <w:spacing w:before="120" w:after="120" w:line="240" w:lineRule="auto"/>
        <w:rPr>
          <w:rFonts w:cs="Times New Roman"/>
          <w:sz w:val="24"/>
          <w:szCs w:val="24"/>
        </w:rPr>
      </w:pPr>
      <w:r w:rsidRPr="00864A6A">
        <w:rPr>
          <w:rFonts w:cs="Times New Roman"/>
          <w:sz w:val="24"/>
          <w:szCs w:val="24"/>
        </w:rPr>
        <w:t>Vyhláška MZ SR č. 379/2016 Z. z. zo 14. decembra 2016, ktorou sa ustanovuje zoznam farmaceuticko-nákladových skupín na rok 2017.</w:t>
      </w:r>
    </w:p>
    <w:p w:rsidR="00516396" w:rsidRPr="00864A6A" w:rsidRDefault="00EA2DA8" w:rsidP="00516396">
      <w:pPr>
        <w:spacing w:before="120" w:after="120" w:line="240" w:lineRule="auto"/>
        <w:rPr>
          <w:rFonts w:cs="Times New Roman"/>
          <w:sz w:val="24"/>
          <w:szCs w:val="24"/>
        </w:rPr>
      </w:pPr>
      <w:r w:rsidRPr="00864A6A">
        <w:rPr>
          <w:rFonts w:cs="Times New Roman"/>
          <w:sz w:val="24"/>
          <w:szCs w:val="24"/>
        </w:rPr>
        <w:t>Výnos MZ SR č. 09467/2015, ktorým sa ustanovujú pravidlá kódovania chorôb a pravidlá kódovania zdravotných výkonov.</w:t>
      </w:r>
    </w:p>
    <w:p w:rsidR="00516396" w:rsidRPr="00864A6A" w:rsidRDefault="00516396" w:rsidP="00516396">
      <w:pPr>
        <w:numPr>
          <w:ilvl w:val="1"/>
          <w:numId w:val="7"/>
        </w:numPr>
        <w:tabs>
          <w:tab w:val="left" w:pos="1276"/>
        </w:tabs>
        <w:spacing w:beforeLines="60" w:before="144" w:afterLines="60" w:after="144" w:line="240" w:lineRule="auto"/>
        <w:outlineLvl w:val="0"/>
        <w:rPr>
          <w:rFonts w:cs="Times New Roman"/>
          <w:b/>
          <w:bCs/>
          <w:sz w:val="24"/>
          <w:szCs w:val="24"/>
          <w:lang w:eastAsia="cs-CZ"/>
        </w:rPr>
      </w:pPr>
      <w:bookmarkStart w:id="27" w:name="_Toc482864222"/>
      <w:bookmarkStart w:id="28" w:name="_Toc484090017"/>
      <w:r w:rsidRPr="00864A6A">
        <w:rPr>
          <w:rFonts w:cs="Times New Roman"/>
          <w:b/>
          <w:bCs/>
          <w:sz w:val="24"/>
          <w:szCs w:val="24"/>
          <w:lang w:eastAsia="cs-CZ"/>
        </w:rPr>
        <w:t>Regulačné prostredie</w:t>
      </w:r>
      <w:bookmarkEnd w:id="27"/>
      <w:bookmarkEnd w:id="28"/>
    </w:p>
    <w:p w:rsidR="00516396" w:rsidRPr="00864A6A" w:rsidRDefault="00516396" w:rsidP="00516396">
      <w:pPr>
        <w:spacing w:after="200" w:line="240" w:lineRule="auto"/>
        <w:rPr>
          <w:rFonts w:eastAsia="Calibri" w:cs="Times New Roman"/>
          <w:bCs/>
          <w:noProof/>
          <w:sz w:val="24"/>
          <w:szCs w:val="24"/>
          <w:lang w:eastAsia="en-US"/>
        </w:rPr>
      </w:pPr>
      <w:r w:rsidRPr="00864A6A">
        <w:rPr>
          <w:rFonts w:eastAsia="Calibri" w:cs="Times New Roman"/>
          <w:bCs/>
          <w:noProof/>
          <w:sz w:val="24"/>
          <w:szCs w:val="24"/>
          <w:lang w:eastAsia="en-US"/>
        </w:rPr>
        <w:t>Pri vynakladaní finančných prostriedkov z VZP s cieľom zabezpečiť poistencom dostupnú</w:t>
      </w:r>
      <w:r w:rsidR="00FB297E" w:rsidRPr="00864A6A">
        <w:rPr>
          <w:rFonts w:eastAsia="Calibri" w:cs="Times New Roman"/>
          <w:bCs/>
          <w:noProof/>
          <w:sz w:val="24"/>
          <w:szCs w:val="24"/>
          <w:lang w:eastAsia="en-US"/>
        </w:rPr>
        <w:t> a</w:t>
      </w:r>
      <w:r w:rsidRPr="00864A6A">
        <w:rPr>
          <w:rFonts w:eastAsia="Calibri" w:cs="Times New Roman"/>
          <w:bCs/>
          <w:noProof/>
          <w:sz w:val="24"/>
          <w:szCs w:val="24"/>
          <w:lang w:eastAsia="en-US"/>
        </w:rPr>
        <w:t xml:space="preserve"> bezpečnú ZS boli v systéme VZP zavedené regulačné mechanizmy, ktorými sa zabezpečuje hospodárnosť a účelnosť pri ich vynakladaní, aby sa zabránilo neefektívnemu hospodáreniu v podmienkach obmedzených finančných zdrojov v súčasnom zdravotníctve.</w:t>
      </w:r>
    </w:p>
    <w:p w:rsidR="00516396" w:rsidRPr="00864A6A" w:rsidRDefault="00516396" w:rsidP="00516396">
      <w:pPr>
        <w:spacing w:after="200" w:line="240" w:lineRule="auto"/>
        <w:rPr>
          <w:rFonts w:eastAsia="Calibri" w:cs="Times New Roman"/>
          <w:bCs/>
          <w:noProof/>
          <w:sz w:val="24"/>
          <w:szCs w:val="24"/>
          <w:lang w:eastAsia="en-US"/>
        </w:rPr>
      </w:pPr>
      <w:r w:rsidRPr="00864A6A">
        <w:rPr>
          <w:rFonts w:eastAsia="Calibri" w:cs="Times New Roman"/>
          <w:bCs/>
          <w:noProof/>
          <w:sz w:val="24"/>
          <w:szCs w:val="24"/>
          <w:lang w:eastAsia="en-US"/>
        </w:rPr>
        <w:t>Zákonodarcom v tomto mechanizme je MZ SR, ktoré prostredníctvom zákonov, vyhlášok</w:t>
      </w:r>
      <w:r w:rsidR="00F375B3" w:rsidRPr="00864A6A">
        <w:rPr>
          <w:rFonts w:eastAsia="Calibri" w:cs="Times New Roman"/>
          <w:bCs/>
          <w:noProof/>
          <w:sz w:val="24"/>
          <w:szCs w:val="24"/>
          <w:lang w:eastAsia="en-US"/>
        </w:rPr>
        <w:t> a</w:t>
      </w:r>
      <w:r w:rsidRPr="00864A6A">
        <w:rPr>
          <w:rFonts w:eastAsia="Calibri" w:cs="Times New Roman"/>
          <w:bCs/>
          <w:noProof/>
          <w:sz w:val="24"/>
          <w:szCs w:val="24"/>
          <w:lang w:eastAsia="en-US"/>
        </w:rPr>
        <w:t xml:space="preserve"> vládnych nariadení stanovuje podmienky, a tým vytvára regulačné mechanizmy. Vytvára ich v spolupráci so ZP v nasledovných oblastiach:</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stanovenia maximálnych cien liekov, zdravotníckych pomôcok a dietetických potravín,</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stanovenia rozsahu regulácie cien v zdravotníctve (ZZS, DZS....),</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stanovenia poplatkov v zdravotníctve za služby súvisiace s poskytovaním ZS,</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verejnej minimálnej siete PZS,</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prerozdeľovania preddavkov na poistné na VZP,</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materiálno-technického vybavenia a personálneho zabezpečenia jednotlivých druhov zdravotníckych zariadení ambulantnej a ústavnej ZS,</w:t>
      </w:r>
    </w:p>
    <w:p w:rsidR="00516396" w:rsidRPr="00864A6A" w:rsidRDefault="00516396" w:rsidP="00516396">
      <w:pPr>
        <w:numPr>
          <w:ilvl w:val="0"/>
          <w:numId w:val="43"/>
        </w:numPr>
        <w:spacing w:after="200" w:line="240" w:lineRule="auto"/>
        <w:contextualSpacing/>
        <w:rPr>
          <w:rFonts w:eastAsia="Calibri" w:cs="Times New Roman"/>
          <w:noProof/>
          <w:sz w:val="24"/>
          <w:szCs w:val="24"/>
          <w:lang w:eastAsia="en-US"/>
        </w:rPr>
      </w:pPr>
      <w:r w:rsidRPr="00864A6A">
        <w:rPr>
          <w:rFonts w:eastAsia="Calibri" w:cs="Times New Roman"/>
          <w:noProof/>
          <w:sz w:val="24"/>
          <w:szCs w:val="24"/>
          <w:lang w:eastAsia="en-US"/>
        </w:rPr>
        <w:t>rozsahu a frekvencie preventívnych prehliadok.</w:t>
      </w:r>
    </w:p>
    <w:p w:rsidR="00516396" w:rsidRPr="00864A6A" w:rsidRDefault="00EE521B" w:rsidP="00516396">
      <w:pPr>
        <w:spacing w:before="120" w:line="240" w:lineRule="auto"/>
        <w:rPr>
          <w:rFonts w:eastAsia="Calibri" w:cs="Times New Roman"/>
          <w:noProof/>
          <w:sz w:val="24"/>
          <w:szCs w:val="24"/>
          <w:lang w:eastAsia="en-US"/>
        </w:rPr>
      </w:pPr>
      <w:r w:rsidRPr="00864A6A">
        <w:rPr>
          <w:rFonts w:eastAsia="Calibri" w:cs="Times New Roman"/>
          <w:noProof/>
          <w:sz w:val="24"/>
          <w:szCs w:val="24"/>
        </w:rPr>
        <w:br/>
      </w:r>
      <w:r w:rsidR="00516396" w:rsidRPr="00864A6A">
        <w:rPr>
          <w:rFonts w:eastAsia="Calibri" w:cs="Times New Roman"/>
          <w:noProof/>
          <w:sz w:val="24"/>
          <w:szCs w:val="24"/>
        </w:rPr>
        <w:t>ZP uplatňujú regulačné mechanizmy prostredníctvom:</w:t>
      </w:r>
    </w:p>
    <w:p w:rsidR="00516396" w:rsidRPr="00864A6A" w:rsidRDefault="002023C8" w:rsidP="00516396">
      <w:pPr>
        <w:numPr>
          <w:ilvl w:val="0"/>
          <w:numId w:val="22"/>
        </w:numPr>
        <w:spacing w:before="120" w:line="240" w:lineRule="auto"/>
        <w:ind w:left="426" w:hanging="284"/>
        <w:rPr>
          <w:rFonts w:eastAsia="Calibri" w:cs="Times New Roman"/>
          <w:noProof/>
          <w:sz w:val="24"/>
          <w:szCs w:val="24"/>
          <w:lang w:eastAsia="en-US"/>
        </w:rPr>
      </w:pPr>
      <w:r w:rsidRPr="00864A6A">
        <w:rPr>
          <w:rFonts w:eastAsia="Calibri" w:cs="Times New Roman"/>
          <w:noProof/>
          <w:sz w:val="24"/>
          <w:szCs w:val="24"/>
          <w:lang w:eastAsia="en-US"/>
        </w:rPr>
        <w:t>uzatvárania zml</w:t>
      </w:r>
      <w:r w:rsidR="00B4409E" w:rsidRPr="00864A6A">
        <w:rPr>
          <w:rFonts w:eastAsia="Calibri" w:cs="Times New Roman"/>
          <w:noProof/>
          <w:sz w:val="24"/>
          <w:szCs w:val="24"/>
          <w:lang w:eastAsia="en-US"/>
        </w:rPr>
        <w:t>ú</w:t>
      </w:r>
      <w:r w:rsidRPr="00864A6A">
        <w:rPr>
          <w:rFonts w:eastAsia="Calibri" w:cs="Times New Roman"/>
          <w:noProof/>
          <w:sz w:val="24"/>
          <w:szCs w:val="24"/>
          <w:lang w:eastAsia="en-US"/>
        </w:rPr>
        <w:t xml:space="preserve">v o poskytovaní </w:t>
      </w:r>
      <w:r w:rsidR="00D76181" w:rsidRPr="00864A6A">
        <w:rPr>
          <w:rFonts w:eastAsia="Calibri" w:cs="Times New Roman"/>
          <w:noProof/>
          <w:sz w:val="24"/>
          <w:szCs w:val="24"/>
          <w:lang w:eastAsia="en-US"/>
        </w:rPr>
        <w:t>ZS na základe</w:t>
      </w:r>
    </w:p>
    <w:p w:rsidR="00516396" w:rsidRPr="00864A6A" w:rsidRDefault="008F0BAE" w:rsidP="00516396">
      <w:pPr>
        <w:numPr>
          <w:ilvl w:val="1"/>
          <w:numId w:val="20"/>
        </w:numPr>
        <w:tabs>
          <w:tab w:val="num" w:pos="851"/>
        </w:tabs>
        <w:spacing w:line="240" w:lineRule="auto"/>
        <w:ind w:left="851" w:hanging="284"/>
        <w:rPr>
          <w:rFonts w:eastAsia="Calibri" w:cs="Times New Roman"/>
          <w:noProof/>
          <w:sz w:val="24"/>
          <w:szCs w:val="24"/>
          <w:lang w:eastAsia="en-US"/>
        </w:rPr>
      </w:pPr>
      <w:r w:rsidRPr="00864A6A">
        <w:rPr>
          <w:rFonts w:eastAsia="Calibri" w:cs="Times New Roman"/>
          <w:noProof/>
          <w:sz w:val="24"/>
          <w:szCs w:val="24"/>
          <w:lang w:eastAsia="en-US"/>
        </w:rPr>
        <w:t>sledovani</w:t>
      </w:r>
      <w:r w:rsidR="00D76181" w:rsidRPr="00864A6A">
        <w:rPr>
          <w:rFonts w:eastAsia="Calibri" w:cs="Times New Roman"/>
          <w:noProof/>
          <w:sz w:val="24"/>
          <w:szCs w:val="24"/>
          <w:lang w:eastAsia="en-US"/>
        </w:rPr>
        <w:t>a</w:t>
      </w:r>
      <w:r w:rsidRPr="00864A6A">
        <w:rPr>
          <w:rFonts w:eastAsia="Calibri" w:cs="Times New Roman"/>
          <w:noProof/>
          <w:sz w:val="24"/>
          <w:szCs w:val="24"/>
          <w:lang w:eastAsia="en-US"/>
        </w:rPr>
        <w:t xml:space="preserve"> </w:t>
      </w:r>
      <w:r w:rsidR="00516396" w:rsidRPr="00864A6A">
        <w:rPr>
          <w:rFonts w:eastAsia="Calibri" w:cs="Times New Roman"/>
          <w:noProof/>
          <w:sz w:val="24"/>
          <w:szCs w:val="24"/>
          <w:lang w:eastAsia="en-US"/>
        </w:rPr>
        <w:t>plnenia zákonných podmienok pre výkon činnosti PZS v jednotlivých druhoch ZZ,</w:t>
      </w:r>
    </w:p>
    <w:p w:rsidR="00516396" w:rsidRPr="00864A6A" w:rsidRDefault="00516396" w:rsidP="00516396">
      <w:pPr>
        <w:numPr>
          <w:ilvl w:val="1"/>
          <w:numId w:val="20"/>
        </w:numPr>
        <w:tabs>
          <w:tab w:val="num" w:pos="851"/>
        </w:tabs>
        <w:spacing w:line="240" w:lineRule="auto"/>
        <w:ind w:left="851" w:hanging="284"/>
        <w:rPr>
          <w:rFonts w:eastAsia="Calibri" w:cs="Times New Roman"/>
          <w:noProof/>
          <w:sz w:val="24"/>
          <w:szCs w:val="24"/>
          <w:lang w:eastAsia="en-US"/>
        </w:rPr>
      </w:pPr>
      <w:r w:rsidRPr="00864A6A">
        <w:rPr>
          <w:rFonts w:eastAsia="Calibri" w:cs="Times New Roman"/>
          <w:noProof/>
          <w:sz w:val="24"/>
          <w:szCs w:val="24"/>
          <w:lang w:eastAsia="en-US"/>
        </w:rPr>
        <w:t>hodnoteni</w:t>
      </w:r>
      <w:r w:rsidR="00D76181" w:rsidRPr="00864A6A">
        <w:rPr>
          <w:rFonts w:eastAsia="Calibri" w:cs="Times New Roman"/>
          <w:noProof/>
          <w:sz w:val="24"/>
          <w:szCs w:val="24"/>
          <w:lang w:eastAsia="en-US"/>
        </w:rPr>
        <w:t>a</w:t>
      </w:r>
      <w:r w:rsidRPr="00864A6A">
        <w:rPr>
          <w:rFonts w:eastAsia="Calibri" w:cs="Times New Roman"/>
          <w:noProof/>
          <w:sz w:val="24"/>
          <w:szCs w:val="24"/>
          <w:lang w:eastAsia="en-US"/>
        </w:rPr>
        <w:t xml:space="preserve"> indikátorov kvality,</w:t>
      </w:r>
    </w:p>
    <w:p w:rsidR="00516396" w:rsidRPr="00864A6A" w:rsidRDefault="00516396" w:rsidP="00516396">
      <w:pPr>
        <w:numPr>
          <w:ilvl w:val="1"/>
          <w:numId w:val="20"/>
        </w:numPr>
        <w:tabs>
          <w:tab w:val="num" w:pos="851"/>
        </w:tabs>
        <w:spacing w:line="240" w:lineRule="auto"/>
        <w:ind w:left="851" w:hanging="284"/>
        <w:rPr>
          <w:rFonts w:eastAsia="Calibri" w:cs="Times New Roman"/>
          <w:noProof/>
          <w:sz w:val="24"/>
          <w:szCs w:val="24"/>
          <w:lang w:eastAsia="en-US"/>
        </w:rPr>
      </w:pPr>
      <w:r w:rsidRPr="00864A6A">
        <w:rPr>
          <w:rFonts w:eastAsia="Calibri" w:cs="Times New Roman"/>
          <w:noProof/>
          <w:sz w:val="24"/>
          <w:szCs w:val="24"/>
        </w:rPr>
        <w:t>určovani</w:t>
      </w:r>
      <w:r w:rsidR="00D76181" w:rsidRPr="00864A6A">
        <w:rPr>
          <w:rFonts w:eastAsia="Calibri" w:cs="Times New Roman"/>
          <w:noProof/>
          <w:sz w:val="24"/>
          <w:szCs w:val="24"/>
        </w:rPr>
        <w:t>a</w:t>
      </w:r>
      <w:r w:rsidRPr="00864A6A">
        <w:rPr>
          <w:rFonts w:eastAsia="Calibri" w:cs="Times New Roman"/>
          <w:noProof/>
          <w:sz w:val="24"/>
          <w:szCs w:val="24"/>
        </w:rPr>
        <w:t xml:space="preserve"> a vyhodnocovani</w:t>
      </w:r>
      <w:r w:rsidR="00D76181" w:rsidRPr="00864A6A">
        <w:rPr>
          <w:rFonts w:eastAsia="Calibri" w:cs="Times New Roman"/>
          <w:noProof/>
          <w:sz w:val="24"/>
          <w:szCs w:val="24"/>
        </w:rPr>
        <w:t>a</w:t>
      </w:r>
      <w:r w:rsidRPr="00864A6A">
        <w:rPr>
          <w:rFonts w:eastAsia="Calibri" w:cs="Times New Roman"/>
          <w:noProof/>
          <w:sz w:val="24"/>
          <w:szCs w:val="24"/>
        </w:rPr>
        <w:t xml:space="preserve"> </w:t>
      </w:r>
      <w:r w:rsidRPr="00864A6A">
        <w:rPr>
          <w:rFonts w:eastAsia="Calibri" w:cs="Times New Roman"/>
          <w:noProof/>
          <w:sz w:val="24"/>
          <w:szCs w:val="24"/>
          <w:lang w:eastAsia="en-US"/>
        </w:rPr>
        <w:t xml:space="preserve">vlastných kvalitatívnych kritérií v tej istej odbornosti alebo pre rovnaký druh ZZ </w:t>
      </w:r>
      <w:r w:rsidRPr="00864A6A">
        <w:rPr>
          <w:rFonts w:eastAsia="Calibri" w:cs="Times New Roman"/>
          <w:noProof/>
          <w:sz w:val="24"/>
          <w:szCs w:val="24"/>
        </w:rPr>
        <w:t>výkonom revíznej a</w:t>
      </w:r>
      <w:r w:rsidRPr="00864A6A">
        <w:rPr>
          <w:rFonts w:eastAsia="Calibri" w:cs="Times New Roman"/>
          <w:noProof/>
          <w:sz w:val="24"/>
          <w:szCs w:val="24"/>
          <w:lang w:eastAsia="en-US"/>
        </w:rPr>
        <w:t xml:space="preserve"> </w:t>
      </w:r>
      <w:r w:rsidRPr="00864A6A">
        <w:rPr>
          <w:rFonts w:eastAsia="Calibri" w:cs="Times New Roman"/>
          <w:noProof/>
          <w:sz w:val="24"/>
          <w:szCs w:val="24"/>
        </w:rPr>
        <w:t>kontrolnej činnosti</w:t>
      </w:r>
      <w:r w:rsidRPr="00864A6A">
        <w:rPr>
          <w:rFonts w:eastAsia="Calibri" w:cs="Times New Roman"/>
          <w:noProof/>
          <w:sz w:val="24"/>
          <w:szCs w:val="24"/>
          <w:lang w:eastAsia="en-US"/>
        </w:rPr>
        <w:t>,</w:t>
      </w:r>
    </w:p>
    <w:p w:rsidR="00516396" w:rsidRPr="00864A6A" w:rsidRDefault="00516396" w:rsidP="00516396">
      <w:pPr>
        <w:numPr>
          <w:ilvl w:val="1"/>
          <w:numId w:val="20"/>
        </w:numPr>
        <w:tabs>
          <w:tab w:val="num" w:pos="851"/>
        </w:tabs>
        <w:spacing w:line="240" w:lineRule="auto"/>
        <w:ind w:left="851"/>
        <w:rPr>
          <w:rFonts w:eastAsia="Calibri" w:cs="Times New Roman"/>
          <w:noProof/>
          <w:sz w:val="24"/>
          <w:szCs w:val="24"/>
          <w:lang w:eastAsia="en-US"/>
        </w:rPr>
      </w:pPr>
      <w:r w:rsidRPr="00864A6A">
        <w:rPr>
          <w:rFonts w:eastAsia="Calibri" w:cs="Times New Roman"/>
          <w:noProof/>
          <w:sz w:val="24"/>
          <w:szCs w:val="24"/>
          <w:lang w:eastAsia="en-US"/>
        </w:rPr>
        <w:t>vypracovan</w:t>
      </w:r>
      <w:r w:rsidR="00D76181" w:rsidRPr="00864A6A">
        <w:rPr>
          <w:rFonts w:eastAsia="Calibri" w:cs="Times New Roman"/>
          <w:noProof/>
          <w:sz w:val="24"/>
          <w:szCs w:val="24"/>
          <w:lang w:eastAsia="en-US"/>
        </w:rPr>
        <w:t>ých</w:t>
      </w:r>
      <w:r w:rsidRPr="00864A6A">
        <w:rPr>
          <w:rFonts w:eastAsia="Calibri" w:cs="Times New Roman"/>
          <w:noProof/>
          <w:sz w:val="24"/>
          <w:szCs w:val="24"/>
          <w:lang w:eastAsia="en-US"/>
        </w:rPr>
        <w:t xml:space="preserve"> podmien</w:t>
      </w:r>
      <w:r w:rsidR="00D76181" w:rsidRPr="00864A6A">
        <w:rPr>
          <w:rFonts w:eastAsia="Calibri" w:cs="Times New Roman"/>
          <w:noProof/>
          <w:sz w:val="24"/>
          <w:szCs w:val="24"/>
          <w:lang w:eastAsia="en-US"/>
        </w:rPr>
        <w:t>o</w:t>
      </w:r>
      <w:r w:rsidR="00BF21DE" w:rsidRPr="00864A6A">
        <w:rPr>
          <w:rFonts w:eastAsia="Calibri" w:cs="Times New Roman"/>
          <w:noProof/>
          <w:sz w:val="24"/>
          <w:szCs w:val="24"/>
          <w:lang w:eastAsia="en-US"/>
        </w:rPr>
        <w:t>k</w:t>
      </w:r>
      <w:r w:rsidRPr="00864A6A">
        <w:rPr>
          <w:rFonts w:eastAsia="Calibri" w:cs="Times New Roman"/>
          <w:noProof/>
          <w:sz w:val="24"/>
          <w:szCs w:val="24"/>
          <w:lang w:eastAsia="en-US"/>
        </w:rPr>
        <w:t xml:space="preserve"> diferencovanej úhrady vybraných zdravotných výkonov (vo väzbe na indikujúceho lekára, na poskytujúceho lekára, na diagnózu a pod.), ktoré sú prijaté na základe rokovaní a dohôd, ktoré tvoria prílohu k zmluve o poskytovaní ZS</w:t>
      </w:r>
      <w:r w:rsidR="00BF21DE" w:rsidRPr="00864A6A">
        <w:rPr>
          <w:rFonts w:eastAsia="Calibri" w:cs="Times New Roman"/>
          <w:noProof/>
          <w:sz w:val="24"/>
          <w:szCs w:val="24"/>
          <w:lang w:eastAsia="en-US"/>
        </w:rPr>
        <w:t> a</w:t>
      </w:r>
      <w:r w:rsidRPr="00864A6A">
        <w:rPr>
          <w:rFonts w:eastAsia="Calibri" w:cs="Times New Roman"/>
          <w:noProof/>
          <w:sz w:val="24"/>
          <w:szCs w:val="24"/>
          <w:lang w:eastAsia="en-US"/>
        </w:rPr>
        <w:t> sú zverejnené na internetových portáloch ZP,</w:t>
      </w:r>
    </w:p>
    <w:p w:rsidR="00516396" w:rsidRPr="00864A6A" w:rsidRDefault="00516396" w:rsidP="00516396">
      <w:pPr>
        <w:numPr>
          <w:ilvl w:val="1"/>
          <w:numId w:val="20"/>
        </w:numPr>
        <w:tabs>
          <w:tab w:val="num" w:pos="851"/>
        </w:tabs>
        <w:spacing w:line="240" w:lineRule="auto"/>
        <w:ind w:left="851"/>
        <w:rPr>
          <w:rFonts w:eastAsia="Calibri" w:cs="Times New Roman"/>
          <w:noProof/>
          <w:sz w:val="24"/>
          <w:szCs w:val="24"/>
          <w:lang w:eastAsia="en-US"/>
        </w:rPr>
      </w:pPr>
      <w:r w:rsidRPr="00864A6A">
        <w:rPr>
          <w:rFonts w:eastAsia="Calibri" w:cs="Times New Roman"/>
          <w:noProof/>
          <w:sz w:val="24"/>
          <w:szCs w:val="24"/>
          <w:lang w:eastAsia="en-US"/>
        </w:rPr>
        <w:t>obmedzen</w:t>
      </w:r>
      <w:r w:rsidR="00D76181" w:rsidRPr="00864A6A">
        <w:rPr>
          <w:rFonts w:eastAsia="Calibri" w:cs="Times New Roman"/>
          <w:noProof/>
          <w:sz w:val="24"/>
          <w:szCs w:val="24"/>
          <w:lang w:eastAsia="en-US"/>
        </w:rPr>
        <w:t>í</w:t>
      </w:r>
      <w:r w:rsidRPr="00864A6A">
        <w:rPr>
          <w:rFonts w:eastAsia="Calibri" w:cs="Times New Roman"/>
          <w:noProof/>
          <w:sz w:val="24"/>
          <w:szCs w:val="24"/>
          <w:lang w:eastAsia="en-US"/>
        </w:rPr>
        <w:t xml:space="preserve"> frekvencie poskytovania niektorých zdravotných výkonov a stanovenia kritérií vo vzťahu k odbornosti indikujúceho lekára, </w:t>
      </w:r>
    </w:p>
    <w:p w:rsidR="00516396" w:rsidRPr="00864A6A" w:rsidRDefault="00516396" w:rsidP="00516396">
      <w:pPr>
        <w:numPr>
          <w:ilvl w:val="0"/>
          <w:numId w:val="22"/>
        </w:numPr>
        <w:spacing w:before="120" w:line="240" w:lineRule="auto"/>
        <w:ind w:left="426" w:hanging="284"/>
        <w:rPr>
          <w:rFonts w:eastAsia="Calibri" w:cs="Times New Roman"/>
          <w:noProof/>
          <w:sz w:val="24"/>
          <w:szCs w:val="24"/>
          <w:lang w:eastAsia="en-US"/>
        </w:rPr>
      </w:pPr>
      <w:r w:rsidRPr="00864A6A">
        <w:rPr>
          <w:rFonts w:eastAsia="Calibri" w:cs="Times New Roman"/>
          <w:noProof/>
          <w:sz w:val="24"/>
          <w:szCs w:val="24"/>
          <w:lang w:eastAsia="en-US"/>
        </w:rPr>
        <w:t>určených pravidiel schvaľovacej činnosti</w:t>
      </w:r>
    </w:p>
    <w:p w:rsidR="00516396" w:rsidRPr="00864A6A" w:rsidRDefault="00D76181" w:rsidP="00516396">
      <w:pPr>
        <w:numPr>
          <w:ilvl w:val="1"/>
          <w:numId w:val="20"/>
        </w:numPr>
        <w:tabs>
          <w:tab w:val="num" w:pos="851"/>
        </w:tabs>
        <w:spacing w:line="240" w:lineRule="auto"/>
        <w:ind w:left="851"/>
        <w:rPr>
          <w:rFonts w:eastAsia="Calibri" w:cs="Times New Roman"/>
          <w:noProof/>
          <w:sz w:val="24"/>
          <w:szCs w:val="24"/>
          <w:lang w:eastAsia="en-US"/>
        </w:rPr>
      </w:pPr>
      <w:r w:rsidRPr="00864A6A">
        <w:rPr>
          <w:rFonts w:eastAsia="Calibri" w:cs="Times New Roman"/>
          <w:noProof/>
          <w:sz w:val="24"/>
          <w:szCs w:val="24"/>
          <w:lang w:eastAsia="en-US"/>
        </w:rPr>
        <w:t xml:space="preserve">pre </w:t>
      </w:r>
      <w:r w:rsidR="00516396" w:rsidRPr="00864A6A">
        <w:rPr>
          <w:rFonts w:eastAsia="Calibri" w:cs="Times New Roman"/>
          <w:noProof/>
          <w:sz w:val="24"/>
          <w:szCs w:val="24"/>
          <w:lang w:eastAsia="en-US"/>
        </w:rPr>
        <w:t>vytváranie vlastných protokolov k schvaľovaniu a k sledovaniu efektivity finančne náročnej liečby,</w:t>
      </w:r>
    </w:p>
    <w:p w:rsidR="00516396" w:rsidRPr="00864A6A" w:rsidRDefault="00516396" w:rsidP="00516396">
      <w:pPr>
        <w:numPr>
          <w:ilvl w:val="1"/>
          <w:numId w:val="20"/>
        </w:numPr>
        <w:tabs>
          <w:tab w:val="num" w:pos="851"/>
        </w:tabs>
        <w:spacing w:line="240" w:lineRule="auto"/>
        <w:ind w:left="851"/>
        <w:rPr>
          <w:rFonts w:eastAsia="Calibri" w:cs="Times New Roman"/>
          <w:noProof/>
          <w:sz w:val="24"/>
          <w:szCs w:val="24"/>
          <w:lang w:eastAsia="en-US"/>
        </w:rPr>
      </w:pPr>
      <w:r w:rsidRPr="00864A6A">
        <w:rPr>
          <w:rFonts w:eastAsia="Calibri" w:cs="Times New Roman"/>
          <w:noProof/>
          <w:sz w:val="24"/>
          <w:szCs w:val="24"/>
          <w:lang w:eastAsia="en-US"/>
        </w:rPr>
        <w:t>schvaľovan</w:t>
      </w:r>
      <w:r w:rsidR="00D76181" w:rsidRPr="00864A6A">
        <w:rPr>
          <w:rFonts w:eastAsia="Calibri" w:cs="Times New Roman"/>
          <w:noProof/>
          <w:sz w:val="24"/>
          <w:szCs w:val="24"/>
          <w:lang w:eastAsia="en-US"/>
        </w:rPr>
        <w:t>í</w:t>
      </w:r>
      <w:r w:rsidRPr="00864A6A">
        <w:rPr>
          <w:rFonts w:eastAsia="Calibri" w:cs="Times New Roman"/>
          <w:noProof/>
          <w:sz w:val="24"/>
          <w:szCs w:val="24"/>
          <w:lang w:eastAsia="en-US"/>
        </w:rPr>
        <w:t xml:space="preserve"> hospitalizácií,</w:t>
      </w:r>
    </w:p>
    <w:p w:rsidR="00516396" w:rsidRPr="00864A6A" w:rsidRDefault="00D76181" w:rsidP="00516396">
      <w:pPr>
        <w:numPr>
          <w:ilvl w:val="1"/>
          <w:numId w:val="20"/>
        </w:numPr>
        <w:tabs>
          <w:tab w:val="num" w:pos="851"/>
        </w:tabs>
        <w:spacing w:line="240" w:lineRule="auto"/>
        <w:ind w:left="851"/>
        <w:rPr>
          <w:rFonts w:eastAsia="Calibri" w:cs="Times New Roman"/>
          <w:noProof/>
          <w:sz w:val="24"/>
          <w:szCs w:val="24"/>
          <w:lang w:eastAsia="en-US"/>
        </w:rPr>
      </w:pPr>
      <w:r w:rsidRPr="00864A6A">
        <w:rPr>
          <w:rFonts w:eastAsia="Calibri" w:cs="Times New Roman"/>
          <w:noProof/>
          <w:sz w:val="24"/>
          <w:szCs w:val="24"/>
          <w:lang w:eastAsia="en-US"/>
        </w:rPr>
        <w:t xml:space="preserve">pre </w:t>
      </w:r>
      <w:r w:rsidR="00516396" w:rsidRPr="00864A6A">
        <w:rPr>
          <w:rFonts w:eastAsia="Calibri" w:cs="Times New Roman"/>
          <w:noProof/>
          <w:sz w:val="24"/>
          <w:szCs w:val="24"/>
          <w:lang w:eastAsia="en-US"/>
        </w:rPr>
        <w:t>regulácie cien finančne náročných jednorazových zdravotníckych pomôcok,</w:t>
      </w:r>
    </w:p>
    <w:p w:rsidR="00516396" w:rsidRPr="00864A6A" w:rsidRDefault="00516396" w:rsidP="00516396">
      <w:pPr>
        <w:numPr>
          <w:ilvl w:val="1"/>
          <w:numId w:val="20"/>
        </w:numPr>
        <w:tabs>
          <w:tab w:val="num" w:pos="851"/>
        </w:tabs>
        <w:spacing w:line="240" w:lineRule="auto"/>
        <w:ind w:left="851"/>
        <w:rPr>
          <w:rFonts w:eastAsia="Calibri" w:cs="Times New Roman"/>
          <w:noProof/>
          <w:sz w:val="24"/>
          <w:szCs w:val="24"/>
          <w:lang w:eastAsia="en-US"/>
        </w:rPr>
      </w:pPr>
      <w:r w:rsidRPr="00864A6A">
        <w:rPr>
          <w:rFonts w:eastAsia="Calibri" w:cs="Times New Roman"/>
          <w:noProof/>
          <w:sz w:val="24"/>
          <w:szCs w:val="24"/>
          <w:lang w:eastAsia="en-US"/>
        </w:rPr>
        <w:t>pri schvaľovaní kúpeľnej starostlivosti,</w:t>
      </w:r>
    </w:p>
    <w:p w:rsidR="00516396" w:rsidRPr="00864A6A" w:rsidRDefault="00516396" w:rsidP="00516396">
      <w:pPr>
        <w:numPr>
          <w:ilvl w:val="0"/>
          <w:numId w:val="22"/>
        </w:numPr>
        <w:spacing w:before="120" w:line="240" w:lineRule="auto"/>
        <w:ind w:left="426" w:hanging="284"/>
        <w:rPr>
          <w:rFonts w:eastAsia="Calibri" w:cs="Times New Roman"/>
          <w:noProof/>
          <w:sz w:val="24"/>
          <w:szCs w:val="24"/>
          <w:lang w:eastAsia="en-US"/>
        </w:rPr>
      </w:pPr>
      <w:r w:rsidRPr="00864A6A">
        <w:rPr>
          <w:rFonts w:eastAsia="Calibri" w:cs="Times New Roman"/>
          <w:noProof/>
          <w:sz w:val="24"/>
          <w:szCs w:val="24"/>
          <w:lang w:eastAsia="en-US"/>
        </w:rPr>
        <w:t xml:space="preserve">určených pravidiel pre zaraďovanie do dispenzárnej starostlivosti a zaraďovania do zoznamov poistencov čakajúcich na plánovanú zdravotnú starostlivosť, </w:t>
      </w:r>
    </w:p>
    <w:p w:rsidR="00516396" w:rsidRPr="00864A6A" w:rsidRDefault="00516396" w:rsidP="00516396">
      <w:pPr>
        <w:numPr>
          <w:ilvl w:val="0"/>
          <w:numId w:val="22"/>
        </w:numPr>
        <w:spacing w:before="120" w:line="240" w:lineRule="auto"/>
        <w:ind w:left="426" w:hanging="284"/>
        <w:rPr>
          <w:rFonts w:eastAsia="Calibri" w:cs="Times New Roman"/>
          <w:noProof/>
          <w:sz w:val="24"/>
          <w:szCs w:val="24"/>
          <w:lang w:eastAsia="en-US"/>
        </w:rPr>
      </w:pPr>
      <w:r w:rsidRPr="00864A6A">
        <w:rPr>
          <w:rFonts w:eastAsia="Calibri" w:cs="Times New Roman"/>
          <w:noProof/>
          <w:sz w:val="24"/>
          <w:szCs w:val="24"/>
          <w:lang w:eastAsia="en-US"/>
        </w:rPr>
        <w:lastRenderedPageBreak/>
        <w:t>ponuky úhrady nadštandardnej ZS (zdravotné výkony poskytované nad rámec zákonom stanoveného rozsahu poskytovanej ZS - vakcinácia, rozšírené preventívne prehliadky...).</w:t>
      </w:r>
    </w:p>
    <w:p w:rsidR="00516396" w:rsidRPr="00864A6A" w:rsidRDefault="00516396" w:rsidP="00516396">
      <w:pPr>
        <w:autoSpaceDE w:val="0"/>
        <w:autoSpaceDN w:val="0"/>
        <w:adjustRightInd w:val="0"/>
        <w:spacing w:line="240" w:lineRule="auto"/>
        <w:rPr>
          <w:rFonts w:eastAsia="Calibri" w:cs="Times New Roman"/>
          <w:noProof/>
          <w:sz w:val="24"/>
          <w:szCs w:val="24"/>
        </w:rPr>
      </w:pPr>
    </w:p>
    <w:p w:rsidR="00516396" w:rsidRPr="00864A6A" w:rsidRDefault="00516396" w:rsidP="00516396">
      <w:pPr>
        <w:spacing w:after="200" w:line="240" w:lineRule="auto"/>
        <w:rPr>
          <w:rFonts w:eastAsia="Calibri" w:cs="Times New Roman"/>
          <w:bCs/>
          <w:noProof/>
          <w:sz w:val="24"/>
          <w:szCs w:val="24"/>
          <w:lang w:eastAsia="en-US"/>
        </w:rPr>
      </w:pPr>
      <w:r w:rsidRPr="00864A6A">
        <w:rPr>
          <w:rFonts w:eastAsia="Calibri" w:cs="Times New Roman"/>
          <w:bCs/>
          <w:noProof/>
          <w:sz w:val="24"/>
          <w:szCs w:val="24"/>
          <w:lang w:eastAsia="en-US"/>
        </w:rPr>
        <w:t>ZP si vytvárajú individuálne podmienky v závislosti od  zámeru ZP pri nakladaní s prostriedkami VZP. Tieto pravidlá by mali byť v súlade s legislatívou, ktorá je operatívne upravovaná v</w:t>
      </w:r>
      <w:r w:rsidR="00D00DAF" w:rsidRPr="00864A6A">
        <w:rPr>
          <w:rFonts w:eastAsia="Calibri" w:cs="Times New Roman"/>
          <w:bCs/>
          <w:noProof/>
          <w:sz w:val="24"/>
          <w:szCs w:val="24"/>
          <w:lang w:eastAsia="en-US"/>
        </w:rPr>
        <w:t> </w:t>
      </w:r>
      <w:r w:rsidRPr="00864A6A">
        <w:rPr>
          <w:rFonts w:eastAsia="Calibri" w:cs="Times New Roman"/>
          <w:bCs/>
          <w:noProof/>
          <w:sz w:val="24"/>
          <w:szCs w:val="24"/>
          <w:lang w:eastAsia="en-US"/>
        </w:rPr>
        <w:t xml:space="preserve">závislosti od vyvíjajúcich sa podmienok a potrieb spoločnosti. </w:t>
      </w:r>
    </w:p>
    <w:p w:rsidR="00516396" w:rsidRPr="00864A6A" w:rsidRDefault="00516396" w:rsidP="00516396">
      <w:pPr>
        <w:spacing w:after="200" w:line="240" w:lineRule="auto"/>
        <w:rPr>
          <w:rFonts w:eastAsia="Calibri" w:cs="Times New Roman"/>
          <w:bCs/>
          <w:noProof/>
          <w:sz w:val="24"/>
          <w:szCs w:val="24"/>
          <w:lang w:eastAsia="en-US"/>
        </w:rPr>
      </w:pPr>
      <w:r w:rsidRPr="00864A6A">
        <w:rPr>
          <w:rFonts w:eastAsia="Calibri" w:cs="Times New Roman"/>
          <w:bCs/>
          <w:noProof/>
          <w:sz w:val="24"/>
          <w:szCs w:val="24"/>
          <w:lang w:eastAsia="en-US"/>
        </w:rPr>
        <w:t xml:space="preserve">V </w:t>
      </w:r>
      <w:r w:rsidR="00D00DAF" w:rsidRPr="00864A6A">
        <w:rPr>
          <w:rFonts w:eastAsia="Calibri" w:cs="Times New Roman"/>
          <w:bCs/>
          <w:noProof/>
          <w:sz w:val="24"/>
          <w:szCs w:val="24"/>
          <w:lang w:eastAsia="en-US"/>
        </w:rPr>
        <w:t>ÚZS</w:t>
      </w:r>
      <w:r w:rsidRPr="00864A6A">
        <w:rPr>
          <w:rFonts w:eastAsia="Calibri" w:cs="Times New Roman"/>
          <w:bCs/>
          <w:noProof/>
          <w:sz w:val="24"/>
          <w:szCs w:val="24"/>
          <w:lang w:eastAsia="en-US"/>
        </w:rPr>
        <w:t xml:space="preserve"> ZP </w:t>
      </w:r>
      <w:r w:rsidR="006770CA" w:rsidRPr="00864A6A">
        <w:rPr>
          <w:rFonts w:eastAsia="Calibri" w:cs="Times New Roman"/>
          <w:bCs/>
          <w:noProof/>
          <w:sz w:val="24"/>
          <w:szCs w:val="24"/>
          <w:lang w:eastAsia="en-US"/>
        </w:rPr>
        <w:t>stanovili dohodou</w:t>
      </w:r>
      <w:r w:rsidRPr="00864A6A">
        <w:rPr>
          <w:rFonts w:eastAsia="Calibri" w:cs="Times New Roman"/>
          <w:bCs/>
          <w:noProof/>
          <w:sz w:val="24"/>
          <w:szCs w:val="24"/>
          <w:lang w:eastAsia="en-US"/>
        </w:rPr>
        <w:t xml:space="preserve"> s PZS výšku platby pre jednotlivé oddelenia nemocníc a jednotlivé </w:t>
      </w:r>
      <w:r w:rsidR="00D00DAF" w:rsidRPr="00864A6A">
        <w:rPr>
          <w:rFonts w:eastAsia="Calibri" w:cs="Times New Roman"/>
          <w:bCs/>
          <w:noProof/>
          <w:sz w:val="24"/>
          <w:szCs w:val="24"/>
          <w:lang w:eastAsia="en-US"/>
        </w:rPr>
        <w:t>ZZ</w:t>
      </w:r>
      <w:r w:rsidRPr="00864A6A">
        <w:rPr>
          <w:rFonts w:eastAsia="Calibri" w:cs="Times New Roman"/>
          <w:bCs/>
          <w:noProof/>
          <w:sz w:val="24"/>
          <w:szCs w:val="24"/>
          <w:lang w:eastAsia="en-US"/>
        </w:rPr>
        <w:t xml:space="preserve"> podľa špecializačného zamerania a</w:t>
      </w:r>
      <w:r w:rsidR="00122BC0" w:rsidRPr="00864A6A">
        <w:rPr>
          <w:rFonts w:eastAsia="Calibri" w:cs="Times New Roman"/>
          <w:bCs/>
          <w:noProof/>
          <w:sz w:val="24"/>
          <w:szCs w:val="24"/>
          <w:lang w:eastAsia="en-US"/>
        </w:rPr>
        <w:t xml:space="preserve"> aktuálnych </w:t>
      </w:r>
      <w:r w:rsidRPr="00864A6A">
        <w:rPr>
          <w:rFonts w:eastAsia="Calibri" w:cs="Times New Roman"/>
          <w:bCs/>
          <w:noProof/>
          <w:sz w:val="24"/>
          <w:szCs w:val="24"/>
          <w:lang w:eastAsia="en-US"/>
        </w:rPr>
        <w:t>potrieb spoločnosti.</w:t>
      </w:r>
    </w:p>
    <w:p w:rsidR="00C51223" w:rsidRPr="00864A6A" w:rsidRDefault="00C51223" w:rsidP="00516396">
      <w:pPr>
        <w:spacing w:after="200" w:line="240" w:lineRule="auto"/>
        <w:rPr>
          <w:rFonts w:eastAsia="Calibri" w:cs="Times New Roman"/>
          <w:bCs/>
          <w:noProof/>
          <w:sz w:val="24"/>
          <w:szCs w:val="24"/>
          <w:lang w:eastAsia="en-US"/>
        </w:rPr>
      </w:pPr>
    </w:p>
    <w:p w:rsidR="00080A34" w:rsidRPr="00864A6A" w:rsidRDefault="00080A34">
      <w:pPr>
        <w:spacing w:after="200"/>
        <w:jc w:val="left"/>
        <w:rPr>
          <w:rFonts w:cs="Times New Roman"/>
          <w:b/>
          <w:bCs/>
          <w:sz w:val="28"/>
          <w:szCs w:val="28"/>
          <w:lang w:eastAsia="cs-CZ"/>
        </w:rPr>
      </w:pPr>
      <w:bookmarkStart w:id="29" w:name="_Toc482864223"/>
      <w:bookmarkStart w:id="30" w:name="_Toc484090018"/>
      <w:r w:rsidRPr="00864A6A">
        <w:rPr>
          <w:rFonts w:cs="Times New Roman"/>
          <w:b/>
          <w:bCs/>
          <w:sz w:val="28"/>
          <w:szCs w:val="28"/>
          <w:lang w:eastAsia="cs-CZ"/>
        </w:rPr>
        <w:br w:type="page"/>
      </w:r>
    </w:p>
    <w:p w:rsidR="00516396" w:rsidRPr="00864A6A" w:rsidRDefault="00516396" w:rsidP="00516396">
      <w:pPr>
        <w:numPr>
          <w:ilvl w:val="0"/>
          <w:numId w:val="7"/>
        </w:numPr>
        <w:tabs>
          <w:tab w:val="left" w:pos="1276"/>
        </w:tabs>
        <w:spacing w:beforeLines="60" w:before="144" w:afterLines="60" w:after="144" w:line="240" w:lineRule="auto"/>
        <w:outlineLvl w:val="0"/>
        <w:rPr>
          <w:rFonts w:cs="Times New Roman"/>
          <w:b/>
          <w:bCs/>
          <w:sz w:val="28"/>
          <w:szCs w:val="28"/>
          <w:lang w:eastAsia="cs-CZ"/>
        </w:rPr>
      </w:pPr>
      <w:r w:rsidRPr="00864A6A">
        <w:rPr>
          <w:rFonts w:cs="Times New Roman"/>
          <w:b/>
          <w:bCs/>
          <w:sz w:val="28"/>
          <w:szCs w:val="28"/>
          <w:lang w:eastAsia="cs-CZ"/>
        </w:rPr>
        <w:lastRenderedPageBreak/>
        <w:t>Vykonávanie verejného zdravotného poistenia</w:t>
      </w:r>
      <w:bookmarkEnd w:id="29"/>
      <w:bookmarkEnd w:id="30"/>
    </w:p>
    <w:p w:rsidR="00516396" w:rsidRPr="00864A6A" w:rsidRDefault="00516396" w:rsidP="006034D4">
      <w:pPr>
        <w:keepNext/>
        <w:tabs>
          <w:tab w:val="left" w:pos="426"/>
        </w:tabs>
        <w:spacing w:line="240" w:lineRule="auto"/>
        <w:outlineLvl w:val="0"/>
        <w:rPr>
          <w:rFonts w:eastAsia="Times New Roman" w:cs="Times New Roman"/>
          <w:bCs/>
          <w:kern w:val="32"/>
          <w:sz w:val="24"/>
          <w:szCs w:val="24"/>
        </w:rPr>
      </w:pPr>
      <w:bookmarkStart w:id="31" w:name="_Toc482864224"/>
      <w:bookmarkStart w:id="32" w:name="_Toc483549871"/>
      <w:bookmarkStart w:id="33" w:name="_Toc484085852"/>
      <w:bookmarkStart w:id="34" w:name="_Toc484090019"/>
      <w:r w:rsidRPr="00864A6A">
        <w:rPr>
          <w:rFonts w:eastAsia="Times New Roman" w:cs="Times New Roman"/>
          <w:bCs/>
          <w:kern w:val="32"/>
          <w:sz w:val="24"/>
          <w:szCs w:val="24"/>
        </w:rPr>
        <w:t>V roku 2016 pôsobili</w:t>
      </w:r>
      <w:r w:rsidR="002E7186" w:rsidRPr="00864A6A">
        <w:rPr>
          <w:rFonts w:eastAsia="Times New Roman" w:cs="Times New Roman"/>
          <w:bCs/>
          <w:kern w:val="32"/>
          <w:sz w:val="24"/>
          <w:szCs w:val="24"/>
        </w:rPr>
        <w:t xml:space="preserve"> </w:t>
      </w:r>
      <w:r w:rsidR="002023C8" w:rsidRPr="00864A6A">
        <w:rPr>
          <w:rFonts w:eastAsia="Times New Roman" w:cs="Times New Roman"/>
          <w:bCs/>
          <w:kern w:val="32"/>
          <w:sz w:val="24"/>
          <w:szCs w:val="24"/>
        </w:rPr>
        <w:t>vo verejnom zdravotnom poisten</w:t>
      </w:r>
      <w:r w:rsidR="002E7186" w:rsidRPr="00864A6A">
        <w:rPr>
          <w:rFonts w:eastAsia="Times New Roman" w:cs="Times New Roman"/>
          <w:bCs/>
          <w:kern w:val="32"/>
          <w:sz w:val="24"/>
          <w:szCs w:val="24"/>
        </w:rPr>
        <w:t>í</w:t>
      </w:r>
      <w:r w:rsidR="00231F0A" w:rsidRPr="00864A6A">
        <w:rPr>
          <w:rFonts w:eastAsia="Times New Roman" w:cs="Times New Roman"/>
          <w:bCs/>
          <w:kern w:val="32"/>
          <w:sz w:val="24"/>
          <w:szCs w:val="24"/>
        </w:rPr>
        <w:t xml:space="preserve"> tri </w:t>
      </w:r>
      <w:r w:rsidRPr="00864A6A">
        <w:rPr>
          <w:rFonts w:eastAsia="Times New Roman" w:cs="Times New Roman"/>
          <w:bCs/>
          <w:kern w:val="32"/>
          <w:sz w:val="24"/>
          <w:szCs w:val="24"/>
        </w:rPr>
        <w:t>zdravotné poisťovne:</w:t>
      </w:r>
      <w:bookmarkEnd w:id="31"/>
      <w:bookmarkEnd w:id="32"/>
      <w:bookmarkEnd w:id="33"/>
      <w:bookmarkEnd w:id="34"/>
    </w:p>
    <w:p w:rsidR="00516396" w:rsidRPr="00864A6A" w:rsidRDefault="00516396" w:rsidP="006034D4">
      <w:pPr>
        <w:keepNext/>
        <w:numPr>
          <w:ilvl w:val="0"/>
          <w:numId w:val="47"/>
        </w:numPr>
        <w:tabs>
          <w:tab w:val="left" w:pos="426"/>
        </w:tabs>
        <w:spacing w:line="240" w:lineRule="auto"/>
        <w:contextualSpacing/>
        <w:outlineLvl w:val="0"/>
        <w:rPr>
          <w:rFonts w:eastAsia="Times New Roman" w:cs="Times New Roman"/>
          <w:bCs/>
          <w:kern w:val="32"/>
          <w:sz w:val="24"/>
          <w:szCs w:val="24"/>
        </w:rPr>
      </w:pPr>
      <w:bookmarkStart w:id="35" w:name="_Toc483549872"/>
      <w:bookmarkStart w:id="36" w:name="_Toc484085853"/>
      <w:bookmarkStart w:id="37" w:name="_Toc484090020"/>
      <w:bookmarkStart w:id="38" w:name="_Toc482864225"/>
      <w:r w:rsidRPr="00864A6A">
        <w:rPr>
          <w:rFonts w:eastAsia="Times New Roman" w:cs="Times New Roman"/>
          <w:bCs/>
          <w:kern w:val="32"/>
          <w:sz w:val="24"/>
          <w:szCs w:val="24"/>
        </w:rPr>
        <w:t>Všeobecná zdravotná poisťovňa, a. s.</w:t>
      </w:r>
      <w:r w:rsidR="00D7077E" w:rsidRPr="00864A6A">
        <w:rPr>
          <w:rFonts w:eastAsia="Times New Roman" w:cs="Times New Roman"/>
          <w:bCs/>
          <w:kern w:val="32"/>
          <w:sz w:val="24"/>
          <w:szCs w:val="24"/>
        </w:rPr>
        <w:t>,</w:t>
      </w:r>
      <w:r w:rsidRPr="00864A6A">
        <w:rPr>
          <w:rFonts w:eastAsia="Times New Roman" w:cs="Times New Roman"/>
          <w:bCs/>
          <w:kern w:val="32"/>
          <w:sz w:val="24"/>
          <w:szCs w:val="24"/>
        </w:rPr>
        <w:t xml:space="preserve"> so sídlom Panónska cesta 2, 851 04 Bratislava,</w:t>
      </w:r>
      <w:bookmarkEnd w:id="35"/>
      <w:bookmarkEnd w:id="36"/>
      <w:bookmarkEnd w:id="37"/>
      <w:r w:rsidRPr="00864A6A">
        <w:rPr>
          <w:rFonts w:eastAsia="Times New Roman" w:cs="Times New Roman"/>
          <w:bCs/>
          <w:kern w:val="32"/>
          <w:sz w:val="24"/>
          <w:szCs w:val="24"/>
        </w:rPr>
        <w:t xml:space="preserve"> </w:t>
      </w:r>
    </w:p>
    <w:p w:rsidR="00516396" w:rsidRPr="00864A6A" w:rsidRDefault="00A551E1" w:rsidP="006034D4">
      <w:pPr>
        <w:keepNext/>
        <w:numPr>
          <w:ilvl w:val="0"/>
          <w:numId w:val="47"/>
        </w:numPr>
        <w:tabs>
          <w:tab w:val="left" w:pos="426"/>
        </w:tabs>
        <w:spacing w:line="240" w:lineRule="auto"/>
        <w:contextualSpacing/>
        <w:outlineLvl w:val="0"/>
        <w:rPr>
          <w:rFonts w:eastAsia="Times New Roman" w:cs="Times New Roman"/>
          <w:bCs/>
          <w:kern w:val="32"/>
          <w:sz w:val="24"/>
          <w:szCs w:val="24"/>
        </w:rPr>
      </w:pPr>
      <w:bookmarkStart w:id="39" w:name="_Toc483549873"/>
      <w:bookmarkStart w:id="40" w:name="_Toc484085854"/>
      <w:bookmarkStart w:id="41" w:name="_Toc484090021"/>
      <w:r w:rsidRPr="00864A6A">
        <w:rPr>
          <w:rFonts w:eastAsia="Times New Roman" w:cs="Times New Roman"/>
          <w:bCs/>
          <w:kern w:val="32"/>
          <w:sz w:val="24"/>
          <w:szCs w:val="24"/>
        </w:rPr>
        <w:t>DÔVERA</w:t>
      </w:r>
      <w:r w:rsidR="00516396" w:rsidRPr="00864A6A">
        <w:rPr>
          <w:rFonts w:eastAsia="Times New Roman" w:cs="Times New Roman"/>
          <w:bCs/>
          <w:kern w:val="32"/>
          <w:sz w:val="24"/>
          <w:szCs w:val="24"/>
        </w:rPr>
        <w:t xml:space="preserve"> zdravotná poisťovňa, a. s.</w:t>
      </w:r>
      <w:r w:rsidR="00D7077E" w:rsidRPr="00864A6A">
        <w:rPr>
          <w:rFonts w:eastAsia="Times New Roman" w:cs="Times New Roman"/>
          <w:bCs/>
          <w:kern w:val="32"/>
          <w:sz w:val="24"/>
          <w:szCs w:val="24"/>
        </w:rPr>
        <w:t>,</w:t>
      </w:r>
      <w:r w:rsidR="00516396" w:rsidRPr="00864A6A">
        <w:rPr>
          <w:rFonts w:eastAsia="Times New Roman" w:cs="Times New Roman"/>
          <w:bCs/>
          <w:kern w:val="32"/>
          <w:sz w:val="24"/>
          <w:szCs w:val="24"/>
        </w:rPr>
        <w:t xml:space="preserve"> so sídlom Einsteinova 25, 851 01 Bratislava,</w:t>
      </w:r>
      <w:bookmarkStart w:id="42" w:name="_Toc482864226"/>
      <w:bookmarkEnd w:id="38"/>
      <w:bookmarkEnd w:id="39"/>
      <w:bookmarkEnd w:id="40"/>
      <w:bookmarkEnd w:id="41"/>
    </w:p>
    <w:p w:rsidR="00516396" w:rsidRPr="00864A6A" w:rsidRDefault="00516396" w:rsidP="006034D4">
      <w:pPr>
        <w:keepNext/>
        <w:numPr>
          <w:ilvl w:val="0"/>
          <w:numId w:val="47"/>
        </w:numPr>
        <w:tabs>
          <w:tab w:val="left" w:pos="426"/>
        </w:tabs>
        <w:spacing w:line="240" w:lineRule="auto"/>
        <w:contextualSpacing/>
        <w:outlineLvl w:val="0"/>
        <w:rPr>
          <w:rFonts w:eastAsia="Times New Roman" w:cs="Times New Roman"/>
          <w:bCs/>
          <w:kern w:val="32"/>
          <w:sz w:val="24"/>
          <w:szCs w:val="24"/>
        </w:rPr>
      </w:pPr>
      <w:bookmarkStart w:id="43" w:name="_Toc483549874"/>
      <w:bookmarkStart w:id="44" w:name="_Toc484085855"/>
      <w:bookmarkStart w:id="45" w:name="_Toc484090022"/>
      <w:r w:rsidRPr="00864A6A">
        <w:rPr>
          <w:rFonts w:eastAsia="Times New Roman" w:cs="Times New Roman"/>
          <w:bCs/>
          <w:kern w:val="32"/>
          <w:sz w:val="24"/>
          <w:szCs w:val="24"/>
        </w:rPr>
        <w:t>Union zdravotná poisťovňa, a. s.</w:t>
      </w:r>
      <w:r w:rsidR="00D7077E" w:rsidRPr="00864A6A">
        <w:rPr>
          <w:rFonts w:eastAsia="Times New Roman" w:cs="Times New Roman"/>
          <w:bCs/>
          <w:kern w:val="32"/>
          <w:sz w:val="24"/>
          <w:szCs w:val="24"/>
        </w:rPr>
        <w:t>,</w:t>
      </w:r>
      <w:r w:rsidRPr="00864A6A">
        <w:rPr>
          <w:rFonts w:eastAsia="Times New Roman" w:cs="Times New Roman"/>
          <w:bCs/>
          <w:kern w:val="32"/>
          <w:sz w:val="24"/>
          <w:szCs w:val="24"/>
        </w:rPr>
        <w:t xml:space="preserve"> so sídlom Bajkalská 29/A, 821 08 Bratislava.</w:t>
      </w:r>
      <w:bookmarkEnd w:id="42"/>
      <w:bookmarkEnd w:id="43"/>
      <w:bookmarkEnd w:id="44"/>
      <w:bookmarkEnd w:id="45"/>
      <w:r w:rsidRPr="00864A6A">
        <w:rPr>
          <w:rFonts w:eastAsia="Times New Roman" w:cs="Times New Roman"/>
          <w:bCs/>
          <w:kern w:val="32"/>
          <w:sz w:val="24"/>
          <w:szCs w:val="24"/>
        </w:rPr>
        <w:t xml:space="preserve"> </w:t>
      </w:r>
    </w:p>
    <w:p w:rsidR="00516396" w:rsidRPr="00864A6A" w:rsidRDefault="00516396" w:rsidP="006034D4">
      <w:pPr>
        <w:autoSpaceDE w:val="0"/>
        <w:autoSpaceDN w:val="0"/>
        <w:adjustRightInd w:val="0"/>
        <w:spacing w:line="240" w:lineRule="auto"/>
        <w:rPr>
          <w:rFonts w:eastAsia="Times New Roman" w:cs="Times New Roman"/>
          <w:noProof/>
          <w:color w:val="000000"/>
          <w:sz w:val="24"/>
          <w:szCs w:val="24"/>
        </w:rPr>
      </w:pPr>
    </w:p>
    <w:p w:rsidR="002023C8" w:rsidRPr="00864A6A" w:rsidRDefault="00516396" w:rsidP="006034D4">
      <w:pPr>
        <w:spacing w:line="240" w:lineRule="auto"/>
        <w:ind w:firstLine="540"/>
        <w:rPr>
          <w:rFonts w:ascii="Arial" w:eastAsia="Times New Roman" w:hAnsi="Arial" w:cs="Arial"/>
        </w:rPr>
      </w:pPr>
      <w:r w:rsidRPr="00864A6A">
        <w:rPr>
          <w:rFonts w:eastAsia="Times New Roman" w:cs="Times New Roman"/>
          <w:noProof/>
          <w:color w:val="000000"/>
          <w:sz w:val="24"/>
          <w:szCs w:val="24"/>
        </w:rPr>
        <w:t xml:space="preserve">Úrad v roku 2016 zamietol žiadosť </w:t>
      </w:r>
      <w:r w:rsidRPr="00864A6A">
        <w:rPr>
          <w:rFonts w:eastAsia="Times New Roman" w:cs="Times New Roman"/>
          <w:noProof/>
          <w:sz w:val="24"/>
          <w:szCs w:val="24"/>
        </w:rPr>
        <w:t>spoločnosti FLOW</w:t>
      </w:r>
      <w:r w:rsidR="00587D69" w:rsidRPr="00864A6A">
        <w:rPr>
          <w:rFonts w:eastAsia="Times New Roman" w:cs="Times New Roman"/>
          <w:noProof/>
          <w:sz w:val="24"/>
          <w:szCs w:val="24"/>
        </w:rPr>
        <w:t>,</w:t>
      </w:r>
      <w:r w:rsidRPr="00864A6A">
        <w:rPr>
          <w:rFonts w:eastAsia="Times New Roman" w:cs="Times New Roman"/>
          <w:noProof/>
          <w:sz w:val="24"/>
          <w:szCs w:val="24"/>
        </w:rPr>
        <w:t xml:space="preserve"> s.</w:t>
      </w:r>
      <w:r w:rsidR="00587D69" w:rsidRPr="00864A6A">
        <w:rPr>
          <w:rFonts w:eastAsia="Times New Roman" w:cs="Times New Roman"/>
          <w:noProof/>
          <w:sz w:val="24"/>
          <w:szCs w:val="24"/>
        </w:rPr>
        <w:t xml:space="preserve"> </w:t>
      </w:r>
      <w:r w:rsidRPr="00864A6A">
        <w:rPr>
          <w:rFonts w:eastAsia="Times New Roman" w:cs="Times New Roman"/>
          <w:noProof/>
          <w:sz w:val="24"/>
          <w:szCs w:val="24"/>
        </w:rPr>
        <w:t>r.</w:t>
      </w:r>
      <w:r w:rsidR="00587D69" w:rsidRPr="00864A6A">
        <w:rPr>
          <w:rFonts w:eastAsia="Times New Roman" w:cs="Times New Roman"/>
          <w:noProof/>
          <w:sz w:val="24"/>
          <w:szCs w:val="24"/>
        </w:rPr>
        <w:t xml:space="preserve"> </w:t>
      </w:r>
      <w:r w:rsidRPr="00864A6A">
        <w:rPr>
          <w:rFonts w:eastAsia="Times New Roman" w:cs="Times New Roman"/>
          <w:noProof/>
          <w:sz w:val="24"/>
          <w:szCs w:val="24"/>
        </w:rPr>
        <w:t xml:space="preserve">o., Šafárikovo námestie č. 7, </w:t>
      </w:r>
      <w:r w:rsidR="003D29EC">
        <w:rPr>
          <w:rFonts w:eastAsia="Times New Roman" w:cs="Times New Roman"/>
          <w:noProof/>
          <w:sz w:val="24"/>
          <w:szCs w:val="24"/>
        </w:rPr>
        <w:t xml:space="preserve">   </w:t>
      </w:r>
      <w:r w:rsidRPr="00864A6A">
        <w:rPr>
          <w:rFonts w:eastAsia="Times New Roman" w:cs="Times New Roman"/>
          <w:noProof/>
          <w:sz w:val="24"/>
          <w:szCs w:val="24"/>
        </w:rPr>
        <w:t>811 02 Bratislava</w:t>
      </w:r>
      <w:r w:rsidR="00587D69" w:rsidRPr="00864A6A">
        <w:rPr>
          <w:rFonts w:eastAsia="Times New Roman" w:cs="Times New Roman"/>
          <w:noProof/>
          <w:sz w:val="24"/>
          <w:szCs w:val="24"/>
        </w:rPr>
        <w:t>,</w:t>
      </w:r>
      <w:r w:rsidRPr="00864A6A">
        <w:rPr>
          <w:rFonts w:eastAsia="Times New Roman" w:cs="Times New Roman"/>
          <w:noProof/>
          <w:sz w:val="24"/>
          <w:szCs w:val="24"/>
        </w:rPr>
        <w:t xml:space="preserve"> zo dňa 14.</w:t>
      </w:r>
      <w:r w:rsidR="00587D69" w:rsidRPr="00864A6A">
        <w:rPr>
          <w:rFonts w:eastAsia="Times New Roman" w:cs="Times New Roman"/>
          <w:noProof/>
          <w:sz w:val="24"/>
          <w:szCs w:val="24"/>
        </w:rPr>
        <w:t xml:space="preserve"> </w:t>
      </w:r>
      <w:r w:rsidRPr="00864A6A">
        <w:rPr>
          <w:rFonts w:eastAsia="Times New Roman" w:cs="Times New Roman"/>
          <w:noProof/>
          <w:sz w:val="24"/>
          <w:szCs w:val="24"/>
        </w:rPr>
        <w:t>9.</w:t>
      </w:r>
      <w:r w:rsidR="00587D69" w:rsidRPr="00864A6A">
        <w:rPr>
          <w:rFonts w:eastAsia="Times New Roman" w:cs="Times New Roman"/>
          <w:noProof/>
          <w:sz w:val="24"/>
          <w:szCs w:val="24"/>
        </w:rPr>
        <w:t xml:space="preserve"> </w:t>
      </w:r>
      <w:r w:rsidRPr="00864A6A">
        <w:rPr>
          <w:rFonts w:eastAsia="Times New Roman" w:cs="Times New Roman"/>
          <w:noProof/>
          <w:sz w:val="24"/>
          <w:szCs w:val="24"/>
        </w:rPr>
        <w:t xml:space="preserve">2005 </w:t>
      </w:r>
      <w:r w:rsidRPr="00864A6A">
        <w:rPr>
          <w:rFonts w:eastAsia="Times New Roman" w:cs="Times New Roman"/>
          <w:noProof/>
          <w:color w:val="000000"/>
          <w:sz w:val="24"/>
          <w:szCs w:val="24"/>
        </w:rPr>
        <w:t>o vydanie povolenia na vykonávanie verejného zdravotné</w:t>
      </w:r>
      <w:r w:rsidR="00653934" w:rsidRPr="00864A6A">
        <w:rPr>
          <w:rFonts w:eastAsia="Times New Roman" w:cs="Times New Roman"/>
          <w:noProof/>
          <w:color w:val="000000"/>
          <w:sz w:val="24"/>
          <w:szCs w:val="24"/>
        </w:rPr>
        <w:t>ho poistenia pre Vivia zdravotn</w:t>
      </w:r>
      <w:r w:rsidR="00D7077E" w:rsidRPr="00864A6A">
        <w:rPr>
          <w:rFonts w:eastAsia="Times New Roman" w:cs="Times New Roman"/>
          <w:noProof/>
          <w:color w:val="000000"/>
          <w:sz w:val="24"/>
          <w:szCs w:val="24"/>
        </w:rPr>
        <w:t>á</w:t>
      </w:r>
      <w:r w:rsidR="008D49A1" w:rsidRPr="00864A6A">
        <w:rPr>
          <w:rFonts w:eastAsia="Times New Roman" w:cs="Times New Roman"/>
          <w:noProof/>
          <w:color w:val="000000"/>
          <w:sz w:val="24"/>
          <w:szCs w:val="24"/>
        </w:rPr>
        <w:t xml:space="preserve"> poisťovň</w:t>
      </w:r>
      <w:r w:rsidR="00D7077E" w:rsidRPr="00864A6A">
        <w:rPr>
          <w:rFonts w:eastAsia="Times New Roman" w:cs="Times New Roman"/>
          <w:noProof/>
          <w:color w:val="000000"/>
          <w:sz w:val="24"/>
          <w:szCs w:val="24"/>
        </w:rPr>
        <w:t>a</w:t>
      </w:r>
      <w:r w:rsidRPr="00864A6A">
        <w:rPr>
          <w:rFonts w:eastAsia="Times New Roman" w:cs="Times New Roman"/>
          <w:noProof/>
          <w:color w:val="000000"/>
          <w:sz w:val="24"/>
          <w:szCs w:val="24"/>
        </w:rPr>
        <w:t>, a.</w:t>
      </w:r>
      <w:r w:rsidR="00D7077E" w:rsidRPr="00864A6A">
        <w:rPr>
          <w:rFonts w:eastAsia="Times New Roman" w:cs="Times New Roman"/>
          <w:noProof/>
          <w:color w:val="000000"/>
          <w:sz w:val="24"/>
          <w:szCs w:val="24"/>
        </w:rPr>
        <w:t xml:space="preserve"> </w:t>
      </w:r>
      <w:r w:rsidRPr="00864A6A">
        <w:rPr>
          <w:rFonts w:eastAsia="Times New Roman" w:cs="Times New Roman"/>
          <w:noProof/>
          <w:color w:val="000000"/>
          <w:sz w:val="24"/>
          <w:szCs w:val="24"/>
        </w:rPr>
        <w:t>s.</w:t>
      </w:r>
      <w:r w:rsidR="002023C8" w:rsidRPr="00864A6A">
        <w:rPr>
          <w:rFonts w:eastAsia="Times New Roman" w:cs="Times New Roman"/>
          <w:noProof/>
          <w:color w:val="000000"/>
          <w:sz w:val="24"/>
          <w:szCs w:val="24"/>
        </w:rPr>
        <w:t>,</w:t>
      </w:r>
      <w:r w:rsidRPr="00864A6A">
        <w:rPr>
          <w:rFonts w:eastAsia="Times New Roman" w:cs="Times New Roman"/>
          <w:noProof/>
          <w:color w:val="000000"/>
          <w:sz w:val="24"/>
          <w:szCs w:val="24"/>
        </w:rPr>
        <w:t xml:space="preserve"> </w:t>
      </w:r>
      <w:r w:rsidR="002023C8" w:rsidRPr="00864A6A">
        <w:rPr>
          <w:rFonts w:eastAsia="Times New Roman" w:cs="Times New Roman"/>
          <w:noProof/>
          <w:color w:val="000000"/>
          <w:sz w:val="24"/>
          <w:szCs w:val="24"/>
        </w:rPr>
        <w:t xml:space="preserve">z dôvodu, že táto nepreukázala splnenie  podmienok </w:t>
      </w:r>
      <w:r w:rsidR="002023C8" w:rsidRPr="00864A6A">
        <w:rPr>
          <w:rFonts w:eastAsia="Times New Roman" w:cs="Times New Roman"/>
          <w:sz w:val="24"/>
          <w:szCs w:val="24"/>
        </w:rPr>
        <w:t>pre vydanie povolenia na vykonávanie verejného zdravotného poistenia zadefinované v</w:t>
      </w:r>
      <w:r w:rsidR="002023C8" w:rsidRPr="00864A6A">
        <w:rPr>
          <w:rFonts w:cs="Times New Roman"/>
          <w:sz w:val="24"/>
          <w:szCs w:val="24"/>
        </w:rPr>
        <w:t xml:space="preserve"> § 33 zákona č. 581/2004 Z. z. v znení zákona č. 77/2015 Z. z. (v znení platnom od 1.</w:t>
      </w:r>
      <w:r w:rsidR="00533564" w:rsidRPr="00864A6A">
        <w:rPr>
          <w:rFonts w:cs="Times New Roman"/>
          <w:sz w:val="24"/>
          <w:szCs w:val="24"/>
        </w:rPr>
        <w:t xml:space="preserve"> </w:t>
      </w:r>
      <w:r w:rsidR="002023C8" w:rsidRPr="00864A6A">
        <w:rPr>
          <w:rFonts w:cs="Times New Roman"/>
          <w:sz w:val="24"/>
          <w:szCs w:val="24"/>
        </w:rPr>
        <w:t>5.</w:t>
      </w:r>
      <w:r w:rsidR="00533564" w:rsidRPr="00864A6A">
        <w:rPr>
          <w:rFonts w:cs="Times New Roman"/>
          <w:sz w:val="24"/>
          <w:szCs w:val="24"/>
        </w:rPr>
        <w:t xml:space="preserve"> </w:t>
      </w:r>
      <w:r w:rsidR="002023C8" w:rsidRPr="00864A6A">
        <w:rPr>
          <w:rFonts w:cs="Times New Roman"/>
          <w:sz w:val="24"/>
          <w:szCs w:val="24"/>
        </w:rPr>
        <w:t>2015)</w:t>
      </w:r>
      <w:r w:rsidR="002023C8" w:rsidRPr="00864A6A">
        <w:rPr>
          <w:rFonts w:cs="Times New Roman"/>
          <w:b/>
          <w:sz w:val="24"/>
          <w:szCs w:val="24"/>
        </w:rPr>
        <w:t xml:space="preserve">. </w:t>
      </w:r>
    </w:p>
    <w:p w:rsidR="00516396" w:rsidRPr="00864A6A" w:rsidRDefault="00516396" w:rsidP="00516396">
      <w:pPr>
        <w:autoSpaceDE w:val="0"/>
        <w:autoSpaceDN w:val="0"/>
        <w:adjustRightInd w:val="0"/>
        <w:spacing w:line="240" w:lineRule="auto"/>
        <w:rPr>
          <w:rFonts w:eastAsia="Times New Roman" w:cs="Times New Roman"/>
          <w:b/>
          <w:noProof/>
          <w:sz w:val="24"/>
          <w:szCs w:val="24"/>
        </w:rPr>
      </w:pPr>
    </w:p>
    <w:p w:rsidR="00516396" w:rsidRPr="00864A6A" w:rsidRDefault="00516396" w:rsidP="00516396">
      <w:pPr>
        <w:numPr>
          <w:ilvl w:val="1"/>
          <w:numId w:val="7"/>
        </w:numPr>
        <w:tabs>
          <w:tab w:val="left" w:pos="1276"/>
        </w:tabs>
        <w:spacing w:beforeLines="60" w:before="144" w:afterLines="60" w:after="144" w:line="240" w:lineRule="auto"/>
        <w:outlineLvl w:val="0"/>
        <w:rPr>
          <w:rFonts w:cs="Times New Roman"/>
          <w:b/>
          <w:bCs/>
          <w:sz w:val="24"/>
          <w:szCs w:val="24"/>
          <w:lang w:eastAsia="cs-CZ"/>
        </w:rPr>
      </w:pPr>
      <w:bookmarkStart w:id="46" w:name="_Toc482864227"/>
      <w:bookmarkStart w:id="47" w:name="_Toc484090023"/>
      <w:r w:rsidRPr="00864A6A">
        <w:rPr>
          <w:rFonts w:cs="Times New Roman"/>
          <w:b/>
          <w:bCs/>
          <w:sz w:val="24"/>
          <w:szCs w:val="24"/>
          <w:lang w:eastAsia="cs-CZ"/>
        </w:rPr>
        <w:t>Rozdelenie verejne zdravotne poistených poistencov</w:t>
      </w:r>
      <w:bookmarkEnd w:id="46"/>
      <w:bookmarkEnd w:id="47"/>
      <w:r w:rsidRPr="00864A6A">
        <w:rPr>
          <w:rFonts w:cs="Times New Roman"/>
          <w:b/>
          <w:bCs/>
          <w:sz w:val="24"/>
          <w:szCs w:val="24"/>
          <w:lang w:eastAsia="cs-CZ"/>
        </w:rPr>
        <w:t xml:space="preserve"> </w:t>
      </w:r>
    </w:p>
    <w:p w:rsidR="00516396" w:rsidRPr="00864A6A" w:rsidRDefault="00516396" w:rsidP="00516396">
      <w:pPr>
        <w:spacing w:beforeLines="60" w:before="144" w:afterLines="60" w:after="144" w:line="240" w:lineRule="auto"/>
        <w:rPr>
          <w:rFonts w:cs="Times New Roman"/>
          <w:sz w:val="24"/>
          <w:szCs w:val="24"/>
        </w:rPr>
      </w:pPr>
      <w:r w:rsidRPr="00864A6A">
        <w:rPr>
          <w:rFonts w:cs="Times New Roman"/>
          <w:sz w:val="24"/>
          <w:szCs w:val="24"/>
        </w:rPr>
        <w:t>Verejne zdravotne poistených vo všetkých ZP k 31.</w:t>
      </w:r>
      <w:r w:rsidR="00130246" w:rsidRPr="00864A6A">
        <w:rPr>
          <w:rFonts w:cs="Times New Roman"/>
          <w:sz w:val="24"/>
          <w:szCs w:val="24"/>
        </w:rPr>
        <w:t xml:space="preserve"> </w:t>
      </w:r>
      <w:r w:rsidRPr="00864A6A">
        <w:rPr>
          <w:rFonts w:cs="Times New Roman"/>
          <w:sz w:val="24"/>
          <w:szCs w:val="24"/>
        </w:rPr>
        <w:t>12.</w:t>
      </w:r>
      <w:r w:rsidR="00130246" w:rsidRPr="00864A6A">
        <w:rPr>
          <w:rFonts w:cs="Times New Roman"/>
          <w:sz w:val="24"/>
          <w:szCs w:val="24"/>
        </w:rPr>
        <w:t xml:space="preserve"> </w:t>
      </w:r>
      <w:r w:rsidRPr="00864A6A">
        <w:rPr>
          <w:rFonts w:cs="Times New Roman"/>
          <w:sz w:val="24"/>
          <w:szCs w:val="24"/>
        </w:rPr>
        <w:t>2016 bolo 5 147 408 poistencov, čo bolo o 12 712 poistencov menej ako v roku 2015. Počet poistencov v jednotlivých ZP udáva tabuľka  č. 3.</w:t>
      </w:r>
    </w:p>
    <w:p w:rsidR="00516396" w:rsidRPr="00864A6A" w:rsidRDefault="00516396" w:rsidP="00516396">
      <w:pPr>
        <w:spacing w:beforeLines="60" w:before="144" w:line="240" w:lineRule="auto"/>
        <w:rPr>
          <w:rFonts w:cs="Times New Roman"/>
          <w:b/>
          <w:bCs/>
          <w:color w:val="000000" w:themeColor="text1"/>
          <w:sz w:val="24"/>
          <w:szCs w:val="24"/>
          <w:lang w:eastAsia="cs-CZ"/>
        </w:rPr>
      </w:pPr>
      <w:bookmarkStart w:id="48" w:name="_Toc485642606"/>
      <w:r w:rsidRPr="00864A6A">
        <w:rPr>
          <w:rFonts w:cs="Times New Roman"/>
          <w:bCs/>
          <w:color w:val="000000" w:themeColor="text1"/>
          <w:sz w:val="24"/>
          <w:szCs w:val="24"/>
          <w:lang w:eastAsia="cs-CZ"/>
        </w:rPr>
        <w:t>Tabuľka č.</w:t>
      </w:r>
      <w:r w:rsidR="00130246"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3</w:t>
      </w:r>
      <w:r w:rsidRPr="00864A6A">
        <w:rPr>
          <w:rFonts w:cs="Times New Roman"/>
          <w:bCs/>
          <w:noProof/>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Počet poistencov k 31.</w:t>
      </w:r>
      <w:r w:rsidR="00130246"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t>12</w:t>
      </w:r>
      <w:r w:rsidR="00130246" w:rsidRPr="00864A6A">
        <w:rPr>
          <w:rFonts w:cs="Times New Roman"/>
          <w:bCs/>
          <w:color w:val="000000" w:themeColor="text1"/>
          <w:sz w:val="24"/>
          <w:szCs w:val="24"/>
          <w:lang w:eastAsia="cs-CZ"/>
        </w:rPr>
        <w:t>.</w:t>
      </w:r>
      <w:r w:rsidRPr="00864A6A">
        <w:rPr>
          <w:rFonts w:cs="Times New Roman"/>
          <w:bCs/>
          <w:color w:val="000000" w:themeColor="text1"/>
          <w:sz w:val="24"/>
          <w:szCs w:val="24"/>
          <w:lang w:eastAsia="cs-CZ"/>
        </w:rPr>
        <w:t xml:space="preserve"> podľa ZP</w:t>
      </w:r>
      <w:bookmarkEnd w:id="48"/>
      <w:r w:rsidRPr="00864A6A">
        <w:rPr>
          <w:rFonts w:cs="Times New Roman"/>
          <w:b/>
          <w:bCs/>
          <w:color w:val="000000" w:themeColor="text1"/>
          <w:sz w:val="24"/>
          <w:szCs w:val="24"/>
          <w:lang w:eastAsia="cs-CZ"/>
        </w:rPr>
        <w:t xml:space="preserve"> </w:t>
      </w:r>
    </w:p>
    <w:tbl>
      <w:tblPr>
        <w:tblW w:w="9087" w:type="dxa"/>
        <w:jc w:val="center"/>
        <w:tblCellMar>
          <w:left w:w="70" w:type="dxa"/>
          <w:right w:w="70" w:type="dxa"/>
        </w:tblCellMar>
        <w:tblLook w:val="04A0" w:firstRow="1" w:lastRow="0" w:firstColumn="1" w:lastColumn="0" w:noHBand="0" w:noVBand="1"/>
      </w:tblPr>
      <w:tblGrid>
        <w:gridCol w:w="2800"/>
        <w:gridCol w:w="1642"/>
        <w:gridCol w:w="1643"/>
        <w:gridCol w:w="1643"/>
        <w:gridCol w:w="1359"/>
      </w:tblGrid>
      <w:tr w:rsidR="00516396" w:rsidRPr="00864A6A" w:rsidTr="00AC4DA8">
        <w:trPr>
          <w:trHeight w:val="276"/>
          <w:jc w:val="center"/>
        </w:trPr>
        <w:tc>
          <w:tcPr>
            <w:tcW w:w="28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hAnsi="Arial Narrow"/>
                <w:color w:val="000000"/>
                <w:sz w:val="20"/>
                <w:szCs w:val="20"/>
              </w:rPr>
            </w:pPr>
            <w:bookmarkStart w:id="49" w:name="OLE_LINK1"/>
            <w:r w:rsidRPr="00864A6A">
              <w:rPr>
                <w:rFonts w:ascii="Arial Narrow" w:hAnsi="Arial Narrow"/>
                <w:color w:val="000000"/>
                <w:sz w:val="20"/>
                <w:szCs w:val="20"/>
              </w:rPr>
              <w:t>ZP</w:t>
            </w:r>
          </w:p>
        </w:tc>
        <w:tc>
          <w:tcPr>
            <w:tcW w:w="1642"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hAnsi="Arial Narrow"/>
                <w:color w:val="000000"/>
                <w:sz w:val="20"/>
                <w:szCs w:val="20"/>
              </w:rPr>
            </w:pPr>
            <w:r w:rsidRPr="00864A6A">
              <w:rPr>
                <w:rFonts w:ascii="Arial Narrow" w:hAnsi="Arial Narrow"/>
                <w:color w:val="000000"/>
                <w:sz w:val="20"/>
                <w:szCs w:val="20"/>
              </w:rPr>
              <w:t>Počet poistencov k 31.</w:t>
            </w:r>
            <w:r w:rsidR="00130246" w:rsidRPr="00864A6A">
              <w:rPr>
                <w:rFonts w:ascii="Arial Narrow" w:hAnsi="Arial Narrow"/>
                <w:color w:val="000000"/>
                <w:sz w:val="20"/>
                <w:szCs w:val="20"/>
              </w:rPr>
              <w:t xml:space="preserve"> </w:t>
            </w:r>
            <w:r w:rsidRPr="00864A6A">
              <w:rPr>
                <w:rFonts w:ascii="Arial Narrow" w:hAnsi="Arial Narrow"/>
                <w:color w:val="000000"/>
                <w:sz w:val="20"/>
                <w:szCs w:val="20"/>
              </w:rPr>
              <w:t>12.</w:t>
            </w:r>
            <w:r w:rsidR="00130246" w:rsidRPr="00864A6A">
              <w:rPr>
                <w:rFonts w:ascii="Arial Narrow" w:hAnsi="Arial Narrow"/>
                <w:color w:val="000000"/>
                <w:sz w:val="20"/>
                <w:szCs w:val="20"/>
              </w:rPr>
              <w:t xml:space="preserve"> </w:t>
            </w:r>
            <w:r w:rsidRPr="00864A6A">
              <w:rPr>
                <w:rFonts w:ascii="Arial Narrow" w:hAnsi="Arial Narrow"/>
                <w:color w:val="000000"/>
                <w:sz w:val="20"/>
                <w:szCs w:val="20"/>
              </w:rPr>
              <w:t>2015</w:t>
            </w:r>
          </w:p>
        </w:tc>
        <w:tc>
          <w:tcPr>
            <w:tcW w:w="1643" w:type="dxa"/>
            <w:vMerge w:val="restart"/>
            <w:tcBorders>
              <w:top w:val="single" w:sz="4" w:space="0" w:color="auto"/>
              <w:left w:val="single" w:sz="4" w:space="0" w:color="auto"/>
              <w:bottom w:val="single" w:sz="4" w:space="0" w:color="auto"/>
              <w:right w:val="nil"/>
            </w:tcBorders>
            <w:shd w:val="clear" w:color="auto" w:fill="auto"/>
            <w:vAlign w:val="center"/>
            <w:hideMark/>
          </w:tcPr>
          <w:p w:rsidR="00516396" w:rsidRPr="00864A6A" w:rsidRDefault="00516396" w:rsidP="00516396">
            <w:pPr>
              <w:spacing w:line="240" w:lineRule="auto"/>
              <w:jc w:val="center"/>
              <w:rPr>
                <w:rFonts w:ascii="Arial Narrow" w:hAnsi="Arial Narrow"/>
                <w:color w:val="000000"/>
                <w:sz w:val="20"/>
                <w:szCs w:val="20"/>
              </w:rPr>
            </w:pPr>
            <w:r w:rsidRPr="00864A6A">
              <w:rPr>
                <w:rFonts w:ascii="Arial Narrow" w:hAnsi="Arial Narrow"/>
                <w:color w:val="000000"/>
                <w:sz w:val="20"/>
                <w:szCs w:val="20"/>
              </w:rPr>
              <w:t>Počet poistencov k 31.</w:t>
            </w:r>
            <w:r w:rsidR="00130246" w:rsidRPr="00864A6A">
              <w:rPr>
                <w:rFonts w:ascii="Arial Narrow" w:hAnsi="Arial Narrow"/>
                <w:color w:val="000000"/>
                <w:sz w:val="20"/>
                <w:szCs w:val="20"/>
              </w:rPr>
              <w:t xml:space="preserve"> </w:t>
            </w:r>
            <w:r w:rsidRPr="00864A6A">
              <w:rPr>
                <w:rFonts w:ascii="Arial Narrow" w:hAnsi="Arial Narrow"/>
                <w:color w:val="000000"/>
                <w:sz w:val="20"/>
                <w:szCs w:val="20"/>
              </w:rPr>
              <w:t>12.</w:t>
            </w:r>
            <w:r w:rsidR="00130246" w:rsidRPr="00864A6A">
              <w:rPr>
                <w:rFonts w:ascii="Arial Narrow" w:hAnsi="Arial Narrow"/>
                <w:color w:val="000000"/>
                <w:sz w:val="20"/>
                <w:szCs w:val="20"/>
              </w:rPr>
              <w:t xml:space="preserve"> </w:t>
            </w:r>
            <w:r w:rsidRPr="00864A6A">
              <w:rPr>
                <w:rFonts w:ascii="Arial Narrow" w:hAnsi="Arial Narrow"/>
                <w:color w:val="000000"/>
                <w:sz w:val="20"/>
                <w:szCs w:val="20"/>
              </w:rPr>
              <w:t>2016</w:t>
            </w:r>
          </w:p>
        </w:tc>
        <w:tc>
          <w:tcPr>
            <w:tcW w:w="1643" w:type="dxa"/>
            <w:tcBorders>
              <w:top w:val="single" w:sz="4" w:space="0" w:color="auto"/>
              <w:left w:val="single" w:sz="4" w:space="0" w:color="auto"/>
              <w:bottom w:val="nil"/>
              <w:right w:val="nil"/>
            </w:tcBorders>
            <w:shd w:val="clear" w:color="auto" w:fill="auto"/>
            <w:vAlign w:val="center"/>
            <w:hideMark/>
          </w:tcPr>
          <w:p w:rsidR="00516396" w:rsidRPr="00864A6A" w:rsidRDefault="00516396" w:rsidP="00516396">
            <w:pPr>
              <w:spacing w:line="240" w:lineRule="auto"/>
              <w:jc w:val="center"/>
              <w:rPr>
                <w:rFonts w:ascii="Arial Narrow" w:hAnsi="Arial Narrow"/>
                <w:color w:val="000000"/>
                <w:sz w:val="20"/>
                <w:szCs w:val="20"/>
              </w:rPr>
            </w:pPr>
            <w:r w:rsidRPr="00864A6A">
              <w:rPr>
                <w:rFonts w:ascii="Arial Narrow" w:hAnsi="Arial Narrow"/>
                <w:color w:val="000000"/>
                <w:sz w:val="20"/>
                <w:szCs w:val="20"/>
              </w:rPr>
              <w:t>Rozdiel</w:t>
            </w:r>
          </w:p>
        </w:tc>
        <w:tc>
          <w:tcPr>
            <w:tcW w:w="1359" w:type="dxa"/>
            <w:tcBorders>
              <w:top w:val="single" w:sz="4" w:space="0" w:color="auto"/>
              <w:left w:val="single" w:sz="4" w:space="0" w:color="auto"/>
              <w:bottom w:val="nil"/>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hAnsi="Arial Narrow"/>
                <w:color w:val="000000"/>
                <w:sz w:val="20"/>
                <w:szCs w:val="20"/>
              </w:rPr>
            </w:pPr>
            <w:r w:rsidRPr="00864A6A">
              <w:rPr>
                <w:rFonts w:ascii="Arial Narrow" w:hAnsi="Arial Narrow"/>
                <w:color w:val="000000"/>
                <w:sz w:val="20"/>
                <w:szCs w:val="20"/>
              </w:rPr>
              <w:t xml:space="preserve">Rozdiel    </w:t>
            </w:r>
          </w:p>
        </w:tc>
      </w:tr>
      <w:tr w:rsidR="00516396" w:rsidRPr="00864A6A" w:rsidTr="00AC4DA8">
        <w:trPr>
          <w:trHeight w:val="276"/>
          <w:jc w:val="center"/>
        </w:trPr>
        <w:tc>
          <w:tcPr>
            <w:tcW w:w="2800"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rPr>
                <w:rFonts w:ascii="Arial Narrow" w:hAnsi="Arial Narrow"/>
                <w:color w:val="000000"/>
                <w:sz w:val="20"/>
                <w:szCs w:val="20"/>
              </w:rPr>
            </w:pPr>
          </w:p>
        </w:tc>
        <w:tc>
          <w:tcPr>
            <w:tcW w:w="1642"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rPr>
                <w:rFonts w:ascii="Arial Narrow" w:hAnsi="Arial Narrow"/>
                <w:color w:val="000000"/>
                <w:sz w:val="20"/>
                <w:szCs w:val="20"/>
              </w:rPr>
            </w:pPr>
          </w:p>
        </w:tc>
        <w:tc>
          <w:tcPr>
            <w:tcW w:w="1643" w:type="dxa"/>
            <w:vMerge/>
            <w:tcBorders>
              <w:top w:val="single" w:sz="4" w:space="0" w:color="auto"/>
              <w:left w:val="single" w:sz="4" w:space="0" w:color="auto"/>
              <w:bottom w:val="single" w:sz="4" w:space="0" w:color="auto"/>
              <w:right w:val="nil"/>
            </w:tcBorders>
            <w:vAlign w:val="center"/>
            <w:hideMark/>
          </w:tcPr>
          <w:p w:rsidR="00516396" w:rsidRPr="00864A6A" w:rsidRDefault="00516396" w:rsidP="00516396">
            <w:pPr>
              <w:spacing w:line="240" w:lineRule="auto"/>
              <w:rPr>
                <w:rFonts w:ascii="Arial Narrow" w:hAnsi="Arial Narrow"/>
                <w:color w:val="000000"/>
                <w:sz w:val="20"/>
                <w:szCs w:val="20"/>
              </w:rPr>
            </w:pPr>
          </w:p>
        </w:tc>
        <w:tc>
          <w:tcPr>
            <w:tcW w:w="1643" w:type="dxa"/>
            <w:tcBorders>
              <w:top w:val="nil"/>
              <w:left w:val="single" w:sz="4" w:space="0" w:color="auto"/>
              <w:bottom w:val="single" w:sz="4" w:space="0" w:color="auto"/>
              <w:right w:val="nil"/>
            </w:tcBorders>
            <w:shd w:val="clear" w:color="auto" w:fill="auto"/>
            <w:vAlign w:val="center"/>
            <w:hideMark/>
          </w:tcPr>
          <w:p w:rsidR="00516396" w:rsidRPr="00864A6A" w:rsidRDefault="00516396" w:rsidP="00817AF9">
            <w:pPr>
              <w:spacing w:line="240" w:lineRule="auto"/>
              <w:jc w:val="center"/>
              <w:rPr>
                <w:rFonts w:ascii="Arial Narrow" w:hAnsi="Arial Narrow"/>
                <w:color w:val="000000"/>
                <w:sz w:val="20"/>
                <w:szCs w:val="20"/>
              </w:rPr>
            </w:pPr>
            <w:r w:rsidRPr="00864A6A">
              <w:rPr>
                <w:rFonts w:ascii="Arial Narrow" w:hAnsi="Arial Narrow"/>
                <w:color w:val="000000"/>
                <w:sz w:val="20"/>
                <w:szCs w:val="20"/>
              </w:rPr>
              <w:t>2016-2015</w:t>
            </w:r>
          </w:p>
        </w:tc>
        <w:tc>
          <w:tcPr>
            <w:tcW w:w="1359"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hAnsi="Arial Narrow"/>
                <w:color w:val="000000"/>
                <w:sz w:val="20"/>
                <w:szCs w:val="20"/>
              </w:rPr>
            </w:pPr>
            <w:r w:rsidRPr="00864A6A">
              <w:rPr>
                <w:rFonts w:ascii="Arial Narrow" w:hAnsi="Arial Narrow"/>
                <w:color w:val="000000"/>
                <w:sz w:val="20"/>
                <w:szCs w:val="20"/>
              </w:rPr>
              <w:t>v %</w:t>
            </w:r>
          </w:p>
        </w:tc>
      </w:tr>
      <w:tr w:rsidR="00516396" w:rsidRPr="00864A6A" w:rsidTr="00AC4DA8">
        <w:trPr>
          <w:trHeight w:val="276"/>
          <w:jc w:val="center"/>
        </w:trPr>
        <w:tc>
          <w:tcPr>
            <w:tcW w:w="2800"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hAnsi="Arial Narrow"/>
                <w:color w:val="000000"/>
                <w:sz w:val="20"/>
                <w:szCs w:val="20"/>
              </w:rPr>
            </w:pPr>
            <w:r w:rsidRPr="00864A6A">
              <w:rPr>
                <w:rFonts w:ascii="Arial Narrow" w:hAnsi="Arial Narrow"/>
                <w:color w:val="000000"/>
                <w:sz w:val="20"/>
                <w:szCs w:val="20"/>
              </w:rPr>
              <w:t>VšZP</w:t>
            </w:r>
          </w:p>
        </w:tc>
        <w:tc>
          <w:tcPr>
            <w:tcW w:w="1642"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3 267 002</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3 252 794</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olor w:val="000000"/>
                <w:sz w:val="20"/>
                <w:szCs w:val="20"/>
              </w:rPr>
            </w:pPr>
            <w:r w:rsidRPr="00864A6A">
              <w:rPr>
                <w:rFonts w:ascii="Arial Narrow" w:hAnsi="Arial Narrow"/>
                <w:color w:val="000000"/>
                <w:sz w:val="20"/>
                <w:szCs w:val="20"/>
              </w:rPr>
              <w:t>-14 208</w:t>
            </w:r>
          </w:p>
        </w:tc>
        <w:tc>
          <w:tcPr>
            <w:tcW w:w="1359"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center"/>
              <w:rPr>
                <w:rFonts w:ascii="Arial Narrow" w:hAnsi="Arial Narrow"/>
                <w:color w:val="000000"/>
                <w:sz w:val="20"/>
                <w:szCs w:val="20"/>
              </w:rPr>
            </w:pPr>
            <w:r w:rsidRPr="00864A6A">
              <w:rPr>
                <w:rFonts w:ascii="Arial Narrow" w:hAnsi="Arial Narrow"/>
                <w:color w:val="000000"/>
                <w:sz w:val="20"/>
                <w:szCs w:val="20"/>
              </w:rPr>
              <w:t>-0,43</w:t>
            </w:r>
          </w:p>
        </w:tc>
      </w:tr>
      <w:tr w:rsidR="00516396" w:rsidRPr="00864A6A" w:rsidTr="00AC4DA8">
        <w:trPr>
          <w:trHeight w:val="276"/>
          <w:jc w:val="center"/>
        </w:trPr>
        <w:tc>
          <w:tcPr>
            <w:tcW w:w="2800"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rPr>
                <w:rFonts w:ascii="Arial Narrow" w:hAnsi="Arial Narrow"/>
                <w:color w:val="000000"/>
                <w:sz w:val="20"/>
                <w:szCs w:val="20"/>
              </w:rPr>
            </w:pPr>
            <w:r w:rsidRPr="00864A6A">
              <w:rPr>
                <w:rFonts w:ascii="Arial Narrow" w:hAnsi="Arial Narrow"/>
                <w:color w:val="000000"/>
                <w:sz w:val="20"/>
                <w:szCs w:val="20"/>
              </w:rPr>
              <w:t>DÔVERA</w:t>
            </w:r>
          </w:p>
        </w:tc>
        <w:tc>
          <w:tcPr>
            <w:tcW w:w="1642"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1 440 810</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1 423 956</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olor w:val="000000"/>
                <w:sz w:val="20"/>
                <w:szCs w:val="20"/>
              </w:rPr>
            </w:pPr>
            <w:r w:rsidRPr="00864A6A">
              <w:rPr>
                <w:rFonts w:ascii="Arial Narrow" w:hAnsi="Arial Narrow"/>
                <w:color w:val="000000"/>
                <w:sz w:val="20"/>
                <w:szCs w:val="20"/>
              </w:rPr>
              <w:t>-16 854</w:t>
            </w:r>
          </w:p>
        </w:tc>
        <w:tc>
          <w:tcPr>
            <w:tcW w:w="1359"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center"/>
              <w:rPr>
                <w:rFonts w:ascii="Arial Narrow" w:hAnsi="Arial Narrow"/>
                <w:color w:val="000000"/>
                <w:sz w:val="20"/>
                <w:szCs w:val="20"/>
              </w:rPr>
            </w:pPr>
            <w:r w:rsidRPr="00864A6A">
              <w:rPr>
                <w:rFonts w:ascii="Arial Narrow" w:hAnsi="Arial Narrow"/>
                <w:color w:val="000000"/>
                <w:sz w:val="20"/>
                <w:szCs w:val="20"/>
              </w:rPr>
              <w:t>-1,17</w:t>
            </w:r>
          </w:p>
        </w:tc>
      </w:tr>
      <w:tr w:rsidR="00516396" w:rsidRPr="00864A6A" w:rsidTr="00AC4DA8">
        <w:trPr>
          <w:trHeight w:val="276"/>
          <w:jc w:val="center"/>
        </w:trPr>
        <w:tc>
          <w:tcPr>
            <w:tcW w:w="2800"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hAnsi="Arial Narrow"/>
                <w:color w:val="000000"/>
                <w:sz w:val="20"/>
                <w:szCs w:val="20"/>
              </w:rPr>
            </w:pPr>
            <w:r w:rsidRPr="00864A6A">
              <w:rPr>
                <w:rFonts w:ascii="Arial Narrow" w:hAnsi="Arial Narrow"/>
                <w:color w:val="000000"/>
                <w:sz w:val="20"/>
                <w:szCs w:val="20"/>
              </w:rPr>
              <w:t>Union</w:t>
            </w:r>
          </w:p>
        </w:tc>
        <w:tc>
          <w:tcPr>
            <w:tcW w:w="1642"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452 308</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470 658</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olor w:val="000000"/>
                <w:sz w:val="20"/>
                <w:szCs w:val="20"/>
              </w:rPr>
            </w:pPr>
            <w:r w:rsidRPr="00864A6A">
              <w:rPr>
                <w:rFonts w:ascii="Arial Narrow" w:hAnsi="Arial Narrow"/>
                <w:color w:val="000000"/>
                <w:sz w:val="20"/>
                <w:szCs w:val="20"/>
              </w:rPr>
              <w:t>18 350</w:t>
            </w:r>
          </w:p>
        </w:tc>
        <w:tc>
          <w:tcPr>
            <w:tcW w:w="1359"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center"/>
              <w:rPr>
                <w:rFonts w:ascii="Arial Narrow" w:hAnsi="Arial Narrow"/>
                <w:color w:val="000000"/>
                <w:sz w:val="20"/>
                <w:szCs w:val="20"/>
              </w:rPr>
            </w:pPr>
            <w:r w:rsidRPr="00864A6A">
              <w:rPr>
                <w:rFonts w:ascii="Arial Narrow" w:hAnsi="Arial Narrow"/>
                <w:color w:val="000000"/>
                <w:sz w:val="20"/>
                <w:szCs w:val="20"/>
              </w:rPr>
              <w:t>4,06</w:t>
            </w:r>
          </w:p>
        </w:tc>
      </w:tr>
      <w:tr w:rsidR="00516396" w:rsidRPr="00864A6A" w:rsidTr="00AC4DA8">
        <w:trPr>
          <w:trHeight w:val="276"/>
          <w:jc w:val="center"/>
        </w:trPr>
        <w:tc>
          <w:tcPr>
            <w:tcW w:w="2800"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hAnsi="Arial Narrow"/>
                <w:color w:val="000000"/>
                <w:sz w:val="20"/>
                <w:szCs w:val="20"/>
              </w:rPr>
            </w:pPr>
            <w:r w:rsidRPr="00864A6A">
              <w:rPr>
                <w:rFonts w:ascii="Arial Narrow" w:hAnsi="Arial Narrow"/>
                <w:color w:val="000000"/>
                <w:sz w:val="20"/>
                <w:szCs w:val="20"/>
              </w:rPr>
              <w:t>Spolu</w:t>
            </w:r>
          </w:p>
        </w:tc>
        <w:tc>
          <w:tcPr>
            <w:tcW w:w="1642"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5 160 120</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s="Arial"/>
                <w:color w:val="000000"/>
                <w:sz w:val="20"/>
                <w:szCs w:val="20"/>
              </w:rPr>
            </w:pPr>
            <w:r w:rsidRPr="00864A6A">
              <w:rPr>
                <w:rFonts w:ascii="Arial Narrow" w:hAnsi="Arial Narrow" w:cs="Arial"/>
                <w:color w:val="000000"/>
                <w:sz w:val="20"/>
                <w:szCs w:val="20"/>
              </w:rPr>
              <w:t>5 147 408</w:t>
            </w:r>
          </w:p>
        </w:tc>
        <w:tc>
          <w:tcPr>
            <w:tcW w:w="1643"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right"/>
              <w:rPr>
                <w:rFonts w:ascii="Arial Narrow" w:hAnsi="Arial Narrow"/>
                <w:color w:val="000000"/>
                <w:sz w:val="20"/>
                <w:szCs w:val="20"/>
              </w:rPr>
            </w:pPr>
            <w:r w:rsidRPr="00864A6A">
              <w:rPr>
                <w:rFonts w:ascii="Arial Narrow" w:hAnsi="Arial Narrow"/>
                <w:color w:val="000000"/>
                <w:sz w:val="20"/>
                <w:szCs w:val="20"/>
              </w:rPr>
              <w:t>-12 712</w:t>
            </w:r>
          </w:p>
        </w:tc>
        <w:tc>
          <w:tcPr>
            <w:tcW w:w="1359" w:type="dxa"/>
            <w:tcBorders>
              <w:top w:val="nil"/>
              <w:left w:val="nil"/>
              <w:bottom w:val="single" w:sz="4" w:space="0" w:color="auto"/>
              <w:right w:val="single" w:sz="4" w:space="0" w:color="auto"/>
            </w:tcBorders>
            <w:shd w:val="clear" w:color="auto" w:fill="auto"/>
            <w:vAlign w:val="center"/>
          </w:tcPr>
          <w:p w:rsidR="00516396" w:rsidRPr="00864A6A" w:rsidRDefault="00516396" w:rsidP="00516396">
            <w:pPr>
              <w:jc w:val="center"/>
              <w:rPr>
                <w:rFonts w:ascii="Arial Narrow" w:hAnsi="Arial Narrow"/>
                <w:color w:val="000000"/>
                <w:sz w:val="20"/>
                <w:szCs w:val="20"/>
              </w:rPr>
            </w:pPr>
            <w:r w:rsidRPr="00864A6A">
              <w:rPr>
                <w:rFonts w:ascii="Arial Narrow" w:hAnsi="Arial Narrow"/>
                <w:color w:val="000000"/>
                <w:sz w:val="20"/>
                <w:szCs w:val="20"/>
              </w:rPr>
              <w:t>-0,25</w:t>
            </w:r>
          </w:p>
        </w:tc>
      </w:tr>
    </w:tbl>
    <w:bookmarkEnd w:id="49"/>
    <w:p w:rsidR="00516396" w:rsidRPr="00864A6A" w:rsidRDefault="00516396" w:rsidP="00516396">
      <w:pPr>
        <w:spacing w:line="240" w:lineRule="auto"/>
        <w:rPr>
          <w:rFonts w:cs="Times New Roman"/>
          <w:i/>
          <w:sz w:val="20"/>
          <w:szCs w:val="20"/>
        </w:rPr>
      </w:pPr>
      <w:r w:rsidRPr="00864A6A">
        <w:rPr>
          <w:rFonts w:cs="Times New Roman"/>
          <w:i/>
          <w:sz w:val="20"/>
          <w:szCs w:val="20"/>
        </w:rPr>
        <w:t>Zdroj: úrad – CRP</w:t>
      </w:r>
    </w:p>
    <w:p w:rsidR="00516396" w:rsidRPr="00864A6A" w:rsidRDefault="00516396" w:rsidP="00516396">
      <w:pPr>
        <w:spacing w:beforeLines="60" w:before="144" w:afterLines="60" w:after="144" w:line="240" w:lineRule="auto"/>
        <w:rPr>
          <w:rFonts w:cs="Times New Roman"/>
          <w:sz w:val="24"/>
          <w:szCs w:val="24"/>
        </w:rPr>
      </w:pPr>
      <w:r w:rsidRPr="00864A6A">
        <w:rPr>
          <w:rFonts w:cs="Times New Roman"/>
          <w:sz w:val="24"/>
          <w:szCs w:val="24"/>
        </w:rPr>
        <w:t xml:space="preserve">Podiel jednotlivých ZP </w:t>
      </w:r>
      <w:r w:rsidRPr="00864A6A">
        <w:rPr>
          <w:sz w:val="24"/>
        </w:rPr>
        <w:t xml:space="preserve">na počte poistencov </w:t>
      </w:r>
      <w:r w:rsidRPr="00864A6A">
        <w:rPr>
          <w:rFonts w:cs="Times New Roman"/>
          <w:sz w:val="24"/>
          <w:szCs w:val="24"/>
        </w:rPr>
        <w:t xml:space="preserve">sa v roku 2016 oproti roku 2015 výraznejšie nezmenil. Najväčšiu zmenu v počte poistencov mala Union, ktorej sa stav počtu poistencov medzi </w:t>
      </w:r>
      <w:r w:rsidR="00864A6A">
        <w:rPr>
          <w:rFonts w:cs="Times New Roman"/>
          <w:sz w:val="24"/>
          <w:szCs w:val="24"/>
        </w:rPr>
        <w:t xml:space="preserve">                 </w:t>
      </w:r>
      <w:r w:rsidRPr="00864A6A">
        <w:rPr>
          <w:rFonts w:cs="Times New Roman"/>
          <w:sz w:val="24"/>
          <w:szCs w:val="24"/>
        </w:rPr>
        <w:t>31.</w:t>
      </w:r>
      <w:r w:rsidR="00630A20" w:rsidRPr="00864A6A">
        <w:rPr>
          <w:rFonts w:cs="Times New Roman"/>
          <w:sz w:val="24"/>
          <w:szCs w:val="24"/>
        </w:rPr>
        <w:t xml:space="preserve"> </w:t>
      </w:r>
      <w:r w:rsidRPr="00864A6A">
        <w:rPr>
          <w:rFonts w:cs="Times New Roman"/>
          <w:sz w:val="24"/>
          <w:szCs w:val="24"/>
        </w:rPr>
        <w:t>12.</w:t>
      </w:r>
      <w:r w:rsidR="00630A20" w:rsidRPr="00864A6A">
        <w:rPr>
          <w:rFonts w:cs="Times New Roman"/>
          <w:sz w:val="24"/>
          <w:szCs w:val="24"/>
        </w:rPr>
        <w:t xml:space="preserve"> </w:t>
      </w:r>
      <w:r w:rsidRPr="00864A6A">
        <w:rPr>
          <w:rFonts w:cs="Times New Roman"/>
          <w:sz w:val="24"/>
          <w:szCs w:val="24"/>
        </w:rPr>
        <w:t>2015 a 31.</w:t>
      </w:r>
      <w:r w:rsidR="00630A20" w:rsidRPr="00864A6A">
        <w:rPr>
          <w:rFonts w:cs="Times New Roman"/>
          <w:sz w:val="24"/>
          <w:szCs w:val="24"/>
        </w:rPr>
        <w:t xml:space="preserve"> </w:t>
      </w:r>
      <w:r w:rsidRPr="00864A6A">
        <w:rPr>
          <w:rFonts w:cs="Times New Roman"/>
          <w:sz w:val="24"/>
          <w:szCs w:val="24"/>
        </w:rPr>
        <w:t>12.</w:t>
      </w:r>
      <w:r w:rsidR="00630A20" w:rsidRPr="00864A6A">
        <w:rPr>
          <w:rFonts w:cs="Times New Roman"/>
          <w:sz w:val="24"/>
          <w:szCs w:val="24"/>
        </w:rPr>
        <w:t xml:space="preserve"> </w:t>
      </w:r>
      <w:r w:rsidRPr="00864A6A">
        <w:rPr>
          <w:rFonts w:cs="Times New Roman"/>
          <w:sz w:val="24"/>
          <w:szCs w:val="24"/>
        </w:rPr>
        <w:t>2016 zvýšil o</w:t>
      </w:r>
      <w:r w:rsidR="00630A20" w:rsidRPr="00864A6A">
        <w:rPr>
          <w:rFonts w:cs="Times New Roman"/>
          <w:sz w:val="24"/>
          <w:szCs w:val="24"/>
        </w:rPr>
        <w:t> </w:t>
      </w:r>
      <w:r w:rsidRPr="00864A6A">
        <w:rPr>
          <w:rFonts w:cs="Times New Roman"/>
          <w:sz w:val="24"/>
          <w:szCs w:val="24"/>
        </w:rPr>
        <w:t>4</w:t>
      </w:r>
      <w:r w:rsidR="00630A20" w:rsidRPr="00864A6A">
        <w:rPr>
          <w:rFonts w:cs="Times New Roman"/>
          <w:sz w:val="24"/>
          <w:szCs w:val="24"/>
        </w:rPr>
        <w:t xml:space="preserve"> </w:t>
      </w:r>
      <w:r w:rsidRPr="00864A6A">
        <w:rPr>
          <w:rFonts w:cs="Times New Roman"/>
          <w:sz w:val="24"/>
          <w:szCs w:val="24"/>
        </w:rPr>
        <w:t xml:space="preserve">%. V ostatných ZP nastal </w:t>
      </w:r>
      <w:r w:rsidR="00C51223" w:rsidRPr="00864A6A">
        <w:rPr>
          <w:rFonts w:cs="Times New Roman"/>
          <w:sz w:val="24"/>
          <w:szCs w:val="24"/>
        </w:rPr>
        <w:t xml:space="preserve">v počte poistencov </w:t>
      </w:r>
      <w:r w:rsidRPr="00864A6A">
        <w:rPr>
          <w:rFonts w:cs="Times New Roman"/>
          <w:sz w:val="24"/>
          <w:szCs w:val="24"/>
        </w:rPr>
        <w:t xml:space="preserve">mierny pokles. </w:t>
      </w:r>
    </w:p>
    <w:p w:rsidR="00516396" w:rsidRPr="00864A6A" w:rsidRDefault="00516396" w:rsidP="005338D2">
      <w:pPr>
        <w:spacing w:beforeLines="60" w:before="144" w:afterLines="60" w:after="144" w:line="240" w:lineRule="auto"/>
        <w:jc w:val="left"/>
        <w:rPr>
          <w:rFonts w:cs="Times New Roman"/>
          <w:bCs/>
          <w:color w:val="000000" w:themeColor="text1"/>
          <w:sz w:val="24"/>
          <w:szCs w:val="24"/>
          <w:lang w:eastAsia="cs-CZ"/>
        </w:rPr>
      </w:pPr>
      <w:bookmarkStart w:id="50" w:name="_Toc484439151"/>
      <w:r w:rsidRPr="00864A6A">
        <w:rPr>
          <w:rFonts w:cs="Times New Roman"/>
          <w:bCs/>
          <w:color w:val="000000" w:themeColor="text1"/>
          <w:sz w:val="24"/>
          <w:szCs w:val="24"/>
          <w:lang w:eastAsia="cs-CZ"/>
        </w:rPr>
        <w:t>Graf č.</w:t>
      </w:r>
      <w:r w:rsidR="00630A20"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2</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Podiel jednotlivých ZP na počte poistencov v roku 2015 a 2016</w:t>
      </w:r>
      <w:r w:rsidR="007E799E" w:rsidRPr="00864A6A">
        <w:rPr>
          <w:noProof/>
        </w:rPr>
        <w:drawing>
          <wp:inline distT="0" distB="0" distL="0" distR="0" wp14:anchorId="57A098B2" wp14:editId="470ED0EF">
            <wp:extent cx="5591175" cy="2152650"/>
            <wp:effectExtent l="0" t="0" r="0" b="0"/>
            <wp:docPr id="2" name="Graf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0"/>
              </a:graphicData>
            </a:graphic>
          </wp:inline>
        </w:drawing>
      </w:r>
      <w:bookmarkEnd w:id="50"/>
    </w:p>
    <w:p w:rsidR="00516396" w:rsidRPr="00864A6A" w:rsidRDefault="00516396" w:rsidP="00516396">
      <w:pPr>
        <w:spacing w:beforeLines="60" w:before="144" w:afterLines="60" w:after="144" w:line="240" w:lineRule="auto"/>
        <w:rPr>
          <w:rFonts w:cs="Times New Roman"/>
          <w:i/>
          <w:iCs/>
          <w:sz w:val="20"/>
          <w:szCs w:val="20"/>
        </w:rPr>
      </w:pPr>
      <w:r w:rsidRPr="00864A6A">
        <w:rPr>
          <w:rFonts w:cs="Times New Roman"/>
          <w:i/>
          <w:iCs/>
          <w:sz w:val="20"/>
          <w:szCs w:val="20"/>
        </w:rPr>
        <w:t xml:space="preserve">         Zdroj:</w:t>
      </w:r>
      <w:r w:rsidR="00482A82" w:rsidRPr="00864A6A">
        <w:rPr>
          <w:rFonts w:cs="Times New Roman"/>
          <w:i/>
          <w:iCs/>
          <w:sz w:val="20"/>
          <w:szCs w:val="20"/>
        </w:rPr>
        <w:t xml:space="preserve"> </w:t>
      </w:r>
      <w:r w:rsidRPr="00864A6A">
        <w:rPr>
          <w:rFonts w:cs="Times New Roman"/>
          <w:i/>
          <w:iCs/>
          <w:sz w:val="20"/>
          <w:szCs w:val="20"/>
        </w:rPr>
        <w:t>úrad -</w:t>
      </w:r>
      <w:r w:rsidR="00587BB3" w:rsidRPr="00864A6A">
        <w:rPr>
          <w:rFonts w:cs="Times New Roman"/>
          <w:i/>
          <w:iCs/>
          <w:sz w:val="20"/>
          <w:szCs w:val="20"/>
        </w:rPr>
        <w:t xml:space="preserve"> </w:t>
      </w:r>
      <w:r w:rsidRPr="00864A6A">
        <w:rPr>
          <w:rFonts w:cs="Times New Roman"/>
          <w:i/>
          <w:iCs/>
          <w:sz w:val="20"/>
          <w:szCs w:val="20"/>
        </w:rPr>
        <w:t>CRP</w:t>
      </w:r>
    </w:p>
    <w:p w:rsidR="00516396" w:rsidRPr="00864A6A" w:rsidRDefault="00516396" w:rsidP="00516396">
      <w:pPr>
        <w:numPr>
          <w:ilvl w:val="1"/>
          <w:numId w:val="7"/>
        </w:numPr>
        <w:tabs>
          <w:tab w:val="left" w:pos="1276"/>
        </w:tabs>
        <w:spacing w:beforeLines="60" w:before="144" w:afterLines="60" w:after="144" w:line="240" w:lineRule="auto"/>
        <w:outlineLvl w:val="0"/>
        <w:rPr>
          <w:rFonts w:cs="Times New Roman"/>
          <w:b/>
          <w:bCs/>
          <w:sz w:val="24"/>
          <w:szCs w:val="24"/>
          <w:lang w:eastAsia="cs-CZ"/>
        </w:rPr>
      </w:pPr>
      <w:bookmarkStart w:id="51" w:name="_Toc482864228"/>
      <w:bookmarkStart w:id="52" w:name="_Toc484090024"/>
      <w:r w:rsidRPr="00864A6A">
        <w:rPr>
          <w:rFonts w:cs="Times New Roman"/>
          <w:b/>
          <w:bCs/>
          <w:sz w:val="24"/>
          <w:szCs w:val="24"/>
          <w:lang w:eastAsia="cs-CZ"/>
        </w:rPr>
        <w:t xml:space="preserve">Organizácia a riadenie </w:t>
      </w:r>
      <w:r w:rsidR="009C162B" w:rsidRPr="00864A6A">
        <w:rPr>
          <w:rFonts w:cs="Times New Roman"/>
          <w:b/>
          <w:bCs/>
          <w:sz w:val="24"/>
          <w:szCs w:val="24"/>
          <w:lang w:eastAsia="cs-CZ"/>
        </w:rPr>
        <w:t>ZP</w:t>
      </w:r>
      <w:bookmarkEnd w:id="51"/>
      <w:bookmarkEnd w:id="52"/>
    </w:p>
    <w:p w:rsidR="00516396" w:rsidRPr="00864A6A" w:rsidRDefault="00516396" w:rsidP="00516396">
      <w:pPr>
        <w:spacing w:before="120" w:after="120" w:line="240" w:lineRule="auto"/>
        <w:rPr>
          <w:rFonts w:eastAsia="Times New Roman" w:cs="Times New Roman"/>
          <w:sz w:val="24"/>
          <w:szCs w:val="24"/>
          <w:lang w:eastAsia="cs-CZ"/>
        </w:rPr>
      </w:pPr>
      <w:r w:rsidRPr="00864A6A">
        <w:rPr>
          <w:rFonts w:eastAsia="Times New Roman" w:cs="Times New Roman"/>
          <w:sz w:val="24"/>
          <w:szCs w:val="24"/>
          <w:lang w:eastAsia="cs-CZ"/>
        </w:rPr>
        <w:t xml:space="preserve">ZP vykonávali  svoju činnosť prostredníctvom vybudovanej siete priamych kontaktných miest, ktorými sú pobočky a expozitúry. Okrem priamych kontaktných miest </w:t>
      </w:r>
      <w:r w:rsidR="007D7416" w:rsidRPr="00864A6A">
        <w:rPr>
          <w:rFonts w:eastAsia="Times New Roman" w:cs="Times New Roman"/>
          <w:sz w:val="24"/>
          <w:szCs w:val="24"/>
          <w:lang w:eastAsia="cs-CZ"/>
        </w:rPr>
        <w:t xml:space="preserve">prevádzkovala </w:t>
      </w:r>
      <w:r w:rsidRPr="00864A6A">
        <w:rPr>
          <w:rFonts w:eastAsia="Times New Roman" w:cs="Times New Roman"/>
          <w:sz w:val="24"/>
          <w:szCs w:val="24"/>
          <w:lang w:eastAsia="cs-CZ"/>
        </w:rPr>
        <w:t xml:space="preserve">každá ZP aj call centrum a vlastnú internetovú stránku, slúžiace na poskytovanie informácií pre svojich poistencov, platiteľov poistného, PZS a  ďalšie subjekty VZP. Prostredníctvom svojho </w:t>
      </w:r>
      <w:r w:rsidRPr="00864A6A">
        <w:rPr>
          <w:rFonts w:eastAsia="Times New Roman" w:cs="Times New Roman"/>
          <w:sz w:val="24"/>
          <w:szCs w:val="24"/>
          <w:lang w:eastAsia="cs-CZ"/>
        </w:rPr>
        <w:lastRenderedPageBreak/>
        <w:t>internetového portálu ZP sprístupňovali pre uvedené subjekty vzory základných tlačív, informácie o povinnostiach platiteľov poistného, o platení poistného a jeho ročnom zúčtovaní, o</w:t>
      </w:r>
      <w:r w:rsidR="007D7416" w:rsidRPr="00864A6A">
        <w:rPr>
          <w:rFonts w:eastAsia="Times New Roman" w:cs="Times New Roman"/>
          <w:sz w:val="24"/>
          <w:szCs w:val="24"/>
          <w:lang w:eastAsia="cs-CZ"/>
        </w:rPr>
        <w:t> </w:t>
      </w:r>
      <w:r w:rsidRPr="00864A6A">
        <w:rPr>
          <w:rFonts w:eastAsia="Times New Roman" w:cs="Times New Roman"/>
          <w:sz w:val="24"/>
          <w:szCs w:val="24"/>
          <w:lang w:eastAsia="cs-CZ"/>
        </w:rPr>
        <w:t>vydávaní výkazov nedoplatkov a pod. Z oblasti poskytovania zdravotnej starostlivosti ZP sprístupňovali informácie o zmluvných vzťahoch s PZS, o tvorbe zoznamov čakateľov na poskytnutie plánovanej ZS a aj informácie o poskytovaní príspevkov na úhradu zdravotnej starostlivosti. ZP svojim poistencom</w:t>
      </w:r>
      <w:r w:rsidR="0030629D" w:rsidRPr="00864A6A">
        <w:rPr>
          <w:rFonts w:eastAsia="Times New Roman" w:cs="Times New Roman"/>
          <w:sz w:val="24"/>
          <w:szCs w:val="24"/>
          <w:lang w:eastAsia="cs-CZ"/>
        </w:rPr>
        <w:t>,</w:t>
      </w:r>
      <w:r w:rsidRPr="00864A6A">
        <w:rPr>
          <w:rFonts w:eastAsia="Times New Roman" w:cs="Times New Roman"/>
          <w:sz w:val="24"/>
          <w:szCs w:val="24"/>
          <w:lang w:eastAsia="cs-CZ"/>
        </w:rPr>
        <w:t xml:space="preserve"> </w:t>
      </w:r>
      <w:r w:rsidR="00622837" w:rsidRPr="00864A6A">
        <w:rPr>
          <w:rFonts w:eastAsia="Times New Roman" w:cs="Times New Roman"/>
          <w:sz w:val="24"/>
          <w:szCs w:val="24"/>
          <w:lang w:eastAsia="cs-CZ"/>
        </w:rPr>
        <w:t xml:space="preserve">v súlade s povinnosťou určenou zákonom, sprístupňovali prostredníctvom internetového portálu údaje z ich osobného účtu vedeného </w:t>
      </w:r>
      <w:r w:rsidR="00F05AF2" w:rsidRPr="00864A6A">
        <w:rPr>
          <w:rFonts w:eastAsia="Times New Roman" w:cs="Times New Roman"/>
          <w:sz w:val="24"/>
          <w:szCs w:val="24"/>
          <w:lang w:eastAsia="cs-CZ"/>
        </w:rPr>
        <w:t>ZP</w:t>
      </w:r>
      <w:r w:rsidRPr="00864A6A">
        <w:rPr>
          <w:rFonts w:eastAsia="Times New Roman" w:cs="Times New Roman"/>
          <w:sz w:val="24"/>
          <w:szCs w:val="24"/>
          <w:lang w:eastAsia="cs-CZ"/>
        </w:rPr>
        <w:t xml:space="preserve">. </w:t>
      </w:r>
    </w:p>
    <w:p w:rsidR="00516396" w:rsidRPr="00864A6A" w:rsidRDefault="00516396" w:rsidP="00516396">
      <w:pPr>
        <w:spacing w:before="120" w:after="120" w:line="240" w:lineRule="auto"/>
        <w:rPr>
          <w:rFonts w:eastAsia="Times New Roman" w:cs="Times New Roman"/>
          <w:sz w:val="24"/>
          <w:szCs w:val="24"/>
          <w:lang w:eastAsia="cs-CZ"/>
        </w:rPr>
      </w:pPr>
      <w:r w:rsidRPr="00864A6A">
        <w:rPr>
          <w:rFonts w:eastAsia="Times New Roman" w:cs="Times New Roman"/>
          <w:sz w:val="24"/>
          <w:szCs w:val="24"/>
          <w:lang w:eastAsia="cs-CZ"/>
        </w:rPr>
        <w:t xml:space="preserve">V roku 2016 v ZP pracovalo priemerne 3 051 zamestnancov, čo bol mierny nárast oproti priemernému počtu v roku 2015 </w:t>
      </w:r>
      <w:r w:rsidR="00CD0F2E" w:rsidRPr="00864A6A">
        <w:rPr>
          <w:rFonts w:eastAsia="Times New Roman" w:cs="Times New Roman"/>
          <w:sz w:val="24"/>
          <w:szCs w:val="24"/>
          <w:lang w:eastAsia="cs-CZ"/>
        </w:rPr>
        <w:t>o 16 zamestnancov</w:t>
      </w:r>
      <w:r w:rsidR="00F608C8" w:rsidRPr="00864A6A">
        <w:rPr>
          <w:rFonts w:eastAsia="Times New Roman" w:cs="Times New Roman"/>
          <w:sz w:val="24"/>
          <w:szCs w:val="24"/>
          <w:lang w:eastAsia="cs-CZ"/>
        </w:rPr>
        <w:t>, t.</w:t>
      </w:r>
      <w:r w:rsidR="00664F81" w:rsidRPr="00864A6A">
        <w:rPr>
          <w:rFonts w:eastAsia="Times New Roman" w:cs="Times New Roman"/>
          <w:sz w:val="24"/>
          <w:szCs w:val="24"/>
          <w:lang w:eastAsia="cs-CZ"/>
        </w:rPr>
        <w:t xml:space="preserve"> </w:t>
      </w:r>
      <w:r w:rsidR="00F608C8" w:rsidRPr="00864A6A">
        <w:rPr>
          <w:rFonts w:eastAsia="Times New Roman" w:cs="Times New Roman"/>
          <w:sz w:val="24"/>
          <w:szCs w:val="24"/>
          <w:lang w:eastAsia="cs-CZ"/>
        </w:rPr>
        <w:t xml:space="preserve">j. </w:t>
      </w:r>
      <w:r w:rsidRPr="00864A6A">
        <w:rPr>
          <w:rFonts w:eastAsia="Times New Roman" w:cs="Times New Roman"/>
          <w:sz w:val="24"/>
          <w:szCs w:val="24"/>
          <w:lang w:eastAsia="cs-CZ"/>
        </w:rPr>
        <w:t>(</w:t>
      </w:r>
      <w:r w:rsidR="00F608C8" w:rsidRPr="00864A6A">
        <w:rPr>
          <w:rFonts w:eastAsia="Times New Roman" w:cs="Times New Roman"/>
          <w:sz w:val="24"/>
          <w:szCs w:val="24"/>
          <w:lang w:eastAsia="cs-CZ"/>
        </w:rPr>
        <w:t xml:space="preserve"> viac o </w:t>
      </w:r>
      <w:r w:rsidRPr="00864A6A">
        <w:rPr>
          <w:rFonts w:eastAsia="Times New Roman" w:cs="Times New Roman"/>
          <w:sz w:val="24"/>
          <w:szCs w:val="24"/>
          <w:lang w:eastAsia="cs-CZ"/>
        </w:rPr>
        <w:t>0,5</w:t>
      </w:r>
      <w:r w:rsidR="00F05AF2" w:rsidRPr="00864A6A">
        <w:rPr>
          <w:rFonts w:eastAsia="Times New Roman" w:cs="Times New Roman"/>
          <w:sz w:val="24"/>
          <w:szCs w:val="24"/>
          <w:lang w:eastAsia="cs-CZ"/>
        </w:rPr>
        <w:t xml:space="preserve"> </w:t>
      </w:r>
      <w:r w:rsidRPr="00864A6A">
        <w:rPr>
          <w:rFonts w:eastAsia="Times New Roman" w:cs="Times New Roman"/>
          <w:sz w:val="24"/>
          <w:szCs w:val="24"/>
          <w:lang w:eastAsia="cs-CZ"/>
        </w:rPr>
        <w:t xml:space="preserve">%).  </w:t>
      </w:r>
      <w:r w:rsidR="00F608C8" w:rsidRPr="00864A6A">
        <w:rPr>
          <w:rFonts w:eastAsia="Times New Roman" w:cs="Times New Roman"/>
          <w:sz w:val="24"/>
          <w:szCs w:val="24"/>
          <w:lang w:eastAsia="cs-CZ"/>
        </w:rPr>
        <w:t xml:space="preserve">V DÔVERE  sa zvýšil priemerný počet zamestnancov o 14, v Union ZP o 4 a vo VšZP sa znížil o 2 zamestnancov. </w:t>
      </w:r>
      <w:r w:rsidRPr="00864A6A">
        <w:rPr>
          <w:rFonts w:eastAsia="Times New Roman" w:cs="Times New Roman"/>
          <w:sz w:val="24"/>
          <w:szCs w:val="24"/>
          <w:lang w:eastAsia="cs-CZ"/>
        </w:rPr>
        <w:t>V prepočítaní na priemerný počet poistencov možno konštatovať, že na 1 pracovníka ZP pripadalo za rok 2016 v priemere 1 698 poistencov. Je to odchýlka od predchádzajúceho roku o 0,4</w:t>
      </w:r>
      <w:r w:rsidR="0078082D" w:rsidRPr="00864A6A">
        <w:rPr>
          <w:rFonts w:eastAsia="Times New Roman" w:cs="Times New Roman"/>
          <w:sz w:val="24"/>
          <w:szCs w:val="24"/>
          <w:lang w:eastAsia="cs-CZ"/>
        </w:rPr>
        <w:t xml:space="preserve"> </w:t>
      </w:r>
      <w:r w:rsidRPr="00864A6A">
        <w:rPr>
          <w:rFonts w:eastAsia="Times New Roman" w:cs="Times New Roman"/>
          <w:sz w:val="24"/>
          <w:szCs w:val="24"/>
          <w:lang w:eastAsia="cs-CZ"/>
        </w:rPr>
        <w:t>%. Medziročné porovnanie uvádza tabuľka č. 4.</w:t>
      </w:r>
    </w:p>
    <w:p w:rsidR="00516396" w:rsidRPr="00864A6A" w:rsidRDefault="00516396" w:rsidP="00516396">
      <w:pPr>
        <w:spacing w:beforeLines="60" w:before="144" w:line="240" w:lineRule="auto"/>
        <w:rPr>
          <w:rFonts w:cs="Times New Roman"/>
          <w:bCs/>
          <w:color w:val="000000" w:themeColor="text1"/>
          <w:sz w:val="24"/>
          <w:szCs w:val="24"/>
          <w:lang w:eastAsia="cs-CZ"/>
        </w:rPr>
      </w:pPr>
      <w:bookmarkStart w:id="53" w:name="_Toc485642607"/>
      <w:r w:rsidRPr="00864A6A">
        <w:rPr>
          <w:rFonts w:cs="Times New Roman"/>
          <w:bCs/>
          <w:color w:val="000000" w:themeColor="text1"/>
          <w:sz w:val="24"/>
          <w:szCs w:val="24"/>
          <w:lang w:eastAsia="cs-CZ"/>
        </w:rPr>
        <w:t>Tabuľka č.</w:t>
      </w:r>
      <w:r w:rsidR="0078082D"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4</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ZP</w:t>
      </w:r>
      <w:r w:rsidR="00F608C8" w:rsidRPr="00864A6A">
        <w:rPr>
          <w:rFonts w:cs="Times New Roman"/>
          <w:bCs/>
          <w:color w:val="000000" w:themeColor="text1"/>
          <w:sz w:val="24"/>
          <w:szCs w:val="24"/>
          <w:lang w:eastAsia="cs-CZ"/>
        </w:rPr>
        <w:t xml:space="preserve"> v sektore verejného zdravotného poistenia </w:t>
      </w:r>
      <w:bookmarkEnd w:id="53"/>
      <w:r w:rsidR="00F608C8" w:rsidRPr="00864A6A">
        <w:rPr>
          <w:rFonts w:cs="Times New Roman"/>
          <w:bCs/>
          <w:color w:val="000000" w:themeColor="text1"/>
          <w:sz w:val="24"/>
          <w:szCs w:val="24"/>
          <w:lang w:eastAsia="cs-CZ"/>
        </w:rPr>
        <w:t xml:space="preserve"> </w:t>
      </w:r>
    </w:p>
    <w:tbl>
      <w:tblPr>
        <w:tblW w:w="9072" w:type="dxa"/>
        <w:jc w:val="center"/>
        <w:tblLayout w:type="fixed"/>
        <w:tblCellMar>
          <w:left w:w="70" w:type="dxa"/>
          <w:right w:w="70" w:type="dxa"/>
        </w:tblCellMar>
        <w:tblLook w:val="00A0" w:firstRow="1" w:lastRow="0" w:firstColumn="1" w:lastColumn="0" w:noHBand="0" w:noVBand="0"/>
      </w:tblPr>
      <w:tblGrid>
        <w:gridCol w:w="3828"/>
        <w:gridCol w:w="1417"/>
        <w:gridCol w:w="1276"/>
        <w:gridCol w:w="1417"/>
        <w:gridCol w:w="1134"/>
      </w:tblGrid>
      <w:tr w:rsidR="00516396" w:rsidRPr="00864A6A" w:rsidTr="00AC4DA8">
        <w:trPr>
          <w:trHeight w:val="488"/>
          <w:jc w:val="center"/>
        </w:trPr>
        <w:tc>
          <w:tcPr>
            <w:tcW w:w="3828" w:type="dxa"/>
            <w:tcBorders>
              <w:top w:val="single" w:sz="4" w:space="0" w:color="auto"/>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Ukazovateľ </w:t>
            </w:r>
          </w:p>
        </w:tc>
        <w:tc>
          <w:tcPr>
            <w:tcW w:w="1417" w:type="dxa"/>
            <w:tcBorders>
              <w:top w:val="single" w:sz="4" w:space="0" w:color="auto"/>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2015</w:t>
            </w:r>
          </w:p>
        </w:tc>
        <w:tc>
          <w:tcPr>
            <w:tcW w:w="1276" w:type="dxa"/>
            <w:tcBorders>
              <w:top w:val="single" w:sz="4" w:space="0" w:color="auto"/>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2016</w:t>
            </w:r>
          </w:p>
        </w:tc>
        <w:tc>
          <w:tcPr>
            <w:tcW w:w="1417"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 xml:space="preserve">Rozdiel </w:t>
            </w:r>
          </w:p>
          <w:p w:rsidR="00516396" w:rsidRPr="00864A6A" w:rsidRDefault="00516396" w:rsidP="00817AF9">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2016-2015</w:t>
            </w:r>
          </w:p>
        </w:tc>
        <w:tc>
          <w:tcPr>
            <w:tcW w:w="1134" w:type="dxa"/>
            <w:tcBorders>
              <w:top w:val="single" w:sz="4" w:space="0" w:color="auto"/>
              <w:left w:val="nil"/>
              <w:bottom w:val="single" w:sz="4" w:space="0" w:color="auto"/>
              <w:right w:val="single" w:sz="4" w:space="0" w:color="auto"/>
            </w:tcBorders>
            <w:vAlign w:val="center"/>
          </w:tcPr>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 xml:space="preserve">Rozdiel </w:t>
            </w:r>
          </w:p>
          <w:p w:rsidR="00516396" w:rsidRPr="00864A6A" w:rsidRDefault="00516396" w:rsidP="00516396">
            <w:pPr>
              <w:tabs>
                <w:tab w:val="left" w:pos="426"/>
              </w:tabs>
              <w:spacing w:line="240" w:lineRule="auto"/>
              <w:jc w:val="center"/>
              <w:rPr>
                <w:rFonts w:ascii="Arial Narrow" w:eastAsia="Times New Roman" w:hAnsi="Arial Narrow" w:cs="Arial Narrow"/>
                <w:bCs/>
                <w:sz w:val="20"/>
                <w:szCs w:val="20"/>
              </w:rPr>
            </w:pPr>
            <w:r w:rsidRPr="00864A6A">
              <w:rPr>
                <w:rFonts w:ascii="Arial Narrow" w:eastAsia="Times New Roman" w:hAnsi="Arial Narrow" w:cs="Arial Narrow"/>
                <w:bCs/>
                <w:sz w:val="20"/>
                <w:szCs w:val="20"/>
              </w:rPr>
              <w:t>v %</w:t>
            </w:r>
          </w:p>
        </w:tc>
      </w:tr>
      <w:tr w:rsidR="00516396" w:rsidRPr="00864A6A" w:rsidTr="00AC4DA8">
        <w:trPr>
          <w:trHeight w:val="232"/>
          <w:jc w:val="center"/>
        </w:trPr>
        <w:tc>
          <w:tcPr>
            <w:tcW w:w="3828" w:type="dxa"/>
            <w:tcBorders>
              <w:top w:val="single" w:sz="4" w:space="0" w:color="auto"/>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left"/>
              <w:rPr>
                <w:rFonts w:ascii="Arial Narrow" w:eastAsia="Times New Roman" w:hAnsi="Arial Narrow" w:cs="Arial Narrow"/>
                <w:sz w:val="20"/>
                <w:szCs w:val="20"/>
              </w:rPr>
            </w:pPr>
            <w:r w:rsidRPr="00864A6A">
              <w:rPr>
                <w:rFonts w:ascii="Arial Narrow" w:eastAsia="Times New Roman" w:hAnsi="Arial Narrow" w:cs="Arial Narrow"/>
                <w:sz w:val="20"/>
                <w:szCs w:val="20"/>
              </w:rPr>
              <w:t>Priemerný počet poistencov</w:t>
            </w:r>
          </w:p>
        </w:tc>
        <w:tc>
          <w:tcPr>
            <w:tcW w:w="1417" w:type="dxa"/>
            <w:tcBorders>
              <w:top w:val="single" w:sz="4" w:space="0" w:color="auto"/>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5 170 821</w:t>
            </w:r>
          </w:p>
        </w:tc>
        <w:tc>
          <w:tcPr>
            <w:tcW w:w="1276" w:type="dxa"/>
            <w:tcBorders>
              <w:top w:val="single" w:sz="4" w:space="0" w:color="auto"/>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5 182 062</w:t>
            </w:r>
          </w:p>
        </w:tc>
        <w:tc>
          <w:tcPr>
            <w:tcW w:w="1417" w:type="dxa"/>
            <w:tcBorders>
              <w:top w:val="single" w:sz="4" w:space="0" w:color="auto"/>
              <w:left w:val="single" w:sz="4" w:space="0" w:color="auto"/>
              <w:bottom w:val="single" w:sz="4" w:space="0" w:color="auto"/>
              <w:right w:val="single" w:sz="4" w:space="0" w:color="auto"/>
            </w:tcBorders>
            <w:noWrap/>
            <w:vAlign w:val="center"/>
          </w:tcPr>
          <w:p w:rsidR="00516396" w:rsidRPr="00864A6A" w:rsidRDefault="00516396" w:rsidP="00516396">
            <w:pPr>
              <w:tabs>
                <w:tab w:val="left" w:pos="922"/>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11 241</w:t>
            </w:r>
          </w:p>
        </w:tc>
        <w:tc>
          <w:tcPr>
            <w:tcW w:w="1134" w:type="dxa"/>
            <w:tcBorders>
              <w:top w:val="single" w:sz="4" w:space="0" w:color="auto"/>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0,2</w:t>
            </w:r>
          </w:p>
        </w:tc>
      </w:tr>
      <w:tr w:rsidR="00516396" w:rsidRPr="00864A6A" w:rsidTr="00AC4DA8">
        <w:trPr>
          <w:trHeight w:val="141"/>
          <w:jc w:val="center"/>
        </w:trPr>
        <w:tc>
          <w:tcPr>
            <w:tcW w:w="3828" w:type="dxa"/>
            <w:tcBorders>
              <w:top w:val="nil"/>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left"/>
              <w:rPr>
                <w:rFonts w:ascii="Arial Narrow" w:eastAsia="Times New Roman" w:hAnsi="Arial Narrow" w:cs="Arial Narrow"/>
                <w:sz w:val="20"/>
                <w:szCs w:val="20"/>
              </w:rPr>
            </w:pPr>
            <w:r w:rsidRPr="00864A6A">
              <w:rPr>
                <w:rFonts w:ascii="Arial Narrow" w:eastAsia="Times New Roman" w:hAnsi="Arial Narrow" w:cs="Arial Narrow"/>
                <w:sz w:val="20"/>
                <w:szCs w:val="20"/>
              </w:rPr>
              <w:t>Priemerný evidenčný počet zamestnancov ZP</w:t>
            </w:r>
          </w:p>
        </w:tc>
        <w:tc>
          <w:tcPr>
            <w:tcW w:w="1417" w:type="dxa"/>
            <w:tcBorders>
              <w:top w:val="nil"/>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3 035</w:t>
            </w:r>
          </w:p>
        </w:tc>
        <w:tc>
          <w:tcPr>
            <w:tcW w:w="1276" w:type="dxa"/>
            <w:tcBorders>
              <w:top w:val="nil"/>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3 051</w:t>
            </w:r>
          </w:p>
        </w:tc>
        <w:tc>
          <w:tcPr>
            <w:tcW w:w="1417" w:type="dxa"/>
            <w:tcBorders>
              <w:top w:val="nil"/>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16</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0,5</w:t>
            </w:r>
          </w:p>
        </w:tc>
      </w:tr>
      <w:tr w:rsidR="00516396" w:rsidRPr="00864A6A" w:rsidTr="00AC4DA8">
        <w:trPr>
          <w:trHeight w:val="219"/>
          <w:jc w:val="center"/>
        </w:trPr>
        <w:tc>
          <w:tcPr>
            <w:tcW w:w="3828" w:type="dxa"/>
            <w:tcBorders>
              <w:top w:val="nil"/>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left"/>
              <w:rPr>
                <w:rFonts w:ascii="Arial Narrow" w:eastAsia="Times New Roman" w:hAnsi="Arial Narrow" w:cs="Arial Narrow"/>
                <w:sz w:val="20"/>
                <w:szCs w:val="20"/>
              </w:rPr>
            </w:pPr>
            <w:r w:rsidRPr="00864A6A">
              <w:rPr>
                <w:rFonts w:ascii="Arial Narrow" w:eastAsia="Times New Roman" w:hAnsi="Arial Narrow" w:cs="Arial Narrow"/>
                <w:sz w:val="20"/>
                <w:szCs w:val="20"/>
              </w:rPr>
              <w:t>Počet poistencov na zamestnanca ZP</w:t>
            </w:r>
          </w:p>
        </w:tc>
        <w:tc>
          <w:tcPr>
            <w:tcW w:w="1417" w:type="dxa"/>
            <w:tcBorders>
              <w:top w:val="nil"/>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1 704</w:t>
            </w:r>
          </w:p>
        </w:tc>
        <w:tc>
          <w:tcPr>
            <w:tcW w:w="1276" w:type="dxa"/>
            <w:tcBorders>
              <w:top w:val="nil"/>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1 698</w:t>
            </w:r>
          </w:p>
        </w:tc>
        <w:tc>
          <w:tcPr>
            <w:tcW w:w="1417" w:type="dxa"/>
            <w:tcBorders>
              <w:top w:val="nil"/>
              <w:left w:val="single" w:sz="4" w:space="0" w:color="auto"/>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-6</w:t>
            </w:r>
          </w:p>
        </w:tc>
        <w:tc>
          <w:tcPr>
            <w:tcW w:w="1134" w:type="dxa"/>
            <w:tcBorders>
              <w:top w:val="nil"/>
              <w:left w:val="nil"/>
              <w:bottom w:val="single" w:sz="4" w:space="0" w:color="auto"/>
              <w:right w:val="single" w:sz="4" w:space="0" w:color="auto"/>
            </w:tcBorders>
            <w:noWrap/>
            <w:vAlign w:val="center"/>
          </w:tcPr>
          <w:p w:rsidR="00516396" w:rsidRPr="00864A6A" w:rsidRDefault="00516396" w:rsidP="00516396">
            <w:pPr>
              <w:tabs>
                <w:tab w:val="left" w:pos="426"/>
              </w:tabs>
              <w:spacing w:line="240" w:lineRule="auto"/>
              <w:jc w:val="right"/>
              <w:rPr>
                <w:rFonts w:ascii="Arial Narrow" w:eastAsia="Times New Roman" w:hAnsi="Arial Narrow" w:cs="Arial Narrow"/>
                <w:sz w:val="20"/>
                <w:szCs w:val="20"/>
              </w:rPr>
            </w:pPr>
            <w:r w:rsidRPr="00864A6A">
              <w:rPr>
                <w:rFonts w:ascii="Arial Narrow" w:eastAsia="Times New Roman" w:hAnsi="Arial Narrow" w:cs="Arial Narrow"/>
                <w:sz w:val="20"/>
                <w:szCs w:val="20"/>
              </w:rPr>
              <w:t>-0,4</w:t>
            </w:r>
          </w:p>
        </w:tc>
      </w:tr>
    </w:tbl>
    <w:p w:rsidR="00516396" w:rsidRPr="00864A6A" w:rsidRDefault="00516396" w:rsidP="00516396">
      <w:pPr>
        <w:tabs>
          <w:tab w:val="left" w:pos="426"/>
        </w:tabs>
        <w:rPr>
          <w:rFonts w:cs="Times New Roman"/>
          <w:i/>
          <w:sz w:val="20"/>
          <w:szCs w:val="20"/>
        </w:rPr>
      </w:pPr>
      <w:r w:rsidRPr="00864A6A">
        <w:rPr>
          <w:rFonts w:cs="Times New Roman"/>
          <w:i/>
          <w:sz w:val="20"/>
          <w:szCs w:val="20"/>
        </w:rPr>
        <w:t>Zdroj: ZP</w:t>
      </w:r>
    </w:p>
    <w:p w:rsidR="00516396" w:rsidRPr="00864A6A" w:rsidRDefault="00516396" w:rsidP="00516396">
      <w:pPr>
        <w:numPr>
          <w:ilvl w:val="2"/>
          <w:numId w:val="7"/>
        </w:numPr>
        <w:spacing w:beforeLines="60" w:before="144" w:afterLines="60" w:after="144" w:line="240" w:lineRule="auto"/>
        <w:outlineLvl w:val="2"/>
        <w:rPr>
          <w:rFonts w:cs="Times New Roman"/>
          <w:b/>
          <w:iCs/>
          <w:spacing w:val="5"/>
          <w:sz w:val="24"/>
          <w:szCs w:val="24"/>
        </w:rPr>
      </w:pPr>
      <w:bookmarkStart w:id="54" w:name="_Toc482864229"/>
      <w:bookmarkStart w:id="55" w:name="_Toc484090025"/>
      <w:r w:rsidRPr="00864A6A">
        <w:rPr>
          <w:rFonts w:cs="Times New Roman"/>
          <w:b/>
          <w:iCs/>
          <w:spacing w:val="5"/>
          <w:sz w:val="24"/>
          <w:szCs w:val="24"/>
        </w:rPr>
        <w:t>Kontrolná  a revízna činnosť</w:t>
      </w:r>
      <w:bookmarkEnd w:id="54"/>
      <w:bookmarkEnd w:id="55"/>
    </w:p>
    <w:p w:rsidR="00516396" w:rsidRPr="00864A6A" w:rsidRDefault="00516396" w:rsidP="00516396">
      <w:pPr>
        <w:spacing w:after="200" w:line="240" w:lineRule="auto"/>
        <w:rPr>
          <w:rFonts w:eastAsia="Calibri" w:cs="Times New Roman"/>
          <w:noProof/>
          <w:sz w:val="24"/>
          <w:szCs w:val="24"/>
          <w:lang w:eastAsia="en-US"/>
        </w:rPr>
      </w:pPr>
      <w:r w:rsidRPr="00864A6A">
        <w:rPr>
          <w:rFonts w:eastAsia="Calibri" w:cs="Times New Roman"/>
          <w:noProof/>
          <w:sz w:val="24"/>
          <w:szCs w:val="24"/>
          <w:lang w:eastAsia="en-US"/>
        </w:rPr>
        <w:t xml:space="preserve">V roku 2016 bolo vo všetkých ZP </w:t>
      </w:r>
      <w:r w:rsidR="00DE46D6" w:rsidRPr="00864A6A">
        <w:rPr>
          <w:rFonts w:eastAsia="Calibri" w:cs="Times New Roman"/>
          <w:noProof/>
          <w:sz w:val="24"/>
          <w:szCs w:val="24"/>
          <w:lang w:eastAsia="en-US"/>
        </w:rPr>
        <w:t xml:space="preserve">270 </w:t>
      </w:r>
      <w:r w:rsidRPr="00864A6A">
        <w:rPr>
          <w:rFonts w:eastAsia="Calibri" w:cs="Times New Roman"/>
          <w:noProof/>
          <w:sz w:val="24"/>
          <w:szCs w:val="24"/>
          <w:lang w:eastAsia="en-US"/>
        </w:rPr>
        <w:t>revízno-kontrolný</w:t>
      </w:r>
      <w:r w:rsidR="00DE46D6" w:rsidRPr="00864A6A">
        <w:rPr>
          <w:rFonts w:eastAsia="Calibri" w:cs="Times New Roman"/>
          <w:noProof/>
          <w:sz w:val="24"/>
          <w:szCs w:val="24"/>
          <w:lang w:eastAsia="en-US"/>
        </w:rPr>
        <w:t>ch</w:t>
      </w:r>
      <w:r w:rsidRPr="00864A6A">
        <w:rPr>
          <w:rFonts w:eastAsia="Calibri" w:cs="Times New Roman"/>
          <w:noProof/>
          <w:sz w:val="24"/>
          <w:szCs w:val="24"/>
          <w:lang w:eastAsia="en-US"/>
        </w:rPr>
        <w:t xml:space="preserve"> pracovník</w:t>
      </w:r>
      <w:r w:rsidR="00DE46D6" w:rsidRPr="00864A6A">
        <w:rPr>
          <w:rFonts w:eastAsia="Calibri" w:cs="Times New Roman"/>
          <w:noProof/>
          <w:sz w:val="24"/>
          <w:szCs w:val="24"/>
          <w:lang w:eastAsia="en-US"/>
        </w:rPr>
        <w:t>ov</w:t>
      </w:r>
      <w:r w:rsidRPr="00864A6A">
        <w:rPr>
          <w:rFonts w:eastAsia="Calibri" w:cs="Times New Roman"/>
          <w:noProof/>
          <w:sz w:val="24"/>
          <w:szCs w:val="24"/>
          <w:lang w:eastAsia="en-US"/>
        </w:rPr>
        <w:t xml:space="preserve"> (o 37 menej ako v roku 2015, t.</w:t>
      </w:r>
      <w:r w:rsidR="0078082D" w:rsidRPr="00864A6A">
        <w:rPr>
          <w:rFonts w:eastAsia="Calibri" w:cs="Times New Roman"/>
          <w:noProof/>
          <w:sz w:val="24"/>
          <w:szCs w:val="24"/>
          <w:lang w:eastAsia="en-US"/>
        </w:rPr>
        <w:t xml:space="preserve"> </w:t>
      </w:r>
      <w:r w:rsidRPr="00864A6A">
        <w:rPr>
          <w:rFonts w:eastAsia="Calibri" w:cs="Times New Roman"/>
          <w:noProof/>
          <w:sz w:val="24"/>
          <w:szCs w:val="24"/>
          <w:lang w:eastAsia="en-US"/>
        </w:rPr>
        <w:t>j. o 12,0</w:t>
      </w:r>
      <w:r w:rsidR="00A81989" w:rsidRPr="00864A6A">
        <w:rPr>
          <w:rFonts w:eastAsia="Calibri" w:cs="Times New Roman"/>
          <w:noProof/>
          <w:sz w:val="24"/>
          <w:szCs w:val="24"/>
          <w:lang w:eastAsia="en-US"/>
        </w:rPr>
        <w:t>5</w:t>
      </w:r>
      <w:r w:rsidR="0078082D" w:rsidRPr="00864A6A">
        <w:rPr>
          <w:rFonts w:eastAsia="Calibri" w:cs="Times New Roman"/>
          <w:noProof/>
          <w:sz w:val="24"/>
          <w:szCs w:val="24"/>
          <w:lang w:eastAsia="en-US"/>
        </w:rPr>
        <w:t xml:space="preserve"> </w:t>
      </w:r>
      <w:r w:rsidR="003B3B66" w:rsidRPr="00864A6A">
        <w:rPr>
          <w:rFonts w:eastAsia="Calibri" w:cs="Times New Roman"/>
          <w:noProof/>
          <w:sz w:val="24"/>
          <w:szCs w:val="24"/>
          <w:lang w:eastAsia="en-US"/>
        </w:rPr>
        <w:t>%</w:t>
      </w:r>
      <w:r w:rsidRPr="00864A6A">
        <w:rPr>
          <w:rFonts w:eastAsia="Calibri" w:cs="Times New Roman"/>
          <w:noProof/>
          <w:sz w:val="24"/>
          <w:szCs w:val="24"/>
          <w:lang w:eastAsia="en-US"/>
        </w:rPr>
        <w:t>), z toho 40,37</w:t>
      </w:r>
      <w:r w:rsidR="001B5EF0" w:rsidRPr="00864A6A">
        <w:rPr>
          <w:rFonts w:eastAsia="Calibri" w:cs="Times New Roman"/>
          <w:noProof/>
          <w:sz w:val="24"/>
          <w:szCs w:val="24"/>
          <w:lang w:eastAsia="en-US"/>
        </w:rPr>
        <w:t xml:space="preserve"> </w:t>
      </w:r>
      <w:r w:rsidR="003B3B66" w:rsidRPr="00864A6A">
        <w:rPr>
          <w:rFonts w:eastAsia="Calibri" w:cs="Times New Roman"/>
          <w:noProof/>
          <w:sz w:val="24"/>
          <w:szCs w:val="24"/>
          <w:lang w:eastAsia="en-US"/>
        </w:rPr>
        <w:t>%</w:t>
      </w:r>
      <w:r w:rsidRPr="00864A6A">
        <w:rPr>
          <w:rFonts w:eastAsia="Calibri" w:cs="Times New Roman"/>
          <w:noProof/>
          <w:sz w:val="24"/>
          <w:szCs w:val="24"/>
          <w:lang w:eastAsia="en-US"/>
        </w:rPr>
        <w:t xml:space="preserve"> pracovníkov malo špecializáciu v špecializačnom odbore revízne lekárstvo alebo revízne lekárenstvo (oproti roku 2015 počet narástol o 9,47</w:t>
      </w:r>
      <w:r w:rsidR="001B5EF0" w:rsidRPr="00864A6A">
        <w:rPr>
          <w:rFonts w:eastAsia="Calibri" w:cs="Times New Roman"/>
          <w:noProof/>
          <w:sz w:val="24"/>
          <w:szCs w:val="24"/>
          <w:lang w:eastAsia="en-US"/>
        </w:rPr>
        <w:t xml:space="preserve"> </w:t>
      </w:r>
      <w:r w:rsidR="003B3B66" w:rsidRPr="00864A6A">
        <w:rPr>
          <w:rFonts w:eastAsia="Calibri" w:cs="Times New Roman"/>
          <w:noProof/>
          <w:sz w:val="24"/>
          <w:szCs w:val="24"/>
          <w:lang w:eastAsia="en-US"/>
        </w:rPr>
        <w:t>%</w:t>
      </w:r>
      <w:r w:rsidRPr="00864A6A">
        <w:rPr>
          <w:rFonts w:eastAsia="Calibri" w:cs="Times New Roman"/>
          <w:noProof/>
          <w:sz w:val="24"/>
          <w:szCs w:val="24"/>
          <w:lang w:eastAsia="en-US"/>
        </w:rPr>
        <w:t>). Za celý systém VZP jeden revízno-kontrolný pracovník vykonával činnosti priemerne pre 17 840 poistencov. Medziročne stúpol</w:t>
      </w:r>
      <w:r w:rsidRPr="00864A6A">
        <w:rPr>
          <w:rFonts w:eastAsia="Calibri" w:cs="Times New Roman"/>
          <w:b/>
          <w:noProof/>
          <w:sz w:val="24"/>
          <w:szCs w:val="24"/>
          <w:lang w:eastAsia="en-US"/>
        </w:rPr>
        <w:t xml:space="preserve"> </w:t>
      </w:r>
      <w:r w:rsidRPr="00864A6A">
        <w:rPr>
          <w:rFonts w:eastAsia="Calibri" w:cs="Times New Roman"/>
          <w:noProof/>
          <w:sz w:val="24"/>
          <w:szCs w:val="24"/>
          <w:lang w:eastAsia="en-US"/>
        </w:rPr>
        <w:t>počet poistencov pripadajúcich na jedného revízneho pracovníka o 1 020, t.</w:t>
      </w:r>
      <w:r w:rsidR="00352095" w:rsidRPr="00864A6A">
        <w:rPr>
          <w:rFonts w:eastAsia="Calibri" w:cs="Times New Roman"/>
          <w:noProof/>
          <w:sz w:val="24"/>
          <w:szCs w:val="24"/>
          <w:lang w:eastAsia="en-US"/>
        </w:rPr>
        <w:t xml:space="preserve"> </w:t>
      </w:r>
      <w:r w:rsidRPr="00864A6A">
        <w:rPr>
          <w:rFonts w:eastAsia="Calibri" w:cs="Times New Roman"/>
          <w:noProof/>
          <w:sz w:val="24"/>
          <w:szCs w:val="24"/>
          <w:lang w:eastAsia="en-US"/>
        </w:rPr>
        <w:t>j. o 6,06</w:t>
      </w:r>
      <w:r w:rsidR="00352095" w:rsidRPr="00864A6A">
        <w:rPr>
          <w:rFonts w:eastAsia="Calibri" w:cs="Times New Roman"/>
          <w:noProof/>
          <w:sz w:val="24"/>
          <w:szCs w:val="24"/>
          <w:lang w:eastAsia="en-US"/>
        </w:rPr>
        <w:t xml:space="preserve"> </w:t>
      </w:r>
      <w:r w:rsidR="003B3B66" w:rsidRPr="00864A6A">
        <w:rPr>
          <w:rFonts w:eastAsia="Calibri" w:cs="Times New Roman"/>
          <w:noProof/>
          <w:sz w:val="24"/>
          <w:szCs w:val="24"/>
          <w:lang w:eastAsia="en-US"/>
        </w:rPr>
        <w:t>%</w:t>
      </w:r>
      <w:r w:rsidRPr="00864A6A">
        <w:rPr>
          <w:rFonts w:eastAsia="Calibri" w:cs="Times New Roman"/>
          <w:noProof/>
          <w:sz w:val="24"/>
          <w:szCs w:val="24"/>
          <w:lang w:eastAsia="en-US"/>
        </w:rPr>
        <w:t>. Medzi ZP boli</w:t>
      </w:r>
      <w:r w:rsidR="00B030A1" w:rsidRPr="00864A6A">
        <w:rPr>
          <w:rFonts w:eastAsia="Calibri" w:cs="Times New Roman"/>
          <w:noProof/>
          <w:sz w:val="24"/>
          <w:szCs w:val="24"/>
          <w:lang w:eastAsia="en-US"/>
        </w:rPr>
        <w:t>,</w:t>
      </w:r>
      <w:r w:rsidRPr="00864A6A">
        <w:rPr>
          <w:rFonts w:eastAsia="Calibri" w:cs="Times New Roman"/>
          <w:noProof/>
          <w:sz w:val="24"/>
          <w:szCs w:val="24"/>
          <w:lang w:eastAsia="en-US"/>
        </w:rPr>
        <w:t xml:space="preserve"> podobne ako v predchádzajúcich rokoch</w:t>
      </w:r>
      <w:r w:rsidR="00B030A1" w:rsidRPr="00864A6A">
        <w:rPr>
          <w:rFonts w:eastAsia="Calibri" w:cs="Times New Roman"/>
          <w:noProof/>
          <w:sz w:val="24"/>
          <w:szCs w:val="24"/>
          <w:lang w:eastAsia="en-US"/>
        </w:rPr>
        <w:t>,</w:t>
      </w:r>
      <w:r w:rsidRPr="00864A6A">
        <w:rPr>
          <w:rFonts w:eastAsia="Calibri" w:cs="Times New Roman"/>
          <w:noProof/>
          <w:sz w:val="24"/>
          <w:szCs w:val="24"/>
          <w:lang w:eastAsia="en-US"/>
        </w:rPr>
        <w:t xml:space="preserve"> značné rozdiely, počet poistencov jednotlivých ZP pripadajúcich na jedného revízneho pracovníka je uvedený v</w:t>
      </w:r>
      <w:r w:rsidR="00862304" w:rsidRPr="00864A6A">
        <w:rPr>
          <w:rFonts w:eastAsia="Calibri" w:cs="Times New Roman"/>
          <w:noProof/>
          <w:sz w:val="24"/>
          <w:szCs w:val="24"/>
          <w:lang w:eastAsia="en-US"/>
        </w:rPr>
        <w:t> </w:t>
      </w:r>
      <w:r w:rsidRPr="00864A6A">
        <w:rPr>
          <w:rFonts w:eastAsia="Calibri" w:cs="Times New Roman"/>
          <w:noProof/>
          <w:sz w:val="24"/>
          <w:szCs w:val="24"/>
          <w:lang w:eastAsia="en-US"/>
        </w:rPr>
        <w:t>tabuľke č. 5.</w:t>
      </w:r>
    </w:p>
    <w:p w:rsidR="00516396" w:rsidRPr="00864A6A" w:rsidRDefault="00516396" w:rsidP="00516396">
      <w:pPr>
        <w:spacing w:beforeLines="60" w:before="144" w:line="240" w:lineRule="auto"/>
        <w:rPr>
          <w:rFonts w:cs="Times New Roman"/>
          <w:bCs/>
          <w:color w:val="000000" w:themeColor="text1"/>
          <w:sz w:val="24"/>
          <w:szCs w:val="24"/>
          <w:lang w:eastAsia="cs-CZ"/>
        </w:rPr>
      </w:pPr>
      <w:bookmarkStart w:id="56" w:name="_Toc485642608"/>
      <w:r w:rsidRPr="00864A6A">
        <w:rPr>
          <w:rFonts w:cs="Times New Roman"/>
          <w:bCs/>
          <w:color w:val="000000" w:themeColor="text1"/>
          <w:sz w:val="24"/>
          <w:szCs w:val="24"/>
          <w:lang w:eastAsia="cs-CZ"/>
        </w:rPr>
        <w:t>Tabuľka č.</w:t>
      </w:r>
      <w:r w:rsidR="00B030A1"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5</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Počet poistencov na 1 revízneho pracovníka</w:t>
      </w:r>
      <w:bookmarkEnd w:id="56"/>
    </w:p>
    <w:tbl>
      <w:tblPr>
        <w:tblW w:w="9087" w:type="dxa"/>
        <w:jc w:val="center"/>
        <w:tblCellMar>
          <w:left w:w="70" w:type="dxa"/>
          <w:right w:w="70" w:type="dxa"/>
        </w:tblCellMar>
        <w:tblLook w:val="04A0" w:firstRow="1" w:lastRow="0" w:firstColumn="1" w:lastColumn="0" w:noHBand="0" w:noVBand="1"/>
      </w:tblPr>
      <w:tblGrid>
        <w:gridCol w:w="2850"/>
        <w:gridCol w:w="1134"/>
        <w:gridCol w:w="1276"/>
        <w:gridCol w:w="1701"/>
        <w:gridCol w:w="2126"/>
      </w:tblGrid>
      <w:tr w:rsidR="002028E9" w:rsidRPr="00864A6A" w:rsidTr="005338D2">
        <w:trPr>
          <w:trHeight w:val="227"/>
          <w:jc w:val="center"/>
        </w:trPr>
        <w:tc>
          <w:tcPr>
            <w:tcW w:w="285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bCs/>
                <w:color w:val="000000"/>
                <w:sz w:val="20"/>
                <w:szCs w:val="20"/>
              </w:rPr>
            </w:pPr>
            <w:bookmarkStart w:id="57" w:name="RANGE!B2"/>
            <w:r w:rsidRPr="00864A6A">
              <w:rPr>
                <w:rFonts w:ascii="Arial Narrow" w:eastAsia="Times New Roman" w:hAnsi="Arial Narrow" w:cs="Times New Roman"/>
                <w:bCs/>
                <w:color w:val="000000"/>
                <w:sz w:val="20"/>
                <w:szCs w:val="20"/>
              </w:rPr>
              <w:t>Zdravotná poisťovňa</w:t>
            </w:r>
            <w:bookmarkEnd w:id="57"/>
          </w:p>
        </w:tc>
        <w:tc>
          <w:tcPr>
            <w:tcW w:w="1134" w:type="dxa"/>
            <w:tcBorders>
              <w:top w:val="single" w:sz="4" w:space="0" w:color="auto"/>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bCs/>
                <w:color w:val="000000"/>
                <w:sz w:val="20"/>
                <w:szCs w:val="20"/>
              </w:rPr>
            </w:pPr>
            <w:bookmarkStart w:id="58" w:name="RANGE!D2"/>
            <w:r w:rsidRPr="00864A6A">
              <w:rPr>
                <w:rFonts w:ascii="Arial Narrow" w:eastAsia="Times New Roman" w:hAnsi="Arial Narrow" w:cs="Times New Roman"/>
                <w:bCs/>
                <w:color w:val="000000"/>
                <w:sz w:val="20"/>
                <w:szCs w:val="20"/>
              </w:rPr>
              <w:t>2015</w:t>
            </w:r>
            <w:bookmarkEnd w:id="58"/>
          </w:p>
        </w:tc>
        <w:tc>
          <w:tcPr>
            <w:tcW w:w="1276" w:type="dxa"/>
            <w:tcBorders>
              <w:top w:val="single" w:sz="4" w:space="0" w:color="auto"/>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bCs/>
                <w:color w:val="000000"/>
                <w:sz w:val="20"/>
                <w:szCs w:val="20"/>
              </w:rPr>
            </w:pPr>
            <w:bookmarkStart w:id="59" w:name="RANGE!E2"/>
            <w:r w:rsidRPr="00864A6A">
              <w:rPr>
                <w:rFonts w:ascii="Arial Narrow" w:eastAsia="Times New Roman" w:hAnsi="Arial Narrow" w:cs="Times New Roman"/>
                <w:bCs/>
                <w:color w:val="000000"/>
                <w:sz w:val="20"/>
                <w:szCs w:val="20"/>
              </w:rPr>
              <w:t>2016</w:t>
            </w:r>
            <w:bookmarkEnd w:id="59"/>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2028E9" w:rsidRPr="00864A6A" w:rsidRDefault="002028E9" w:rsidP="00817AF9">
            <w:pPr>
              <w:spacing w:line="240" w:lineRule="auto"/>
              <w:jc w:val="center"/>
              <w:rPr>
                <w:rFonts w:ascii="Arial Narrow" w:eastAsia="Times New Roman" w:hAnsi="Arial Narrow" w:cs="Times New Roman"/>
                <w:bCs/>
                <w:color w:val="000000"/>
                <w:sz w:val="20"/>
                <w:szCs w:val="20"/>
              </w:rPr>
            </w:pPr>
            <w:bookmarkStart w:id="60" w:name="RANGE!F2"/>
            <w:r w:rsidRPr="00864A6A">
              <w:rPr>
                <w:rFonts w:ascii="Arial Narrow" w:eastAsia="Times New Roman" w:hAnsi="Arial Narrow" w:cs="Times New Roman"/>
                <w:bCs/>
                <w:color w:val="000000"/>
                <w:sz w:val="20"/>
                <w:szCs w:val="20"/>
              </w:rPr>
              <w:t>Rozdiel</w:t>
            </w:r>
            <w:r w:rsidRPr="00864A6A">
              <w:rPr>
                <w:rFonts w:ascii="Arial Narrow" w:eastAsia="Times New Roman" w:hAnsi="Arial Narrow" w:cs="Times New Roman"/>
                <w:bCs/>
                <w:color w:val="000000"/>
                <w:sz w:val="20"/>
                <w:szCs w:val="20"/>
              </w:rPr>
              <w:br/>
              <w:t>2016-2015</w:t>
            </w:r>
            <w:bookmarkEnd w:id="60"/>
          </w:p>
        </w:tc>
        <w:tc>
          <w:tcPr>
            <w:tcW w:w="2126" w:type="dxa"/>
            <w:tcBorders>
              <w:top w:val="single" w:sz="4" w:space="0" w:color="auto"/>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bCs/>
                <w:color w:val="000000"/>
                <w:sz w:val="20"/>
                <w:szCs w:val="20"/>
              </w:rPr>
            </w:pPr>
            <w:bookmarkStart w:id="61" w:name="RANGE!G2"/>
            <w:r w:rsidRPr="00864A6A">
              <w:rPr>
                <w:rFonts w:ascii="Arial Narrow" w:eastAsia="Times New Roman" w:hAnsi="Arial Narrow" w:cs="Times New Roman"/>
                <w:bCs/>
                <w:color w:val="000000"/>
                <w:sz w:val="20"/>
                <w:szCs w:val="20"/>
              </w:rPr>
              <w:t xml:space="preserve">Zmena (2016/2015) </w:t>
            </w:r>
            <w:r w:rsidRPr="00864A6A">
              <w:rPr>
                <w:rFonts w:ascii="Arial Narrow" w:eastAsia="Times New Roman" w:hAnsi="Arial Narrow" w:cs="Times New Roman"/>
                <w:bCs/>
                <w:color w:val="000000"/>
                <w:sz w:val="20"/>
                <w:szCs w:val="20"/>
              </w:rPr>
              <w:br/>
              <w:t>v %</w:t>
            </w:r>
            <w:bookmarkEnd w:id="61"/>
          </w:p>
        </w:tc>
      </w:tr>
      <w:tr w:rsidR="002028E9" w:rsidRPr="00864A6A" w:rsidTr="005338D2">
        <w:trPr>
          <w:trHeight w:val="227"/>
          <w:jc w:val="center"/>
        </w:trPr>
        <w:tc>
          <w:tcPr>
            <w:tcW w:w="2850" w:type="dxa"/>
            <w:tcBorders>
              <w:top w:val="nil"/>
              <w:left w:val="single" w:sz="4" w:space="0" w:color="auto"/>
              <w:bottom w:val="single" w:sz="4" w:space="0" w:color="auto"/>
              <w:right w:val="single" w:sz="4" w:space="0" w:color="auto"/>
            </w:tcBorders>
            <w:shd w:val="clear" w:color="auto" w:fill="auto"/>
            <w:vAlign w:val="center"/>
            <w:hideMark/>
          </w:tcPr>
          <w:p w:rsidR="002028E9" w:rsidRPr="00864A6A" w:rsidRDefault="002028E9" w:rsidP="00516396">
            <w:pPr>
              <w:spacing w:line="240" w:lineRule="auto"/>
              <w:ind w:firstLineChars="100" w:firstLine="200"/>
              <w:jc w:val="left"/>
              <w:rPr>
                <w:rFonts w:ascii="Arial Narrow" w:eastAsia="Times New Roman" w:hAnsi="Arial Narrow" w:cs="Times New Roman"/>
                <w:bCs/>
                <w:color w:val="000000"/>
                <w:sz w:val="20"/>
                <w:szCs w:val="20"/>
              </w:rPr>
            </w:pPr>
            <w:bookmarkStart w:id="62" w:name="RANGE!B3"/>
            <w:r w:rsidRPr="00864A6A">
              <w:rPr>
                <w:rFonts w:ascii="Arial Narrow" w:eastAsia="Times New Roman" w:hAnsi="Arial Narrow" w:cs="Times New Roman"/>
                <w:bCs/>
                <w:color w:val="000000"/>
                <w:sz w:val="20"/>
                <w:szCs w:val="20"/>
              </w:rPr>
              <w:t>VšZP</w:t>
            </w:r>
            <w:bookmarkEnd w:id="62"/>
          </w:p>
        </w:tc>
        <w:tc>
          <w:tcPr>
            <w:tcW w:w="1134"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3" w:name="RANGE!D3"/>
            <w:r w:rsidRPr="00864A6A">
              <w:rPr>
                <w:rFonts w:ascii="Arial Narrow" w:eastAsia="Times New Roman" w:hAnsi="Arial Narrow" w:cs="Times New Roman"/>
                <w:color w:val="000000"/>
                <w:sz w:val="20"/>
                <w:szCs w:val="20"/>
              </w:rPr>
              <w:t>16 712</w:t>
            </w:r>
            <w:bookmarkEnd w:id="63"/>
          </w:p>
        </w:tc>
        <w:tc>
          <w:tcPr>
            <w:tcW w:w="1276"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4" w:name="RANGE!E3"/>
            <w:r w:rsidRPr="00864A6A">
              <w:rPr>
                <w:rFonts w:ascii="Arial Narrow" w:eastAsia="Times New Roman" w:hAnsi="Arial Narrow" w:cs="Times New Roman"/>
                <w:color w:val="000000"/>
                <w:sz w:val="20"/>
                <w:szCs w:val="20"/>
              </w:rPr>
              <w:t>19 649</w:t>
            </w:r>
            <w:bookmarkEnd w:id="64"/>
          </w:p>
        </w:tc>
        <w:tc>
          <w:tcPr>
            <w:tcW w:w="1701"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5" w:name="RANGE!F3"/>
            <w:r w:rsidRPr="00864A6A">
              <w:rPr>
                <w:rFonts w:ascii="Arial Narrow" w:eastAsia="Times New Roman" w:hAnsi="Arial Narrow" w:cs="Times New Roman"/>
                <w:color w:val="000000"/>
                <w:sz w:val="20"/>
                <w:szCs w:val="20"/>
              </w:rPr>
              <w:t>2 937</w:t>
            </w:r>
            <w:bookmarkEnd w:id="65"/>
          </w:p>
        </w:tc>
        <w:tc>
          <w:tcPr>
            <w:tcW w:w="2126"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6" w:name="RANGE!G3"/>
            <w:r w:rsidRPr="00864A6A">
              <w:rPr>
                <w:rFonts w:ascii="Arial Narrow" w:eastAsia="Times New Roman" w:hAnsi="Arial Narrow" w:cs="Times New Roman"/>
                <w:color w:val="000000"/>
                <w:sz w:val="20"/>
                <w:szCs w:val="20"/>
              </w:rPr>
              <w:t>17,57</w:t>
            </w:r>
            <w:bookmarkEnd w:id="66"/>
          </w:p>
        </w:tc>
      </w:tr>
      <w:tr w:rsidR="002028E9" w:rsidRPr="00864A6A" w:rsidTr="005338D2">
        <w:trPr>
          <w:trHeight w:val="227"/>
          <w:jc w:val="center"/>
        </w:trPr>
        <w:tc>
          <w:tcPr>
            <w:tcW w:w="2850" w:type="dxa"/>
            <w:tcBorders>
              <w:top w:val="nil"/>
              <w:left w:val="single" w:sz="4" w:space="0" w:color="auto"/>
              <w:bottom w:val="single" w:sz="4" w:space="0" w:color="auto"/>
              <w:right w:val="single" w:sz="4" w:space="0" w:color="auto"/>
            </w:tcBorders>
            <w:shd w:val="clear" w:color="auto" w:fill="auto"/>
            <w:vAlign w:val="center"/>
            <w:hideMark/>
          </w:tcPr>
          <w:p w:rsidR="002028E9" w:rsidRPr="00864A6A" w:rsidRDefault="00A551E1" w:rsidP="00516396">
            <w:pPr>
              <w:spacing w:line="240" w:lineRule="auto"/>
              <w:ind w:firstLineChars="100" w:firstLine="200"/>
              <w:jc w:val="left"/>
              <w:rPr>
                <w:rFonts w:ascii="Arial Narrow" w:eastAsia="Times New Roman" w:hAnsi="Arial Narrow" w:cs="Times New Roman"/>
                <w:bCs/>
                <w:color w:val="000000"/>
                <w:sz w:val="20"/>
                <w:szCs w:val="20"/>
              </w:rPr>
            </w:pPr>
            <w:r w:rsidRPr="00864A6A">
              <w:rPr>
                <w:rFonts w:ascii="Arial Narrow" w:eastAsia="Times New Roman" w:hAnsi="Arial Narrow" w:cs="Times New Roman"/>
                <w:bCs/>
                <w:color w:val="000000"/>
                <w:sz w:val="20"/>
                <w:szCs w:val="20"/>
              </w:rPr>
              <w:t>DÔVERA</w:t>
            </w:r>
          </w:p>
        </w:tc>
        <w:tc>
          <w:tcPr>
            <w:tcW w:w="1134"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7" w:name="RANGE!D4"/>
            <w:r w:rsidRPr="00864A6A">
              <w:rPr>
                <w:rFonts w:ascii="Arial Narrow" w:eastAsia="Times New Roman" w:hAnsi="Arial Narrow" w:cs="Times New Roman"/>
                <w:color w:val="000000"/>
                <w:sz w:val="20"/>
                <w:szCs w:val="20"/>
              </w:rPr>
              <w:t>19 954</w:t>
            </w:r>
            <w:bookmarkEnd w:id="67"/>
          </w:p>
        </w:tc>
        <w:tc>
          <w:tcPr>
            <w:tcW w:w="1276"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8" w:name="RANGE!E4"/>
            <w:r w:rsidRPr="00864A6A">
              <w:rPr>
                <w:rFonts w:ascii="Arial Narrow" w:eastAsia="Times New Roman" w:hAnsi="Arial Narrow" w:cs="Times New Roman"/>
                <w:color w:val="000000"/>
                <w:sz w:val="20"/>
                <w:szCs w:val="20"/>
              </w:rPr>
              <w:t>21 840</w:t>
            </w:r>
            <w:bookmarkEnd w:id="68"/>
          </w:p>
        </w:tc>
        <w:tc>
          <w:tcPr>
            <w:tcW w:w="1701"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69" w:name="RANGE!F4"/>
            <w:r w:rsidRPr="00864A6A">
              <w:rPr>
                <w:rFonts w:ascii="Arial Narrow" w:eastAsia="Times New Roman" w:hAnsi="Arial Narrow" w:cs="Times New Roman"/>
                <w:color w:val="000000"/>
                <w:sz w:val="20"/>
                <w:szCs w:val="20"/>
              </w:rPr>
              <w:t>1 886</w:t>
            </w:r>
            <w:bookmarkEnd w:id="69"/>
          </w:p>
        </w:tc>
        <w:tc>
          <w:tcPr>
            <w:tcW w:w="2126"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70" w:name="RANGE!G4"/>
            <w:r w:rsidRPr="00864A6A">
              <w:rPr>
                <w:rFonts w:ascii="Arial Narrow" w:eastAsia="Times New Roman" w:hAnsi="Arial Narrow" w:cs="Times New Roman"/>
                <w:color w:val="000000"/>
                <w:sz w:val="20"/>
                <w:szCs w:val="20"/>
              </w:rPr>
              <w:t>9,45</w:t>
            </w:r>
            <w:bookmarkEnd w:id="70"/>
          </w:p>
        </w:tc>
      </w:tr>
      <w:tr w:rsidR="002028E9" w:rsidRPr="00864A6A" w:rsidTr="005338D2">
        <w:trPr>
          <w:trHeight w:val="227"/>
          <w:jc w:val="center"/>
        </w:trPr>
        <w:tc>
          <w:tcPr>
            <w:tcW w:w="2850" w:type="dxa"/>
            <w:tcBorders>
              <w:top w:val="nil"/>
              <w:left w:val="single" w:sz="4" w:space="0" w:color="auto"/>
              <w:bottom w:val="single" w:sz="4" w:space="0" w:color="auto"/>
              <w:right w:val="single" w:sz="4" w:space="0" w:color="auto"/>
            </w:tcBorders>
            <w:shd w:val="clear" w:color="auto" w:fill="auto"/>
            <w:vAlign w:val="center"/>
            <w:hideMark/>
          </w:tcPr>
          <w:p w:rsidR="002028E9" w:rsidRPr="00864A6A" w:rsidRDefault="002028E9" w:rsidP="00516396">
            <w:pPr>
              <w:spacing w:line="240" w:lineRule="auto"/>
              <w:ind w:firstLineChars="100" w:firstLine="200"/>
              <w:jc w:val="left"/>
              <w:rPr>
                <w:rFonts w:ascii="Arial Narrow" w:eastAsia="Times New Roman" w:hAnsi="Arial Narrow" w:cs="Times New Roman"/>
                <w:bCs/>
                <w:color w:val="000000"/>
                <w:sz w:val="20"/>
                <w:szCs w:val="20"/>
              </w:rPr>
            </w:pPr>
            <w:bookmarkStart w:id="71" w:name="RANGE!B5"/>
            <w:r w:rsidRPr="00864A6A">
              <w:rPr>
                <w:rFonts w:ascii="Arial Narrow" w:eastAsia="Times New Roman" w:hAnsi="Arial Narrow" w:cs="Times New Roman"/>
                <w:bCs/>
                <w:color w:val="000000"/>
                <w:sz w:val="20"/>
                <w:szCs w:val="20"/>
              </w:rPr>
              <w:t>Union</w:t>
            </w:r>
            <w:bookmarkEnd w:id="71"/>
          </w:p>
        </w:tc>
        <w:tc>
          <w:tcPr>
            <w:tcW w:w="1134"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72" w:name="RANGE!D5"/>
            <w:r w:rsidRPr="00864A6A">
              <w:rPr>
                <w:rFonts w:ascii="Arial Narrow" w:eastAsia="Times New Roman" w:hAnsi="Arial Narrow" w:cs="Times New Roman"/>
                <w:color w:val="000000"/>
                <w:sz w:val="20"/>
                <w:szCs w:val="20"/>
              </w:rPr>
              <w:t>11 578</w:t>
            </w:r>
            <w:bookmarkEnd w:id="72"/>
          </w:p>
        </w:tc>
        <w:tc>
          <w:tcPr>
            <w:tcW w:w="1276"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73" w:name="RANGE!E5"/>
            <w:r w:rsidRPr="00864A6A">
              <w:rPr>
                <w:rFonts w:ascii="Arial Narrow" w:eastAsia="Times New Roman" w:hAnsi="Arial Narrow" w:cs="Times New Roman"/>
                <w:color w:val="000000"/>
                <w:sz w:val="20"/>
                <w:szCs w:val="20"/>
              </w:rPr>
              <w:t>12 033</w:t>
            </w:r>
            <w:bookmarkEnd w:id="73"/>
          </w:p>
        </w:tc>
        <w:tc>
          <w:tcPr>
            <w:tcW w:w="1701"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74" w:name="RANGE!F5"/>
            <w:r w:rsidRPr="00864A6A">
              <w:rPr>
                <w:rFonts w:ascii="Arial Narrow" w:eastAsia="Times New Roman" w:hAnsi="Arial Narrow" w:cs="Times New Roman"/>
                <w:color w:val="000000"/>
                <w:sz w:val="20"/>
                <w:szCs w:val="20"/>
              </w:rPr>
              <w:t>455</w:t>
            </w:r>
            <w:bookmarkEnd w:id="74"/>
          </w:p>
        </w:tc>
        <w:tc>
          <w:tcPr>
            <w:tcW w:w="2126" w:type="dxa"/>
            <w:tcBorders>
              <w:top w:val="nil"/>
              <w:left w:val="nil"/>
              <w:bottom w:val="single" w:sz="4" w:space="0" w:color="auto"/>
              <w:right w:val="single" w:sz="4" w:space="0" w:color="auto"/>
            </w:tcBorders>
            <w:shd w:val="clear" w:color="auto" w:fill="auto"/>
            <w:vAlign w:val="center"/>
            <w:hideMark/>
          </w:tcPr>
          <w:p w:rsidR="002028E9" w:rsidRPr="00864A6A" w:rsidRDefault="002028E9" w:rsidP="00516396">
            <w:pPr>
              <w:spacing w:line="240" w:lineRule="auto"/>
              <w:jc w:val="center"/>
              <w:rPr>
                <w:rFonts w:ascii="Arial Narrow" w:eastAsia="Times New Roman" w:hAnsi="Arial Narrow" w:cs="Times New Roman"/>
                <w:color w:val="000000"/>
                <w:sz w:val="20"/>
                <w:szCs w:val="20"/>
              </w:rPr>
            </w:pPr>
            <w:bookmarkStart w:id="75" w:name="RANGE!G5"/>
            <w:r w:rsidRPr="00864A6A">
              <w:rPr>
                <w:rFonts w:ascii="Arial Narrow" w:eastAsia="Times New Roman" w:hAnsi="Arial Narrow" w:cs="Times New Roman"/>
                <w:color w:val="000000"/>
                <w:sz w:val="20"/>
                <w:szCs w:val="20"/>
              </w:rPr>
              <w:t>3,93</w:t>
            </w:r>
            <w:bookmarkEnd w:id="75"/>
          </w:p>
        </w:tc>
      </w:tr>
    </w:tbl>
    <w:p w:rsidR="00516396" w:rsidRPr="00864A6A" w:rsidRDefault="00516396" w:rsidP="00516396">
      <w:pPr>
        <w:tabs>
          <w:tab w:val="left" w:pos="426"/>
        </w:tabs>
        <w:spacing w:line="240" w:lineRule="auto"/>
        <w:rPr>
          <w:rFonts w:cs="Times New Roman"/>
          <w:i/>
          <w:iCs/>
          <w:sz w:val="20"/>
          <w:szCs w:val="20"/>
        </w:rPr>
      </w:pPr>
      <w:r w:rsidRPr="00864A6A">
        <w:rPr>
          <w:rFonts w:cs="Times New Roman"/>
          <w:i/>
          <w:iCs/>
          <w:sz w:val="20"/>
          <w:szCs w:val="20"/>
        </w:rPr>
        <w:t>Zdroj: ZP</w:t>
      </w:r>
    </w:p>
    <w:p w:rsidR="00516396" w:rsidRPr="00864A6A" w:rsidRDefault="00516396" w:rsidP="00516396">
      <w:pPr>
        <w:autoSpaceDE w:val="0"/>
        <w:autoSpaceDN w:val="0"/>
        <w:adjustRightInd w:val="0"/>
        <w:spacing w:line="240" w:lineRule="auto"/>
        <w:rPr>
          <w:rFonts w:ascii="Arial Narrow" w:hAnsi="Arial Narrow"/>
          <w:sz w:val="20"/>
          <w:szCs w:val="20"/>
        </w:rPr>
      </w:pPr>
    </w:p>
    <w:p w:rsidR="00516396" w:rsidRPr="00864A6A" w:rsidRDefault="00516396" w:rsidP="00516396">
      <w:pPr>
        <w:autoSpaceDE w:val="0"/>
        <w:autoSpaceDN w:val="0"/>
        <w:adjustRightInd w:val="0"/>
        <w:spacing w:before="120" w:after="120" w:line="240" w:lineRule="auto"/>
        <w:rPr>
          <w:rFonts w:eastAsiaTheme="minorHAnsi" w:cs="Times New Roman"/>
          <w:noProof/>
          <w:color w:val="000000"/>
          <w:sz w:val="24"/>
          <w:szCs w:val="24"/>
          <w:lang w:eastAsia="en-US"/>
        </w:rPr>
      </w:pPr>
      <w:r w:rsidRPr="00864A6A">
        <w:rPr>
          <w:rFonts w:eastAsiaTheme="minorHAnsi" w:cs="Times New Roman"/>
          <w:noProof/>
          <w:color w:val="000000"/>
          <w:sz w:val="24"/>
          <w:szCs w:val="24"/>
          <w:lang w:eastAsia="en-US"/>
        </w:rPr>
        <w:t xml:space="preserve">Celkový finančný efekt kontrolnej činnosti ZP v roku 2016 predstavoval úsporu takmer </w:t>
      </w:r>
      <w:r w:rsidR="00231F0A" w:rsidRPr="00864A6A">
        <w:rPr>
          <w:rFonts w:eastAsiaTheme="minorHAnsi" w:cs="Times New Roman"/>
          <w:noProof/>
          <w:color w:val="000000"/>
          <w:sz w:val="24"/>
          <w:szCs w:val="24"/>
          <w:lang w:eastAsia="en-US"/>
        </w:rPr>
        <w:t xml:space="preserve">          </w:t>
      </w:r>
      <w:r w:rsidR="00A81989" w:rsidRPr="00864A6A">
        <w:rPr>
          <w:rFonts w:eastAsiaTheme="minorHAnsi" w:cs="Times New Roman"/>
          <w:noProof/>
          <w:color w:val="000000"/>
          <w:sz w:val="24"/>
          <w:szCs w:val="24"/>
          <w:lang w:eastAsia="en-US"/>
        </w:rPr>
        <w:t>171,06</w:t>
      </w:r>
      <w:r w:rsidR="001B5ADC" w:rsidRPr="00864A6A">
        <w:rPr>
          <w:rFonts w:eastAsiaTheme="minorHAnsi" w:cs="Times New Roman"/>
          <w:noProof/>
          <w:color w:val="000000"/>
          <w:sz w:val="24"/>
          <w:szCs w:val="24"/>
          <w:lang w:eastAsia="en-US"/>
        </w:rPr>
        <w:t xml:space="preserve"> </w:t>
      </w:r>
      <w:r w:rsidR="00A81989" w:rsidRPr="00864A6A">
        <w:rPr>
          <w:rFonts w:eastAsiaTheme="minorHAnsi" w:cs="Times New Roman"/>
          <w:noProof/>
          <w:color w:val="000000"/>
          <w:sz w:val="24"/>
          <w:szCs w:val="24"/>
          <w:lang w:eastAsia="en-US"/>
        </w:rPr>
        <w:t>mil.</w:t>
      </w:r>
      <w:r w:rsidR="001B5ADC" w:rsidRPr="00864A6A">
        <w:rPr>
          <w:rFonts w:eastAsiaTheme="minorHAnsi" w:cs="Times New Roman"/>
          <w:noProof/>
          <w:color w:val="000000"/>
          <w:sz w:val="24"/>
          <w:szCs w:val="24"/>
          <w:lang w:eastAsia="en-US"/>
        </w:rPr>
        <w:t xml:space="preserve"> </w:t>
      </w:r>
      <w:r w:rsidR="007626C6" w:rsidRPr="00864A6A">
        <w:rPr>
          <w:rFonts w:eastAsiaTheme="minorHAnsi" w:cs="Times New Roman"/>
          <w:noProof/>
          <w:color w:val="000000"/>
          <w:sz w:val="24"/>
          <w:szCs w:val="24"/>
          <w:lang w:eastAsia="en-US"/>
        </w:rPr>
        <w:t>eur</w:t>
      </w:r>
      <w:r w:rsidR="00A81989" w:rsidRPr="00864A6A">
        <w:rPr>
          <w:rFonts w:eastAsiaTheme="minorHAnsi" w:cs="Times New Roman"/>
          <w:noProof/>
          <w:color w:val="000000"/>
          <w:sz w:val="24"/>
          <w:szCs w:val="24"/>
          <w:lang w:eastAsia="en-US"/>
        </w:rPr>
        <w:t xml:space="preserve"> (o 12,81</w:t>
      </w:r>
      <w:r w:rsidR="001B5ADC"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menej ako v roku 2015), čo predstavuje priemernú úsporu na jedného revízneho pracovníka za rok 0,6</w:t>
      </w:r>
      <w:r w:rsidR="00A81989" w:rsidRPr="00864A6A">
        <w:rPr>
          <w:rFonts w:eastAsiaTheme="minorHAnsi" w:cs="Times New Roman"/>
          <w:noProof/>
          <w:color w:val="000000"/>
          <w:sz w:val="24"/>
          <w:szCs w:val="24"/>
          <w:lang w:eastAsia="en-US"/>
        </w:rPr>
        <w:t>34</w:t>
      </w:r>
      <w:r w:rsidR="00AB79A2" w:rsidRPr="00864A6A">
        <w:rPr>
          <w:rFonts w:eastAsiaTheme="minorHAnsi" w:cs="Times New Roman"/>
          <w:noProof/>
          <w:color w:val="000000"/>
          <w:sz w:val="24"/>
          <w:szCs w:val="24"/>
          <w:lang w:eastAsia="en-US"/>
        </w:rPr>
        <w:t xml:space="preserve"> </w:t>
      </w:r>
      <w:r w:rsidR="00957B8F" w:rsidRPr="00864A6A">
        <w:rPr>
          <w:rFonts w:eastAsiaTheme="minorHAnsi" w:cs="Times New Roman"/>
          <w:noProof/>
          <w:color w:val="000000"/>
          <w:sz w:val="24"/>
          <w:szCs w:val="24"/>
          <w:lang w:eastAsia="en-US"/>
        </w:rPr>
        <w:t>mil.</w:t>
      </w:r>
      <w:r w:rsidR="00862304" w:rsidRPr="00864A6A">
        <w:rPr>
          <w:rFonts w:eastAsiaTheme="minorHAnsi" w:cs="Times New Roman"/>
          <w:noProof/>
          <w:color w:val="000000"/>
          <w:sz w:val="24"/>
          <w:szCs w:val="24"/>
          <w:lang w:eastAsia="en-US"/>
        </w:rPr>
        <w:t xml:space="preserve"> </w:t>
      </w:r>
      <w:r w:rsidR="007626C6" w:rsidRPr="00864A6A">
        <w:rPr>
          <w:rFonts w:eastAsiaTheme="minorHAnsi" w:cs="Times New Roman"/>
          <w:noProof/>
          <w:color w:val="000000"/>
          <w:sz w:val="24"/>
          <w:szCs w:val="24"/>
          <w:lang w:eastAsia="en-US"/>
        </w:rPr>
        <w:t>eur</w:t>
      </w:r>
      <w:r w:rsidR="00957B8F"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 xml:space="preserve"> </w:t>
      </w:r>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ZP vykonali u PZS spolu 11 270 priamych kontrol (o 4,72</w:t>
      </w:r>
      <w:r w:rsidR="00AB79A2" w:rsidRPr="00864A6A">
        <w:rPr>
          <w:rFonts w:eastAsia="Calibri" w:cs="Times New Roman"/>
          <w:noProof/>
          <w:sz w:val="24"/>
          <w:szCs w:val="24"/>
          <w:lang w:eastAsia="en-US"/>
        </w:rPr>
        <w:t xml:space="preserve"> </w:t>
      </w:r>
      <w:r w:rsidR="003B3B66" w:rsidRPr="00864A6A">
        <w:rPr>
          <w:rFonts w:eastAsia="Calibri" w:cs="Times New Roman"/>
          <w:noProof/>
          <w:sz w:val="24"/>
          <w:szCs w:val="24"/>
          <w:lang w:eastAsia="en-US"/>
        </w:rPr>
        <w:t>%</w:t>
      </w:r>
      <w:r w:rsidRPr="00864A6A">
        <w:rPr>
          <w:rFonts w:eastAsia="Calibri" w:cs="Times New Roman"/>
          <w:noProof/>
          <w:sz w:val="24"/>
          <w:szCs w:val="24"/>
          <w:lang w:eastAsia="en-US"/>
        </w:rPr>
        <w:t xml:space="preserve"> viac ako v roku 2015), výsledkom ktorých došlo k úspore finančných prostriedkov vo výške </w:t>
      </w:r>
      <w:r w:rsidR="00A81989" w:rsidRPr="00864A6A">
        <w:rPr>
          <w:rFonts w:eastAsia="Calibri" w:cs="Times New Roman"/>
          <w:noProof/>
          <w:sz w:val="24"/>
          <w:szCs w:val="24"/>
          <w:lang w:eastAsia="en-US"/>
        </w:rPr>
        <w:t>66,11</w:t>
      </w:r>
      <w:r w:rsidR="00AB79A2" w:rsidRPr="00864A6A">
        <w:rPr>
          <w:rFonts w:eastAsia="Calibri" w:cs="Times New Roman"/>
          <w:noProof/>
          <w:sz w:val="24"/>
          <w:szCs w:val="24"/>
          <w:lang w:eastAsia="en-US"/>
        </w:rPr>
        <w:t xml:space="preserve"> </w:t>
      </w:r>
      <w:r w:rsidR="0037579F" w:rsidRPr="00864A6A">
        <w:rPr>
          <w:rFonts w:eastAsia="Calibri" w:cs="Times New Roman"/>
          <w:noProof/>
          <w:sz w:val="24"/>
          <w:szCs w:val="24"/>
          <w:lang w:eastAsia="en-US"/>
        </w:rPr>
        <w:t>mil.</w:t>
      </w:r>
      <w:r w:rsidR="00AB79A2" w:rsidRPr="00864A6A">
        <w:rPr>
          <w:rFonts w:eastAsia="Calibri" w:cs="Times New Roman"/>
          <w:noProof/>
          <w:sz w:val="24"/>
          <w:szCs w:val="24"/>
          <w:lang w:eastAsia="en-US"/>
        </w:rPr>
        <w:t xml:space="preserve"> </w:t>
      </w:r>
      <w:r w:rsidR="0037579F" w:rsidRPr="00864A6A">
        <w:rPr>
          <w:rFonts w:eastAsia="Calibri" w:cs="Times New Roman"/>
          <w:noProof/>
          <w:sz w:val="24"/>
          <w:szCs w:val="24"/>
          <w:lang w:eastAsia="en-US"/>
        </w:rPr>
        <w:t>eur</w:t>
      </w:r>
      <w:r w:rsidRPr="00864A6A">
        <w:rPr>
          <w:rFonts w:eastAsia="Calibri" w:cs="Times New Roman"/>
          <w:noProof/>
          <w:sz w:val="24"/>
          <w:szCs w:val="24"/>
          <w:lang w:eastAsia="en-US"/>
        </w:rPr>
        <w:t xml:space="preserve"> (o </w:t>
      </w:r>
      <w:r w:rsidR="00A81989" w:rsidRPr="00864A6A">
        <w:rPr>
          <w:rFonts w:eastAsia="Calibri" w:cs="Times New Roman"/>
          <w:noProof/>
          <w:sz w:val="24"/>
          <w:szCs w:val="24"/>
          <w:lang w:eastAsia="en-US"/>
        </w:rPr>
        <w:t>41,6</w:t>
      </w:r>
      <w:r w:rsidR="00AB79A2" w:rsidRPr="00864A6A">
        <w:rPr>
          <w:rFonts w:eastAsia="Calibri" w:cs="Times New Roman"/>
          <w:noProof/>
          <w:sz w:val="24"/>
          <w:szCs w:val="24"/>
          <w:lang w:eastAsia="en-US"/>
        </w:rPr>
        <w:t xml:space="preserve"> </w:t>
      </w:r>
      <w:r w:rsidR="00A81989" w:rsidRPr="00864A6A">
        <w:rPr>
          <w:rFonts w:eastAsia="Calibri" w:cs="Times New Roman"/>
          <w:noProof/>
          <w:sz w:val="24"/>
          <w:szCs w:val="24"/>
          <w:lang w:eastAsia="en-US"/>
        </w:rPr>
        <w:t>mil</w:t>
      </w:r>
      <w:r w:rsidR="007626C6" w:rsidRPr="00864A6A">
        <w:rPr>
          <w:rFonts w:eastAsia="Calibri" w:cs="Times New Roman"/>
          <w:noProof/>
          <w:sz w:val="24"/>
          <w:szCs w:val="24"/>
          <w:lang w:eastAsia="en-US"/>
        </w:rPr>
        <w:t>.</w:t>
      </w:r>
      <w:r w:rsidR="007E10DE" w:rsidRPr="00864A6A">
        <w:rPr>
          <w:rFonts w:eastAsia="Calibri" w:cs="Times New Roman"/>
          <w:noProof/>
          <w:sz w:val="24"/>
          <w:szCs w:val="24"/>
          <w:lang w:eastAsia="en-US"/>
        </w:rPr>
        <w:t xml:space="preserve"> </w:t>
      </w:r>
      <w:r w:rsidR="00A81989" w:rsidRPr="00864A6A">
        <w:rPr>
          <w:rFonts w:eastAsia="Calibri" w:cs="Times New Roman"/>
          <w:noProof/>
          <w:sz w:val="24"/>
          <w:szCs w:val="24"/>
          <w:lang w:eastAsia="en-US"/>
        </w:rPr>
        <w:t>eur</w:t>
      </w:r>
      <w:r w:rsidRPr="00864A6A">
        <w:rPr>
          <w:rFonts w:eastAsia="Calibri" w:cs="Times New Roman"/>
          <w:noProof/>
          <w:sz w:val="24"/>
          <w:szCs w:val="24"/>
          <w:lang w:eastAsia="en-US"/>
        </w:rPr>
        <w:t xml:space="preserve"> viac ako v roku 2015). </w:t>
      </w:r>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 xml:space="preserve">Podrobný prehľad o revíznej činnosti ZP je uvedený v prílohe č. 3.  </w:t>
      </w:r>
    </w:p>
    <w:p w:rsidR="00516396" w:rsidRPr="00864A6A" w:rsidRDefault="00516396" w:rsidP="00516396">
      <w:pPr>
        <w:autoSpaceDE w:val="0"/>
        <w:autoSpaceDN w:val="0"/>
        <w:adjustRightInd w:val="0"/>
        <w:spacing w:before="120" w:after="120" w:line="240" w:lineRule="auto"/>
        <w:rPr>
          <w:rFonts w:eastAsiaTheme="minorHAnsi" w:cs="Times New Roman"/>
          <w:noProof/>
          <w:color w:val="000000"/>
          <w:sz w:val="24"/>
          <w:szCs w:val="24"/>
          <w:lang w:eastAsia="en-US"/>
        </w:rPr>
      </w:pPr>
      <w:r w:rsidRPr="00864A6A">
        <w:rPr>
          <w:rFonts w:eastAsiaTheme="minorHAnsi" w:cs="Times New Roman"/>
          <w:noProof/>
          <w:color w:val="000000"/>
          <w:sz w:val="24"/>
          <w:szCs w:val="24"/>
          <w:lang w:eastAsia="en-US"/>
        </w:rPr>
        <w:t xml:space="preserve">Revízni pracovníci ZP zabezpečovali okrem kontrolnej činnosti aj schvaľovaciu a povoľovaciu činnosť. V roku 2016 ZP posudzovali: </w:t>
      </w:r>
    </w:p>
    <w:p w:rsidR="00516396" w:rsidRPr="00864A6A" w:rsidRDefault="00516396" w:rsidP="00D76181">
      <w:pPr>
        <w:numPr>
          <w:ilvl w:val="0"/>
          <w:numId w:val="44"/>
        </w:numPr>
        <w:tabs>
          <w:tab w:val="left" w:pos="1276"/>
        </w:tabs>
        <w:autoSpaceDE w:val="0"/>
        <w:autoSpaceDN w:val="0"/>
        <w:adjustRightInd w:val="0"/>
        <w:spacing w:line="240" w:lineRule="auto"/>
        <w:outlineLvl w:val="0"/>
        <w:rPr>
          <w:rFonts w:eastAsiaTheme="minorHAnsi" w:cs="Times New Roman"/>
          <w:bCs/>
          <w:noProof/>
          <w:color w:val="000000"/>
          <w:sz w:val="24"/>
          <w:szCs w:val="24"/>
          <w:lang w:eastAsia="en-US"/>
        </w:rPr>
      </w:pPr>
      <w:bookmarkStart w:id="76" w:name="_Toc482864256"/>
      <w:bookmarkStart w:id="77" w:name="_Toc483549878"/>
      <w:bookmarkStart w:id="78" w:name="_Toc484085859"/>
      <w:bookmarkStart w:id="79" w:name="_Toc484090026"/>
      <w:r w:rsidRPr="00864A6A">
        <w:rPr>
          <w:rFonts w:eastAsiaTheme="minorHAnsi" w:cs="Times New Roman"/>
          <w:bCs/>
          <w:noProof/>
          <w:color w:val="000000"/>
          <w:sz w:val="24"/>
          <w:szCs w:val="24"/>
          <w:lang w:eastAsia="en-US"/>
        </w:rPr>
        <w:t>2 534 prípadov mimoriadne finančne náročnej ZS (o 11,35</w:t>
      </w:r>
      <w:r w:rsidR="00AB79A2" w:rsidRPr="00864A6A">
        <w:rPr>
          <w:rFonts w:eastAsiaTheme="minorHAnsi" w:cs="Times New Roman"/>
          <w:bCs/>
          <w:noProof/>
          <w:color w:val="000000"/>
          <w:sz w:val="24"/>
          <w:szCs w:val="24"/>
          <w:lang w:eastAsia="en-US"/>
        </w:rPr>
        <w:t xml:space="preserve"> </w:t>
      </w:r>
      <w:r w:rsidR="003B3B66" w:rsidRPr="00864A6A">
        <w:rPr>
          <w:rFonts w:eastAsiaTheme="minorHAnsi" w:cs="Times New Roman"/>
          <w:bCs/>
          <w:noProof/>
          <w:color w:val="000000"/>
          <w:sz w:val="24"/>
          <w:szCs w:val="24"/>
          <w:lang w:eastAsia="en-US"/>
        </w:rPr>
        <w:t>%</w:t>
      </w:r>
      <w:r w:rsidRPr="00864A6A">
        <w:rPr>
          <w:rFonts w:eastAsiaTheme="minorHAnsi" w:cs="Times New Roman"/>
          <w:bCs/>
          <w:noProof/>
          <w:color w:val="000000"/>
          <w:sz w:val="24"/>
          <w:szCs w:val="24"/>
          <w:lang w:eastAsia="en-US"/>
        </w:rPr>
        <w:t xml:space="preserve"> nárast oproti roku 2015) v</w:t>
      </w:r>
      <w:r w:rsidR="00AB79A2" w:rsidRPr="00864A6A">
        <w:rPr>
          <w:rFonts w:eastAsiaTheme="minorHAnsi" w:cs="Times New Roman"/>
          <w:bCs/>
          <w:noProof/>
          <w:color w:val="000000"/>
          <w:sz w:val="24"/>
          <w:szCs w:val="24"/>
          <w:lang w:eastAsia="en-US"/>
        </w:rPr>
        <w:t> </w:t>
      </w:r>
      <w:r w:rsidRPr="00864A6A">
        <w:rPr>
          <w:rFonts w:eastAsiaTheme="minorHAnsi" w:cs="Times New Roman"/>
          <w:bCs/>
          <w:noProof/>
          <w:color w:val="000000"/>
          <w:sz w:val="24"/>
          <w:szCs w:val="24"/>
          <w:lang w:eastAsia="en-US"/>
        </w:rPr>
        <w:t>celkovej sume cca 10,97</w:t>
      </w:r>
      <w:r w:rsidR="00AB79A2" w:rsidRPr="00864A6A">
        <w:rPr>
          <w:rFonts w:eastAsiaTheme="minorHAnsi" w:cs="Times New Roman"/>
          <w:bCs/>
          <w:noProof/>
          <w:color w:val="000000"/>
          <w:sz w:val="24"/>
          <w:szCs w:val="24"/>
          <w:lang w:eastAsia="en-US"/>
        </w:rPr>
        <w:t xml:space="preserve"> </w:t>
      </w:r>
      <w:r w:rsidR="0037579F" w:rsidRPr="00864A6A">
        <w:rPr>
          <w:rFonts w:eastAsiaTheme="minorHAnsi" w:cs="Times New Roman"/>
          <w:bCs/>
          <w:noProof/>
          <w:color w:val="000000"/>
          <w:sz w:val="24"/>
          <w:szCs w:val="24"/>
          <w:lang w:eastAsia="en-US"/>
        </w:rPr>
        <w:t>mil.</w:t>
      </w:r>
      <w:r w:rsidR="00AB79A2" w:rsidRPr="00864A6A">
        <w:rPr>
          <w:rFonts w:eastAsiaTheme="minorHAnsi" w:cs="Times New Roman"/>
          <w:bCs/>
          <w:noProof/>
          <w:color w:val="000000"/>
          <w:sz w:val="24"/>
          <w:szCs w:val="24"/>
          <w:lang w:eastAsia="en-US"/>
        </w:rPr>
        <w:t xml:space="preserve"> </w:t>
      </w:r>
      <w:r w:rsidR="0037579F" w:rsidRPr="00864A6A">
        <w:rPr>
          <w:rFonts w:eastAsiaTheme="minorHAnsi" w:cs="Times New Roman"/>
          <w:bCs/>
          <w:noProof/>
          <w:color w:val="000000"/>
          <w:sz w:val="24"/>
          <w:szCs w:val="24"/>
          <w:lang w:eastAsia="en-US"/>
        </w:rPr>
        <w:t>eur</w:t>
      </w:r>
      <w:r w:rsidRPr="00864A6A">
        <w:rPr>
          <w:rFonts w:eastAsiaTheme="minorHAnsi" w:cs="Times New Roman"/>
          <w:bCs/>
          <w:noProof/>
          <w:color w:val="000000"/>
          <w:sz w:val="24"/>
          <w:szCs w:val="24"/>
          <w:lang w:eastAsia="en-US"/>
        </w:rPr>
        <w:t xml:space="preserve"> (o 2,30</w:t>
      </w:r>
      <w:r w:rsidR="00AB79A2" w:rsidRPr="00864A6A">
        <w:rPr>
          <w:rFonts w:eastAsiaTheme="minorHAnsi" w:cs="Times New Roman"/>
          <w:bCs/>
          <w:noProof/>
          <w:color w:val="000000"/>
          <w:sz w:val="24"/>
          <w:szCs w:val="24"/>
          <w:lang w:eastAsia="en-US"/>
        </w:rPr>
        <w:t xml:space="preserve"> </w:t>
      </w:r>
      <w:r w:rsidR="0037579F" w:rsidRPr="00864A6A">
        <w:rPr>
          <w:rFonts w:eastAsiaTheme="minorHAnsi" w:cs="Times New Roman"/>
          <w:bCs/>
          <w:noProof/>
          <w:color w:val="000000"/>
          <w:sz w:val="24"/>
          <w:szCs w:val="24"/>
          <w:lang w:eastAsia="en-US"/>
        </w:rPr>
        <w:t>mil.</w:t>
      </w:r>
      <w:r w:rsidR="00AB79A2" w:rsidRPr="00864A6A">
        <w:rPr>
          <w:rFonts w:eastAsiaTheme="minorHAnsi" w:cs="Times New Roman"/>
          <w:bCs/>
          <w:noProof/>
          <w:color w:val="000000"/>
          <w:sz w:val="24"/>
          <w:szCs w:val="24"/>
          <w:lang w:eastAsia="en-US"/>
        </w:rPr>
        <w:t xml:space="preserve"> </w:t>
      </w:r>
      <w:r w:rsidR="0037579F" w:rsidRPr="00864A6A">
        <w:rPr>
          <w:rFonts w:eastAsiaTheme="minorHAnsi" w:cs="Times New Roman"/>
          <w:bCs/>
          <w:noProof/>
          <w:color w:val="000000"/>
          <w:sz w:val="24"/>
          <w:szCs w:val="24"/>
          <w:lang w:eastAsia="en-US"/>
        </w:rPr>
        <w:t>eur</w:t>
      </w:r>
      <w:r w:rsidRPr="00864A6A">
        <w:rPr>
          <w:rFonts w:eastAsiaTheme="minorHAnsi" w:cs="Times New Roman"/>
          <w:bCs/>
          <w:noProof/>
          <w:color w:val="000000"/>
          <w:sz w:val="24"/>
          <w:szCs w:val="24"/>
          <w:lang w:eastAsia="en-US"/>
        </w:rPr>
        <w:t xml:space="preserve"> viac ako v roku 2015)</w:t>
      </w:r>
      <w:bookmarkEnd w:id="76"/>
      <w:bookmarkEnd w:id="77"/>
      <w:bookmarkEnd w:id="78"/>
      <w:bookmarkEnd w:id="79"/>
      <w:r w:rsidR="00231F0A" w:rsidRPr="00864A6A">
        <w:rPr>
          <w:rFonts w:eastAsiaTheme="minorHAnsi" w:cs="Times New Roman"/>
          <w:bCs/>
          <w:noProof/>
          <w:color w:val="000000"/>
          <w:sz w:val="24"/>
          <w:szCs w:val="24"/>
          <w:lang w:eastAsia="en-US"/>
        </w:rPr>
        <w:t>,</w:t>
      </w:r>
    </w:p>
    <w:p w:rsidR="00516396" w:rsidRPr="00864A6A" w:rsidRDefault="00516396" w:rsidP="00D76181">
      <w:pPr>
        <w:numPr>
          <w:ilvl w:val="0"/>
          <w:numId w:val="44"/>
        </w:numPr>
        <w:autoSpaceDE w:val="0"/>
        <w:autoSpaceDN w:val="0"/>
        <w:adjustRightInd w:val="0"/>
        <w:spacing w:before="120" w:after="120" w:line="240" w:lineRule="auto"/>
        <w:contextualSpacing/>
        <w:rPr>
          <w:rFonts w:eastAsiaTheme="minorHAnsi" w:cs="Times New Roman"/>
          <w:noProof/>
          <w:color w:val="000000"/>
          <w:sz w:val="24"/>
          <w:szCs w:val="24"/>
          <w:lang w:eastAsia="en-US"/>
        </w:rPr>
      </w:pPr>
      <w:r w:rsidRPr="00864A6A">
        <w:rPr>
          <w:rFonts w:eastAsiaTheme="minorHAnsi" w:cs="Times New Roman"/>
          <w:noProof/>
          <w:color w:val="000000"/>
          <w:sz w:val="24"/>
          <w:szCs w:val="24"/>
          <w:lang w:eastAsia="en-US"/>
        </w:rPr>
        <w:lastRenderedPageBreak/>
        <w:t>žiadosti o úhradu 23 142</w:t>
      </w:r>
      <w:r w:rsidR="00231F0A" w:rsidRPr="00864A6A">
        <w:rPr>
          <w:rFonts w:eastAsiaTheme="minorHAnsi" w:cs="Times New Roman"/>
          <w:noProof/>
          <w:color w:val="000000"/>
          <w:sz w:val="24"/>
          <w:szCs w:val="24"/>
          <w:lang w:eastAsia="en-US"/>
        </w:rPr>
        <w:t xml:space="preserve"> balení neregistrovaných liekov </w:t>
      </w:r>
      <w:r w:rsidRPr="00864A6A">
        <w:rPr>
          <w:rFonts w:eastAsiaTheme="minorHAnsi" w:cs="Times New Roman"/>
          <w:noProof/>
          <w:color w:val="000000"/>
          <w:sz w:val="24"/>
          <w:szCs w:val="24"/>
          <w:lang w:eastAsia="en-US"/>
        </w:rPr>
        <w:t xml:space="preserve">(menej o 22 908 balení, </w:t>
      </w:r>
      <w:r w:rsidR="00231F0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t.</w:t>
      </w:r>
      <w:r w:rsidR="0008749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j. o 49,74</w:t>
      </w:r>
      <w:r w:rsidR="0008749A"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menej oproti roku 2015)</w:t>
      </w:r>
      <w:r w:rsidR="00231F0A"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v sume približne 895</w:t>
      </w:r>
      <w:r w:rsidR="0008749A" w:rsidRPr="00864A6A">
        <w:rPr>
          <w:rFonts w:eastAsiaTheme="minorHAnsi" w:cs="Times New Roman"/>
          <w:noProof/>
          <w:color w:val="000000"/>
          <w:sz w:val="24"/>
          <w:szCs w:val="24"/>
          <w:lang w:eastAsia="en-US"/>
        </w:rPr>
        <w:t> </w:t>
      </w:r>
      <w:r w:rsidRPr="00864A6A">
        <w:rPr>
          <w:rFonts w:eastAsiaTheme="minorHAnsi" w:cs="Times New Roman"/>
          <w:noProof/>
          <w:color w:val="000000"/>
          <w:sz w:val="24"/>
          <w:szCs w:val="24"/>
          <w:lang w:eastAsia="en-US"/>
        </w:rPr>
        <w:t>412</w:t>
      </w:r>
      <w:r w:rsidR="0008749A" w:rsidRPr="00864A6A">
        <w:rPr>
          <w:rFonts w:eastAsiaTheme="minorHAnsi" w:cs="Times New Roman"/>
          <w:noProof/>
          <w:color w:val="000000"/>
          <w:sz w:val="24"/>
          <w:szCs w:val="24"/>
          <w:lang w:eastAsia="en-US"/>
        </w:rPr>
        <w:t xml:space="preserve"> </w:t>
      </w:r>
      <w:r w:rsidR="007626C6" w:rsidRPr="00864A6A">
        <w:rPr>
          <w:rFonts w:eastAsiaTheme="minorHAnsi" w:cs="Times New Roman"/>
          <w:noProof/>
          <w:color w:val="000000"/>
          <w:sz w:val="24"/>
          <w:szCs w:val="24"/>
          <w:lang w:eastAsia="en-US"/>
        </w:rPr>
        <w:t>eur</w:t>
      </w:r>
      <w:r w:rsidR="00231F0A" w:rsidRPr="00864A6A">
        <w:rPr>
          <w:rFonts w:eastAsiaTheme="minorHAnsi" w:cs="Times New Roman"/>
          <w:noProof/>
          <w:color w:val="000000"/>
          <w:sz w:val="24"/>
          <w:szCs w:val="24"/>
          <w:lang w:eastAsia="en-US"/>
        </w:rPr>
        <w:t xml:space="preserve">                                 (menej o </w:t>
      </w:r>
      <w:r w:rsidRPr="00864A6A">
        <w:rPr>
          <w:rFonts w:eastAsiaTheme="minorHAnsi" w:cs="Times New Roman"/>
          <w:noProof/>
          <w:color w:val="000000"/>
          <w:sz w:val="24"/>
          <w:szCs w:val="24"/>
          <w:lang w:eastAsia="en-US"/>
        </w:rPr>
        <w:t>894</w:t>
      </w:r>
      <w:r w:rsidR="0008749A" w:rsidRPr="00864A6A">
        <w:rPr>
          <w:rFonts w:eastAsiaTheme="minorHAnsi" w:cs="Times New Roman"/>
          <w:noProof/>
          <w:color w:val="000000"/>
          <w:sz w:val="24"/>
          <w:szCs w:val="24"/>
          <w:lang w:eastAsia="en-US"/>
        </w:rPr>
        <w:t> </w:t>
      </w:r>
      <w:r w:rsidRPr="00864A6A">
        <w:rPr>
          <w:rFonts w:eastAsiaTheme="minorHAnsi" w:cs="Times New Roman"/>
          <w:noProof/>
          <w:color w:val="000000"/>
          <w:sz w:val="24"/>
          <w:szCs w:val="24"/>
          <w:lang w:eastAsia="en-US"/>
        </w:rPr>
        <w:t>588</w:t>
      </w:r>
      <w:r w:rsidR="0008749A" w:rsidRPr="00864A6A">
        <w:rPr>
          <w:rFonts w:eastAsiaTheme="minorHAnsi" w:cs="Times New Roman"/>
          <w:noProof/>
          <w:color w:val="000000"/>
          <w:sz w:val="24"/>
          <w:szCs w:val="24"/>
          <w:lang w:eastAsia="en-US"/>
        </w:rPr>
        <w:t xml:space="preserve"> </w:t>
      </w:r>
      <w:r w:rsidR="007626C6" w:rsidRPr="00864A6A">
        <w:rPr>
          <w:rFonts w:eastAsiaTheme="minorHAnsi" w:cs="Times New Roman"/>
          <w:noProof/>
          <w:color w:val="000000"/>
          <w:sz w:val="24"/>
          <w:szCs w:val="24"/>
          <w:lang w:eastAsia="en-US"/>
        </w:rPr>
        <w:t>eur</w:t>
      </w:r>
      <w:r w:rsidRPr="00864A6A">
        <w:rPr>
          <w:rFonts w:eastAsiaTheme="minorHAnsi" w:cs="Times New Roman"/>
          <w:noProof/>
          <w:color w:val="000000"/>
          <w:sz w:val="24"/>
          <w:szCs w:val="24"/>
          <w:lang w:eastAsia="en-US"/>
        </w:rPr>
        <w:t>,</w:t>
      </w:r>
      <w:r w:rsidR="00231F0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 xml:space="preserve"> t.</w:t>
      </w:r>
      <w:r w:rsidR="0008749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j. o 49,69</w:t>
      </w:r>
      <w:r w:rsidR="0008749A"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menej oproti roku 2015), </w:t>
      </w:r>
    </w:p>
    <w:p w:rsidR="00516396" w:rsidRPr="00864A6A" w:rsidRDefault="00516396" w:rsidP="00DE46D6">
      <w:pPr>
        <w:numPr>
          <w:ilvl w:val="0"/>
          <w:numId w:val="44"/>
        </w:numPr>
        <w:autoSpaceDE w:val="0"/>
        <w:autoSpaceDN w:val="0"/>
        <w:adjustRightInd w:val="0"/>
        <w:spacing w:before="120" w:after="120" w:line="240" w:lineRule="auto"/>
        <w:contextualSpacing/>
        <w:rPr>
          <w:rFonts w:eastAsiaTheme="minorHAnsi" w:cs="Times New Roman"/>
          <w:noProof/>
          <w:color w:val="000000"/>
          <w:sz w:val="24"/>
          <w:szCs w:val="24"/>
          <w:lang w:eastAsia="en-US"/>
        </w:rPr>
      </w:pPr>
      <w:r w:rsidRPr="00864A6A">
        <w:rPr>
          <w:rFonts w:eastAsiaTheme="minorHAnsi" w:cs="Times New Roman"/>
          <w:noProof/>
          <w:color w:val="000000"/>
          <w:sz w:val="24"/>
          <w:szCs w:val="24"/>
          <w:lang w:eastAsia="en-US"/>
        </w:rPr>
        <w:t>10 920 požiadaviek o výnimku podľa § 42 zákona č. 577/2004 Z. z. (nárast oproti roku 2015 o 2 084, t.</w:t>
      </w:r>
      <w:r w:rsidR="0008749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j. o 23,58</w:t>
      </w:r>
      <w:r w:rsidR="0008749A"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w:t>
      </w:r>
    </w:p>
    <w:p w:rsidR="00516396" w:rsidRPr="00864A6A" w:rsidRDefault="00516396" w:rsidP="00DE46D6">
      <w:pPr>
        <w:numPr>
          <w:ilvl w:val="0"/>
          <w:numId w:val="44"/>
        </w:numPr>
        <w:autoSpaceDE w:val="0"/>
        <w:autoSpaceDN w:val="0"/>
        <w:adjustRightInd w:val="0"/>
        <w:spacing w:before="120" w:after="120" w:line="240" w:lineRule="auto"/>
        <w:contextualSpacing/>
        <w:rPr>
          <w:rFonts w:eastAsiaTheme="minorHAnsi" w:cs="Times New Roman"/>
          <w:noProof/>
          <w:color w:val="000000"/>
          <w:sz w:val="24"/>
          <w:szCs w:val="24"/>
          <w:lang w:eastAsia="en-US"/>
        </w:rPr>
      </w:pPr>
      <w:r w:rsidRPr="00864A6A">
        <w:rPr>
          <w:rFonts w:eastAsiaTheme="minorHAnsi" w:cs="Times New Roman"/>
          <w:noProof/>
          <w:color w:val="000000"/>
          <w:sz w:val="24"/>
          <w:szCs w:val="24"/>
          <w:lang w:eastAsia="en-US"/>
        </w:rPr>
        <w:t>77  073 návrhov na kúpeľnú starostlivosť (nárast o 3 769, t.</w:t>
      </w:r>
      <w:r w:rsidR="0008749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j. o 5,14</w:t>
      </w:r>
      <w:r w:rsidR="0008749A"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oproti roku 2015), z ktorých zamietli 11 393 návrhov na kúpeľnú starostlivosť, t.</w:t>
      </w:r>
      <w:r w:rsidR="0008749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j. 14,78</w:t>
      </w:r>
      <w:r w:rsidR="0008749A"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w:t>
      </w:r>
    </w:p>
    <w:p w:rsidR="00516396" w:rsidRPr="00864A6A" w:rsidRDefault="00516396" w:rsidP="006D3728">
      <w:pPr>
        <w:numPr>
          <w:ilvl w:val="0"/>
          <w:numId w:val="44"/>
        </w:numPr>
        <w:autoSpaceDE w:val="0"/>
        <w:autoSpaceDN w:val="0"/>
        <w:adjustRightInd w:val="0"/>
        <w:spacing w:before="120" w:line="240" w:lineRule="auto"/>
        <w:contextualSpacing/>
        <w:rPr>
          <w:rFonts w:eastAsiaTheme="minorHAnsi" w:cs="Times New Roman"/>
          <w:noProof/>
          <w:color w:val="000000"/>
          <w:sz w:val="24"/>
          <w:szCs w:val="24"/>
          <w:lang w:eastAsia="en-US"/>
        </w:rPr>
      </w:pPr>
      <w:r w:rsidRPr="00864A6A">
        <w:rPr>
          <w:rFonts w:eastAsiaTheme="minorHAnsi" w:cs="Times New Roman"/>
          <w:noProof/>
          <w:color w:val="000000"/>
          <w:sz w:val="24"/>
          <w:szCs w:val="24"/>
          <w:lang w:eastAsia="en-US"/>
        </w:rPr>
        <w:t xml:space="preserve">1 002 žiadostí o plánovanú zahraničnú liečbu, čo je </w:t>
      </w:r>
      <w:r w:rsidR="00B80D92" w:rsidRPr="00864A6A">
        <w:rPr>
          <w:rFonts w:eastAsiaTheme="minorHAnsi" w:cs="Times New Roman"/>
          <w:noProof/>
          <w:color w:val="000000"/>
          <w:sz w:val="24"/>
          <w:szCs w:val="24"/>
          <w:lang w:eastAsia="en-US"/>
        </w:rPr>
        <w:t xml:space="preserve">o </w:t>
      </w:r>
      <w:r w:rsidRPr="00864A6A">
        <w:rPr>
          <w:rFonts w:eastAsiaTheme="minorHAnsi" w:cs="Times New Roman"/>
          <w:noProof/>
          <w:color w:val="000000"/>
          <w:sz w:val="24"/>
          <w:szCs w:val="24"/>
          <w:lang w:eastAsia="en-US"/>
        </w:rPr>
        <w:t>37 viac, t.</w:t>
      </w:r>
      <w:r w:rsidR="0008749A" w:rsidRPr="00864A6A">
        <w:rPr>
          <w:rFonts w:eastAsiaTheme="minorHAnsi" w:cs="Times New Roman"/>
          <w:noProof/>
          <w:color w:val="000000"/>
          <w:sz w:val="24"/>
          <w:szCs w:val="24"/>
          <w:lang w:eastAsia="en-US"/>
        </w:rPr>
        <w:t xml:space="preserve"> </w:t>
      </w:r>
      <w:r w:rsidRPr="00864A6A">
        <w:rPr>
          <w:rFonts w:eastAsiaTheme="minorHAnsi" w:cs="Times New Roman"/>
          <w:noProof/>
          <w:color w:val="000000"/>
          <w:sz w:val="24"/>
          <w:szCs w:val="24"/>
          <w:lang w:eastAsia="en-US"/>
        </w:rPr>
        <w:t>j. nárast o 3,69</w:t>
      </w:r>
      <w:r w:rsidR="0008749A" w:rsidRPr="00864A6A">
        <w:rPr>
          <w:rFonts w:eastAsiaTheme="minorHAnsi" w:cs="Times New Roman"/>
          <w:noProof/>
          <w:color w:val="000000"/>
          <w:sz w:val="24"/>
          <w:szCs w:val="24"/>
          <w:lang w:eastAsia="en-US"/>
        </w:rPr>
        <w:t xml:space="preserve"> </w:t>
      </w:r>
      <w:r w:rsidR="003B3B66" w:rsidRPr="00864A6A">
        <w:rPr>
          <w:rFonts w:eastAsiaTheme="minorHAnsi" w:cs="Times New Roman"/>
          <w:noProof/>
          <w:color w:val="000000"/>
          <w:sz w:val="24"/>
          <w:szCs w:val="24"/>
          <w:lang w:eastAsia="en-US"/>
        </w:rPr>
        <w:t>%</w:t>
      </w:r>
      <w:r w:rsidRPr="00864A6A">
        <w:rPr>
          <w:rFonts w:eastAsiaTheme="minorHAnsi" w:cs="Times New Roman"/>
          <w:noProof/>
          <w:color w:val="000000"/>
          <w:sz w:val="24"/>
          <w:szCs w:val="24"/>
          <w:lang w:eastAsia="en-US"/>
        </w:rPr>
        <w:t xml:space="preserve"> oproti roku 2015).</w:t>
      </w:r>
    </w:p>
    <w:p w:rsidR="00516396" w:rsidRPr="00864A6A" w:rsidRDefault="00516396" w:rsidP="006D3728">
      <w:pPr>
        <w:numPr>
          <w:ilvl w:val="2"/>
          <w:numId w:val="7"/>
        </w:numPr>
        <w:spacing w:beforeLines="60" w:before="144" w:afterLines="60" w:after="144" w:line="240" w:lineRule="auto"/>
        <w:outlineLvl w:val="2"/>
        <w:rPr>
          <w:rFonts w:cs="Times New Roman"/>
          <w:b/>
          <w:iCs/>
          <w:color w:val="000000" w:themeColor="text1"/>
          <w:spacing w:val="5"/>
          <w:sz w:val="24"/>
          <w:szCs w:val="24"/>
        </w:rPr>
      </w:pPr>
      <w:bookmarkStart w:id="80" w:name="_Toc482864257"/>
      <w:bookmarkStart w:id="81" w:name="_Toc484090027"/>
      <w:r w:rsidRPr="00864A6A">
        <w:rPr>
          <w:rFonts w:cs="Times New Roman"/>
          <w:b/>
          <w:iCs/>
          <w:color w:val="000000" w:themeColor="text1"/>
          <w:spacing w:val="5"/>
          <w:sz w:val="24"/>
          <w:szCs w:val="24"/>
        </w:rPr>
        <w:t>Vnútorná kontrola</w:t>
      </w:r>
      <w:bookmarkEnd w:id="80"/>
      <w:bookmarkEnd w:id="81"/>
    </w:p>
    <w:p w:rsidR="00516396" w:rsidRPr="00864A6A" w:rsidRDefault="00516396" w:rsidP="00516396">
      <w:pPr>
        <w:tabs>
          <w:tab w:val="left" w:pos="426"/>
        </w:tabs>
        <w:spacing w:before="120" w:after="120" w:line="240" w:lineRule="auto"/>
        <w:outlineLvl w:val="2"/>
        <w:rPr>
          <w:rFonts w:eastAsia="Times New Roman" w:cs="Times New Roman"/>
          <w:bCs/>
          <w:iCs/>
          <w:spacing w:val="5"/>
          <w:sz w:val="24"/>
          <w:szCs w:val="24"/>
        </w:rPr>
      </w:pPr>
      <w:bookmarkStart w:id="82" w:name="_Toc482864258"/>
      <w:bookmarkStart w:id="83" w:name="_Toc483549880"/>
      <w:bookmarkStart w:id="84" w:name="_Toc484085861"/>
      <w:bookmarkStart w:id="85" w:name="_Toc484090028"/>
      <w:r w:rsidRPr="00864A6A">
        <w:rPr>
          <w:rFonts w:eastAsia="Times New Roman" w:cs="Times New Roman"/>
          <w:bCs/>
          <w:iCs/>
          <w:spacing w:val="5"/>
          <w:sz w:val="24"/>
          <w:szCs w:val="24"/>
        </w:rPr>
        <w:t>Útvary vnútornej kontroly ZP v roku 2016 zameriavali svoju činnosť hlavne na kontrolu  dodržiavania platných všeobecne záväzných právnych predpisov a interných aktov riadenia vlastnými organizačnými útvarmi.</w:t>
      </w:r>
      <w:bookmarkEnd w:id="82"/>
      <w:bookmarkEnd w:id="83"/>
      <w:bookmarkEnd w:id="84"/>
      <w:bookmarkEnd w:id="85"/>
    </w:p>
    <w:p w:rsidR="00516396" w:rsidRPr="00864A6A" w:rsidRDefault="00516396" w:rsidP="00516396">
      <w:pPr>
        <w:keepNext/>
        <w:tabs>
          <w:tab w:val="left" w:pos="426"/>
        </w:tabs>
        <w:spacing w:before="120" w:after="120" w:line="240" w:lineRule="auto"/>
        <w:outlineLvl w:val="2"/>
        <w:rPr>
          <w:rFonts w:eastAsia="Times New Roman" w:cs="Times New Roman"/>
          <w:noProof/>
          <w:sz w:val="24"/>
          <w:szCs w:val="24"/>
        </w:rPr>
      </w:pPr>
      <w:bookmarkStart w:id="86" w:name="_Toc482864259"/>
      <w:bookmarkStart w:id="87" w:name="_Toc483549881"/>
      <w:bookmarkStart w:id="88" w:name="_Toc484085862"/>
      <w:bookmarkStart w:id="89" w:name="_Toc484090029"/>
      <w:r w:rsidRPr="00864A6A">
        <w:rPr>
          <w:rFonts w:eastAsia="Times New Roman" w:cs="Times New Roman"/>
          <w:bCs/>
          <w:sz w:val="24"/>
          <w:szCs w:val="24"/>
        </w:rPr>
        <w:t>Z</w:t>
      </w:r>
      <w:r w:rsidR="0008749A" w:rsidRPr="00864A6A">
        <w:rPr>
          <w:rFonts w:eastAsia="Times New Roman" w:cs="Times New Roman"/>
          <w:bCs/>
          <w:sz w:val="24"/>
          <w:szCs w:val="24"/>
        </w:rPr>
        <w:t>P</w:t>
      </w:r>
      <w:r w:rsidRPr="00864A6A">
        <w:rPr>
          <w:rFonts w:eastAsia="Times New Roman" w:cs="Times New Roman"/>
          <w:bCs/>
          <w:sz w:val="24"/>
          <w:szCs w:val="24"/>
        </w:rPr>
        <w:t xml:space="preserve"> riešili v roku 2016 celkom 460 podaní.  Oproti predchádzajúcemu roku ich počet narástol o 162 podaní, čo predstavovalo nárast o 54,36</w:t>
      </w:r>
      <w:r w:rsidR="0078372F" w:rsidRPr="00864A6A">
        <w:rPr>
          <w:rFonts w:eastAsia="Times New Roman" w:cs="Times New Roman"/>
          <w:bCs/>
          <w:sz w:val="24"/>
          <w:szCs w:val="24"/>
        </w:rPr>
        <w:t xml:space="preserve"> </w:t>
      </w:r>
      <w:r w:rsidR="003B3B66" w:rsidRPr="00864A6A">
        <w:rPr>
          <w:rFonts w:eastAsia="Times New Roman" w:cs="Times New Roman"/>
          <w:bCs/>
          <w:sz w:val="24"/>
          <w:szCs w:val="24"/>
        </w:rPr>
        <w:t>%</w:t>
      </w:r>
      <w:r w:rsidRPr="00864A6A">
        <w:rPr>
          <w:rFonts w:eastAsia="Times New Roman" w:cs="Times New Roman"/>
          <w:bCs/>
          <w:sz w:val="24"/>
          <w:szCs w:val="24"/>
        </w:rPr>
        <w:t>. K 31.</w:t>
      </w:r>
      <w:r w:rsidR="00204D83" w:rsidRPr="00864A6A">
        <w:rPr>
          <w:rFonts w:eastAsia="Times New Roman" w:cs="Times New Roman"/>
          <w:bCs/>
          <w:sz w:val="24"/>
          <w:szCs w:val="24"/>
        </w:rPr>
        <w:t> </w:t>
      </w:r>
      <w:r w:rsidRPr="00864A6A">
        <w:rPr>
          <w:rFonts w:eastAsia="Times New Roman" w:cs="Times New Roman"/>
          <w:bCs/>
          <w:sz w:val="24"/>
          <w:szCs w:val="24"/>
        </w:rPr>
        <w:t>12.</w:t>
      </w:r>
      <w:r w:rsidR="00204D83" w:rsidRPr="00864A6A">
        <w:rPr>
          <w:rFonts w:eastAsia="Times New Roman" w:cs="Times New Roman"/>
          <w:bCs/>
          <w:sz w:val="24"/>
          <w:szCs w:val="24"/>
        </w:rPr>
        <w:t> </w:t>
      </w:r>
      <w:r w:rsidRPr="00864A6A">
        <w:rPr>
          <w:rFonts w:eastAsia="Times New Roman" w:cs="Times New Roman"/>
          <w:bCs/>
          <w:sz w:val="24"/>
          <w:szCs w:val="24"/>
        </w:rPr>
        <w:t xml:space="preserve">2016 </w:t>
      </w:r>
      <w:r w:rsidR="0078372F" w:rsidRPr="00864A6A">
        <w:rPr>
          <w:rFonts w:eastAsia="Times New Roman" w:cs="Times New Roman"/>
          <w:bCs/>
          <w:sz w:val="24"/>
          <w:szCs w:val="24"/>
        </w:rPr>
        <w:t>ZP</w:t>
      </w:r>
      <w:r w:rsidRPr="00864A6A">
        <w:rPr>
          <w:rFonts w:eastAsia="Times New Roman" w:cs="Times New Roman"/>
          <w:bCs/>
          <w:sz w:val="24"/>
          <w:szCs w:val="24"/>
        </w:rPr>
        <w:t xml:space="preserve"> z celkového počtu riešených podaní ukončili 338 podaní, čo predstavovalo 73,48</w:t>
      </w:r>
      <w:r w:rsidR="0078372F" w:rsidRPr="00864A6A">
        <w:rPr>
          <w:rFonts w:eastAsia="Times New Roman" w:cs="Times New Roman"/>
          <w:bCs/>
          <w:sz w:val="24"/>
          <w:szCs w:val="24"/>
        </w:rPr>
        <w:t xml:space="preserve"> </w:t>
      </w:r>
      <w:r w:rsidRPr="00864A6A">
        <w:rPr>
          <w:rFonts w:eastAsia="Times New Roman" w:cs="Times New Roman"/>
          <w:bCs/>
          <w:sz w:val="24"/>
          <w:szCs w:val="24"/>
        </w:rPr>
        <w:t>%.  Neukončených ostalo 122 podaní.</w:t>
      </w:r>
      <w:bookmarkEnd w:id="86"/>
      <w:bookmarkEnd w:id="87"/>
      <w:bookmarkEnd w:id="88"/>
      <w:bookmarkEnd w:id="89"/>
      <w:r w:rsidRPr="00864A6A">
        <w:rPr>
          <w:rFonts w:eastAsia="Times New Roman" w:cs="Times New Roman"/>
          <w:noProof/>
          <w:sz w:val="24"/>
          <w:szCs w:val="24"/>
        </w:rPr>
        <w:t xml:space="preserve">    </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Z celkového počtu 338 ukončených podaní bolo ZP vyhodnotených len 71 podaní ako opodstatnených,  čo pred</w:t>
      </w:r>
      <w:r w:rsidR="00D34F42" w:rsidRPr="00864A6A">
        <w:rPr>
          <w:rFonts w:eastAsia="Times New Roman" w:cs="Times New Roman"/>
          <w:noProof/>
          <w:sz w:val="24"/>
          <w:szCs w:val="24"/>
        </w:rPr>
        <w:t>stavuje  21</w:t>
      </w:r>
      <w:r w:rsidR="0078372F"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00D34F42" w:rsidRPr="00864A6A">
        <w:rPr>
          <w:rFonts w:eastAsia="Times New Roman" w:cs="Times New Roman"/>
          <w:noProof/>
          <w:sz w:val="24"/>
          <w:szCs w:val="24"/>
        </w:rPr>
        <w:t xml:space="preserve">. Podania, ktoré </w:t>
      </w:r>
      <w:r w:rsidRPr="00864A6A">
        <w:rPr>
          <w:rFonts w:eastAsia="Times New Roman" w:cs="Times New Roman"/>
          <w:noProof/>
          <w:sz w:val="24"/>
          <w:szCs w:val="24"/>
        </w:rPr>
        <w:t>vyhodnotili ZP ako neopodstatnené</w:t>
      </w:r>
      <w:r w:rsidR="0078372F" w:rsidRPr="00864A6A">
        <w:rPr>
          <w:rFonts w:eastAsia="Times New Roman" w:cs="Times New Roman"/>
          <w:noProof/>
          <w:sz w:val="24"/>
          <w:szCs w:val="24"/>
        </w:rPr>
        <w:t>,</w:t>
      </w:r>
      <w:r w:rsidRPr="00864A6A">
        <w:rPr>
          <w:rFonts w:eastAsia="Times New Roman" w:cs="Times New Roman"/>
          <w:noProof/>
          <w:sz w:val="24"/>
          <w:szCs w:val="24"/>
        </w:rPr>
        <w:t xml:space="preserve"> boli v počte 243 (predstavuje to 71,9</w:t>
      </w:r>
      <w:r w:rsidR="0078372F"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 xml:space="preserve">). ZP riešili 24 podaní  postúpením iným subjektom z dôvodu vecnej príslušnosti  alebo </w:t>
      </w:r>
      <w:r w:rsidRPr="00864A6A">
        <w:rPr>
          <w:rFonts w:eastAsia="Times New Roman" w:cs="Times New Roman"/>
          <w:bCs/>
          <w:noProof/>
          <w:sz w:val="24"/>
          <w:szCs w:val="24"/>
        </w:rPr>
        <w:t xml:space="preserve">odložením veci a/a z dôvodu, že podávateľ vzal podanie späť, prípadne na výzvu ZP podanie nebolo doplnené alebo podanie bolo zaslané na vedomie a pod. </w:t>
      </w:r>
    </w:p>
    <w:p w:rsidR="00516396" w:rsidRPr="00864A6A" w:rsidRDefault="00516396" w:rsidP="00516396">
      <w:pPr>
        <w:spacing w:before="120" w:after="120" w:line="240" w:lineRule="auto"/>
        <w:rPr>
          <w:rFonts w:eastAsia="Times New Roman" w:cs="Times New Roman"/>
          <w:bCs/>
          <w:noProof/>
          <w:sz w:val="24"/>
          <w:szCs w:val="24"/>
        </w:rPr>
      </w:pPr>
      <w:r w:rsidRPr="00864A6A">
        <w:rPr>
          <w:rFonts w:eastAsia="Times New Roman" w:cs="Times New Roman"/>
          <w:bCs/>
          <w:noProof/>
          <w:sz w:val="24"/>
          <w:szCs w:val="24"/>
        </w:rPr>
        <w:t>Š</w:t>
      </w:r>
      <w:r w:rsidRPr="00864A6A">
        <w:rPr>
          <w:rFonts w:eastAsia="Times New Roman" w:cs="Times New Roman"/>
          <w:noProof/>
          <w:sz w:val="24"/>
          <w:szCs w:val="24"/>
        </w:rPr>
        <w:t>truktúra riešených podaní bola nasledovná: 59 podaní sa týkalo oblasti verejného zdravotného poistenia</w:t>
      </w:r>
      <w:r w:rsidR="00FF0EE1" w:rsidRPr="00864A6A">
        <w:rPr>
          <w:rFonts w:eastAsia="Times New Roman" w:cs="Times New Roman"/>
          <w:noProof/>
          <w:sz w:val="24"/>
          <w:szCs w:val="24"/>
        </w:rPr>
        <w:t>,</w:t>
      </w:r>
      <w:r w:rsidRPr="00864A6A">
        <w:rPr>
          <w:rFonts w:eastAsia="Times New Roman" w:cs="Times New Roman"/>
          <w:noProof/>
          <w:sz w:val="24"/>
          <w:szCs w:val="24"/>
        </w:rPr>
        <w:t xml:space="preserve"> napr. výšky dlžného poistného za rôzne obdobia, ročného zúčtovania poistného,</w:t>
      </w:r>
      <w:r w:rsidR="00246066" w:rsidRPr="00864A6A">
        <w:rPr>
          <w:rFonts w:eastAsia="Times New Roman" w:cs="Times New Roman"/>
          <w:noProof/>
          <w:sz w:val="24"/>
          <w:szCs w:val="24"/>
        </w:rPr>
        <w:t xml:space="preserve"> </w:t>
      </w:r>
      <w:r w:rsidRPr="00864A6A">
        <w:rPr>
          <w:rFonts w:eastAsia="Times New Roman" w:cs="Times New Roman"/>
          <w:noProof/>
          <w:sz w:val="24"/>
          <w:szCs w:val="24"/>
        </w:rPr>
        <w:t>vystavovania</w:t>
      </w:r>
      <w:r w:rsidR="00BC1483" w:rsidRPr="00864A6A">
        <w:rPr>
          <w:rFonts w:eastAsia="Times New Roman" w:cs="Times New Roman"/>
          <w:noProof/>
          <w:sz w:val="24"/>
          <w:szCs w:val="24"/>
        </w:rPr>
        <w:t xml:space="preserve"> </w:t>
      </w:r>
      <w:r w:rsidR="00D34F42" w:rsidRPr="00864A6A">
        <w:rPr>
          <w:rFonts w:eastAsia="Times New Roman" w:cs="Times New Roman"/>
          <w:noProof/>
          <w:sz w:val="24"/>
          <w:szCs w:val="24"/>
        </w:rPr>
        <w:t>a</w:t>
      </w:r>
      <w:r w:rsidR="00246066" w:rsidRPr="00864A6A">
        <w:rPr>
          <w:rFonts w:eastAsia="Times New Roman" w:cs="Times New Roman"/>
          <w:noProof/>
          <w:sz w:val="24"/>
          <w:szCs w:val="24"/>
        </w:rPr>
        <w:t xml:space="preserve"> </w:t>
      </w:r>
      <w:r w:rsidR="00D34F42" w:rsidRPr="00864A6A">
        <w:rPr>
          <w:rFonts w:eastAsia="Times New Roman" w:cs="Times New Roman"/>
          <w:noProof/>
          <w:sz w:val="24"/>
          <w:szCs w:val="24"/>
        </w:rPr>
        <w:t>zasielani</w:t>
      </w:r>
      <w:r w:rsidRPr="00864A6A">
        <w:rPr>
          <w:rFonts w:eastAsia="Times New Roman" w:cs="Times New Roman"/>
          <w:noProof/>
          <w:sz w:val="24"/>
          <w:szCs w:val="24"/>
        </w:rPr>
        <w:t>a</w:t>
      </w:r>
      <w:r w:rsidR="00D34F42" w:rsidRPr="00864A6A">
        <w:rPr>
          <w:rFonts w:eastAsia="Times New Roman" w:cs="Times New Roman"/>
          <w:noProof/>
          <w:sz w:val="24"/>
          <w:szCs w:val="24"/>
        </w:rPr>
        <w:t xml:space="preserve"> výkazov nedoplatkov</w:t>
      </w:r>
      <w:r w:rsidR="00246066" w:rsidRPr="00864A6A">
        <w:rPr>
          <w:rFonts w:eastAsia="Times New Roman" w:cs="Times New Roman"/>
          <w:noProof/>
          <w:sz w:val="24"/>
          <w:szCs w:val="24"/>
        </w:rPr>
        <w:t xml:space="preserve"> </w:t>
      </w:r>
      <w:r w:rsidR="00D34F42" w:rsidRPr="00864A6A">
        <w:rPr>
          <w:rFonts w:eastAsia="Times New Roman" w:cs="Times New Roman"/>
          <w:noProof/>
          <w:sz w:val="24"/>
          <w:szCs w:val="24"/>
        </w:rPr>
        <w:t>platiteľom</w:t>
      </w:r>
      <w:r w:rsidR="00246066" w:rsidRPr="00864A6A">
        <w:rPr>
          <w:rFonts w:eastAsia="Times New Roman" w:cs="Times New Roman"/>
          <w:noProof/>
          <w:sz w:val="24"/>
          <w:szCs w:val="24"/>
        </w:rPr>
        <w:t xml:space="preserve"> </w:t>
      </w:r>
      <w:r w:rsidRPr="00864A6A">
        <w:rPr>
          <w:rFonts w:eastAsia="Times New Roman" w:cs="Times New Roman"/>
          <w:noProof/>
          <w:sz w:val="24"/>
          <w:szCs w:val="24"/>
        </w:rPr>
        <w:t>poistného, prebiehajúceho  exekučného konania, zverej</w:t>
      </w:r>
      <w:r w:rsidR="00D34F42" w:rsidRPr="00864A6A">
        <w:rPr>
          <w:rFonts w:eastAsia="Times New Roman" w:cs="Times New Roman"/>
          <w:noProof/>
          <w:sz w:val="24"/>
          <w:szCs w:val="24"/>
        </w:rPr>
        <w:t>nenia v zozname dlžníkov a pod. N</w:t>
      </w:r>
      <w:r w:rsidRPr="00864A6A">
        <w:rPr>
          <w:rFonts w:eastAsia="Times New Roman" w:cs="Times New Roman"/>
          <w:noProof/>
          <w:sz w:val="24"/>
          <w:szCs w:val="24"/>
        </w:rPr>
        <w:t xml:space="preserve">a oblasť </w:t>
      </w:r>
      <w:r w:rsidR="00FF0EE1" w:rsidRPr="00864A6A">
        <w:rPr>
          <w:rFonts w:eastAsia="Times New Roman" w:cs="Times New Roman"/>
          <w:noProof/>
          <w:sz w:val="24"/>
          <w:szCs w:val="24"/>
        </w:rPr>
        <w:t>ZS</w:t>
      </w:r>
      <w:r w:rsidRPr="00864A6A">
        <w:rPr>
          <w:rFonts w:eastAsia="Times New Roman" w:cs="Times New Roman"/>
          <w:noProof/>
          <w:sz w:val="24"/>
          <w:szCs w:val="24"/>
        </w:rPr>
        <w:t xml:space="preserve"> </w:t>
      </w:r>
      <w:r w:rsidR="00D34F42" w:rsidRPr="00864A6A">
        <w:rPr>
          <w:rFonts w:eastAsia="Times New Roman" w:cs="Times New Roman"/>
          <w:noProof/>
          <w:sz w:val="24"/>
          <w:szCs w:val="24"/>
        </w:rPr>
        <w:t xml:space="preserve">smerovalo 82 podaní </w:t>
      </w:r>
      <w:r w:rsidRPr="00864A6A">
        <w:rPr>
          <w:rFonts w:eastAsia="Times New Roman" w:cs="Times New Roman"/>
          <w:noProof/>
          <w:sz w:val="24"/>
          <w:szCs w:val="24"/>
        </w:rPr>
        <w:t>a 66 podaní sa týkalo konania a správania zamestnancov ZP a rôznych nedostatkov v činnosti ZP.  Podania v 16 prípadoch sa týkali iných oblastí, ako je činnosť ZP</w:t>
      </w:r>
      <w:r w:rsidR="009D2E52" w:rsidRPr="00864A6A">
        <w:rPr>
          <w:rFonts w:eastAsia="Times New Roman" w:cs="Times New Roman"/>
          <w:noProof/>
          <w:sz w:val="24"/>
          <w:szCs w:val="24"/>
        </w:rPr>
        <w:t>,</w:t>
      </w:r>
      <w:r w:rsidRPr="00864A6A">
        <w:rPr>
          <w:rFonts w:eastAsia="Times New Roman" w:cs="Times New Roman"/>
          <w:noProof/>
          <w:sz w:val="24"/>
          <w:szCs w:val="24"/>
        </w:rPr>
        <w:t xml:space="preserve"> a to napr. sťažnosť na správanie PZS, na správanie vodiča sanitky, nezriadenie elektronickej schránky orgánom verejnej správy, žiadosť o preplatenie nákladov spojených s narodením dieťaťa a pod.  </w:t>
      </w:r>
    </w:p>
    <w:p w:rsidR="00516396" w:rsidRPr="00864A6A" w:rsidRDefault="00516396" w:rsidP="00516396">
      <w:pPr>
        <w:keepNext/>
        <w:tabs>
          <w:tab w:val="left" w:pos="426"/>
        </w:tabs>
        <w:spacing w:before="120" w:after="120" w:line="240" w:lineRule="auto"/>
        <w:outlineLvl w:val="2"/>
        <w:rPr>
          <w:rFonts w:ascii="Georgia" w:eastAsia="Times New Roman" w:hAnsi="Georgia" w:cs="Arial"/>
          <w:b/>
          <w:bCs/>
          <w:sz w:val="24"/>
          <w:szCs w:val="24"/>
        </w:rPr>
      </w:pPr>
      <w:bookmarkStart w:id="90" w:name="_Toc482864260"/>
      <w:bookmarkStart w:id="91" w:name="_Toc483549882"/>
      <w:bookmarkStart w:id="92" w:name="_Toc484085863"/>
      <w:bookmarkStart w:id="93" w:name="_Toc484090030"/>
      <w:r w:rsidRPr="00864A6A">
        <w:rPr>
          <w:rFonts w:eastAsia="Times New Roman" w:cs="Times New Roman"/>
          <w:bCs/>
          <w:sz w:val="24"/>
          <w:szCs w:val="24"/>
        </w:rPr>
        <w:t>Oproti predchádzajúcemu roku došlo k nárastu podaní týkajúcich sa zmeny ZP bez vedomia poistenca. Kým v roku 2015 riešili ZP 44 podaní týkajúcich sa zmeny ZP bez vedomia poistenca, v roku 2016 to bolo až 237 podaní, čo predstavuje nárast  o 438,6</w:t>
      </w:r>
      <w:r w:rsidR="009D2E52" w:rsidRPr="00864A6A">
        <w:rPr>
          <w:rFonts w:eastAsia="Times New Roman" w:cs="Times New Roman"/>
          <w:bCs/>
          <w:sz w:val="24"/>
          <w:szCs w:val="24"/>
        </w:rPr>
        <w:t xml:space="preserve"> </w:t>
      </w:r>
      <w:r w:rsidRPr="00864A6A">
        <w:rPr>
          <w:rFonts w:eastAsia="Times New Roman" w:cs="Times New Roman"/>
          <w:bCs/>
          <w:sz w:val="24"/>
          <w:szCs w:val="24"/>
        </w:rPr>
        <w:t xml:space="preserve">%. Uvedené podania tvorili </w:t>
      </w:r>
      <w:r w:rsidR="00231F0A" w:rsidRPr="00864A6A">
        <w:rPr>
          <w:rFonts w:eastAsia="Times New Roman" w:cs="Times New Roman"/>
          <w:bCs/>
          <w:sz w:val="24"/>
          <w:szCs w:val="24"/>
        </w:rPr>
        <w:t xml:space="preserve">  </w:t>
      </w:r>
      <w:r w:rsidRPr="00864A6A">
        <w:rPr>
          <w:rFonts w:eastAsia="Times New Roman" w:cs="Times New Roman"/>
          <w:bCs/>
          <w:sz w:val="24"/>
          <w:szCs w:val="24"/>
        </w:rPr>
        <w:t>51,5</w:t>
      </w:r>
      <w:r w:rsidR="009D2E52" w:rsidRPr="00864A6A">
        <w:rPr>
          <w:rFonts w:eastAsia="Times New Roman" w:cs="Times New Roman"/>
          <w:bCs/>
          <w:sz w:val="24"/>
          <w:szCs w:val="24"/>
        </w:rPr>
        <w:t xml:space="preserve"> </w:t>
      </w:r>
      <w:r w:rsidR="003B3B66" w:rsidRPr="00864A6A">
        <w:rPr>
          <w:rFonts w:eastAsia="Times New Roman" w:cs="Times New Roman"/>
          <w:bCs/>
          <w:sz w:val="24"/>
          <w:szCs w:val="24"/>
        </w:rPr>
        <w:t>%</w:t>
      </w:r>
      <w:r w:rsidRPr="00864A6A">
        <w:rPr>
          <w:rFonts w:eastAsia="Times New Roman" w:cs="Times New Roman"/>
          <w:bCs/>
          <w:sz w:val="24"/>
          <w:szCs w:val="24"/>
        </w:rPr>
        <w:t xml:space="preserve"> z celkového počtu došlých a riešených podaní v roku 2016. Najviac týchto podaní riešila Union 234  (98,7</w:t>
      </w:r>
      <w:r w:rsidR="003B2C02" w:rsidRPr="00864A6A">
        <w:rPr>
          <w:rFonts w:eastAsia="Times New Roman" w:cs="Times New Roman"/>
          <w:bCs/>
          <w:sz w:val="24"/>
          <w:szCs w:val="24"/>
        </w:rPr>
        <w:t xml:space="preserve"> </w:t>
      </w:r>
      <w:r w:rsidR="003B3B66" w:rsidRPr="00864A6A">
        <w:rPr>
          <w:rFonts w:eastAsia="Times New Roman" w:cs="Times New Roman"/>
          <w:bCs/>
          <w:sz w:val="24"/>
          <w:szCs w:val="24"/>
        </w:rPr>
        <w:t>%</w:t>
      </w:r>
      <w:r w:rsidRPr="00864A6A">
        <w:rPr>
          <w:rFonts w:eastAsia="Times New Roman" w:cs="Times New Roman"/>
          <w:bCs/>
          <w:sz w:val="24"/>
          <w:szCs w:val="24"/>
        </w:rPr>
        <w:t>).</w:t>
      </w:r>
      <w:bookmarkEnd w:id="90"/>
      <w:bookmarkEnd w:id="91"/>
      <w:bookmarkEnd w:id="92"/>
      <w:bookmarkEnd w:id="93"/>
      <w:r w:rsidRPr="00864A6A">
        <w:rPr>
          <w:rFonts w:eastAsia="Times New Roman" w:cs="Times New Roman"/>
          <w:bCs/>
          <w:sz w:val="24"/>
          <w:szCs w:val="24"/>
        </w:rPr>
        <w:t xml:space="preserve"> </w:t>
      </w:r>
      <w:r w:rsidRPr="00864A6A">
        <w:rPr>
          <w:rFonts w:ascii="Georgia" w:eastAsia="Times New Roman" w:hAnsi="Georgia" w:cs="Arial"/>
          <w:b/>
          <w:bCs/>
          <w:sz w:val="24"/>
          <w:szCs w:val="24"/>
        </w:rPr>
        <w:t xml:space="preserve"> </w:t>
      </w:r>
    </w:p>
    <w:p w:rsidR="00516396" w:rsidRPr="00864A6A" w:rsidRDefault="00516396" w:rsidP="00516396">
      <w:pPr>
        <w:keepNext/>
        <w:tabs>
          <w:tab w:val="left" w:pos="426"/>
        </w:tabs>
        <w:spacing w:before="120" w:after="120" w:line="240" w:lineRule="auto"/>
        <w:outlineLvl w:val="2"/>
        <w:rPr>
          <w:rFonts w:eastAsia="Times New Roman" w:cs="Times New Roman"/>
          <w:bCs/>
          <w:sz w:val="24"/>
          <w:szCs w:val="24"/>
        </w:rPr>
      </w:pPr>
      <w:bookmarkStart w:id="94" w:name="_Toc482864261"/>
      <w:bookmarkStart w:id="95" w:name="_Toc483549883"/>
      <w:bookmarkStart w:id="96" w:name="_Toc484085864"/>
      <w:bookmarkStart w:id="97" w:name="_Toc484090031"/>
      <w:r w:rsidRPr="00864A6A">
        <w:rPr>
          <w:rFonts w:eastAsia="Times New Roman" w:cs="Times New Roman"/>
          <w:bCs/>
          <w:sz w:val="24"/>
          <w:szCs w:val="24"/>
        </w:rPr>
        <w:t>Vyhodnotenie riešených podaní útvarmi vnútornej kontroly ZP je uvedené v tabuľke v prílohe č.</w:t>
      </w:r>
      <w:r w:rsidR="003B2C02" w:rsidRPr="00864A6A">
        <w:rPr>
          <w:rFonts w:eastAsia="Times New Roman" w:cs="Times New Roman"/>
          <w:bCs/>
          <w:sz w:val="24"/>
          <w:szCs w:val="24"/>
        </w:rPr>
        <w:t> </w:t>
      </w:r>
      <w:r w:rsidRPr="00864A6A">
        <w:rPr>
          <w:rFonts w:eastAsia="Times New Roman" w:cs="Times New Roman"/>
          <w:bCs/>
          <w:sz w:val="24"/>
          <w:szCs w:val="24"/>
        </w:rPr>
        <w:t>2.</w:t>
      </w:r>
      <w:bookmarkEnd w:id="94"/>
      <w:bookmarkEnd w:id="95"/>
      <w:bookmarkEnd w:id="96"/>
      <w:bookmarkEnd w:id="97"/>
    </w:p>
    <w:p w:rsidR="00516396" w:rsidRPr="00864A6A" w:rsidRDefault="00516396" w:rsidP="00516396">
      <w:pPr>
        <w:numPr>
          <w:ilvl w:val="1"/>
          <w:numId w:val="7"/>
        </w:numPr>
        <w:tabs>
          <w:tab w:val="left" w:pos="1276"/>
        </w:tabs>
        <w:spacing w:beforeLines="60" w:before="144" w:afterLines="60" w:after="144" w:line="240" w:lineRule="auto"/>
        <w:ind w:left="578" w:hanging="578"/>
        <w:outlineLvl w:val="0"/>
        <w:rPr>
          <w:rFonts w:cs="Times New Roman"/>
          <w:b/>
          <w:bCs/>
          <w:sz w:val="24"/>
          <w:szCs w:val="24"/>
          <w:lang w:eastAsia="cs-CZ"/>
        </w:rPr>
      </w:pPr>
      <w:bookmarkStart w:id="98" w:name="_Toc482864262"/>
      <w:bookmarkStart w:id="99" w:name="_Toc484090032"/>
      <w:r w:rsidRPr="00864A6A">
        <w:rPr>
          <w:rFonts w:cs="Times New Roman"/>
          <w:b/>
          <w:bCs/>
          <w:sz w:val="24"/>
          <w:szCs w:val="24"/>
          <w:lang w:eastAsia="cs-CZ"/>
        </w:rPr>
        <w:t>Hospodárenie ZP</w:t>
      </w:r>
      <w:bookmarkEnd w:id="98"/>
      <w:bookmarkEnd w:id="99"/>
    </w:p>
    <w:p w:rsidR="00516396" w:rsidRPr="00864A6A" w:rsidRDefault="00516396" w:rsidP="00516396">
      <w:pPr>
        <w:spacing w:before="120" w:after="120" w:line="240" w:lineRule="auto"/>
        <w:rPr>
          <w:rFonts w:eastAsiaTheme="minorHAnsi" w:cs="Times New Roman"/>
          <w:sz w:val="24"/>
          <w:szCs w:val="24"/>
          <w:lang w:eastAsia="en-US"/>
        </w:rPr>
      </w:pPr>
      <w:r w:rsidRPr="00864A6A">
        <w:rPr>
          <w:rFonts w:eastAsiaTheme="minorHAnsi" w:cs="Times New Roman"/>
          <w:sz w:val="24"/>
          <w:szCs w:val="24"/>
          <w:lang w:eastAsia="en-US"/>
        </w:rPr>
        <w:t>Hospodárenie zdravotných poisťovní v roku 2016 výrazne ovplyvnili legislatívne zmeny, ktoré mali dopad na hospodárenie ZZ a</w:t>
      </w:r>
      <w:r w:rsidR="003B2C02" w:rsidRPr="00864A6A">
        <w:rPr>
          <w:rFonts w:eastAsiaTheme="minorHAnsi" w:cs="Times New Roman"/>
          <w:sz w:val="24"/>
          <w:szCs w:val="24"/>
          <w:lang w:eastAsia="en-US"/>
        </w:rPr>
        <w:t> </w:t>
      </w:r>
      <w:r w:rsidRPr="00864A6A">
        <w:rPr>
          <w:rFonts w:eastAsiaTheme="minorHAnsi" w:cs="Times New Roman"/>
          <w:sz w:val="24"/>
          <w:szCs w:val="24"/>
          <w:lang w:eastAsia="en-US"/>
        </w:rPr>
        <w:t>ZP</w:t>
      </w:r>
      <w:r w:rsidR="003B2C02" w:rsidRPr="00864A6A">
        <w:rPr>
          <w:rFonts w:eastAsiaTheme="minorHAnsi" w:cs="Times New Roman"/>
          <w:sz w:val="24"/>
          <w:szCs w:val="24"/>
          <w:lang w:eastAsia="en-US"/>
        </w:rPr>
        <w:t>,</w:t>
      </w:r>
      <w:r w:rsidRPr="00864A6A">
        <w:rPr>
          <w:rFonts w:eastAsiaTheme="minorHAnsi" w:cs="Times New Roman"/>
          <w:sz w:val="24"/>
          <w:szCs w:val="24"/>
          <w:lang w:eastAsia="en-US"/>
        </w:rPr>
        <w:t xml:space="preserve"> a to najmä: nároky ZZ na pokrytie nárastu miezd z dôvodu zákonného zvyšovania miezd lekárov a zdravotníckych pracovníkov, dopad na výdavky ZP v dôsledku rozšírenia skupiny prijímateľov doplatkov za lieky, tlak PZS na nárast cien výkonov z dôvodu zrušenia poplatkov v zdravotníctve, zavedenie odvodovej odpočítateľnej položky.</w:t>
      </w:r>
    </w:p>
    <w:p w:rsidR="00516396" w:rsidRPr="00864A6A" w:rsidRDefault="00516396" w:rsidP="00516396">
      <w:pPr>
        <w:spacing w:before="120" w:after="120" w:line="240" w:lineRule="auto"/>
        <w:rPr>
          <w:rFonts w:eastAsiaTheme="minorHAnsi" w:cs="Times New Roman"/>
          <w:sz w:val="24"/>
          <w:szCs w:val="24"/>
          <w:lang w:eastAsia="en-US"/>
        </w:rPr>
      </w:pPr>
      <w:r w:rsidRPr="00864A6A">
        <w:rPr>
          <w:rFonts w:eastAsiaTheme="minorHAnsi" w:cs="Times New Roman"/>
          <w:sz w:val="24"/>
          <w:szCs w:val="24"/>
          <w:lang w:eastAsia="en-US"/>
        </w:rPr>
        <w:t xml:space="preserve">Uvedené faktory mali dopad na všetky ZP, avšak  najvýraznejšie sa prejavili v hospodárení VšZP. Hospodárenie VšZP bolo okrem vplyvov legislatívy ovplyvnené aj nedostatočnou výškou tvorby technických rezerv a opravných položiek. Táto skutočnosť ovplyvnila výsledok hospodárenia a vlastné imanie spoločnosti. V druhej polovici roka 2016 výška vlastného imania </w:t>
      </w:r>
      <w:r w:rsidRPr="00864A6A">
        <w:rPr>
          <w:rFonts w:eastAsiaTheme="minorHAnsi" w:cs="Times New Roman"/>
          <w:sz w:val="24"/>
          <w:szCs w:val="24"/>
          <w:lang w:eastAsia="en-US"/>
        </w:rPr>
        <w:lastRenderedPageBreak/>
        <w:t>VšZP klesla pod minimálnu hodnotu základného imania. Úrad  v súlade so zákonom uložil VšZP  povinnosť vypracovať ozdravný plán. Ozdravný plán – Úsporné opatrenia VšZP na obdobie 1.</w:t>
      </w:r>
      <w:r w:rsidR="00B0465A" w:rsidRPr="00864A6A">
        <w:rPr>
          <w:rFonts w:eastAsiaTheme="minorHAnsi" w:cs="Times New Roman"/>
          <w:sz w:val="24"/>
          <w:szCs w:val="24"/>
          <w:lang w:eastAsia="en-US"/>
        </w:rPr>
        <w:t> </w:t>
      </w:r>
      <w:r w:rsidRPr="00864A6A">
        <w:rPr>
          <w:rFonts w:eastAsiaTheme="minorHAnsi" w:cs="Times New Roman"/>
          <w:sz w:val="24"/>
          <w:szCs w:val="24"/>
          <w:lang w:eastAsia="en-US"/>
        </w:rPr>
        <w:t>1.</w:t>
      </w:r>
      <w:r w:rsidR="00B0465A" w:rsidRPr="00864A6A">
        <w:rPr>
          <w:rFonts w:eastAsiaTheme="minorHAnsi" w:cs="Times New Roman"/>
          <w:sz w:val="24"/>
          <w:szCs w:val="24"/>
          <w:lang w:eastAsia="en-US"/>
        </w:rPr>
        <w:t xml:space="preserve"> </w:t>
      </w:r>
      <w:r w:rsidRPr="00864A6A">
        <w:rPr>
          <w:rFonts w:eastAsiaTheme="minorHAnsi" w:cs="Times New Roman"/>
          <w:sz w:val="24"/>
          <w:szCs w:val="24"/>
          <w:lang w:eastAsia="en-US"/>
        </w:rPr>
        <w:t>2017 do 31.</w:t>
      </w:r>
      <w:r w:rsidR="00B0465A" w:rsidRPr="00864A6A">
        <w:rPr>
          <w:rFonts w:eastAsiaTheme="minorHAnsi" w:cs="Times New Roman"/>
          <w:sz w:val="24"/>
          <w:szCs w:val="24"/>
          <w:lang w:eastAsia="en-US"/>
        </w:rPr>
        <w:t xml:space="preserve"> </w:t>
      </w:r>
      <w:r w:rsidRPr="00864A6A">
        <w:rPr>
          <w:rFonts w:eastAsiaTheme="minorHAnsi" w:cs="Times New Roman"/>
          <w:sz w:val="24"/>
          <w:szCs w:val="24"/>
          <w:lang w:eastAsia="en-US"/>
        </w:rPr>
        <w:t>12.</w:t>
      </w:r>
      <w:r w:rsidR="00B0465A" w:rsidRPr="00864A6A">
        <w:rPr>
          <w:rFonts w:eastAsiaTheme="minorHAnsi" w:cs="Times New Roman"/>
          <w:sz w:val="24"/>
          <w:szCs w:val="24"/>
          <w:lang w:eastAsia="en-US"/>
        </w:rPr>
        <w:t xml:space="preserve"> </w:t>
      </w:r>
      <w:r w:rsidRPr="00864A6A">
        <w:rPr>
          <w:rFonts w:eastAsiaTheme="minorHAnsi" w:cs="Times New Roman"/>
          <w:sz w:val="24"/>
          <w:szCs w:val="24"/>
          <w:lang w:eastAsia="en-US"/>
        </w:rPr>
        <w:t>2017 úrad dňa 21.</w:t>
      </w:r>
      <w:r w:rsidR="00BF3BE7" w:rsidRPr="00864A6A">
        <w:rPr>
          <w:rFonts w:eastAsiaTheme="minorHAnsi" w:cs="Times New Roman"/>
          <w:sz w:val="24"/>
          <w:szCs w:val="24"/>
          <w:lang w:eastAsia="en-US"/>
        </w:rPr>
        <w:t xml:space="preserve"> </w:t>
      </w:r>
      <w:r w:rsidRPr="00864A6A">
        <w:rPr>
          <w:rFonts w:eastAsiaTheme="minorHAnsi" w:cs="Times New Roman"/>
          <w:sz w:val="24"/>
          <w:szCs w:val="24"/>
          <w:lang w:eastAsia="en-US"/>
        </w:rPr>
        <w:t>12.</w:t>
      </w:r>
      <w:r w:rsidR="00BF3BE7" w:rsidRPr="00864A6A">
        <w:rPr>
          <w:rFonts w:eastAsiaTheme="minorHAnsi" w:cs="Times New Roman"/>
          <w:sz w:val="24"/>
          <w:szCs w:val="24"/>
          <w:lang w:eastAsia="en-US"/>
        </w:rPr>
        <w:t xml:space="preserve"> </w:t>
      </w:r>
      <w:r w:rsidRPr="00864A6A">
        <w:rPr>
          <w:rFonts w:eastAsiaTheme="minorHAnsi" w:cs="Times New Roman"/>
          <w:sz w:val="24"/>
          <w:szCs w:val="24"/>
          <w:lang w:eastAsia="en-US"/>
        </w:rPr>
        <w:t xml:space="preserve">2016 schválil. VšZP v účtovnej závierke za rok 2016 musela vykonať opravy chýb vzťahujúcich sa k minulým účtovným obdobiam (oprava tvorby TR za rok 2015, oprava tvorby opravných položiek za rok 2015), čo malo vplyv na výsledok hospodárenia za rok 2015. </w:t>
      </w:r>
    </w:p>
    <w:p w:rsidR="00266A35" w:rsidRPr="00864A6A" w:rsidRDefault="00516396" w:rsidP="00EB2824">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Údaje za rok 2016 v tejto časti správy vychádzajú z riadnych účtovných závierok ZP zostavených k 31. 12. 2016 overených audítorom</w:t>
      </w:r>
      <w:r w:rsidRPr="00864A6A">
        <w:rPr>
          <w:rFonts w:eastAsiaTheme="minorHAnsi" w:cs="Times New Roman"/>
          <w:sz w:val="24"/>
          <w:szCs w:val="24"/>
          <w:lang w:eastAsia="en-US"/>
        </w:rPr>
        <w:t xml:space="preserve"> a ucelený obraz hospodárenia jednotlivých ZP za rok 2016 poskytujú Poznámky k riadnej individuálnej účtovnej závierke k 31.</w:t>
      </w:r>
      <w:r w:rsidR="00BF3BE7" w:rsidRPr="00864A6A">
        <w:rPr>
          <w:rFonts w:eastAsiaTheme="minorHAnsi" w:cs="Times New Roman"/>
          <w:sz w:val="24"/>
          <w:szCs w:val="24"/>
          <w:lang w:eastAsia="en-US"/>
        </w:rPr>
        <w:t xml:space="preserve"> </w:t>
      </w:r>
      <w:r w:rsidRPr="00864A6A">
        <w:rPr>
          <w:rFonts w:eastAsiaTheme="minorHAnsi" w:cs="Times New Roman"/>
          <w:sz w:val="24"/>
          <w:szCs w:val="24"/>
          <w:lang w:eastAsia="en-US"/>
        </w:rPr>
        <w:t>12.</w:t>
      </w:r>
      <w:r w:rsidR="00BF3BE7" w:rsidRPr="00864A6A">
        <w:rPr>
          <w:rFonts w:eastAsiaTheme="minorHAnsi" w:cs="Times New Roman"/>
          <w:sz w:val="24"/>
          <w:szCs w:val="24"/>
          <w:lang w:eastAsia="en-US"/>
        </w:rPr>
        <w:t xml:space="preserve"> </w:t>
      </w:r>
      <w:r w:rsidRPr="00864A6A">
        <w:rPr>
          <w:rFonts w:eastAsiaTheme="minorHAnsi" w:cs="Times New Roman"/>
          <w:sz w:val="24"/>
          <w:szCs w:val="24"/>
          <w:lang w:eastAsia="en-US"/>
        </w:rPr>
        <w:t>2016 uverejnené na stránke zdravotných poisťovní alebo v Registri účtovných závierok</w:t>
      </w:r>
      <w:r w:rsidRPr="00864A6A">
        <w:rPr>
          <w:rFonts w:eastAsia="Times New Roman" w:cs="Times New Roman"/>
          <w:noProof/>
          <w:sz w:val="24"/>
          <w:szCs w:val="24"/>
        </w:rPr>
        <w:t xml:space="preserve">. </w:t>
      </w:r>
      <w:bookmarkStart w:id="100" w:name="_Toc482864263"/>
    </w:p>
    <w:p w:rsidR="00516396" w:rsidRPr="00864A6A" w:rsidRDefault="00516396" w:rsidP="00516396">
      <w:pPr>
        <w:numPr>
          <w:ilvl w:val="2"/>
          <w:numId w:val="7"/>
        </w:numPr>
        <w:spacing w:before="120" w:after="120" w:line="240" w:lineRule="auto"/>
        <w:outlineLvl w:val="2"/>
        <w:rPr>
          <w:rFonts w:cs="Times New Roman"/>
          <w:b/>
          <w:iCs/>
          <w:color w:val="000000" w:themeColor="text1"/>
          <w:spacing w:val="5"/>
          <w:sz w:val="24"/>
          <w:szCs w:val="24"/>
        </w:rPr>
      </w:pPr>
      <w:bookmarkStart w:id="101" w:name="_Toc484090033"/>
      <w:r w:rsidRPr="00864A6A">
        <w:rPr>
          <w:rFonts w:cs="Times New Roman"/>
          <w:b/>
          <w:iCs/>
          <w:color w:val="000000" w:themeColor="text1"/>
          <w:spacing w:val="5"/>
          <w:sz w:val="24"/>
          <w:szCs w:val="24"/>
        </w:rPr>
        <w:t>Platobná schopnosť ZP</w:t>
      </w:r>
      <w:bookmarkEnd w:id="100"/>
      <w:bookmarkEnd w:id="101"/>
    </w:p>
    <w:p w:rsidR="00516396" w:rsidRPr="00864A6A" w:rsidRDefault="00516396" w:rsidP="006D3728">
      <w:pPr>
        <w:tabs>
          <w:tab w:val="left" w:pos="426"/>
        </w:tabs>
        <w:spacing w:before="120" w:line="240" w:lineRule="auto"/>
        <w:outlineLvl w:val="2"/>
        <w:rPr>
          <w:rFonts w:eastAsia="Times New Roman" w:cs="Times New Roman"/>
          <w:bCs/>
          <w:iCs/>
          <w:spacing w:val="5"/>
          <w:sz w:val="24"/>
          <w:szCs w:val="24"/>
        </w:rPr>
      </w:pPr>
      <w:bookmarkStart w:id="102" w:name="_Toc482864264"/>
      <w:bookmarkStart w:id="103" w:name="_Toc483549886"/>
      <w:bookmarkStart w:id="104" w:name="_Toc484085867"/>
      <w:bookmarkStart w:id="105" w:name="_Toc484090034"/>
      <w:r w:rsidRPr="00864A6A">
        <w:rPr>
          <w:rFonts w:eastAsia="Times New Roman" w:cs="Times New Roman"/>
          <w:bCs/>
          <w:iCs/>
          <w:spacing w:val="5"/>
          <w:sz w:val="24"/>
          <w:szCs w:val="24"/>
        </w:rPr>
        <w:t xml:space="preserve">Úrad  v zmysle § 43 ods. 2 zákona č. 581/2004 Z. z. mesačne vyhodnocoval informácie o preukazovaní zabezpečenia platobnej schopnosti ZP podľa § 14 zákona č. 581/2004 Z. z.  Všetky tri </w:t>
      </w:r>
      <w:r w:rsidR="00F458E8" w:rsidRPr="00864A6A">
        <w:rPr>
          <w:rFonts w:eastAsia="Times New Roman" w:cs="Times New Roman"/>
          <w:bCs/>
          <w:iCs/>
          <w:spacing w:val="5"/>
          <w:sz w:val="24"/>
          <w:szCs w:val="24"/>
        </w:rPr>
        <w:t>ZP</w:t>
      </w:r>
      <w:r w:rsidRPr="00864A6A">
        <w:rPr>
          <w:rFonts w:eastAsia="Times New Roman" w:cs="Times New Roman"/>
          <w:bCs/>
          <w:iCs/>
          <w:spacing w:val="5"/>
          <w:sz w:val="24"/>
          <w:szCs w:val="24"/>
        </w:rPr>
        <w:t xml:space="preserve"> počas celého roka 2016 preukázali zabezpečenie platobnej schopnosti. V žiadnom mesiaci roku 2016 neevidovali záväzky po lehote splatnosti viac ako 30 dní v objeme prevyšujúcom 0,2</w:t>
      </w:r>
      <w:r w:rsidR="00F458E8" w:rsidRPr="00864A6A">
        <w:rPr>
          <w:rFonts w:eastAsia="Times New Roman" w:cs="Times New Roman"/>
          <w:bCs/>
          <w:iCs/>
          <w:spacing w:val="5"/>
          <w:sz w:val="24"/>
          <w:szCs w:val="24"/>
        </w:rPr>
        <w:t xml:space="preserve"> </w:t>
      </w:r>
      <w:r w:rsidRPr="00864A6A">
        <w:rPr>
          <w:rFonts w:eastAsia="Times New Roman" w:cs="Times New Roman"/>
          <w:bCs/>
          <w:iCs/>
          <w:spacing w:val="5"/>
          <w:sz w:val="24"/>
          <w:szCs w:val="24"/>
        </w:rPr>
        <w:t>% z celkových záväzkov.</w:t>
      </w:r>
      <w:bookmarkEnd w:id="102"/>
      <w:bookmarkEnd w:id="103"/>
      <w:bookmarkEnd w:id="104"/>
      <w:bookmarkEnd w:id="105"/>
    </w:p>
    <w:p w:rsidR="00516396" w:rsidRPr="00864A6A" w:rsidRDefault="00516396" w:rsidP="006D3728">
      <w:pPr>
        <w:numPr>
          <w:ilvl w:val="2"/>
          <w:numId w:val="7"/>
        </w:numPr>
        <w:spacing w:beforeLines="60" w:before="144" w:afterLines="60" w:after="144" w:line="240" w:lineRule="auto"/>
        <w:outlineLvl w:val="2"/>
        <w:rPr>
          <w:rFonts w:cs="Times New Roman"/>
          <w:b/>
          <w:iCs/>
          <w:color w:val="000000" w:themeColor="text1"/>
          <w:spacing w:val="5"/>
          <w:sz w:val="24"/>
          <w:szCs w:val="24"/>
        </w:rPr>
      </w:pPr>
      <w:bookmarkStart w:id="106" w:name="_Toc482864265"/>
      <w:bookmarkStart w:id="107" w:name="_Toc484090035"/>
      <w:r w:rsidRPr="00864A6A">
        <w:rPr>
          <w:rFonts w:cs="Times New Roman"/>
          <w:b/>
          <w:iCs/>
          <w:color w:val="000000" w:themeColor="text1"/>
          <w:spacing w:val="5"/>
          <w:sz w:val="24"/>
          <w:szCs w:val="24"/>
        </w:rPr>
        <w:t>Príjmy ZP</w:t>
      </w:r>
      <w:bookmarkEnd w:id="106"/>
      <w:bookmarkEnd w:id="107"/>
    </w:p>
    <w:p w:rsidR="00516396" w:rsidRPr="00864A6A" w:rsidRDefault="00516396" w:rsidP="00DE46D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 xml:space="preserve">Za rok 2016 dosiahli príjmy celkom vrátane príjmových finančných operácií objem </w:t>
      </w:r>
      <w:r w:rsidR="00231F0A" w:rsidRPr="00864A6A">
        <w:rPr>
          <w:rFonts w:eastAsia="Times New Roman" w:cs="Times New Roman"/>
          <w:noProof/>
          <w:sz w:val="24"/>
          <w:szCs w:val="24"/>
        </w:rPr>
        <w:t xml:space="preserve">                 </w:t>
      </w:r>
      <w:r w:rsidRPr="00864A6A">
        <w:rPr>
          <w:rFonts w:eastAsia="Times New Roman" w:cs="Times New Roman"/>
          <w:noProof/>
          <w:sz w:val="24"/>
          <w:szCs w:val="24"/>
        </w:rPr>
        <w:t>4 703,9</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čo predstavuje nárast v porovnaní s rokom 2015 o 182,2</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(4,03</w:t>
      </w:r>
      <w:r w:rsidR="00AC4491" w:rsidRPr="00864A6A">
        <w:rPr>
          <w:rFonts w:eastAsia="Times New Roman" w:cs="Times New Roman"/>
          <w:noProof/>
          <w:sz w:val="24"/>
          <w:szCs w:val="24"/>
        </w:rPr>
        <w:t xml:space="preserve"> </w:t>
      </w:r>
      <w:r w:rsidRPr="00864A6A">
        <w:rPr>
          <w:rFonts w:eastAsia="Times New Roman" w:cs="Times New Roman"/>
          <w:noProof/>
          <w:sz w:val="24"/>
          <w:szCs w:val="24"/>
        </w:rPr>
        <w:t>%).</w:t>
      </w:r>
      <w:r w:rsidRPr="00864A6A">
        <w:rPr>
          <w:rFonts w:eastAsia="Times New Roman" w:cs="Times New Roman"/>
          <w:noProof/>
          <w:sz w:val="24"/>
          <w:szCs w:val="24"/>
        </w:rPr>
        <w:tab/>
      </w:r>
    </w:p>
    <w:p w:rsidR="00516396" w:rsidRPr="00864A6A" w:rsidRDefault="00516396" w:rsidP="00DE46D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Príjmy ZP celkom</w:t>
      </w:r>
      <w:r w:rsidR="00A764C0" w:rsidRPr="00864A6A">
        <w:rPr>
          <w:rFonts w:eastAsia="Times New Roman" w:cs="Times New Roman"/>
          <w:noProof/>
          <w:sz w:val="24"/>
          <w:szCs w:val="24"/>
        </w:rPr>
        <w:t xml:space="preserve"> </w:t>
      </w:r>
      <w:r w:rsidRPr="00864A6A">
        <w:rPr>
          <w:rFonts w:eastAsia="Times New Roman" w:cs="Times New Roman"/>
          <w:noProof/>
          <w:sz w:val="24"/>
          <w:szCs w:val="24"/>
        </w:rPr>
        <w:t xml:space="preserve"> (bez príjmových finančných operácií) </w:t>
      </w:r>
      <w:r w:rsidR="00A764C0" w:rsidRPr="00864A6A">
        <w:rPr>
          <w:rFonts w:eastAsia="Times New Roman" w:cs="Times New Roman"/>
          <w:noProof/>
          <w:sz w:val="24"/>
          <w:szCs w:val="24"/>
        </w:rPr>
        <w:t xml:space="preserve"> </w:t>
      </w:r>
      <w:r w:rsidRPr="00864A6A">
        <w:rPr>
          <w:rFonts w:eastAsia="Times New Roman" w:cs="Times New Roman"/>
          <w:noProof/>
          <w:sz w:val="24"/>
          <w:szCs w:val="24"/>
        </w:rPr>
        <w:t>za</w:t>
      </w:r>
      <w:r w:rsidR="00A764C0" w:rsidRPr="00864A6A">
        <w:rPr>
          <w:rFonts w:eastAsia="Times New Roman" w:cs="Times New Roman"/>
          <w:noProof/>
          <w:sz w:val="24"/>
          <w:szCs w:val="24"/>
        </w:rPr>
        <w:t xml:space="preserve"> </w:t>
      </w:r>
      <w:r w:rsidRPr="00864A6A">
        <w:rPr>
          <w:rFonts w:eastAsia="Times New Roman" w:cs="Times New Roman"/>
          <w:noProof/>
          <w:sz w:val="24"/>
          <w:szCs w:val="24"/>
        </w:rPr>
        <w:t xml:space="preserve"> rok </w:t>
      </w:r>
      <w:r w:rsidR="00A764C0" w:rsidRPr="00864A6A">
        <w:rPr>
          <w:rFonts w:eastAsia="Times New Roman" w:cs="Times New Roman"/>
          <w:noProof/>
          <w:sz w:val="24"/>
          <w:szCs w:val="24"/>
        </w:rPr>
        <w:t xml:space="preserve"> </w:t>
      </w:r>
      <w:r w:rsidRPr="00864A6A">
        <w:rPr>
          <w:rFonts w:eastAsia="Times New Roman" w:cs="Times New Roman"/>
          <w:noProof/>
          <w:sz w:val="24"/>
          <w:szCs w:val="24"/>
        </w:rPr>
        <w:t xml:space="preserve">2016 </w:t>
      </w:r>
      <w:r w:rsidR="00A764C0" w:rsidRPr="00864A6A">
        <w:rPr>
          <w:rFonts w:eastAsia="Times New Roman" w:cs="Times New Roman"/>
          <w:noProof/>
          <w:sz w:val="24"/>
          <w:szCs w:val="24"/>
        </w:rPr>
        <w:t xml:space="preserve"> </w:t>
      </w:r>
      <w:r w:rsidRPr="00864A6A">
        <w:rPr>
          <w:rFonts w:eastAsia="Times New Roman" w:cs="Times New Roman"/>
          <w:noProof/>
          <w:sz w:val="24"/>
          <w:szCs w:val="24"/>
        </w:rPr>
        <w:t>dosiahli</w:t>
      </w:r>
      <w:r w:rsidR="00A764C0" w:rsidRPr="00864A6A">
        <w:rPr>
          <w:rFonts w:eastAsia="Times New Roman" w:cs="Times New Roman"/>
          <w:noProof/>
          <w:sz w:val="24"/>
          <w:szCs w:val="24"/>
        </w:rPr>
        <w:t xml:space="preserve"> </w:t>
      </w:r>
      <w:r w:rsidRPr="00864A6A">
        <w:rPr>
          <w:rFonts w:eastAsia="Times New Roman" w:cs="Times New Roman"/>
          <w:noProof/>
          <w:sz w:val="24"/>
          <w:szCs w:val="24"/>
        </w:rPr>
        <w:t xml:space="preserve"> objem vo výške </w:t>
      </w:r>
      <w:r w:rsidR="00A764C0" w:rsidRPr="00864A6A">
        <w:rPr>
          <w:rFonts w:eastAsia="Times New Roman" w:cs="Times New Roman"/>
          <w:noProof/>
          <w:sz w:val="24"/>
          <w:szCs w:val="24"/>
        </w:rPr>
        <w:t xml:space="preserve">  </w:t>
      </w:r>
      <w:r w:rsidRPr="00864A6A">
        <w:rPr>
          <w:rFonts w:eastAsia="Times New Roman" w:cs="Times New Roman"/>
          <w:noProof/>
          <w:sz w:val="24"/>
          <w:szCs w:val="24"/>
        </w:rPr>
        <w:t>4</w:t>
      </w:r>
      <w:r w:rsidR="00A764C0" w:rsidRPr="00864A6A">
        <w:rPr>
          <w:rFonts w:eastAsia="Times New Roman" w:cs="Times New Roman"/>
          <w:noProof/>
          <w:sz w:val="24"/>
          <w:szCs w:val="24"/>
        </w:rPr>
        <w:t xml:space="preserve"> </w:t>
      </w:r>
      <w:r w:rsidRPr="00864A6A">
        <w:rPr>
          <w:rFonts w:eastAsia="Times New Roman" w:cs="Times New Roman"/>
          <w:noProof/>
          <w:sz w:val="24"/>
          <w:szCs w:val="24"/>
        </w:rPr>
        <w:t>398,7</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čo je v porovnaní s rokom 2015 nárast o 118,4</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AC4491"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(2,77</w:t>
      </w:r>
      <w:r w:rsidR="00AC4491" w:rsidRPr="00864A6A">
        <w:rPr>
          <w:rFonts w:eastAsia="Times New Roman" w:cs="Times New Roman"/>
          <w:noProof/>
          <w:sz w:val="24"/>
          <w:szCs w:val="24"/>
        </w:rPr>
        <w:t xml:space="preserve"> </w:t>
      </w:r>
      <w:r w:rsidRPr="00864A6A">
        <w:rPr>
          <w:rFonts w:eastAsia="Times New Roman" w:cs="Times New Roman"/>
          <w:noProof/>
          <w:sz w:val="24"/>
          <w:szCs w:val="24"/>
        </w:rPr>
        <w:t>%).  Na výške príjmov sa výraznou mierou podieľali daňové príjmy, ktoré tvorili 98,80</w:t>
      </w:r>
      <w:r w:rsidR="00AC4491" w:rsidRPr="00864A6A">
        <w:rPr>
          <w:rFonts w:eastAsia="Times New Roman" w:cs="Times New Roman"/>
          <w:noProof/>
          <w:sz w:val="24"/>
          <w:szCs w:val="24"/>
        </w:rPr>
        <w:t xml:space="preserve"> </w:t>
      </w:r>
      <w:r w:rsidRPr="00864A6A">
        <w:rPr>
          <w:rFonts w:eastAsia="Times New Roman" w:cs="Times New Roman"/>
          <w:noProof/>
          <w:sz w:val="24"/>
          <w:szCs w:val="24"/>
        </w:rPr>
        <w:t xml:space="preserve">% z celkových príjmov. </w:t>
      </w:r>
    </w:p>
    <w:p w:rsidR="00516396" w:rsidRPr="00864A6A" w:rsidRDefault="00516396" w:rsidP="00DE46D6">
      <w:pPr>
        <w:spacing w:before="120" w:after="120" w:line="240" w:lineRule="auto"/>
        <w:rPr>
          <w:rFonts w:eastAsia="Times New Roman" w:cs="Times New Roman"/>
          <w:noProof/>
          <w:sz w:val="24"/>
          <w:szCs w:val="24"/>
        </w:rPr>
      </w:pPr>
      <w:r w:rsidRPr="00864A6A">
        <w:rPr>
          <w:rFonts w:eastAsia="Times New Roman" w:cs="Times New Roman"/>
          <w:noProof/>
          <w:sz w:val="24"/>
          <w:szCs w:val="24"/>
        </w:rPr>
        <w:t>Vývoj štruktúry príjmov ZP bol nasledovný:</w:t>
      </w:r>
    </w:p>
    <w:p w:rsidR="00516396" w:rsidRPr="00864A6A" w:rsidRDefault="00516396" w:rsidP="00DE46D6">
      <w:pPr>
        <w:numPr>
          <w:ilvl w:val="2"/>
          <w:numId w:val="36"/>
        </w:numPr>
        <w:spacing w:before="120" w:after="120" w:line="240" w:lineRule="auto"/>
        <w:ind w:left="284" w:hanging="284"/>
        <w:contextualSpacing/>
        <w:rPr>
          <w:rFonts w:eastAsia="Times New Roman" w:cs="Times New Roman"/>
          <w:noProof/>
          <w:sz w:val="24"/>
          <w:szCs w:val="24"/>
        </w:rPr>
      </w:pPr>
      <w:r w:rsidRPr="00864A6A">
        <w:rPr>
          <w:rFonts w:eastAsia="Times New Roman" w:cs="Times New Roman"/>
          <w:noProof/>
          <w:sz w:val="24"/>
          <w:szCs w:val="24"/>
        </w:rPr>
        <w:t>Daňové príjmy, ktoré sú tvorené predovšetkým príjmami zo zdravotného poistenia, dosiahli  za rok 2016 objem 4 346,1</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čo je oproti roku 2015 viac o 115,0</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72556A"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w:t>
      </w:r>
      <w:r w:rsidR="00231F0A" w:rsidRPr="00864A6A">
        <w:rPr>
          <w:rFonts w:eastAsia="Times New Roman" w:cs="Times New Roman"/>
          <w:noProof/>
          <w:sz w:val="24"/>
          <w:szCs w:val="24"/>
        </w:rPr>
        <w:t xml:space="preserve">                      </w:t>
      </w:r>
      <w:r w:rsidRPr="00864A6A">
        <w:rPr>
          <w:rFonts w:eastAsia="Times New Roman" w:cs="Times New Roman"/>
          <w:noProof/>
          <w:sz w:val="24"/>
          <w:szCs w:val="24"/>
        </w:rPr>
        <w:t>(zvýšenie o</w:t>
      </w:r>
      <w:r w:rsidR="00BE0747" w:rsidRPr="00864A6A">
        <w:rPr>
          <w:rFonts w:eastAsia="Times New Roman" w:cs="Times New Roman"/>
          <w:noProof/>
          <w:sz w:val="24"/>
          <w:szCs w:val="24"/>
        </w:rPr>
        <w:t> </w:t>
      </w:r>
      <w:r w:rsidRPr="00864A6A">
        <w:rPr>
          <w:rFonts w:eastAsia="Times New Roman" w:cs="Times New Roman"/>
          <w:noProof/>
          <w:sz w:val="24"/>
          <w:szCs w:val="24"/>
        </w:rPr>
        <w:t>2,72</w:t>
      </w:r>
      <w:r w:rsidR="00BE0747" w:rsidRPr="00864A6A">
        <w:rPr>
          <w:rFonts w:eastAsia="Times New Roman" w:cs="Times New Roman"/>
          <w:noProof/>
          <w:sz w:val="24"/>
          <w:szCs w:val="24"/>
        </w:rPr>
        <w:t xml:space="preserve"> </w:t>
      </w:r>
      <w:r w:rsidRPr="00864A6A">
        <w:rPr>
          <w:rFonts w:eastAsia="Times New Roman" w:cs="Times New Roman"/>
          <w:noProof/>
          <w:sz w:val="24"/>
          <w:szCs w:val="24"/>
        </w:rPr>
        <w:t xml:space="preserve">%). Rast daňových príjmov ovplyvnil nárast výberu poistného, ktorý bol oproti roku 2015 vyšší: </w:t>
      </w:r>
    </w:p>
    <w:p w:rsidR="00516396" w:rsidRPr="00864A6A" w:rsidRDefault="00516396" w:rsidP="00DE46D6">
      <w:pPr>
        <w:numPr>
          <w:ilvl w:val="0"/>
          <w:numId w:val="36"/>
        </w:numPr>
        <w:spacing w:before="120" w:after="120" w:line="240" w:lineRule="auto"/>
        <w:contextualSpacing/>
        <w:rPr>
          <w:rFonts w:eastAsia="Times New Roman" w:cs="Times New Roman"/>
          <w:noProof/>
          <w:sz w:val="24"/>
          <w:szCs w:val="24"/>
        </w:rPr>
      </w:pPr>
      <w:r w:rsidRPr="00864A6A">
        <w:rPr>
          <w:rFonts w:eastAsia="Times New Roman" w:cs="Times New Roman"/>
          <w:noProof/>
          <w:sz w:val="24"/>
          <w:szCs w:val="24"/>
        </w:rPr>
        <w:t>za zamestnancov o 31,7</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w:t>
      </w:r>
    </w:p>
    <w:p w:rsidR="00516396" w:rsidRPr="00864A6A" w:rsidRDefault="00516396" w:rsidP="00DE46D6">
      <w:pPr>
        <w:numPr>
          <w:ilvl w:val="0"/>
          <w:numId w:val="36"/>
        </w:numPr>
        <w:spacing w:before="120" w:after="120" w:line="240" w:lineRule="auto"/>
        <w:contextualSpacing/>
        <w:rPr>
          <w:rFonts w:eastAsia="Times New Roman" w:cs="Times New Roman"/>
          <w:noProof/>
          <w:sz w:val="24"/>
          <w:szCs w:val="24"/>
        </w:rPr>
      </w:pPr>
      <w:r w:rsidRPr="00864A6A">
        <w:rPr>
          <w:rFonts w:eastAsia="Times New Roman" w:cs="Times New Roman"/>
          <w:noProof/>
          <w:sz w:val="24"/>
          <w:szCs w:val="24"/>
        </w:rPr>
        <w:t>za SZČO o 13,9</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w:t>
      </w:r>
    </w:p>
    <w:p w:rsidR="00516396" w:rsidRPr="00864A6A" w:rsidRDefault="00516396" w:rsidP="00DE46D6">
      <w:pPr>
        <w:numPr>
          <w:ilvl w:val="0"/>
          <w:numId w:val="36"/>
        </w:numPr>
        <w:spacing w:before="120" w:after="120" w:line="240" w:lineRule="auto"/>
        <w:contextualSpacing/>
        <w:rPr>
          <w:rFonts w:eastAsia="Times New Roman" w:cs="Times New Roman"/>
          <w:noProof/>
          <w:sz w:val="24"/>
          <w:szCs w:val="24"/>
        </w:rPr>
      </w:pPr>
      <w:r w:rsidRPr="00864A6A">
        <w:rPr>
          <w:rFonts w:eastAsia="Times New Roman" w:cs="Times New Roman"/>
          <w:noProof/>
          <w:sz w:val="24"/>
          <w:szCs w:val="24"/>
        </w:rPr>
        <w:t>za zamestnávateľov o 21,4</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00BE0747" w:rsidRPr="00864A6A">
        <w:rPr>
          <w:rFonts w:eastAsia="Times New Roman" w:cs="Times New Roman"/>
          <w:noProof/>
          <w:sz w:val="24"/>
          <w:szCs w:val="24"/>
        </w:rPr>
        <w:t>,</w:t>
      </w:r>
      <w:r w:rsidRPr="00864A6A">
        <w:rPr>
          <w:rFonts w:eastAsia="Times New Roman" w:cs="Times New Roman"/>
          <w:noProof/>
          <w:sz w:val="24"/>
          <w:szCs w:val="24"/>
        </w:rPr>
        <w:t xml:space="preserve"> </w:t>
      </w:r>
    </w:p>
    <w:p w:rsidR="00516396" w:rsidRPr="00864A6A" w:rsidRDefault="00516396" w:rsidP="00DE46D6">
      <w:pPr>
        <w:numPr>
          <w:ilvl w:val="0"/>
          <w:numId w:val="36"/>
        </w:numPr>
        <w:spacing w:before="120" w:after="120" w:line="240" w:lineRule="auto"/>
        <w:contextualSpacing/>
        <w:rPr>
          <w:rFonts w:eastAsia="Times New Roman" w:cs="Times New Roman"/>
          <w:bCs/>
          <w:noProof/>
          <w:sz w:val="24"/>
          <w:szCs w:val="24"/>
        </w:rPr>
      </w:pPr>
      <w:r w:rsidRPr="00864A6A">
        <w:rPr>
          <w:rFonts w:eastAsia="Times New Roman" w:cs="Times New Roman"/>
          <w:noProof/>
          <w:sz w:val="24"/>
          <w:szCs w:val="24"/>
        </w:rPr>
        <w:t>za iných platiteľov poistného o 5,6</w:t>
      </w:r>
      <w:r w:rsidR="00BE074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E0747" w:rsidRPr="00864A6A">
        <w:rPr>
          <w:rFonts w:eastAsia="Times New Roman" w:cs="Times New Roman"/>
          <w:noProof/>
          <w:sz w:val="24"/>
          <w:szCs w:val="24"/>
        </w:rPr>
        <w:t xml:space="preserve"> </w:t>
      </w:r>
      <w:r w:rsidR="003B5F34" w:rsidRPr="00864A6A">
        <w:rPr>
          <w:rFonts w:eastAsia="Times New Roman" w:cs="Times New Roman"/>
          <w:noProof/>
          <w:sz w:val="24"/>
          <w:szCs w:val="24"/>
        </w:rPr>
        <w:t xml:space="preserve">eur. </w:t>
      </w:r>
    </w:p>
    <w:p w:rsidR="00516396" w:rsidRPr="00864A6A" w:rsidRDefault="00516396" w:rsidP="00DE46D6">
      <w:pPr>
        <w:spacing w:before="120" w:after="120" w:line="240" w:lineRule="auto"/>
        <w:rPr>
          <w:rFonts w:eastAsia="Times New Roman" w:cs="Times New Roman"/>
          <w:bCs/>
          <w:noProof/>
          <w:sz w:val="24"/>
          <w:szCs w:val="24"/>
        </w:rPr>
      </w:pPr>
      <w:r w:rsidRPr="00864A6A">
        <w:rPr>
          <w:rFonts w:eastAsia="Times New Roman" w:cs="Times New Roman"/>
          <w:noProof/>
          <w:sz w:val="24"/>
          <w:szCs w:val="24"/>
        </w:rPr>
        <w:t>Najvyšší nárast príjmov v absolutnej hodnote bol vykázaný za poistencov štátu o 43,2</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BE0747"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(3,21</w:t>
      </w:r>
      <w:r w:rsidR="00E858C5" w:rsidRPr="00864A6A">
        <w:rPr>
          <w:rFonts w:eastAsia="Times New Roman" w:cs="Times New Roman"/>
          <w:noProof/>
          <w:sz w:val="24"/>
          <w:szCs w:val="24"/>
        </w:rPr>
        <w:t xml:space="preserve"> </w:t>
      </w:r>
      <w:r w:rsidRPr="00864A6A">
        <w:rPr>
          <w:rFonts w:eastAsia="Times New Roman" w:cs="Times New Roman"/>
          <w:noProof/>
          <w:sz w:val="24"/>
          <w:szCs w:val="24"/>
        </w:rPr>
        <w:t>%). Ostatné daňové príjmy boli oproti roku 2015 nižšie o 0,8</w:t>
      </w:r>
      <w:r w:rsidR="00E858C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E858C5" w:rsidRPr="00864A6A">
        <w:rPr>
          <w:rFonts w:eastAsia="Times New Roman" w:cs="Times New Roman"/>
          <w:noProof/>
          <w:sz w:val="24"/>
          <w:szCs w:val="24"/>
        </w:rPr>
        <w:t xml:space="preserve"> </w:t>
      </w:r>
      <w:r w:rsidR="003B5F34" w:rsidRPr="00864A6A">
        <w:rPr>
          <w:rFonts w:eastAsia="Times New Roman" w:cs="Times New Roman"/>
          <w:noProof/>
          <w:sz w:val="24"/>
          <w:szCs w:val="24"/>
        </w:rPr>
        <w:t xml:space="preserve">eur. </w:t>
      </w:r>
    </w:p>
    <w:p w:rsidR="00516396" w:rsidRPr="00864A6A" w:rsidRDefault="00516396" w:rsidP="00DE46D6">
      <w:pPr>
        <w:numPr>
          <w:ilvl w:val="0"/>
          <w:numId w:val="35"/>
        </w:numPr>
        <w:tabs>
          <w:tab w:val="left" w:pos="284"/>
        </w:tabs>
        <w:spacing w:before="120" w:after="120" w:line="240" w:lineRule="auto"/>
        <w:ind w:left="284" w:hanging="284"/>
        <w:contextualSpacing/>
        <w:rPr>
          <w:rFonts w:eastAsia="Times New Roman" w:cs="Times New Roman"/>
          <w:noProof/>
          <w:sz w:val="24"/>
          <w:szCs w:val="24"/>
        </w:rPr>
      </w:pPr>
      <w:r w:rsidRPr="00864A6A">
        <w:rPr>
          <w:rFonts w:eastAsia="Times New Roman" w:cs="Times New Roman"/>
          <w:noProof/>
          <w:sz w:val="24"/>
          <w:szCs w:val="24"/>
        </w:rPr>
        <w:t>Nedaňové príjmy, ktoré sú tvorené z príjmov z nakladania s vlastníctvom ZP, administratívnych poplatkov a platieb, kapitálovými príjmami, úrokmi z úverov, pôžičiek</w:t>
      </w:r>
      <w:r w:rsidR="00E858C5" w:rsidRPr="00864A6A">
        <w:rPr>
          <w:rFonts w:eastAsia="Times New Roman" w:cs="Times New Roman"/>
          <w:noProof/>
          <w:sz w:val="24"/>
          <w:szCs w:val="24"/>
        </w:rPr>
        <w:t> a</w:t>
      </w:r>
      <w:r w:rsidRPr="00864A6A">
        <w:rPr>
          <w:rFonts w:eastAsia="Times New Roman" w:cs="Times New Roman"/>
          <w:noProof/>
          <w:sz w:val="24"/>
          <w:szCs w:val="24"/>
        </w:rPr>
        <w:t xml:space="preserve"> vkladov, ážiom a inými príjmami, tvorili za rok 2016 1,19</w:t>
      </w:r>
      <w:r w:rsidR="00E858C5"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 xml:space="preserve"> z celkového objemu príjmov</w:t>
      </w:r>
      <w:r w:rsidR="00E858C5" w:rsidRPr="00864A6A">
        <w:rPr>
          <w:rFonts w:eastAsia="Times New Roman" w:cs="Times New Roman"/>
          <w:noProof/>
          <w:sz w:val="24"/>
          <w:szCs w:val="24"/>
        </w:rPr>
        <w:t> a</w:t>
      </w:r>
      <w:r w:rsidRPr="00864A6A">
        <w:rPr>
          <w:rFonts w:eastAsia="Times New Roman" w:cs="Times New Roman"/>
          <w:noProof/>
          <w:sz w:val="24"/>
          <w:szCs w:val="24"/>
        </w:rPr>
        <w:t xml:space="preserve"> dosiahli výšku 52,5</w:t>
      </w:r>
      <w:r w:rsidR="00E858C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E858C5" w:rsidRPr="00864A6A">
        <w:rPr>
          <w:rFonts w:eastAsia="Times New Roman" w:cs="Times New Roman"/>
          <w:noProof/>
          <w:sz w:val="24"/>
          <w:szCs w:val="24"/>
        </w:rPr>
        <w:t xml:space="preserve"> </w:t>
      </w:r>
      <w:r w:rsidR="003B5F34" w:rsidRPr="00864A6A">
        <w:rPr>
          <w:rFonts w:eastAsia="Times New Roman" w:cs="Times New Roman"/>
          <w:noProof/>
          <w:sz w:val="24"/>
          <w:szCs w:val="24"/>
        </w:rPr>
        <w:t xml:space="preserve">eur. </w:t>
      </w:r>
      <w:r w:rsidRPr="00864A6A">
        <w:rPr>
          <w:rFonts w:eastAsia="Times New Roman" w:cs="Times New Roman"/>
          <w:noProof/>
          <w:sz w:val="24"/>
          <w:szCs w:val="24"/>
        </w:rPr>
        <w:t>Medziročný nárast nedaňových príjmov bol 3,4</w:t>
      </w:r>
      <w:r w:rsidR="00E858C5"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E858C5"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(6,98</w:t>
      </w:r>
      <w:r w:rsidR="00E858C5" w:rsidRPr="00864A6A">
        <w:rPr>
          <w:rFonts w:eastAsia="Times New Roman" w:cs="Times New Roman"/>
          <w:noProof/>
          <w:sz w:val="24"/>
          <w:szCs w:val="24"/>
        </w:rPr>
        <w:t xml:space="preserve"> </w:t>
      </w:r>
      <w:r w:rsidRPr="00864A6A">
        <w:rPr>
          <w:rFonts w:eastAsia="Times New Roman" w:cs="Times New Roman"/>
          <w:noProof/>
          <w:sz w:val="24"/>
          <w:szCs w:val="24"/>
        </w:rPr>
        <w:t>%).</w:t>
      </w:r>
    </w:p>
    <w:p w:rsidR="00516396" w:rsidRPr="00864A6A" w:rsidRDefault="00516396" w:rsidP="00DE46D6">
      <w:pPr>
        <w:numPr>
          <w:ilvl w:val="0"/>
          <w:numId w:val="35"/>
        </w:numPr>
        <w:tabs>
          <w:tab w:val="left" w:pos="567"/>
        </w:tabs>
        <w:spacing w:before="120" w:after="120" w:line="240" w:lineRule="auto"/>
        <w:ind w:left="284" w:hanging="284"/>
        <w:contextualSpacing/>
        <w:rPr>
          <w:rFonts w:eastAsia="Times New Roman" w:cs="Times New Roman"/>
          <w:noProof/>
          <w:sz w:val="24"/>
          <w:szCs w:val="24"/>
        </w:rPr>
      </w:pPr>
      <w:r w:rsidRPr="00864A6A">
        <w:rPr>
          <w:rFonts w:eastAsia="Times New Roman" w:cs="Times New Roman"/>
          <w:noProof/>
          <w:sz w:val="24"/>
          <w:szCs w:val="24"/>
        </w:rPr>
        <w:t>Príjmy z grantov a transferov vykazuje len VšZP a zahŕňajú úhradu nákladov neodkladnej  ZS uhrádzanej MZ SR za bezdomovcov. Tieto príjmy v po</w:t>
      </w:r>
      <w:r w:rsidR="00231F0A" w:rsidRPr="00864A6A">
        <w:rPr>
          <w:rFonts w:eastAsia="Times New Roman" w:cs="Times New Roman"/>
          <w:noProof/>
          <w:sz w:val="24"/>
          <w:szCs w:val="24"/>
        </w:rPr>
        <w:t xml:space="preserve">rovnaní s rokom 2015                       poklesli o </w:t>
      </w:r>
      <w:r w:rsidRPr="00864A6A">
        <w:rPr>
          <w:rFonts w:eastAsia="Times New Roman" w:cs="Times New Roman"/>
          <w:noProof/>
          <w:sz w:val="24"/>
          <w:szCs w:val="24"/>
        </w:rPr>
        <w:t>0,03</w:t>
      </w:r>
      <w:r w:rsidR="00725562"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725562"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(-20,69</w:t>
      </w:r>
      <w:r w:rsidR="00725562" w:rsidRPr="00864A6A">
        <w:rPr>
          <w:rFonts w:eastAsia="Times New Roman" w:cs="Times New Roman"/>
          <w:noProof/>
          <w:sz w:val="24"/>
          <w:szCs w:val="24"/>
        </w:rPr>
        <w:t xml:space="preserve"> </w:t>
      </w:r>
      <w:r w:rsidRPr="00864A6A">
        <w:rPr>
          <w:rFonts w:eastAsia="Times New Roman" w:cs="Times New Roman"/>
          <w:noProof/>
          <w:sz w:val="24"/>
          <w:szCs w:val="24"/>
        </w:rPr>
        <w:t>%).</w:t>
      </w:r>
    </w:p>
    <w:p w:rsidR="00516396" w:rsidRPr="00864A6A" w:rsidRDefault="00516396" w:rsidP="00DE46D6">
      <w:pPr>
        <w:numPr>
          <w:ilvl w:val="0"/>
          <w:numId w:val="35"/>
        </w:numPr>
        <w:tabs>
          <w:tab w:val="left" w:pos="567"/>
        </w:tabs>
        <w:spacing w:before="120" w:after="120" w:line="240" w:lineRule="auto"/>
        <w:ind w:left="284" w:hanging="284"/>
        <w:contextualSpacing/>
        <w:rPr>
          <w:rFonts w:eastAsia="Times New Roman" w:cs="Times New Roman"/>
          <w:noProof/>
          <w:sz w:val="24"/>
          <w:szCs w:val="24"/>
        </w:rPr>
      </w:pPr>
      <w:r w:rsidRPr="00864A6A">
        <w:rPr>
          <w:rFonts w:eastAsia="Times New Roman" w:cs="Times New Roman"/>
          <w:noProof/>
          <w:sz w:val="24"/>
          <w:szCs w:val="24"/>
        </w:rPr>
        <w:t>Príjmové finančné operácie v objeme 305,2</w:t>
      </w:r>
      <w:r w:rsidR="00725562"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725562"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tvorili zostatky finančných prostriedkov z predchádzajúceho roku a ostatné finančné operácie.</w:t>
      </w:r>
    </w:p>
    <w:p w:rsidR="007B3F14" w:rsidRPr="00864A6A" w:rsidRDefault="00516396" w:rsidP="004406CF">
      <w:pPr>
        <w:tabs>
          <w:tab w:val="left" w:pos="567"/>
        </w:tabs>
        <w:spacing w:before="120" w:after="120" w:line="240" w:lineRule="auto"/>
        <w:rPr>
          <w:rFonts w:cs="Times New Roman"/>
          <w:bCs/>
          <w:color w:val="000000" w:themeColor="text1"/>
          <w:sz w:val="24"/>
          <w:szCs w:val="24"/>
          <w:lang w:eastAsia="cs-CZ"/>
        </w:rPr>
      </w:pPr>
      <w:r w:rsidRPr="00864A6A">
        <w:rPr>
          <w:rFonts w:eastAsia="Times New Roman" w:cs="Times New Roman"/>
          <w:noProof/>
          <w:sz w:val="24"/>
          <w:szCs w:val="24"/>
        </w:rPr>
        <w:t>Vývoj daňových príjmov podľa platiteľov poistného za obdobie rokov 2015</w:t>
      </w:r>
      <w:r w:rsidR="00725562" w:rsidRPr="00864A6A">
        <w:rPr>
          <w:rFonts w:eastAsia="Times New Roman" w:cs="Times New Roman"/>
          <w:noProof/>
          <w:sz w:val="24"/>
          <w:szCs w:val="24"/>
        </w:rPr>
        <w:t>-</w:t>
      </w:r>
      <w:r w:rsidRPr="00864A6A">
        <w:rPr>
          <w:rFonts w:eastAsia="Times New Roman" w:cs="Times New Roman"/>
          <w:noProof/>
          <w:sz w:val="24"/>
          <w:szCs w:val="24"/>
        </w:rPr>
        <w:t>2016 uvádza graf č.</w:t>
      </w:r>
      <w:r w:rsidR="001567C5" w:rsidRPr="00864A6A">
        <w:t> </w:t>
      </w:r>
      <w:r w:rsidRPr="00864A6A">
        <w:rPr>
          <w:rFonts w:eastAsia="Times New Roman" w:cs="Times New Roman"/>
          <w:noProof/>
          <w:sz w:val="24"/>
          <w:szCs w:val="24"/>
        </w:rPr>
        <w:t>3.</w:t>
      </w:r>
      <w:bookmarkStart w:id="108" w:name="_Toc484439152"/>
    </w:p>
    <w:p w:rsidR="005338D2" w:rsidRPr="00864A6A" w:rsidRDefault="005338D2">
      <w:pPr>
        <w:spacing w:after="200"/>
        <w:jc w:val="left"/>
        <w:rPr>
          <w:rFonts w:cs="Times New Roman"/>
          <w:bCs/>
          <w:color w:val="000000" w:themeColor="text1"/>
          <w:sz w:val="24"/>
          <w:szCs w:val="24"/>
          <w:lang w:eastAsia="cs-CZ"/>
        </w:rPr>
      </w:pPr>
      <w:r w:rsidRPr="00864A6A">
        <w:rPr>
          <w:rFonts w:cs="Times New Roman"/>
          <w:bCs/>
          <w:color w:val="000000" w:themeColor="text1"/>
          <w:sz w:val="24"/>
          <w:szCs w:val="24"/>
          <w:lang w:eastAsia="cs-CZ"/>
        </w:rPr>
        <w:br w:type="page"/>
      </w:r>
    </w:p>
    <w:p w:rsidR="00516396" w:rsidRPr="00864A6A" w:rsidRDefault="00516396" w:rsidP="00EB2824">
      <w:pPr>
        <w:spacing w:after="200"/>
        <w:jc w:val="left"/>
        <w:rPr>
          <w:rFonts w:cs="Times New Roman"/>
          <w:bCs/>
          <w:color w:val="000000" w:themeColor="text1"/>
          <w:sz w:val="24"/>
          <w:szCs w:val="24"/>
          <w:lang w:eastAsia="cs-CZ"/>
        </w:rPr>
      </w:pPr>
      <w:r w:rsidRPr="00864A6A">
        <w:rPr>
          <w:rFonts w:cs="Times New Roman"/>
          <w:bCs/>
          <w:color w:val="000000" w:themeColor="text1"/>
          <w:sz w:val="24"/>
          <w:szCs w:val="24"/>
          <w:lang w:eastAsia="cs-CZ"/>
        </w:rPr>
        <w:lastRenderedPageBreak/>
        <w:t>Graf č.</w:t>
      </w:r>
      <w:r w:rsidR="001567C5"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3</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Vývoj daňových príjmov podľa typu platiteľa</w:t>
      </w:r>
      <w:bookmarkEnd w:id="108"/>
    </w:p>
    <w:p w:rsidR="00516396" w:rsidRPr="00864A6A" w:rsidRDefault="00516396" w:rsidP="00AC4DA8">
      <w:pPr>
        <w:tabs>
          <w:tab w:val="left" w:pos="7088"/>
        </w:tabs>
        <w:jc w:val="center"/>
        <w:rPr>
          <w:b/>
          <w:i/>
          <w:sz w:val="20"/>
          <w:szCs w:val="20"/>
        </w:rPr>
      </w:pPr>
      <w:r w:rsidRPr="00864A6A">
        <w:rPr>
          <w:rFonts w:eastAsia="Times New Roman" w:cs="Times New Roman"/>
          <w:noProof/>
          <w:sz w:val="24"/>
          <w:szCs w:val="24"/>
        </w:rPr>
        <w:drawing>
          <wp:inline distT="0" distB="0" distL="0" distR="0" wp14:anchorId="1E724CB9" wp14:editId="21F61E44">
            <wp:extent cx="5477774" cy="2234242"/>
            <wp:effectExtent l="0" t="0" r="8890" b="0"/>
            <wp:docPr id="3" name="Graf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rsidR="00516396" w:rsidRPr="00864A6A" w:rsidRDefault="00516396" w:rsidP="00516396">
      <w:pPr>
        <w:spacing w:before="120" w:after="120" w:line="240" w:lineRule="auto"/>
        <w:jc w:val="left"/>
        <w:rPr>
          <w:i/>
          <w:sz w:val="20"/>
          <w:szCs w:val="20"/>
        </w:rPr>
      </w:pPr>
      <w:r w:rsidRPr="00864A6A">
        <w:rPr>
          <w:i/>
          <w:sz w:val="20"/>
          <w:szCs w:val="20"/>
        </w:rPr>
        <w:t>Zdroj: ZP</w:t>
      </w:r>
    </w:p>
    <w:p w:rsidR="00516396" w:rsidRPr="00864A6A" w:rsidRDefault="00516396" w:rsidP="00516396">
      <w:pPr>
        <w:keepNext/>
        <w:tabs>
          <w:tab w:val="left" w:pos="0"/>
          <w:tab w:val="left" w:pos="426"/>
        </w:tabs>
        <w:spacing w:before="120" w:after="120" w:line="240" w:lineRule="auto"/>
        <w:outlineLvl w:val="3"/>
        <w:rPr>
          <w:rFonts w:eastAsia="Times New Roman" w:cs="Times New Roman"/>
          <w:bCs/>
          <w:sz w:val="24"/>
          <w:szCs w:val="24"/>
        </w:rPr>
      </w:pPr>
      <w:bookmarkStart w:id="109" w:name="_Toc482864266"/>
      <w:bookmarkStart w:id="110" w:name="_Toc484090036"/>
      <w:r w:rsidRPr="00864A6A">
        <w:rPr>
          <w:rFonts w:eastAsia="Times New Roman" w:cs="Times New Roman"/>
          <w:bCs/>
          <w:sz w:val="24"/>
          <w:szCs w:val="24"/>
        </w:rPr>
        <w:t>V roku 2016 príjmy na 1 poistenca (bez príjmových finančnýc</w:t>
      </w:r>
      <w:r w:rsidR="00266A35" w:rsidRPr="00864A6A">
        <w:rPr>
          <w:rFonts w:eastAsia="Times New Roman" w:cs="Times New Roman"/>
          <w:bCs/>
          <w:sz w:val="24"/>
          <w:szCs w:val="24"/>
        </w:rPr>
        <w:t>h operácií) boli vo výške 854</w:t>
      </w:r>
      <w:r w:rsidR="001567C5" w:rsidRPr="00864A6A">
        <w:rPr>
          <w:rFonts w:eastAsia="Times New Roman" w:cs="Times New Roman"/>
          <w:bCs/>
          <w:sz w:val="24"/>
          <w:szCs w:val="24"/>
        </w:rPr>
        <w:t xml:space="preserve"> </w:t>
      </w:r>
      <w:r w:rsidR="007626C6" w:rsidRPr="00864A6A">
        <w:rPr>
          <w:rFonts w:eastAsia="Times New Roman" w:cs="Times New Roman"/>
          <w:bCs/>
          <w:sz w:val="24"/>
          <w:szCs w:val="24"/>
        </w:rPr>
        <w:t>eur</w:t>
      </w:r>
      <w:r w:rsidRPr="00864A6A">
        <w:rPr>
          <w:rFonts w:eastAsia="Times New Roman" w:cs="Times New Roman"/>
          <w:bCs/>
          <w:sz w:val="24"/>
          <w:szCs w:val="24"/>
        </w:rPr>
        <w:t>, čo je v porov</w:t>
      </w:r>
      <w:r w:rsidR="00266A35" w:rsidRPr="00864A6A">
        <w:rPr>
          <w:rFonts w:eastAsia="Times New Roman" w:cs="Times New Roman"/>
          <w:bCs/>
          <w:sz w:val="24"/>
          <w:szCs w:val="24"/>
        </w:rPr>
        <w:t>naní s rokom 2015 nárast o 25,1</w:t>
      </w:r>
      <w:r w:rsidR="001567C5" w:rsidRPr="00864A6A">
        <w:rPr>
          <w:rFonts w:eastAsia="Times New Roman" w:cs="Times New Roman"/>
          <w:bCs/>
          <w:sz w:val="24"/>
          <w:szCs w:val="24"/>
        </w:rPr>
        <w:t xml:space="preserve"> </w:t>
      </w:r>
      <w:r w:rsidR="007626C6" w:rsidRPr="00864A6A">
        <w:rPr>
          <w:rFonts w:eastAsia="Times New Roman" w:cs="Times New Roman"/>
          <w:bCs/>
          <w:sz w:val="24"/>
          <w:szCs w:val="24"/>
        </w:rPr>
        <w:t>eur</w:t>
      </w:r>
      <w:r w:rsidRPr="00864A6A">
        <w:rPr>
          <w:rFonts w:eastAsia="Times New Roman" w:cs="Times New Roman"/>
          <w:bCs/>
          <w:sz w:val="24"/>
          <w:szCs w:val="24"/>
        </w:rPr>
        <w:t xml:space="preserve"> (3,03</w:t>
      </w:r>
      <w:r w:rsidR="001567C5" w:rsidRPr="00864A6A">
        <w:rPr>
          <w:rFonts w:eastAsia="Times New Roman" w:cs="Times New Roman"/>
          <w:bCs/>
          <w:sz w:val="24"/>
          <w:szCs w:val="24"/>
        </w:rPr>
        <w:t xml:space="preserve"> </w:t>
      </w:r>
      <w:r w:rsidRPr="00864A6A">
        <w:rPr>
          <w:rFonts w:eastAsia="Times New Roman" w:cs="Times New Roman"/>
          <w:bCs/>
          <w:sz w:val="24"/>
          <w:szCs w:val="24"/>
        </w:rPr>
        <w:t>%).</w:t>
      </w:r>
      <w:bookmarkEnd w:id="109"/>
      <w:bookmarkEnd w:id="110"/>
    </w:p>
    <w:p w:rsidR="00516396" w:rsidRPr="00864A6A" w:rsidRDefault="00516396" w:rsidP="00516396">
      <w:pPr>
        <w:keepNext/>
        <w:tabs>
          <w:tab w:val="left" w:pos="0"/>
          <w:tab w:val="left" w:pos="426"/>
        </w:tabs>
        <w:spacing w:before="120" w:after="120" w:line="240" w:lineRule="auto"/>
        <w:outlineLvl w:val="3"/>
        <w:rPr>
          <w:rFonts w:eastAsia="Times New Roman" w:cs="Times New Roman"/>
          <w:bCs/>
          <w:sz w:val="24"/>
          <w:szCs w:val="24"/>
        </w:rPr>
      </w:pPr>
      <w:bookmarkStart w:id="111" w:name="_Toc482864267"/>
      <w:bookmarkStart w:id="112" w:name="_Toc484090037"/>
      <w:r w:rsidRPr="00864A6A">
        <w:rPr>
          <w:rFonts w:eastAsia="Times New Roman" w:cs="Times New Roman"/>
          <w:bCs/>
          <w:sz w:val="24"/>
          <w:szCs w:val="24"/>
        </w:rPr>
        <w:t>Podrobný prehľad príjmov ZP je uvedený v prílohe č. 4.</w:t>
      </w:r>
      <w:bookmarkEnd w:id="111"/>
      <w:bookmarkEnd w:id="112"/>
    </w:p>
    <w:p w:rsidR="00516396" w:rsidRPr="00864A6A" w:rsidRDefault="00516396" w:rsidP="00516396">
      <w:pPr>
        <w:numPr>
          <w:ilvl w:val="2"/>
          <w:numId w:val="7"/>
        </w:numPr>
        <w:spacing w:beforeLines="60" w:before="144" w:afterLines="60" w:after="144" w:line="240" w:lineRule="auto"/>
        <w:outlineLvl w:val="2"/>
        <w:rPr>
          <w:rFonts w:cs="Times New Roman"/>
          <w:b/>
          <w:iCs/>
          <w:color w:val="000000" w:themeColor="text1"/>
          <w:spacing w:val="5"/>
          <w:sz w:val="24"/>
          <w:szCs w:val="24"/>
        </w:rPr>
      </w:pPr>
      <w:bookmarkStart w:id="113" w:name="_Toc482864268"/>
      <w:bookmarkStart w:id="114" w:name="_Toc484090038"/>
      <w:r w:rsidRPr="00864A6A">
        <w:rPr>
          <w:rFonts w:cs="Times New Roman"/>
          <w:b/>
          <w:iCs/>
          <w:color w:val="000000" w:themeColor="text1"/>
          <w:spacing w:val="5"/>
          <w:sz w:val="24"/>
          <w:szCs w:val="24"/>
        </w:rPr>
        <w:t>Predpis a výber poistného</w:t>
      </w:r>
      <w:bookmarkEnd w:id="113"/>
      <w:bookmarkEnd w:id="114"/>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Predpísané poistné  vykázané ZP za rok 2016 dosiahlo výšku 4 444,4</w:t>
      </w:r>
      <w:r w:rsidR="001567C5"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1567C5"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čo bolo </w:t>
      </w:r>
      <w:r w:rsidR="00864A6A">
        <w:rPr>
          <w:rFonts w:eastAsia="Times New Roman" w:cs="Times New Roman"/>
          <w:noProof/>
          <w:sz w:val="24"/>
          <w:szCs w:val="24"/>
        </w:rPr>
        <w:t xml:space="preserve">                    </w:t>
      </w:r>
      <w:r w:rsidRPr="00864A6A">
        <w:rPr>
          <w:rFonts w:eastAsia="Times New Roman" w:cs="Times New Roman"/>
          <w:noProof/>
          <w:sz w:val="24"/>
          <w:szCs w:val="24"/>
        </w:rPr>
        <w:t>viac o 190,1</w:t>
      </w:r>
      <w:r w:rsidR="001567C5"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1567C5"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ako v predchádzajúcom roku. </w:t>
      </w:r>
      <w:r w:rsidR="00D063B0" w:rsidRPr="00864A6A">
        <w:rPr>
          <w:rFonts w:eastAsia="Times New Roman" w:cs="Times New Roman"/>
          <w:noProof/>
          <w:sz w:val="24"/>
          <w:szCs w:val="24"/>
        </w:rPr>
        <w:t>Všetky ZP zaznamenali n</w:t>
      </w:r>
      <w:r w:rsidRPr="00864A6A">
        <w:rPr>
          <w:rFonts w:eastAsia="Times New Roman" w:cs="Times New Roman"/>
          <w:noProof/>
          <w:sz w:val="24"/>
          <w:szCs w:val="24"/>
        </w:rPr>
        <w:t xml:space="preserve">árast predpisu </w:t>
      </w:r>
      <w:r w:rsidR="00D063B0" w:rsidRPr="00864A6A">
        <w:rPr>
          <w:rFonts w:eastAsia="Times New Roman" w:cs="Times New Roman"/>
          <w:noProof/>
          <w:sz w:val="24"/>
          <w:szCs w:val="24"/>
        </w:rPr>
        <w:t xml:space="preserve">poistného. </w:t>
      </w:r>
      <w:r w:rsidRPr="00864A6A">
        <w:rPr>
          <w:rFonts w:eastAsia="Times New Roman" w:cs="Times New Roman"/>
          <w:noProof/>
          <w:sz w:val="24"/>
          <w:szCs w:val="24"/>
        </w:rPr>
        <w:t>Predpis poistného VšZP sa zvýšil o 5,15</w:t>
      </w:r>
      <w:r w:rsidR="009617AC"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r w:rsidR="00A551E1" w:rsidRPr="00864A6A">
        <w:rPr>
          <w:rFonts w:eastAsia="Times New Roman" w:cs="Times New Roman"/>
          <w:noProof/>
          <w:sz w:val="24"/>
          <w:szCs w:val="24"/>
        </w:rPr>
        <w:t>DÔVERA</w:t>
      </w:r>
      <w:r w:rsidRPr="00864A6A">
        <w:rPr>
          <w:rFonts w:eastAsia="Times New Roman" w:cs="Times New Roman"/>
          <w:noProof/>
          <w:sz w:val="24"/>
          <w:szCs w:val="24"/>
        </w:rPr>
        <w:t xml:space="preserve"> o 2,16</w:t>
      </w:r>
      <w:r w:rsidR="009617AC" w:rsidRPr="00864A6A">
        <w:rPr>
          <w:rFonts w:eastAsia="Times New Roman" w:cs="Times New Roman"/>
          <w:noProof/>
          <w:sz w:val="24"/>
          <w:szCs w:val="24"/>
        </w:rPr>
        <w:t xml:space="preserve"> </w:t>
      </w:r>
      <w:r w:rsidRPr="00864A6A">
        <w:rPr>
          <w:rFonts w:eastAsia="Times New Roman" w:cs="Times New Roman"/>
          <w:noProof/>
          <w:sz w:val="24"/>
          <w:szCs w:val="24"/>
        </w:rPr>
        <w:t>% a </w:t>
      </w:r>
      <w:r w:rsidR="00FE4083" w:rsidRPr="00864A6A">
        <w:rPr>
          <w:rFonts w:eastAsia="Times New Roman" w:cs="Times New Roman"/>
          <w:noProof/>
          <w:sz w:val="24"/>
          <w:szCs w:val="24"/>
        </w:rPr>
        <w:t xml:space="preserve"> </w:t>
      </w:r>
      <w:r w:rsidRPr="00864A6A">
        <w:rPr>
          <w:rFonts w:eastAsia="Times New Roman" w:cs="Times New Roman"/>
          <w:noProof/>
          <w:sz w:val="24"/>
          <w:szCs w:val="24"/>
        </w:rPr>
        <w:t xml:space="preserve">Union predpísala poistné </w:t>
      </w:r>
      <w:r w:rsidR="00CD0A71" w:rsidRPr="00864A6A">
        <w:rPr>
          <w:rFonts w:eastAsia="Times New Roman" w:cs="Times New Roman"/>
          <w:noProof/>
          <w:sz w:val="24"/>
          <w:szCs w:val="24"/>
        </w:rPr>
        <w:t xml:space="preserve">                   </w:t>
      </w:r>
      <w:r w:rsidRPr="00864A6A">
        <w:rPr>
          <w:rFonts w:eastAsia="Times New Roman" w:cs="Times New Roman"/>
          <w:noProof/>
          <w:sz w:val="24"/>
          <w:szCs w:val="24"/>
        </w:rPr>
        <w:t>vyššie o 6,89</w:t>
      </w:r>
      <w:r w:rsidR="009617AC" w:rsidRPr="00864A6A">
        <w:rPr>
          <w:rFonts w:eastAsia="Times New Roman" w:cs="Times New Roman"/>
          <w:noProof/>
          <w:sz w:val="24"/>
          <w:szCs w:val="24"/>
        </w:rPr>
        <w:t xml:space="preserve"> </w:t>
      </w:r>
      <w:r w:rsidRPr="00864A6A">
        <w:rPr>
          <w:rFonts w:eastAsia="Times New Roman" w:cs="Times New Roman"/>
          <w:noProof/>
          <w:sz w:val="24"/>
          <w:szCs w:val="24"/>
        </w:rPr>
        <w:t xml:space="preserve">%.  Podiel jednotlivých ZP na predpise poistného za rok 2016 sa oproti roku 2015 výrazne nezmenil a zodpovedá </w:t>
      </w:r>
      <w:r w:rsidR="00531560" w:rsidRPr="00864A6A">
        <w:rPr>
          <w:rFonts w:eastAsia="Times New Roman" w:cs="Times New Roman"/>
          <w:noProof/>
          <w:sz w:val="24"/>
          <w:szCs w:val="24"/>
        </w:rPr>
        <w:t xml:space="preserve"> </w:t>
      </w:r>
      <w:r w:rsidRPr="00864A6A">
        <w:rPr>
          <w:rFonts w:eastAsia="Times New Roman" w:cs="Times New Roman"/>
          <w:noProof/>
          <w:sz w:val="24"/>
          <w:szCs w:val="24"/>
        </w:rPr>
        <w:t>podielu</w:t>
      </w:r>
      <w:r w:rsidR="00F608C8" w:rsidRPr="00864A6A">
        <w:rPr>
          <w:rFonts w:eastAsia="Times New Roman" w:cs="Times New Roman"/>
          <w:noProof/>
          <w:sz w:val="24"/>
          <w:szCs w:val="24"/>
        </w:rPr>
        <w:t xml:space="preserve"> </w:t>
      </w:r>
      <w:r w:rsidRPr="00864A6A">
        <w:rPr>
          <w:rFonts w:eastAsia="Times New Roman" w:cs="Times New Roman"/>
          <w:noProof/>
          <w:sz w:val="24"/>
          <w:szCs w:val="24"/>
        </w:rPr>
        <w:t xml:space="preserve"> jednotlivých ZP na počte poistencov.</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Podiel ZP na predpise poistného v roku 2016 znázorňuje graf č. 4.</w:t>
      </w:r>
    </w:p>
    <w:p w:rsidR="00516396" w:rsidRPr="00864A6A" w:rsidRDefault="00516396" w:rsidP="00516396">
      <w:pPr>
        <w:spacing w:before="120" w:after="120" w:line="240" w:lineRule="auto"/>
        <w:jc w:val="left"/>
        <w:rPr>
          <w:rFonts w:cs="Times New Roman"/>
          <w:bCs/>
          <w:color w:val="000000" w:themeColor="text1"/>
          <w:sz w:val="24"/>
          <w:szCs w:val="24"/>
          <w:lang w:eastAsia="cs-CZ"/>
        </w:rPr>
      </w:pPr>
      <w:bookmarkStart w:id="115" w:name="_Toc484439153"/>
      <w:r w:rsidRPr="00864A6A">
        <w:rPr>
          <w:rFonts w:cs="Times New Roman"/>
          <w:bCs/>
          <w:color w:val="000000" w:themeColor="text1"/>
          <w:sz w:val="24"/>
          <w:szCs w:val="24"/>
          <w:lang w:eastAsia="cs-CZ"/>
        </w:rPr>
        <w:t>Graf č.</w:t>
      </w:r>
      <w:r w:rsidR="009617AC"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4</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Podiel ZP na predpise poistného v roku 2016</w:t>
      </w:r>
      <w:bookmarkEnd w:id="115"/>
    </w:p>
    <w:p w:rsidR="00516396" w:rsidRPr="00864A6A" w:rsidDel="00A4200D" w:rsidRDefault="00516396" w:rsidP="00CD0A71">
      <w:pPr>
        <w:tabs>
          <w:tab w:val="left" w:pos="426"/>
          <w:tab w:val="left" w:pos="7088"/>
        </w:tabs>
        <w:spacing w:line="271" w:lineRule="auto"/>
        <w:jc w:val="center"/>
        <w:outlineLvl w:val="3"/>
        <w:rPr>
          <w:rFonts w:ascii="Georgia" w:hAnsi="Georgia"/>
          <w:bCs/>
          <w:spacing w:val="5"/>
          <w:sz w:val="24"/>
          <w:szCs w:val="24"/>
        </w:rPr>
      </w:pPr>
      <w:bookmarkStart w:id="116" w:name="_Toc482864269"/>
      <w:bookmarkStart w:id="117" w:name="_Toc484090039"/>
      <w:r w:rsidRPr="00864A6A">
        <w:rPr>
          <w:rFonts w:ascii="Georgia" w:hAnsi="Georgia"/>
          <w:b/>
          <w:bCs/>
          <w:noProof/>
          <w:spacing w:val="5"/>
          <w:sz w:val="24"/>
          <w:szCs w:val="24"/>
        </w:rPr>
        <w:drawing>
          <wp:inline distT="0" distB="0" distL="0" distR="0" wp14:anchorId="79F3CDFF" wp14:editId="1932B1CA">
            <wp:extent cx="5727940" cy="2087593"/>
            <wp:effectExtent l="0" t="0" r="6350" b="8255"/>
            <wp:docPr id="4" name="Graf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bookmarkEnd w:id="116"/>
      <w:bookmarkEnd w:id="117"/>
    </w:p>
    <w:p w:rsidR="00516396" w:rsidRPr="00864A6A" w:rsidRDefault="00516396" w:rsidP="00516396">
      <w:pPr>
        <w:jc w:val="left"/>
        <w:rPr>
          <w:i/>
          <w:sz w:val="20"/>
          <w:szCs w:val="20"/>
        </w:rPr>
      </w:pPr>
      <w:r w:rsidRPr="00864A6A">
        <w:rPr>
          <w:i/>
          <w:sz w:val="20"/>
          <w:szCs w:val="20"/>
        </w:rPr>
        <w:t>Zdroj: ZP</w:t>
      </w:r>
    </w:p>
    <w:p w:rsidR="007F066F" w:rsidRPr="00864A6A" w:rsidRDefault="007F066F" w:rsidP="007F066F">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Priemerný predpis na jedného ekonomicky aktívneho poistenca dosiahol v roku 2016 výšku  1 401,73</w:t>
      </w:r>
      <w:r w:rsidR="009617AC"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čo bolo viac o 939,90</w:t>
      </w:r>
      <w:r w:rsidR="009617AC"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xml:space="preserve">  oproti predpisu štátu za poistenca  štátu.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Nárast objemu predpísaného poistného ovplyvnil výšku predpisu poistného prepočítaného na jedného ekonomicky aktívneho poistenca, ktorý v roku 2016 vzrástol o 3,40</w:t>
      </w:r>
      <w:r w:rsidR="009F3BCD" w:rsidRPr="00864A6A">
        <w:rPr>
          <w:rFonts w:eastAsia="Times New Roman" w:cs="Times New Roman"/>
          <w:noProof/>
          <w:sz w:val="24"/>
          <w:szCs w:val="24"/>
        </w:rPr>
        <w:t xml:space="preserve"> </w:t>
      </w:r>
      <w:r w:rsidRPr="00864A6A">
        <w:rPr>
          <w:rFonts w:eastAsia="Times New Roman" w:cs="Times New Roman"/>
          <w:noProof/>
          <w:sz w:val="24"/>
          <w:szCs w:val="24"/>
        </w:rPr>
        <w:t>%, čo predstavuje nárast o 46,03</w:t>
      </w:r>
      <w:r w:rsidR="009F3BCD"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Predpis poistného plateného štátom na poistenca vzrástol o 5,43</w:t>
      </w:r>
      <w:r w:rsidR="009F3BCD" w:rsidRPr="00864A6A">
        <w:rPr>
          <w:rFonts w:eastAsia="Times New Roman" w:cs="Times New Roman"/>
          <w:noProof/>
          <w:sz w:val="24"/>
          <w:szCs w:val="24"/>
        </w:rPr>
        <w:t xml:space="preserve"> </w:t>
      </w:r>
      <w:r w:rsidRPr="00864A6A">
        <w:rPr>
          <w:rFonts w:eastAsia="Times New Roman" w:cs="Times New Roman"/>
          <w:noProof/>
          <w:sz w:val="24"/>
          <w:szCs w:val="24"/>
        </w:rPr>
        <w:t>%, čo znamená zvýšenie o 23,77</w:t>
      </w:r>
      <w:r w:rsidR="009F3BCD"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xml:space="preserve">.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 xml:space="preserve">Hodnotu predpisu poistného za rok 2016 podľa kategórií uvádza tabuľka č. 6. </w:t>
      </w:r>
    </w:p>
    <w:p w:rsidR="007B3F14" w:rsidRPr="00864A6A" w:rsidRDefault="007B3F14" w:rsidP="00516396">
      <w:pPr>
        <w:spacing w:beforeLines="60" w:before="144" w:after="120" w:line="240" w:lineRule="auto"/>
        <w:rPr>
          <w:rFonts w:cs="Times New Roman"/>
          <w:bCs/>
          <w:color w:val="000000" w:themeColor="text1"/>
          <w:sz w:val="24"/>
          <w:szCs w:val="24"/>
          <w:lang w:eastAsia="cs-CZ"/>
        </w:rPr>
      </w:pPr>
    </w:p>
    <w:p w:rsidR="00516396" w:rsidRPr="00864A6A" w:rsidRDefault="00516396" w:rsidP="00516396">
      <w:pPr>
        <w:spacing w:beforeLines="60" w:before="144" w:after="120" w:line="240" w:lineRule="auto"/>
        <w:rPr>
          <w:rFonts w:cs="Times New Roman"/>
          <w:bCs/>
          <w:color w:val="000000" w:themeColor="text1"/>
          <w:sz w:val="24"/>
          <w:szCs w:val="24"/>
          <w:lang w:eastAsia="cs-CZ"/>
        </w:rPr>
      </w:pPr>
      <w:bookmarkStart w:id="118" w:name="_Toc485642609"/>
      <w:r w:rsidRPr="00864A6A">
        <w:rPr>
          <w:rFonts w:cs="Times New Roman"/>
          <w:bCs/>
          <w:color w:val="000000" w:themeColor="text1"/>
          <w:sz w:val="24"/>
          <w:szCs w:val="24"/>
          <w:lang w:eastAsia="cs-CZ"/>
        </w:rPr>
        <w:t>Tabuľka č.</w:t>
      </w:r>
      <w:r w:rsidR="009F3BCD"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6</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Predpis na 1 poistenca EAP a štátu</w:t>
      </w:r>
      <w:bookmarkEnd w:id="118"/>
    </w:p>
    <w:tbl>
      <w:tblPr>
        <w:tblW w:w="9087" w:type="dxa"/>
        <w:jc w:val="center"/>
        <w:tblCellMar>
          <w:left w:w="70" w:type="dxa"/>
          <w:right w:w="70" w:type="dxa"/>
        </w:tblCellMar>
        <w:tblLook w:val="04A0" w:firstRow="1" w:lastRow="0" w:firstColumn="1" w:lastColumn="0" w:noHBand="0" w:noVBand="1"/>
      </w:tblPr>
      <w:tblGrid>
        <w:gridCol w:w="3701"/>
        <w:gridCol w:w="1276"/>
        <w:gridCol w:w="1275"/>
        <w:gridCol w:w="1276"/>
        <w:gridCol w:w="1559"/>
      </w:tblGrid>
      <w:tr w:rsidR="00516396" w:rsidRPr="00864A6A" w:rsidTr="00AC4DA8">
        <w:trPr>
          <w:trHeight w:val="510"/>
          <w:jc w:val="center"/>
        </w:trPr>
        <w:tc>
          <w:tcPr>
            <w:tcW w:w="3701" w:type="dxa"/>
            <w:tcBorders>
              <w:top w:val="single" w:sz="8" w:space="0" w:color="auto"/>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bCs/>
                <w:sz w:val="20"/>
                <w:szCs w:val="20"/>
              </w:rPr>
            </w:pPr>
            <w:r w:rsidRPr="00864A6A">
              <w:rPr>
                <w:rFonts w:ascii="Arial Narrow" w:eastAsia="Times New Roman" w:hAnsi="Arial Narrow" w:cs="Arial"/>
                <w:b/>
                <w:bCs/>
                <w:sz w:val="20"/>
                <w:szCs w:val="20"/>
              </w:rPr>
              <w:t>Ukazovateľ</w:t>
            </w:r>
          </w:p>
        </w:tc>
        <w:tc>
          <w:tcPr>
            <w:tcW w:w="1276" w:type="dxa"/>
            <w:tcBorders>
              <w:top w:val="single" w:sz="8"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2015</w:t>
            </w:r>
          </w:p>
        </w:tc>
        <w:tc>
          <w:tcPr>
            <w:tcW w:w="1275" w:type="dxa"/>
            <w:tcBorders>
              <w:top w:val="single" w:sz="8"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2016</w:t>
            </w:r>
          </w:p>
        </w:tc>
        <w:tc>
          <w:tcPr>
            <w:tcW w:w="1276" w:type="dxa"/>
            <w:tcBorders>
              <w:top w:val="single" w:sz="8" w:space="0" w:color="auto"/>
              <w:left w:val="nil"/>
              <w:bottom w:val="single" w:sz="4" w:space="0" w:color="auto"/>
              <w:right w:val="single" w:sz="4" w:space="0" w:color="auto"/>
            </w:tcBorders>
            <w:shd w:val="clear" w:color="auto" w:fill="auto"/>
            <w:vAlign w:val="bottom"/>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 xml:space="preserve">   Rozdiel            2016-2015</w:t>
            </w:r>
          </w:p>
        </w:tc>
        <w:tc>
          <w:tcPr>
            <w:tcW w:w="1559" w:type="dxa"/>
            <w:tcBorders>
              <w:top w:val="single" w:sz="8" w:space="0" w:color="auto"/>
              <w:left w:val="nil"/>
              <w:bottom w:val="single" w:sz="4" w:space="0" w:color="auto"/>
              <w:right w:val="single" w:sz="8" w:space="0" w:color="auto"/>
            </w:tcBorders>
            <w:shd w:val="clear" w:color="auto" w:fill="auto"/>
            <w:vAlign w:val="center"/>
            <w:hideMark/>
          </w:tcPr>
          <w:p w:rsidR="00516396" w:rsidRPr="00864A6A" w:rsidRDefault="00516396" w:rsidP="009F3BCD">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Vývoj v %</w:t>
            </w:r>
          </w:p>
        </w:tc>
      </w:tr>
      <w:tr w:rsidR="00516396" w:rsidRPr="00864A6A" w:rsidTr="00AC4DA8">
        <w:trPr>
          <w:trHeight w:val="368"/>
          <w:jc w:val="center"/>
        </w:trPr>
        <w:tc>
          <w:tcPr>
            <w:tcW w:w="3701"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 xml:space="preserve">Predpis - ekonomicky aktívni poistenci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1 355,70</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1 401,73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46,03</w:t>
            </w:r>
          </w:p>
        </w:tc>
        <w:tc>
          <w:tcPr>
            <w:tcW w:w="1559"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3,40</w:t>
            </w:r>
          </w:p>
        </w:tc>
      </w:tr>
      <w:tr w:rsidR="00516396" w:rsidRPr="00864A6A" w:rsidTr="00AC4DA8">
        <w:trPr>
          <w:trHeight w:val="288"/>
          <w:jc w:val="center"/>
        </w:trPr>
        <w:tc>
          <w:tcPr>
            <w:tcW w:w="3701"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Predpis (platba) za poistencov štátu</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438,06</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461,83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23,77</w:t>
            </w:r>
          </w:p>
        </w:tc>
        <w:tc>
          <w:tcPr>
            <w:tcW w:w="1559"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5,43</w:t>
            </w:r>
          </w:p>
        </w:tc>
      </w:tr>
      <w:tr w:rsidR="00516396" w:rsidRPr="00864A6A" w:rsidTr="00AC4DA8">
        <w:trPr>
          <w:trHeight w:val="255"/>
          <w:jc w:val="center"/>
        </w:trPr>
        <w:tc>
          <w:tcPr>
            <w:tcW w:w="3701"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Rozdiel (v 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-917,64</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-939,90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-22,26</w:t>
            </w:r>
          </w:p>
        </w:tc>
        <w:tc>
          <w:tcPr>
            <w:tcW w:w="1559"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2,43</w:t>
            </w:r>
          </w:p>
        </w:tc>
      </w:tr>
      <w:tr w:rsidR="00516396" w:rsidRPr="00864A6A" w:rsidTr="00AC4DA8">
        <w:trPr>
          <w:trHeight w:val="282"/>
          <w:jc w:val="center"/>
        </w:trPr>
        <w:tc>
          <w:tcPr>
            <w:tcW w:w="3701" w:type="dxa"/>
            <w:tcBorders>
              <w:top w:val="nil"/>
              <w:left w:val="single" w:sz="8" w:space="0" w:color="auto"/>
              <w:bottom w:val="single" w:sz="8" w:space="0" w:color="auto"/>
              <w:right w:val="single" w:sz="4" w:space="0" w:color="auto"/>
            </w:tcBorders>
            <w:shd w:val="clear" w:color="auto" w:fill="auto"/>
            <w:vAlign w:val="center"/>
            <w:hideMark/>
          </w:tcPr>
          <w:p w:rsidR="00516396" w:rsidRPr="00864A6A" w:rsidRDefault="00516396" w:rsidP="009F3BCD">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Rozdiel - poistenci štátu a ek. aktívni  (v %)</w:t>
            </w:r>
          </w:p>
        </w:tc>
        <w:tc>
          <w:tcPr>
            <w:tcW w:w="1276"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-67,69</w:t>
            </w:r>
          </w:p>
        </w:tc>
        <w:tc>
          <w:tcPr>
            <w:tcW w:w="1275"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-67,05</w:t>
            </w:r>
          </w:p>
        </w:tc>
        <w:tc>
          <w:tcPr>
            <w:tcW w:w="1276"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0,63</w:t>
            </w:r>
          </w:p>
        </w:tc>
        <w:tc>
          <w:tcPr>
            <w:tcW w:w="1559"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-0,94</w:t>
            </w:r>
          </w:p>
        </w:tc>
      </w:tr>
    </w:tbl>
    <w:p w:rsidR="00516396" w:rsidRPr="00864A6A" w:rsidRDefault="00516396" w:rsidP="00516396">
      <w:pPr>
        <w:rPr>
          <w:i/>
          <w:sz w:val="20"/>
          <w:szCs w:val="20"/>
        </w:rPr>
      </w:pPr>
      <w:r w:rsidRPr="00864A6A">
        <w:rPr>
          <w:i/>
          <w:sz w:val="20"/>
          <w:szCs w:val="20"/>
        </w:rPr>
        <w:t>Zdroj: ZP</w:t>
      </w:r>
    </w:p>
    <w:p w:rsidR="00123190" w:rsidRPr="00864A6A" w:rsidRDefault="00516396" w:rsidP="00031756">
      <w:pPr>
        <w:tabs>
          <w:tab w:val="left" w:pos="567"/>
        </w:tabs>
        <w:spacing w:before="120"/>
        <w:rPr>
          <w:rFonts w:eastAsia="Times New Roman" w:cs="Times New Roman"/>
          <w:noProof/>
          <w:sz w:val="24"/>
          <w:szCs w:val="24"/>
        </w:rPr>
      </w:pPr>
      <w:r w:rsidRPr="00864A6A">
        <w:rPr>
          <w:rFonts w:eastAsia="Times New Roman" w:cs="Times New Roman"/>
          <w:noProof/>
          <w:sz w:val="24"/>
          <w:szCs w:val="24"/>
        </w:rPr>
        <w:t>Výber poistného predstavuje skutočne zaplatené poistné, ktoré sa viaže k predpisu poistného bežného roka. K 31.</w:t>
      </w:r>
      <w:r w:rsidR="009F3BCD" w:rsidRPr="00864A6A">
        <w:rPr>
          <w:rFonts w:eastAsia="Times New Roman" w:cs="Times New Roman"/>
          <w:noProof/>
          <w:sz w:val="24"/>
          <w:szCs w:val="24"/>
        </w:rPr>
        <w:t xml:space="preserve"> </w:t>
      </w:r>
      <w:r w:rsidRPr="00864A6A">
        <w:rPr>
          <w:rFonts w:eastAsia="Times New Roman" w:cs="Times New Roman"/>
          <w:noProof/>
          <w:sz w:val="24"/>
          <w:szCs w:val="24"/>
        </w:rPr>
        <w:t>12.</w:t>
      </w:r>
      <w:r w:rsidR="009F3BCD" w:rsidRPr="00864A6A">
        <w:rPr>
          <w:rFonts w:eastAsia="Times New Roman" w:cs="Times New Roman"/>
          <w:noProof/>
          <w:sz w:val="24"/>
          <w:szCs w:val="24"/>
        </w:rPr>
        <w:t xml:space="preserve"> </w:t>
      </w:r>
      <w:r w:rsidRPr="00864A6A">
        <w:rPr>
          <w:rFonts w:eastAsia="Times New Roman" w:cs="Times New Roman"/>
          <w:noProof/>
          <w:sz w:val="24"/>
          <w:szCs w:val="24"/>
        </w:rPr>
        <w:t>2016 výber poistného vzrástol oproti roku 2015 o 202,7</w:t>
      </w:r>
      <w:r w:rsidR="009F3BCD"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9F3BCD"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a dosiahol výšku 4 326,9</w:t>
      </w:r>
      <w:r w:rsidR="009F3BCD" w:rsidRPr="00864A6A">
        <w:rPr>
          <w:rFonts w:eastAsia="Times New Roman" w:cs="Times New Roman"/>
          <w:noProof/>
          <w:sz w:val="24"/>
          <w:szCs w:val="24"/>
        </w:rPr>
        <w:t xml:space="preserve"> </w:t>
      </w:r>
      <w:r w:rsidR="0037579F" w:rsidRPr="00864A6A">
        <w:rPr>
          <w:rFonts w:eastAsia="Times New Roman" w:cs="Times New Roman"/>
          <w:noProof/>
          <w:sz w:val="24"/>
          <w:szCs w:val="24"/>
        </w:rPr>
        <w:t>mil.</w:t>
      </w:r>
      <w:r w:rsidR="009F3BCD" w:rsidRPr="00864A6A">
        <w:rPr>
          <w:rFonts w:eastAsia="Times New Roman" w:cs="Times New Roman"/>
          <w:noProof/>
          <w:sz w:val="24"/>
          <w:szCs w:val="24"/>
        </w:rPr>
        <w:t xml:space="preserve"> </w:t>
      </w:r>
      <w:r w:rsidR="0037579F" w:rsidRPr="00864A6A">
        <w:rPr>
          <w:rFonts w:eastAsia="Times New Roman" w:cs="Times New Roman"/>
          <w:noProof/>
          <w:sz w:val="24"/>
          <w:szCs w:val="24"/>
        </w:rPr>
        <w:t>eur</w:t>
      </w:r>
      <w:r w:rsidRPr="00864A6A">
        <w:rPr>
          <w:rFonts w:eastAsia="Times New Roman" w:cs="Times New Roman"/>
          <w:noProof/>
          <w:sz w:val="24"/>
          <w:szCs w:val="24"/>
        </w:rPr>
        <w:t xml:space="preserve">. Medziročné zvýšenie výberu poistného evidovali všetky ZP </w:t>
      </w:r>
      <w:r w:rsidR="00CD0A71" w:rsidRPr="00864A6A">
        <w:rPr>
          <w:rFonts w:eastAsia="Times New Roman" w:cs="Times New Roman"/>
          <w:noProof/>
          <w:sz w:val="24"/>
          <w:szCs w:val="24"/>
        </w:rPr>
        <w:t xml:space="preserve">                   </w:t>
      </w:r>
      <w:r w:rsidRPr="00864A6A">
        <w:rPr>
          <w:rFonts w:eastAsia="Times New Roman" w:cs="Times New Roman"/>
          <w:noProof/>
          <w:sz w:val="24"/>
          <w:szCs w:val="24"/>
        </w:rPr>
        <w:t>(VšZP o 6,03</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w:t>
      </w:r>
      <w:r w:rsidR="00A551E1" w:rsidRPr="00864A6A">
        <w:rPr>
          <w:rFonts w:eastAsia="Times New Roman" w:cs="Times New Roman"/>
          <w:noProof/>
          <w:sz w:val="24"/>
          <w:szCs w:val="24"/>
        </w:rPr>
        <w:t>DÔVERA</w:t>
      </w:r>
      <w:r w:rsidRPr="00864A6A">
        <w:rPr>
          <w:rFonts w:eastAsia="Times New Roman" w:cs="Times New Roman"/>
          <w:noProof/>
          <w:sz w:val="24"/>
          <w:szCs w:val="24"/>
        </w:rPr>
        <w:t xml:space="preserve"> o 1,60</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a </w:t>
      </w:r>
      <w:r w:rsidR="00FE4083" w:rsidRPr="00864A6A">
        <w:rPr>
          <w:rFonts w:eastAsia="Times New Roman" w:cs="Times New Roman"/>
          <w:noProof/>
          <w:sz w:val="24"/>
          <w:szCs w:val="24"/>
        </w:rPr>
        <w:t xml:space="preserve"> </w:t>
      </w:r>
      <w:r w:rsidRPr="00864A6A">
        <w:rPr>
          <w:rFonts w:eastAsia="Times New Roman" w:cs="Times New Roman"/>
          <w:noProof/>
          <w:sz w:val="24"/>
          <w:szCs w:val="24"/>
        </w:rPr>
        <w:t>Union o 7,57</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Podiel ZP na výbere poistného v roku 2016 je znázornený v grafe č.</w:t>
      </w:r>
      <w:r w:rsidR="0055602F" w:rsidRPr="00864A6A">
        <w:rPr>
          <w:rFonts w:eastAsia="Times New Roman" w:cs="Times New Roman"/>
          <w:noProof/>
          <w:sz w:val="24"/>
          <w:szCs w:val="24"/>
        </w:rPr>
        <w:t xml:space="preserve"> </w:t>
      </w:r>
      <w:r w:rsidRPr="00864A6A">
        <w:rPr>
          <w:rFonts w:eastAsia="Times New Roman" w:cs="Times New Roman"/>
          <w:noProof/>
          <w:sz w:val="24"/>
          <w:szCs w:val="24"/>
        </w:rPr>
        <w:t>5.</w:t>
      </w:r>
    </w:p>
    <w:p w:rsidR="00516396" w:rsidRPr="00864A6A" w:rsidRDefault="00516396" w:rsidP="00516396">
      <w:pPr>
        <w:spacing w:beforeLines="60" w:before="144" w:afterLines="60" w:after="144" w:line="240" w:lineRule="auto"/>
        <w:rPr>
          <w:rFonts w:cs="Times New Roman"/>
          <w:bCs/>
          <w:color w:val="000000" w:themeColor="text1"/>
          <w:sz w:val="24"/>
          <w:szCs w:val="24"/>
          <w:lang w:eastAsia="cs-CZ"/>
        </w:rPr>
      </w:pPr>
      <w:bookmarkStart w:id="119" w:name="_Toc484439154"/>
      <w:r w:rsidRPr="00864A6A">
        <w:rPr>
          <w:rFonts w:cs="Times New Roman"/>
          <w:bCs/>
          <w:color w:val="000000" w:themeColor="text1"/>
          <w:sz w:val="24"/>
          <w:szCs w:val="24"/>
          <w:lang w:eastAsia="cs-CZ"/>
        </w:rPr>
        <w:t>Graf č.</w:t>
      </w:r>
      <w:r w:rsidR="0055602F"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5</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Podiel ZP na výbere poistného v roku 2016</w:t>
      </w:r>
      <w:bookmarkEnd w:id="119"/>
    </w:p>
    <w:p w:rsidR="00516396" w:rsidRPr="00864A6A" w:rsidRDefault="00516396" w:rsidP="00AC4DA8">
      <w:pPr>
        <w:tabs>
          <w:tab w:val="left" w:pos="7088"/>
        </w:tabs>
        <w:jc w:val="center"/>
        <w:rPr>
          <w:lang w:eastAsia="cs-CZ"/>
        </w:rPr>
      </w:pPr>
      <w:r w:rsidRPr="00864A6A">
        <w:rPr>
          <w:rFonts w:eastAsia="Times New Roman" w:cs="Times New Roman"/>
          <w:noProof/>
          <w:sz w:val="24"/>
          <w:szCs w:val="24"/>
        </w:rPr>
        <w:drawing>
          <wp:inline distT="0" distB="0" distL="0" distR="0" wp14:anchorId="48DB597D" wp14:editId="2204F8B6">
            <wp:extent cx="5451895" cy="1923690"/>
            <wp:effectExtent l="0" t="0" r="0" b="635"/>
            <wp:docPr id="5" name="Graf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rsidR="00516396" w:rsidRPr="00864A6A" w:rsidRDefault="00516396" w:rsidP="00516396">
      <w:pPr>
        <w:rPr>
          <w:i/>
          <w:sz w:val="20"/>
          <w:szCs w:val="20"/>
        </w:rPr>
      </w:pPr>
      <w:r w:rsidRPr="00864A6A">
        <w:rPr>
          <w:i/>
          <w:sz w:val="20"/>
          <w:szCs w:val="20"/>
        </w:rPr>
        <w:t>Zdroj: ZP</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Úspešnosť výberu poistného v roku 2016 dosiahla  97,35</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xml:space="preserve">%, čo predstavuje oproti roku 2015 </w:t>
      </w:r>
      <w:r w:rsidR="00D2576F" w:rsidRPr="00864A6A">
        <w:rPr>
          <w:rFonts w:eastAsia="Times New Roman" w:cs="Times New Roman"/>
          <w:noProof/>
          <w:sz w:val="24"/>
          <w:szCs w:val="24"/>
        </w:rPr>
        <w:t>nárast</w:t>
      </w:r>
      <w:r w:rsidRPr="00864A6A">
        <w:rPr>
          <w:rFonts w:eastAsia="Times New Roman" w:cs="Times New Roman"/>
          <w:noProof/>
          <w:sz w:val="24"/>
          <w:szCs w:val="24"/>
        </w:rPr>
        <w:t xml:space="preserve"> o 0,41 p.</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xml:space="preserve">b. Percentuálne najvyššiu úspešnosť výberu poistného vykázala </w:t>
      </w:r>
      <w:r w:rsidR="00A551E1" w:rsidRPr="00864A6A">
        <w:rPr>
          <w:rFonts w:eastAsia="Times New Roman" w:cs="Times New Roman"/>
          <w:noProof/>
          <w:sz w:val="24"/>
          <w:szCs w:val="24"/>
        </w:rPr>
        <w:t>DÔVERA</w:t>
      </w:r>
      <w:r w:rsidRPr="00864A6A">
        <w:rPr>
          <w:rFonts w:eastAsia="Times New Roman" w:cs="Times New Roman"/>
          <w:noProof/>
          <w:sz w:val="24"/>
          <w:szCs w:val="24"/>
        </w:rPr>
        <w:t xml:space="preserve"> 98,10</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Union 98,07</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a VšZP dosiahla úspešnosť 96,97</w:t>
      </w:r>
      <w:r w:rsidR="0055602F" w:rsidRPr="00864A6A">
        <w:rPr>
          <w:rFonts w:eastAsia="Times New Roman" w:cs="Times New Roman"/>
          <w:noProof/>
          <w:sz w:val="24"/>
          <w:szCs w:val="24"/>
        </w:rPr>
        <w:t xml:space="preserve"> </w:t>
      </w:r>
      <w:r w:rsidRPr="00864A6A">
        <w:rPr>
          <w:rFonts w:eastAsia="Times New Roman" w:cs="Times New Roman"/>
          <w:noProof/>
          <w:sz w:val="24"/>
          <w:szCs w:val="24"/>
        </w:rPr>
        <w:t xml:space="preserve">%. Úspešnosť výberu poistného vyjadruje platobnú disciplínu platiteľov poistného, presnosť a stav spracovania predpisov poistného, ako aj prístup ZP k vymáhaniu pohľadávok na poistnom.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 xml:space="preserve">Predpis poistného a úspešnosť výberu </w:t>
      </w:r>
      <w:r w:rsidR="000C02C5" w:rsidRPr="00864A6A">
        <w:rPr>
          <w:rFonts w:eastAsia="Times New Roman" w:cs="Times New Roman"/>
          <w:noProof/>
          <w:sz w:val="24"/>
          <w:szCs w:val="24"/>
        </w:rPr>
        <w:t xml:space="preserve">poistného </w:t>
      </w:r>
      <w:r w:rsidRPr="00864A6A">
        <w:rPr>
          <w:rFonts w:eastAsia="Times New Roman" w:cs="Times New Roman"/>
          <w:noProof/>
          <w:sz w:val="24"/>
          <w:szCs w:val="24"/>
        </w:rPr>
        <w:t xml:space="preserve">uvádza tabuľka č. 7.  </w:t>
      </w:r>
    </w:p>
    <w:p w:rsidR="00516396" w:rsidRPr="00864A6A" w:rsidRDefault="00516396" w:rsidP="00516396">
      <w:pPr>
        <w:spacing w:before="120" w:after="120" w:line="240" w:lineRule="auto"/>
        <w:rPr>
          <w:rFonts w:cs="Times New Roman"/>
          <w:b/>
          <w:bCs/>
          <w:color w:val="000000" w:themeColor="text1"/>
          <w:sz w:val="24"/>
          <w:szCs w:val="24"/>
          <w:lang w:eastAsia="cs-CZ"/>
        </w:rPr>
      </w:pPr>
      <w:bookmarkStart w:id="120" w:name="_Toc485642610"/>
      <w:r w:rsidRPr="00864A6A">
        <w:rPr>
          <w:rFonts w:cs="Times New Roman"/>
          <w:bCs/>
          <w:color w:val="000000" w:themeColor="text1"/>
          <w:sz w:val="24"/>
          <w:szCs w:val="24"/>
          <w:lang w:eastAsia="cs-CZ"/>
        </w:rPr>
        <w:t>Tabuľka č.</w:t>
      </w:r>
      <w:r w:rsidR="00A65205"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7</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Úspešnosť výberu poistného</w:t>
      </w:r>
      <w:bookmarkEnd w:id="120"/>
      <w:r w:rsidRPr="00864A6A">
        <w:rPr>
          <w:rFonts w:cs="Times New Roman"/>
          <w:b/>
          <w:bCs/>
          <w:color w:val="000000" w:themeColor="text1"/>
          <w:sz w:val="24"/>
          <w:szCs w:val="24"/>
          <w:lang w:eastAsia="cs-CZ"/>
        </w:rPr>
        <w:t xml:space="preserve"> </w:t>
      </w:r>
      <w:r w:rsidRPr="00864A6A">
        <w:rPr>
          <w:rFonts w:cs="Times New Roman"/>
          <w:b/>
          <w:bCs/>
          <w:i/>
          <w:color w:val="000000" w:themeColor="text1"/>
          <w:sz w:val="20"/>
          <w:szCs w:val="20"/>
          <w:lang w:eastAsia="cs-CZ"/>
        </w:rPr>
        <w:t xml:space="preserve"> </w:t>
      </w:r>
    </w:p>
    <w:tbl>
      <w:tblPr>
        <w:tblW w:w="9087" w:type="dxa"/>
        <w:jc w:val="center"/>
        <w:tblCellMar>
          <w:left w:w="70" w:type="dxa"/>
          <w:right w:w="70" w:type="dxa"/>
        </w:tblCellMar>
        <w:tblLook w:val="04A0" w:firstRow="1" w:lastRow="0" w:firstColumn="1" w:lastColumn="0" w:noHBand="0" w:noVBand="1"/>
      </w:tblPr>
      <w:tblGrid>
        <w:gridCol w:w="2567"/>
        <w:gridCol w:w="1701"/>
        <w:gridCol w:w="1559"/>
        <w:gridCol w:w="1559"/>
        <w:gridCol w:w="1701"/>
      </w:tblGrid>
      <w:tr w:rsidR="00516396" w:rsidRPr="00864A6A" w:rsidTr="00AC4DA8">
        <w:trPr>
          <w:trHeight w:val="525"/>
          <w:jc w:val="center"/>
        </w:trPr>
        <w:tc>
          <w:tcPr>
            <w:tcW w:w="2567" w:type="dxa"/>
            <w:tcBorders>
              <w:top w:val="single" w:sz="8" w:space="0" w:color="auto"/>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Ukazovateľ</w:t>
            </w:r>
          </w:p>
        </w:tc>
        <w:tc>
          <w:tcPr>
            <w:tcW w:w="1701" w:type="dxa"/>
            <w:tcBorders>
              <w:top w:val="single" w:sz="8"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2015</w:t>
            </w:r>
          </w:p>
        </w:tc>
        <w:tc>
          <w:tcPr>
            <w:tcW w:w="1559" w:type="dxa"/>
            <w:tcBorders>
              <w:top w:val="single" w:sz="8"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2016</w:t>
            </w:r>
          </w:p>
        </w:tc>
        <w:tc>
          <w:tcPr>
            <w:tcW w:w="1559" w:type="dxa"/>
            <w:tcBorders>
              <w:top w:val="single" w:sz="8"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Rozdiel               2016-2015</w:t>
            </w:r>
          </w:p>
        </w:tc>
        <w:tc>
          <w:tcPr>
            <w:tcW w:w="1701" w:type="dxa"/>
            <w:tcBorders>
              <w:top w:val="single" w:sz="8" w:space="0" w:color="auto"/>
              <w:left w:val="nil"/>
              <w:bottom w:val="single" w:sz="4" w:space="0" w:color="auto"/>
              <w:right w:val="single" w:sz="8"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sz w:val="20"/>
                <w:szCs w:val="20"/>
              </w:rPr>
            </w:pPr>
            <w:r w:rsidRPr="00864A6A">
              <w:rPr>
                <w:rFonts w:ascii="Arial Narrow" w:eastAsia="Times New Roman" w:hAnsi="Arial Narrow" w:cs="Arial"/>
                <w:sz w:val="20"/>
                <w:szCs w:val="20"/>
              </w:rPr>
              <w:t>Vývoj v %</w:t>
            </w:r>
          </w:p>
        </w:tc>
      </w:tr>
      <w:tr w:rsidR="00516396" w:rsidRPr="00864A6A" w:rsidTr="005338D2">
        <w:trPr>
          <w:trHeight w:val="227"/>
          <w:jc w:val="center"/>
        </w:trPr>
        <w:tc>
          <w:tcPr>
            <w:tcW w:w="2567" w:type="dxa"/>
            <w:tcBorders>
              <w:top w:val="single" w:sz="4" w:space="0" w:color="auto"/>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Predpis poistného</w:t>
            </w:r>
          </w:p>
        </w:tc>
        <w:tc>
          <w:tcPr>
            <w:tcW w:w="170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4 254 330 045</w:t>
            </w:r>
          </w:p>
        </w:tc>
        <w:tc>
          <w:tcPr>
            <w:tcW w:w="1559"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4 444 421 979</w:t>
            </w:r>
          </w:p>
        </w:tc>
        <w:tc>
          <w:tcPr>
            <w:tcW w:w="1559"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190 091 934</w:t>
            </w:r>
          </w:p>
        </w:tc>
        <w:tc>
          <w:tcPr>
            <w:tcW w:w="1701" w:type="dxa"/>
            <w:tcBorders>
              <w:top w:val="single" w:sz="4" w:space="0" w:color="auto"/>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4,47</w:t>
            </w:r>
          </w:p>
        </w:tc>
      </w:tr>
      <w:tr w:rsidR="00516396" w:rsidRPr="00864A6A" w:rsidTr="005338D2">
        <w:trPr>
          <w:trHeight w:val="227"/>
          <w:jc w:val="center"/>
        </w:trPr>
        <w:tc>
          <w:tcPr>
            <w:tcW w:w="2567" w:type="dxa"/>
            <w:tcBorders>
              <w:top w:val="nil"/>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Výber poistného</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4 124 148 725</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4 326 859 970</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202 711 245</w:t>
            </w:r>
          </w:p>
        </w:tc>
        <w:tc>
          <w:tcPr>
            <w:tcW w:w="170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4,92</w:t>
            </w:r>
          </w:p>
        </w:tc>
      </w:tr>
      <w:tr w:rsidR="00516396" w:rsidRPr="00864A6A" w:rsidTr="005338D2">
        <w:trPr>
          <w:trHeight w:val="227"/>
          <w:jc w:val="center"/>
        </w:trPr>
        <w:tc>
          <w:tcPr>
            <w:tcW w:w="2567" w:type="dxa"/>
            <w:tcBorders>
              <w:top w:val="nil"/>
              <w:left w:val="single" w:sz="8" w:space="0" w:color="auto"/>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Úspešnosť výberu v %</w:t>
            </w:r>
          </w:p>
        </w:tc>
        <w:tc>
          <w:tcPr>
            <w:tcW w:w="1701"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96,94</w:t>
            </w:r>
          </w:p>
        </w:tc>
        <w:tc>
          <w:tcPr>
            <w:tcW w:w="1559"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97,35</w:t>
            </w:r>
          </w:p>
        </w:tc>
        <w:tc>
          <w:tcPr>
            <w:tcW w:w="1559"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0,41</w:t>
            </w:r>
          </w:p>
        </w:tc>
        <w:tc>
          <w:tcPr>
            <w:tcW w:w="1701"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p>
        </w:tc>
      </w:tr>
    </w:tbl>
    <w:p w:rsidR="00516396" w:rsidRPr="00864A6A" w:rsidRDefault="00516396" w:rsidP="00516396">
      <w:pPr>
        <w:rPr>
          <w:i/>
          <w:sz w:val="20"/>
          <w:szCs w:val="20"/>
        </w:rPr>
      </w:pPr>
      <w:r w:rsidRPr="00864A6A">
        <w:rPr>
          <w:i/>
          <w:sz w:val="20"/>
          <w:szCs w:val="20"/>
        </w:rPr>
        <w:t>Zdroj: ZP</w:t>
      </w:r>
    </w:p>
    <w:p w:rsidR="00516396" w:rsidRPr="00864A6A" w:rsidRDefault="00516396" w:rsidP="00516396">
      <w:pPr>
        <w:rPr>
          <w:i/>
          <w:sz w:val="20"/>
          <w:szCs w:val="20"/>
        </w:rPr>
      </w:pPr>
      <w:r w:rsidRPr="00864A6A">
        <w:rPr>
          <w:i/>
          <w:sz w:val="20"/>
          <w:szCs w:val="20"/>
        </w:rPr>
        <w:t>Pozn.: Údaje sú vykázané na akruálnom princípe</w:t>
      </w:r>
    </w:p>
    <w:p w:rsidR="00516396" w:rsidRPr="00864A6A" w:rsidRDefault="00516396" w:rsidP="00516396">
      <w:pPr>
        <w:tabs>
          <w:tab w:val="left" w:pos="567"/>
        </w:tabs>
        <w:spacing w:before="120" w:line="240" w:lineRule="auto"/>
        <w:rPr>
          <w:sz w:val="24"/>
          <w:szCs w:val="24"/>
        </w:rPr>
      </w:pPr>
      <w:r w:rsidRPr="00864A6A">
        <w:rPr>
          <w:sz w:val="24"/>
          <w:szCs w:val="24"/>
        </w:rPr>
        <w:t>Podrobný prehľad o predpise, výbere poistnom a úspešnosti výberu poistného podľa ZP je uvedený v prílohe č. 5.</w:t>
      </w:r>
    </w:p>
    <w:p w:rsidR="00516396" w:rsidRPr="00864A6A" w:rsidRDefault="00516396" w:rsidP="00516396">
      <w:pPr>
        <w:numPr>
          <w:ilvl w:val="3"/>
          <w:numId w:val="7"/>
        </w:numPr>
        <w:spacing w:beforeLines="60" w:before="144" w:afterLines="60" w:after="144" w:line="240" w:lineRule="auto"/>
        <w:outlineLvl w:val="3"/>
        <w:rPr>
          <w:rFonts w:cs="Times New Roman"/>
          <w:b/>
          <w:bCs/>
          <w:color w:val="000000" w:themeColor="text1"/>
          <w:spacing w:val="5"/>
          <w:sz w:val="24"/>
          <w:szCs w:val="24"/>
        </w:rPr>
      </w:pPr>
      <w:bookmarkStart w:id="121" w:name="_Toc482864270"/>
      <w:bookmarkStart w:id="122" w:name="_Toc484090040"/>
      <w:r w:rsidRPr="00864A6A">
        <w:rPr>
          <w:rFonts w:cs="Times New Roman"/>
          <w:b/>
          <w:bCs/>
          <w:color w:val="000000" w:themeColor="text1"/>
          <w:spacing w:val="5"/>
          <w:sz w:val="24"/>
          <w:szCs w:val="24"/>
        </w:rPr>
        <w:t>Ročné  zúčtovanie poistného</w:t>
      </w:r>
      <w:bookmarkEnd w:id="121"/>
      <w:bookmarkEnd w:id="122"/>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 xml:space="preserve">V roku 2016 ZP vykonali ročné zúčtovanie poistného za kalendárny rok 2015 za 1 287 849 poistencov. Zaslali 774 241 oznámení platiteľom poistného (zamestnávateľovi, SZČO alebo </w:t>
      </w:r>
      <w:r w:rsidRPr="00864A6A">
        <w:rPr>
          <w:rFonts w:eastAsia="Times New Roman" w:cs="Times New Roman"/>
          <w:noProof/>
          <w:sz w:val="24"/>
          <w:szCs w:val="24"/>
        </w:rPr>
        <w:lastRenderedPageBreak/>
        <w:t>samoplatiteľovi), resp. poistencovi, ktorých výsledkom RZZP bol preplatok. V prípade nedoplatkov z RZZP bolo zaslaných 343 190 výkazov nedoplatkov. V prípade 215 050 poistencov výška preplatku alebo nedoplatku nedosiahla najmenej 5</w:t>
      </w:r>
      <w:r w:rsidR="00654D7F"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na základe čoho týmto subjektom povinnosť odviesť nedoplatok  alebo vrátiť preplatok z RZZP  nevznikla.</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ZP vykazovali k 31.</w:t>
      </w:r>
      <w:r w:rsidR="00654D7F" w:rsidRPr="00864A6A">
        <w:rPr>
          <w:rFonts w:eastAsia="Times New Roman" w:cs="Times New Roman"/>
          <w:noProof/>
          <w:sz w:val="24"/>
          <w:szCs w:val="24"/>
        </w:rPr>
        <w:t xml:space="preserve"> </w:t>
      </w:r>
      <w:r w:rsidRPr="00864A6A">
        <w:rPr>
          <w:rFonts w:eastAsia="Times New Roman" w:cs="Times New Roman"/>
          <w:noProof/>
          <w:sz w:val="24"/>
          <w:szCs w:val="24"/>
        </w:rPr>
        <w:t>12.</w:t>
      </w:r>
      <w:r w:rsidR="00654D7F" w:rsidRPr="00864A6A">
        <w:rPr>
          <w:rFonts w:eastAsia="Times New Roman" w:cs="Times New Roman"/>
          <w:noProof/>
          <w:sz w:val="24"/>
          <w:szCs w:val="24"/>
        </w:rPr>
        <w:t xml:space="preserve"> </w:t>
      </w:r>
      <w:r w:rsidRPr="00864A6A">
        <w:rPr>
          <w:rFonts w:eastAsia="Times New Roman" w:cs="Times New Roman"/>
          <w:noProof/>
          <w:sz w:val="24"/>
          <w:szCs w:val="24"/>
        </w:rPr>
        <w:t>2016 preplatky z RZZP za rok 2015 (okrem výsledkov zúčtovania so štátom) vo výške 167,1</w:t>
      </w:r>
      <w:r w:rsidR="00654D7F"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654D7F"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čo je o 145,9</w:t>
      </w:r>
      <w:r w:rsidR="00654D7F"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654D7F"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viac ako v predchádzajúcom kalendárnom roku.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Výška nedoplatkov dosiahla hodnotu 86,0</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čo je o 8,9</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viac</w:t>
      </w:r>
      <w:r w:rsidR="002A007C" w:rsidRPr="00864A6A">
        <w:rPr>
          <w:rFonts w:eastAsia="Times New Roman" w:cs="Times New Roman"/>
          <w:noProof/>
          <w:sz w:val="24"/>
          <w:szCs w:val="24"/>
        </w:rPr>
        <w:t>,</w:t>
      </w:r>
      <w:r w:rsidRPr="00864A6A">
        <w:rPr>
          <w:rFonts w:eastAsia="Times New Roman" w:cs="Times New Roman"/>
          <w:noProof/>
          <w:sz w:val="24"/>
          <w:szCs w:val="24"/>
        </w:rPr>
        <w:t xml:space="preserve"> ako bol výsledok RZZP za kalendárny rok 2014. </w:t>
      </w:r>
    </w:p>
    <w:p w:rsidR="00516396" w:rsidRPr="00864A6A" w:rsidRDefault="00516396" w:rsidP="00516396">
      <w:pPr>
        <w:tabs>
          <w:tab w:val="left" w:pos="567"/>
        </w:tabs>
        <w:spacing w:before="120" w:after="120" w:line="240" w:lineRule="auto"/>
        <w:rPr>
          <w:rFonts w:eastAsia="Times New Roman" w:cs="Times New Roman"/>
          <w:sz w:val="24"/>
          <w:szCs w:val="24"/>
          <w:lang w:eastAsia="cs-CZ"/>
        </w:rPr>
      </w:pPr>
      <w:r w:rsidRPr="00864A6A">
        <w:rPr>
          <w:rFonts w:eastAsia="Times New Roman" w:cs="Times New Roman"/>
          <w:noProof/>
          <w:sz w:val="24"/>
          <w:szCs w:val="24"/>
        </w:rPr>
        <w:t xml:space="preserve">Celkovým výsledkom RZZP platiteľov poistného za rok 2015 bol preplatok vo výške </w:t>
      </w:r>
      <w:r w:rsidR="00CD0A71" w:rsidRPr="00864A6A">
        <w:rPr>
          <w:rFonts w:eastAsia="Times New Roman" w:cs="Times New Roman"/>
          <w:noProof/>
          <w:sz w:val="24"/>
          <w:szCs w:val="24"/>
        </w:rPr>
        <w:t xml:space="preserve">                     </w:t>
      </w:r>
      <w:r w:rsidRPr="00864A6A">
        <w:rPr>
          <w:rFonts w:eastAsia="Times New Roman" w:cs="Times New Roman"/>
          <w:noProof/>
          <w:sz w:val="24"/>
          <w:szCs w:val="24"/>
        </w:rPr>
        <w:t>81,1</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kým celkovým výsledkom RZZP za rok 2014 bol nedoplatok vo výške 55,9</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A007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Všetky ZP vykázali za rok 2015 vyššie preplatky na poistnom ako nedoplatky. Túto skutočnosť výrazne ovplyvnilo zavedenie odvodovej odpočítateľnej položky pre vybrané skupiny poistencov s účinnosťou od 1.</w:t>
      </w:r>
      <w:r w:rsidR="00A4617E" w:rsidRPr="00864A6A">
        <w:rPr>
          <w:rFonts w:eastAsia="Times New Roman" w:cs="Times New Roman"/>
          <w:noProof/>
          <w:sz w:val="24"/>
          <w:szCs w:val="24"/>
        </w:rPr>
        <w:t xml:space="preserve"> </w:t>
      </w:r>
      <w:r w:rsidRPr="00864A6A">
        <w:rPr>
          <w:rFonts w:eastAsia="Times New Roman" w:cs="Times New Roman"/>
          <w:noProof/>
          <w:sz w:val="24"/>
          <w:szCs w:val="24"/>
        </w:rPr>
        <w:t>1.</w:t>
      </w:r>
      <w:r w:rsidR="00A4617E" w:rsidRPr="00864A6A">
        <w:rPr>
          <w:rFonts w:eastAsia="Times New Roman" w:cs="Times New Roman"/>
          <w:noProof/>
          <w:sz w:val="24"/>
          <w:szCs w:val="24"/>
        </w:rPr>
        <w:t xml:space="preserve"> </w:t>
      </w:r>
      <w:r w:rsidRPr="00864A6A">
        <w:rPr>
          <w:rFonts w:eastAsia="Times New Roman" w:cs="Times New Roman"/>
          <w:noProof/>
          <w:sz w:val="24"/>
          <w:szCs w:val="24"/>
        </w:rPr>
        <w:t>2015 a jej uplatnenie po prvýkrát v rámci r</w:t>
      </w:r>
      <w:r w:rsidRPr="00864A6A">
        <w:rPr>
          <w:rFonts w:eastAsia="Times New Roman" w:cs="Times New Roman"/>
          <w:sz w:val="24"/>
          <w:szCs w:val="24"/>
          <w:lang w:eastAsia="cs-CZ"/>
        </w:rPr>
        <w:t xml:space="preserve">očného zúčtovania poistného za rok 2015.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Výsledkom RZZP so štátom, vykonaného za rok 2015 (v roku 2016 ZP vykonávali ročné zúčtovanie so štátom za rok 2015), bol nedoplatok štátu za jeho poistencov vo výške 36,9 mil.</w:t>
      </w:r>
      <w:r w:rsidR="00A4617E" w:rsidRPr="00864A6A">
        <w:rPr>
          <w:rFonts w:eastAsia="Times New Roman" w:cs="Times New Roman"/>
          <w:noProof/>
          <w:sz w:val="24"/>
          <w:szCs w:val="24"/>
        </w:rPr>
        <w:t xml:space="preserve"> </w:t>
      </w:r>
      <w:r w:rsidRPr="00864A6A">
        <w:rPr>
          <w:rFonts w:eastAsia="Times New Roman" w:cs="Times New Roman"/>
          <w:noProof/>
          <w:sz w:val="24"/>
          <w:szCs w:val="24"/>
        </w:rPr>
        <w:t xml:space="preserve">eur.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 xml:space="preserve">Výsledky ročného zúčtovania poistného za rok 2015 sú uvedené v prílohe č. 6. </w:t>
      </w:r>
    </w:p>
    <w:p w:rsidR="00516396" w:rsidRPr="00864A6A" w:rsidRDefault="00516396" w:rsidP="00516396">
      <w:pPr>
        <w:numPr>
          <w:ilvl w:val="3"/>
          <w:numId w:val="7"/>
        </w:numPr>
        <w:spacing w:before="120" w:after="120" w:line="240" w:lineRule="auto"/>
        <w:outlineLvl w:val="3"/>
        <w:rPr>
          <w:rFonts w:cs="Times New Roman"/>
          <w:b/>
          <w:bCs/>
          <w:spacing w:val="5"/>
          <w:sz w:val="24"/>
          <w:szCs w:val="24"/>
        </w:rPr>
      </w:pPr>
      <w:bookmarkStart w:id="123" w:name="_Toc480273907"/>
      <w:bookmarkStart w:id="124" w:name="_Toc482864271"/>
      <w:bookmarkStart w:id="125" w:name="_Toc484090041"/>
      <w:r w:rsidRPr="00864A6A">
        <w:rPr>
          <w:rFonts w:cs="Times New Roman"/>
          <w:b/>
          <w:bCs/>
          <w:spacing w:val="5"/>
          <w:sz w:val="24"/>
          <w:szCs w:val="24"/>
        </w:rPr>
        <w:t>Prerozdeľovanie poistného</w:t>
      </w:r>
      <w:bookmarkEnd w:id="123"/>
      <w:bookmarkEnd w:id="124"/>
      <w:bookmarkEnd w:id="125"/>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Základom mesačného prerozdeľovania preddavkov na poistné v roku 2016 bolo 95</w:t>
      </w:r>
      <w:r w:rsidR="00A4617E"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 xml:space="preserve"> z celkovej sumy zaplatených preddavkov na poistné, ktoré platiteľ poistného zaplatil ZP za rozhodujúce obdobie. Mesačnými prerozdeľovaniami v roku 2016 bola prerozdelená suma 4 138,1</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V porovnaní s rokom 2015 (tento objem predstavoval sumu 3 899,3</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bol zaznamenaný nárast o 6,12</w:t>
      </w:r>
      <w:r w:rsidR="00A4617E"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 xml:space="preserve">. </w:t>
      </w:r>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Kumulatívnym výsledkom mesačných prerozdeľovaní v roku 2016 bola pohľadávka VšZP vo výške 170,7</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(v r. 2015 dosiahla pohľadávka VšZP objem 155,3</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A4617E"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Na úhrade vyčíslenej pohľadávky v roku 2016 sa podieľala </w:t>
      </w:r>
      <w:r w:rsidR="00A551E1" w:rsidRPr="00864A6A">
        <w:rPr>
          <w:rFonts w:eastAsia="Times New Roman" w:cs="Times New Roman"/>
          <w:noProof/>
          <w:sz w:val="24"/>
          <w:szCs w:val="24"/>
        </w:rPr>
        <w:t>DÔVERA</w:t>
      </w:r>
      <w:r w:rsidRPr="00864A6A">
        <w:rPr>
          <w:rFonts w:eastAsia="Times New Roman" w:cs="Times New Roman"/>
          <w:noProof/>
          <w:sz w:val="24"/>
          <w:szCs w:val="24"/>
        </w:rPr>
        <w:t xml:space="preserve"> objemom 115,2</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(67,47</w:t>
      </w:r>
      <w:r w:rsidR="00BF46CC"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w:t>
      </w:r>
      <w:r w:rsidR="00BF46CC" w:rsidRPr="00864A6A">
        <w:rPr>
          <w:rFonts w:eastAsia="Times New Roman" w:cs="Times New Roman"/>
          <w:noProof/>
          <w:sz w:val="24"/>
          <w:szCs w:val="24"/>
        </w:rPr>
        <w:t> a</w:t>
      </w:r>
      <w:r w:rsidRPr="00864A6A">
        <w:rPr>
          <w:rFonts w:eastAsia="Times New Roman" w:cs="Times New Roman"/>
          <w:noProof/>
          <w:sz w:val="24"/>
          <w:szCs w:val="24"/>
        </w:rPr>
        <w:t xml:space="preserve"> Union sumou 55,5</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(32,53</w:t>
      </w:r>
      <w:r w:rsidR="00BF46CC"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 xml:space="preserve">). </w:t>
      </w:r>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Priemerná výška pohľadávky z mesačného prerozdeľovania bola vo výške 14,224</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Priemerná výška záväzku z mesačného prerozdeľovania bola pre </w:t>
      </w:r>
      <w:r w:rsidR="00942305" w:rsidRPr="00864A6A">
        <w:rPr>
          <w:rFonts w:eastAsia="Times New Roman" w:cs="Times New Roman"/>
          <w:noProof/>
          <w:sz w:val="24"/>
          <w:szCs w:val="24"/>
        </w:rPr>
        <w:t>DÔVERU</w:t>
      </w:r>
      <w:r w:rsidRPr="00864A6A">
        <w:rPr>
          <w:rFonts w:eastAsia="Times New Roman" w:cs="Times New Roman"/>
          <w:noProof/>
          <w:sz w:val="24"/>
          <w:szCs w:val="24"/>
        </w:rPr>
        <w:t xml:space="preserve"> </w:t>
      </w:r>
      <w:r w:rsidR="00864A6A">
        <w:rPr>
          <w:rFonts w:eastAsia="Times New Roman" w:cs="Times New Roman"/>
          <w:noProof/>
          <w:sz w:val="24"/>
          <w:szCs w:val="24"/>
        </w:rPr>
        <w:t xml:space="preserve">                                                </w:t>
      </w:r>
      <w:r w:rsidRPr="00864A6A">
        <w:rPr>
          <w:rFonts w:eastAsia="Times New Roman" w:cs="Times New Roman"/>
          <w:noProof/>
          <w:sz w:val="24"/>
          <w:szCs w:val="24"/>
        </w:rPr>
        <w:t>9,597</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00BF46CC" w:rsidRPr="00864A6A">
        <w:rPr>
          <w:rFonts w:eastAsia="Times New Roman" w:cs="Times New Roman"/>
          <w:noProof/>
          <w:sz w:val="24"/>
          <w:szCs w:val="24"/>
        </w:rPr>
        <w:t> a</w:t>
      </w:r>
      <w:r w:rsidRPr="00864A6A">
        <w:rPr>
          <w:rFonts w:eastAsia="Times New Roman" w:cs="Times New Roman"/>
          <w:noProof/>
          <w:sz w:val="24"/>
          <w:szCs w:val="24"/>
        </w:rPr>
        <w:t xml:space="preserve"> pre Union 4,627</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F46C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w:t>
      </w:r>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Ročné prerozdeľovanie poistného sa vykonáva v každom kalendárnom roku za predchádzajúci kalendárny rok. Základom ročného prerozdeľovania poistného bolo 95</w:t>
      </w:r>
      <w:r w:rsidR="00BF46CC" w:rsidRPr="00864A6A">
        <w:rPr>
          <w:rFonts w:eastAsia="Times New Roman" w:cs="Times New Roman"/>
          <w:noProof/>
          <w:sz w:val="24"/>
          <w:szCs w:val="24"/>
        </w:rPr>
        <w:t xml:space="preserve"> </w:t>
      </w:r>
      <w:r w:rsidRPr="00864A6A">
        <w:rPr>
          <w:rFonts w:eastAsia="Times New Roman" w:cs="Times New Roman"/>
          <w:noProof/>
          <w:sz w:val="24"/>
          <w:szCs w:val="24"/>
        </w:rPr>
        <w:t xml:space="preserve">% sumy povinného poistného za jednotlivé kalendárne mesiace rozhodujúceho obdobia, ktorá bola upravená o sumu z výsledku ročného zúčtovania poistného za rozhodujúce obdobie kalendárneho roka </w:t>
      </w:r>
      <w:r w:rsidR="00CD0A71" w:rsidRPr="00864A6A">
        <w:rPr>
          <w:rFonts w:eastAsia="Times New Roman" w:cs="Times New Roman"/>
          <w:noProof/>
          <w:sz w:val="24"/>
          <w:szCs w:val="24"/>
        </w:rPr>
        <w:t xml:space="preserve">                 </w:t>
      </w:r>
      <w:r w:rsidRPr="00864A6A">
        <w:rPr>
          <w:rFonts w:eastAsia="Times New Roman" w:cs="Times New Roman"/>
          <w:noProof/>
          <w:sz w:val="24"/>
          <w:szCs w:val="24"/>
        </w:rPr>
        <w:t xml:space="preserve">podľa § 19 ods. 1 zákona č. 580/2004 Z. z. a o sumu výsledku ročného zúčtovania poistného plateného štátom vykonaného podľa § 19 ods. 19 zákona č. 580/2004 Z. z. </w:t>
      </w:r>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V roku 2016 sa vykonalo ročné prerozdeľovanie za rok 2015, ktorého základom bol finančný objem vo výške 3 942,8</w:t>
      </w:r>
      <w:r w:rsidR="00B47C3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47C3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w:t>
      </w:r>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Výsledkom ročného prerozdeľovania poistného za rok 2015 bola pohľadávka VšZP voči Union vo výške 1,41</w:t>
      </w:r>
      <w:r w:rsidR="00B47C3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47C3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a pohľadávka </w:t>
      </w:r>
      <w:r w:rsidR="00942305" w:rsidRPr="00864A6A">
        <w:rPr>
          <w:rFonts w:eastAsia="Times New Roman" w:cs="Times New Roman"/>
          <w:noProof/>
          <w:sz w:val="24"/>
          <w:szCs w:val="24"/>
        </w:rPr>
        <w:t>DÔVERY</w:t>
      </w:r>
      <w:r w:rsidRPr="00864A6A">
        <w:rPr>
          <w:rFonts w:eastAsia="Times New Roman" w:cs="Times New Roman"/>
          <w:noProof/>
          <w:sz w:val="24"/>
          <w:szCs w:val="24"/>
        </w:rPr>
        <w:t xml:space="preserve"> voči Union vo výške 2,60</w:t>
      </w:r>
      <w:r w:rsidR="00B47C3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47C3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Celkový záväzok Union voči obidvom ZP bol vo výške 4,01 mil.</w:t>
      </w:r>
      <w:r w:rsidR="00B47C3B" w:rsidRPr="00864A6A">
        <w:rPr>
          <w:rFonts w:eastAsia="Times New Roman" w:cs="Times New Roman"/>
          <w:noProof/>
          <w:sz w:val="24"/>
          <w:szCs w:val="24"/>
        </w:rPr>
        <w:t xml:space="preserve"> </w:t>
      </w:r>
      <w:r w:rsidR="002028E9" w:rsidRPr="00864A6A">
        <w:rPr>
          <w:rFonts w:eastAsia="Times New Roman" w:cs="Times New Roman"/>
          <w:noProof/>
          <w:sz w:val="24"/>
          <w:szCs w:val="24"/>
        </w:rPr>
        <w:t>eur</w:t>
      </w:r>
      <w:r w:rsidR="00246066" w:rsidRPr="00864A6A">
        <w:rPr>
          <w:rFonts w:eastAsia="Times New Roman" w:cs="Times New Roman"/>
          <w:noProof/>
          <w:sz w:val="24"/>
          <w:szCs w:val="24"/>
        </w:rPr>
        <w:t>.</w:t>
      </w:r>
      <w:r w:rsidRPr="00864A6A">
        <w:rPr>
          <w:rFonts w:eastAsia="Times New Roman" w:cs="Times New Roman"/>
          <w:noProof/>
          <w:sz w:val="24"/>
          <w:szCs w:val="24"/>
        </w:rPr>
        <w:t xml:space="preserve"> </w:t>
      </w:r>
    </w:p>
    <w:p w:rsidR="00516396" w:rsidRPr="00864A6A" w:rsidRDefault="00516396" w:rsidP="00516396">
      <w:pPr>
        <w:tabs>
          <w:tab w:val="left" w:pos="0"/>
        </w:tabs>
        <w:spacing w:before="120" w:after="120" w:line="240" w:lineRule="auto"/>
        <w:rPr>
          <w:rFonts w:eastAsia="Times New Roman" w:cs="Times New Roman"/>
          <w:noProof/>
          <w:sz w:val="24"/>
          <w:szCs w:val="24"/>
        </w:rPr>
      </w:pPr>
      <w:r w:rsidRPr="00864A6A">
        <w:rPr>
          <w:rFonts w:eastAsia="Times New Roman" w:cs="Times New Roman"/>
          <w:noProof/>
          <w:sz w:val="24"/>
          <w:szCs w:val="24"/>
        </w:rPr>
        <w:t>Prerozdeľovanie poistného sa vykonáva na základe štruktúry poistného kmeňa ZP z pohľadu pohlavia, veku, ekonomiclej aktivity a začlenenia poistencov do FNS. V prílohe č. 7 je uvedený prehľad priemerných počtov poistencov jednotlivých ZP zaradených do jednotlivých FNS za roky 2015 a 2016 pre účely prerozdeľovania.</w:t>
      </w:r>
    </w:p>
    <w:p w:rsidR="007B3F14" w:rsidRPr="00864A6A" w:rsidRDefault="007B3F14" w:rsidP="00516396">
      <w:pPr>
        <w:tabs>
          <w:tab w:val="left" w:pos="0"/>
        </w:tabs>
        <w:spacing w:before="120" w:after="120" w:line="240" w:lineRule="auto"/>
        <w:rPr>
          <w:rFonts w:eastAsia="Times New Roman" w:cs="Times New Roman"/>
          <w:noProof/>
          <w:sz w:val="24"/>
          <w:szCs w:val="24"/>
        </w:rPr>
      </w:pPr>
    </w:p>
    <w:p w:rsidR="00CD0A71" w:rsidRPr="00864A6A" w:rsidRDefault="00CD0A71" w:rsidP="00516396">
      <w:pPr>
        <w:tabs>
          <w:tab w:val="left" w:pos="0"/>
        </w:tabs>
        <w:spacing w:before="120" w:after="120" w:line="240" w:lineRule="auto"/>
        <w:rPr>
          <w:rFonts w:eastAsia="Times New Roman" w:cs="Times New Roman"/>
          <w:noProof/>
          <w:sz w:val="24"/>
          <w:szCs w:val="24"/>
        </w:rPr>
      </w:pPr>
    </w:p>
    <w:p w:rsidR="00516396" w:rsidRPr="00864A6A" w:rsidRDefault="00516396" w:rsidP="00516396">
      <w:pPr>
        <w:numPr>
          <w:ilvl w:val="2"/>
          <w:numId w:val="7"/>
        </w:numPr>
        <w:spacing w:before="120" w:after="120" w:line="240" w:lineRule="auto"/>
        <w:outlineLvl w:val="2"/>
        <w:rPr>
          <w:rFonts w:cs="Times New Roman"/>
          <w:b/>
          <w:iCs/>
          <w:color w:val="000000" w:themeColor="text1"/>
          <w:spacing w:val="5"/>
          <w:sz w:val="24"/>
          <w:szCs w:val="24"/>
        </w:rPr>
      </w:pPr>
      <w:bookmarkStart w:id="126" w:name="_Toc482864272"/>
      <w:bookmarkStart w:id="127" w:name="_Toc484090042"/>
      <w:r w:rsidRPr="00864A6A">
        <w:rPr>
          <w:rFonts w:cs="Times New Roman"/>
          <w:b/>
          <w:iCs/>
          <w:color w:val="000000" w:themeColor="text1"/>
          <w:spacing w:val="5"/>
          <w:sz w:val="24"/>
          <w:szCs w:val="24"/>
        </w:rPr>
        <w:t>Výdavky ZP</w:t>
      </w:r>
      <w:bookmarkEnd w:id="126"/>
      <w:bookmarkEnd w:id="127"/>
    </w:p>
    <w:p w:rsidR="00516396" w:rsidRPr="00864A6A" w:rsidRDefault="00516396" w:rsidP="006D3728">
      <w:pPr>
        <w:tabs>
          <w:tab w:val="left" w:pos="567"/>
        </w:tabs>
        <w:spacing w:before="120" w:after="120" w:line="240" w:lineRule="auto"/>
        <w:rPr>
          <w:rFonts w:eastAsia="Times New Roman" w:cs="Times New Roman"/>
          <w:noProof/>
          <w:sz w:val="24"/>
          <w:szCs w:val="24"/>
        </w:rPr>
      </w:pPr>
      <w:bookmarkStart w:id="128" w:name="_Toc418501537"/>
      <w:r w:rsidRPr="00864A6A">
        <w:rPr>
          <w:rFonts w:eastAsia="Times New Roman" w:cs="Times New Roman"/>
          <w:noProof/>
          <w:sz w:val="24"/>
          <w:szCs w:val="24"/>
        </w:rPr>
        <w:t>V roku 2016 výdavky celkom za ZP dosiahli výšku 4 538,9</w:t>
      </w:r>
      <w:r w:rsidR="004B1AD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4B1AD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V porovnaní s predchádzajúcim rokom vzrástli o 321,6</w:t>
      </w:r>
      <w:r w:rsidR="004B1AD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4B1AD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(7,63</w:t>
      </w:r>
      <w:r w:rsidR="004B1ADB" w:rsidRPr="00864A6A">
        <w:rPr>
          <w:rFonts w:eastAsia="Times New Roman" w:cs="Times New Roman"/>
          <w:noProof/>
          <w:sz w:val="24"/>
          <w:szCs w:val="24"/>
        </w:rPr>
        <w:t xml:space="preserve"> </w:t>
      </w:r>
      <w:r w:rsidRPr="00864A6A">
        <w:rPr>
          <w:rFonts w:eastAsia="Times New Roman" w:cs="Times New Roman"/>
          <w:noProof/>
          <w:sz w:val="24"/>
          <w:szCs w:val="24"/>
        </w:rPr>
        <w:t>%).</w:t>
      </w:r>
    </w:p>
    <w:p w:rsidR="00516396" w:rsidRPr="00864A6A" w:rsidRDefault="00516396" w:rsidP="006D3728">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Výdavky na ZS oproti predchádzajúcemu roku vzrástli o 7,59</w:t>
      </w:r>
      <w:r w:rsidR="004B1ADB" w:rsidRPr="00864A6A">
        <w:rPr>
          <w:rFonts w:eastAsia="Times New Roman" w:cs="Times New Roman"/>
          <w:noProof/>
          <w:sz w:val="24"/>
          <w:szCs w:val="24"/>
        </w:rPr>
        <w:t xml:space="preserve"> </w:t>
      </w:r>
      <w:r w:rsidRPr="00864A6A">
        <w:rPr>
          <w:rFonts w:eastAsia="Times New Roman" w:cs="Times New Roman"/>
          <w:noProof/>
          <w:sz w:val="24"/>
          <w:szCs w:val="24"/>
        </w:rPr>
        <w:t xml:space="preserve">%. Boli vo výške </w:t>
      </w:r>
      <w:r w:rsidR="00864A6A">
        <w:rPr>
          <w:rFonts w:eastAsia="Times New Roman" w:cs="Times New Roman"/>
          <w:noProof/>
          <w:sz w:val="24"/>
          <w:szCs w:val="24"/>
        </w:rPr>
        <w:t xml:space="preserve">                                  </w:t>
      </w:r>
      <w:r w:rsidRPr="00864A6A">
        <w:rPr>
          <w:rFonts w:eastAsia="Times New Roman" w:cs="Times New Roman"/>
          <w:noProof/>
          <w:sz w:val="24"/>
          <w:szCs w:val="24"/>
        </w:rPr>
        <w:t>4 285,1</w:t>
      </w:r>
      <w:r w:rsidR="004B1AD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4B1AD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004B1ADB" w:rsidRPr="00864A6A">
        <w:rPr>
          <w:rFonts w:eastAsia="Times New Roman" w:cs="Times New Roman"/>
          <w:noProof/>
          <w:sz w:val="24"/>
          <w:szCs w:val="24"/>
        </w:rPr>
        <w:t> a</w:t>
      </w:r>
      <w:r w:rsidR="002706E7" w:rsidRPr="00864A6A">
        <w:rPr>
          <w:rFonts w:eastAsia="Times New Roman" w:cs="Times New Roman"/>
          <w:noProof/>
          <w:sz w:val="24"/>
          <w:szCs w:val="24"/>
        </w:rPr>
        <w:t xml:space="preserve"> </w:t>
      </w:r>
      <w:r w:rsidRPr="00864A6A">
        <w:rPr>
          <w:rFonts w:eastAsia="Times New Roman" w:cs="Times New Roman"/>
          <w:noProof/>
          <w:sz w:val="24"/>
          <w:szCs w:val="24"/>
        </w:rPr>
        <w:t>ich podiel z celkových výdavkov ZP tvoril 90,98</w:t>
      </w:r>
      <w:r w:rsidR="002706E7"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p>
    <w:p w:rsidR="00516396" w:rsidRPr="00864A6A" w:rsidRDefault="00516396" w:rsidP="006D3728">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Výdavky na správu ZP tvorili 3,22</w:t>
      </w:r>
      <w:r w:rsidR="002706E7" w:rsidRPr="00864A6A">
        <w:rPr>
          <w:rFonts w:eastAsia="Times New Roman" w:cs="Times New Roman"/>
          <w:noProof/>
          <w:sz w:val="24"/>
          <w:szCs w:val="24"/>
        </w:rPr>
        <w:t xml:space="preserve"> </w:t>
      </w:r>
      <w:r w:rsidRPr="00864A6A">
        <w:rPr>
          <w:rFonts w:eastAsia="Times New Roman" w:cs="Times New Roman"/>
          <w:noProof/>
          <w:sz w:val="24"/>
          <w:szCs w:val="24"/>
        </w:rPr>
        <w:t xml:space="preserve">% z celkových </w:t>
      </w:r>
      <w:r w:rsidR="003B5F34" w:rsidRPr="00864A6A">
        <w:rPr>
          <w:rFonts w:eastAsia="Times New Roman" w:cs="Times New Roman"/>
          <w:noProof/>
          <w:sz w:val="24"/>
          <w:szCs w:val="24"/>
        </w:rPr>
        <w:t>výdavkov a ich výška bola 151,7</w:t>
      </w:r>
      <w:r w:rsidR="002706E7" w:rsidRPr="00864A6A">
        <w:rPr>
          <w:rFonts w:eastAsia="Times New Roman" w:cs="Times New Roman"/>
          <w:noProof/>
          <w:sz w:val="24"/>
          <w:szCs w:val="24"/>
        </w:rPr>
        <w:t xml:space="preserve"> </w:t>
      </w:r>
      <w:r w:rsidRPr="00864A6A">
        <w:rPr>
          <w:rFonts w:eastAsia="Times New Roman" w:cs="Times New Roman"/>
          <w:noProof/>
          <w:sz w:val="24"/>
          <w:szCs w:val="24"/>
        </w:rPr>
        <w:t>mil.</w:t>
      </w:r>
      <w:r w:rsidR="002706E7" w:rsidRPr="00864A6A">
        <w:rPr>
          <w:rFonts w:eastAsia="Times New Roman" w:cs="Times New Roman"/>
          <w:noProof/>
          <w:sz w:val="24"/>
          <w:szCs w:val="24"/>
        </w:rPr>
        <w:t xml:space="preserve"> </w:t>
      </w:r>
      <w:r w:rsidR="008A5913" w:rsidRPr="00864A6A">
        <w:rPr>
          <w:rFonts w:eastAsia="Times New Roman" w:cs="Times New Roman"/>
          <w:noProof/>
          <w:sz w:val="24"/>
          <w:szCs w:val="24"/>
        </w:rPr>
        <w:t>eur</w:t>
      </w:r>
      <w:r w:rsidRPr="00864A6A">
        <w:rPr>
          <w:rFonts w:eastAsia="Times New Roman" w:cs="Times New Roman"/>
          <w:noProof/>
          <w:sz w:val="24"/>
          <w:szCs w:val="24"/>
        </w:rPr>
        <w:t>. Oproti roku 2015 vzrástli o 7,91</w:t>
      </w:r>
      <w:r w:rsidR="002706E7"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p>
    <w:p w:rsidR="00516396" w:rsidRPr="00864A6A" w:rsidRDefault="00516396" w:rsidP="006D3728">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Výdavky za poskytnutú ZS, v hodnotovom vyjadrení, dosiahli objem 4 285,1</w:t>
      </w:r>
      <w:r w:rsidR="002706E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706E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čo je oproti roku 2015 viac o 302,4</w:t>
      </w:r>
      <w:r w:rsidR="002706E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706E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w:t>
      </w:r>
      <w:r w:rsidR="007976E4" w:rsidRPr="00864A6A">
        <w:rPr>
          <w:rFonts w:eastAsia="Times New Roman" w:cs="Times New Roman"/>
          <w:noProof/>
          <w:sz w:val="24"/>
          <w:szCs w:val="24"/>
        </w:rPr>
        <w:t xml:space="preserve"> Najväčší objem výdavkov </w:t>
      </w:r>
      <w:r w:rsidR="00B41AC1" w:rsidRPr="00864A6A">
        <w:rPr>
          <w:rFonts w:eastAsia="Times New Roman" w:cs="Times New Roman"/>
          <w:noProof/>
          <w:sz w:val="24"/>
          <w:szCs w:val="24"/>
        </w:rPr>
        <w:t>tvorili  výdavky na AZS</w:t>
      </w:r>
      <w:r w:rsidR="007976E4" w:rsidRPr="00864A6A">
        <w:rPr>
          <w:rFonts w:eastAsia="Times New Roman" w:cs="Times New Roman"/>
          <w:noProof/>
          <w:sz w:val="24"/>
          <w:szCs w:val="24"/>
        </w:rPr>
        <w:t xml:space="preserve"> až </w:t>
      </w:r>
      <w:r w:rsidR="00CD0A71" w:rsidRPr="00864A6A">
        <w:rPr>
          <w:rFonts w:eastAsia="Times New Roman" w:cs="Times New Roman"/>
          <w:noProof/>
          <w:sz w:val="24"/>
          <w:szCs w:val="24"/>
        </w:rPr>
        <w:t xml:space="preserve">            </w:t>
      </w:r>
      <w:r w:rsidR="007976E4" w:rsidRPr="00864A6A">
        <w:rPr>
          <w:rFonts w:eastAsia="Times New Roman" w:cs="Times New Roman"/>
          <w:noProof/>
          <w:sz w:val="24"/>
          <w:szCs w:val="24"/>
        </w:rPr>
        <w:t>1 502,7</w:t>
      </w:r>
      <w:r w:rsidR="002706E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2706E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007976E4" w:rsidRPr="00864A6A">
        <w:rPr>
          <w:rFonts w:eastAsia="Times New Roman" w:cs="Times New Roman"/>
          <w:noProof/>
          <w:sz w:val="24"/>
          <w:szCs w:val="24"/>
        </w:rPr>
        <w:t xml:space="preserve"> a v ÚZS 1</w:t>
      </w:r>
      <w:r w:rsidR="00C12CC5" w:rsidRPr="00864A6A">
        <w:rPr>
          <w:rFonts w:eastAsia="Times New Roman" w:cs="Times New Roman"/>
          <w:noProof/>
          <w:sz w:val="24"/>
          <w:szCs w:val="24"/>
        </w:rPr>
        <w:t xml:space="preserve"> </w:t>
      </w:r>
      <w:r w:rsidR="007976E4" w:rsidRPr="00864A6A">
        <w:rPr>
          <w:rFonts w:eastAsia="Times New Roman" w:cs="Times New Roman"/>
          <w:noProof/>
          <w:sz w:val="24"/>
          <w:szCs w:val="24"/>
        </w:rPr>
        <w:t>451</w:t>
      </w:r>
      <w:r w:rsidR="00C12CC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12CC5"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007976E4" w:rsidRPr="00864A6A">
        <w:rPr>
          <w:rFonts w:eastAsia="Times New Roman" w:cs="Times New Roman"/>
          <w:noProof/>
          <w:sz w:val="24"/>
          <w:szCs w:val="24"/>
        </w:rPr>
        <w:t>.</w:t>
      </w:r>
      <w:r w:rsidRPr="00864A6A">
        <w:rPr>
          <w:rFonts w:eastAsia="Times New Roman" w:cs="Times New Roman"/>
          <w:noProof/>
          <w:sz w:val="24"/>
          <w:szCs w:val="24"/>
        </w:rPr>
        <w:t xml:space="preserve"> Najvyšší nárast výdavkov na ZS v absolútnej hodnote bol vykázaný v AZS o125,9</w:t>
      </w:r>
      <w:r w:rsidR="00C12CC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12CC5"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a v ÚZS o 96,7</w:t>
      </w:r>
      <w:r w:rsidR="00C12CC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12CC5"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viac. V rámci  </w:t>
      </w:r>
      <w:r w:rsidR="00B41AC1" w:rsidRPr="00864A6A">
        <w:rPr>
          <w:rFonts w:eastAsia="Times New Roman" w:cs="Times New Roman"/>
          <w:noProof/>
          <w:sz w:val="24"/>
          <w:szCs w:val="24"/>
        </w:rPr>
        <w:t>A</w:t>
      </w:r>
      <w:r w:rsidRPr="00864A6A">
        <w:rPr>
          <w:rFonts w:eastAsia="Times New Roman" w:cs="Times New Roman"/>
          <w:noProof/>
          <w:sz w:val="24"/>
          <w:szCs w:val="24"/>
        </w:rPr>
        <w:t xml:space="preserve">ZS </w:t>
      </w:r>
      <w:r w:rsidR="00B41AC1" w:rsidRPr="00864A6A">
        <w:rPr>
          <w:rFonts w:eastAsia="Times New Roman" w:cs="Times New Roman"/>
          <w:noProof/>
          <w:sz w:val="24"/>
          <w:szCs w:val="24"/>
        </w:rPr>
        <w:t xml:space="preserve"> nárast vykázala </w:t>
      </w:r>
      <w:r w:rsidRPr="00864A6A">
        <w:rPr>
          <w:rFonts w:eastAsia="Times New Roman" w:cs="Times New Roman"/>
          <w:noProof/>
          <w:sz w:val="24"/>
          <w:szCs w:val="24"/>
        </w:rPr>
        <w:t xml:space="preserve"> špecializovaná ZS o 36,98</w:t>
      </w:r>
      <w:r w:rsidR="00C12CC5" w:rsidRPr="00864A6A">
        <w:rPr>
          <w:rFonts w:eastAsia="Times New Roman" w:cs="Times New Roman"/>
          <w:noProof/>
          <w:sz w:val="24"/>
          <w:szCs w:val="24"/>
        </w:rPr>
        <w:t xml:space="preserve"> </w:t>
      </w:r>
      <w:r w:rsidRPr="00864A6A">
        <w:rPr>
          <w:rFonts w:eastAsia="Times New Roman" w:cs="Times New Roman"/>
          <w:noProof/>
          <w:sz w:val="24"/>
          <w:szCs w:val="24"/>
        </w:rPr>
        <w:t xml:space="preserve">%. Výdavky </w:t>
      </w:r>
      <w:r w:rsidR="00B41AC1" w:rsidRPr="00864A6A">
        <w:rPr>
          <w:rFonts w:eastAsia="Times New Roman" w:cs="Times New Roman"/>
          <w:noProof/>
          <w:sz w:val="24"/>
          <w:szCs w:val="24"/>
        </w:rPr>
        <w:t>Ú</w:t>
      </w:r>
      <w:r w:rsidRPr="00864A6A">
        <w:rPr>
          <w:rFonts w:eastAsia="Times New Roman" w:cs="Times New Roman"/>
          <w:noProof/>
          <w:sz w:val="24"/>
          <w:szCs w:val="24"/>
        </w:rPr>
        <w:t>ZS stúpli o 7,14</w:t>
      </w:r>
      <w:r w:rsidR="00C12CC5" w:rsidRPr="00864A6A">
        <w:rPr>
          <w:rFonts w:eastAsia="Times New Roman" w:cs="Times New Roman"/>
          <w:noProof/>
          <w:sz w:val="24"/>
          <w:szCs w:val="24"/>
        </w:rPr>
        <w:t xml:space="preserve"> </w:t>
      </w:r>
      <w:r w:rsidRPr="00864A6A">
        <w:rPr>
          <w:rFonts w:eastAsia="Times New Roman" w:cs="Times New Roman"/>
          <w:noProof/>
          <w:sz w:val="24"/>
          <w:szCs w:val="24"/>
        </w:rPr>
        <w:t>% a na lekárenskú ZS o 5,13</w:t>
      </w:r>
      <w:r w:rsidR="00C12CC5" w:rsidRPr="00864A6A">
        <w:rPr>
          <w:rFonts w:eastAsia="Times New Roman" w:cs="Times New Roman"/>
          <w:noProof/>
          <w:sz w:val="24"/>
          <w:szCs w:val="24"/>
        </w:rPr>
        <w:t xml:space="preserve"> </w:t>
      </w:r>
      <w:r w:rsidRPr="00864A6A">
        <w:rPr>
          <w:rFonts w:eastAsia="Times New Roman" w:cs="Times New Roman"/>
          <w:noProof/>
          <w:sz w:val="24"/>
          <w:szCs w:val="24"/>
        </w:rPr>
        <w:t>%.</w:t>
      </w:r>
    </w:p>
    <w:p w:rsidR="00516396" w:rsidRPr="00864A6A" w:rsidRDefault="00516396" w:rsidP="006D3728">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Stav výdavkov na ZS v období rokov 2015-2016 uvádza graf č. 6</w:t>
      </w:r>
      <w:r w:rsidR="00321583" w:rsidRPr="00864A6A">
        <w:rPr>
          <w:rFonts w:eastAsia="Times New Roman" w:cs="Times New Roman"/>
          <w:noProof/>
          <w:sz w:val="24"/>
          <w:szCs w:val="24"/>
        </w:rPr>
        <w:t>.</w:t>
      </w:r>
    </w:p>
    <w:p w:rsidR="00516396" w:rsidRPr="00864A6A" w:rsidDel="00A4200D" w:rsidRDefault="00516396" w:rsidP="006D3728">
      <w:pPr>
        <w:spacing w:before="120" w:after="120" w:line="240" w:lineRule="auto"/>
        <w:rPr>
          <w:rFonts w:cs="Times New Roman"/>
          <w:b/>
          <w:bCs/>
          <w:color w:val="000000" w:themeColor="text1"/>
          <w:sz w:val="24"/>
          <w:szCs w:val="24"/>
          <w:lang w:eastAsia="cs-CZ"/>
        </w:rPr>
      </w:pPr>
      <w:bookmarkStart w:id="129" w:name="_Toc484439155"/>
      <w:bookmarkEnd w:id="128"/>
      <w:r w:rsidRPr="00864A6A">
        <w:rPr>
          <w:rFonts w:cs="Times New Roman"/>
          <w:bCs/>
          <w:color w:val="000000" w:themeColor="text1"/>
          <w:sz w:val="24"/>
          <w:szCs w:val="24"/>
          <w:lang w:eastAsia="cs-CZ"/>
        </w:rPr>
        <w:t>Graf č.</w:t>
      </w:r>
      <w:r w:rsidR="00C12CC5"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6</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Stav výdavkov ZP na ZS v rokoch 2015-2016 v mil.</w:t>
      </w:r>
      <w:r w:rsidR="00C12CC5" w:rsidRPr="00864A6A">
        <w:rPr>
          <w:rFonts w:cs="Times New Roman"/>
          <w:bCs/>
          <w:color w:val="000000" w:themeColor="text1"/>
          <w:sz w:val="24"/>
          <w:szCs w:val="24"/>
          <w:lang w:eastAsia="cs-CZ"/>
        </w:rPr>
        <w:t xml:space="preserve"> </w:t>
      </w:r>
      <w:r w:rsidR="00B41AC1" w:rsidRPr="00864A6A">
        <w:rPr>
          <w:rFonts w:cs="Times New Roman"/>
          <w:bCs/>
          <w:color w:val="000000" w:themeColor="text1"/>
          <w:sz w:val="24"/>
          <w:szCs w:val="24"/>
          <w:lang w:eastAsia="cs-CZ"/>
        </w:rPr>
        <w:t>eur</w:t>
      </w:r>
      <w:bookmarkEnd w:id="129"/>
    </w:p>
    <w:p w:rsidR="00CD0A71" w:rsidRPr="00864A6A" w:rsidRDefault="00516396" w:rsidP="00CD0A71">
      <w:pPr>
        <w:tabs>
          <w:tab w:val="left" w:pos="7088"/>
        </w:tabs>
        <w:spacing w:line="240" w:lineRule="auto"/>
        <w:jc w:val="center"/>
        <w:rPr>
          <w:lang w:eastAsia="cs-CZ"/>
        </w:rPr>
      </w:pPr>
      <w:r w:rsidRPr="00864A6A">
        <w:rPr>
          <w:rFonts w:eastAsia="Times New Roman" w:cs="Times New Roman"/>
          <w:noProof/>
          <w:sz w:val="24"/>
          <w:szCs w:val="24"/>
        </w:rPr>
        <w:drawing>
          <wp:inline distT="0" distB="0" distL="0" distR="0" wp14:anchorId="33C631F7" wp14:editId="55778E05">
            <wp:extent cx="5534025" cy="1876425"/>
            <wp:effectExtent l="0" t="0" r="0" b="0"/>
            <wp:docPr id="6" name="Graf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rsidR="00516396" w:rsidRPr="00864A6A" w:rsidRDefault="00516396" w:rsidP="00CD0A71">
      <w:pPr>
        <w:tabs>
          <w:tab w:val="left" w:pos="7088"/>
        </w:tabs>
        <w:spacing w:line="240" w:lineRule="auto"/>
        <w:jc w:val="left"/>
        <w:rPr>
          <w:i/>
          <w:sz w:val="20"/>
          <w:szCs w:val="20"/>
        </w:rPr>
      </w:pPr>
      <w:r w:rsidRPr="00864A6A">
        <w:rPr>
          <w:i/>
          <w:sz w:val="20"/>
          <w:szCs w:val="20"/>
        </w:rPr>
        <w:t>Zdroj: ZP</w:t>
      </w:r>
    </w:p>
    <w:p w:rsidR="00516396" w:rsidRPr="00864A6A" w:rsidRDefault="00516396" w:rsidP="00516396">
      <w:pPr>
        <w:tabs>
          <w:tab w:val="left" w:pos="426"/>
        </w:tabs>
        <w:spacing w:line="240" w:lineRule="auto"/>
        <w:rPr>
          <w:rFonts w:cs="Times New Roman"/>
          <w:bCs/>
          <w:color w:val="000000" w:themeColor="text1"/>
          <w:sz w:val="24"/>
          <w:szCs w:val="24"/>
          <w:lang w:eastAsia="cs-CZ"/>
        </w:rPr>
      </w:pPr>
    </w:p>
    <w:p w:rsidR="00516396" w:rsidRPr="00864A6A" w:rsidRDefault="00516396" w:rsidP="00516396">
      <w:pPr>
        <w:tabs>
          <w:tab w:val="left" w:pos="426"/>
        </w:tabs>
        <w:spacing w:line="240" w:lineRule="auto"/>
        <w:jc w:val="left"/>
        <w:rPr>
          <w:rFonts w:eastAsia="Times New Roman" w:cs="Times New Roman"/>
          <w:bCs/>
          <w:sz w:val="24"/>
          <w:szCs w:val="24"/>
          <w:lang w:eastAsia="cs-CZ"/>
        </w:rPr>
      </w:pPr>
      <w:r w:rsidRPr="00864A6A">
        <w:rPr>
          <w:rFonts w:eastAsia="Times New Roman" w:cs="Times New Roman"/>
          <w:bCs/>
          <w:sz w:val="24"/>
          <w:szCs w:val="24"/>
          <w:lang w:eastAsia="cs-CZ"/>
        </w:rPr>
        <w:t xml:space="preserve">Stav výdavkov na ZS prepočítaných v </w:t>
      </w:r>
      <w:r w:rsidR="008A5913" w:rsidRPr="00864A6A">
        <w:rPr>
          <w:rFonts w:eastAsia="Times New Roman" w:cs="Times New Roman"/>
          <w:bCs/>
          <w:sz w:val="24"/>
          <w:szCs w:val="24"/>
          <w:lang w:eastAsia="cs-CZ"/>
        </w:rPr>
        <w:t>eurách</w:t>
      </w:r>
      <w:r w:rsidRPr="00864A6A">
        <w:rPr>
          <w:rFonts w:eastAsia="Times New Roman" w:cs="Times New Roman"/>
          <w:bCs/>
          <w:sz w:val="24"/>
          <w:szCs w:val="24"/>
          <w:lang w:eastAsia="cs-CZ"/>
        </w:rPr>
        <w:t xml:space="preserve"> na poistenca je uvedený v grafe č. 7</w:t>
      </w:r>
      <w:r w:rsidR="00321583" w:rsidRPr="00864A6A">
        <w:rPr>
          <w:rFonts w:eastAsia="Times New Roman" w:cs="Times New Roman"/>
          <w:bCs/>
          <w:sz w:val="24"/>
          <w:szCs w:val="24"/>
          <w:lang w:eastAsia="cs-CZ"/>
        </w:rPr>
        <w:t>.</w:t>
      </w:r>
      <w:r w:rsidRPr="00864A6A">
        <w:rPr>
          <w:rFonts w:eastAsia="Times New Roman" w:cs="Times New Roman"/>
          <w:bCs/>
          <w:sz w:val="24"/>
          <w:szCs w:val="24"/>
          <w:lang w:eastAsia="cs-CZ"/>
        </w:rPr>
        <w:t xml:space="preserve"> </w:t>
      </w:r>
    </w:p>
    <w:p w:rsidR="00516396" w:rsidRPr="00864A6A" w:rsidRDefault="00516396" w:rsidP="00516396">
      <w:pPr>
        <w:spacing w:beforeLines="60" w:before="144" w:afterLines="60" w:after="144" w:line="240" w:lineRule="auto"/>
        <w:rPr>
          <w:rFonts w:cs="Times New Roman"/>
          <w:bCs/>
          <w:color w:val="000000" w:themeColor="text1"/>
          <w:sz w:val="24"/>
          <w:szCs w:val="24"/>
          <w:lang w:eastAsia="cs-CZ"/>
        </w:rPr>
      </w:pPr>
      <w:bookmarkStart w:id="130" w:name="_Toc484439156"/>
      <w:r w:rsidRPr="00864A6A">
        <w:rPr>
          <w:rFonts w:cs="Times New Roman"/>
          <w:bCs/>
          <w:color w:val="000000" w:themeColor="text1"/>
          <w:sz w:val="24"/>
          <w:szCs w:val="24"/>
          <w:lang w:eastAsia="cs-CZ"/>
        </w:rPr>
        <w:t>Graf č.</w:t>
      </w:r>
      <w:r w:rsidR="00321583"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7</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Stav výdavkov</w:t>
      </w:r>
      <w:r w:rsidR="00321583"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t>ZP na ZS v prepočte v</w:t>
      </w:r>
      <w:r w:rsidR="002028E9" w:rsidRPr="00864A6A">
        <w:rPr>
          <w:rFonts w:cs="Times New Roman"/>
          <w:bCs/>
          <w:color w:val="000000" w:themeColor="text1"/>
          <w:sz w:val="24"/>
          <w:szCs w:val="24"/>
          <w:lang w:eastAsia="cs-CZ"/>
        </w:rPr>
        <w:t> eur.</w:t>
      </w:r>
      <w:r w:rsidRPr="00864A6A">
        <w:rPr>
          <w:rFonts w:cs="Times New Roman"/>
          <w:bCs/>
          <w:color w:val="000000" w:themeColor="text1"/>
          <w:sz w:val="24"/>
          <w:szCs w:val="24"/>
          <w:lang w:eastAsia="cs-CZ"/>
        </w:rPr>
        <w:t xml:space="preserve"> na 1 poistenca</w:t>
      </w:r>
      <w:bookmarkEnd w:id="130"/>
    </w:p>
    <w:p w:rsidR="00516396" w:rsidRPr="00864A6A" w:rsidRDefault="00516396" w:rsidP="00AC4DA8">
      <w:pPr>
        <w:tabs>
          <w:tab w:val="left" w:pos="7088"/>
        </w:tabs>
        <w:jc w:val="center"/>
        <w:rPr>
          <w:lang w:eastAsia="cs-CZ"/>
        </w:rPr>
      </w:pPr>
      <w:r w:rsidRPr="00864A6A">
        <w:rPr>
          <w:rFonts w:eastAsia="Times New Roman" w:cs="Times New Roman"/>
          <w:noProof/>
          <w:sz w:val="24"/>
          <w:szCs w:val="24"/>
        </w:rPr>
        <w:drawing>
          <wp:inline distT="0" distB="0" distL="0" distR="0" wp14:anchorId="669045FB" wp14:editId="47D9AB2A">
            <wp:extent cx="5586825" cy="2156504"/>
            <wp:effectExtent l="0" t="0" r="0" b="0"/>
            <wp:docPr id="7" name="Graf 7"/>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rsidR="00516396" w:rsidRPr="00864A6A" w:rsidRDefault="00516396" w:rsidP="00516396">
      <w:pPr>
        <w:rPr>
          <w:i/>
          <w:sz w:val="20"/>
          <w:szCs w:val="20"/>
        </w:rPr>
      </w:pPr>
      <w:r w:rsidRPr="00864A6A">
        <w:rPr>
          <w:i/>
          <w:sz w:val="20"/>
          <w:szCs w:val="20"/>
        </w:rPr>
        <w:t>Zdroj: ZP</w:t>
      </w:r>
    </w:p>
    <w:p w:rsidR="00516396" w:rsidRPr="00864A6A" w:rsidRDefault="00516396" w:rsidP="00516396">
      <w:pPr>
        <w:spacing w:before="120" w:after="120" w:line="240" w:lineRule="auto"/>
        <w:rPr>
          <w:rFonts w:ascii="Georgia" w:eastAsia="Times New Roman" w:hAnsi="Georgia" w:cs="Times New Roman"/>
          <w:sz w:val="24"/>
          <w:szCs w:val="24"/>
        </w:rPr>
      </w:pPr>
      <w:r w:rsidRPr="00864A6A">
        <w:rPr>
          <w:rFonts w:eastAsia="Times New Roman" w:cs="Times New Roman"/>
          <w:noProof/>
          <w:sz w:val="24"/>
          <w:szCs w:val="24"/>
        </w:rPr>
        <w:t xml:space="preserve">Ostatné výdavky nesúvisiace so </w:t>
      </w:r>
      <w:r w:rsidR="00CA049B" w:rsidRPr="00864A6A">
        <w:rPr>
          <w:rFonts w:eastAsia="Times New Roman" w:cs="Times New Roman"/>
          <w:noProof/>
          <w:sz w:val="24"/>
          <w:szCs w:val="24"/>
        </w:rPr>
        <w:t>ZS</w:t>
      </w:r>
      <w:r w:rsidRPr="00864A6A">
        <w:rPr>
          <w:rFonts w:eastAsia="Times New Roman" w:cs="Times New Roman"/>
          <w:noProof/>
          <w:sz w:val="24"/>
          <w:szCs w:val="24"/>
        </w:rPr>
        <w:t xml:space="preserve"> dosiahli výšku 273,0</w:t>
      </w:r>
      <w:r w:rsidR="00CA049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A049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a zaznamenali </w:t>
      </w:r>
      <w:r w:rsidR="00CD0A71" w:rsidRPr="00864A6A">
        <w:rPr>
          <w:rFonts w:eastAsia="Times New Roman" w:cs="Times New Roman"/>
          <w:noProof/>
          <w:sz w:val="24"/>
          <w:szCs w:val="24"/>
        </w:rPr>
        <w:t xml:space="preserve">                             </w:t>
      </w:r>
      <w:r w:rsidRPr="00864A6A">
        <w:rPr>
          <w:rFonts w:eastAsia="Times New Roman" w:cs="Times New Roman"/>
          <w:noProof/>
          <w:sz w:val="24"/>
          <w:szCs w:val="24"/>
        </w:rPr>
        <w:t>nárast o 21,0</w:t>
      </w:r>
      <w:r w:rsidR="00CA049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A049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(8,32</w:t>
      </w:r>
      <w:r w:rsidR="00CA049B"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lastRenderedPageBreak/>
        <w:t xml:space="preserve">Výdavky na správu a prevádzku </w:t>
      </w:r>
      <w:r w:rsidR="007976E4" w:rsidRPr="00864A6A">
        <w:rPr>
          <w:rFonts w:eastAsia="Times New Roman" w:cs="Times New Roman"/>
          <w:noProof/>
          <w:sz w:val="24"/>
          <w:szCs w:val="24"/>
        </w:rPr>
        <w:t>boli 151,7 mil.</w:t>
      </w:r>
      <w:r w:rsidR="00CA049B" w:rsidRPr="00864A6A">
        <w:rPr>
          <w:rFonts w:eastAsia="Times New Roman" w:cs="Times New Roman"/>
          <w:noProof/>
          <w:sz w:val="24"/>
          <w:szCs w:val="24"/>
        </w:rPr>
        <w:t xml:space="preserve"> </w:t>
      </w:r>
      <w:r w:rsidR="007976E4" w:rsidRPr="00864A6A">
        <w:rPr>
          <w:rFonts w:eastAsia="Times New Roman" w:cs="Times New Roman"/>
          <w:noProof/>
          <w:sz w:val="24"/>
          <w:szCs w:val="24"/>
        </w:rPr>
        <w:t xml:space="preserve">eur a </w:t>
      </w:r>
      <w:r w:rsidRPr="00864A6A">
        <w:rPr>
          <w:rFonts w:eastAsia="Times New Roman" w:cs="Times New Roman"/>
          <w:noProof/>
          <w:sz w:val="24"/>
          <w:szCs w:val="24"/>
        </w:rPr>
        <w:t>vzrástli oproti roku 2015 o 11,1</w:t>
      </w:r>
      <w:r w:rsidR="00CA049B"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A049B"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(7,91</w:t>
      </w:r>
      <w:r w:rsidR="00CA049B" w:rsidRPr="00864A6A">
        <w:rPr>
          <w:rFonts w:eastAsia="Times New Roman" w:cs="Times New Roman"/>
          <w:noProof/>
          <w:sz w:val="24"/>
          <w:szCs w:val="24"/>
        </w:rPr>
        <w:t xml:space="preserve"> </w:t>
      </w:r>
      <w:r w:rsidRPr="00864A6A">
        <w:rPr>
          <w:rFonts w:eastAsia="Times New Roman" w:cs="Times New Roman"/>
          <w:noProof/>
          <w:sz w:val="24"/>
          <w:szCs w:val="24"/>
        </w:rPr>
        <w:t xml:space="preserve">%). ZP mohli v kalendárnom roku vynaložiť na prevádzkové činnosti výdavky najviac do výšky, ktorá je stanovená podľa § 6a zákona č. 581/2004 Z. z. Všetky ZP tento zákonom stanovený limit výdavkov na prevádzkové činnosti dodržali. </w:t>
      </w:r>
    </w:p>
    <w:p w:rsidR="00516396" w:rsidRPr="00864A6A" w:rsidRDefault="00516396" w:rsidP="00516396">
      <w:pPr>
        <w:spacing w:before="120" w:after="120" w:line="240" w:lineRule="auto"/>
        <w:rPr>
          <w:rFonts w:eastAsia="Times New Roman" w:cs="Times New Roman"/>
          <w:bCs/>
          <w:noProof/>
          <w:color w:val="000000"/>
          <w:sz w:val="24"/>
          <w:szCs w:val="24"/>
        </w:rPr>
      </w:pPr>
      <w:r w:rsidRPr="00864A6A">
        <w:rPr>
          <w:rFonts w:eastAsia="Times New Roman" w:cs="Times New Roman"/>
          <w:bCs/>
          <w:noProof/>
          <w:color w:val="000000"/>
          <w:sz w:val="24"/>
          <w:szCs w:val="24"/>
        </w:rPr>
        <w:t xml:space="preserve">VšZP v roku 2016 </w:t>
      </w:r>
      <w:r w:rsidRPr="00864A6A">
        <w:rPr>
          <w:rFonts w:eastAsia="Times New Roman" w:cs="Times New Roman"/>
          <w:bCs/>
          <w:noProof/>
          <w:color w:val="000000"/>
          <w:sz w:val="24"/>
          <w:szCs w:val="24"/>
          <w:lang w:eastAsia="cs-CZ"/>
        </w:rPr>
        <w:t xml:space="preserve">zo zákonom stanoveného limitu výdavkov na prevádzkové činnosti vyčerpala </w:t>
      </w:r>
      <w:r w:rsidRPr="00864A6A">
        <w:rPr>
          <w:rFonts w:eastAsia="Times New Roman" w:cs="Times New Roman"/>
          <w:bCs/>
          <w:noProof/>
          <w:color w:val="000000"/>
          <w:sz w:val="24"/>
          <w:szCs w:val="24"/>
        </w:rPr>
        <w:t>94,23</w:t>
      </w:r>
      <w:r w:rsidR="00D332B5" w:rsidRPr="00864A6A">
        <w:rPr>
          <w:rFonts w:eastAsia="Times New Roman" w:cs="Times New Roman"/>
          <w:bCs/>
          <w:noProof/>
          <w:color w:val="000000"/>
          <w:sz w:val="24"/>
          <w:szCs w:val="24"/>
        </w:rPr>
        <w:t xml:space="preserve"> </w:t>
      </w:r>
      <w:r w:rsidRPr="00864A6A">
        <w:rPr>
          <w:rFonts w:eastAsia="Times New Roman" w:cs="Times New Roman"/>
          <w:bCs/>
          <w:noProof/>
          <w:color w:val="000000"/>
          <w:sz w:val="24"/>
          <w:szCs w:val="24"/>
        </w:rPr>
        <w:t>%, čo predstavuje</w:t>
      </w:r>
      <w:r w:rsidRPr="00864A6A">
        <w:rPr>
          <w:rFonts w:eastAsia="Times New Roman" w:cs="Times New Roman"/>
          <w:b/>
          <w:bCs/>
          <w:noProof/>
          <w:color w:val="000000"/>
          <w:sz w:val="24"/>
          <w:szCs w:val="24"/>
        </w:rPr>
        <w:t xml:space="preserve"> </w:t>
      </w:r>
      <w:r w:rsidRPr="00864A6A">
        <w:rPr>
          <w:rFonts w:eastAsia="Times New Roman" w:cs="Times New Roman"/>
          <w:bCs/>
          <w:noProof/>
          <w:color w:val="000000"/>
          <w:sz w:val="24"/>
          <w:szCs w:val="24"/>
        </w:rPr>
        <w:t xml:space="preserve">úsporu vo výške </w:t>
      </w:r>
      <w:r w:rsidR="007976E4" w:rsidRPr="00864A6A">
        <w:rPr>
          <w:rFonts w:eastAsia="Times New Roman" w:cs="Times New Roman"/>
          <w:bCs/>
          <w:noProof/>
          <w:color w:val="000000"/>
          <w:sz w:val="24"/>
          <w:szCs w:val="24"/>
        </w:rPr>
        <w:t>5,5</w:t>
      </w:r>
      <w:r w:rsidR="00D332B5" w:rsidRPr="00864A6A">
        <w:rPr>
          <w:rFonts w:eastAsia="Times New Roman" w:cs="Times New Roman"/>
          <w:bCs/>
          <w:noProof/>
          <w:color w:val="000000"/>
          <w:sz w:val="24"/>
          <w:szCs w:val="24"/>
        </w:rPr>
        <w:t xml:space="preserve"> </w:t>
      </w:r>
      <w:r w:rsidR="003B5F34" w:rsidRPr="00864A6A">
        <w:rPr>
          <w:rFonts w:eastAsia="Times New Roman" w:cs="Times New Roman"/>
          <w:bCs/>
          <w:noProof/>
          <w:color w:val="000000"/>
          <w:sz w:val="24"/>
          <w:szCs w:val="24"/>
        </w:rPr>
        <w:t>mil.</w:t>
      </w:r>
      <w:r w:rsidR="00D332B5" w:rsidRPr="00864A6A">
        <w:rPr>
          <w:rFonts w:eastAsia="Times New Roman" w:cs="Times New Roman"/>
          <w:bCs/>
          <w:noProof/>
          <w:color w:val="000000"/>
          <w:sz w:val="24"/>
          <w:szCs w:val="24"/>
        </w:rPr>
        <w:t xml:space="preserve"> </w:t>
      </w:r>
      <w:r w:rsidR="003B5F34" w:rsidRPr="00864A6A">
        <w:rPr>
          <w:rFonts w:eastAsia="Times New Roman" w:cs="Times New Roman"/>
          <w:bCs/>
          <w:noProof/>
          <w:color w:val="000000"/>
          <w:sz w:val="24"/>
          <w:szCs w:val="24"/>
        </w:rPr>
        <w:t>eur</w:t>
      </w:r>
      <w:r w:rsidRPr="00864A6A">
        <w:rPr>
          <w:rFonts w:eastAsia="Times New Roman" w:cs="Times New Roman"/>
          <w:bCs/>
          <w:noProof/>
          <w:color w:val="000000"/>
          <w:sz w:val="24"/>
          <w:szCs w:val="24"/>
        </w:rPr>
        <w:t xml:space="preserve">. </w:t>
      </w:r>
      <w:r w:rsidRPr="00864A6A">
        <w:rPr>
          <w:rFonts w:eastAsia="Times New Roman" w:cs="Times New Roman"/>
          <w:bCs/>
          <w:noProof/>
          <w:color w:val="000000"/>
          <w:sz w:val="24"/>
          <w:szCs w:val="24"/>
          <w:lang w:eastAsia="cs-CZ"/>
        </w:rPr>
        <w:t xml:space="preserve"> V porovnaní  s čerpaním prevádzkových výdavkov v roku 2015 bolo čerpanie vyššie </w:t>
      </w:r>
      <w:r w:rsidRPr="00864A6A">
        <w:rPr>
          <w:rFonts w:eastAsia="Times New Roman" w:cs="Times New Roman"/>
          <w:bCs/>
          <w:noProof/>
          <w:color w:val="000000"/>
          <w:sz w:val="24"/>
          <w:szCs w:val="24"/>
        </w:rPr>
        <w:t>o 7,25</w:t>
      </w:r>
      <w:r w:rsidR="00D332B5" w:rsidRPr="00864A6A">
        <w:rPr>
          <w:rFonts w:eastAsia="Times New Roman" w:cs="Times New Roman"/>
          <w:bCs/>
          <w:noProof/>
          <w:color w:val="000000"/>
          <w:sz w:val="24"/>
          <w:szCs w:val="24"/>
        </w:rPr>
        <w:t xml:space="preserve"> </w:t>
      </w:r>
      <w:r w:rsidR="003B3B66" w:rsidRPr="00864A6A">
        <w:rPr>
          <w:rFonts w:eastAsia="Times New Roman" w:cs="Times New Roman"/>
          <w:bCs/>
          <w:noProof/>
          <w:color w:val="000000"/>
          <w:sz w:val="24"/>
          <w:szCs w:val="24"/>
        </w:rPr>
        <w:t>%</w:t>
      </w:r>
      <w:r w:rsidRPr="00864A6A">
        <w:rPr>
          <w:rFonts w:eastAsia="Times New Roman" w:cs="Times New Roman"/>
          <w:bCs/>
          <w:noProof/>
          <w:color w:val="000000"/>
          <w:sz w:val="24"/>
          <w:szCs w:val="24"/>
        </w:rPr>
        <w:t>.</w:t>
      </w:r>
    </w:p>
    <w:p w:rsidR="00516396" w:rsidRPr="00864A6A" w:rsidRDefault="00A551E1" w:rsidP="00516396">
      <w:pPr>
        <w:spacing w:before="120" w:after="120" w:line="240" w:lineRule="auto"/>
        <w:rPr>
          <w:rFonts w:eastAsia="Times New Roman" w:cs="Times New Roman"/>
          <w:noProof/>
          <w:sz w:val="24"/>
          <w:szCs w:val="24"/>
        </w:rPr>
      </w:pPr>
      <w:r w:rsidRPr="00864A6A">
        <w:rPr>
          <w:rFonts w:eastAsia="Times New Roman" w:cs="Times New Roman"/>
          <w:sz w:val="24"/>
          <w:szCs w:val="24"/>
          <w:lang w:eastAsia="cs-CZ"/>
        </w:rPr>
        <w:t>DÔVERA</w:t>
      </w:r>
      <w:r w:rsidR="00516396" w:rsidRPr="00864A6A">
        <w:rPr>
          <w:rFonts w:eastAsia="Times New Roman" w:cs="Times New Roman"/>
          <w:sz w:val="24"/>
          <w:szCs w:val="24"/>
          <w:lang w:eastAsia="cs-CZ"/>
        </w:rPr>
        <w:t xml:space="preserve"> v roku 2016 zo zákonom stanoveného limitu výdavkov na prevádzkové činnosti vyčerpala 88,36</w:t>
      </w:r>
      <w:r w:rsidR="00D332B5" w:rsidRPr="00864A6A">
        <w:rPr>
          <w:rFonts w:eastAsia="Times New Roman" w:cs="Times New Roman"/>
          <w:sz w:val="24"/>
          <w:szCs w:val="24"/>
          <w:lang w:eastAsia="cs-CZ"/>
        </w:rPr>
        <w:t xml:space="preserve"> </w:t>
      </w:r>
      <w:r w:rsidR="003B3B66" w:rsidRPr="00864A6A">
        <w:rPr>
          <w:rFonts w:eastAsia="Times New Roman" w:cs="Times New Roman"/>
          <w:sz w:val="24"/>
          <w:szCs w:val="24"/>
          <w:lang w:eastAsia="cs-CZ"/>
        </w:rPr>
        <w:t>%</w:t>
      </w:r>
      <w:r w:rsidR="00516396" w:rsidRPr="00864A6A">
        <w:rPr>
          <w:rFonts w:eastAsia="Times New Roman" w:cs="Times New Roman"/>
          <w:sz w:val="24"/>
          <w:szCs w:val="24"/>
          <w:lang w:eastAsia="cs-CZ"/>
        </w:rPr>
        <w:t xml:space="preserve">, čo predstavuje úsporu vo výške </w:t>
      </w:r>
      <w:r w:rsidR="007976E4" w:rsidRPr="00864A6A">
        <w:rPr>
          <w:rFonts w:eastAsia="Times New Roman" w:cs="Times New Roman"/>
          <w:sz w:val="24"/>
          <w:szCs w:val="24"/>
          <w:lang w:eastAsia="cs-CZ"/>
        </w:rPr>
        <w:t>5,2</w:t>
      </w:r>
      <w:r w:rsidR="00D332B5" w:rsidRPr="00864A6A">
        <w:rPr>
          <w:rFonts w:eastAsia="Times New Roman" w:cs="Times New Roman"/>
          <w:sz w:val="24"/>
          <w:szCs w:val="24"/>
          <w:lang w:eastAsia="cs-CZ"/>
        </w:rPr>
        <w:t xml:space="preserve"> </w:t>
      </w:r>
      <w:r w:rsidR="003B5F34" w:rsidRPr="00864A6A">
        <w:rPr>
          <w:rFonts w:eastAsia="Times New Roman" w:cs="Times New Roman"/>
          <w:sz w:val="24"/>
          <w:szCs w:val="24"/>
          <w:lang w:eastAsia="cs-CZ"/>
        </w:rPr>
        <w:t>mil.</w:t>
      </w:r>
      <w:r w:rsidR="00D332B5" w:rsidRPr="00864A6A">
        <w:rPr>
          <w:rFonts w:eastAsia="Times New Roman" w:cs="Times New Roman"/>
          <w:sz w:val="24"/>
          <w:szCs w:val="24"/>
          <w:lang w:eastAsia="cs-CZ"/>
        </w:rPr>
        <w:t xml:space="preserve"> </w:t>
      </w:r>
      <w:r w:rsidR="003B5F34" w:rsidRPr="00864A6A">
        <w:rPr>
          <w:rFonts w:eastAsia="Times New Roman" w:cs="Times New Roman"/>
          <w:sz w:val="24"/>
          <w:szCs w:val="24"/>
          <w:lang w:eastAsia="cs-CZ"/>
        </w:rPr>
        <w:t>eur</w:t>
      </w:r>
      <w:r w:rsidR="00516396" w:rsidRPr="00864A6A">
        <w:rPr>
          <w:rFonts w:eastAsia="Times New Roman" w:cs="Times New Roman"/>
          <w:sz w:val="24"/>
          <w:szCs w:val="24"/>
          <w:lang w:eastAsia="cs-CZ"/>
        </w:rPr>
        <w:t xml:space="preserve">. V porovnaní s čerpaním prevádzkových výdavkov v roku 2015  bolo čerpanie vyššie </w:t>
      </w:r>
      <w:r w:rsidR="00516396" w:rsidRPr="00864A6A">
        <w:rPr>
          <w:rFonts w:eastAsia="Times New Roman" w:cs="Times New Roman"/>
          <w:noProof/>
          <w:sz w:val="24"/>
          <w:szCs w:val="24"/>
        </w:rPr>
        <w:t>o 7,76</w:t>
      </w:r>
      <w:r w:rsidR="003B0B87"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00516396" w:rsidRPr="00864A6A">
        <w:rPr>
          <w:rFonts w:eastAsia="Times New Roman" w:cs="Times New Roman"/>
          <w:noProof/>
          <w:sz w:val="24"/>
          <w:szCs w:val="24"/>
        </w:rPr>
        <w:t>.</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 xml:space="preserve">Union vyčerpala v roku 2016 na prevádzkové činnosti </w:t>
      </w:r>
      <w:r w:rsidR="00B41AC1" w:rsidRPr="00864A6A">
        <w:rPr>
          <w:rFonts w:eastAsia="Times New Roman" w:cs="Times New Roman"/>
          <w:noProof/>
          <w:sz w:val="24"/>
          <w:szCs w:val="24"/>
        </w:rPr>
        <w:t>15 157 mil.</w:t>
      </w:r>
      <w:r w:rsidR="003B0B87" w:rsidRPr="00864A6A">
        <w:rPr>
          <w:rFonts w:eastAsia="Times New Roman" w:cs="Times New Roman"/>
          <w:noProof/>
          <w:sz w:val="24"/>
          <w:szCs w:val="24"/>
        </w:rPr>
        <w:t xml:space="preserve"> </w:t>
      </w:r>
      <w:r w:rsidR="00B41AC1" w:rsidRPr="00864A6A">
        <w:rPr>
          <w:rFonts w:eastAsia="Times New Roman" w:cs="Times New Roman"/>
          <w:noProof/>
          <w:sz w:val="24"/>
          <w:szCs w:val="24"/>
        </w:rPr>
        <w:t>eur, čo je viac o</w:t>
      </w:r>
      <w:r w:rsidR="00D76181" w:rsidRPr="00864A6A">
        <w:rPr>
          <w:rFonts w:eastAsia="Times New Roman" w:cs="Times New Roman"/>
          <w:noProof/>
          <w:sz w:val="24"/>
          <w:szCs w:val="24"/>
        </w:rPr>
        <w:t> </w:t>
      </w:r>
      <w:r w:rsidRPr="00864A6A">
        <w:rPr>
          <w:rFonts w:eastAsia="Times New Roman" w:cs="Times New Roman"/>
          <w:noProof/>
          <w:sz w:val="24"/>
          <w:szCs w:val="24"/>
        </w:rPr>
        <w:t>267</w:t>
      </w:r>
      <w:r w:rsidR="00D76181" w:rsidRPr="00864A6A">
        <w:rPr>
          <w:rFonts w:eastAsia="Times New Roman" w:cs="Times New Roman"/>
          <w:noProof/>
          <w:sz w:val="24"/>
          <w:szCs w:val="24"/>
        </w:rPr>
        <w:t>,</w:t>
      </w:r>
      <w:r w:rsidRPr="00864A6A">
        <w:rPr>
          <w:rFonts w:eastAsia="Times New Roman" w:cs="Times New Roman"/>
          <w:noProof/>
          <w:sz w:val="24"/>
          <w:szCs w:val="24"/>
        </w:rPr>
        <w:t>1</w:t>
      </w:r>
      <w:r w:rsidR="003B0B87" w:rsidRPr="00864A6A">
        <w:rPr>
          <w:rFonts w:eastAsia="Times New Roman" w:cs="Times New Roman"/>
          <w:noProof/>
          <w:sz w:val="24"/>
          <w:szCs w:val="24"/>
        </w:rPr>
        <w:t xml:space="preserve"> </w:t>
      </w:r>
      <w:r w:rsidR="00B41AC1" w:rsidRPr="00864A6A">
        <w:rPr>
          <w:rFonts w:eastAsia="Times New Roman" w:cs="Times New Roman"/>
          <w:noProof/>
          <w:sz w:val="24"/>
          <w:szCs w:val="24"/>
        </w:rPr>
        <w:t>tis.</w:t>
      </w:r>
      <w:r w:rsidR="003B0B87" w:rsidRPr="00864A6A">
        <w:rPr>
          <w:rFonts w:eastAsia="Times New Roman" w:cs="Times New Roman"/>
          <w:noProof/>
          <w:sz w:val="24"/>
          <w:szCs w:val="24"/>
        </w:rPr>
        <w:t xml:space="preserve"> </w:t>
      </w:r>
      <w:r w:rsidR="005338D2" w:rsidRPr="00864A6A">
        <w:rPr>
          <w:rFonts w:eastAsia="Times New Roman" w:cs="Times New Roman"/>
          <w:noProof/>
          <w:sz w:val="24"/>
          <w:szCs w:val="24"/>
        </w:rPr>
        <w:t>eur</w:t>
      </w:r>
      <w:r w:rsidRPr="00864A6A">
        <w:rPr>
          <w:rFonts w:eastAsia="Times New Roman" w:cs="Times New Roman"/>
          <w:noProof/>
          <w:sz w:val="24"/>
          <w:szCs w:val="24"/>
        </w:rPr>
        <w:t>,</w:t>
      </w:r>
      <w:r w:rsidR="005338D2" w:rsidRPr="00864A6A">
        <w:rPr>
          <w:rFonts w:eastAsia="Times New Roman" w:cs="Times New Roman"/>
          <w:noProof/>
          <w:sz w:val="24"/>
          <w:szCs w:val="24"/>
        </w:rPr>
        <w:t xml:space="preserve"> </w:t>
      </w:r>
      <w:r w:rsidR="00B41AC1" w:rsidRPr="00864A6A">
        <w:rPr>
          <w:rFonts w:eastAsia="Times New Roman" w:cs="Times New Roman"/>
          <w:noProof/>
          <w:sz w:val="24"/>
          <w:szCs w:val="24"/>
        </w:rPr>
        <w:t>ako bola výška zákonom stanovené</w:t>
      </w:r>
      <w:r w:rsidR="00B966E5" w:rsidRPr="00864A6A">
        <w:rPr>
          <w:rFonts w:eastAsia="Times New Roman" w:cs="Times New Roman"/>
          <w:noProof/>
          <w:sz w:val="24"/>
          <w:szCs w:val="24"/>
        </w:rPr>
        <w:t>ho</w:t>
      </w:r>
      <w:r w:rsidR="00B41AC1" w:rsidRPr="00864A6A">
        <w:rPr>
          <w:rFonts w:eastAsia="Times New Roman" w:cs="Times New Roman"/>
          <w:noProof/>
          <w:sz w:val="24"/>
          <w:szCs w:val="24"/>
        </w:rPr>
        <w:t xml:space="preserve"> limitu 14,9</w:t>
      </w:r>
      <w:r w:rsidR="003B0B8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3B0B8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005338D2" w:rsidRPr="00864A6A">
        <w:rPr>
          <w:rFonts w:eastAsia="Times New Roman" w:cs="Times New Roman"/>
          <w:noProof/>
          <w:sz w:val="24"/>
          <w:szCs w:val="24"/>
        </w:rPr>
        <w:t>.</w:t>
      </w:r>
      <w:r w:rsidRPr="00864A6A">
        <w:rPr>
          <w:rFonts w:eastAsia="Times New Roman" w:cs="Times New Roman"/>
          <w:noProof/>
          <w:sz w:val="24"/>
          <w:szCs w:val="24"/>
        </w:rPr>
        <w:t> Čerpanie nad zákonom stanovený limit bolo kryté v zmysle §6a ods. 5</w:t>
      </w:r>
      <w:r w:rsidR="00B966E5" w:rsidRPr="00864A6A">
        <w:rPr>
          <w:rFonts w:eastAsia="Times New Roman" w:cs="Times New Roman"/>
          <w:noProof/>
          <w:sz w:val="24"/>
          <w:szCs w:val="24"/>
        </w:rPr>
        <w:t xml:space="preserve"> písm.</w:t>
      </w:r>
      <w:r w:rsidRPr="00864A6A">
        <w:rPr>
          <w:rFonts w:eastAsia="Times New Roman" w:cs="Times New Roman"/>
          <w:noProof/>
          <w:sz w:val="24"/>
          <w:szCs w:val="24"/>
        </w:rPr>
        <w:t xml:space="preserve"> c) zákona </w:t>
      </w:r>
      <w:r w:rsidR="003B0B87" w:rsidRPr="00864A6A">
        <w:rPr>
          <w:rFonts w:eastAsia="Times New Roman" w:cs="Times New Roman"/>
          <w:noProof/>
          <w:sz w:val="24"/>
          <w:szCs w:val="24"/>
        </w:rPr>
        <w:t xml:space="preserve">č. </w:t>
      </w:r>
      <w:r w:rsidRPr="00864A6A">
        <w:rPr>
          <w:rFonts w:eastAsia="Times New Roman" w:cs="Times New Roman"/>
          <w:noProof/>
          <w:sz w:val="24"/>
          <w:szCs w:val="24"/>
        </w:rPr>
        <w:t>581/2004 Z. z. zo zostatku zdrojov bezprostredne predchádzajúceho účtovného obdobia, v ktorom čerpala na prevádzkové činnosti 84,97</w:t>
      </w:r>
      <w:r w:rsidR="00E74411" w:rsidRPr="00864A6A">
        <w:rPr>
          <w:rFonts w:eastAsia="Times New Roman" w:cs="Times New Roman"/>
          <w:noProof/>
          <w:sz w:val="24"/>
          <w:szCs w:val="24"/>
        </w:rPr>
        <w:t xml:space="preserve"> </w:t>
      </w:r>
      <w:r w:rsidRPr="00864A6A">
        <w:rPr>
          <w:rFonts w:eastAsia="Times New Roman" w:cs="Times New Roman"/>
          <w:noProof/>
          <w:sz w:val="24"/>
          <w:szCs w:val="24"/>
        </w:rPr>
        <w:t>% finančných prostriedkov.</w:t>
      </w:r>
      <w:r w:rsidR="00B41AC1" w:rsidRPr="00864A6A">
        <w:rPr>
          <w:rFonts w:eastAsia="Times New Roman" w:cs="Times New Roman"/>
          <w:sz w:val="24"/>
          <w:szCs w:val="24"/>
          <w:lang w:eastAsia="cs-CZ"/>
        </w:rPr>
        <w:t xml:space="preserve"> </w:t>
      </w:r>
      <w:r w:rsidR="00B41AC1" w:rsidRPr="00864A6A">
        <w:rPr>
          <w:rFonts w:eastAsia="Times New Roman" w:cs="Times New Roman"/>
          <w:noProof/>
          <w:sz w:val="24"/>
          <w:szCs w:val="24"/>
        </w:rPr>
        <w:t>Vzhľadom na krytie vyšších potrieb v prevádzkovej činnosti  z vlastných zdrojov Union dodržala ustanovenia §</w:t>
      </w:r>
      <w:r w:rsidR="00E74411" w:rsidRPr="00864A6A">
        <w:rPr>
          <w:rFonts w:eastAsia="Times New Roman" w:cs="Times New Roman"/>
          <w:noProof/>
          <w:sz w:val="24"/>
          <w:szCs w:val="24"/>
        </w:rPr>
        <w:t xml:space="preserve"> </w:t>
      </w:r>
      <w:r w:rsidR="00B41AC1" w:rsidRPr="00864A6A">
        <w:rPr>
          <w:rFonts w:eastAsia="Times New Roman" w:cs="Times New Roman"/>
          <w:noProof/>
          <w:sz w:val="24"/>
          <w:szCs w:val="24"/>
        </w:rPr>
        <w:t xml:space="preserve">6a ods.1 zákona </w:t>
      </w:r>
      <w:r w:rsidR="00E74411" w:rsidRPr="00864A6A">
        <w:rPr>
          <w:rFonts w:eastAsia="Times New Roman" w:cs="Times New Roman"/>
          <w:noProof/>
          <w:sz w:val="24"/>
          <w:szCs w:val="24"/>
        </w:rPr>
        <w:t xml:space="preserve">č. </w:t>
      </w:r>
      <w:r w:rsidR="00B41AC1" w:rsidRPr="00864A6A">
        <w:rPr>
          <w:rFonts w:eastAsia="Times New Roman" w:cs="Times New Roman"/>
          <w:noProof/>
          <w:sz w:val="24"/>
          <w:szCs w:val="24"/>
        </w:rPr>
        <w:t>581/204 Z. z. V porovnaní s čerpaním prevádzkových výdavkov v roku 2015 bolo čerpanie v roku 2016 vyššie o 16,82</w:t>
      </w:r>
      <w:r w:rsidR="00E74411" w:rsidRPr="00864A6A">
        <w:rPr>
          <w:rFonts w:eastAsia="Times New Roman" w:cs="Times New Roman"/>
          <w:noProof/>
          <w:sz w:val="24"/>
          <w:szCs w:val="24"/>
        </w:rPr>
        <w:t xml:space="preserve"> </w:t>
      </w:r>
      <w:r w:rsidR="000811E3" w:rsidRPr="00864A6A">
        <w:rPr>
          <w:rFonts w:eastAsia="Times New Roman" w:cs="Times New Roman"/>
          <w:noProof/>
          <w:sz w:val="24"/>
          <w:szCs w:val="24"/>
        </w:rPr>
        <w:t>%.</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Špecifikácia výdavkov ZP je uvedená v prílohe č. 8.</w:t>
      </w:r>
    </w:p>
    <w:p w:rsidR="00516396" w:rsidRPr="00864A6A" w:rsidRDefault="00516396" w:rsidP="00516396">
      <w:pPr>
        <w:numPr>
          <w:ilvl w:val="3"/>
          <w:numId w:val="7"/>
        </w:numPr>
        <w:spacing w:before="120" w:after="120" w:line="240" w:lineRule="auto"/>
        <w:outlineLvl w:val="3"/>
        <w:rPr>
          <w:rFonts w:cs="Times New Roman"/>
          <w:b/>
          <w:bCs/>
          <w:color w:val="000000" w:themeColor="text1"/>
          <w:spacing w:val="5"/>
          <w:sz w:val="24"/>
          <w:szCs w:val="24"/>
        </w:rPr>
      </w:pPr>
      <w:bookmarkStart w:id="131" w:name="_Toc482864273"/>
      <w:bookmarkStart w:id="132" w:name="_Toc484090043"/>
      <w:r w:rsidRPr="00864A6A">
        <w:rPr>
          <w:rFonts w:cs="Times New Roman"/>
          <w:b/>
          <w:bCs/>
          <w:color w:val="000000" w:themeColor="text1"/>
          <w:spacing w:val="5"/>
          <w:sz w:val="24"/>
          <w:szCs w:val="24"/>
        </w:rPr>
        <w:t>Zabezpečenie a úhrada ZS</w:t>
      </w:r>
      <w:bookmarkEnd w:id="131"/>
      <w:bookmarkEnd w:id="132"/>
      <w:r w:rsidRPr="00864A6A">
        <w:rPr>
          <w:rFonts w:cs="Times New Roman"/>
          <w:b/>
          <w:bCs/>
          <w:color w:val="000000" w:themeColor="text1"/>
          <w:spacing w:val="5"/>
          <w:sz w:val="24"/>
          <w:szCs w:val="24"/>
        </w:rPr>
        <w:t xml:space="preserve">  </w:t>
      </w:r>
    </w:p>
    <w:p w:rsidR="00516396" w:rsidRPr="00864A6A" w:rsidRDefault="00516396" w:rsidP="00516396">
      <w:pPr>
        <w:spacing w:before="120" w:after="120" w:line="240" w:lineRule="auto"/>
        <w:rPr>
          <w:sz w:val="24"/>
        </w:rPr>
      </w:pPr>
      <w:r w:rsidRPr="00864A6A">
        <w:rPr>
          <w:sz w:val="24"/>
        </w:rPr>
        <w:t>V roku 2016 ZP zabezpečovali a uhrádzali ZS v závislosti na disponibilných zdrojoch a uzatvorených dodatkoch k zmluvám o poskytovaní ZS. Pri nákupe ZS poisťovne vychádzali  z</w:t>
      </w:r>
      <w:r w:rsidR="008465C7" w:rsidRPr="00864A6A">
        <w:rPr>
          <w:sz w:val="24"/>
        </w:rPr>
        <w:t> </w:t>
      </w:r>
      <w:r w:rsidRPr="00864A6A">
        <w:rPr>
          <w:sz w:val="24"/>
        </w:rPr>
        <w:t>reálnych možností schváleného rozpočtu. Vývoj ukazovateľov spojených s úhradami značne ovplyvňovali príjmy do systému VZP a zdravotný stav obyvateľstva.</w:t>
      </w:r>
    </w:p>
    <w:p w:rsidR="00516396" w:rsidRPr="00864A6A" w:rsidRDefault="00516396" w:rsidP="00516396">
      <w:pPr>
        <w:spacing w:before="120" w:after="120" w:line="240" w:lineRule="auto"/>
        <w:rPr>
          <w:sz w:val="24"/>
        </w:rPr>
      </w:pPr>
      <w:r w:rsidRPr="00864A6A">
        <w:rPr>
          <w:sz w:val="24"/>
        </w:rPr>
        <w:t xml:space="preserve">V roku 2016 ZP </w:t>
      </w:r>
      <w:r w:rsidRPr="00864A6A">
        <w:rPr>
          <w:bCs/>
          <w:sz w:val="24"/>
        </w:rPr>
        <w:t xml:space="preserve">evidenčne </w:t>
      </w:r>
      <w:r w:rsidRPr="00864A6A">
        <w:rPr>
          <w:sz w:val="24"/>
        </w:rPr>
        <w:t>(medicínsky) uznali výkony ZS vo výške 4 241,21</w:t>
      </w:r>
      <w:r w:rsidR="000609B7" w:rsidRPr="00864A6A">
        <w:rPr>
          <w:sz w:val="24"/>
        </w:rPr>
        <w:t xml:space="preserve"> </w:t>
      </w:r>
      <w:r w:rsidR="003B5F34" w:rsidRPr="00864A6A">
        <w:rPr>
          <w:sz w:val="24"/>
        </w:rPr>
        <w:t>mil.</w:t>
      </w:r>
      <w:r w:rsidR="000609B7" w:rsidRPr="00864A6A">
        <w:rPr>
          <w:sz w:val="24"/>
        </w:rPr>
        <w:t xml:space="preserve"> </w:t>
      </w:r>
      <w:r w:rsidR="003B5F34" w:rsidRPr="00864A6A">
        <w:rPr>
          <w:sz w:val="24"/>
        </w:rPr>
        <w:t>eur</w:t>
      </w:r>
      <w:r w:rsidRPr="00864A6A">
        <w:rPr>
          <w:sz w:val="24"/>
        </w:rPr>
        <w:t xml:space="preserve">.                        V porovnaní s predchádzajúcim rokom </w:t>
      </w:r>
      <w:r w:rsidRPr="00864A6A">
        <w:rPr>
          <w:bCs/>
          <w:sz w:val="24"/>
        </w:rPr>
        <w:t>evidenčne</w:t>
      </w:r>
      <w:r w:rsidRPr="00864A6A">
        <w:rPr>
          <w:sz w:val="24"/>
        </w:rPr>
        <w:t xml:space="preserve"> uznané výkony vzrástli o 142,28</w:t>
      </w:r>
      <w:r w:rsidR="000609B7" w:rsidRPr="00864A6A">
        <w:rPr>
          <w:sz w:val="24"/>
        </w:rPr>
        <w:t xml:space="preserve"> </w:t>
      </w:r>
      <w:r w:rsidR="003B5F34" w:rsidRPr="00864A6A">
        <w:rPr>
          <w:sz w:val="24"/>
        </w:rPr>
        <w:t>mil.</w:t>
      </w:r>
      <w:r w:rsidR="000609B7" w:rsidRPr="00864A6A">
        <w:rPr>
          <w:sz w:val="24"/>
        </w:rPr>
        <w:t xml:space="preserve"> </w:t>
      </w:r>
      <w:r w:rsidR="003B5F34" w:rsidRPr="00864A6A">
        <w:rPr>
          <w:sz w:val="24"/>
        </w:rPr>
        <w:t>eur</w:t>
      </w:r>
      <w:r w:rsidRPr="00864A6A">
        <w:rPr>
          <w:sz w:val="24"/>
        </w:rPr>
        <w:t xml:space="preserve">  </w:t>
      </w:r>
      <w:r w:rsidR="00CD0A71" w:rsidRPr="00864A6A">
        <w:rPr>
          <w:sz w:val="24"/>
        </w:rPr>
        <w:t xml:space="preserve">     </w:t>
      </w:r>
      <w:r w:rsidRPr="00864A6A">
        <w:rPr>
          <w:sz w:val="24"/>
        </w:rPr>
        <w:t>(5,99</w:t>
      </w:r>
      <w:r w:rsidR="00CD0A71" w:rsidRPr="00864A6A">
        <w:rPr>
          <w:sz w:val="24"/>
        </w:rPr>
        <w:t xml:space="preserve"> </w:t>
      </w:r>
      <w:r w:rsidR="003B3B66" w:rsidRPr="00864A6A">
        <w:rPr>
          <w:sz w:val="24"/>
        </w:rPr>
        <w:t>%</w:t>
      </w:r>
      <w:r w:rsidRPr="00864A6A">
        <w:rPr>
          <w:sz w:val="24"/>
        </w:rPr>
        <w:t xml:space="preserve">). Evidenčne (medicínsky) uznané výkony sú výkony, ktoré PZS predložili na zúčtovanie ZP, prešli kontrolou (vecnou, automatickou, revíznymi lekármi), boli akceptované ZP a sú zaznamenané  v informačnom systéme ZP. </w:t>
      </w:r>
    </w:p>
    <w:p w:rsidR="00516396" w:rsidRPr="00864A6A" w:rsidRDefault="00516396" w:rsidP="00516396">
      <w:pPr>
        <w:spacing w:before="120" w:after="120" w:line="240" w:lineRule="auto"/>
        <w:rPr>
          <w:sz w:val="24"/>
        </w:rPr>
      </w:pPr>
      <w:r w:rsidRPr="00864A6A">
        <w:rPr>
          <w:sz w:val="24"/>
        </w:rPr>
        <w:t xml:space="preserve">V roku 2016 ZP finančne uznali výkony PZS v hodnote 4 212,09 </w:t>
      </w:r>
      <w:r w:rsidR="003B5F34" w:rsidRPr="00864A6A">
        <w:rPr>
          <w:sz w:val="24"/>
        </w:rPr>
        <w:t>mil.</w:t>
      </w:r>
      <w:r w:rsidR="000609B7" w:rsidRPr="00864A6A">
        <w:rPr>
          <w:sz w:val="24"/>
        </w:rPr>
        <w:t xml:space="preserve"> </w:t>
      </w:r>
      <w:r w:rsidR="003B5F34" w:rsidRPr="00864A6A">
        <w:rPr>
          <w:sz w:val="24"/>
        </w:rPr>
        <w:t>eur</w:t>
      </w:r>
      <w:r w:rsidRPr="00864A6A">
        <w:rPr>
          <w:sz w:val="24"/>
        </w:rPr>
        <w:t>. Oproti roku 2015 finančne uznané výkony vzrástli o 237,07</w:t>
      </w:r>
      <w:r w:rsidR="000609B7" w:rsidRPr="00864A6A">
        <w:rPr>
          <w:sz w:val="24"/>
        </w:rPr>
        <w:t xml:space="preserve"> </w:t>
      </w:r>
      <w:r w:rsidR="003B5F34" w:rsidRPr="00864A6A">
        <w:rPr>
          <w:sz w:val="24"/>
        </w:rPr>
        <w:t>mil.</w:t>
      </w:r>
      <w:r w:rsidR="000609B7" w:rsidRPr="00864A6A">
        <w:rPr>
          <w:sz w:val="24"/>
        </w:rPr>
        <w:t xml:space="preserve"> </w:t>
      </w:r>
      <w:r w:rsidR="003B5F34" w:rsidRPr="00864A6A">
        <w:rPr>
          <w:sz w:val="24"/>
        </w:rPr>
        <w:t>eur</w:t>
      </w:r>
      <w:r w:rsidRPr="00864A6A">
        <w:rPr>
          <w:sz w:val="24"/>
        </w:rPr>
        <w:t xml:space="preserve"> (5,96</w:t>
      </w:r>
      <w:r w:rsidR="000609B7" w:rsidRPr="00864A6A">
        <w:rPr>
          <w:sz w:val="24"/>
        </w:rPr>
        <w:t xml:space="preserve"> </w:t>
      </w:r>
      <w:r w:rsidR="003B3B66" w:rsidRPr="00864A6A">
        <w:rPr>
          <w:sz w:val="24"/>
        </w:rPr>
        <w:t>%</w:t>
      </w:r>
      <w:r w:rsidRPr="00864A6A">
        <w:rPr>
          <w:sz w:val="24"/>
        </w:rPr>
        <w:t xml:space="preserve">). Finančne uznané (zúčtované) výkony sú výkony, ktoré ZP v súlade s platnou zmluvou akceptovali v príslušnom zúčtovacom období a následne ich uhradia.  </w:t>
      </w:r>
    </w:p>
    <w:p w:rsidR="00516396" w:rsidRPr="00864A6A" w:rsidRDefault="00516396" w:rsidP="00516396">
      <w:pPr>
        <w:spacing w:before="120" w:after="120" w:line="240" w:lineRule="auto"/>
        <w:rPr>
          <w:sz w:val="24"/>
        </w:rPr>
      </w:pPr>
      <w:r w:rsidRPr="00864A6A">
        <w:rPr>
          <w:sz w:val="24"/>
        </w:rPr>
        <w:t>Z porovnania  evidenčne uznaných výkonov s finančne uznanými výkonmi vyplynul rozdiel, tzv. „nadlimitné výkony“. V roku 2016 nadlimitné výkony boli vo výške 29,12</w:t>
      </w:r>
      <w:r w:rsidR="00947ABF" w:rsidRPr="00864A6A">
        <w:rPr>
          <w:sz w:val="24"/>
        </w:rPr>
        <w:t xml:space="preserve"> </w:t>
      </w:r>
      <w:r w:rsidR="003B5F34" w:rsidRPr="00864A6A">
        <w:rPr>
          <w:sz w:val="24"/>
        </w:rPr>
        <w:t>mil.</w:t>
      </w:r>
      <w:r w:rsidR="00947ABF" w:rsidRPr="00864A6A">
        <w:rPr>
          <w:sz w:val="24"/>
        </w:rPr>
        <w:t xml:space="preserve"> </w:t>
      </w:r>
      <w:r w:rsidR="003B5F34" w:rsidRPr="00864A6A">
        <w:rPr>
          <w:sz w:val="24"/>
        </w:rPr>
        <w:t>eur</w:t>
      </w:r>
      <w:r w:rsidRPr="00864A6A">
        <w:rPr>
          <w:sz w:val="24"/>
        </w:rPr>
        <w:t>. Najväčší podiel na nadlimitných výkonoch, až 99,3</w:t>
      </w:r>
      <w:r w:rsidR="00947ABF" w:rsidRPr="00864A6A">
        <w:rPr>
          <w:sz w:val="24"/>
        </w:rPr>
        <w:t xml:space="preserve"> </w:t>
      </w:r>
      <w:r w:rsidRPr="00864A6A">
        <w:rPr>
          <w:sz w:val="24"/>
        </w:rPr>
        <w:t>%, mala VšZP. Ich vznik bol spôsobený nižším zmluvne dohodnutým objemom ZS, než boli realizované, evidenčne uznané (t.</w:t>
      </w:r>
      <w:r w:rsidR="00947ABF" w:rsidRPr="00864A6A">
        <w:rPr>
          <w:sz w:val="24"/>
        </w:rPr>
        <w:t xml:space="preserve"> </w:t>
      </w:r>
      <w:r w:rsidRPr="00864A6A">
        <w:rPr>
          <w:sz w:val="24"/>
        </w:rPr>
        <w:t>j. medicínsky opodstatnené) výkony. Medziročný nárast nadlimitných výkonov o 2,68</w:t>
      </w:r>
      <w:r w:rsidR="00947ABF" w:rsidRPr="00864A6A">
        <w:rPr>
          <w:sz w:val="24"/>
        </w:rPr>
        <w:t xml:space="preserve"> </w:t>
      </w:r>
      <w:r w:rsidR="003B5F34" w:rsidRPr="00864A6A">
        <w:rPr>
          <w:sz w:val="24"/>
        </w:rPr>
        <w:t>mil.</w:t>
      </w:r>
      <w:r w:rsidR="00947ABF" w:rsidRPr="00864A6A">
        <w:rPr>
          <w:sz w:val="24"/>
        </w:rPr>
        <w:t xml:space="preserve"> </w:t>
      </w:r>
      <w:r w:rsidR="003B5F34" w:rsidRPr="00864A6A">
        <w:rPr>
          <w:sz w:val="24"/>
        </w:rPr>
        <w:t>eur</w:t>
      </w:r>
      <w:r w:rsidRPr="00864A6A">
        <w:rPr>
          <w:sz w:val="24"/>
        </w:rPr>
        <w:t xml:space="preserve"> (10,15</w:t>
      </w:r>
      <w:r w:rsidR="00947ABF" w:rsidRPr="00864A6A">
        <w:rPr>
          <w:sz w:val="24"/>
        </w:rPr>
        <w:t xml:space="preserve"> </w:t>
      </w:r>
      <w:r w:rsidR="003B3B66" w:rsidRPr="00864A6A">
        <w:rPr>
          <w:sz w:val="24"/>
        </w:rPr>
        <w:t>%</w:t>
      </w:r>
      <w:r w:rsidRPr="00864A6A">
        <w:rPr>
          <w:sz w:val="24"/>
        </w:rPr>
        <w:t>) odráža potrebu zmeny postupov VšZP pri uzatváraní zmlúv s PZS. Stav finančných ukazovateľov spojených  s výkonmi ZS  dokumentuje aj graf č. 8.</w:t>
      </w:r>
    </w:p>
    <w:p w:rsidR="00516396" w:rsidRPr="00864A6A" w:rsidRDefault="00516396" w:rsidP="00516396">
      <w:pPr>
        <w:spacing w:before="120" w:after="120" w:line="240" w:lineRule="auto"/>
        <w:rPr>
          <w:sz w:val="24"/>
        </w:rPr>
      </w:pPr>
      <w:r w:rsidRPr="00864A6A">
        <w:rPr>
          <w:sz w:val="24"/>
        </w:rPr>
        <w:t>ZP v roku 2016 spôsob úhrady tzv. nadlimitných výkonov, t.</w:t>
      </w:r>
      <w:r w:rsidR="00C10325" w:rsidRPr="00864A6A">
        <w:rPr>
          <w:sz w:val="24"/>
        </w:rPr>
        <w:t xml:space="preserve"> </w:t>
      </w:r>
      <w:r w:rsidRPr="00864A6A">
        <w:rPr>
          <w:sz w:val="24"/>
        </w:rPr>
        <w:t>j. prečerpaného finančného objemu riešili nasledovne:</w:t>
      </w:r>
    </w:p>
    <w:p w:rsidR="00516396" w:rsidRPr="00864A6A" w:rsidRDefault="00426D42" w:rsidP="00426D42">
      <w:pPr>
        <w:pStyle w:val="norml-spvavzp"/>
        <w:spacing w:before="120" w:after="120" w:line="240" w:lineRule="auto"/>
        <w:rPr>
          <w:rFonts w:ascii="Times New Roman" w:hAnsi="Times New Roman" w:cs="Times New Roman"/>
          <w:sz w:val="24"/>
          <w:szCs w:val="24"/>
        </w:rPr>
      </w:pPr>
      <w:r w:rsidRPr="00864A6A">
        <w:rPr>
          <w:rFonts w:ascii="Times New Roman" w:hAnsi="Times New Roman" w:cs="Times New Roman"/>
          <w:sz w:val="24"/>
          <w:szCs w:val="24"/>
        </w:rPr>
        <w:t>VšZP zmluvne dohodla s </w:t>
      </w:r>
      <w:r w:rsidR="0083741E" w:rsidRPr="00864A6A">
        <w:rPr>
          <w:rFonts w:ascii="Times New Roman" w:hAnsi="Times New Roman" w:cs="Times New Roman"/>
          <w:sz w:val="24"/>
          <w:szCs w:val="24"/>
        </w:rPr>
        <w:t>PZS</w:t>
      </w:r>
      <w:r w:rsidRPr="00864A6A">
        <w:rPr>
          <w:rFonts w:ascii="Times New Roman" w:hAnsi="Times New Roman" w:cs="Times New Roman"/>
          <w:sz w:val="24"/>
          <w:szCs w:val="24"/>
        </w:rPr>
        <w:t xml:space="preserve"> rozsah a finančný objem poskytovanej ZS. Dohodnutý zmluvný objem definoval výšku finančne uznaných výkonov, ktoré VšZP uhrádzala PZS v roku 2016 priebežne. VšZP v prvom polroku 2017, po rokovaniach s </w:t>
      </w:r>
      <w:r w:rsidR="0083741E" w:rsidRPr="00864A6A">
        <w:rPr>
          <w:rFonts w:ascii="Times New Roman" w:hAnsi="Times New Roman" w:cs="Times New Roman"/>
          <w:sz w:val="24"/>
          <w:szCs w:val="24"/>
        </w:rPr>
        <w:t>P</w:t>
      </w:r>
      <w:r w:rsidRPr="00864A6A">
        <w:rPr>
          <w:rFonts w:ascii="Times New Roman" w:hAnsi="Times New Roman" w:cs="Times New Roman"/>
          <w:sz w:val="24"/>
          <w:szCs w:val="24"/>
        </w:rPr>
        <w:t>ZS a po uzatvorení dohôd o vzájomnom urovnaní pohľadávok a záväzkov, objem nadlimitných výkonov za rok 2016 znížila v celkovom úhrne na hodnotu 20</w:t>
      </w:r>
      <w:r w:rsidR="00F1548D" w:rsidRPr="00864A6A">
        <w:rPr>
          <w:rFonts w:ascii="Times New Roman" w:hAnsi="Times New Roman" w:cs="Times New Roman"/>
          <w:sz w:val="24"/>
          <w:szCs w:val="24"/>
        </w:rPr>
        <w:t>,4</w:t>
      </w:r>
      <w:r w:rsidR="00041A22" w:rsidRPr="00864A6A">
        <w:rPr>
          <w:rFonts w:ascii="Times New Roman" w:hAnsi="Times New Roman" w:cs="Times New Roman"/>
          <w:sz w:val="24"/>
          <w:szCs w:val="24"/>
        </w:rPr>
        <w:t> </w:t>
      </w:r>
      <w:r w:rsidR="003B5F34" w:rsidRPr="00864A6A">
        <w:rPr>
          <w:rFonts w:ascii="Times New Roman" w:hAnsi="Times New Roman" w:cs="Times New Roman"/>
          <w:sz w:val="24"/>
          <w:szCs w:val="24"/>
        </w:rPr>
        <w:t>mil.</w:t>
      </w:r>
      <w:r w:rsidR="0083741E"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00041A22" w:rsidRPr="00864A6A">
        <w:rPr>
          <w:rFonts w:ascii="Times New Roman" w:hAnsi="Times New Roman" w:cs="Times New Roman"/>
          <w:sz w:val="24"/>
          <w:szCs w:val="24"/>
        </w:rPr>
        <w:t>.</w:t>
      </w:r>
    </w:p>
    <w:p w:rsidR="00516396" w:rsidRPr="00864A6A" w:rsidRDefault="00516396" w:rsidP="00516396">
      <w:pPr>
        <w:spacing w:before="120" w:after="120" w:line="240" w:lineRule="auto"/>
        <w:rPr>
          <w:sz w:val="24"/>
        </w:rPr>
      </w:pPr>
      <w:r w:rsidRPr="00864A6A">
        <w:rPr>
          <w:sz w:val="24"/>
        </w:rPr>
        <w:t>Union eviduje v roku 2016 nadl</w:t>
      </w:r>
      <w:r w:rsidR="007626C6" w:rsidRPr="00864A6A">
        <w:rPr>
          <w:sz w:val="24"/>
        </w:rPr>
        <w:t>imitné výkony vo výške 0,2</w:t>
      </w:r>
      <w:r w:rsidR="0083741E" w:rsidRPr="00864A6A">
        <w:rPr>
          <w:sz w:val="24"/>
        </w:rPr>
        <w:t xml:space="preserve"> </w:t>
      </w:r>
      <w:r w:rsidR="007626C6" w:rsidRPr="00864A6A">
        <w:rPr>
          <w:sz w:val="24"/>
        </w:rPr>
        <w:t>mil.</w:t>
      </w:r>
      <w:r w:rsidR="0083741E" w:rsidRPr="00864A6A">
        <w:rPr>
          <w:sz w:val="24"/>
        </w:rPr>
        <w:t xml:space="preserve"> </w:t>
      </w:r>
      <w:r w:rsidR="007626C6" w:rsidRPr="00864A6A">
        <w:rPr>
          <w:sz w:val="24"/>
        </w:rPr>
        <w:t>eur</w:t>
      </w:r>
      <w:r w:rsidRPr="00864A6A">
        <w:rPr>
          <w:sz w:val="24"/>
        </w:rPr>
        <w:t xml:space="preserve">. ZP uzatvárala s každým PZS dohodu o finančnom objeme </w:t>
      </w:r>
      <w:r w:rsidR="002D7F1C" w:rsidRPr="00864A6A">
        <w:rPr>
          <w:sz w:val="24"/>
        </w:rPr>
        <w:t>ZS</w:t>
      </w:r>
      <w:r w:rsidRPr="00864A6A">
        <w:rPr>
          <w:sz w:val="24"/>
        </w:rPr>
        <w:t xml:space="preserve">, ktorý odráža potreby poistencov v danom regióne a na </w:t>
      </w:r>
      <w:r w:rsidRPr="00864A6A">
        <w:rPr>
          <w:sz w:val="24"/>
        </w:rPr>
        <w:lastRenderedPageBreak/>
        <w:t xml:space="preserve">základe skúseností z predchádzajúcich období (finančné zdroje Union a profil PZS). Finančný objem pokrýva predpokladané náklady na neodkladnú a plánovanú ZS a  PZS môžu na základe prideleného objemu určovať termíny výkonov poistencom podľa čerpania  finančného objemu a prevádzkových možností. Union zmluvne garantuje úhradu </w:t>
      </w:r>
      <w:r w:rsidR="002D7F1C" w:rsidRPr="00864A6A">
        <w:rPr>
          <w:sz w:val="24"/>
        </w:rPr>
        <w:t>ZS</w:t>
      </w:r>
      <w:r w:rsidRPr="00864A6A">
        <w:rPr>
          <w:sz w:val="24"/>
        </w:rPr>
        <w:t xml:space="preserve"> i po prečerpaní zmluvného objemu v zmluvne dohodnutej cene (základná cena vynásobená v zmluve dohodnutým koeficientom). Úhradový mechanizmus sa uplatňuje  v zmluvne dohodnutých obdobiach (mesiac, štvrťrok, rok).</w:t>
      </w:r>
    </w:p>
    <w:p w:rsidR="00516396" w:rsidRPr="00864A6A" w:rsidRDefault="00A551E1" w:rsidP="00516396">
      <w:pPr>
        <w:spacing w:before="120" w:after="120" w:line="240" w:lineRule="auto"/>
        <w:rPr>
          <w:sz w:val="24"/>
        </w:rPr>
      </w:pPr>
      <w:r w:rsidRPr="00864A6A">
        <w:rPr>
          <w:sz w:val="24"/>
        </w:rPr>
        <w:t>DÔVERA</w:t>
      </w:r>
      <w:r w:rsidR="00516396" w:rsidRPr="00864A6A">
        <w:rPr>
          <w:sz w:val="24"/>
        </w:rPr>
        <w:t xml:space="preserve"> neeviduje v roku 2016 nadlimitné výkony. Platobný mechanizmus, ktorý má </w:t>
      </w:r>
      <w:r w:rsidRPr="00864A6A">
        <w:rPr>
          <w:sz w:val="24"/>
        </w:rPr>
        <w:t>DÔVERA</w:t>
      </w:r>
      <w:r w:rsidR="00516396" w:rsidRPr="00864A6A">
        <w:rPr>
          <w:sz w:val="24"/>
        </w:rPr>
        <w:t xml:space="preserve"> v zmluvách s PZS dohodnutý, obsahuje rôzne formy uhrádzania nakupovanej </w:t>
      </w:r>
      <w:r w:rsidR="00CC3DEE" w:rsidRPr="00864A6A">
        <w:rPr>
          <w:sz w:val="24"/>
        </w:rPr>
        <w:t>ZS,</w:t>
      </w:r>
      <w:r w:rsidR="00516396" w:rsidRPr="00864A6A">
        <w:rPr>
          <w:sz w:val="24"/>
        </w:rPr>
        <w:t xml:space="preserve"> a to najmä: neregulovanie poskytovania</w:t>
      </w:r>
      <w:r w:rsidR="00CC3DEE" w:rsidRPr="00864A6A">
        <w:rPr>
          <w:sz w:val="24"/>
        </w:rPr>
        <w:t xml:space="preserve"> ZS</w:t>
      </w:r>
      <w:r w:rsidR="00516396" w:rsidRPr="00864A6A">
        <w:rPr>
          <w:sz w:val="24"/>
        </w:rPr>
        <w:t xml:space="preserve">, existencia tzv. základného rozsahu (v bodoch), pričom výkony poskytnuté nad základný rozsah uhrádza cenou bodu závislého od parametrov kvality a efektívnosti, prediktívny model, v prípade ktorého je dohodnutá fixná mesačná úhrada alebo tzv. plávajúci finančný objem, ktorý pokrýval akúkoľvek poskytovanú starostlivosť v období jedného roka. </w:t>
      </w:r>
    </w:p>
    <w:p w:rsidR="00516396" w:rsidRPr="00864A6A" w:rsidRDefault="00516396" w:rsidP="00516396">
      <w:pPr>
        <w:spacing w:before="120" w:after="120" w:line="240" w:lineRule="auto"/>
        <w:rPr>
          <w:sz w:val="24"/>
        </w:rPr>
      </w:pPr>
      <w:r w:rsidRPr="00864A6A">
        <w:rPr>
          <w:rFonts w:eastAsia="Calibri"/>
          <w:sz w:val="24"/>
          <w:lang w:eastAsia="en-US"/>
        </w:rPr>
        <w:t>Z</w:t>
      </w:r>
      <w:r w:rsidR="00C25B74" w:rsidRPr="00864A6A">
        <w:rPr>
          <w:rFonts w:eastAsia="Calibri"/>
          <w:sz w:val="24"/>
          <w:lang w:eastAsia="en-US"/>
        </w:rPr>
        <w:t>P</w:t>
      </w:r>
      <w:r w:rsidRPr="00864A6A">
        <w:rPr>
          <w:rFonts w:eastAsia="Calibri"/>
          <w:sz w:val="24"/>
          <w:lang w:eastAsia="en-US"/>
        </w:rPr>
        <w:t xml:space="preserve"> v roku 2016 na úhrady poskytnutej ZS použili finančné prostriedky celkom vo výške </w:t>
      </w:r>
      <w:r w:rsidR="00CD0A71" w:rsidRPr="00864A6A">
        <w:rPr>
          <w:rFonts w:eastAsia="Calibri"/>
          <w:sz w:val="24"/>
          <w:lang w:eastAsia="en-US"/>
        </w:rPr>
        <w:t xml:space="preserve">               </w:t>
      </w:r>
      <w:r w:rsidRPr="00864A6A">
        <w:rPr>
          <w:rFonts w:eastAsia="Calibri"/>
          <w:sz w:val="24"/>
          <w:lang w:eastAsia="en-US"/>
        </w:rPr>
        <w:t>4 285,1</w:t>
      </w:r>
      <w:r w:rsidR="00C25B74" w:rsidRPr="00864A6A">
        <w:rPr>
          <w:rFonts w:eastAsia="Calibri"/>
          <w:sz w:val="24"/>
          <w:lang w:eastAsia="en-US"/>
        </w:rPr>
        <w:t xml:space="preserve"> </w:t>
      </w:r>
      <w:r w:rsidR="003B5F34" w:rsidRPr="00864A6A">
        <w:rPr>
          <w:rFonts w:eastAsia="Calibri"/>
          <w:sz w:val="24"/>
          <w:lang w:eastAsia="en-US"/>
        </w:rPr>
        <w:t>mil.</w:t>
      </w:r>
      <w:r w:rsidR="00C25B74" w:rsidRPr="00864A6A">
        <w:rPr>
          <w:rFonts w:eastAsia="Calibri"/>
          <w:sz w:val="24"/>
          <w:lang w:eastAsia="en-US"/>
        </w:rPr>
        <w:t xml:space="preserve"> </w:t>
      </w:r>
      <w:r w:rsidR="003B5F34" w:rsidRPr="00864A6A">
        <w:rPr>
          <w:rFonts w:eastAsia="Calibri"/>
          <w:sz w:val="24"/>
          <w:lang w:eastAsia="en-US"/>
        </w:rPr>
        <w:t>eur</w:t>
      </w:r>
      <w:r w:rsidRPr="00864A6A">
        <w:rPr>
          <w:rFonts w:eastAsia="Calibri"/>
          <w:sz w:val="24"/>
          <w:lang w:eastAsia="en-US"/>
        </w:rPr>
        <w:t xml:space="preserve">. </w:t>
      </w:r>
      <w:r w:rsidRPr="00864A6A">
        <w:rPr>
          <w:sz w:val="24"/>
        </w:rPr>
        <w:t>V porovnaní s rokom 2015 je to 7,59</w:t>
      </w:r>
      <w:r w:rsidR="00C25B74" w:rsidRPr="00864A6A">
        <w:rPr>
          <w:sz w:val="24"/>
        </w:rPr>
        <w:t xml:space="preserve"> </w:t>
      </w:r>
      <w:r w:rsidR="003B3B66" w:rsidRPr="00864A6A">
        <w:rPr>
          <w:sz w:val="24"/>
        </w:rPr>
        <w:t>%</w:t>
      </w:r>
      <w:r w:rsidRPr="00864A6A">
        <w:rPr>
          <w:sz w:val="24"/>
        </w:rPr>
        <w:t xml:space="preserve"> nárast. Uvedená hodnota je vrátane úhrad, ktoré poskytli ZP poskytovateľom v súvislosti so zdravotnými výkonmi predchádzajúcich období.</w:t>
      </w:r>
    </w:p>
    <w:p w:rsidR="00031756" w:rsidRPr="00864A6A" w:rsidRDefault="00516396" w:rsidP="00704FAD">
      <w:pPr>
        <w:spacing w:before="120" w:after="120" w:line="240" w:lineRule="auto"/>
        <w:rPr>
          <w:rFonts w:eastAsia="Calibri"/>
          <w:sz w:val="24"/>
          <w:lang w:eastAsia="en-US"/>
        </w:rPr>
      </w:pPr>
      <w:r w:rsidRPr="00864A6A">
        <w:rPr>
          <w:rFonts w:eastAsia="Calibri"/>
          <w:sz w:val="24"/>
          <w:lang w:eastAsia="en-US"/>
        </w:rPr>
        <w:t>Prehľad o finančnom objeme výkonov ZS a o použití finančných prostriedkov z VZP na poskytnutú ZS je uvedený v prílohe č. 9.</w:t>
      </w:r>
      <w:bookmarkStart w:id="133" w:name="_Toc484439157"/>
    </w:p>
    <w:p w:rsidR="00516396" w:rsidRPr="00864A6A" w:rsidRDefault="00516396" w:rsidP="00516396">
      <w:pPr>
        <w:spacing w:before="120" w:after="120" w:line="240" w:lineRule="auto"/>
        <w:jc w:val="left"/>
        <w:rPr>
          <w:rFonts w:cs="Times New Roman"/>
          <w:bCs/>
          <w:sz w:val="24"/>
          <w:szCs w:val="24"/>
          <w:lang w:eastAsia="cs-CZ"/>
        </w:rPr>
      </w:pPr>
      <w:r w:rsidRPr="00864A6A">
        <w:rPr>
          <w:rFonts w:cs="Times New Roman"/>
          <w:bCs/>
          <w:sz w:val="24"/>
          <w:szCs w:val="24"/>
          <w:lang w:eastAsia="cs-CZ"/>
        </w:rPr>
        <w:t>Graf č.</w:t>
      </w:r>
      <w:r w:rsidR="0015076E" w:rsidRPr="00864A6A">
        <w:rPr>
          <w:rFonts w:cs="Times New Roman"/>
          <w:bCs/>
          <w:sz w:val="24"/>
          <w:szCs w:val="24"/>
          <w:lang w:eastAsia="cs-CZ"/>
        </w:rPr>
        <w:t xml:space="preserve"> </w:t>
      </w:r>
      <w:r w:rsidRPr="00864A6A">
        <w:rPr>
          <w:rFonts w:cs="Times New Roman"/>
          <w:bCs/>
          <w:sz w:val="24"/>
          <w:szCs w:val="24"/>
          <w:lang w:eastAsia="cs-CZ"/>
        </w:rPr>
        <w:fldChar w:fldCharType="begin"/>
      </w:r>
      <w:r w:rsidRPr="00864A6A">
        <w:rPr>
          <w:rFonts w:cs="Times New Roman"/>
          <w:bCs/>
          <w:sz w:val="24"/>
          <w:szCs w:val="24"/>
          <w:lang w:eastAsia="cs-CZ"/>
        </w:rPr>
        <w:instrText xml:space="preserve"> SEQ Graf_č. \* ARABIC </w:instrText>
      </w:r>
      <w:r w:rsidRPr="00864A6A">
        <w:rPr>
          <w:rFonts w:cs="Times New Roman"/>
          <w:bCs/>
          <w:sz w:val="24"/>
          <w:szCs w:val="24"/>
          <w:lang w:eastAsia="cs-CZ"/>
        </w:rPr>
        <w:fldChar w:fldCharType="separate"/>
      </w:r>
      <w:r w:rsidR="003D29EC">
        <w:rPr>
          <w:rFonts w:cs="Times New Roman"/>
          <w:bCs/>
          <w:noProof/>
          <w:sz w:val="24"/>
          <w:szCs w:val="24"/>
          <w:lang w:eastAsia="cs-CZ"/>
        </w:rPr>
        <w:t>8</w:t>
      </w:r>
      <w:r w:rsidRPr="00864A6A">
        <w:rPr>
          <w:rFonts w:cs="Times New Roman"/>
          <w:bCs/>
          <w:sz w:val="24"/>
          <w:szCs w:val="24"/>
          <w:lang w:eastAsia="cs-CZ"/>
        </w:rPr>
        <w:fldChar w:fldCharType="end"/>
      </w:r>
      <w:r w:rsidRPr="00864A6A">
        <w:rPr>
          <w:rFonts w:cs="Times New Roman"/>
          <w:b/>
          <w:bCs/>
          <w:sz w:val="24"/>
          <w:szCs w:val="24"/>
          <w:lang w:eastAsia="cs-CZ"/>
        </w:rPr>
        <w:t xml:space="preserve"> </w:t>
      </w:r>
      <w:r w:rsidRPr="00864A6A">
        <w:rPr>
          <w:rFonts w:cs="Times New Roman"/>
          <w:bCs/>
          <w:sz w:val="24"/>
          <w:szCs w:val="24"/>
          <w:lang w:eastAsia="cs-CZ"/>
        </w:rPr>
        <w:t>Stav vybraných finančných ukazovateľov ZS v rokoch 2015-2016</w:t>
      </w:r>
      <w:bookmarkEnd w:id="133"/>
    </w:p>
    <w:p w:rsidR="00516396" w:rsidRPr="00864A6A" w:rsidRDefault="00516396" w:rsidP="00516396">
      <w:pPr>
        <w:rPr>
          <w:noProof/>
        </w:rPr>
      </w:pPr>
      <w:r w:rsidRPr="00864A6A">
        <w:rPr>
          <w:noProof/>
        </w:rPr>
        <w:t xml:space="preserve">  </w:t>
      </w:r>
      <w:r w:rsidRPr="00864A6A">
        <w:rPr>
          <w:noProof/>
        </w:rPr>
        <w:drawing>
          <wp:inline distT="0" distB="0" distL="0" distR="0" wp14:anchorId="04884334" wp14:editId="7A86C64D">
            <wp:extent cx="1701579" cy="2536466"/>
            <wp:effectExtent l="0" t="0" r="13335" b="16510"/>
            <wp:docPr id="8" name="Graf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r w:rsidRPr="00864A6A">
        <w:rPr>
          <w:noProof/>
        </w:rPr>
        <w:t xml:space="preserve"> </w:t>
      </w:r>
      <w:r w:rsidRPr="00864A6A">
        <w:rPr>
          <w:noProof/>
        </w:rPr>
        <w:drawing>
          <wp:inline distT="0" distB="0" distL="0" distR="0" wp14:anchorId="1F7282D1" wp14:editId="071155BC">
            <wp:extent cx="2001328" cy="2536166"/>
            <wp:effectExtent l="0" t="0" r="18415" b="17145"/>
            <wp:docPr id="10" name="Graf 10" title="Trend finančne uznaných výkonov  a ich úhrad v mil €"/>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r w:rsidRPr="00864A6A">
        <w:rPr>
          <w:noProof/>
        </w:rPr>
        <w:drawing>
          <wp:inline distT="0" distB="0" distL="0" distR="0" wp14:anchorId="3F12BD8D" wp14:editId="4CFEA329">
            <wp:extent cx="1828800" cy="2536166"/>
            <wp:effectExtent l="0" t="0" r="19050" b="17145"/>
            <wp:docPr id="11" name="Graf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r w:rsidRPr="00864A6A">
        <w:rPr>
          <w:i/>
          <w:sz w:val="18"/>
          <w:szCs w:val="18"/>
        </w:rPr>
        <w:t>Zdroj: ZP</w:t>
      </w:r>
    </w:p>
    <w:p w:rsidR="00516396" w:rsidRPr="00864A6A" w:rsidRDefault="00516396" w:rsidP="00516396">
      <w:pPr>
        <w:tabs>
          <w:tab w:val="left" w:pos="567"/>
        </w:tabs>
        <w:spacing w:beforeLines="60" w:before="144" w:afterLines="60" w:after="144" w:line="240" w:lineRule="auto"/>
        <w:rPr>
          <w:sz w:val="24"/>
          <w:szCs w:val="24"/>
        </w:rPr>
      </w:pPr>
      <w:r w:rsidRPr="00864A6A">
        <w:rPr>
          <w:sz w:val="24"/>
          <w:szCs w:val="24"/>
        </w:rPr>
        <w:t>Podrobný prehľad štruktúry evidenčne uznaných, finančne uznaných a nadlimitných výkonov v členení podľa jednotlivých foriem ZS je uvedený  v prílohách č. 10 až 12.</w:t>
      </w:r>
    </w:p>
    <w:p w:rsidR="00516396" w:rsidRPr="00864A6A" w:rsidRDefault="00516396" w:rsidP="00516396">
      <w:pPr>
        <w:tabs>
          <w:tab w:val="left" w:pos="567"/>
        </w:tabs>
        <w:spacing w:beforeLines="60" w:before="144" w:afterLines="60" w:after="144" w:line="240" w:lineRule="auto"/>
        <w:rPr>
          <w:sz w:val="24"/>
          <w:szCs w:val="24"/>
        </w:rPr>
      </w:pPr>
      <w:r w:rsidRPr="00864A6A">
        <w:rPr>
          <w:sz w:val="24"/>
          <w:szCs w:val="24"/>
        </w:rPr>
        <w:t>Na celkovom objeme evidenčne uznaných  výkonov v roku 2016 sa najväčšou časťou (53,75</w:t>
      </w:r>
      <w:r w:rsidR="0015076E" w:rsidRPr="00864A6A">
        <w:rPr>
          <w:sz w:val="24"/>
          <w:szCs w:val="24"/>
        </w:rPr>
        <w:t xml:space="preserve"> </w:t>
      </w:r>
      <w:r w:rsidRPr="00864A6A">
        <w:rPr>
          <w:sz w:val="24"/>
          <w:szCs w:val="24"/>
        </w:rPr>
        <w:t>%) podieľali výkony ambulantnej ZS a boli v hodnote 1 766,0</w:t>
      </w:r>
      <w:r w:rsidR="0015076E" w:rsidRPr="00864A6A">
        <w:rPr>
          <w:sz w:val="24"/>
          <w:szCs w:val="24"/>
        </w:rPr>
        <w:t xml:space="preserve"> </w:t>
      </w:r>
      <w:r w:rsidR="003B5F34" w:rsidRPr="00864A6A">
        <w:rPr>
          <w:sz w:val="24"/>
          <w:szCs w:val="24"/>
        </w:rPr>
        <w:t>mil.</w:t>
      </w:r>
      <w:r w:rsidR="0015076E" w:rsidRPr="00864A6A">
        <w:rPr>
          <w:sz w:val="24"/>
          <w:szCs w:val="24"/>
        </w:rPr>
        <w:t xml:space="preserve"> </w:t>
      </w:r>
      <w:r w:rsidR="003B5F34" w:rsidRPr="00864A6A">
        <w:rPr>
          <w:sz w:val="24"/>
          <w:szCs w:val="24"/>
        </w:rPr>
        <w:t>eur</w:t>
      </w:r>
      <w:r w:rsidRPr="00864A6A">
        <w:rPr>
          <w:sz w:val="24"/>
          <w:szCs w:val="24"/>
        </w:rPr>
        <w:t>. Tento objem zahŕňa v sebe výkony všeobecnej aj špecializovanej ZS. Oproti roku 2015 evidenčné uznané výkony ambulantnej starostlivos</w:t>
      </w:r>
      <w:r w:rsidR="002174A4" w:rsidRPr="00864A6A">
        <w:rPr>
          <w:sz w:val="24"/>
          <w:szCs w:val="24"/>
        </w:rPr>
        <w:t>ti</w:t>
      </w:r>
      <w:r w:rsidRPr="00864A6A">
        <w:rPr>
          <w:sz w:val="24"/>
          <w:szCs w:val="24"/>
        </w:rPr>
        <w:t xml:space="preserve"> vzrástli o 7,87</w:t>
      </w:r>
      <w:r w:rsidR="002174A4" w:rsidRPr="00864A6A">
        <w:rPr>
          <w:sz w:val="24"/>
          <w:szCs w:val="24"/>
        </w:rPr>
        <w:t xml:space="preserve"> </w:t>
      </w:r>
      <w:r w:rsidRPr="00864A6A">
        <w:rPr>
          <w:sz w:val="24"/>
          <w:szCs w:val="24"/>
        </w:rPr>
        <w:t xml:space="preserve">%, V rámci ambulantnej ZS výraznejší medziročný rast mala </w:t>
      </w:r>
      <w:r w:rsidR="002174A4" w:rsidRPr="00864A6A">
        <w:rPr>
          <w:sz w:val="24"/>
          <w:szCs w:val="24"/>
        </w:rPr>
        <w:t>ŠAS</w:t>
      </w:r>
      <w:r w:rsidRPr="00864A6A">
        <w:rPr>
          <w:sz w:val="24"/>
          <w:szCs w:val="24"/>
        </w:rPr>
        <w:t xml:space="preserve">. Jej evidenčne uznané výkony vrátane podaných ambulantných liekov </w:t>
      </w:r>
      <w:r w:rsidR="00CD0A71" w:rsidRPr="00864A6A">
        <w:rPr>
          <w:sz w:val="24"/>
          <w:szCs w:val="24"/>
        </w:rPr>
        <w:t xml:space="preserve">           </w:t>
      </w:r>
      <w:r w:rsidRPr="00864A6A">
        <w:rPr>
          <w:sz w:val="24"/>
          <w:szCs w:val="24"/>
        </w:rPr>
        <w:t xml:space="preserve"> </w:t>
      </w:r>
      <w:r w:rsidR="00CD0A71" w:rsidRPr="00864A6A">
        <w:rPr>
          <w:sz w:val="24"/>
          <w:szCs w:val="24"/>
        </w:rPr>
        <w:t xml:space="preserve">            </w:t>
      </w:r>
      <w:r w:rsidRPr="00864A6A">
        <w:rPr>
          <w:sz w:val="24"/>
          <w:szCs w:val="24"/>
        </w:rPr>
        <w:t>narástli o</w:t>
      </w:r>
      <w:r w:rsidR="00CD0A71" w:rsidRPr="00864A6A">
        <w:rPr>
          <w:sz w:val="24"/>
          <w:szCs w:val="24"/>
        </w:rPr>
        <w:t xml:space="preserve"> </w:t>
      </w:r>
      <w:r w:rsidRPr="00864A6A">
        <w:rPr>
          <w:sz w:val="24"/>
          <w:szCs w:val="24"/>
        </w:rPr>
        <w:t>100,9 mil.</w:t>
      </w:r>
      <w:r w:rsidR="002174A4" w:rsidRPr="00864A6A">
        <w:rPr>
          <w:sz w:val="24"/>
          <w:szCs w:val="24"/>
        </w:rPr>
        <w:t xml:space="preserve"> </w:t>
      </w:r>
      <w:r w:rsidRPr="00864A6A">
        <w:rPr>
          <w:sz w:val="24"/>
          <w:szCs w:val="24"/>
        </w:rPr>
        <w:t>eur (o 8,05</w:t>
      </w:r>
      <w:r w:rsidR="002174A4" w:rsidRPr="00864A6A">
        <w:rPr>
          <w:sz w:val="24"/>
          <w:szCs w:val="24"/>
        </w:rPr>
        <w:t xml:space="preserve"> </w:t>
      </w:r>
      <w:r w:rsidRPr="00864A6A">
        <w:rPr>
          <w:sz w:val="24"/>
          <w:szCs w:val="24"/>
        </w:rPr>
        <w:t>%).</w:t>
      </w:r>
    </w:p>
    <w:p w:rsidR="00516396" w:rsidRPr="00864A6A" w:rsidRDefault="00516396" w:rsidP="00516396">
      <w:pPr>
        <w:tabs>
          <w:tab w:val="left" w:pos="567"/>
        </w:tabs>
        <w:spacing w:beforeLines="60" w:before="144" w:afterLines="60" w:after="144" w:line="240" w:lineRule="auto"/>
        <w:rPr>
          <w:sz w:val="24"/>
          <w:szCs w:val="24"/>
        </w:rPr>
      </w:pPr>
      <w:r w:rsidRPr="00864A6A">
        <w:rPr>
          <w:sz w:val="24"/>
          <w:szCs w:val="24"/>
        </w:rPr>
        <w:t>Evidenčne uznané výkony ústavnej starostlivosti mali druhý najväčší podiel (26,28</w:t>
      </w:r>
      <w:r w:rsidR="00903E4E" w:rsidRPr="00864A6A">
        <w:rPr>
          <w:sz w:val="24"/>
          <w:szCs w:val="24"/>
        </w:rPr>
        <w:t xml:space="preserve"> </w:t>
      </w:r>
      <w:r w:rsidRPr="00864A6A">
        <w:rPr>
          <w:sz w:val="24"/>
          <w:szCs w:val="24"/>
        </w:rPr>
        <w:t>%) z</w:t>
      </w:r>
      <w:r w:rsidR="00903E4E" w:rsidRPr="00864A6A">
        <w:rPr>
          <w:sz w:val="24"/>
          <w:szCs w:val="24"/>
        </w:rPr>
        <w:t> </w:t>
      </w:r>
      <w:r w:rsidRPr="00864A6A">
        <w:rPr>
          <w:sz w:val="24"/>
          <w:szCs w:val="24"/>
        </w:rPr>
        <w:t>celkových zdravotných výkonov a boli v hodnote 1 314,3</w:t>
      </w:r>
      <w:r w:rsidR="00903E4E" w:rsidRPr="00864A6A">
        <w:rPr>
          <w:sz w:val="24"/>
          <w:szCs w:val="24"/>
        </w:rPr>
        <w:t xml:space="preserve"> </w:t>
      </w:r>
      <w:r w:rsidR="003B5F34" w:rsidRPr="00864A6A">
        <w:rPr>
          <w:sz w:val="24"/>
          <w:szCs w:val="24"/>
        </w:rPr>
        <w:t>mil.</w:t>
      </w:r>
      <w:r w:rsidR="00903E4E" w:rsidRPr="00864A6A">
        <w:rPr>
          <w:sz w:val="24"/>
          <w:szCs w:val="24"/>
        </w:rPr>
        <w:t xml:space="preserve"> </w:t>
      </w:r>
      <w:r w:rsidR="003B5F34" w:rsidRPr="00864A6A">
        <w:rPr>
          <w:sz w:val="24"/>
          <w:szCs w:val="24"/>
        </w:rPr>
        <w:t>eur</w:t>
      </w:r>
      <w:r w:rsidRPr="00864A6A">
        <w:rPr>
          <w:sz w:val="24"/>
          <w:szCs w:val="24"/>
        </w:rPr>
        <w:t>. Najväčší podiel na náklade ÚZS mali všeobecné nemocnice, ktorých evidenčne uznaný náklad bol 948,8 mil.</w:t>
      </w:r>
      <w:r w:rsidR="00903E4E" w:rsidRPr="00864A6A">
        <w:rPr>
          <w:sz w:val="24"/>
          <w:szCs w:val="24"/>
        </w:rPr>
        <w:t xml:space="preserve"> </w:t>
      </w:r>
      <w:r w:rsidRPr="00864A6A">
        <w:rPr>
          <w:sz w:val="24"/>
          <w:szCs w:val="24"/>
        </w:rPr>
        <w:t xml:space="preserve">eur. Medziročne sa však intenzívnejšie zvýšil náklad </w:t>
      </w:r>
      <w:r w:rsidR="0062363A" w:rsidRPr="00864A6A">
        <w:rPr>
          <w:sz w:val="24"/>
          <w:szCs w:val="24"/>
        </w:rPr>
        <w:t>ŠAS</w:t>
      </w:r>
      <w:r w:rsidRPr="00864A6A">
        <w:rPr>
          <w:sz w:val="24"/>
          <w:szCs w:val="24"/>
        </w:rPr>
        <w:t xml:space="preserve">. Objem ich evidenčne uznaných výkonov </w:t>
      </w:r>
      <w:r w:rsidR="00CD0A71" w:rsidRPr="00864A6A">
        <w:rPr>
          <w:sz w:val="24"/>
          <w:szCs w:val="24"/>
        </w:rPr>
        <w:t xml:space="preserve">                     </w:t>
      </w:r>
      <w:r w:rsidRPr="00864A6A">
        <w:rPr>
          <w:sz w:val="24"/>
          <w:szCs w:val="24"/>
        </w:rPr>
        <w:t>stúpol o</w:t>
      </w:r>
      <w:r w:rsidR="0062363A" w:rsidRPr="00864A6A">
        <w:rPr>
          <w:sz w:val="24"/>
          <w:szCs w:val="24"/>
        </w:rPr>
        <w:t> </w:t>
      </w:r>
      <w:r w:rsidRPr="00864A6A">
        <w:rPr>
          <w:sz w:val="24"/>
          <w:szCs w:val="24"/>
        </w:rPr>
        <w:t>10</w:t>
      </w:r>
      <w:r w:rsidR="0062363A" w:rsidRPr="00864A6A">
        <w:rPr>
          <w:sz w:val="24"/>
          <w:szCs w:val="24"/>
        </w:rPr>
        <w:t>0,9</w:t>
      </w:r>
      <w:r w:rsidR="00903E4E" w:rsidRPr="00864A6A">
        <w:rPr>
          <w:sz w:val="24"/>
          <w:szCs w:val="24"/>
        </w:rPr>
        <w:t xml:space="preserve"> </w:t>
      </w:r>
      <w:r w:rsidR="003B5F34" w:rsidRPr="00864A6A">
        <w:rPr>
          <w:sz w:val="24"/>
          <w:szCs w:val="24"/>
        </w:rPr>
        <w:t>mil.</w:t>
      </w:r>
      <w:r w:rsidR="00903E4E" w:rsidRPr="00864A6A">
        <w:rPr>
          <w:sz w:val="24"/>
          <w:szCs w:val="24"/>
        </w:rPr>
        <w:t xml:space="preserve"> </w:t>
      </w:r>
      <w:r w:rsidR="003B5F34" w:rsidRPr="00864A6A">
        <w:rPr>
          <w:sz w:val="24"/>
          <w:szCs w:val="24"/>
        </w:rPr>
        <w:t>eur</w:t>
      </w:r>
      <w:r w:rsidRPr="00864A6A">
        <w:rPr>
          <w:sz w:val="24"/>
          <w:szCs w:val="24"/>
        </w:rPr>
        <w:t>, čo je oproti roku 2015 nárast o </w:t>
      </w:r>
      <w:r w:rsidR="0062363A" w:rsidRPr="00864A6A">
        <w:rPr>
          <w:sz w:val="24"/>
          <w:szCs w:val="24"/>
        </w:rPr>
        <w:t>8,05</w:t>
      </w:r>
      <w:r w:rsidR="00903E4E" w:rsidRPr="00864A6A">
        <w:rPr>
          <w:sz w:val="24"/>
          <w:szCs w:val="24"/>
        </w:rPr>
        <w:t xml:space="preserve"> </w:t>
      </w:r>
      <w:r w:rsidR="0062363A" w:rsidRPr="00864A6A">
        <w:rPr>
          <w:sz w:val="24"/>
          <w:szCs w:val="24"/>
        </w:rPr>
        <w:t>%</w:t>
      </w:r>
      <w:r w:rsidR="00903E4E" w:rsidRPr="00864A6A">
        <w:rPr>
          <w:sz w:val="24"/>
          <w:szCs w:val="24"/>
        </w:rPr>
        <w:t>.</w:t>
      </w:r>
    </w:p>
    <w:p w:rsidR="00516396" w:rsidRPr="00864A6A" w:rsidRDefault="00516396" w:rsidP="00516396">
      <w:pPr>
        <w:tabs>
          <w:tab w:val="left" w:pos="567"/>
        </w:tabs>
        <w:spacing w:beforeLines="60" w:before="144" w:afterLines="60" w:after="144" w:line="240" w:lineRule="auto"/>
        <w:rPr>
          <w:sz w:val="24"/>
          <w:szCs w:val="24"/>
        </w:rPr>
      </w:pPr>
      <w:r w:rsidRPr="00864A6A">
        <w:rPr>
          <w:sz w:val="24"/>
          <w:szCs w:val="24"/>
        </w:rPr>
        <w:lastRenderedPageBreak/>
        <w:t>Výkony lekárenskej starostlivosti dosiahli výšku 1 126,6</w:t>
      </w:r>
      <w:r w:rsidR="0075252C" w:rsidRPr="00864A6A">
        <w:rPr>
          <w:sz w:val="24"/>
          <w:szCs w:val="24"/>
        </w:rPr>
        <w:t xml:space="preserve"> </w:t>
      </w:r>
      <w:r w:rsidR="003B5F34" w:rsidRPr="00864A6A">
        <w:rPr>
          <w:sz w:val="24"/>
          <w:szCs w:val="24"/>
        </w:rPr>
        <w:t>mil.</w:t>
      </w:r>
      <w:r w:rsidR="0075252C" w:rsidRPr="00864A6A">
        <w:rPr>
          <w:sz w:val="24"/>
          <w:szCs w:val="24"/>
        </w:rPr>
        <w:t xml:space="preserve"> </w:t>
      </w:r>
      <w:r w:rsidR="003B5F34" w:rsidRPr="00864A6A">
        <w:rPr>
          <w:sz w:val="24"/>
          <w:szCs w:val="24"/>
        </w:rPr>
        <w:t>eur</w:t>
      </w:r>
      <w:r w:rsidRPr="00864A6A">
        <w:rPr>
          <w:sz w:val="24"/>
          <w:szCs w:val="24"/>
        </w:rPr>
        <w:t>, čo je 20,67</w:t>
      </w:r>
      <w:r w:rsidR="0075252C" w:rsidRPr="00864A6A">
        <w:rPr>
          <w:sz w:val="24"/>
          <w:szCs w:val="24"/>
        </w:rPr>
        <w:t xml:space="preserve"> </w:t>
      </w:r>
      <w:r w:rsidRPr="00864A6A">
        <w:rPr>
          <w:sz w:val="24"/>
          <w:szCs w:val="24"/>
        </w:rPr>
        <w:t>% podiel na celkových evidenčne uznaných výkonoch. Lekárenská starostlivosť, ktorá v sebe zahŕňa aj výdajne a optiky vzrástla o 4,60</w:t>
      </w:r>
      <w:r w:rsidR="0075252C" w:rsidRPr="00864A6A">
        <w:rPr>
          <w:sz w:val="24"/>
          <w:szCs w:val="24"/>
        </w:rPr>
        <w:t xml:space="preserve"> </w:t>
      </w:r>
      <w:r w:rsidRPr="00864A6A">
        <w:rPr>
          <w:sz w:val="24"/>
          <w:szCs w:val="24"/>
        </w:rPr>
        <w:t>%. V lekárňach sa výkony oproti roku 2015 zvýšili  o 3,98</w:t>
      </w:r>
      <w:r w:rsidR="0075252C" w:rsidRPr="00864A6A">
        <w:rPr>
          <w:sz w:val="24"/>
          <w:szCs w:val="24"/>
        </w:rPr>
        <w:t xml:space="preserve"> </w:t>
      </w:r>
      <w:r w:rsidRPr="00864A6A">
        <w:rPr>
          <w:sz w:val="24"/>
          <w:szCs w:val="24"/>
        </w:rPr>
        <w:t>%. Môžeme skonštatovať, že v posledných rokoch došlo k stabilizácii zdravotných výkonov lekárenskej starostlivosti. Tento trend vývoja bol najmä ovplyvnený legislatívnym prostredím (kategorizácia a rastúcim podielom generických liekov na trhu). Naproti tomu nárast evidenčne uznaných výkonov vo výdajniach a optikách bol intenzívnejší a medziročne narástol o 7,84</w:t>
      </w:r>
      <w:r w:rsidR="0075252C" w:rsidRPr="00864A6A">
        <w:rPr>
          <w:sz w:val="24"/>
          <w:szCs w:val="24"/>
        </w:rPr>
        <w:t xml:space="preserve"> </w:t>
      </w:r>
      <w:r w:rsidRPr="00864A6A">
        <w:rPr>
          <w:sz w:val="24"/>
          <w:szCs w:val="24"/>
        </w:rPr>
        <w:t>%.</w:t>
      </w:r>
    </w:p>
    <w:p w:rsidR="00A25815" w:rsidRPr="00864A6A" w:rsidRDefault="00516396" w:rsidP="00516396">
      <w:pPr>
        <w:tabs>
          <w:tab w:val="left" w:pos="567"/>
        </w:tabs>
        <w:spacing w:beforeLines="60" w:before="144" w:afterLines="60" w:after="144" w:line="240" w:lineRule="auto"/>
        <w:rPr>
          <w:sz w:val="24"/>
          <w:szCs w:val="24"/>
        </w:rPr>
      </w:pPr>
      <w:r w:rsidRPr="00864A6A">
        <w:rPr>
          <w:sz w:val="24"/>
          <w:szCs w:val="24"/>
        </w:rPr>
        <w:t xml:space="preserve">Hodnotu evidenčne uznaných výkonov v mil. </w:t>
      </w:r>
      <w:r w:rsidR="00E81708" w:rsidRPr="00864A6A">
        <w:rPr>
          <w:sz w:val="24"/>
          <w:szCs w:val="24"/>
        </w:rPr>
        <w:t>eur</w:t>
      </w:r>
      <w:r w:rsidRPr="00864A6A">
        <w:rPr>
          <w:sz w:val="24"/>
          <w:szCs w:val="24"/>
        </w:rPr>
        <w:t xml:space="preserve"> a podiel jednotlivých foriem ZS na celkových evidenčne uznaných výkonoch v jednotlivých rokoch zachytávajú  grafy č.</w:t>
      </w:r>
      <w:r w:rsidR="0075252C" w:rsidRPr="00864A6A">
        <w:rPr>
          <w:sz w:val="24"/>
          <w:szCs w:val="24"/>
        </w:rPr>
        <w:t xml:space="preserve"> </w:t>
      </w:r>
      <w:r w:rsidRPr="00864A6A">
        <w:rPr>
          <w:sz w:val="24"/>
          <w:szCs w:val="24"/>
        </w:rPr>
        <w:t>9 a 10.</w:t>
      </w:r>
      <w:bookmarkStart w:id="134" w:name="_Toc484439158"/>
      <w:bookmarkStart w:id="135" w:name="_Toc325456745"/>
    </w:p>
    <w:p w:rsidR="00516396" w:rsidRPr="00864A6A" w:rsidRDefault="00516396" w:rsidP="00516396">
      <w:pPr>
        <w:tabs>
          <w:tab w:val="left" w:pos="567"/>
        </w:tabs>
        <w:spacing w:beforeLines="60" w:before="144" w:afterLines="60" w:after="144" w:line="240" w:lineRule="auto"/>
        <w:rPr>
          <w:sz w:val="24"/>
          <w:szCs w:val="24"/>
        </w:rPr>
      </w:pPr>
      <w:r w:rsidRPr="00864A6A">
        <w:rPr>
          <w:sz w:val="24"/>
          <w:szCs w:val="24"/>
        </w:rPr>
        <w:t>Graf č.</w:t>
      </w:r>
      <w:r w:rsidR="0075252C" w:rsidRPr="00864A6A">
        <w:rPr>
          <w:sz w:val="24"/>
          <w:szCs w:val="24"/>
        </w:rPr>
        <w:t xml:space="preserve"> </w:t>
      </w:r>
      <w:r w:rsidRPr="00864A6A">
        <w:rPr>
          <w:sz w:val="24"/>
          <w:szCs w:val="24"/>
        </w:rPr>
        <w:fldChar w:fldCharType="begin"/>
      </w:r>
      <w:r w:rsidRPr="00864A6A">
        <w:rPr>
          <w:sz w:val="24"/>
          <w:szCs w:val="24"/>
        </w:rPr>
        <w:instrText xml:space="preserve"> SEQ Graf_č. \* ARABIC </w:instrText>
      </w:r>
      <w:r w:rsidRPr="00864A6A">
        <w:rPr>
          <w:sz w:val="24"/>
          <w:szCs w:val="24"/>
        </w:rPr>
        <w:fldChar w:fldCharType="separate"/>
      </w:r>
      <w:r w:rsidR="003D29EC">
        <w:rPr>
          <w:noProof/>
          <w:sz w:val="24"/>
          <w:szCs w:val="24"/>
        </w:rPr>
        <w:t>9</w:t>
      </w:r>
      <w:r w:rsidRPr="00864A6A">
        <w:rPr>
          <w:sz w:val="24"/>
          <w:szCs w:val="24"/>
        </w:rPr>
        <w:fldChar w:fldCharType="end"/>
      </w:r>
      <w:r w:rsidRPr="00864A6A">
        <w:rPr>
          <w:sz w:val="24"/>
          <w:szCs w:val="24"/>
        </w:rPr>
        <w:t xml:space="preserve"> Podiel jednotlivých foriem ZS na celkových evidenčne uznaných výkonoch</w:t>
      </w:r>
      <w:bookmarkEnd w:id="134"/>
    </w:p>
    <w:p w:rsidR="00516396" w:rsidRPr="00864A6A" w:rsidRDefault="00516396" w:rsidP="00A25815">
      <w:pPr>
        <w:spacing w:beforeLines="60" w:before="144" w:afterLines="60" w:after="144" w:line="240" w:lineRule="auto"/>
        <w:rPr>
          <w:b/>
          <w:color w:val="FF0000"/>
          <w:lang w:eastAsia="cs-CZ"/>
        </w:rPr>
      </w:pPr>
      <w:r w:rsidRPr="00864A6A">
        <w:rPr>
          <w:noProof/>
          <w:color w:val="FF0000"/>
        </w:rPr>
        <w:drawing>
          <wp:inline distT="0" distB="0" distL="0" distR="0" wp14:anchorId="5FC64D09" wp14:editId="558636BF">
            <wp:extent cx="5553075" cy="1647825"/>
            <wp:effectExtent l="0" t="0" r="0" b="0"/>
            <wp:docPr id="12" name="Graf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bookmarkEnd w:id="135"/>
    <w:p w:rsidR="00516396" w:rsidRPr="00864A6A" w:rsidRDefault="00516396" w:rsidP="00C95472">
      <w:pPr>
        <w:tabs>
          <w:tab w:val="left" w:pos="426"/>
        </w:tabs>
        <w:rPr>
          <w:i/>
          <w:sz w:val="20"/>
          <w:szCs w:val="20"/>
        </w:rPr>
      </w:pPr>
      <w:r w:rsidRPr="00864A6A">
        <w:rPr>
          <w:i/>
          <w:sz w:val="20"/>
          <w:szCs w:val="20"/>
        </w:rPr>
        <w:t>Zdroj: ZP</w:t>
      </w:r>
    </w:p>
    <w:p w:rsidR="00516396" w:rsidRPr="00864A6A" w:rsidRDefault="00516396" w:rsidP="00516396">
      <w:pPr>
        <w:spacing w:beforeLines="60" w:before="144" w:afterLines="60" w:after="144" w:line="240" w:lineRule="auto"/>
        <w:jc w:val="left"/>
        <w:rPr>
          <w:rFonts w:cs="Times New Roman"/>
          <w:b/>
          <w:bCs/>
          <w:sz w:val="24"/>
          <w:szCs w:val="24"/>
          <w:lang w:eastAsia="cs-CZ"/>
        </w:rPr>
      </w:pPr>
      <w:bookmarkStart w:id="136" w:name="_Toc484439159"/>
      <w:r w:rsidRPr="00864A6A">
        <w:rPr>
          <w:rFonts w:cs="Times New Roman"/>
          <w:bCs/>
          <w:sz w:val="24"/>
          <w:szCs w:val="24"/>
          <w:lang w:eastAsia="cs-CZ"/>
        </w:rPr>
        <w:t>Graf č.</w:t>
      </w:r>
      <w:r w:rsidR="0075252C" w:rsidRPr="00864A6A">
        <w:rPr>
          <w:rFonts w:cs="Times New Roman"/>
          <w:bCs/>
          <w:sz w:val="24"/>
          <w:szCs w:val="24"/>
          <w:lang w:eastAsia="cs-CZ"/>
        </w:rPr>
        <w:t xml:space="preserve"> </w:t>
      </w:r>
      <w:r w:rsidRPr="00864A6A">
        <w:rPr>
          <w:rFonts w:cs="Times New Roman"/>
          <w:bCs/>
          <w:sz w:val="24"/>
          <w:szCs w:val="24"/>
          <w:lang w:eastAsia="cs-CZ"/>
        </w:rPr>
        <w:fldChar w:fldCharType="begin"/>
      </w:r>
      <w:r w:rsidRPr="00864A6A">
        <w:rPr>
          <w:rFonts w:cs="Times New Roman"/>
          <w:bCs/>
          <w:sz w:val="24"/>
          <w:szCs w:val="24"/>
          <w:lang w:eastAsia="cs-CZ"/>
        </w:rPr>
        <w:instrText xml:space="preserve"> SEQ Graf_č. \* ARABIC </w:instrText>
      </w:r>
      <w:r w:rsidRPr="00864A6A">
        <w:rPr>
          <w:rFonts w:cs="Times New Roman"/>
          <w:bCs/>
          <w:sz w:val="24"/>
          <w:szCs w:val="24"/>
          <w:lang w:eastAsia="cs-CZ"/>
        </w:rPr>
        <w:fldChar w:fldCharType="separate"/>
      </w:r>
      <w:r w:rsidR="003D29EC">
        <w:rPr>
          <w:rFonts w:cs="Times New Roman"/>
          <w:bCs/>
          <w:noProof/>
          <w:sz w:val="24"/>
          <w:szCs w:val="24"/>
          <w:lang w:eastAsia="cs-CZ"/>
        </w:rPr>
        <w:t>10</w:t>
      </w:r>
      <w:r w:rsidRPr="00864A6A">
        <w:rPr>
          <w:rFonts w:cs="Times New Roman"/>
          <w:bCs/>
          <w:sz w:val="24"/>
          <w:szCs w:val="24"/>
          <w:lang w:eastAsia="cs-CZ"/>
        </w:rPr>
        <w:fldChar w:fldCharType="end"/>
      </w:r>
      <w:r w:rsidRPr="00864A6A">
        <w:rPr>
          <w:rFonts w:cs="Times New Roman"/>
          <w:b/>
          <w:bCs/>
          <w:sz w:val="24"/>
          <w:szCs w:val="24"/>
          <w:lang w:eastAsia="cs-CZ"/>
        </w:rPr>
        <w:t xml:space="preserve"> </w:t>
      </w:r>
      <w:r w:rsidRPr="00864A6A">
        <w:rPr>
          <w:rFonts w:cs="Times New Roman"/>
          <w:bCs/>
          <w:sz w:val="24"/>
          <w:szCs w:val="24"/>
          <w:lang w:eastAsia="cs-CZ"/>
        </w:rPr>
        <w:t>Podiel jednotlivých foriem ZS na nadlimitných výkonoch v roku 201</w:t>
      </w:r>
      <w:r w:rsidR="00970089" w:rsidRPr="00864A6A">
        <w:rPr>
          <w:rFonts w:cs="Times New Roman"/>
          <w:bCs/>
          <w:sz w:val="24"/>
          <w:szCs w:val="24"/>
          <w:lang w:eastAsia="cs-CZ"/>
        </w:rPr>
        <w:t>6</w:t>
      </w:r>
      <w:bookmarkEnd w:id="136"/>
    </w:p>
    <w:p w:rsidR="00516396" w:rsidRPr="00864A6A" w:rsidRDefault="00516396" w:rsidP="00AC4DA8">
      <w:pPr>
        <w:tabs>
          <w:tab w:val="left" w:pos="426"/>
          <w:tab w:val="left" w:pos="7088"/>
        </w:tabs>
        <w:spacing w:beforeLines="60" w:before="144" w:afterLines="60" w:after="144" w:line="240" w:lineRule="auto"/>
        <w:jc w:val="center"/>
        <w:rPr>
          <w:rFonts w:cs="Times New Roman"/>
          <w:bCs/>
          <w:color w:val="FF0000"/>
          <w:lang w:eastAsia="cs-CZ"/>
        </w:rPr>
      </w:pPr>
      <w:r w:rsidRPr="00864A6A">
        <w:rPr>
          <w:rFonts w:cs="Times New Roman"/>
          <w:b/>
          <w:bCs/>
          <w:noProof/>
          <w:color w:val="FF0000"/>
          <w:szCs w:val="24"/>
        </w:rPr>
        <w:drawing>
          <wp:inline distT="0" distB="0" distL="0" distR="0" wp14:anchorId="18EF2D7B" wp14:editId="2AB09756">
            <wp:extent cx="5434642" cy="2286000"/>
            <wp:effectExtent l="0" t="0" r="0" b="0"/>
            <wp:docPr id="13" name="Graf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rsidR="00516396" w:rsidRPr="00864A6A" w:rsidRDefault="00516396" w:rsidP="00516396">
      <w:pPr>
        <w:tabs>
          <w:tab w:val="left" w:pos="426"/>
        </w:tabs>
        <w:spacing w:beforeLines="60" w:before="144" w:afterLines="60" w:after="144" w:line="240" w:lineRule="auto"/>
        <w:jc w:val="left"/>
        <w:rPr>
          <w:i/>
          <w:sz w:val="20"/>
          <w:szCs w:val="20"/>
        </w:rPr>
      </w:pPr>
      <w:r w:rsidRPr="00864A6A">
        <w:rPr>
          <w:i/>
          <w:color w:val="FF0000"/>
          <w:sz w:val="20"/>
          <w:szCs w:val="20"/>
        </w:rPr>
        <w:t xml:space="preserve"> </w:t>
      </w:r>
      <w:r w:rsidRPr="00864A6A">
        <w:rPr>
          <w:i/>
          <w:sz w:val="20"/>
          <w:szCs w:val="20"/>
        </w:rPr>
        <w:t>Zdroj: ZP</w:t>
      </w:r>
    </w:p>
    <w:p w:rsidR="00516396" w:rsidRPr="00864A6A" w:rsidRDefault="00516396" w:rsidP="00516396">
      <w:pPr>
        <w:tabs>
          <w:tab w:val="left" w:pos="567"/>
        </w:tabs>
        <w:spacing w:before="120" w:after="120" w:line="240" w:lineRule="auto"/>
        <w:rPr>
          <w:sz w:val="24"/>
          <w:szCs w:val="24"/>
        </w:rPr>
      </w:pPr>
      <w:r w:rsidRPr="00864A6A">
        <w:rPr>
          <w:sz w:val="24"/>
          <w:szCs w:val="24"/>
        </w:rPr>
        <w:t>Z dátových podkladov, ktoré mal úrad k</w:t>
      </w:r>
      <w:r w:rsidR="009560BA" w:rsidRPr="00864A6A">
        <w:rPr>
          <w:sz w:val="24"/>
          <w:szCs w:val="24"/>
        </w:rPr>
        <w:t> </w:t>
      </w:r>
      <w:r w:rsidRPr="00864A6A">
        <w:rPr>
          <w:sz w:val="24"/>
          <w:szCs w:val="24"/>
        </w:rPr>
        <w:t>dispozícii</w:t>
      </w:r>
      <w:r w:rsidR="009560BA" w:rsidRPr="00864A6A">
        <w:rPr>
          <w:sz w:val="24"/>
          <w:szCs w:val="24"/>
        </w:rPr>
        <w:t>,</w:t>
      </w:r>
      <w:r w:rsidRPr="00864A6A">
        <w:rPr>
          <w:sz w:val="24"/>
          <w:szCs w:val="24"/>
        </w:rPr>
        <w:t xml:space="preserve"> bol pripravený detailnejší prehľad niektorých ukazovateľov odpovedajúcich výkonom realizovaným v roku 2016 vo vy</w:t>
      </w:r>
      <w:r w:rsidR="004914EC" w:rsidRPr="00864A6A">
        <w:rPr>
          <w:sz w:val="24"/>
          <w:szCs w:val="24"/>
        </w:rPr>
        <w:t>braných odbornostiach SVLZ a ŠAS</w:t>
      </w:r>
      <w:r w:rsidRPr="00864A6A">
        <w:rPr>
          <w:sz w:val="24"/>
          <w:szCs w:val="24"/>
        </w:rPr>
        <w:t>. Prehľad podielov SVLZ odborností na tzv. nadlimitných výkonoch  a vývoj priemernej ceny bodu SVLZ výkonu uvádzame v prílohe č.</w:t>
      </w:r>
      <w:r w:rsidR="00EC3AE8" w:rsidRPr="00864A6A">
        <w:rPr>
          <w:sz w:val="24"/>
          <w:szCs w:val="24"/>
        </w:rPr>
        <w:t xml:space="preserve"> </w:t>
      </w:r>
      <w:r w:rsidRPr="00864A6A">
        <w:rPr>
          <w:sz w:val="24"/>
          <w:szCs w:val="24"/>
        </w:rPr>
        <w:t>13. Prehľad niektorých výkonových ukazovateľov pre vybrané odbornosti ŠAS (vnútorné lekárstvo, kardiológia, alergológia</w:t>
      </w:r>
      <w:r w:rsidR="002325C1" w:rsidRPr="00864A6A">
        <w:rPr>
          <w:sz w:val="24"/>
          <w:szCs w:val="24"/>
        </w:rPr>
        <w:t> </w:t>
      </w:r>
      <w:r w:rsidRPr="00864A6A">
        <w:rPr>
          <w:sz w:val="24"/>
          <w:szCs w:val="24"/>
        </w:rPr>
        <w:t xml:space="preserve">a klinická imunológia, chirurgia, ortopédia, urológia, diabetológia, gynekológia a onkológia)  uvádzame v prílohe č. 14.   </w:t>
      </w:r>
    </w:p>
    <w:p w:rsidR="00516396" w:rsidRPr="00864A6A" w:rsidRDefault="00516396" w:rsidP="00516396">
      <w:pPr>
        <w:numPr>
          <w:ilvl w:val="3"/>
          <w:numId w:val="7"/>
        </w:numPr>
        <w:spacing w:before="120" w:after="120" w:line="240" w:lineRule="auto"/>
        <w:ind w:left="862" w:hanging="862"/>
        <w:outlineLvl w:val="3"/>
        <w:rPr>
          <w:rFonts w:cs="Times New Roman"/>
          <w:b/>
          <w:bCs/>
          <w:color w:val="000000" w:themeColor="text1"/>
          <w:spacing w:val="5"/>
          <w:sz w:val="24"/>
          <w:szCs w:val="24"/>
        </w:rPr>
      </w:pPr>
      <w:bookmarkStart w:id="137" w:name="_Toc482864274"/>
      <w:bookmarkStart w:id="138" w:name="_Toc484090044"/>
      <w:r w:rsidRPr="00864A6A">
        <w:rPr>
          <w:rFonts w:cs="Times New Roman"/>
          <w:b/>
          <w:bCs/>
          <w:color w:val="000000" w:themeColor="text1"/>
          <w:spacing w:val="5"/>
          <w:sz w:val="24"/>
          <w:szCs w:val="24"/>
        </w:rPr>
        <w:t>Doplatky za lieky</w:t>
      </w:r>
      <w:bookmarkEnd w:id="137"/>
      <w:bookmarkEnd w:id="138"/>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V zmysle zákona č</w:t>
      </w:r>
      <w:r w:rsidR="00EC3AE8" w:rsidRPr="00864A6A">
        <w:rPr>
          <w:rFonts w:cs="Times New Roman"/>
          <w:sz w:val="24"/>
          <w:szCs w:val="24"/>
        </w:rPr>
        <w:t>.</w:t>
      </w:r>
      <w:r w:rsidRPr="00864A6A">
        <w:rPr>
          <w:rFonts w:cs="Times New Roman"/>
          <w:sz w:val="24"/>
          <w:szCs w:val="24"/>
        </w:rPr>
        <w:t xml:space="preserve"> 265/2015</w:t>
      </w:r>
      <w:r w:rsidR="00694199" w:rsidRPr="00864A6A">
        <w:rPr>
          <w:rFonts w:cs="Times New Roman"/>
          <w:sz w:val="24"/>
          <w:szCs w:val="24"/>
        </w:rPr>
        <w:t xml:space="preserve">  Z. z.</w:t>
      </w:r>
      <w:r w:rsidRPr="00864A6A">
        <w:rPr>
          <w:rFonts w:cs="Times New Roman"/>
          <w:sz w:val="24"/>
          <w:szCs w:val="24"/>
        </w:rPr>
        <w:t xml:space="preserve"> platného od 1.</w:t>
      </w:r>
      <w:r w:rsidR="00CD0A71" w:rsidRPr="00864A6A">
        <w:rPr>
          <w:rFonts w:cs="Times New Roman"/>
          <w:sz w:val="24"/>
          <w:szCs w:val="24"/>
        </w:rPr>
        <w:t xml:space="preserve"> </w:t>
      </w:r>
      <w:r w:rsidRPr="00864A6A">
        <w:rPr>
          <w:rFonts w:cs="Times New Roman"/>
          <w:sz w:val="24"/>
          <w:szCs w:val="24"/>
        </w:rPr>
        <w:t>11.</w:t>
      </w:r>
      <w:r w:rsidR="00CD0A71" w:rsidRPr="00864A6A">
        <w:rPr>
          <w:rFonts w:cs="Times New Roman"/>
          <w:sz w:val="24"/>
          <w:szCs w:val="24"/>
        </w:rPr>
        <w:t xml:space="preserve"> </w:t>
      </w:r>
      <w:r w:rsidRPr="00864A6A">
        <w:rPr>
          <w:rFonts w:cs="Times New Roman"/>
          <w:sz w:val="24"/>
          <w:szCs w:val="24"/>
        </w:rPr>
        <w:t>2015</w:t>
      </w:r>
      <w:r w:rsidR="00EC3AE8" w:rsidRPr="00864A6A">
        <w:rPr>
          <w:rFonts w:cs="Times New Roman"/>
          <w:sz w:val="24"/>
          <w:szCs w:val="24"/>
        </w:rPr>
        <w:t>,</w:t>
      </w:r>
      <w:r w:rsidRPr="00864A6A">
        <w:rPr>
          <w:rFonts w:cs="Times New Roman"/>
          <w:sz w:val="24"/>
          <w:szCs w:val="24"/>
        </w:rPr>
        <w:t xml:space="preserve"> ktorý mení a dopĺňa zákon č.</w:t>
      </w:r>
      <w:r w:rsidR="002325C1" w:rsidRPr="00864A6A">
        <w:rPr>
          <w:rFonts w:cs="Times New Roman"/>
          <w:sz w:val="24"/>
          <w:szCs w:val="24"/>
        </w:rPr>
        <w:t> </w:t>
      </w:r>
      <w:r w:rsidRPr="00864A6A">
        <w:rPr>
          <w:rFonts w:cs="Times New Roman"/>
          <w:sz w:val="24"/>
          <w:szCs w:val="24"/>
        </w:rPr>
        <w:t xml:space="preserve">363/2011 Z. z. </w:t>
      </w:r>
      <w:r w:rsidR="00694199" w:rsidRPr="00864A6A">
        <w:rPr>
          <w:rFonts w:cs="Times New Roman"/>
          <w:sz w:val="24"/>
          <w:szCs w:val="24"/>
        </w:rPr>
        <w:t xml:space="preserve"> </w:t>
      </w:r>
      <w:r w:rsidRPr="00864A6A">
        <w:rPr>
          <w:rFonts w:cs="Times New Roman"/>
          <w:sz w:val="24"/>
          <w:szCs w:val="24"/>
        </w:rPr>
        <w:t>ZP vracajú peniaze poistencom, ktorí splnili podmienky ochranného limitu na doplatky za lieky. Limit spoluúčasti je maximálna suma, ktorou sa poistenec spolupodieľa na úhrade lieku hradeného z VZP.</w:t>
      </w:r>
    </w:p>
    <w:p w:rsidR="00C475FA" w:rsidRPr="00864A6A" w:rsidRDefault="00C475FA" w:rsidP="00C475FA">
      <w:pPr>
        <w:spacing w:before="120" w:after="120" w:line="240" w:lineRule="auto"/>
        <w:rPr>
          <w:rFonts w:cs="Times New Roman"/>
          <w:sz w:val="24"/>
          <w:szCs w:val="24"/>
        </w:rPr>
      </w:pPr>
      <w:r w:rsidRPr="00864A6A">
        <w:rPr>
          <w:rFonts w:cs="Times New Roman"/>
          <w:sz w:val="24"/>
          <w:szCs w:val="24"/>
        </w:rPr>
        <w:lastRenderedPageBreak/>
        <w:t xml:space="preserve">Uvedená nová legislatíva rozšírila okruh poistencov, na ktorých sa vzťahuje limit spoluúčasti a zaviedla nové limity spoluúčasti tým, že znížila ochranný limit na doplatky za lieky pre okruh vtedajších poistencov a stanovila ochranný limit spoluúčasti pre ťažko zdravotne postihnuté deti mladšie ako 6 rokov na 0 eur. Zároveň sa upustilo od sledovania výšky príjmov, a tým sa tiež rozšíril okruh poistencov, na ktorých sa vzťahuje ochranný limit na doplatky na lieky.     </w:t>
      </w:r>
    </w:p>
    <w:p w:rsidR="00516396" w:rsidRPr="00864A6A" w:rsidRDefault="00516396" w:rsidP="00516396">
      <w:pPr>
        <w:spacing w:before="120" w:after="120" w:line="240" w:lineRule="auto"/>
        <w:rPr>
          <w:rFonts w:eastAsia="Times New Roman"/>
          <w:sz w:val="24"/>
          <w:szCs w:val="24"/>
        </w:rPr>
      </w:pPr>
      <w:r w:rsidRPr="00864A6A">
        <w:rPr>
          <w:rFonts w:eastAsia="Times New Roman"/>
          <w:sz w:val="24"/>
          <w:szCs w:val="24"/>
        </w:rPr>
        <w:t>ZP vrátia doplatky za lieky poistencom, ktorí sú držiteľmi preukazov ZŤP, invalidným dôchodcom, starobným dôchodcom a deťom do dovŕšenia 6 rokov. Výška limitu spoluúčasti:</w:t>
      </w:r>
    </w:p>
    <w:p w:rsidR="00516396" w:rsidRPr="00864A6A" w:rsidRDefault="00516396" w:rsidP="00516396">
      <w:pPr>
        <w:numPr>
          <w:ilvl w:val="0"/>
          <w:numId w:val="48"/>
        </w:numPr>
        <w:spacing w:before="120" w:after="120" w:line="240" w:lineRule="auto"/>
        <w:contextualSpacing/>
        <w:rPr>
          <w:rFonts w:eastAsia="Times New Roman"/>
          <w:sz w:val="24"/>
          <w:szCs w:val="24"/>
        </w:rPr>
      </w:pPr>
      <w:r w:rsidRPr="00864A6A">
        <w:rPr>
          <w:rFonts w:eastAsia="Times New Roman"/>
          <w:sz w:val="24"/>
          <w:szCs w:val="24"/>
        </w:rPr>
        <w:t>poberatelia starobného dôchodku, invalidného dôchodku, držitelia preukazu ZŤP atď</w:t>
      </w:r>
      <w:r w:rsidR="00591546" w:rsidRPr="00864A6A">
        <w:rPr>
          <w:rFonts w:eastAsia="Times New Roman"/>
          <w:sz w:val="24"/>
          <w:szCs w:val="24"/>
        </w:rPr>
        <w:t>.</w:t>
      </w:r>
      <w:r w:rsidRPr="00864A6A">
        <w:rPr>
          <w:rFonts w:eastAsia="Times New Roman"/>
          <w:sz w:val="24"/>
          <w:szCs w:val="24"/>
        </w:rPr>
        <w:t xml:space="preserve"> majú limit spoluúčasti 25</w:t>
      </w:r>
      <w:r w:rsidR="00591546" w:rsidRPr="00864A6A">
        <w:rPr>
          <w:rFonts w:eastAsia="Times New Roman"/>
          <w:sz w:val="24"/>
          <w:szCs w:val="24"/>
        </w:rPr>
        <w:t xml:space="preserve"> </w:t>
      </w:r>
      <w:r w:rsidRPr="00864A6A">
        <w:rPr>
          <w:rFonts w:eastAsia="Times New Roman"/>
          <w:sz w:val="24"/>
          <w:szCs w:val="24"/>
        </w:rPr>
        <w:t>eur,</w:t>
      </w:r>
    </w:p>
    <w:p w:rsidR="00516396" w:rsidRPr="00864A6A" w:rsidRDefault="00516396" w:rsidP="00516396">
      <w:pPr>
        <w:numPr>
          <w:ilvl w:val="0"/>
          <w:numId w:val="48"/>
        </w:numPr>
        <w:spacing w:before="120" w:after="120" w:line="240" w:lineRule="auto"/>
        <w:contextualSpacing/>
        <w:rPr>
          <w:rFonts w:eastAsia="Times New Roman"/>
          <w:sz w:val="24"/>
          <w:szCs w:val="24"/>
        </w:rPr>
      </w:pPr>
      <w:r w:rsidRPr="00864A6A">
        <w:rPr>
          <w:rFonts w:eastAsia="Times New Roman"/>
          <w:sz w:val="24"/>
          <w:szCs w:val="24"/>
        </w:rPr>
        <w:t>poistenci vo veku nedovŕšených 6 rokov majú limit spoluúčasti 8</w:t>
      </w:r>
      <w:r w:rsidR="002542F1" w:rsidRPr="00864A6A">
        <w:rPr>
          <w:rFonts w:eastAsia="Times New Roman"/>
          <w:sz w:val="24"/>
          <w:szCs w:val="24"/>
        </w:rPr>
        <w:t xml:space="preserve"> </w:t>
      </w:r>
      <w:r w:rsidRPr="00864A6A">
        <w:rPr>
          <w:rFonts w:eastAsia="Times New Roman"/>
          <w:sz w:val="24"/>
          <w:szCs w:val="24"/>
        </w:rPr>
        <w:t>eur,</w:t>
      </w:r>
    </w:p>
    <w:p w:rsidR="00516396" w:rsidRPr="00864A6A" w:rsidRDefault="00516396" w:rsidP="00516396">
      <w:pPr>
        <w:numPr>
          <w:ilvl w:val="0"/>
          <w:numId w:val="48"/>
        </w:numPr>
        <w:spacing w:before="120" w:after="120" w:line="240" w:lineRule="auto"/>
        <w:contextualSpacing/>
        <w:rPr>
          <w:rFonts w:eastAsia="Times New Roman"/>
          <w:sz w:val="24"/>
          <w:szCs w:val="24"/>
        </w:rPr>
      </w:pPr>
      <w:r w:rsidRPr="00864A6A">
        <w:rPr>
          <w:rFonts w:eastAsia="Times New Roman"/>
          <w:sz w:val="24"/>
          <w:szCs w:val="24"/>
        </w:rPr>
        <w:t>poistenci vo veku nedovŕšených 6 rokov s preukazom fyzickej osoby s ťažkým zdravotným postihnutím majú limit spoluúčasti 0</w:t>
      </w:r>
      <w:r w:rsidR="002542F1" w:rsidRPr="00864A6A">
        <w:rPr>
          <w:rFonts w:eastAsia="Times New Roman"/>
          <w:sz w:val="24"/>
          <w:szCs w:val="24"/>
        </w:rPr>
        <w:t xml:space="preserve"> </w:t>
      </w:r>
      <w:r w:rsidRPr="00864A6A">
        <w:rPr>
          <w:rFonts w:eastAsia="Times New Roman"/>
          <w:sz w:val="24"/>
          <w:szCs w:val="24"/>
        </w:rPr>
        <w:t>eur</w:t>
      </w:r>
      <w:r w:rsidR="002542F1" w:rsidRPr="00864A6A">
        <w:rPr>
          <w:rFonts w:eastAsia="Times New Roman"/>
          <w:sz w:val="24"/>
          <w:szCs w:val="24"/>
        </w:rPr>
        <w:t>.</w:t>
      </w:r>
    </w:p>
    <w:p w:rsidR="00516396" w:rsidRPr="00864A6A" w:rsidRDefault="00516396" w:rsidP="00516396">
      <w:pPr>
        <w:spacing w:before="120" w:after="120" w:line="240" w:lineRule="auto"/>
        <w:rPr>
          <w:rFonts w:eastAsia="Times New Roman"/>
          <w:sz w:val="24"/>
          <w:szCs w:val="24"/>
        </w:rPr>
      </w:pPr>
      <w:r w:rsidRPr="00864A6A">
        <w:rPr>
          <w:rFonts w:eastAsia="Times New Roman"/>
          <w:sz w:val="24"/>
          <w:szCs w:val="24"/>
        </w:rPr>
        <w:t>ZP vypočítajú výšku doplatku automaticky z podkladov svojho informačného systému pre všetkých poistencov, ktorí dané kritéria spĺňajú.</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Do limitu sa počítajú len najlacnejšie lieky na ochorenie, pre ktoré podstupuje poistenec liečbu a do limitu sa zahrňujú doplatky za najlacnejší generický liek.</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V roku 2016 ZP realizovali úh</w:t>
      </w:r>
      <w:r w:rsidR="004914EC" w:rsidRPr="00864A6A">
        <w:rPr>
          <w:rFonts w:cs="Times New Roman"/>
          <w:sz w:val="24"/>
          <w:szCs w:val="24"/>
        </w:rPr>
        <w:t>rady – doplatky za lieky za 4. š</w:t>
      </w:r>
      <w:r w:rsidRPr="00864A6A">
        <w:rPr>
          <w:rFonts w:cs="Times New Roman"/>
          <w:sz w:val="24"/>
          <w:szCs w:val="24"/>
        </w:rPr>
        <w:t xml:space="preserve">tvrťrok 2015 a 1. až 3 štvrťrok 2016. Vrátenie doplatku za 4. </w:t>
      </w:r>
      <w:r w:rsidR="009E0644" w:rsidRPr="00864A6A">
        <w:rPr>
          <w:rFonts w:cs="Times New Roman"/>
          <w:sz w:val="24"/>
          <w:szCs w:val="24"/>
        </w:rPr>
        <w:t>š</w:t>
      </w:r>
      <w:r w:rsidRPr="00864A6A">
        <w:rPr>
          <w:rFonts w:cs="Times New Roman"/>
          <w:sz w:val="24"/>
          <w:szCs w:val="24"/>
        </w:rPr>
        <w:t xml:space="preserve">tvrťrok 2016 uskutočnia  ZP v marci 2017.  </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Vrátenie doplatkov v roku 2016 sa týkalo 567 351 poistencov (nárast oproti predchádzajúcemu rok</w:t>
      </w:r>
      <w:r w:rsidR="001B5D41" w:rsidRPr="00864A6A">
        <w:rPr>
          <w:rFonts w:cs="Times New Roman"/>
          <w:sz w:val="24"/>
          <w:szCs w:val="24"/>
        </w:rPr>
        <w:t>u</w:t>
      </w:r>
      <w:r w:rsidRPr="00864A6A">
        <w:rPr>
          <w:rFonts w:cs="Times New Roman"/>
          <w:sz w:val="24"/>
          <w:szCs w:val="24"/>
        </w:rPr>
        <w:t xml:space="preserve"> o</w:t>
      </w:r>
      <w:r w:rsidR="009E0644" w:rsidRPr="00864A6A">
        <w:rPr>
          <w:rFonts w:cs="Times New Roman"/>
          <w:sz w:val="24"/>
          <w:szCs w:val="24"/>
        </w:rPr>
        <w:t> </w:t>
      </w:r>
      <w:r w:rsidRPr="00864A6A">
        <w:rPr>
          <w:rFonts w:cs="Times New Roman"/>
          <w:sz w:val="24"/>
          <w:szCs w:val="24"/>
        </w:rPr>
        <w:t>365</w:t>
      </w:r>
      <w:r w:rsidR="009E0644" w:rsidRPr="00864A6A">
        <w:rPr>
          <w:rFonts w:cs="Times New Roman"/>
          <w:sz w:val="24"/>
          <w:szCs w:val="24"/>
        </w:rPr>
        <w:t> </w:t>
      </w:r>
      <w:r w:rsidRPr="00864A6A">
        <w:rPr>
          <w:rFonts w:cs="Times New Roman"/>
          <w:sz w:val="24"/>
          <w:szCs w:val="24"/>
        </w:rPr>
        <w:t>143 poistencov 208,57</w:t>
      </w:r>
      <w:r w:rsidR="009E0644" w:rsidRPr="00864A6A">
        <w:rPr>
          <w:rFonts w:cs="Times New Roman"/>
          <w:sz w:val="24"/>
          <w:szCs w:val="24"/>
        </w:rPr>
        <w:t xml:space="preserve"> </w:t>
      </w:r>
      <w:r w:rsidRPr="00864A6A">
        <w:rPr>
          <w:rFonts w:cs="Times New Roman"/>
          <w:sz w:val="24"/>
          <w:szCs w:val="24"/>
        </w:rPr>
        <w:t>%)</w:t>
      </w:r>
      <w:r w:rsidR="009E0644" w:rsidRPr="00864A6A">
        <w:rPr>
          <w:rFonts w:cs="Times New Roman"/>
          <w:sz w:val="24"/>
          <w:szCs w:val="24"/>
        </w:rPr>
        <w:t>,</w:t>
      </w:r>
      <w:r w:rsidRPr="00864A6A">
        <w:rPr>
          <w:rFonts w:cs="Times New Roman"/>
          <w:sz w:val="24"/>
          <w:szCs w:val="24"/>
        </w:rPr>
        <w:t xml:space="preserve"> ktorým ZP zaplatili 9 334</w:t>
      </w:r>
      <w:r w:rsidR="00485D83" w:rsidRPr="00864A6A">
        <w:rPr>
          <w:rFonts w:cs="Times New Roman"/>
          <w:sz w:val="24"/>
          <w:szCs w:val="24"/>
        </w:rPr>
        <w:t> </w:t>
      </w:r>
      <w:r w:rsidRPr="00864A6A">
        <w:rPr>
          <w:rFonts w:cs="Times New Roman"/>
          <w:sz w:val="24"/>
          <w:szCs w:val="24"/>
        </w:rPr>
        <w:t>176</w:t>
      </w:r>
      <w:r w:rsidR="00485D83" w:rsidRPr="00864A6A">
        <w:rPr>
          <w:rFonts w:cs="Times New Roman"/>
          <w:sz w:val="24"/>
          <w:szCs w:val="24"/>
        </w:rPr>
        <w:t xml:space="preserve"> </w:t>
      </w:r>
      <w:r w:rsidR="007626C6" w:rsidRPr="00864A6A">
        <w:rPr>
          <w:rFonts w:cs="Times New Roman"/>
          <w:sz w:val="24"/>
          <w:szCs w:val="24"/>
        </w:rPr>
        <w:t>eur</w:t>
      </w:r>
      <w:r w:rsidRPr="00864A6A">
        <w:rPr>
          <w:rFonts w:cs="Times New Roman"/>
          <w:sz w:val="24"/>
          <w:szCs w:val="24"/>
        </w:rPr>
        <w:t xml:space="preserve"> (nárast oproti porovnateľnému obdobiu predchádzajúceho roka o 5 334</w:t>
      </w:r>
      <w:r w:rsidR="00485D83" w:rsidRPr="00864A6A">
        <w:rPr>
          <w:rFonts w:cs="Times New Roman"/>
          <w:sz w:val="24"/>
          <w:szCs w:val="24"/>
        </w:rPr>
        <w:t> </w:t>
      </w:r>
      <w:r w:rsidRPr="00864A6A">
        <w:rPr>
          <w:rFonts w:cs="Times New Roman"/>
          <w:sz w:val="24"/>
          <w:szCs w:val="24"/>
        </w:rPr>
        <w:t>487</w:t>
      </w:r>
      <w:r w:rsidR="00485D83" w:rsidRPr="00864A6A">
        <w:rPr>
          <w:rFonts w:cs="Times New Roman"/>
          <w:sz w:val="24"/>
          <w:szCs w:val="24"/>
        </w:rPr>
        <w:t xml:space="preserve"> </w:t>
      </w:r>
      <w:r w:rsidR="007626C6" w:rsidRPr="00864A6A">
        <w:rPr>
          <w:rFonts w:cs="Times New Roman"/>
          <w:sz w:val="24"/>
          <w:szCs w:val="24"/>
        </w:rPr>
        <w:t>eur</w:t>
      </w:r>
      <w:r w:rsidRPr="00864A6A">
        <w:rPr>
          <w:rFonts w:cs="Times New Roman"/>
          <w:sz w:val="24"/>
          <w:szCs w:val="24"/>
        </w:rPr>
        <w:t xml:space="preserve">  233,37</w:t>
      </w:r>
      <w:r w:rsidR="00485D83"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Údaje o vrátených doplatkoch za lieky sú uvedené v tabuľke č. 8.</w:t>
      </w:r>
    </w:p>
    <w:p w:rsidR="00516396" w:rsidRPr="00864A6A" w:rsidRDefault="00516396" w:rsidP="00516396">
      <w:pPr>
        <w:spacing w:before="120" w:after="120" w:line="240" w:lineRule="auto"/>
        <w:rPr>
          <w:rFonts w:cs="Times New Roman"/>
          <w:bCs/>
          <w:color w:val="000000" w:themeColor="text1"/>
          <w:sz w:val="24"/>
          <w:szCs w:val="24"/>
          <w:lang w:eastAsia="cs-CZ"/>
        </w:rPr>
      </w:pPr>
      <w:bookmarkStart w:id="139" w:name="_Toc485642611"/>
      <w:r w:rsidRPr="00864A6A">
        <w:rPr>
          <w:rFonts w:cs="Times New Roman"/>
          <w:bCs/>
          <w:color w:val="000000" w:themeColor="text1"/>
          <w:sz w:val="24"/>
          <w:szCs w:val="24"/>
          <w:lang w:eastAsia="cs-CZ"/>
        </w:rPr>
        <w:t>Tabuľka č.</w:t>
      </w:r>
      <w:r w:rsidR="00485D83"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8</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Vrátené doplatky za lieky ZP spolu</w:t>
      </w:r>
      <w:bookmarkEnd w:id="139"/>
    </w:p>
    <w:tbl>
      <w:tblPr>
        <w:tblW w:w="8136" w:type="dxa"/>
        <w:jc w:val="center"/>
        <w:tblBorders>
          <w:top w:val="single" w:sz="12" w:space="0" w:color="auto"/>
          <w:left w:val="single" w:sz="12" w:space="0" w:color="auto"/>
          <w:bottom w:val="single" w:sz="12" w:space="0" w:color="auto"/>
          <w:right w:val="single" w:sz="12" w:space="0" w:color="auto"/>
        </w:tblBorders>
        <w:tblCellMar>
          <w:left w:w="70" w:type="dxa"/>
          <w:right w:w="70" w:type="dxa"/>
        </w:tblCellMar>
        <w:tblLook w:val="04A0" w:firstRow="1" w:lastRow="0" w:firstColumn="1" w:lastColumn="0" w:noHBand="0" w:noVBand="1"/>
      </w:tblPr>
      <w:tblGrid>
        <w:gridCol w:w="3506"/>
        <w:gridCol w:w="1609"/>
        <w:gridCol w:w="1397"/>
        <w:gridCol w:w="1624"/>
      </w:tblGrid>
      <w:tr w:rsidR="00516396" w:rsidRPr="00864A6A" w:rsidTr="005D6F5B">
        <w:trPr>
          <w:trHeight w:val="509"/>
          <w:jc w:val="center"/>
        </w:trPr>
        <w:tc>
          <w:tcPr>
            <w:tcW w:w="350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Ukazovatele</w:t>
            </w:r>
          </w:p>
        </w:tc>
        <w:tc>
          <w:tcPr>
            <w:tcW w:w="160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Doplatky za 1-3. Q 2015</w:t>
            </w:r>
          </w:p>
        </w:tc>
        <w:tc>
          <w:tcPr>
            <w:tcW w:w="139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Doplatky za 4.</w:t>
            </w:r>
            <w:r w:rsidR="00D169DC" w:rsidRPr="00864A6A">
              <w:rPr>
                <w:rFonts w:ascii="Arial Narrow" w:eastAsia="Times New Roman" w:hAnsi="Arial Narrow"/>
                <w:color w:val="000000"/>
                <w:sz w:val="20"/>
                <w:szCs w:val="20"/>
              </w:rPr>
              <w:t xml:space="preserve"> </w:t>
            </w:r>
            <w:r w:rsidRPr="00864A6A">
              <w:rPr>
                <w:rFonts w:ascii="Arial Narrow" w:eastAsia="Times New Roman" w:hAnsi="Arial Narrow"/>
                <w:color w:val="000000"/>
                <w:sz w:val="20"/>
                <w:szCs w:val="20"/>
              </w:rPr>
              <w:t>Q 2015</w:t>
            </w:r>
          </w:p>
        </w:tc>
        <w:tc>
          <w:tcPr>
            <w:tcW w:w="1624"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Doplatky  za 1-3. Q 2016</w:t>
            </w:r>
          </w:p>
        </w:tc>
      </w:tr>
      <w:tr w:rsidR="00516396" w:rsidRPr="00864A6A" w:rsidTr="005D6F5B">
        <w:trPr>
          <w:trHeight w:val="299"/>
          <w:jc w:val="center"/>
        </w:trPr>
        <w:tc>
          <w:tcPr>
            <w:tcW w:w="3506" w:type="dxa"/>
            <w:vMerge/>
            <w:tcBorders>
              <w:top w:val="single" w:sz="4" w:space="0" w:color="auto"/>
              <w:left w:val="single" w:sz="4" w:space="0" w:color="auto"/>
              <w:bottom w:val="single" w:sz="12" w:space="0" w:color="auto"/>
              <w:right w:val="single" w:sz="4" w:space="0" w:color="auto"/>
            </w:tcBorders>
            <w:vAlign w:val="center"/>
            <w:hideMark/>
          </w:tcPr>
          <w:p w:rsidR="00516396" w:rsidRPr="00864A6A" w:rsidRDefault="00516396" w:rsidP="00516396">
            <w:pPr>
              <w:spacing w:line="240" w:lineRule="auto"/>
              <w:rPr>
                <w:rFonts w:ascii="Arial Narrow" w:eastAsia="Times New Roman" w:hAnsi="Arial Narrow"/>
                <w:color w:val="000000"/>
                <w:sz w:val="20"/>
                <w:szCs w:val="20"/>
              </w:rPr>
            </w:pPr>
          </w:p>
        </w:tc>
        <w:tc>
          <w:tcPr>
            <w:tcW w:w="1609" w:type="dxa"/>
            <w:tcBorders>
              <w:top w:val="single" w:sz="4" w:space="0" w:color="auto"/>
              <w:left w:val="single" w:sz="4" w:space="0" w:color="auto"/>
              <w:bottom w:val="single" w:sz="12"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zaplatené v r.</w:t>
            </w:r>
            <w:r w:rsidR="005D6F5B" w:rsidRPr="00864A6A">
              <w:rPr>
                <w:rFonts w:ascii="Arial Narrow" w:eastAsia="Times New Roman" w:hAnsi="Arial Narrow"/>
                <w:color w:val="000000"/>
                <w:sz w:val="20"/>
                <w:szCs w:val="20"/>
              </w:rPr>
              <w:t xml:space="preserve"> </w:t>
            </w:r>
            <w:r w:rsidRPr="00864A6A">
              <w:rPr>
                <w:rFonts w:ascii="Arial Narrow" w:eastAsia="Times New Roman" w:hAnsi="Arial Narrow"/>
                <w:color w:val="000000"/>
                <w:sz w:val="20"/>
                <w:szCs w:val="20"/>
              </w:rPr>
              <w:t>2015</w:t>
            </w:r>
          </w:p>
        </w:tc>
        <w:tc>
          <w:tcPr>
            <w:tcW w:w="3021" w:type="dxa"/>
            <w:gridSpan w:val="2"/>
            <w:tcBorders>
              <w:top w:val="single" w:sz="4" w:space="0" w:color="auto"/>
              <w:left w:val="single" w:sz="4" w:space="0" w:color="auto"/>
              <w:bottom w:val="single" w:sz="12" w:space="0" w:color="auto"/>
              <w:right w:val="single" w:sz="4" w:space="0" w:color="auto"/>
            </w:tcBorders>
            <w:shd w:val="clear" w:color="auto" w:fill="auto"/>
            <w:vAlign w:val="center"/>
            <w:hideMark/>
          </w:tcPr>
          <w:p w:rsidR="00516396" w:rsidRPr="00864A6A" w:rsidRDefault="00516396" w:rsidP="00D169DC">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zaplatené v</w:t>
            </w:r>
            <w:r w:rsidR="00D169DC" w:rsidRPr="00864A6A">
              <w:rPr>
                <w:rFonts w:ascii="Arial Narrow" w:eastAsia="Times New Roman" w:hAnsi="Arial Narrow"/>
                <w:color w:val="000000"/>
                <w:sz w:val="20"/>
                <w:szCs w:val="20"/>
              </w:rPr>
              <w:t> </w:t>
            </w:r>
            <w:r w:rsidRPr="00864A6A">
              <w:rPr>
                <w:rFonts w:ascii="Arial Narrow" w:eastAsia="Times New Roman" w:hAnsi="Arial Narrow"/>
                <w:color w:val="000000"/>
                <w:sz w:val="20"/>
                <w:szCs w:val="20"/>
              </w:rPr>
              <w:t>r</w:t>
            </w:r>
            <w:r w:rsidR="00D169DC" w:rsidRPr="00864A6A">
              <w:rPr>
                <w:rFonts w:ascii="Arial Narrow" w:eastAsia="Times New Roman" w:hAnsi="Arial Narrow"/>
                <w:color w:val="000000"/>
                <w:sz w:val="20"/>
                <w:szCs w:val="20"/>
              </w:rPr>
              <w:t>.</w:t>
            </w:r>
            <w:r w:rsidRPr="00864A6A">
              <w:rPr>
                <w:rFonts w:ascii="Arial Narrow" w:eastAsia="Times New Roman" w:hAnsi="Arial Narrow"/>
                <w:color w:val="000000"/>
                <w:sz w:val="20"/>
                <w:szCs w:val="20"/>
              </w:rPr>
              <w:t xml:space="preserve"> 2016</w:t>
            </w:r>
          </w:p>
        </w:tc>
      </w:tr>
      <w:tr w:rsidR="00516396" w:rsidRPr="00864A6A" w:rsidTr="005D6F5B">
        <w:trPr>
          <w:trHeight w:val="299"/>
          <w:jc w:val="center"/>
        </w:trPr>
        <w:tc>
          <w:tcPr>
            <w:tcW w:w="3506"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Počet poistencov (ZŤP a invalid. dôchodcovia)</w:t>
            </w:r>
          </w:p>
        </w:tc>
        <w:tc>
          <w:tcPr>
            <w:tcW w:w="1609"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93 987</w:t>
            </w:r>
          </w:p>
        </w:tc>
        <w:tc>
          <w:tcPr>
            <w:tcW w:w="1397"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104 134</w:t>
            </w:r>
          </w:p>
        </w:tc>
        <w:tc>
          <w:tcPr>
            <w:tcW w:w="1624"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299 173</w:t>
            </w:r>
          </w:p>
        </w:tc>
      </w:tr>
      <w:tr w:rsidR="00516396" w:rsidRPr="00864A6A" w:rsidTr="005D6F5B">
        <w:trPr>
          <w:trHeight w:val="763"/>
          <w:jc w:val="center"/>
        </w:trPr>
        <w:tc>
          <w:tcPr>
            <w:tcW w:w="3506"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Doplatky vrátené poistencom (ZŤP a invalid dôchodcom, vrátane detí vo veku nedovŕšených 6 rokov ktoré sú držiteľom preukazu ZŤP) v</w:t>
            </w:r>
            <w:r w:rsidR="007626C6" w:rsidRPr="00864A6A">
              <w:rPr>
                <w:rFonts w:ascii="Arial Narrow" w:eastAsia="Times New Roman" w:hAnsi="Arial Narrow"/>
                <w:color w:val="000000"/>
                <w:sz w:val="20"/>
                <w:szCs w:val="20"/>
              </w:rPr>
              <w:t xml:space="preserve"> eur</w:t>
            </w:r>
          </w:p>
        </w:tc>
        <w:tc>
          <w:tcPr>
            <w:tcW w:w="1609"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1 604 978</w:t>
            </w:r>
          </w:p>
        </w:tc>
        <w:tc>
          <w:tcPr>
            <w:tcW w:w="139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1 708 088</w:t>
            </w:r>
          </w:p>
        </w:tc>
        <w:tc>
          <w:tcPr>
            <w:tcW w:w="162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5 023 887</w:t>
            </w:r>
          </w:p>
        </w:tc>
      </w:tr>
      <w:tr w:rsidR="00516396" w:rsidRPr="00864A6A" w:rsidTr="005D6F5B">
        <w:trPr>
          <w:trHeight w:val="299"/>
          <w:jc w:val="center"/>
        </w:trPr>
        <w:tc>
          <w:tcPr>
            <w:tcW w:w="3506"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Výška najvyššieho vráteného doplatku</w:t>
            </w:r>
          </w:p>
        </w:tc>
        <w:tc>
          <w:tcPr>
            <w:tcW w:w="1609"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464</w:t>
            </w:r>
          </w:p>
        </w:tc>
        <w:tc>
          <w:tcPr>
            <w:tcW w:w="1397"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684</w:t>
            </w:r>
          </w:p>
        </w:tc>
        <w:tc>
          <w:tcPr>
            <w:tcW w:w="1624"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719</w:t>
            </w:r>
          </w:p>
        </w:tc>
      </w:tr>
      <w:tr w:rsidR="00516396" w:rsidRPr="00864A6A" w:rsidTr="005D6F5B">
        <w:trPr>
          <w:trHeight w:val="299"/>
          <w:jc w:val="center"/>
        </w:trPr>
        <w:tc>
          <w:tcPr>
            <w:tcW w:w="3506"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Počet poistencov - starobní dôchodcovia</w:t>
            </w:r>
          </w:p>
        </w:tc>
        <w:tc>
          <w:tcPr>
            <w:tcW w:w="1609"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20 195</w:t>
            </w:r>
          </w:p>
        </w:tc>
        <w:tc>
          <w:tcPr>
            <w:tcW w:w="1397"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30 535</w:t>
            </w:r>
          </w:p>
        </w:tc>
        <w:tc>
          <w:tcPr>
            <w:tcW w:w="1624"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77 843</w:t>
            </w:r>
          </w:p>
        </w:tc>
      </w:tr>
      <w:tr w:rsidR="00516396" w:rsidRPr="00864A6A" w:rsidTr="005D6F5B">
        <w:trPr>
          <w:trHeight w:val="299"/>
          <w:jc w:val="center"/>
        </w:trPr>
        <w:tc>
          <w:tcPr>
            <w:tcW w:w="350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Doplatky za lieky vrátené starobným dôchodcom v</w:t>
            </w:r>
            <w:r w:rsidR="007626C6" w:rsidRPr="00864A6A">
              <w:rPr>
                <w:rFonts w:ascii="Arial Narrow" w:eastAsia="Times New Roman" w:hAnsi="Arial Narrow"/>
                <w:color w:val="000000"/>
                <w:sz w:val="20"/>
                <w:szCs w:val="20"/>
              </w:rPr>
              <w:t xml:space="preserve"> eur</w:t>
            </w:r>
          </w:p>
        </w:tc>
        <w:tc>
          <w:tcPr>
            <w:tcW w:w="1609"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342 648</w:t>
            </w:r>
          </w:p>
        </w:tc>
        <w:tc>
          <w:tcPr>
            <w:tcW w:w="139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468 661</w:t>
            </w:r>
          </w:p>
        </w:tc>
        <w:tc>
          <w:tcPr>
            <w:tcW w:w="162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1 250 845</w:t>
            </w:r>
          </w:p>
        </w:tc>
      </w:tr>
      <w:tr w:rsidR="00516396" w:rsidRPr="00864A6A" w:rsidTr="005D6F5B">
        <w:trPr>
          <w:trHeight w:val="299"/>
          <w:jc w:val="center"/>
        </w:trPr>
        <w:tc>
          <w:tcPr>
            <w:tcW w:w="3506"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7626C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Výška najvyššieho doplatku v</w:t>
            </w:r>
            <w:r w:rsidR="007626C6" w:rsidRPr="00864A6A">
              <w:rPr>
                <w:rFonts w:ascii="Arial Narrow" w:eastAsia="Times New Roman" w:hAnsi="Arial Narrow"/>
                <w:color w:val="000000"/>
                <w:sz w:val="20"/>
                <w:szCs w:val="20"/>
              </w:rPr>
              <w:t xml:space="preserve"> </w:t>
            </w:r>
          </w:p>
        </w:tc>
        <w:tc>
          <w:tcPr>
            <w:tcW w:w="1609"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159</w:t>
            </w:r>
          </w:p>
        </w:tc>
        <w:tc>
          <w:tcPr>
            <w:tcW w:w="1397"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222</w:t>
            </w:r>
          </w:p>
        </w:tc>
        <w:tc>
          <w:tcPr>
            <w:tcW w:w="1624"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373</w:t>
            </w:r>
          </w:p>
        </w:tc>
      </w:tr>
      <w:tr w:rsidR="00516396" w:rsidRPr="00864A6A" w:rsidTr="005D6F5B">
        <w:trPr>
          <w:trHeight w:val="299"/>
          <w:jc w:val="center"/>
        </w:trPr>
        <w:tc>
          <w:tcPr>
            <w:tcW w:w="3506"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Počet poistencov (vo veku nedovŕšených 6 rokov)</w:t>
            </w:r>
          </w:p>
        </w:tc>
        <w:tc>
          <w:tcPr>
            <w:tcW w:w="1609"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16 465</w:t>
            </w:r>
          </w:p>
        </w:tc>
        <w:tc>
          <w:tcPr>
            <w:tcW w:w="1397"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15 316</w:t>
            </w:r>
          </w:p>
        </w:tc>
        <w:tc>
          <w:tcPr>
            <w:tcW w:w="1624"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40</w:t>
            </w:r>
            <w:r w:rsidR="006D3728" w:rsidRPr="00864A6A">
              <w:rPr>
                <w:rFonts w:ascii="Arial Narrow" w:eastAsia="Times New Roman" w:hAnsi="Arial Narrow"/>
                <w:color w:val="000000"/>
                <w:sz w:val="20"/>
                <w:szCs w:val="20"/>
              </w:rPr>
              <w:t> </w:t>
            </w:r>
            <w:r w:rsidRPr="00864A6A">
              <w:rPr>
                <w:rFonts w:ascii="Arial Narrow" w:eastAsia="Times New Roman" w:hAnsi="Arial Narrow"/>
                <w:color w:val="000000"/>
                <w:sz w:val="20"/>
                <w:szCs w:val="20"/>
              </w:rPr>
              <w:t>350</w:t>
            </w:r>
          </w:p>
        </w:tc>
      </w:tr>
      <w:tr w:rsidR="00516396" w:rsidRPr="00864A6A" w:rsidTr="005D6F5B">
        <w:trPr>
          <w:trHeight w:val="509"/>
          <w:jc w:val="center"/>
        </w:trPr>
        <w:tc>
          <w:tcPr>
            <w:tcW w:w="3506"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Doplatky vrátené poistencom vo veku nedovŕšených 6 rokov v </w:t>
            </w:r>
            <w:r w:rsidR="007626C6" w:rsidRPr="00864A6A">
              <w:rPr>
                <w:rFonts w:ascii="Arial Narrow" w:eastAsia="Times New Roman" w:hAnsi="Arial Narrow"/>
                <w:color w:val="000000"/>
                <w:sz w:val="20"/>
                <w:szCs w:val="20"/>
              </w:rPr>
              <w:t>eur</w:t>
            </w:r>
          </w:p>
        </w:tc>
        <w:tc>
          <w:tcPr>
            <w:tcW w:w="1609"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251 096</w:t>
            </w:r>
          </w:p>
        </w:tc>
        <w:tc>
          <w:tcPr>
            <w:tcW w:w="139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227 360</w:t>
            </w:r>
          </w:p>
        </w:tc>
        <w:tc>
          <w:tcPr>
            <w:tcW w:w="162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655 335</w:t>
            </w:r>
          </w:p>
        </w:tc>
      </w:tr>
      <w:tr w:rsidR="00516396" w:rsidRPr="00864A6A" w:rsidTr="005D6F5B">
        <w:trPr>
          <w:trHeight w:val="299"/>
          <w:jc w:val="center"/>
        </w:trPr>
        <w:tc>
          <w:tcPr>
            <w:tcW w:w="3506"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Výška najvyššie vráteného doplatku v </w:t>
            </w:r>
            <w:r w:rsidR="007626C6" w:rsidRPr="00864A6A">
              <w:rPr>
                <w:rFonts w:ascii="Arial Narrow" w:eastAsia="Times New Roman" w:hAnsi="Arial Narrow"/>
                <w:color w:val="000000"/>
                <w:sz w:val="20"/>
                <w:szCs w:val="20"/>
              </w:rPr>
              <w:t>eur</w:t>
            </w:r>
          </w:p>
        </w:tc>
        <w:tc>
          <w:tcPr>
            <w:tcW w:w="1609"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214</w:t>
            </w:r>
          </w:p>
        </w:tc>
        <w:tc>
          <w:tcPr>
            <w:tcW w:w="1397"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203</w:t>
            </w:r>
          </w:p>
        </w:tc>
        <w:tc>
          <w:tcPr>
            <w:tcW w:w="1624" w:type="dxa"/>
            <w:tcBorders>
              <w:top w:val="single" w:sz="4" w:space="0" w:color="auto"/>
              <w:left w:val="single" w:sz="4" w:space="0" w:color="auto"/>
              <w:bottom w:val="single" w:sz="12"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384</w:t>
            </w:r>
          </w:p>
        </w:tc>
      </w:tr>
      <w:tr w:rsidR="00516396" w:rsidRPr="00864A6A" w:rsidTr="005D6F5B">
        <w:trPr>
          <w:trHeight w:val="299"/>
          <w:jc w:val="center"/>
        </w:trPr>
        <w:tc>
          <w:tcPr>
            <w:tcW w:w="3506"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Počet poistencov spolu</w:t>
            </w:r>
          </w:p>
        </w:tc>
        <w:tc>
          <w:tcPr>
            <w:tcW w:w="1609"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130 647</w:t>
            </w:r>
          </w:p>
        </w:tc>
        <w:tc>
          <w:tcPr>
            <w:tcW w:w="1397"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149 985</w:t>
            </w:r>
          </w:p>
        </w:tc>
        <w:tc>
          <w:tcPr>
            <w:tcW w:w="1624" w:type="dxa"/>
            <w:tcBorders>
              <w:top w:val="single" w:sz="12"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417 366</w:t>
            </w:r>
          </w:p>
        </w:tc>
      </w:tr>
      <w:tr w:rsidR="00516396" w:rsidRPr="00864A6A" w:rsidTr="005D6F5B">
        <w:trPr>
          <w:trHeight w:val="299"/>
          <w:jc w:val="center"/>
        </w:trPr>
        <w:tc>
          <w:tcPr>
            <w:tcW w:w="350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 xml:space="preserve">Spolu doplatky za lieky v </w:t>
            </w:r>
            <w:r w:rsidR="007626C6" w:rsidRPr="00864A6A">
              <w:rPr>
                <w:rFonts w:ascii="Arial Narrow" w:eastAsia="Times New Roman" w:hAnsi="Arial Narrow"/>
                <w:b/>
                <w:color w:val="000000"/>
                <w:sz w:val="20"/>
                <w:szCs w:val="20"/>
              </w:rPr>
              <w:t>eur</w:t>
            </w:r>
          </w:p>
        </w:tc>
        <w:tc>
          <w:tcPr>
            <w:tcW w:w="1609"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2 198 722</w:t>
            </w:r>
          </w:p>
        </w:tc>
        <w:tc>
          <w:tcPr>
            <w:tcW w:w="139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2 404 109</w:t>
            </w:r>
          </w:p>
        </w:tc>
        <w:tc>
          <w:tcPr>
            <w:tcW w:w="162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6 930 067</w:t>
            </w:r>
          </w:p>
        </w:tc>
      </w:tr>
    </w:tbl>
    <w:p w:rsidR="00516396" w:rsidRPr="00864A6A" w:rsidRDefault="00516396" w:rsidP="00C95472">
      <w:pPr>
        <w:tabs>
          <w:tab w:val="left" w:pos="426"/>
        </w:tabs>
        <w:rPr>
          <w:i/>
          <w:sz w:val="20"/>
          <w:szCs w:val="20"/>
        </w:rPr>
      </w:pPr>
      <w:r w:rsidRPr="00864A6A">
        <w:rPr>
          <w:i/>
          <w:sz w:val="20"/>
          <w:szCs w:val="20"/>
        </w:rPr>
        <w:t>Zdroj: ZP</w:t>
      </w:r>
    </w:p>
    <w:p w:rsidR="00516396" w:rsidRPr="00864A6A" w:rsidRDefault="00516396" w:rsidP="00516396">
      <w:pPr>
        <w:numPr>
          <w:ilvl w:val="3"/>
          <w:numId w:val="7"/>
        </w:numPr>
        <w:spacing w:before="120" w:after="120" w:line="240" w:lineRule="auto"/>
        <w:outlineLvl w:val="3"/>
        <w:rPr>
          <w:rFonts w:cs="Times New Roman"/>
          <w:b/>
          <w:bCs/>
          <w:color w:val="000000" w:themeColor="text1"/>
          <w:spacing w:val="5"/>
          <w:sz w:val="24"/>
          <w:szCs w:val="24"/>
        </w:rPr>
      </w:pPr>
      <w:bookmarkStart w:id="140" w:name="_Toc482864275"/>
      <w:bookmarkStart w:id="141" w:name="_Toc484090045"/>
      <w:r w:rsidRPr="00864A6A">
        <w:rPr>
          <w:rFonts w:cs="Times New Roman"/>
          <w:b/>
          <w:bCs/>
          <w:color w:val="000000" w:themeColor="text1"/>
          <w:spacing w:val="5"/>
          <w:sz w:val="24"/>
          <w:szCs w:val="24"/>
        </w:rPr>
        <w:t>Úhrady plánovanej ZS v inom členskom štáte</w:t>
      </w:r>
      <w:bookmarkEnd w:id="140"/>
      <w:bookmarkEnd w:id="141"/>
    </w:p>
    <w:p w:rsidR="00516396" w:rsidRPr="00864A6A" w:rsidRDefault="00516396" w:rsidP="00AC6682">
      <w:pPr>
        <w:tabs>
          <w:tab w:val="left" w:pos="426"/>
        </w:tabs>
        <w:spacing w:before="120" w:after="120" w:line="240" w:lineRule="auto"/>
        <w:rPr>
          <w:rFonts w:eastAsia="Times New Roman" w:cs="Times New Roman"/>
          <w:sz w:val="24"/>
          <w:szCs w:val="24"/>
        </w:rPr>
      </w:pPr>
      <w:r w:rsidRPr="00864A6A">
        <w:rPr>
          <w:rFonts w:eastAsia="Times New Roman" w:cs="Times New Roman"/>
          <w:sz w:val="24"/>
          <w:szCs w:val="24"/>
        </w:rPr>
        <w:t xml:space="preserve">V roku 2016 postupovali </w:t>
      </w:r>
      <w:r w:rsidR="005D6F5B" w:rsidRPr="00864A6A">
        <w:rPr>
          <w:rFonts w:eastAsia="Times New Roman" w:cs="Times New Roman"/>
          <w:sz w:val="24"/>
          <w:szCs w:val="24"/>
        </w:rPr>
        <w:t>ZP</w:t>
      </w:r>
      <w:r w:rsidRPr="00864A6A">
        <w:rPr>
          <w:rFonts w:eastAsia="Times New Roman" w:cs="Times New Roman"/>
          <w:sz w:val="24"/>
          <w:szCs w:val="24"/>
        </w:rPr>
        <w:t xml:space="preserve"> pri úhrade plánovanej ZS podľa čl. 20 nariadenia (ES) č. 883/2004 a podľa § 9b (úhrada v sadzbách štátu čerpania ZS), 9d (úhrada v sadzbách štátu poistenia), 9f, </w:t>
      </w:r>
      <w:r w:rsidR="00864A6A">
        <w:rPr>
          <w:rFonts w:eastAsia="Times New Roman" w:cs="Times New Roman"/>
          <w:sz w:val="24"/>
          <w:szCs w:val="24"/>
        </w:rPr>
        <w:t xml:space="preserve">         </w:t>
      </w:r>
      <w:r w:rsidRPr="00864A6A">
        <w:rPr>
          <w:rFonts w:eastAsia="Times New Roman" w:cs="Times New Roman"/>
          <w:sz w:val="24"/>
          <w:szCs w:val="24"/>
        </w:rPr>
        <w:t xml:space="preserve">10 zákona č. 580/2004 Z. z.  Pri posudzovaní žiadostí o udelenie súhlasu na plánovanú ZS </w:t>
      </w:r>
      <w:r w:rsidRPr="00864A6A">
        <w:rPr>
          <w:rFonts w:eastAsia="Times New Roman" w:cs="Times New Roman"/>
          <w:sz w:val="24"/>
          <w:szCs w:val="24"/>
        </w:rPr>
        <w:lastRenderedPageBreak/>
        <w:t>poistencov vychádzali ZP z kritérií  stanovených v zákone č. 580/2004 Z. z. Súhlas bol udeľovaný na ZS, ktorá bola  uhrádzaná z VZP v SR a ochorenie nebolo možné diagnostikovať a liečiť v SR v primeranej lehote s ohľadom na súčasný zdravotný stav a možný vývoj ochorenia, požadovaná liečba sa v SR nevykonávala, boli vyčerpané všetky možnosti liečby v SR a od liečby v EÚ sa očakávalo podstatné zlepšenie zdravotného stavu alebo zabránenie zhoršovania zdravotného stavu, išlo o pokračovanie liečby začatej v SR v štáte bydliska, ktorým je iný členský štát EÚ ako SR, ochorenie si vyžadovalo použitie vysokošpecializovanej a nákladnej zdravotníckej infraštruktúry, ktorá nie je dostupná v SR.</w:t>
      </w:r>
    </w:p>
    <w:p w:rsidR="00EC49FE" w:rsidRPr="00864A6A" w:rsidRDefault="00EC49FE" w:rsidP="00516396">
      <w:pPr>
        <w:tabs>
          <w:tab w:val="left" w:pos="426"/>
        </w:tabs>
        <w:spacing w:before="120" w:after="120" w:line="240" w:lineRule="auto"/>
        <w:rPr>
          <w:rFonts w:eastAsia="Times New Roman" w:cs="Times New Roman"/>
          <w:sz w:val="24"/>
          <w:szCs w:val="24"/>
        </w:rPr>
      </w:pPr>
    </w:p>
    <w:p w:rsidR="00EC49FE" w:rsidRPr="00864A6A" w:rsidRDefault="002B06B8" w:rsidP="002B06B8">
      <w:pPr>
        <w:spacing w:before="120" w:after="120" w:line="240" w:lineRule="auto"/>
        <w:rPr>
          <w:rFonts w:eastAsia="Times New Roman" w:cs="Times New Roman"/>
          <w:bCs/>
          <w:sz w:val="24"/>
          <w:szCs w:val="24"/>
          <w:lang w:eastAsia="cs-CZ"/>
        </w:rPr>
      </w:pPr>
      <w:bookmarkStart w:id="142" w:name="_Toc485642612"/>
      <w:r w:rsidRPr="00864A6A">
        <w:rPr>
          <w:rFonts w:cs="Times New Roman"/>
          <w:bCs/>
          <w:color w:val="000000" w:themeColor="text1"/>
          <w:sz w:val="24"/>
          <w:szCs w:val="24"/>
          <w:lang w:eastAsia="cs-CZ"/>
        </w:rPr>
        <w:t xml:space="preserve">Tabuľka č.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9</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00EC49FE" w:rsidRPr="00864A6A">
        <w:rPr>
          <w:rFonts w:eastAsia="Times New Roman" w:cs="Times New Roman"/>
          <w:bCs/>
          <w:sz w:val="24"/>
          <w:szCs w:val="24"/>
          <w:lang w:eastAsia="cs-CZ"/>
        </w:rPr>
        <w:t>Plánovaná liečba v zahraničí*</w:t>
      </w:r>
      <w:bookmarkEnd w:id="142"/>
    </w:p>
    <w:tbl>
      <w:tblPr>
        <w:tblW w:w="850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056"/>
        <w:gridCol w:w="2181"/>
        <w:gridCol w:w="2269"/>
      </w:tblGrid>
      <w:tr w:rsidR="00EC49FE" w:rsidRPr="00864A6A" w:rsidTr="000D74CE">
        <w:trPr>
          <w:jc w:val="center"/>
        </w:trPr>
        <w:tc>
          <w:tcPr>
            <w:tcW w:w="4056" w:type="dxa"/>
          </w:tcPr>
          <w:p w:rsidR="00EC49FE" w:rsidRPr="00864A6A" w:rsidRDefault="00EC49FE" w:rsidP="00A84703">
            <w:pPr>
              <w:tabs>
                <w:tab w:val="left" w:pos="426"/>
              </w:tabs>
              <w:spacing w:line="240" w:lineRule="auto"/>
              <w:rPr>
                <w:rFonts w:ascii="Arial Narrow" w:eastAsia="Times New Roman" w:hAnsi="Arial Narrow" w:cs="Times New Roman"/>
                <w:sz w:val="20"/>
                <w:szCs w:val="20"/>
              </w:rPr>
            </w:pPr>
            <w:r w:rsidRPr="00864A6A">
              <w:rPr>
                <w:rFonts w:ascii="Arial Narrow" w:eastAsia="Times New Roman" w:hAnsi="Arial Narrow" w:cs="Times New Roman"/>
                <w:sz w:val="20"/>
                <w:szCs w:val="20"/>
              </w:rPr>
              <w:t>Ukazovateľ</w:t>
            </w:r>
          </w:p>
        </w:tc>
        <w:tc>
          <w:tcPr>
            <w:tcW w:w="2181" w:type="dxa"/>
          </w:tcPr>
          <w:p w:rsidR="00EC49FE" w:rsidRPr="00864A6A" w:rsidRDefault="00EC49FE" w:rsidP="00A84703">
            <w:pPr>
              <w:tabs>
                <w:tab w:val="left" w:pos="426"/>
              </w:tabs>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2015</w:t>
            </w:r>
          </w:p>
        </w:tc>
        <w:tc>
          <w:tcPr>
            <w:tcW w:w="2269" w:type="dxa"/>
          </w:tcPr>
          <w:p w:rsidR="00EC49FE" w:rsidRPr="00864A6A" w:rsidRDefault="00EC49FE" w:rsidP="00A84703">
            <w:pPr>
              <w:tabs>
                <w:tab w:val="left" w:pos="426"/>
              </w:tabs>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2016</w:t>
            </w:r>
          </w:p>
        </w:tc>
      </w:tr>
      <w:tr w:rsidR="00EC49FE" w:rsidRPr="00864A6A" w:rsidTr="000D74CE">
        <w:trPr>
          <w:trHeight w:val="187"/>
          <w:jc w:val="center"/>
        </w:trPr>
        <w:tc>
          <w:tcPr>
            <w:tcW w:w="4056" w:type="dxa"/>
            <w:vAlign w:val="center"/>
          </w:tcPr>
          <w:p w:rsidR="00EC49FE" w:rsidRPr="00864A6A" w:rsidRDefault="00EC49FE" w:rsidP="00A84703">
            <w:pPr>
              <w:tabs>
                <w:tab w:val="left" w:pos="426"/>
              </w:tabs>
              <w:spacing w:line="240" w:lineRule="auto"/>
              <w:rPr>
                <w:rFonts w:ascii="Arial Narrow" w:eastAsia="Times New Roman" w:hAnsi="Arial Narrow" w:cs="Times New Roman"/>
                <w:sz w:val="20"/>
                <w:szCs w:val="20"/>
              </w:rPr>
            </w:pPr>
            <w:r w:rsidRPr="00864A6A">
              <w:rPr>
                <w:rFonts w:ascii="Arial Narrow" w:eastAsia="Times New Roman" w:hAnsi="Arial Narrow" w:cs="Times New Roman"/>
                <w:sz w:val="20"/>
                <w:szCs w:val="20"/>
              </w:rPr>
              <w:t>Počet žiadostí o liečbu - § 9b zákona 580/04*</w:t>
            </w:r>
          </w:p>
        </w:tc>
        <w:tc>
          <w:tcPr>
            <w:tcW w:w="2181" w:type="dxa"/>
            <w:vAlign w:val="center"/>
          </w:tcPr>
          <w:p w:rsidR="00EC49FE" w:rsidRPr="00864A6A" w:rsidRDefault="00EC49FE" w:rsidP="00A84703">
            <w:pPr>
              <w:tabs>
                <w:tab w:val="left" w:pos="426"/>
              </w:tabs>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833</w:t>
            </w:r>
          </w:p>
        </w:tc>
        <w:tc>
          <w:tcPr>
            <w:tcW w:w="2269" w:type="dxa"/>
            <w:vAlign w:val="center"/>
          </w:tcPr>
          <w:p w:rsidR="00EC49FE" w:rsidRPr="00864A6A" w:rsidRDefault="00EC49FE" w:rsidP="00A84703">
            <w:pPr>
              <w:tabs>
                <w:tab w:val="left" w:pos="426"/>
              </w:tabs>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799</w:t>
            </w:r>
          </w:p>
        </w:tc>
      </w:tr>
      <w:tr w:rsidR="00EC49FE" w:rsidRPr="00864A6A" w:rsidTr="000D74CE">
        <w:trPr>
          <w:trHeight w:val="445"/>
          <w:jc w:val="center"/>
        </w:trPr>
        <w:tc>
          <w:tcPr>
            <w:tcW w:w="4056" w:type="dxa"/>
          </w:tcPr>
          <w:p w:rsidR="00EC49FE" w:rsidRPr="00864A6A" w:rsidRDefault="00EC49FE" w:rsidP="00A84703">
            <w:pPr>
              <w:tabs>
                <w:tab w:val="left" w:pos="426"/>
              </w:tabs>
              <w:spacing w:line="240" w:lineRule="auto"/>
              <w:rPr>
                <w:rFonts w:ascii="Arial Narrow" w:eastAsia="Times New Roman" w:hAnsi="Arial Narrow" w:cs="Times New Roman"/>
                <w:sz w:val="20"/>
                <w:szCs w:val="20"/>
              </w:rPr>
            </w:pPr>
            <w:r w:rsidRPr="00864A6A">
              <w:rPr>
                <w:rFonts w:ascii="Arial Narrow" w:eastAsia="Times New Roman" w:hAnsi="Arial Narrow" w:cs="Times New Roman"/>
                <w:sz w:val="20"/>
                <w:szCs w:val="20"/>
              </w:rPr>
              <w:t>Suma v eur uhradená za plánovanú zahraničnú liečbu*</w:t>
            </w:r>
          </w:p>
        </w:tc>
        <w:tc>
          <w:tcPr>
            <w:tcW w:w="2181" w:type="dxa"/>
            <w:vAlign w:val="center"/>
          </w:tcPr>
          <w:p w:rsidR="00EC49FE" w:rsidRPr="00864A6A" w:rsidRDefault="00EC49FE" w:rsidP="00A84703">
            <w:pPr>
              <w:tabs>
                <w:tab w:val="left" w:pos="426"/>
              </w:tabs>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3 412 699</w:t>
            </w:r>
          </w:p>
        </w:tc>
        <w:tc>
          <w:tcPr>
            <w:tcW w:w="2269" w:type="dxa"/>
            <w:vAlign w:val="center"/>
          </w:tcPr>
          <w:p w:rsidR="00EC49FE" w:rsidRPr="00864A6A" w:rsidRDefault="00EC49FE" w:rsidP="00A84703">
            <w:pPr>
              <w:tabs>
                <w:tab w:val="left" w:pos="426"/>
              </w:tabs>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4 283 038,91</w:t>
            </w:r>
          </w:p>
        </w:tc>
      </w:tr>
    </w:tbl>
    <w:p w:rsidR="00EC49FE" w:rsidRPr="00864A6A" w:rsidRDefault="00EC49FE" w:rsidP="00EC49FE">
      <w:pPr>
        <w:tabs>
          <w:tab w:val="left" w:pos="426"/>
        </w:tabs>
        <w:spacing w:line="240" w:lineRule="auto"/>
        <w:rPr>
          <w:rFonts w:eastAsia="Times New Roman" w:cs="Times New Roman"/>
          <w:i/>
          <w:iCs/>
          <w:sz w:val="18"/>
          <w:szCs w:val="18"/>
        </w:rPr>
      </w:pPr>
      <w:r w:rsidRPr="00864A6A">
        <w:rPr>
          <w:rFonts w:eastAsia="Times New Roman" w:cs="Times New Roman"/>
          <w:i/>
          <w:iCs/>
          <w:sz w:val="18"/>
          <w:szCs w:val="18"/>
        </w:rPr>
        <w:t>Zdroj: ZP</w:t>
      </w:r>
    </w:p>
    <w:p w:rsidR="00EC49FE" w:rsidRPr="00864A6A" w:rsidRDefault="00EC49FE" w:rsidP="00EC49FE">
      <w:pPr>
        <w:tabs>
          <w:tab w:val="left" w:pos="426"/>
        </w:tabs>
        <w:spacing w:line="240" w:lineRule="auto"/>
        <w:rPr>
          <w:rFonts w:eastAsia="Times New Roman" w:cs="Times New Roman"/>
          <w:i/>
          <w:iCs/>
          <w:sz w:val="18"/>
          <w:szCs w:val="18"/>
        </w:rPr>
      </w:pPr>
      <w:r w:rsidRPr="00864A6A">
        <w:rPr>
          <w:rFonts w:eastAsia="Times New Roman" w:cs="Times New Roman"/>
          <w:i/>
          <w:iCs/>
          <w:sz w:val="18"/>
          <w:szCs w:val="18"/>
        </w:rPr>
        <w:t>* ide iba o liečbu v iných členských štátoch EÚ, EHP a Švajčiarska</w:t>
      </w:r>
    </w:p>
    <w:p w:rsidR="00516396" w:rsidRPr="00864A6A" w:rsidRDefault="00516396" w:rsidP="00516396">
      <w:pPr>
        <w:tabs>
          <w:tab w:val="left" w:pos="426"/>
        </w:tabs>
        <w:spacing w:before="120" w:after="120" w:line="240" w:lineRule="auto"/>
        <w:rPr>
          <w:rFonts w:eastAsia="Times New Roman" w:cs="Times New Roman"/>
          <w:sz w:val="24"/>
          <w:szCs w:val="24"/>
        </w:rPr>
      </w:pPr>
      <w:r w:rsidRPr="00864A6A">
        <w:rPr>
          <w:rFonts w:eastAsia="Times New Roman" w:cs="Times New Roman"/>
          <w:sz w:val="24"/>
          <w:szCs w:val="24"/>
        </w:rPr>
        <w:t>V roku 2016 bolo podaných 799 žiadostí, z toho bolo schválených ZP 772 (96,6</w:t>
      </w:r>
      <w:r w:rsidR="00024542"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a zamietnutých 27 (3,4</w:t>
      </w:r>
      <w:r w:rsidR="00024542"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pričom v porovnaní s rokom 2015 došlo k zníženiu počtu zamietnutých žiadostí o 36 prípadov. Z celkového počtu udelených súhlasov sa týkalo 602 (78,0</w:t>
      </w:r>
      <w:r w:rsidR="00024542"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plánovanej ZS v Českej republike, 90 (11,7</w:t>
      </w:r>
      <w:r w:rsidR="00024542"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v Rakúsku a 58 (7,5</w:t>
      </w:r>
      <w:r w:rsidR="00024542"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v Spolkovej republike Nemecko. 29,6</w:t>
      </w:r>
      <w:r w:rsidR="00024542"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xml:space="preserve"> zo zamietnutých žiadostí predstavovali prípady, v ktorých bola dostupná požadovaná ZS v medicínsky primeranom čase na území SR.  51,9</w:t>
      </w:r>
      <w:r w:rsidR="00C301DA"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xml:space="preserve"> tvorili prípady, v ktorých bola žiadosť zamietnutá z dôvodu neúplnosti, nedodržania procedurálneho postupu a 18,5</w:t>
      </w:r>
      <w:r w:rsidR="00C301DA"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xml:space="preserve"> zamietnutých žiadostí sa týkalo ZS, ktorá nebola uhrádzaná z VZP v SR.</w:t>
      </w:r>
    </w:p>
    <w:p w:rsidR="00516396" w:rsidRPr="00864A6A" w:rsidRDefault="00516396" w:rsidP="00516396">
      <w:pPr>
        <w:tabs>
          <w:tab w:val="left" w:pos="426"/>
        </w:tabs>
        <w:spacing w:before="120" w:after="120" w:line="240" w:lineRule="auto"/>
        <w:rPr>
          <w:rFonts w:eastAsia="Times New Roman" w:cs="Times New Roman"/>
          <w:sz w:val="24"/>
          <w:szCs w:val="24"/>
        </w:rPr>
      </w:pPr>
      <w:r w:rsidRPr="00864A6A">
        <w:rPr>
          <w:rFonts w:eastAsia="Times New Roman" w:cs="Times New Roman"/>
          <w:sz w:val="24"/>
          <w:szCs w:val="24"/>
        </w:rPr>
        <w:t>Z</w:t>
      </w:r>
      <w:r w:rsidR="00C301DA" w:rsidRPr="00864A6A">
        <w:rPr>
          <w:rFonts w:eastAsia="Times New Roman" w:cs="Times New Roman"/>
          <w:sz w:val="24"/>
          <w:szCs w:val="24"/>
        </w:rPr>
        <w:t>P</w:t>
      </w:r>
      <w:r w:rsidRPr="00864A6A">
        <w:rPr>
          <w:rFonts w:eastAsia="Times New Roman" w:cs="Times New Roman"/>
          <w:sz w:val="24"/>
          <w:szCs w:val="24"/>
        </w:rPr>
        <w:t xml:space="preserve"> prijali v roku 2016 odvolanie poistenca proti neudeleniu súhlasu na plánovanú ZS podľa § 9b</w:t>
      </w:r>
      <w:r w:rsidR="00C301DA" w:rsidRPr="00864A6A">
        <w:rPr>
          <w:rFonts w:eastAsia="Times New Roman" w:cs="Times New Roman"/>
          <w:sz w:val="24"/>
          <w:szCs w:val="24"/>
        </w:rPr>
        <w:t xml:space="preserve"> zákona</w:t>
      </w:r>
      <w:r w:rsidRPr="00864A6A">
        <w:rPr>
          <w:rFonts w:eastAsia="Times New Roman" w:cs="Times New Roman"/>
          <w:sz w:val="24"/>
          <w:szCs w:val="24"/>
        </w:rPr>
        <w:t xml:space="preserve"> č. 580/2004 Z. z. v 13 prípadoch, z ktorých 12 bolo  odstúpených  na rozhodnutie úradu ako odvolaciemu orgánu v sledovanom roku.  Úrad v roku 2016 z uvedeného počtu prerokoval</w:t>
      </w:r>
      <w:r w:rsidR="00D169DC" w:rsidRPr="00864A6A">
        <w:rPr>
          <w:rFonts w:eastAsia="Times New Roman" w:cs="Times New Roman"/>
          <w:sz w:val="24"/>
          <w:szCs w:val="24"/>
        </w:rPr>
        <w:t xml:space="preserve"> a </w:t>
      </w:r>
      <w:r w:rsidRPr="00864A6A">
        <w:rPr>
          <w:rFonts w:eastAsia="Times New Roman" w:cs="Times New Roman"/>
          <w:sz w:val="24"/>
          <w:szCs w:val="24"/>
        </w:rPr>
        <w:t>prijal rozhodnutie v 11 prípadoch</w:t>
      </w:r>
      <w:r w:rsidR="00A7040F" w:rsidRPr="00864A6A">
        <w:rPr>
          <w:rFonts w:eastAsia="Times New Roman" w:cs="Times New Roman"/>
          <w:sz w:val="24"/>
          <w:szCs w:val="24"/>
        </w:rPr>
        <w:t>,</w:t>
      </w:r>
      <w:r w:rsidR="000D6647" w:rsidRPr="00864A6A">
        <w:rPr>
          <w:rFonts w:eastAsia="Times New Roman" w:cs="Times New Roman"/>
          <w:sz w:val="24"/>
          <w:szCs w:val="24"/>
        </w:rPr>
        <w:t xml:space="preserve"> z</w:t>
      </w:r>
      <w:r w:rsidR="00A7040F" w:rsidRPr="00864A6A">
        <w:rPr>
          <w:rFonts w:eastAsia="Times New Roman" w:cs="Times New Roman"/>
          <w:sz w:val="24"/>
          <w:szCs w:val="24"/>
        </w:rPr>
        <w:t xml:space="preserve"> toho v 7 prípadoch potvrdil rozhodnutie </w:t>
      </w:r>
      <w:r w:rsidR="000D6647" w:rsidRPr="00864A6A">
        <w:rPr>
          <w:rFonts w:eastAsia="Times New Roman" w:cs="Times New Roman"/>
          <w:sz w:val="24"/>
          <w:szCs w:val="24"/>
        </w:rPr>
        <w:t>ZP</w:t>
      </w:r>
      <w:r w:rsidR="00A7040F" w:rsidRPr="00864A6A">
        <w:rPr>
          <w:rFonts w:eastAsia="Times New Roman" w:cs="Times New Roman"/>
          <w:sz w:val="24"/>
          <w:szCs w:val="24"/>
        </w:rPr>
        <w:t xml:space="preserve"> o neudelení súhlasu a v 4 prípadoch odvolaniu  poistenca vyhovel a súhlas bol dodatočne udelený ZP.</w:t>
      </w:r>
    </w:p>
    <w:p w:rsidR="00516396" w:rsidRPr="00864A6A" w:rsidRDefault="00516396" w:rsidP="00516396">
      <w:pPr>
        <w:tabs>
          <w:tab w:val="left" w:pos="426"/>
          <w:tab w:val="num" w:pos="3960"/>
        </w:tabs>
        <w:spacing w:before="120" w:after="120" w:line="240" w:lineRule="auto"/>
        <w:rPr>
          <w:rFonts w:eastAsia="Times New Roman" w:cs="Times New Roman"/>
          <w:sz w:val="24"/>
          <w:szCs w:val="24"/>
        </w:rPr>
      </w:pPr>
      <w:r w:rsidRPr="00864A6A">
        <w:rPr>
          <w:rFonts w:eastAsia="Times New Roman" w:cs="Times New Roman"/>
          <w:sz w:val="24"/>
          <w:szCs w:val="24"/>
        </w:rPr>
        <w:t>V roku 2016 výška úhrad za plánovanú ZS poistencov SR v iných členských štátoch EÚ do</w:t>
      </w:r>
      <w:r w:rsidR="00AC6682" w:rsidRPr="00864A6A">
        <w:rPr>
          <w:rFonts w:eastAsia="Times New Roman" w:cs="Times New Roman"/>
          <w:sz w:val="24"/>
          <w:szCs w:val="24"/>
        </w:rPr>
        <w:t>siahla  hodnotu cca  4,28</w:t>
      </w:r>
      <w:r w:rsidR="00F05B36" w:rsidRPr="00864A6A">
        <w:rPr>
          <w:rFonts w:eastAsia="Times New Roman" w:cs="Times New Roman"/>
          <w:sz w:val="24"/>
          <w:szCs w:val="24"/>
        </w:rPr>
        <w:t xml:space="preserve"> </w:t>
      </w:r>
      <w:r w:rsidR="00AC6682" w:rsidRPr="00864A6A">
        <w:rPr>
          <w:rFonts w:eastAsia="Times New Roman" w:cs="Times New Roman"/>
          <w:sz w:val="24"/>
          <w:szCs w:val="24"/>
        </w:rPr>
        <w:t>mil.</w:t>
      </w:r>
      <w:r w:rsidR="00F05B36" w:rsidRPr="00864A6A">
        <w:rPr>
          <w:rFonts w:eastAsia="Times New Roman" w:cs="Times New Roman"/>
          <w:sz w:val="24"/>
          <w:szCs w:val="24"/>
        </w:rPr>
        <w:t xml:space="preserve"> </w:t>
      </w:r>
      <w:r w:rsidR="00AC6682" w:rsidRPr="00864A6A">
        <w:rPr>
          <w:rFonts w:eastAsia="Times New Roman" w:cs="Times New Roman"/>
          <w:sz w:val="24"/>
          <w:szCs w:val="24"/>
        </w:rPr>
        <w:t>eur</w:t>
      </w:r>
      <w:r w:rsidRPr="00864A6A">
        <w:rPr>
          <w:rFonts w:eastAsia="Times New Roman" w:cs="Times New Roman"/>
          <w:sz w:val="24"/>
          <w:szCs w:val="24"/>
        </w:rPr>
        <w:t>, z toho 77,0</w:t>
      </w:r>
      <w:r w:rsidR="00F05B36" w:rsidRPr="00864A6A">
        <w:rPr>
          <w:rFonts w:eastAsia="Times New Roman" w:cs="Times New Roman"/>
          <w:sz w:val="24"/>
          <w:szCs w:val="24"/>
        </w:rPr>
        <w:t xml:space="preserve"> </w:t>
      </w:r>
      <w:r w:rsidRPr="00864A6A">
        <w:rPr>
          <w:rFonts w:eastAsia="Times New Roman" w:cs="Times New Roman"/>
          <w:sz w:val="24"/>
          <w:szCs w:val="24"/>
        </w:rPr>
        <w:t>%  pripadlo na VšZP, 14,3</w:t>
      </w:r>
      <w:r w:rsidR="00F05B36" w:rsidRPr="00864A6A">
        <w:rPr>
          <w:rFonts w:eastAsia="Times New Roman" w:cs="Times New Roman"/>
          <w:sz w:val="24"/>
          <w:szCs w:val="24"/>
        </w:rPr>
        <w:t xml:space="preserve"> </w:t>
      </w:r>
      <w:r w:rsidRPr="00864A6A">
        <w:rPr>
          <w:rFonts w:eastAsia="Times New Roman" w:cs="Times New Roman"/>
          <w:sz w:val="24"/>
          <w:szCs w:val="24"/>
        </w:rPr>
        <w:t xml:space="preserve">% na </w:t>
      </w:r>
      <w:r w:rsidR="00CD0A71" w:rsidRPr="00864A6A">
        <w:rPr>
          <w:rFonts w:eastAsia="Times New Roman" w:cs="Times New Roman"/>
          <w:sz w:val="24"/>
          <w:szCs w:val="24"/>
        </w:rPr>
        <w:t xml:space="preserve">                  </w:t>
      </w:r>
      <w:r w:rsidR="00942305" w:rsidRPr="00864A6A">
        <w:rPr>
          <w:rFonts w:eastAsia="Times New Roman" w:cs="Times New Roman"/>
          <w:sz w:val="24"/>
          <w:szCs w:val="24"/>
        </w:rPr>
        <w:t>DÔVERU</w:t>
      </w:r>
      <w:r w:rsidR="00CD0A71" w:rsidRPr="00864A6A">
        <w:rPr>
          <w:rFonts w:eastAsia="Times New Roman" w:cs="Times New Roman"/>
          <w:sz w:val="24"/>
          <w:szCs w:val="24"/>
        </w:rPr>
        <w:t xml:space="preserve"> a </w:t>
      </w:r>
      <w:r w:rsidRPr="00864A6A">
        <w:rPr>
          <w:rFonts w:eastAsia="Times New Roman" w:cs="Times New Roman"/>
          <w:sz w:val="24"/>
          <w:szCs w:val="24"/>
        </w:rPr>
        <w:t>8,7</w:t>
      </w:r>
      <w:r w:rsidR="00F05B36" w:rsidRPr="00864A6A">
        <w:rPr>
          <w:rFonts w:eastAsia="Times New Roman" w:cs="Times New Roman"/>
          <w:sz w:val="24"/>
          <w:szCs w:val="24"/>
        </w:rPr>
        <w:t xml:space="preserve"> </w:t>
      </w:r>
      <w:r w:rsidRPr="00864A6A">
        <w:rPr>
          <w:rFonts w:eastAsia="Times New Roman" w:cs="Times New Roman"/>
          <w:sz w:val="24"/>
          <w:szCs w:val="24"/>
        </w:rPr>
        <w:t>% na Union. V porovnaní s rokom 2015 dosiahla výška úhrad nárast o 25,5</w:t>
      </w:r>
      <w:r w:rsidR="00F05B36" w:rsidRPr="00864A6A">
        <w:rPr>
          <w:rFonts w:eastAsia="Times New Roman" w:cs="Times New Roman"/>
          <w:sz w:val="24"/>
          <w:szCs w:val="24"/>
        </w:rPr>
        <w:t xml:space="preserve"> </w:t>
      </w:r>
      <w:r w:rsidRPr="00864A6A">
        <w:rPr>
          <w:rFonts w:eastAsia="Times New Roman" w:cs="Times New Roman"/>
          <w:sz w:val="24"/>
          <w:szCs w:val="24"/>
        </w:rPr>
        <w:t>%, čo prevažne súviselo s vyšším tempom rastu nákladov z dôvodu čerpania finančne náročnej ZS.</w:t>
      </w:r>
    </w:p>
    <w:p w:rsidR="00516396" w:rsidRPr="00864A6A" w:rsidRDefault="00516396" w:rsidP="00516396">
      <w:pPr>
        <w:tabs>
          <w:tab w:val="left" w:pos="426"/>
          <w:tab w:val="num" w:pos="3960"/>
        </w:tabs>
        <w:spacing w:before="120" w:after="120" w:line="240" w:lineRule="auto"/>
        <w:rPr>
          <w:rFonts w:eastAsia="Times New Roman" w:cs="Times New Roman"/>
          <w:sz w:val="24"/>
          <w:szCs w:val="24"/>
        </w:rPr>
      </w:pPr>
      <w:r w:rsidRPr="00864A6A">
        <w:rPr>
          <w:rFonts w:eastAsia="Times New Roman" w:cs="Times New Roman"/>
          <w:sz w:val="24"/>
          <w:szCs w:val="24"/>
        </w:rPr>
        <w:t>Z</w:t>
      </w:r>
      <w:r w:rsidR="00F05B36" w:rsidRPr="00864A6A">
        <w:rPr>
          <w:rFonts w:eastAsia="Times New Roman" w:cs="Times New Roman"/>
          <w:sz w:val="24"/>
          <w:szCs w:val="24"/>
        </w:rPr>
        <w:t>P</w:t>
      </w:r>
      <w:r w:rsidRPr="00864A6A">
        <w:rPr>
          <w:rFonts w:eastAsia="Times New Roman" w:cs="Times New Roman"/>
          <w:sz w:val="24"/>
          <w:szCs w:val="24"/>
        </w:rPr>
        <w:t xml:space="preserve"> uhrádzali v roku 2016 svojim poistencov aj plánovanú  cezhraničnú ZS v inom členskom štáte EÚ, jednak bez predchádzajúceho súhlasu príslušnej ZP</w:t>
      </w:r>
      <w:r w:rsidR="00F05B36" w:rsidRPr="00864A6A">
        <w:rPr>
          <w:rFonts w:eastAsia="Times New Roman" w:cs="Times New Roman"/>
          <w:sz w:val="24"/>
          <w:szCs w:val="24"/>
        </w:rPr>
        <w:t>,</w:t>
      </w:r>
      <w:r w:rsidRPr="00864A6A">
        <w:rPr>
          <w:rFonts w:eastAsia="Times New Roman" w:cs="Times New Roman"/>
          <w:sz w:val="24"/>
          <w:szCs w:val="24"/>
        </w:rPr>
        <w:t xml:space="preserve"> ako aj  s predchádzajúcim súhlasom na ZS ustanovenú vo </w:t>
      </w:r>
      <w:r w:rsidR="00F05B36" w:rsidRPr="00864A6A">
        <w:rPr>
          <w:rFonts w:eastAsia="Times New Roman" w:cs="Times New Roman"/>
          <w:sz w:val="24"/>
          <w:szCs w:val="24"/>
        </w:rPr>
        <w:t>v</w:t>
      </w:r>
      <w:r w:rsidRPr="00864A6A">
        <w:rPr>
          <w:rFonts w:eastAsia="Times New Roman" w:cs="Times New Roman"/>
          <w:sz w:val="24"/>
          <w:szCs w:val="24"/>
        </w:rPr>
        <w:t xml:space="preserve">yhláške  MZ SR  č. 341/2013. V roku 2016 vydali </w:t>
      </w:r>
      <w:r w:rsidR="004E63AD" w:rsidRPr="00864A6A">
        <w:rPr>
          <w:rFonts w:eastAsia="Times New Roman" w:cs="Times New Roman"/>
          <w:sz w:val="24"/>
          <w:szCs w:val="24"/>
        </w:rPr>
        <w:t>ZP</w:t>
      </w:r>
      <w:r w:rsidRPr="00864A6A">
        <w:rPr>
          <w:rFonts w:eastAsia="Times New Roman" w:cs="Times New Roman"/>
          <w:sz w:val="24"/>
          <w:szCs w:val="24"/>
        </w:rPr>
        <w:t xml:space="preserve"> 216 predchádzajúcich súhlasov na cezhraničnú ZS podľa § 9d zákona č. 580/2004 Z. z., čo predstavovalo medziročne nárast o 70 súhlasov. V 27 prípadoch nebol predchádzajúci súhlas udelený. 2 poistenci podali </w:t>
      </w:r>
      <w:r w:rsidR="004E63AD" w:rsidRPr="00864A6A">
        <w:rPr>
          <w:rFonts w:eastAsia="Times New Roman" w:cs="Times New Roman"/>
          <w:sz w:val="24"/>
          <w:szCs w:val="24"/>
        </w:rPr>
        <w:t>ZP</w:t>
      </w:r>
      <w:r w:rsidRPr="00864A6A">
        <w:rPr>
          <w:rFonts w:eastAsia="Times New Roman" w:cs="Times New Roman"/>
          <w:sz w:val="24"/>
          <w:szCs w:val="24"/>
        </w:rPr>
        <w:t xml:space="preserve"> odvolanie voči neudeleniu predchádzajúceho súhlasu ZP, z toho 1 odvolanie bolo postúpené úradu a úrad o ňom rozhodol v sledovanom roku. Z</w:t>
      </w:r>
      <w:r w:rsidR="004E63AD" w:rsidRPr="00864A6A">
        <w:rPr>
          <w:rFonts w:eastAsia="Times New Roman" w:cs="Times New Roman"/>
          <w:sz w:val="24"/>
          <w:szCs w:val="24"/>
        </w:rPr>
        <w:t>P</w:t>
      </w:r>
      <w:r w:rsidRPr="00864A6A">
        <w:rPr>
          <w:rFonts w:eastAsia="Times New Roman" w:cs="Times New Roman"/>
          <w:sz w:val="24"/>
          <w:szCs w:val="24"/>
        </w:rPr>
        <w:t xml:space="preserve"> preplatili svojim poistencom v roku 2016 cezhraničnú ZS vo výške úhrady platnej v SR v 6 044 prípa</w:t>
      </w:r>
      <w:r w:rsidR="00AC6682" w:rsidRPr="00864A6A">
        <w:rPr>
          <w:rFonts w:eastAsia="Times New Roman" w:cs="Times New Roman"/>
          <w:sz w:val="24"/>
          <w:szCs w:val="24"/>
        </w:rPr>
        <w:t>doch</w:t>
      </w:r>
      <w:r w:rsidR="000970C3" w:rsidRPr="00864A6A">
        <w:rPr>
          <w:rFonts w:eastAsia="Times New Roman" w:cs="Times New Roman"/>
          <w:sz w:val="24"/>
          <w:szCs w:val="24"/>
        </w:rPr>
        <w:t>,</w:t>
      </w:r>
      <w:r w:rsidR="00AC6682" w:rsidRPr="00864A6A">
        <w:rPr>
          <w:rFonts w:eastAsia="Times New Roman" w:cs="Times New Roman"/>
          <w:sz w:val="24"/>
          <w:szCs w:val="24"/>
        </w:rPr>
        <w:t xml:space="preserve"> v celkovej sume 1,23</w:t>
      </w:r>
      <w:r w:rsidR="000970C3" w:rsidRPr="00864A6A">
        <w:rPr>
          <w:rFonts w:eastAsia="Times New Roman" w:cs="Times New Roman"/>
          <w:sz w:val="24"/>
          <w:szCs w:val="24"/>
        </w:rPr>
        <w:t xml:space="preserve"> </w:t>
      </w:r>
      <w:r w:rsidR="00AC6682" w:rsidRPr="00864A6A">
        <w:rPr>
          <w:rFonts w:eastAsia="Times New Roman" w:cs="Times New Roman"/>
          <w:sz w:val="24"/>
          <w:szCs w:val="24"/>
        </w:rPr>
        <w:t>mil.</w:t>
      </w:r>
      <w:r w:rsidR="000970C3" w:rsidRPr="00864A6A">
        <w:rPr>
          <w:rFonts w:eastAsia="Times New Roman" w:cs="Times New Roman"/>
          <w:sz w:val="24"/>
          <w:szCs w:val="24"/>
        </w:rPr>
        <w:t xml:space="preserve"> </w:t>
      </w:r>
      <w:r w:rsidR="00AC6682" w:rsidRPr="00864A6A">
        <w:rPr>
          <w:rFonts w:eastAsia="Times New Roman" w:cs="Times New Roman"/>
          <w:sz w:val="24"/>
          <w:szCs w:val="24"/>
        </w:rPr>
        <w:t>eur</w:t>
      </w:r>
      <w:r w:rsidRPr="00864A6A">
        <w:rPr>
          <w:rFonts w:eastAsia="Times New Roman" w:cs="Times New Roman"/>
          <w:sz w:val="24"/>
          <w:szCs w:val="24"/>
        </w:rPr>
        <w:t>. V oboch ukazovateľoch, počet žiadostí aj hodnota úhrad, bol zaznamenaný nárast. Počet žiadostí vzrástol o 62,3</w:t>
      </w:r>
      <w:r w:rsidR="000970C3" w:rsidRPr="00864A6A">
        <w:rPr>
          <w:rFonts w:eastAsia="Times New Roman" w:cs="Times New Roman"/>
          <w:sz w:val="24"/>
          <w:szCs w:val="24"/>
        </w:rPr>
        <w:t xml:space="preserve"> </w:t>
      </w:r>
      <w:r w:rsidRPr="00864A6A">
        <w:rPr>
          <w:rFonts w:eastAsia="Times New Roman" w:cs="Times New Roman"/>
          <w:sz w:val="24"/>
          <w:szCs w:val="24"/>
        </w:rPr>
        <w:t>% a hodnota úhrad o 25,5</w:t>
      </w:r>
      <w:r w:rsidR="000970C3" w:rsidRPr="00864A6A">
        <w:rPr>
          <w:rFonts w:eastAsia="Times New Roman" w:cs="Times New Roman"/>
          <w:sz w:val="24"/>
          <w:szCs w:val="24"/>
        </w:rPr>
        <w:t xml:space="preserve"> </w:t>
      </w:r>
      <w:r w:rsidRPr="00864A6A">
        <w:rPr>
          <w:rFonts w:eastAsia="Times New Roman" w:cs="Times New Roman"/>
          <w:sz w:val="24"/>
          <w:szCs w:val="24"/>
        </w:rPr>
        <w:t>% v porovnaní s rokom 2015. Tento vývoj potvrdzuje trend zvýšeného využívania cezhraničnej ZS zaznamenaný už v roku 2015, predovšetkým v</w:t>
      </w:r>
      <w:r w:rsidR="000970C3" w:rsidRPr="00864A6A">
        <w:rPr>
          <w:rFonts w:eastAsia="Times New Roman" w:cs="Times New Roman"/>
          <w:sz w:val="24"/>
          <w:szCs w:val="24"/>
        </w:rPr>
        <w:t> </w:t>
      </w:r>
      <w:r w:rsidRPr="00864A6A">
        <w:rPr>
          <w:rFonts w:eastAsia="Times New Roman" w:cs="Times New Roman"/>
          <w:sz w:val="24"/>
          <w:szCs w:val="24"/>
        </w:rPr>
        <w:t>ambulantnej ZS (5 515 prípadov) majúci svoje opodstatnenie vo  vyššej znalosti práv poistencov o možnostiach liečby v rámci EÚ a čiastočne aj v nespokojnosti s úrovňou liečby v</w:t>
      </w:r>
      <w:r w:rsidR="00BE7D9F" w:rsidRPr="00864A6A">
        <w:rPr>
          <w:rFonts w:eastAsia="Times New Roman" w:cs="Times New Roman"/>
          <w:sz w:val="24"/>
          <w:szCs w:val="24"/>
        </w:rPr>
        <w:t> </w:t>
      </w:r>
      <w:r w:rsidRPr="00864A6A">
        <w:rPr>
          <w:rFonts w:eastAsia="Times New Roman" w:cs="Times New Roman"/>
          <w:sz w:val="24"/>
          <w:szCs w:val="24"/>
        </w:rPr>
        <w:t>SR. Princíp úhrady cezhraničnej ZS iba do výšky úhrady platnej v SR nemal vplyv na zníženie využívania cezhraničnej ZS poistencami SR v EÚ. Z celkového preplatenia predstavovala ambulantná ZS 53,3</w:t>
      </w:r>
      <w:r w:rsidR="00BE7D9F" w:rsidRPr="00864A6A">
        <w:rPr>
          <w:rFonts w:eastAsia="Times New Roman" w:cs="Times New Roman"/>
          <w:sz w:val="24"/>
          <w:szCs w:val="24"/>
        </w:rPr>
        <w:t xml:space="preserve"> </w:t>
      </w:r>
      <w:r w:rsidRPr="00864A6A">
        <w:rPr>
          <w:rFonts w:eastAsia="Times New Roman" w:cs="Times New Roman"/>
          <w:sz w:val="24"/>
          <w:szCs w:val="24"/>
        </w:rPr>
        <w:t>%, ústavná ZS 34,3</w:t>
      </w:r>
      <w:r w:rsidR="00BE7D9F" w:rsidRPr="00864A6A">
        <w:rPr>
          <w:rFonts w:eastAsia="Times New Roman" w:cs="Times New Roman"/>
          <w:sz w:val="24"/>
          <w:szCs w:val="24"/>
        </w:rPr>
        <w:t xml:space="preserve"> </w:t>
      </w:r>
      <w:r w:rsidRPr="00864A6A">
        <w:rPr>
          <w:rFonts w:eastAsia="Times New Roman" w:cs="Times New Roman"/>
          <w:sz w:val="24"/>
          <w:szCs w:val="24"/>
        </w:rPr>
        <w:t>%</w:t>
      </w:r>
      <w:r w:rsidR="000D6647" w:rsidRPr="00864A6A">
        <w:rPr>
          <w:rFonts w:eastAsia="Times New Roman" w:cs="Times New Roman"/>
          <w:sz w:val="24"/>
          <w:szCs w:val="24"/>
        </w:rPr>
        <w:t xml:space="preserve"> a </w:t>
      </w:r>
      <w:r w:rsidRPr="00864A6A">
        <w:rPr>
          <w:rFonts w:eastAsia="Times New Roman" w:cs="Times New Roman"/>
          <w:sz w:val="24"/>
          <w:szCs w:val="24"/>
        </w:rPr>
        <w:t>kombinovaná ZS 13,4</w:t>
      </w:r>
      <w:r w:rsidR="00BE7D9F" w:rsidRPr="00864A6A">
        <w:rPr>
          <w:rFonts w:eastAsia="Times New Roman" w:cs="Times New Roman"/>
          <w:sz w:val="24"/>
          <w:szCs w:val="24"/>
        </w:rPr>
        <w:t xml:space="preserve"> </w:t>
      </w:r>
      <w:r w:rsidRPr="00864A6A">
        <w:rPr>
          <w:rFonts w:eastAsia="Times New Roman" w:cs="Times New Roman"/>
          <w:sz w:val="24"/>
          <w:szCs w:val="24"/>
        </w:rPr>
        <w:t>%. V štruktúre nákladov podľa druhu nedošlo oproti roku 2015 k výraznejším zmenám.</w:t>
      </w:r>
    </w:p>
    <w:p w:rsidR="00EE7024" w:rsidRPr="00864A6A" w:rsidRDefault="00EE7024" w:rsidP="00516396">
      <w:pPr>
        <w:tabs>
          <w:tab w:val="left" w:pos="426"/>
          <w:tab w:val="num" w:pos="3960"/>
        </w:tabs>
        <w:spacing w:before="120" w:after="120" w:line="240" w:lineRule="auto"/>
        <w:rPr>
          <w:rFonts w:eastAsia="Times New Roman" w:cs="Times New Roman"/>
          <w:sz w:val="24"/>
          <w:szCs w:val="24"/>
        </w:rPr>
      </w:pPr>
    </w:p>
    <w:p w:rsidR="00CD0A71" w:rsidRPr="00864A6A" w:rsidRDefault="00CD0A71" w:rsidP="00516396">
      <w:pPr>
        <w:tabs>
          <w:tab w:val="left" w:pos="426"/>
          <w:tab w:val="num" w:pos="3960"/>
        </w:tabs>
        <w:spacing w:before="120" w:after="120" w:line="240" w:lineRule="auto"/>
        <w:rPr>
          <w:rFonts w:eastAsia="Times New Roman" w:cs="Times New Roman"/>
          <w:sz w:val="24"/>
          <w:szCs w:val="24"/>
        </w:rPr>
      </w:pPr>
      <w:r w:rsidRPr="00864A6A">
        <w:rPr>
          <w:rFonts w:eastAsia="Times New Roman" w:cs="Times New Roman"/>
          <w:sz w:val="24"/>
          <w:szCs w:val="24"/>
        </w:rPr>
        <w:br/>
      </w:r>
    </w:p>
    <w:p w:rsidR="00516396" w:rsidRPr="00864A6A" w:rsidRDefault="00516396" w:rsidP="00516396">
      <w:pPr>
        <w:numPr>
          <w:ilvl w:val="3"/>
          <w:numId w:val="7"/>
        </w:numPr>
        <w:spacing w:before="120" w:after="120" w:line="240" w:lineRule="auto"/>
        <w:ind w:left="862" w:hanging="862"/>
        <w:outlineLvl w:val="3"/>
        <w:rPr>
          <w:rFonts w:cs="Times New Roman"/>
          <w:b/>
          <w:bCs/>
          <w:color w:val="000000" w:themeColor="text1"/>
          <w:spacing w:val="5"/>
          <w:sz w:val="24"/>
          <w:szCs w:val="24"/>
        </w:rPr>
      </w:pPr>
      <w:bookmarkStart w:id="143" w:name="_Toc482864276"/>
      <w:bookmarkStart w:id="144" w:name="_Toc484090046"/>
      <w:r w:rsidRPr="00864A6A">
        <w:rPr>
          <w:rFonts w:cs="Times New Roman"/>
          <w:b/>
          <w:bCs/>
          <w:color w:val="000000" w:themeColor="text1"/>
          <w:spacing w:val="5"/>
          <w:sz w:val="24"/>
          <w:szCs w:val="24"/>
        </w:rPr>
        <w:t>Náklady na vecné dávky</w:t>
      </w:r>
      <w:bookmarkEnd w:id="143"/>
      <w:bookmarkEnd w:id="144"/>
    </w:p>
    <w:p w:rsidR="00516396" w:rsidRPr="00864A6A" w:rsidRDefault="00516396" w:rsidP="00516396">
      <w:pPr>
        <w:tabs>
          <w:tab w:val="left" w:pos="426"/>
          <w:tab w:val="left" w:pos="720"/>
        </w:tabs>
        <w:spacing w:before="120" w:after="120" w:line="240" w:lineRule="auto"/>
        <w:rPr>
          <w:rFonts w:eastAsia="Times New Roman" w:cs="Times New Roman"/>
          <w:sz w:val="24"/>
          <w:szCs w:val="24"/>
        </w:rPr>
      </w:pPr>
      <w:r w:rsidRPr="00864A6A">
        <w:rPr>
          <w:rFonts w:eastAsia="Times New Roman" w:cs="Times New Roman"/>
          <w:sz w:val="24"/>
          <w:szCs w:val="24"/>
        </w:rPr>
        <w:t>Celkové náklady na vecné dávky čerpané poistencami SR v EÚ sa v roku 2016 zvýšili o 7,0</w:t>
      </w:r>
      <w:r w:rsidR="009A0C8F" w:rsidRPr="00864A6A">
        <w:rPr>
          <w:rFonts w:eastAsia="Times New Roman" w:cs="Times New Roman"/>
          <w:sz w:val="24"/>
          <w:szCs w:val="24"/>
        </w:rPr>
        <w:t xml:space="preserve"> </w:t>
      </w:r>
      <w:r w:rsidRPr="00864A6A">
        <w:rPr>
          <w:rFonts w:eastAsia="Times New Roman" w:cs="Times New Roman"/>
          <w:sz w:val="24"/>
          <w:szCs w:val="24"/>
        </w:rPr>
        <w:t xml:space="preserve">% v porovnaní s rokom 2015. Nárast sumy záväzkov SR bol spôsobený zvýšením nákladov na ZS čerpanú poistencami SR počas ich pobytu alebo bydliska v EÚ aj na plánovanú ZS so súhlasom </w:t>
      </w:r>
      <w:r w:rsidR="009A0C8F" w:rsidRPr="00864A6A">
        <w:rPr>
          <w:rFonts w:eastAsia="Times New Roman" w:cs="Times New Roman"/>
          <w:sz w:val="24"/>
          <w:szCs w:val="24"/>
        </w:rPr>
        <w:t>ZP</w:t>
      </w:r>
      <w:r w:rsidRPr="00864A6A">
        <w:rPr>
          <w:rFonts w:eastAsia="Times New Roman" w:cs="Times New Roman"/>
          <w:sz w:val="24"/>
          <w:szCs w:val="24"/>
        </w:rPr>
        <w:t>. Zároveň ukazovateľ rástol dočasne do 19.</w:t>
      </w:r>
      <w:r w:rsidR="009A0C8F" w:rsidRPr="00864A6A">
        <w:rPr>
          <w:rFonts w:eastAsia="Times New Roman" w:cs="Times New Roman"/>
          <w:sz w:val="24"/>
          <w:szCs w:val="24"/>
        </w:rPr>
        <w:t xml:space="preserve"> </w:t>
      </w:r>
      <w:r w:rsidRPr="00864A6A">
        <w:rPr>
          <w:rFonts w:eastAsia="Times New Roman" w:cs="Times New Roman"/>
          <w:sz w:val="24"/>
          <w:szCs w:val="24"/>
        </w:rPr>
        <w:t>5.</w:t>
      </w:r>
      <w:r w:rsidR="009A0C8F" w:rsidRPr="00864A6A">
        <w:rPr>
          <w:rFonts w:eastAsia="Times New Roman" w:cs="Times New Roman"/>
          <w:sz w:val="24"/>
          <w:szCs w:val="24"/>
        </w:rPr>
        <w:t xml:space="preserve"> </w:t>
      </w:r>
      <w:r w:rsidRPr="00864A6A">
        <w:rPr>
          <w:rFonts w:eastAsia="Times New Roman" w:cs="Times New Roman"/>
          <w:sz w:val="24"/>
          <w:szCs w:val="24"/>
        </w:rPr>
        <w:t>2016 aj rýchlejšou frekvenciou predkladania pohľadávok iných členských štátov EÚ voči SR podľa Rozhodnutia S10. Až 99,6</w:t>
      </w:r>
      <w:r w:rsidR="009A0C8F" w:rsidRPr="00864A6A">
        <w:rPr>
          <w:rFonts w:eastAsia="Times New Roman" w:cs="Times New Roman"/>
          <w:sz w:val="24"/>
          <w:szCs w:val="24"/>
        </w:rPr>
        <w:t xml:space="preserve"> </w:t>
      </w:r>
      <w:r w:rsidRPr="00864A6A">
        <w:rPr>
          <w:rFonts w:eastAsia="Times New Roman" w:cs="Times New Roman"/>
          <w:sz w:val="24"/>
          <w:szCs w:val="24"/>
        </w:rPr>
        <w:t>% tvorili záväzky podľa skutočných výdavkov a len 0,4</w:t>
      </w:r>
      <w:r w:rsidR="009A0C8F"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xml:space="preserve"> záväzky podľa pevne stanovených súm.</w:t>
      </w:r>
    </w:p>
    <w:p w:rsidR="00516396" w:rsidRPr="00864A6A" w:rsidRDefault="00516396" w:rsidP="00516396">
      <w:pPr>
        <w:tabs>
          <w:tab w:val="left" w:pos="540"/>
        </w:tabs>
        <w:spacing w:before="120" w:after="120" w:line="240" w:lineRule="auto"/>
        <w:rPr>
          <w:rFonts w:eastAsia="Times New Roman" w:cs="Times New Roman"/>
          <w:sz w:val="24"/>
          <w:szCs w:val="24"/>
        </w:rPr>
      </w:pPr>
      <w:r w:rsidRPr="00864A6A">
        <w:rPr>
          <w:rFonts w:eastAsia="Times New Roman" w:cs="Times New Roman"/>
          <w:sz w:val="24"/>
          <w:szCs w:val="24"/>
        </w:rPr>
        <w:t>Celkové náklady na vecné dávky čerpané poistencami EÚ v SR medziročne vzrástli o 19,7</w:t>
      </w:r>
      <w:r w:rsidR="009A0C8F" w:rsidRPr="00864A6A">
        <w:rPr>
          <w:rFonts w:eastAsia="Times New Roman" w:cs="Times New Roman"/>
          <w:sz w:val="24"/>
          <w:szCs w:val="24"/>
        </w:rPr>
        <w:t xml:space="preserve"> </w:t>
      </w:r>
      <w:r w:rsidRPr="00864A6A">
        <w:rPr>
          <w:rFonts w:eastAsia="Times New Roman" w:cs="Times New Roman"/>
          <w:sz w:val="24"/>
          <w:szCs w:val="24"/>
        </w:rPr>
        <w:t xml:space="preserve">%. V roku 2016 boli uplatnené pohľadávky SR iba podľa skutočných výdavkov. Na náraste  nákladov sa najviac podieľali náklady na vecné dávky v plnom rozsahu pre poistencov EÚ s bydliskom v SR. </w:t>
      </w:r>
    </w:p>
    <w:p w:rsidR="00516396" w:rsidRPr="00864A6A" w:rsidRDefault="00516396" w:rsidP="00516396">
      <w:pPr>
        <w:tabs>
          <w:tab w:val="left" w:pos="426"/>
          <w:tab w:val="num" w:pos="3960"/>
        </w:tabs>
        <w:spacing w:before="120" w:after="120" w:line="240" w:lineRule="auto"/>
        <w:rPr>
          <w:rFonts w:eastAsia="Times New Roman" w:cs="Times New Roman"/>
          <w:sz w:val="24"/>
          <w:szCs w:val="24"/>
        </w:rPr>
      </w:pPr>
      <w:r w:rsidRPr="00864A6A">
        <w:rPr>
          <w:rFonts w:eastAsia="Times New Roman" w:cs="Times New Roman"/>
          <w:sz w:val="24"/>
          <w:szCs w:val="24"/>
        </w:rPr>
        <w:t>Ukazovatele o refundácii na základe skutočných výdavkov, ktoré predstavujú pre SR majoritný typ refundácie a primárne určujú medziročný vývoj uvádzame v tabuľke č.</w:t>
      </w:r>
      <w:r w:rsidR="00334D47" w:rsidRPr="00864A6A">
        <w:rPr>
          <w:rFonts w:eastAsia="Times New Roman" w:cs="Times New Roman"/>
          <w:sz w:val="24"/>
          <w:szCs w:val="24"/>
        </w:rPr>
        <w:t xml:space="preserve"> </w:t>
      </w:r>
      <w:r w:rsidR="00D0177E" w:rsidRPr="00864A6A">
        <w:rPr>
          <w:rFonts w:eastAsia="Times New Roman" w:cs="Times New Roman"/>
          <w:sz w:val="24"/>
          <w:szCs w:val="24"/>
        </w:rPr>
        <w:t>10</w:t>
      </w:r>
      <w:r w:rsidRPr="00864A6A">
        <w:rPr>
          <w:rFonts w:eastAsia="Times New Roman" w:cs="Times New Roman"/>
          <w:sz w:val="24"/>
          <w:szCs w:val="24"/>
        </w:rPr>
        <w:t xml:space="preserve">. </w:t>
      </w:r>
    </w:p>
    <w:p w:rsidR="00516396" w:rsidRPr="00864A6A" w:rsidRDefault="00516396" w:rsidP="00516396">
      <w:pPr>
        <w:spacing w:before="120" w:after="120" w:line="240" w:lineRule="auto"/>
        <w:rPr>
          <w:rFonts w:cs="Times New Roman"/>
          <w:bCs/>
          <w:color w:val="000000" w:themeColor="text1"/>
          <w:sz w:val="24"/>
          <w:szCs w:val="24"/>
          <w:lang w:eastAsia="cs-CZ"/>
        </w:rPr>
      </w:pPr>
      <w:bookmarkStart w:id="145" w:name="_Toc485642613"/>
      <w:r w:rsidRPr="00864A6A">
        <w:rPr>
          <w:rFonts w:cs="Times New Roman"/>
          <w:bCs/>
          <w:color w:val="000000" w:themeColor="text1"/>
          <w:sz w:val="24"/>
          <w:szCs w:val="24"/>
          <w:lang w:eastAsia="cs-CZ"/>
        </w:rPr>
        <w:t>Tabuľka č.</w:t>
      </w:r>
      <w:r w:rsidR="00334D47"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10</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Prehľad o čerpaní vecných dávok a o uplatnenej výške nákladov</w:t>
      </w:r>
      <w:bookmarkEnd w:id="145"/>
    </w:p>
    <w:tbl>
      <w:tblPr>
        <w:tblW w:w="8620" w:type="dxa"/>
        <w:jc w:val="center"/>
        <w:tblCellMar>
          <w:left w:w="70" w:type="dxa"/>
          <w:right w:w="70" w:type="dxa"/>
        </w:tblCellMar>
        <w:tblLook w:val="04A0" w:firstRow="1" w:lastRow="0" w:firstColumn="1" w:lastColumn="0" w:noHBand="0" w:noVBand="1"/>
      </w:tblPr>
      <w:tblGrid>
        <w:gridCol w:w="3580"/>
        <w:gridCol w:w="2340"/>
        <w:gridCol w:w="2700"/>
      </w:tblGrid>
      <w:tr w:rsidR="00516396" w:rsidRPr="00864A6A" w:rsidTr="00C95472">
        <w:trPr>
          <w:trHeight w:val="227"/>
          <w:jc w:val="center"/>
        </w:trPr>
        <w:tc>
          <w:tcPr>
            <w:tcW w:w="358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C95472">
            <w:pPr>
              <w:spacing w:before="120"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Ukazovateľ</w:t>
            </w:r>
          </w:p>
        </w:tc>
        <w:tc>
          <w:tcPr>
            <w:tcW w:w="234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C95472">
            <w:pPr>
              <w:spacing w:before="120"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2015</w:t>
            </w:r>
          </w:p>
        </w:tc>
        <w:tc>
          <w:tcPr>
            <w:tcW w:w="270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C95472">
            <w:pPr>
              <w:spacing w:before="120"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w:t>
            </w:r>
          </w:p>
        </w:tc>
      </w:tr>
      <w:tr w:rsidR="00516396" w:rsidRPr="00864A6A" w:rsidTr="00C95472">
        <w:trPr>
          <w:trHeight w:val="227"/>
          <w:jc w:val="center"/>
        </w:trPr>
        <w:tc>
          <w:tcPr>
            <w:tcW w:w="358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Počet prípadov čerpania vecných dávok v EÚ poistencami SR </w:t>
            </w:r>
          </w:p>
        </w:tc>
        <w:tc>
          <w:tcPr>
            <w:tcW w:w="23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72 597</w:t>
            </w:r>
          </w:p>
        </w:tc>
        <w:tc>
          <w:tcPr>
            <w:tcW w:w="270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69 238</w:t>
            </w:r>
          </w:p>
        </w:tc>
      </w:tr>
      <w:tr w:rsidR="00516396" w:rsidRPr="00864A6A" w:rsidTr="00C95472">
        <w:trPr>
          <w:trHeight w:val="227"/>
          <w:jc w:val="center"/>
        </w:trPr>
        <w:tc>
          <w:tcPr>
            <w:tcW w:w="358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Uplatnená výška nákladov – predpis záväzkov SR voči EÚ [v </w:t>
            </w:r>
            <w:r w:rsidR="007626C6" w:rsidRPr="00864A6A">
              <w:rPr>
                <w:rFonts w:ascii="Arial Narrow" w:eastAsia="Times New Roman" w:hAnsi="Arial Narrow"/>
                <w:color w:val="000000"/>
                <w:sz w:val="20"/>
                <w:szCs w:val="20"/>
              </w:rPr>
              <w:t>eur</w:t>
            </w:r>
            <w:r w:rsidRPr="00864A6A">
              <w:rPr>
                <w:rFonts w:ascii="Arial Narrow" w:eastAsia="Times New Roman" w:hAnsi="Arial Narrow"/>
                <w:color w:val="000000"/>
                <w:sz w:val="20"/>
                <w:szCs w:val="20"/>
              </w:rPr>
              <w:t>]</w:t>
            </w:r>
          </w:p>
        </w:tc>
        <w:tc>
          <w:tcPr>
            <w:tcW w:w="234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31 595 018,86</w:t>
            </w:r>
          </w:p>
        </w:tc>
        <w:tc>
          <w:tcPr>
            <w:tcW w:w="270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33 883 205,12</w:t>
            </w:r>
          </w:p>
        </w:tc>
      </w:tr>
      <w:tr w:rsidR="00516396" w:rsidRPr="00864A6A" w:rsidTr="00C95472">
        <w:trPr>
          <w:trHeight w:val="227"/>
          <w:jc w:val="center"/>
        </w:trPr>
        <w:tc>
          <w:tcPr>
            <w:tcW w:w="358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Počet prípadov čerpania vecných dávok v SR poistencami EÚ </w:t>
            </w:r>
          </w:p>
        </w:tc>
        <w:tc>
          <w:tcPr>
            <w:tcW w:w="23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298 776</w:t>
            </w:r>
          </w:p>
        </w:tc>
        <w:tc>
          <w:tcPr>
            <w:tcW w:w="270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302 090</w:t>
            </w:r>
          </w:p>
        </w:tc>
      </w:tr>
      <w:tr w:rsidR="00516396" w:rsidRPr="00864A6A" w:rsidTr="00C95472">
        <w:trPr>
          <w:trHeight w:val="227"/>
          <w:jc w:val="center"/>
        </w:trPr>
        <w:tc>
          <w:tcPr>
            <w:tcW w:w="358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Uplatnená výška nákladov – predpis pohľadávok SR voči  EÚ [v </w:t>
            </w:r>
            <w:r w:rsidR="007626C6" w:rsidRPr="00864A6A">
              <w:rPr>
                <w:rFonts w:ascii="Arial Narrow" w:eastAsia="Times New Roman" w:hAnsi="Arial Narrow"/>
                <w:color w:val="000000"/>
                <w:sz w:val="20"/>
                <w:szCs w:val="20"/>
              </w:rPr>
              <w:t>eur</w:t>
            </w:r>
            <w:r w:rsidRPr="00864A6A">
              <w:rPr>
                <w:rFonts w:ascii="Arial Narrow" w:eastAsia="Times New Roman" w:hAnsi="Arial Narrow"/>
                <w:color w:val="000000"/>
                <w:sz w:val="20"/>
                <w:szCs w:val="20"/>
              </w:rPr>
              <w:t>]</w:t>
            </w:r>
          </w:p>
        </w:tc>
        <w:tc>
          <w:tcPr>
            <w:tcW w:w="23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34 676 129,88</w:t>
            </w:r>
          </w:p>
        </w:tc>
        <w:tc>
          <w:tcPr>
            <w:tcW w:w="270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41 516 566,15</w:t>
            </w:r>
          </w:p>
        </w:tc>
      </w:tr>
      <w:tr w:rsidR="00516396" w:rsidRPr="00864A6A" w:rsidTr="00C95472">
        <w:trPr>
          <w:trHeight w:val="227"/>
          <w:jc w:val="center"/>
        </w:trPr>
        <w:tc>
          <w:tcPr>
            <w:tcW w:w="358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0B3670">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Priem.</w:t>
            </w:r>
            <w:r w:rsidR="000B3670" w:rsidRPr="00864A6A">
              <w:rPr>
                <w:rFonts w:ascii="Arial Narrow" w:eastAsia="Times New Roman" w:hAnsi="Arial Narrow"/>
                <w:color w:val="000000"/>
                <w:sz w:val="20"/>
                <w:szCs w:val="20"/>
              </w:rPr>
              <w:t xml:space="preserve"> </w:t>
            </w:r>
            <w:r w:rsidRPr="00864A6A">
              <w:rPr>
                <w:rFonts w:ascii="Arial Narrow" w:eastAsia="Times New Roman" w:hAnsi="Arial Narrow"/>
                <w:color w:val="000000"/>
                <w:sz w:val="20"/>
                <w:szCs w:val="20"/>
              </w:rPr>
              <w:t xml:space="preserve">náklad  na poistenca SR v EÚ [v </w:t>
            </w:r>
            <w:r w:rsidR="007626C6" w:rsidRPr="00864A6A">
              <w:rPr>
                <w:rFonts w:ascii="Arial Narrow" w:eastAsia="Times New Roman" w:hAnsi="Arial Narrow"/>
                <w:color w:val="000000"/>
                <w:sz w:val="20"/>
                <w:szCs w:val="20"/>
              </w:rPr>
              <w:t>eur</w:t>
            </w:r>
            <w:r w:rsidRPr="00864A6A">
              <w:rPr>
                <w:rFonts w:ascii="Arial Narrow" w:eastAsia="Times New Roman" w:hAnsi="Arial Narrow"/>
                <w:color w:val="000000"/>
                <w:sz w:val="20"/>
                <w:szCs w:val="20"/>
              </w:rPr>
              <w:t>]</w:t>
            </w:r>
          </w:p>
        </w:tc>
        <w:tc>
          <w:tcPr>
            <w:tcW w:w="23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435,21</w:t>
            </w:r>
          </w:p>
        </w:tc>
        <w:tc>
          <w:tcPr>
            <w:tcW w:w="270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489,37</w:t>
            </w:r>
          </w:p>
        </w:tc>
      </w:tr>
      <w:tr w:rsidR="00516396" w:rsidRPr="00864A6A" w:rsidTr="00C95472">
        <w:trPr>
          <w:trHeight w:val="227"/>
          <w:jc w:val="center"/>
        </w:trPr>
        <w:tc>
          <w:tcPr>
            <w:tcW w:w="358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0B3670">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Priem.</w:t>
            </w:r>
            <w:r w:rsidR="000B3670" w:rsidRPr="00864A6A">
              <w:rPr>
                <w:rFonts w:ascii="Arial Narrow" w:eastAsia="Times New Roman" w:hAnsi="Arial Narrow"/>
                <w:color w:val="000000"/>
                <w:sz w:val="20"/>
                <w:szCs w:val="20"/>
              </w:rPr>
              <w:t xml:space="preserve"> </w:t>
            </w:r>
            <w:r w:rsidRPr="00864A6A">
              <w:rPr>
                <w:rFonts w:ascii="Arial Narrow" w:eastAsia="Times New Roman" w:hAnsi="Arial Narrow"/>
                <w:color w:val="000000"/>
                <w:sz w:val="20"/>
                <w:szCs w:val="20"/>
              </w:rPr>
              <w:t>náklad na poistenca EÚ</w:t>
            </w:r>
            <w:r w:rsidR="000B3670" w:rsidRPr="00864A6A">
              <w:rPr>
                <w:rFonts w:ascii="Arial Narrow" w:eastAsia="Times New Roman" w:hAnsi="Arial Narrow"/>
                <w:color w:val="000000"/>
                <w:sz w:val="20"/>
                <w:szCs w:val="20"/>
              </w:rPr>
              <w:t xml:space="preserve"> </w:t>
            </w:r>
            <w:r w:rsidRPr="00864A6A">
              <w:rPr>
                <w:rFonts w:ascii="Arial Narrow" w:eastAsia="Times New Roman" w:hAnsi="Arial Narrow"/>
                <w:color w:val="000000"/>
                <w:sz w:val="20"/>
                <w:szCs w:val="20"/>
              </w:rPr>
              <w:t xml:space="preserve">v SR [v </w:t>
            </w:r>
            <w:r w:rsidR="007626C6" w:rsidRPr="00864A6A">
              <w:rPr>
                <w:rFonts w:ascii="Arial Narrow" w:eastAsia="Times New Roman" w:hAnsi="Arial Narrow"/>
                <w:color w:val="000000"/>
                <w:sz w:val="20"/>
                <w:szCs w:val="20"/>
              </w:rPr>
              <w:t>eur</w:t>
            </w:r>
            <w:r w:rsidRPr="00864A6A">
              <w:rPr>
                <w:rFonts w:ascii="Arial Narrow" w:eastAsia="Times New Roman" w:hAnsi="Arial Narrow"/>
                <w:color w:val="000000"/>
                <w:sz w:val="20"/>
                <w:szCs w:val="20"/>
              </w:rPr>
              <w:t>]</w:t>
            </w:r>
          </w:p>
        </w:tc>
        <w:tc>
          <w:tcPr>
            <w:tcW w:w="23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116,06</w:t>
            </w:r>
          </w:p>
        </w:tc>
        <w:tc>
          <w:tcPr>
            <w:tcW w:w="270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137,43</w:t>
            </w:r>
          </w:p>
        </w:tc>
      </w:tr>
    </w:tbl>
    <w:p w:rsidR="001B5D41" w:rsidRPr="00864A6A" w:rsidRDefault="001B5D41" w:rsidP="00C95472">
      <w:pPr>
        <w:tabs>
          <w:tab w:val="left" w:pos="426"/>
        </w:tabs>
        <w:rPr>
          <w:i/>
          <w:sz w:val="20"/>
          <w:szCs w:val="20"/>
        </w:rPr>
      </w:pPr>
      <w:r w:rsidRPr="00864A6A">
        <w:rPr>
          <w:i/>
          <w:sz w:val="20"/>
          <w:szCs w:val="20"/>
        </w:rPr>
        <w:t>Zdroj: úrad</w:t>
      </w:r>
    </w:p>
    <w:p w:rsidR="00516396" w:rsidRPr="00864A6A" w:rsidRDefault="00516396" w:rsidP="00516396">
      <w:pPr>
        <w:tabs>
          <w:tab w:val="left" w:pos="426"/>
          <w:tab w:val="num" w:pos="3960"/>
        </w:tabs>
        <w:spacing w:before="120" w:after="120" w:line="240" w:lineRule="auto"/>
        <w:rPr>
          <w:rFonts w:eastAsia="Times New Roman" w:cs="Times New Roman"/>
          <w:sz w:val="24"/>
          <w:szCs w:val="24"/>
        </w:rPr>
      </w:pPr>
      <w:r w:rsidRPr="00864A6A">
        <w:rPr>
          <w:rFonts w:eastAsia="Times New Roman" w:cs="Times New Roman"/>
          <w:sz w:val="24"/>
          <w:szCs w:val="24"/>
        </w:rPr>
        <w:t xml:space="preserve">V roku 2016 sa v porovnaní s rokom 2015 znížil počet prípadov </w:t>
      </w:r>
      <w:r w:rsidRPr="00864A6A">
        <w:rPr>
          <w:rFonts w:eastAsia="Times New Roman" w:cs="Times New Roman"/>
          <w:bCs/>
          <w:sz w:val="24"/>
          <w:szCs w:val="24"/>
        </w:rPr>
        <w:t>čerpania vecných</w:t>
      </w:r>
      <w:r w:rsidRPr="00864A6A">
        <w:rPr>
          <w:rFonts w:eastAsia="Times New Roman" w:cs="Times New Roman"/>
          <w:sz w:val="24"/>
          <w:szCs w:val="24"/>
        </w:rPr>
        <w:t xml:space="preserve"> </w:t>
      </w:r>
      <w:r w:rsidRPr="00864A6A">
        <w:rPr>
          <w:rFonts w:eastAsia="Times New Roman" w:cs="Times New Roman"/>
          <w:bCs/>
          <w:sz w:val="24"/>
          <w:szCs w:val="24"/>
        </w:rPr>
        <w:t>dávok v EÚ poistencami SR</w:t>
      </w:r>
      <w:r w:rsidRPr="00864A6A">
        <w:rPr>
          <w:rFonts w:eastAsia="Times New Roman" w:cs="Times New Roman"/>
          <w:sz w:val="24"/>
          <w:szCs w:val="24"/>
        </w:rPr>
        <w:t xml:space="preserve"> o 3 359 (4,6</w:t>
      </w:r>
      <w:r w:rsidR="00334D47" w:rsidRPr="00864A6A">
        <w:rPr>
          <w:rFonts w:eastAsia="Times New Roman" w:cs="Times New Roman"/>
          <w:sz w:val="24"/>
          <w:szCs w:val="24"/>
        </w:rPr>
        <w:t xml:space="preserve"> </w:t>
      </w:r>
      <w:r w:rsidRPr="00864A6A">
        <w:rPr>
          <w:rFonts w:eastAsia="Times New Roman" w:cs="Times New Roman"/>
          <w:sz w:val="24"/>
          <w:szCs w:val="24"/>
        </w:rPr>
        <w:t>%). Uplatnená výška nákladov podľa predpisu záväzku SR voči EÚ v roku 2016 však naopak medziročne vzrástla o 2,29 mil.</w:t>
      </w:r>
      <w:r w:rsidR="00334D47"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čo predstavovalo nárast o 7,2</w:t>
      </w:r>
      <w:r w:rsidR="00334D47"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Medziročný vývoj oboch ukazovateľov je determinovaný na jednej strane najmä poklesom počtu prípadov čerpania potrebnej ZS počas krátkodobých pobytov slovenských poistencov v iných členských štátoch EÚ o 2 660 prípadov, pričom ale na druhej strane bol zaznamenaný nárast vo všetkých druhoch nákladov, t. j. na potrebnú ZS, plánovanú ZS aj ZS v plnom rozsahu pre slovenských poistencov s bydliskom v inom členskom štáte EÚ. Jednotlivé druhy nákladov rástli rôznym tempom rastu, najrýchlejšie v segmente plánovanej ZS, ktorá zahŕňala finančne náročné výkony. Z</w:t>
      </w:r>
      <w:r w:rsidR="003B3B66" w:rsidRPr="00864A6A">
        <w:rPr>
          <w:rFonts w:eastAsia="Times New Roman" w:cs="Times New Roman"/>
          <w:sz w:val="24"/>
          <w:szCs w:val="24"/>
        </w:rPr>
        <w:t> </w:t>
      </w:r>
      <w:r w:rsidRPr="00864A6A">
        <w:rPr>
          <w:rFonts w:eastAsia="Times New Roman" w:cs="Times New Roman"/>
          <w:sz w:val="24"/>
          <w:szCs w:val="24"/>
        </w:rPr>
        <w:t>hľadiska</w:t>
      </w:r>
      <w:r w:rsidR="003B3B66" w:rsidRPr="00864A6A">
        <w:rPr>
          <w:rFonts w:eastAsia="Times New Roman" w:cs="Times New Roman"/>
          <w:sz w:val="24"/>
          <w:szCs w:val="24"/>
        </w:rPr>
        <w:t xml:space="preserve"> %</w:t>
      </w:r>
      <w:r w:rsidRPr="00864A6A">
        <w:rPr>
          <w:rFonts w:eastAsia="Times New Roman" w:cs="Times New Roman"/>
          <w:sz w:val="24"/>
          <w:szCs w:val="24"/>
        </w:rPr>
        <w:t xml:space="preserve"> podielu tvorili náklady na potrebnú ZS 50,2</w:t>
      </w:r>
      <w:r w:rsidR="000A0287" w:rsidRPr="00864A6A">
        <w:rPr>
          <w:rFonts w:eastAsia="Times New Roman" w:cs="Times New Roman"/>
          <w:sz w:val="24"/>
          <w:szCs w:val="24"/>
        </w:rPr>
        <w:t xml:space="preserve"> </w:t>
      </w:r>
      <w:r w:rsidRPr="00864A6A">
        <w:rPr>
          <w:rFonts w:eastAsia="Times New Roman" w:cs="Times New Roman"/>
          <w:sz w:val="24"/>
          <w:szCs w:val="24"/>
        </w:rPr>
        <w:t>%, na plánovanú ZS 16,7</w:t>
      </w:r>
      <w:r w:rsidR="000A0287" w:rsidRPr="00864A6A">
        <w:rPr>
          <w:rFonts w:eastAsia="Times New Roman" w:cs="Times New Roman"/>
          <w:sz w:val="24"/>
          <w:szCs w:val="24"/>
        </w:rPr>
        <w:t xml:space="preserve"> </w:t>
      </w:r>
      <w:r w:rsidRPr="00864A6A">
        <w:rPr>
          <w:rFonts w:eastAsia="Times New Roman" w:cs="Times New Roman"/>
          <w:sz w:val="24"/>
          <w:szCs w:val="24"/>
        </w:rPr>
        <w:t>%, náklady na poistencov s bydliskom v EÚ 33,1</w:t>
      </w:r>
      <w:r w:rsidR="000A0287" w:rsidRPr="00864A6A">
        <w:rPr>
          <w:rFonts w:eastAsia="Times New Roman" w:cs="Times New Roman"/>
          <w:sz w:val="24"/>
          <w:szCs w:val="24"/>
        </w:rPr>
        <w:t xml:space="preserve"> </w:t>
      </w:r>
      <w:r w:rsidRPr="00864A6A">
        <w:rPr>
          <w:rFonts w:eastAsia="Times New Roman" w:cs="Times New Roman"/>
          <w:sz w:val="24"/>
          <w:szCs w:val="24"/>
        </w:rPr>
        <w:t>%. Priemerný náklad dosiahol hodnotu 489,37</w:t>
      </w:r>
      <w:r w:rsidR="000A0287"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t.</w:t>
      </w:r>
      <w:r w:rsidR="000A0287" w:rsidRPr="00864A6A">
        <w:rPr>
          <w:rFonts w:eastAsia="Times New Roman" w:cs="Times New Roman"/>
          <w:sz w:val="24"/>
          <w:szCs w:val="24"/>
        </w:rPr>
        <w:t xml:space="preserve"> </w:t>
      </w:r>
      <w:r w:rsidRPr="00864A6A">
        <w:rPr>
          <w:rFonts w:eastAsia="Times New Roman" w:cs="Times New Roman"/>
          <w:sz w:val="24"/>
          <w:szCs w:val="24"/>
        </w:rPr>
        <w:t>j. v porovnaní s rokom 2015 došlo k jeho zvýšeniu o 54,16</w:t>
      </w:r>
      <w:r w:rsidR="0061267B"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xml:space="preserve"> (12,4</w:t>
      </w:r>
      <w:r w:rsidR="0061267B" w:rsidRPr="00864A6A">
        <w:rPr>
          <w:rFonts w:eastAsia="Times New Roman" w:cs="Times New Roman"/>
          <w:sz w:val="24"/>
          <w:szCs w:val="24"/>
        </w:rPr>
        <w:t xml:space="preserve"> </w:t>
      </w:r>
      <w:r w:rsidRPr="00864A6A">
        <w:rPr>
          <w:rFonts w:eastAsia="Times New Roman" w:cs="Times New Roman"/>
          <w:sz w:val="24"/>
          <w:szCs w:val="24"/>
        </w:rPr>
        <w:t>%).</w:t>
      </w:r>
    </w:p>
    <w:p w:rsidR="00516396" w:rsidRPr="00864A6A" w:rsidRDefault="00516396" w:rsidP="00516396">
      <w:pPr>
        <w:tabs>
          <w:tab w:val="left" w:pos="426"/>
          <w:tab w:val="num" w:pos="3960"/>
        </w:tabs>
        <w:spacing w:before="120" w:after="120" w:line="240" w:lineRule="auto"/>
        <w:rPr>
          <w:rFonts w:eastAsia="Times New Roman" w:cs="Times New Roman"/>
          <w:sz w:val="24"/>
          <w:szCs w:val="24"/>
        </w:rPr>
      </w:pPr>
      <w:r w:rsidRPr="00864A6A">
        <w:rPr>
          <w:rFonts w:eastAsia="Times New Roman" w:cs="Times New Roman"/>
          <w:sz w:val="24"/>
          <w:szCs w:val="24"/>
        </w:rPr>
        <w:t xml:space="preserve">Počet prípadov </w:t>
      </w:r>
      <w:r w:rsidRPr="00864A6A">
        <w:rPr>
          <w:rFonts w:eastAsia="Times New Roman" w:cs="Times New Roman"/>
          <w:bCs/>
          <w:sz w:val="24"/>
          <w:szCs w:val="24"/>
        </w:rPr>
        <w:t>čerpania vecných dávok v SR poistencami EÚ</w:t>
      </w:r>
      <w:r w:rsidRPr="00864A6A">
        <w:rPr>
          <w:rFonts w:eastAsia="Times New Roman" w:cs="Times New Roman"/>
          <w:sz w:val="24"/>
          <w:szCs w:val="24"/>
        </w:rPr>
        <w:t xml:space="preserve"> v roku 2016 oproti roku 2015 vzrástol o 3 314 prípadov, čo predstavovalo zvýšenie o 1,1</w:t>
      </w:r>
      <w:r w:rsidR="0061267B" w:rsidRPr="00864A6A">
        <w:rPr>
          <w:rFonts w:eastAsia="Times New Roman" w:cs="Times New Roman"/>
          <w:sz w:val="24"/>
          <w:szCs w:val="24"/>
        </w:rPr>
        <w:t xml:space="preserve"> </w:t>
      </w:r>
      <w:r w:rsidRPr="00864A6A">
        <w:rPr>
          <w:rFonts w:eastAsia="Times New Roman" w:cs="Times New Roman"/>
          <w:sz w:val="24"/>
          <w:szCs w:val="24"/>
        </w:rPr>
        <w:t>%. Uplatnená výška nákladov podľa predpisu pohľadávok SR voči EÚ v roku 2016 vzrástla medziročne o 19,7</w:t>
      </w:r>
      <w:r w:rsidR="0061267B" w:rsidRPr="00864A6A">
        <w:rPr>
          <w:rFonts w:eastAsia="Times New Roman" w:cs="Times New Roman"/>
          <w:sz w:val="24"/>
          <w:szCs w:val="24"/>
        </w:rPr>
        <w:t xml:space="preserve"> </w:t>
      </w:r>
      <w:r w:rsidRPr="00864A6A">
        <w:rPr>
          <w:rFonts w:eastAsia="Times New Roman" w:cs="Times New Roman"/>
          <w:sz w:val="24"/>
          <w:szCs w:val="24"/>
        </w:rPr>
        <w:t>% a v absolútnom vyjadren</w:t>
      </w:r>
      <w:r w:rsidR="00AE3C8C" w:rsidRPr="00864A6A">
        <w:rPr>
          <w:rFonts w:eastAsia="Times New Roman" w:cs="Times New Roman"/>
          <w:sz w:val="24"/>
          <w:szCs w:val="24"/>
        </w:rPr>
        <w:t>í  znamenala nárast  o 6,84</w:t>
      </w:r>
      <w:r w:rsidR="0061267B" w:rsidRPr="00864A6A">
        <w:rPr>
          <w:rFonts w:eastAsia="Times New Roman" w:cs="Times New Roman"/>
          <w:sz w:val="24"/>
          <w:szCs w:val="24"/>
        </w:rPr>
        <w:t xml:space="preserve"> </w:t>
      </w:r>
      <w:r w:rsidR="00AE3C8C" w:rsidRPr="00864A6A">
        <w:rPr>
          <w:rFonts w:eastAsia="Times New Roman" w:cs="Times New Roman"/>
          <w:sz w:val="24"/>
          <w:szCs w:val="24"/>
        </w:rPr>
        <w:t>mil.</w:t>
      </w:r>
      <w:r w:rsidR="0061267B" w:rsidRPr="00864A6A">
        <w:rPr>
          <w:rFonts w:eastAsia="Times New Roman" w:cs="Times New Roman"/>
          <w:sz w:val="24"/>
          <w:szCs w:val="24"/>
        </w:rPr>
        <w:t xml:space="preserve"> </w:t>
      </w:r>
      <w:r w:rsidR="00AE3C8C" w:rsidRPr="00864A6A">
        <w:rPr>
          <w:rFonts w:eastAsia="Times New Roman" w:cs="Times New Roman"/>
          <w:sz w:val="24"/>
          <w:szCs w:val="24"/>
        </w:rPr>
        <w:t>eur</w:t>
      </w:r>
      <w:r w:rsidRPr="00864A6A">
        <w:rPr>
          <w:rFonts w:eastAsia="Times New Roman" w:cs="Times New Roman"/>
          <w:sz w:val="24"/>
          <w:szCs w:val="24"/>
        </w:rPr>
        <w:t>. Na náraste nákladov sa podieľali 86,5</w:t>
      </w:r>
      <w:r w:rsidR="0061267B" w:rsidRPr="00864A6A">
        <w:rPr>
          <w:rFonts w:eastAsia="Times New Roman" w:cs="Times New Roman"/>
          <w:sz w:val="24"/>
          <w:szCs w:val="24"/>
        </w:rPr>
        <w:t xml:space="preserve"> </w:t>
      </w:r>
      <w:r w:rsidR="003B3B66" w:rsidRPr="00864A6A">
        <w:rPr>
          <w:rFonts w:eastAsia="Times New Roman" w:cs="Times New Roman"/>
          <w:sz w:val="24"/>
          <w:szCs w:val="24"/>
        </w:rPr>
        <w:t>%</w:t>
      </w:r>
      <w:r w:rsidRPr="00864A6A">
        <w:rPr>
          <w:rFonts w:eastAsia="Times New Roman" w:cs="Times New Roman"/>
          <w:sz w:val="24"/>
          <w:szCs w:val="24"/>
        </w:rPr>
        <w:t xml:space="preserve"> náklady na ZS v plnom rozsahu pre slovenských občanov, ktorí boli ekonomicky aktívni a poistení v iných členských štátoch EÚ</w:t>
      </w:r>
      <w:r w:rsidR="0061267B" w:rsidRPr="00864A6A">
        <w:rPr>
          <w:rFonts w:eastAsia="Times New Roman" w:cs="Times New Roman"/>
          <w:sz w:val="24"/>
          <w:szCs w:val="24"/>
        </w:rPr>
        <w:t>,</w:t>
      </w:r>
      <w:r w:rsidRPr="00864A6A">
        <w:rPr>
          <w:rFonts w:eastAsia="Times New Roman" w:cs="Times New Roman"/>
          <w:sz w:val="24"/>
          <w:szCs w:val="24"/>
        </w:rPr>
        <w:t xml:space="preserve"> ak</w:t>
      </w:r>
      <w:r w:rsidR="00AE3C8C" w:rsidRPr="00864A6A">
        <w:rPr>
          <w:rFonts w:eastAsia="Times New Roman" w:cs="Times New Roman"/>
          <w:sz w:val="24"/>
          <w:szCs w:val="24"/>
        </w:rPr>
        <w:t>o</w:t>
      </w:r>
      <w:r w:rsidRPr="00864A6A">
        <w:rPr>
          <w:rFonts w:eastAsia="Times New Roman" w:cs="Times New Roman"/>
          <w:sz w:val="24"/>
          <w:szCs w:val="24"/>
        </w:rPr>
        <w:t xml:space="preserve"> aj  ich nezaopatrených rodinných príslušníkov z titulu bydliska v SR. V náraste tohto druhu nákladov je zohľadnená aj vyššia nákladovosť ZS pre kategóriou dôchodcov z iných členských štátov EÚ s bydliskom v SR a ich častejšie využívanie ZS v súvislosti s chronickými ochoreniami. Priemerný náklad na poistenca EÚ v SR dosiahol </w:t>
      </w:r>
      <w:r w:rsidRPr="00864A6A">
        <w:rPr>
          <w:rFonts w:eastAsia="Times New Roman" w:cs="Times New Roman"/>
          <w:sz w:val="24"/>
          <w:szCs w:val="24"/>
        </w:rPr>
        <w:lastRenderedPageBreak/>
        <w:t>hodnotu 137,43</w:t>
      </w:r>
      <w:r w:rsidR="00607EFD"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čo predstavuje nárast o 21,37</w:t>
      </w:r>
      <w:r w:rsidR="00607EFD" w:rsidRPr="00864A6A">
        <w:rPr>
          <w:rFonts w:eastAsia="Times New Roman" w:cs="Times New Roman"/>
          <w:sz w:val="24"/>
          <w:szCs w:val="24"/>
        </w:rPr>
        <w:t xml:space="preserve"> </w:t>
      </w:r>
      <w:r w:rsidR="007626C6" w:rsidRPr="00864A6A">
        <w:rPr>
          <w:rFonts w:eastAsia="Times New Roman" w:cs="Times New Roman"/>
          <w:sz w:val="24"/>
          <w:szCs w:val="24"/>
        </w:rPr>
        <w:t>eur</w:t>
      </w:r>
      <w:r w:rsidRPr="00864A6A">
        <w:rPr>
          <w:rFonts w:eastAsia="Times New Roman" w:cs="Times New Roman"/>
          <w:sz w:val="24"/>
          <w:szCs w:val="24"/>
        </w:rPr>
        <w:t xml:space="preserve"> (18,4</w:t>
      </w:r>
      <w:r w:rsidR="00607EFD" w:rsidRPr="00864A6A">
        <w:rPr>
          <w:rFonts w:eastAsia="Times New Roman" w:cs="Times New Roman"/>
          <w:sz w:val="24"/>
          <w:szCs w:val="24"/>
        </w:rPr>
        <w:t xml:space="preserve"> </w:t>
      </w:r>
      <w:r w:rsidRPr="00864A6A">
        <w:rPr>
          <w:rFonts w:eastAsia="Times New Roman" w:cs="Times New Roman"/>
          <w:sz w:val="24"/>
          <w:szCs w:val="24"/>
        </w:rPr>
        <w:t>%) v porovnaní s rokom 2015. Z hľadiska % podielu tvorili náklady na potrebnú ZS 13,9</w:t>
      </w:r>
      <w:r w:rsidR="00607EFD" w:rsidRPr="00864A6A">
        <w:rPr>
          <w:rFonts w:eastAsia="Times New Roman" w:cs="Times New Roman"/>
          <w:sz w:val="24"/>
          <w:szCs w:val="24"/>
        </w:rPr>
        <w:t xml:space="preserve"> </w:t>
      </w:r>
      <w:r w:rsidRPr="00864A6A">
        <w:rPr>
          <w:rFonts w:eastAsia="Times New Roman" w:cs="Times New Roman"/>
          <w:sz w:val="24"/>
          <w:szCs w:val="24"/>
        </w:rPr>
        <w:t>%, na plánovanú ZS 0,3</w:t>
      </w:r>
      <w:r w:rsidR="00607EFD" w:rsidRPr="00864A6A">
        <w:rPr>
          <w:rFonts w:eastAsia="Times New Roman" w:cs="Times New Roman"/>
          <w:sz w:val="24"/>
          <w:szCs w:val="24"/>
        </w:rPr>
        <w:t xml:space="preserve"> </w:t>
      </w:r>
      <w:r w:rsidRPr="00864A6A">
        <w:rPr>
          <w:rFonts w:eastAsia="Times New Roman" w:cs="Times New Roman"/>
          <w:sz w:val="24"/>
          <w:szCs w:val="24"/>
        </w:rPr>
        <w:t>%, náklady na poistencov EÚ s bydliskom v SR 85,8</w:t>
      </w:r>
      <w:r w:rsidR="00607EFD" w:rsidRPr="00864A6A">
        <w:rPr>
          <w:rFonts w:eastAsia="Times New Roman" w:cs="Times New Roman"/>
          <w:sz w:val="24"/>
          <w:szCs w:val="24"/>
        </w:rPr>
        <w:t xml:space="preserve"> </w:t>
      </w:r>
      <w:r w:rsidRPr="00864A6A">
        <w:rPr>
          <w:rFonts w:eastAsia="Times New Roman" w:cs="Times New Roman"/>
          <w:sz w:val="24"/>
          <w:szCs w:val="24"/>
        </w:rPr>
        <w:t xml:space="preserve">%. </w:t>
      </w:r>
    </w:p>
    <w:p w:rsidR="00EE7024" w:rsidRPr="00864A6A" w:rsidRDefault="00EE7024" w:rsidP="00516396">
      <w:pPr>
        <w:tabs>
          <w:tab w:val="left" w:pos="426"/>
          <w:tab w:val="num" w:pos="3960"/>
        </w:tabs>
        <w:spacing w:before="120" w:after="120" w:line="240" w:lineRule="auto"/>
        <w:rPr>
          <w:rFonts w:eastAsia="Times New Roman" w:cs="Times New Roman"/>
          <w:sz w:val="24"/>
          <w:szCs w:val="24"/>
        </w:rPr>
      </w:pPr>
    </w:p>
    <w:p w:rsidR="00516396" w:rsidRPr="00864A6A" w:rsidRDefault="00516396" w:rsidP="00031756">
      <w:pPr>
        <w:numPr>
          <w:ilvl w:val="2"/>
          <w:numId w:val="7"/>
        </w:numPr>
        <w:spacing w:beforeLines="60" w:before="144" w:afterLines="60" w:after="144" w:line="240" w:lineRule="auto"/>
        <w:outlineLvl w:val="2"/>
        <w:rPr>
          <w:rFonts w:cs="Times New Roman"/>
          <w:b/>
          <w:iCs/>
          <w:color w:val="000000" w:themeColor="text1"/>
          <w:spacing w:val="5"/>
          <w:sz w:val="24"/>
          <w:szCs w:val="24"/>
        </w:rPr>
      </w:pPr>
      <w:bookmarkStart w:id="146" w:name="_Toc482864277"/>
      <w:bookmarkStart w:id="147" w:name="_Toc484090047"/>
      <w:r w:rsidRPr="00864A6A">
        <w:rPr>
          <w:rFonts w:cs="Times New Roman"/>
          <w:b/>
          <w:iCs/>
          <w:color w:val="000000" w:themeColor="text1"/>
          <w:spacing w:val="5"/>
          <w:sz w:val="24"/>
          <w:szCs w:val="24"/>
        </w:rPr>
        <w:t>Pohľadávky, záväzky a tvorba rezerv ZP</w:t>
      </w:r>
      <w:bookmarkEnd w:id="146"/>
      <w:bookmarkEnd w:id="147"/>
    </w:p>
    <w:p w:rsidR="00516396" w:rsidRPr="00864A6A" w:rsidRDefault="00516396" w:rsidP="00516396">
      <w:pPr>
        <w:numPr>
          <w:ilvl w:val="3"/>
          <w:numId w:val="7"/>
        </w:numPr>
        <w:spacing w:beforeLines="60" w:before="144" w:afterLines="60" w:after="144" w:line="240" w:lineRule="auto"/>
        <w:outlineLvl w:val="3"/>
        <w:rPr>
          <w:rFonts w:cs="Times New Roman"/>
          <w:b/>
          <w:bCs/>
          <w:color w:val="000000" w:themeColor="text1"/>
          <w:spacing w:val="5"/>
          <w:sz w:val="24"/>
          <w:szCs w:val="24"/>
        </w:rPr>
      </w:pPr>
      <w:bookmarkStart w:id="148" w:name="_Toc482864278"/>
      <w:bookmarkStart w:id="149" w:name="_Toc484090048"/>
      <w:r w:rsidRPr="00864A6A">
        <w:rPr>
          <w:rFonts w:cs="Times New Roman"/>
          <w:b/>
          <w:bCs/>
          <w:color w:val="000000" w:themeColor="text1"/>
          <w:spacing w:val="5"/>
          <w:sz w:val="24"/>
          <w:szCs w:val="24"/>
        </w:rPr>
        <w:t>Pohľadávky  ZP</w:t>
      </w:r>
      <w:bookmarkEnd w:id="148"/>
      <w:bookmarkEnd w:id="149"/>
    </w:p>
    <w:p w:rsidR="00050938" w:rsidRPr="00864A6A" w:rsidRDefault="00516396" w:rsidP="00882403">
      <w:pPr>
        <w:spacing w:before="120" w:after="120" w:line="240" w:lineRule="auto"/>
        <w:rPr>
          <w:rFonts w:eastAsia="Times New Roman" w:cs="Times New Roman"/>
          <w:noProof/>
          <w:sz w:val="24"/>
          <w:szCs w:val="24"/>
        </w:rPr>
      </w:pPr>
      <w:r w:rsidRPr="00864A6A">
        <w:rPr>
          <w:rFonts w:eastAsia="Times New Roman" w:cs="Times New Roman"/>
          <w:noProof/>
          <w:sz w:val="24"/>
          <w:szCs w:val="24"/>
        </w:rPr>
        <w:t>K 31.</w:t>
      </w:r>
      <w:r w:rsidR="00607EFD" w:rsidRPr="00864A6A">
        <w:rPr>
          <w:rFonts w:eastAsia="Times New Roman" w:cs="Times New Roman"/>
          <w:noProof/>
          <w:sz w:val="24"/>
          <w:szCs w:val="24"/>
        </w:rPr>
        <w:t> </w:t>
      </w:r>
      <w:r w:rsidRPr="00864A6A">
        <w:rPr>
          <w:rFonts w:eastAsia="Times New Roman" w:cs="Times New Roman"/>
          <w:noProof/>
          <w:sz w:val="24"/>
          <w:szCs w:val="24"/>
        </w:rPr>
        <w:t>12.</w:t>
      </w:r>
      <w:r w:rsidR="00607EFD" w:rsidRPr="00864A6A">
        <w:rPr>
          <w:rFonts w:eastAsia="Times New Roman" w:cs="Times New Roman"/>
          <w:noProof/>
          <w:sz w:val="24"/>
          <w:szCs w:val="24"/>
        </w:rPr>
        <w:t> </w:t>
      </w:r>
      <w:r w:rsidRPr="00864A6A">
        <w:rPr>
          <w:rFonts w:eastAsia="Times New Roman" w:cs="Times New Roman"/>
          <w:noProof/>
          <w:sz w:val="24"/>
          <w:szCs w:val="24"/>
        </w:rPr>
        <w:t>2016 vykázali ZP pohľadávky po korekcii v sume 547,3</w:t>
      </w:r>
      <w:r w:rsidR="00CA25EF"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A25EF"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čo je oproti kalendárnemu roku 2015 o 10,6</w:t>
      </w:r>
      <w:r w:rsidR="00CA25EF"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CA25EF"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w:t>
      </w:r>
      <w:r w:rsidR="003B5F34" w:rsidRPr="00864A6A">
        <w:rPr>
          <w:rFonts w:eastAsia="Times New Roman" w:cs="Times New Roman"/>
          <w:noProof/>
          <w:sz w:val="24"/>
          <w:szCs w:val="24"/>
        </w:rPr>
        <w:t xml:space="preserve"> </w:t>
      </w:r>
      <w:r w:rsidRPr="00864A6A">
        <w:rPr>
          <w:rFonts w:eastAsia="Times New Roman" w:cs="Times New Roman"/>
          <w:noProof/>
          <w:sz w:val="24"/>
          <w:szCs w:val="24"/>
        </w:rPr>
        <w:t>menej (-1,91</w:t>
      </w:r>
      <w:r w:rsidR="00CA25EF" w:rsidRPr="00864A6A">
        <w:rPr>
          <w:rFonts w:eastAsia="Times New Roman" w:cs="Times New Roman"/>
          <w:noProof/>
          <w:sz w:val="24"/>
          <w:szCs w:val="24"/>
        </w:rPr>
        <w:t xml:space="preserve"> </w:t>
      </w:r>
      <w:r w:rsidRPr="00864A6A">
        <w:rPr>
          <w:rFonts w:eastAsia="Times New Roman" w:cs="Times New Roman"/>
          <w:noProof/>
          <w:sz w:val="24"/>
          <w:szCs w:val="24"/>
        </w:rPr>
        <w:t>%).</w:t>
      </w:r>
      <w:bookmarkStart w:id="150" w:name="_Toc418501542"/>
      <w:bookmarkStart w:id="151" w:name="_Toc484439160"/>
      <w:r w:rsidR="00050938" w:rsidRPr="00864A6A">
        <w:rPr>
          <w:rFonts w:eastAsia="Times New Roman" w:cs="Times New Roman"/>
          <w:noProof/>
          <w:sz w:val="24"/>
          <w:szCs w:val="24"/>
        </w:rPr>
        <w:t> </w:t>
      </w:r>
    </w:p>
    <w:p w:rsidR="007F7A5B" w:rsidRPr="00864A6A" w:rsidRDefault="007F7A5B" w:rsidP="00882403">
      <w:pPr>
        <w:spacing w:before="120" w:after="120" w:line="240" w:lineRule="auto"/>
        <w:rPr>
          <w:rFonts w:eastAsia="Times New Roman" w:cs="Times New Roman"/>
          <w:noProof/>
          <w:sz w:val="24"/>
          <w:szCs w:val="24"/>
        </w:rPr>
      </w:pPr>
    </w:p>
    <w:p w:rsidR="00516396" w:rsidRPr="00864A6A" w:rsidRDefault="00516396" w:rsidP="00516396">
      <w:pPr>
        <w:spacing w:before="120" w:after="120" w:line="240" w:lineRule="auto"/>
        <w:jc w:val="left"/>
        <w:rPr>
          <w:rFonts w:cs="Times New Roman"/>
          <w:sz w:val="24"/>
          <w:szCs w:val="24"/>
        </w:rPr>
      </w:pPr>
      <w:r w:rsidRPr="00864A6A">
        <w:rPr>
          <w:sz w:val="24"/>
        </w:rPr>
        <w:t>Graf č.</w:t>
      </w:r>
      <w:r w:rsidR="00CA25EF" w:rsidRPr="00864A6A">
        <w:rPr>
          <w:sz w:val="24"/>
        </w:rPr>
        <w:t xml:space="preserve"> </w:t>
      </w:r>
      <w:r w:rsidRPr="00864A6A">
        <w:rPr>
          <w:b/>
          <w:sz w:val="24"/>
        </w:rPr>
        <w:fldChar w:fldCharType="begin"/>
      </w:r>
      <w:r w:rsidRPr="00864A6A">
        <w:rPr>
          <w:sz w:val="24"/>
        </w:rPr>
        <w:instrText xml:space="preserve"> SEQ Graf_č. \* ARABIC </w:instrText>
      </w:r>
      <w:r w:rsidRPr="00864A6A">
        <w:rPr>
          <w:b/>
          <w:sz w:val="24"/>
        </w:rPr>
        <w:fldChar w:fldCharType="separate"/>
      </w:r>
      <w:r w:rsidR="003D29EC">
        <w:rPr>
          <w:noProof/>
          <w:sz w:val="24"/>
        </w:rPr>
        <w:t>11</w:t>
      </w:r>
      <w:r w:rsidRPr="00864A6A">
        <w:rPr>
          <w:b/>
          <w:sz w:val="24"/>
        </w:rPr>
        <w:fldChar w:fldCharType="end"/>
      </w:r>
      <w:r w:rsidRPr="00864A6A">
        <w:rPr>
          <w:sz w:val="24"/>
        </w:rPr>
        <w:t xml:space="preserve"> </w:t>
      </w:r>
      <w:r w:rsidR="000811E3" w:rsidRPr="00864A6A">
        <w:rPr>
          <w:rFonts w:cs="Times New Roman"/>
          <w:sz w:val="24"/>
          <w:szCs w:val="24"/>
        </w:rPr>
        <w:t xml:space="preserve">Štruktúra </w:t>
      </w:r>
      <w:r w:rsidRPr="00864A6A">
        <w:rPr>
          <w:rFonts w:cs="Times New Roman"/>
          <w:sz w:val="24"/>
          <w:szCs w:val="24"/>
        </w:rPr>
        <w:t xml:space="preserve"> pohľadávok </w:t>
      </w:r>
      <w:r w:rsidR="000811E3" w:rsidRPr="00864A6A">
        <w:rPr>
          <w:rFonts w:cs="Times New Roman"/>
          <w:sz w:val="24"/>
          <w:szCs w:val="24"/>
        </w:rPr>
        <w:t>V</w:t>
      </w:r>
      <w:r w:rsidRPr="00864A6A">
        <w:rPr>
          <w:rFonts w:cs="Times New Roman"/>
          <w:sz w:val="24"/>
          <w:szCs w:val="24"/>
        </w:rPr>
        <w:t>ZP v rokoch 2015-201</w:t>
      </w:r>
      <w:bookmarkEnd w:id="150"/>
      <w:r w:rsidRPr="00864A6A">
        <w:rPr>
          <w:rFonts w:cs="Times New Roman"/>
          <w:sz w:val="24"/>
          <w:szCs w:val="24"/>
        </w:rPr>
        <w:t>6</w:t>
      </w:r>
      <w:bookmarkEnd w:id="151"/>
    </w:p>
    <w:p w:rsidR="00516396" w:rsidRPr="00864A6A" w:rsidRDefault="00516396" w:rsidP="00AC4DA8">
      <w:pPr>
        <w:spacing w:before="120" w:after="120" w:line="240" w:lineRule="auto"/>
        <w:jc w:val="center"/>
        <w:rPr>
          <w:rFonts w:cs="Times New Roman"/>
          <w:sz w:val="24"/>
          <w:szCs w:val="24"/>
        </w:rPr>
      </w:pPr>
      <w:r w:rsidRPr="00864A6A">
        <w:rPr>
          <w:noProof/>
        </w:rPr>
        <w:drawing>
          <wp:inline distT="0" distB="0" distL="0" distR="0" wp14:anchorId="53AA74F0" wp14:editId="4D550BF4">
            <wp:extent cx="5231959" cy="2289975"/>
            <wp:effectExtent l="0" t="0" r="6985" b="0"/>
            <wp:docPr id="14" name="Graf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rsidR="00516396" w:rsidRPr="00864A6A" w:rsidRDefault="00516396" w:rsidP="00516396">
      <w:pPr>
        <w:spacing w:before="120" w:after="120" w:line="240" w:lineRule="auto"/>
        <w:rPr>
          <w:rFonts w:eastAsia="Times New Roman" w:cs="Times New Roman"/>
          <w:noProof/>
          <w:sz w:val="20"/>
          <w:szCs w:val="20"/>
        </w:rPr>
      </w:pPr>
      <w:r w:rsidRPr="00864A6A">
        <w:rPr>
          <w:rFonts w:cs="Times New Roman"/>
          <w:sz w:val="24"/>
          <w:szCs w:val="24"/>
        </w:rPr>
        <w:t xml:space="preserve"> </w:t>
      </w:r>
      <w:r w:rsidRPr="00864A6A">
        <w:rPr>
          <w:rFonts w:eastAsia="Times New Roman" w:cs="Times New Roman"/>
          <w:i/>
          <w:sz w:val="20"/>
          <w:szCs w:val="20"/>
        </w:rPr>
        <w:t>Zdroj: ZP</w:t>
      </w:r>
    </w:p>
    <w:p w:rsidR="00516396" w:rsidRPr="00864A6A" w:rsidRDefault="00516396" w:rsidP="00516396">
      <w:pPr>
        <w:tabs>
          <w:tab w:val="left" w:pos="567"/>
        </w:tabs>
        <w:spacing w:before="120" w:after="120" w:line="240" w:lineRule="auto"/>
        <w:rPr>
          <w:rFonts w:eastAsia="Times New Roman" w:cs="Times New Roman"/>
          <w:noProof/>
          <w:sz w:val="24"/>
          <w:szCs w:val="24"/>
        </w:rPr>
      </w:pPr>
      <w:r w:rsidRPr="00864A6A">
        <w:rPr>
          <w:rFonts w:eastAsia="Times New Roman" w:cs="Times New Roman"/>
          <w:noProof/>
          <w:sz w:val="24"/>
          <w:szCs w:val="24"/>
        </w:rPr>
        <w:t>Na celkovom objeme pohľadávok sa pohľadávky z VZP podieľali 93,72</w:t>
      </w:r>
      <w:r w:rsidR="007B2AF5" w:rsidRPr="00864A6A">
        <w:rPr>
          <w:rFonts w:eastAsia="Times New Roman" w:cs="Times New Roman"/>
          <w:noProof/>
          <w:sz w:val="24"/>
          <w:szCs w:val="24"/>
        </w:rPr>
        <w:t xml:space="preserve"> </w:t>
      </w:r>
      <w:r w:rsidRPr="00864A6A">
        <w:rPr>
          <w:rFonts w:eastAsia="Times New Roman" w:cs="Times New Roman"/>
          <w:noProof/>
          <w:sz w:val="24"/>
          <w:szCs w:val="24"/>
        </w:rPr>
        <w:t>%  (pokles oproti roku 2015 o 0,97</w:t>
      </w:r>
      <w:r w:rsidR="007B2AF5" w:rsidRPr="00864A6A">
        <w:rPr>
          <w:rFonts w:eastAsia="Times New Roman" w:cs="Times New Roman"/>
          <w:noProof/>
          <w:sz w:val="24"/>
          <w:szCs w:val="24"/>
        </w:rPr>
        <w:t xml:space="preserve"> </w:t>
      </w:r>
      <w:r w:rsidRPr="00864A6A">
        <w:rPr>
          <w:rFonts w:eastAsia="Times New Roman" w:cs="Times New Roman"/>
          <w:noProof/>
          <w:sz w:val="24"/>
          <w:szCs w:val="24"/>
        </w:rPr>
        <w:t>%). ZP evidovali pohľadávky z VZP v roku 2016 v sume 512,9 mil.</w:t>
      </w:r>
      <w:r w:rsidR="007B2AF5" w:rsidRPr="00864A6A">
        <w:rPr>
          <w:rFonts w:eastAsia="Times New Roman" w:cs="Times New Roman"/>
          <w:noProof/>
          <w:sz w:val="24"/>
          <w:szCs w:val="24"/>
        </w:rPr>
        <w:t xml:space="preserve"> </w:t>
      </w:r>
      <w:r w:rsidR="000811E3" w:rsidRPr="00864A6A">
        <w:rPr>
          <w:rFonts w:eastAsia="Times New Roman" w:cs="Times New Roman"/>
          <w:noProof/>
          <w:sz w:val="24"/>
          <w:szCs w:val="24"/>
        </w:rPr>
        <w:t>eur,</w:t>
      </w:r>
      <w:r w:rsidRPr="00864A6A">
        <w:rPr>
          <w:rFonts w:eastAsia="Times New Roman" w:cs="Times New Roman"/>
          <w:noProof/>
          <w:sz w:val="24"/>
          <w:szCs w:val="24"/>
        </w:rPr>
        <w:t xml:space="preserve"> čo znamená pokles v absolútnej hodnote oproti predchádzajúcemu roku o 4,6</w:t>
      </w:r>
      <w:r w:rsidR="003B5F34" w:rsidRPr="00864A6A">
        <w:rPr>
          <w:rFonts w:eastAsia="Times New Roman" w:cs="Times New Roman"/>
          <w:noProof/>
          <w:sz w:val="24"/>
          <w:szCs w:val="24"/>
        </w:rPr>
        <w:t xml:space="preserve"> </w:t>
      </w:r>
      <w:r w:rsidRPr="00864A6A">
        <w:rPr>
          <w:rFonts w:eastAsia="Times New Roman" w:cs="Times New Roman"/>
          <w:noProof/>
          <w:sz w:val="24"/>
          <w:szCs w:val="24"/>
        </w:rPr>
        <w:t>(-0,88</w:t>
      </w:r>
      <w:r w:rsidR="007B2AF5" w:rsidRPr="00864A6A">
        <w:rPr>
          <w:rFonts w:eastAsia="Times New Roman" w:cs="Times New Roman"/>
          <w:noProof/>
          <w:sz w:val="24"/>
          <w:szCs w:val="24"/>
        </w:rPr>
        <w:t xml:space="preserve"> </w:t>
      </w:r>
      <w:r w:rsidRPr="00864A6A">
        <w:rPr>
          <w:rFonts w:eastAsia="Times New Roman" w:cs="Times New Roman"/>
          <w:noProof/>
          <w:sz w:val="24"/>
          <w:szCs w:val="24"/>
        </w:rPr>
        <w:t>%).</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Ostatné pohľadávky vykázané ZP v hodnote 34,4</w:t>
      </w:r>
      <w:r w:rsidR="007B2AF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7B2AF5"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oproti minulému roku poklesli o</w:t>
      </w:r>
      <w:r w:rsidR="00A25815" w:rsidRPr="00864A6A">
        <w:rPr>
          <w:rFonts w:eastAsia="Times New Roman" w:cs="Times New Roman"/>
          <w:noProof/>
          <w:sz w:val="24"/>
          <w:szCs w:val="24"/>
        </w:rPr>
        <w:t xml:space="preserve"> sumu </w:t>
      </w:r>
      <w:r w:rsidRPr="00864A6A">
        <w:rPr>
          <w:rFonts w:eastAsia="Times New Roman" w:cs="Times New Roman"/>
          <w:noProof/>
          <w:sz w:val="24"/>
          <w:szCs w:val="24"/>
        </w:rPr>
        <w:t>6,1</w:t>
      </w:r>
      <w:r w:rsidR="007B2AF5"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7B2AF5"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00A25815" w:rsidRPr="00864A6A">
        <w:rPr>
          <w:rFonts w:eastAsia="Times New Roman" w:cs="Times New Roman"/>
          <w:noProof/>
          <w:sz w:val="24"/>
          <w:szCs w:val="24"/>
        </w:rPr>
        <w:t xml:space="preserve"> </w:t>
      </w:r>
      <w:r w:rsidRPr="00864A6A">
        <w:rPr>
          <w:rFonts w:eastAsia="Times New Roman" w:cs="Times New Roman"/>
          <w:noProof/>
          <w:sz w:val="24"/>
          <w:szCs w:val="24"/>
        </w:rPr>
        <w:t>(-15,03</w:t>
      </w:r>
      <w:r w:rsidR="007B2AF5"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Štruktúru jednotlivých druhov pohľadávok z VZP znázorňuje graf č. 12.</w:t>
      </w:r>
      <w:bookmarkStart w:id="152" w:name="_Toc418501543"/>
    </w:p>
    <w:p w:rsidR="00516396" w:rsidRPr="00864A6A" w:rsidRDefault="00516396" w:rsidP="00516396">
      <w:pPr>
        <w:spacing w:before="120" w:after="120" w:line="240" w:lineRule="auto"/>
        <w:jc w:val="left"/>
        <w:rPr>
          <w:rFonts w:cs="Times New Roman"/>
          <w:b/>
          <w:bCs/>
          <w:color w:val="000000" w:themeColor="text1"/>
          <w:sz w:val="24"/>
          <w:szCs w:val="24"/>
          <w:lang w:eastAsia="cs-CZ"/>
        </w:rPr>
      </w:pPr>
      <w:bookmarkStart w:id="153" w:name="_Toc484439161"/>
      <w:bookmarkEnd w:id="152"/>
      <w:r w:rsidRPr="00864A6A">
        <w:rPr>
          <w:rFonts w:cs="Times New Roman"/>
          <w:bCs/>
          <w:color w:val="000000" w:themeColor="text1"/>
          <w:sz w:val="24"/>
          <w:szCs w:val="24"/>
          <w:lang w:eastAsia="cs-CZ"/>
        </w:rPr>
        <w:t>Graf č.</w:t>
      </w:r>
      <w:r w:rsidR="002C064F"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12</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Štruktúra pohľadávok  z VZP v mil.</w:t>
      </w:r>
      <w:bookmarkEnd w:id="153"/>
      <w:r w:rsidR="002C064F" w:rsidRPr="00864A6A">
        <w:rPr>
          <w:rFonts w:cs="Times New Roman"/>
          <w:bCs/>
          <w:color w:val="000000" w:themeColor="text1"/>
          <w:sz w:val="24"/>
          <w:szCs w:val="24"/>
          <w:lang w:eastAsia="cs-CZ"/>
        </w:rPr>
        <w:t xml:space="preserve"> </w:t>
      </w:r>
      <w:r w:rsidR="007626C6" w:rsidRPr="00864A6A">
        <w:rPr>
          <w:rFonts w:cs="Times New Roman"/>
          <w:bCs/>
          <w:color w:val="000000" w:themeColor="text1"/>
          <w:sz w:val="24"/>
          <w:szCs w:val="24"/>
          <w:lang w:eastAsia="cs-CZ"/>
        </w:rPr>
        <w:t>eur</w:t>
      </w:r>
    </w:p>
    <w:p w:rsidR="00516396" w:rsidRPr="00864A6A" w:rsidRDefault="00516396" w:rsidP="00AC4DA8">
      <w:pPr>
        <w:tabs>
          <w:tab w:val="left" w:pos="426"/>
          <w:tab w:val="left" w:pos="7088"/>
        </w:tabs>
        <w:spacing w:after="120" w:line="240" w:lineRule="auto"/>
        <w:jc w:val="center"/>
        <w:rPr>
          <w:rFonts w:cs="Times New Roman"/>
          <w:sz w:val="24"/>
          <w:szCs w:val="24"/>
        </w:rPr>
      </w:pPr>
      <w:r w:rsidRPr="00864A6A">
        <w:rPr>
          <w:noProof/>
        </w:rPr>
        <w:drawing>
          <wp:inline distT="0" distB="0" distL="0" distR="0" wp14:anchorId="52B877A4" wp14:editId="09D2ACEB">
            <wp:extent cx="5705475" cy="2609850"/>
            <wp:effectExtent l="0" t="0" r="0" b="0"/>
            <wp:docPr id="15" name="Graf 15"/>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rsidR="00516396" w:rsidRPr="00864A6A" w:rsidRDefault="00516396" w:rsidP="00516396">
      <w:pPr>
        <w:spacing w:after="120" w:line="240" w:lineRule="auto"/>
        <w:jc w:val="left"/>
        <w:rPr>
          <w:rFonts w:cs="Times New Roman"/>
          <w:i/>
          <w:sz w:val="20"/>
          <w:szCs w:val="20"/>
        </w:rPr>
      </w:pPr>
      <w:r w:rsidRPr="00864A6A">
        <w:rPr>
          <w:rFonts w:cs="Times New Roman"/>
          <w:i/>
          <w:sz w:val="20"/>
          <w:szCs w:val="20"/>
        </w:rPr>
        <w:t>Zdroj: ZP</w:t>
      </w:r>
    </w:p>
    <w:p w:rsidR="000811E3" w:rsidRPr="00864A6A" w:rsidRDefault="000811E3" w:rsidP="00516396">
      <w:pPr>
        <w:spacing w:after="120" w:line="240" w:lineRule="auto"/>
        <w:jc w:val="left"/>
        <w:rPr>
          <w:rFonts w:cs="Times New Roman"/>
          <w:sz w:val="24"/>
          <w:szCs w:val="24"/>
        </w:rPr>
      </w:pPr>
      <w:r w:rsidRPr="00864A6A">
        <w:rPr>
          <w:rFonts w:cs="Times New Roman"/>
          <w:sz w:val="24"/>
          <w:szCs w:val="24"/>
        </w:rPr>
        <w:lastRenderedPageBreak/>
        <w:t>Prehľad o štruktúre pohľadá</w:t>
      </w:r>
      <w:r w:rsidR="00C229CE" w:rsidRPr="00864A6A">
        <w:rPr>
          <w:rFonts w:cs="Times New Roman"/>
          <w:sz w:val="24"/>
          <w:szCs w:val="24"/>
        </w:rPr>
        <w:t>vok podľa ZP podáva príloha č.</w:t>
      </w:r>
      <w:r w:rsidR="002C064F" w:rsidRPr="00864A6A">
        <w:rPr>
          <w:rFonts w:cs="Times New Roman"/>
          <w:sz w:val="24"/>
          <w:szCs w:val="24"/>
        </w:rPr>
        <w:t xml:space="preserve"> </w:t>
      </w:r>
      <w:r w:rsidR="00C229CE" w:rsidRPr="00864A6A">
        <w:rPr>
          <w:rFonts w:cs="Times New Roman"/>
          <w:sz w:val="24"/>
          <w:szCs w:val="24"/>
        </w:rPr>
        <w:t>15</w:t>
      </w:r>
      <w:r w:rsidR="002C064F" w:rsidRPr="00864A6A">
        <w:rPr>
          <w:rFonts w:cs="Times New Roman"/>
          <w:sz w:val="24"/>
          <w:szCs w:val="24"/>
        </w:rPr>
        <w:t>.</w:t>
      </w:r>
      <w:r w:rsidRPr="00864A6A">
        <w:rPr>
          <w:rFonts w:cs="Times New Roman"/>
          <w:sz w:val="24"/>
          <w:szCs w:val="24"/>
        </w:rPr>
        <w:t xml:space="preserve"> </w:t>
      </w:r>
    </w:p>
    <w:p w:rsidR="00516396" w:rsidRPr="00864A6A" w:rsidRDefault="00516396" w:rsidP="00516396">
      <w:pPr>
        <w:numPr>
          <w:ilvl w:val="3"/>
          <w:numId w:val="7"/>
        </w:numPr>
        <w:spacing w:before="120" w:after="120" w:line="240" w:lineRule="auto"/>
        <w:outlineLvl w:val="3"/>
        <w:rPr>
          <w:rFonts w:cs="Times New Roman"/>
          <w:b/>
          <w:bCs/>
          <w:color w:val="000000" w:themeColor="text1"/>
          <w:spacing w:val="5"/>
          <w:sz w:val="24"/>
          <w:szCs w:val="24"/>
        </w:rPr>
      </w:pPr>
      <w:bookmarkStart w:id="154" w:name="_Toc482864279"/>
      <w:bookmarkStart w:id="155" w:name="_Toc484090049"/>
      <w:r w:rsidRPr="00864A6A">
        <w:rPr>
          <w:rFonts w:cs="Times New Roman"/>
          <w:b/>
          <w:bCs/>
          <w:color w:val="000000" w:themeColor="text1"/>
          <w:spacing w:val="5"/>
          <w:sz w:val="24"/>
          <w:szCs w:val="24"/>
        </w:rPr>
        <w:t>Vymáhanie pohľadávok na poistnom</w:t>
      </w:r>
      <w:bookmarkEnd w:id="154"/>
      <w:bookmarkEnd w:id="155"/>
    </w:p>
    <w:p w:rsidR="00516396" w:rsidRPr="00864A6A" w:rsidRDefault="00516396" w:rsidP="00516396">
      <w:pPr>
        <w:spacing w:before="120" w:after="120" w:line="240" w:lineRule="auto"/>
        <w:rPr>
          <w:rFonts w:eastAsia="Times New Roman" w:cs="Times New Roman"/>
          <w:iCs/>
          <w:noProof/>
          <w:color w:val="000000"/>
          <w:sz w:val="24"/>
          <w:szCs w:val="24"/>
          <w:lang w:eastAsia="cs-CZ"/>
        </w:rPr>
      </w:pPr>
      <w:r w:rsidRPr="00864A6A">
        <w:rPr>
          <w:rFonts w:eastAsia="Times New Roman" w:cs="Times New Roman"/>
          <w:iCs/>
          <w:noProof/>
          <w:color w:val="000000"/>
          <w:sz w:val="24"/>
          <w:szCs w:val="24"/>
          <w:lang w:eastAsia="cs-CZ"/>
        </w:rPr>
        <w:t>V oblasti vymáhania pohľadávok na poistnom v roku 2016 nedošlo k zmenám oproti predchádzajúcemu roku</w:t>
      </w:r>
      <w:r w:rsidR="00BE3397" w:rsidRPr="00864A6A">
        <w:rPr>
          <w:rFonts w:ascii="Arial" w:eastAsia="Times New Roman" w:hAnsi="Arial" w:cs="Times New Roman"/>
          <w:iCs/>
          <w:noProof/>
          <w:color w:val="000000"/>
          <w:sz w:val="24"/>
          <w:szCs w:val="24"/>
          <w:lang w:eastAsia="cs-CZ"/>
        </w:rPr>
        <w:t>. </w:t>
      </w:r>
      <w:r w:rsidR="00BE3397" w:rsidRPr="00864A6A">
        <w:rPr>
          <w:rFonts w:eastAsia="Times New Roman" w:cs="Times New Roman"/>
          <w:iCs/>
          <w:noProof/>
          <w:color w:val="000000"/>
          <w:sz w:val="24"/>
          <w:szCs w:val="24"/>
          <w:lang w:eastAsia="cs-CZ"/>
        </w:rPr>
        <w:t xml:space="preserve">Vymáhanie pohľadávok v systéme VZP bolo realizované dvoma spôsobmi. Vydávaním VN podľa § 17a zákona č. 580/2004 Z. z., ktoré vydávali ZP a vydávaním PV prostredníctvom úradu podľa § 18 ods. 1 písm. a) bod 3 zákona č. 581/2004 Z. z. </w:t>
      </w:r>
    </w:p>
    <w:p w:rsidR="00516396" w:rsidRPr="00864A6A" w:rsidRDefault="00516396" w:rsidP="00516396">
      <w:pPr>
        <w:spacing w:before="120" w:after="120" w:line="240" w:lineRule="auto"/>
        <w:rPr>
          <w:rFonts w:eastAsia="Times New Roman" w:cs="Times New Roman"/>
          <w:iCs/>
          <w:noProof/>
          <w:color w:val="000000"/>
          <w:sz w:val="24"/>
          <w:szCs w:val="24"/>
          <w:lang w:eastAsia="cs-CZ"/>
        </w:rPr>
      </w:pPr>
      <w:r w:rsidRPr="00864A6A">
        <w:rPr>
          <w:rFonts w:eastAsia="Times New Roman" w:cs="Times New Roman"/>
          <w:iCs/>
          <w:noProof/>
          <w:color w:val="000000"/>
          <w:sz w:val="24"/>
          <w:szCs w:val="24"/>
          <w:lang w:eastAsia="cs-CZ"/>
        </w:rPr>
        <w:t>V roku 2016 ZP vydali spolu 701 069 VN v hodnote 243</w:t>
      </w:r>
      <w:r w:rsidR="004008C3"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mil.</w:t>
      </w:r>
      <w:r w:rsidR="004008C3"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eur</w:t>
      </w:r>
      <w:r w:rsidRPr="00864A6A">
        <w:rPr>
          <w:rFonts w:eastAsia="Times New Roman" w:cs="Times New Roman"/>
          <w:iCs/>
          <w:noProof/>
          <w:color w:val="000000"/>
          <w:sz w:val="24"/>
          <w:szCs w:val="24"/>
          <w:lang w:eastAsia="cs-CZ"/>
        </w:rPr>
        <w:t>, z tohto počtu nadobudlo právoplatnosť 530 006 VN v úhrnnej výške 138</w:t>
      </w:r>
      <w:r w:rsidR="004008C3"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mil.</w:t>
      </w:r>
      <w:r w:rsidR="004008C3"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eur</w:t>
      </w:r>
      <w:r w:rsidRPr="00864A6A">
        <w:rPr>
          <w:rFonts w:eastAsia="Times New Roman" w:cs="Times New Roman"/>
          <w:iCs/>
          <w:noProof/>
          <w:color w:val="000000"/>
          <w:sz w:val="24"/>
          <w:szCs w:val="24"/>
          <w:lang w:eastAsia="cs-CZ"/>
        </w:rPr>
        <w:t>. V porovnaní s rokom 2015 ide o nárast počtu vydaných VN o takmer 48</w:t>
      </w:r>
      <w:r w:rsidR="004008C3" w:rsidRPr="00864A6A">
        <w:rPr>
          <w:rFonts w:eastAsia="Times New Roman" w:cs="Times New Roman"/>
          <w:iCs/>
          <w:noProof/>
          <w:color w:val="000000"/>
          <w:sz w:val="24"/>
          <w:szCs w:val="24"/>
          <w:lang w:eastAsia="cs-CZ"/>
        </w:rPr>
        <w:t xml:space="preserve"> </w:t>
      </w:r>
      <w:r w:rsidRPr="00864A6A">
        <w:rPr>
          <w:rFonts w:eastAsia="Times New Roman" w:cs="Times New Roman"/>
          <w:iCs/>
          <w:noProof/>
          <w:color w:val="000000"/>
          <w:sz w:val="24"/>
          <w:szCs w:val="24"/>
          <w:lang w:eastAsia="cs-CZ"/>
        </w:rPr>
        <w:t xml:space="preserve">tisíc VN, </w:t>
      </w:r>
      <w:r w:rsidR="00BE3397" w:rsidRPr="00864A6A">
        <w:rPr>
          <w:rFonts w:eastAsia="Times New Roman" w:cs="Times New Roman"/>
          <w:iCs/>
          <w:noProof/>
          <w:color w:val="000000"/>
          <w:sz w:val="24"/>
          <w:szCs w:val="24"/>
          <w:lang w:eastAsia="cs-CZ"/>
        </w:rPr>
        <w:t xml:space="preserve">ako aj </w:t>
      </w:r>
      <w:r w:rsidRPr="00864A6A">
        <w:rPr>
          <w:rFonts w:eastAsia="Times New Roman" w:cs="Times New Roman"/>
          <w:iCs/>
          <w:noProof/>
          <w:color w:val="000000"/>
          <w:sz w:val="24"/>
          <w:szCs w:val="24"/>
          <w:lang w:eastAsia="cs-CZ"/>
        </w:rPr>
        <w:t>o nárast počtu</w:t>
      </w:r>
      <w:r w:rsidR="00BE3397" w:rsidRPr="00864A6A">
        <w:rPr>
          <w:rFonts w:eastAsia="Times New Roman" w:cs="Times New Roman"/>
          <w:iCs/>
          <w:noProof/>
          <w:color w:val="000000"/>
          <w:sz w:val="24"/>
          <w:szCs w:val="24"/>
          <w:lang w:eastAsia="cs-CZ"/>
        </w:rPr>
        <w:t xml:space="preserve"> </w:t>
      </w:r>
      <w:r w:rsidRPr="00864A6A">
        <w:rPr>
          <w:rFonts w:eastAsia="Times New Roman" w:cs="Times New Roman"/>
          <w:iCs/>
          <w:noProof/>
          <w:color w:val="000000"/>
          <w:sz w:val="24"/>
          <w:szCs w:val="24"/>
          <w:lang w:eastAsia="cs-CZ"/>
        </w:rPr>
        <w:t>právoplatných VN o takmer 8</w:t>
      </w:r>
      <w:r w:rsidR="004008C3" w:rsidRPr="00864A6A">
        <w:rPr>
          <w:rFonts w:eastAsia="Times New Roman" w:cs="Times New Roman"/>
          <w:iCs/>
          <w:noProof/>
          <w:color w:val="000000"/>
          <w:sz w:val="24"/>
          <w:szCs w:val="24"/>
          <w:lang w:eastAsia="cs-CZ"/>
        </w:rPr>
        <w:t xml:space="preserve"> </w:t>
      </w:r>
      <w:r w:rsidRPr="00864A6A">
        <w:rPr>
          <w:rFonts w:eastAsia="Times New Roman" w:cs="Times New Roman"/>
          <w:iCs/>
          <w:noProof/>
          <w:color w:val="000000"/>
          <w:sz w:val="24"/>
          <w:szCs w:val="24"/>
          <w:lang w:eastAsia="cs-CZ"/>
        </w:rPr>
        <w:t>tisíc VN</w:t>
      </w:r>
      <w:r w:rsidR="00BE3397" w:rsidRPr="00864A6A">
        <w:rPr>
          <w:rFonts w:eastAsia="Times New Roman" w:cs="Times New Roman"/>
          <w:iCs/>
          <w:noProof/>
          <w:color w:val="000000"/>
          <w:sz w:val="24"/>
          <w:szCs w:val="24"/>
          <w:lang w:eastAsia="cs-CZ"/>
        </w:rPr>
        <w:t>.</w:t>
      </w:r>
      <w:r w:rsidRPr="00864A6A">
        <w:rPr>
          <w:rFonts w:eastAsia="Times New Roman" w:cs="Times New Roman"/>
          <w:iCs/>
          <w:noProof/>
          <w:color w:val="000000"/>
          <w:sz w:val="24"/>
          <w:szCs w:val="24"/>
          <w:lang w:eastAsia="cs-CZ"/>
        </w:rPr>
        <w:t xml:space="preserve"> </w:t>
      </w:r>
      <w:r w:rsidR="00BE3397" w:rsidRPr="00864A6A">
        <w:rPr>
          <w:rFonts w:eastAsia="Times New Roman" w:cs="Times New Roman"/>
          <w:iCs/>
          <w:noProof/>
          <w:color w:val="000000"/>
          <w:sz w:val="24"/>
          <w:szCs w:val="24"/>
          <w:lang w:eastAsia="cs-CZ"/>
        </w:rPr>
        <w:t>V roku 2016</w:t>
      </w:r>
      <w:r w:rsidRPr="00864A6A">
        <w:rPr>
          <w:rFonts w:eastAsia="Times New Roman" w:cs="Times New Roman"/>
          <w:iCs/>
          <w:noProof/>
          <w:color w:val="000000"/>
          <w:sz w:val="24"/>
          <w:szCs w:val="24"/>
          <w:lang w:eastAsia="cs-CZ"/>
        </w:rPr>
        <w:t xml:space="preserve"> došlo k poklesu právoplatne predpísaných pohľadávok o</w:t>
      </w:r>
      <w:r w:rsidR="00A15A5F" w:rsidRPr="00864A6A">
        <w:rPr>
          <w:rFonts w:eastAsia="Times New Roman" w:cs="Times New Roman"/>
          <w:iCs/>
          <w:noProof/>
          <w:color w:val="000000"/>
          <w:sz w:val="24"/>
          <w:szCs w:val="24"/>
          <w:lang w:eastAsia="cs-CZ"/>
        </w:rPr>
        <w:t> </w:t>
      </w:r>
      <w:r w:rsidRPr="00864A6A">
        <w:rPr>
          <w:rFonts w:eastAsia="Times New Roman" w:cs="Times New Roman"/>
          <w:iCs/>
          <w:noProof/>
          <w:color w:val="000000"/>
          <w:sz w:val="24"/>
          <w:szCs w:val="24"/>
          <w:lang w:eastAsia="cs-CZ"/>
        </w:rPr>
        <w:t>3</w:t>
      </w:r>
      <w:r w:rsidR="00A15A5F"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mil.</w:t>
      </w:r>
      <w:r w:rsidR="00A15A5F"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eur</w:t>
      </w:r>
      <w:r w:rsidRPr="00864A6A">
        <w:rPr>
          <w:rFonts w:eastAsia="Times New Roman" w:cs="Times New Roman"/>
          <w:iCs/>
          <w:noProof/>
          <w:color w:val="000000"/>
          <w:sz w:val="24"/>
          <w:szCs w:val="24"/>
          <w:lang w:eastAsia="cs-CZ"/>
        </w:rPr>
        <w:t xml:space="preserve">. </w:t>
      </w:r>
      <w:r w:rsidRPr="00864A6A">
        <w:rPr>
          <w:rFonts w:eastAsia="Times New Roman" w:cs="Times New Roman"/>
          <w:iCs/>
          <w:noProof/>
          <w:sz w:val="24"/>
          <w:szCs w:val="24"/>
          <w:lang w:eastAsia="cs-CZ"/>
        </w:rPr>
        <w:t>V prípade právoplatných VN a právoplatne predpísaných pohľadávok ide o VN na RZZP za rok 2015 a na preddavky vzťahujúce sa k roku 2016.</w:t>
      </w:r>
      <w:r w:rsidRPr="00864A6A">
        <w:rPr>
          <w:rFonts w:eastAsia="Times New Roman" w:cs="Times New Roman"/>
          <w:iCs/>
          <w:noProof/>
          <w:color w:val="000000"/>
          <w:sz w:val="24"/>
          <w:szCs w:val="24"/>
          <w:lang w:eastAsia="cs-CZ"/>
        </w:rPr>
        <w:t xml:space="preserve"> V roku 2016 poistenci a platitelia poistného podali 17 536 námietok k vydaným VN, čo bolo menej oproti roku 2015 o 3 261 námietok. </w:t>
      </w:r>
    </w:p>
    <w:p w:rsidR="00516396" w:rsidRPr="00864A6A" w:rsidRDefault="00516396" w:rsidP="00516396">
      <w:pPr>
        <w:spacing w:before="120" w:after="120" w:line="240" w:lineRule="auto"/>
        <w:rPr>
          <w:rFonts w:eastAsia="Times New Roman" w:cs="Times New Roman"/>
          <w:iCs/>
          <w:noProof/>
          <w:color w:val="000000"/>
          <w:sz w:val="24"/>
          <w:szCs w:val="24"/>
          <w:lang w:eastAsia="cs-CZ"/>
        </w:rPr>
      </w:pPr>
      <w:r w:rsidRPr="00864A6A">
        <w:rPr>
          <w:rFonts w:eastAsia="Times New Roman" w:cs="Times New Roman"/>
          <w:iCs/>
          <w:noProof/>
          <w:color w:val="000000"/>
          <w:sz w:val="24"/>
          <w:szCs w:val="24"/>
          <w:lang w:eastAsia="cs-CZ"/>
        </w:rPr>
        <w:t>V roku 2016 ZP uprednosňovali pri uplatňovaní pohľadáv</w:t>
      </w:r>
      <w:r w:rsidR="00B80D92" w:rsidRPr="00864A6A">
        <w:rPr>
          <w:rFonts w:eastAsia="Times New Roman" w:cs="Times New Roman"/>
          <w:iCs/>
          <w:noProof/>
          <w:color w:val="000000"/>
          <w:sz w:val="24"/>
          <w:szCs w:val="24"/>
          <w:lang w:eastAsia="cs-CZ"/>
        </w:rPr>
        <w:t>ok</w:t>
      </w:r>
      <w:r w:rsidRPr="00864A6A">
        <w:rPr>
          <w:rFonts w:eastAsia="Times New Roman" w:cs="Times New Roman"/>
          <w:iCs/>
          <w:noProof/>
          <w:color w:val="000000"/>
          <w:sz w:val="24"/>
          <w:szCs w:val="24"/>
          <w:lang w:eastAsia="cs-CZ"/>
        </w:rPr>
        <w:t xml:space="preserve"> na poistnom najmä vydávaním VN, ktorých podiel na celkovom objeme uplatňovaných pohľadávok mal v roku 2016 mierne stúpajúci trend v porovnaní s rokom 2015.</w:t>
      </w:r>
    </w:p>
    <w:p w:rsidR="00516396" w:rsidRPr="00864A6A" w:rsidRDefault="00516396" w:rsidP="00516396">
      <w:pPr>
        <w:spacing w:before="120" w:after="120" w:line="240" w:lineRule="auto"/>
        <w:rPr>
          <w:rFonts w:eastAsia="Times New Roman" w:cs="Times New Roman"/>
          <w:iCs/>
          <w:noProof/>
          <w:color w:val="000000"/>
          <w:sz w:val="24"/>
          <w:szCs w:val="24"/>
          <w:lang w:eastAsia="cs-CZ"/>
        </w:rPr>
      </w:pPr>
      <w:r w:rsidRPr="00864A6A">
        <w:rPr>
          <w:rFonts w:eastAsia="Times New Roman" w:cs="Times New Roman"/>
          <w:iCs/>
          <w:noProof/>
          <w:color w:val="000000"/>
          <w:sz w:val="24"/>
          <w:szCs w:val="24"/>
          <w:lang w:eastAsia="cs-CZ"/>
        </w:rPr>
        <w:t xml:space="preserve">Zvýšil sa počet návrhov na vydanie PV aj počet vydaných PV v roku 2016 v porovnaní s rokom 2015. V roku 2016 ZP podali na úrade 4 476 návrhov na vydanie PV, pričom v roku 2015 to bolo 4 021 návrhov. Z 4 476 návrhov na vydanie PV úrad vydal 4 067 PV. Z vydaných PV nadobudlo právoplatnosť 3 723, pričom celkový objem pohľadávok priznaných právoplatnými PV predstavoval sumu 1,306 </w:t>
      </w:r>
      <w:r w:rsidR="003B5F34" w:rsidRPr="00864A6A">
        <w:rPr>
          <w:rFonts w:eastAsia="Times New Roman" w:cs="Times New Roman"/>
          <w:iCs/>
          <w:noProof/>
          <w:color w:val="000000"/>
          <w:sz w:val="24"/>
          <w:szCs w:val="24"/>
          <w:lang w:eastAsia="cs-CZ"/>
        </w:rPr>
        <w:t>mil.</w:t>
      </w:r>
      <w:r w:rsidR="00DF6F38" w:rsidRPr="00864A6A">
        <w:rPr>
          <w:rFonts w:eastAsia="Times New Roman" w:cs="Times New Roman"/>
          <w:iCs/>
          <w:noProof/>
          <w:color w:val="000000"/>
          <w:sz w:val="24"/>
          <w:szCs w:val="24"/>
          <w:lang w:eastAsia="cs-CZ"/>
        </w:rPr>
        <w:t xml:space="preserve"> </w:t>
      </w:r>
      <w:r w:rsidR="003B5F34" w:rsidRPr="00864A6A">
        <w:rPr>
          <w:rFonts w:eastAsia="Times New Roman" w:cs="Times New Roman"/>
          <w:iCs/>
          <w:noProof/>
          <w:color w:val="000000"/>
          <w:sz w:val="24"/>
          <w:szCs w:val="24"/>
          <w:lang w:eastAsia="cs-CZ"/>
        </w:rPr>
        <w:t>eur</w:t>
      </w:r>
      <w:r w:rsidRPr="00864A6A">
        <w:rPr>
          <w:rFonts w:eastAsia="Times New Roman" w:cs="Times New Roman"/>
          <w:iCs/>
          <w:noProof/>
          <w:color w:val="000000"/>
          <w:sz w:val="24"/>
          <w:szCs w:val="24"/>
          <w:lang w:eastAsia="cs-CZ"/>
        </w:rPr>
        <w:t xml:space="preserve"> (dlžné poistné, poplatky z omeškania a úroky z omeškania). </w:t>
      </w:r>
    </w:p>
    <w:p w:rsidR="00516396" w:rsidRPr="00864A6A" w:rsidRDefault="00516396" w:rsidP="002442D0">
      <w:pPr>
        <w:spacing w:before="120" w:after="120" w:line="240" w:lineRule="auto"/>
        <w:rPr>
          <w:rFonts w:eastAsia="Times New Roman" w:cs="Times New Roman"/>
          <w:iCs/>
          <w:noProof/>
          <w:sz w:val="24"/>
          <w:szCs w:val="24"/>
          <w:lang w:eastAsia="cs-CZ"/>
        </w:rPr>
      </w:pPr>
      <w:r w:rsidRPr="00864A6A">
        <w:rPr>
          <w:rFonts w:eastAsia="Times New Roman" w:cs="Times New Roman"/>
          <w:iCs/>
          <w:noProof/>
          <w:sz w:val="24"/>
          <w:szCs w:val="24"/>
          <w:lang w:eastAsia="cs-CZ"/>
        </w:rPr>
        <w:t>V roku 2016 ZP podávali návrhy na vydanie PV najmä na preddavky na poistné na verejné zdravotné poistenie voči platiteľom poistného, ktorými boli tzv. samoplatitelia. Z celkového počtu 4 476 návrhov na vydanie PV, ZP podali celkom 3 366 na tzv. samoplatiteľov. Z tohto celkového počtu návrhov, najviac návrhov na vydanie PV podala Union v počte 3 155, VšZP podala 187 návrhov na vydanie PV a </w:t>
      </w:r>
      <w:r w:rsidR="00A551E1" w:rsidRPr="00864A6A">
        <w:rPr>
          <w:rFonts w:eastAsia="Times New Roman" w:cs="Times New Roman"/>
          <w:iCs/>
          <w:noProof/>
          <w:sz w:val="24"/>
          <w:szCs w:val="24"/>
          <w:lang w:eastAsia="cs-CZ"/>
        </w:rPr>
        <w:t>DÔVERA</w:t>
      </w:r>
      <w:r w:rsidRPr="00864A6A">
        <w:rPr>
          <w:rFonts w:eastAsia="Times New Roman" w:cs="Times New Roman"/>
          <w:iCs/>
          <w:noProof/>
          <w:sz w:val="24"/>
          <w:szCs w:val="24"/>
          <w:lang w:eastAsia="cs-CZ"/>
        </w:rPr>
        <w:t xml:space="preserve"> podala 24 návrhov na vydanie PV. V priebehu správnych konaní úrad zaznamenal chybovosť v údajoch podávaných ná</w:t>
      </w:r>
      <w:r w:rsidR="00EA65BA" w:rsidRPr="00864A6A">
        <w:rPr>
          <w:rFonts w:eastAsia="Times New Roman" w:cs="Times New Roman"/>
          <w:iCs/>
          <w:noProof/>
          <w:sz w:val="24"/>
          <w:szCs w:val="24"/>
          <w:lang w:eastAsia="cs-CZ"/>
        </w:rPr>
        <w:t>vrhov zo strany Union</w:t>
      </w:r>
      <w:r w:rsidRPr="00864A6A">
        <w:rPr>
          <w:rFonts w:eastAsia="Times New Roman" w:cs="Times New Roman"/>
          <w:iCs/>
          <w:noProof/>
          <w:sz w:val="24"/>
          <w:szCs w:val="24"/>
          <w:lang w:eastAsia="cs-CZ"/>
        </w:rPr>
        <w:t>. Chybovosť sa týkala označenia typu platiteľa poistného, v rozpore s § 11 ods. 1 a 2 zákona č. 580/2004 Z. z.</w:t>
      </w:r>
    </w:p>
    <w:p w:rsidR="00516396" w:rsidRPr="00864A6A" w:rsidRDefault="00516396" w:rsidP="00516396">
      <w:pPr>
        <w:numPr>
          <w:ilvl w:val="3"/>
          <w:numId w:val="7"/>
        </w:numPr>
        <w:spacing w:before="120" w:after="120" w:line="240" w:lineRule="atLeast"/>
        <w:outlineLvl w:val="3"/>
        <w:rPr>
          <w:rFonts w:cs="Times New Roman"/>
          <w:b/>
          <w:bCs/>
          <w:color w:val="000000" w:themeColor="text1"/>
          <w:spacing w:val="5"/>
          <w:sz w:val="24"/>
          <w:szCs w:val="24"/>
        </w:rPr>
      </w:pPr>
      <w:bookmarkStart w:id="156" w:name="_Toc482864280"/>
      <w:bookmarkStart w:id="157" w:name="_Toc484090050"/>
      <w:r w:rsidRPr="00864A6A">
        <w:rPr>
          <w:rFonts w:cs="Times New Roman"/>
          <w:b/>
          <w:bCs/>
          <w:color w:val="000000" w:themeColor="text1"/>
          <w:spacing w:val="5"/>
          <w:sz w:val="24"/>
          <w:szCs w:val="24"/>
        </w:rPr>
        <w:t>Záväzky</w:t>
      </w:r>
      <w:bookmarkEnd w:id="156"/>
      <w:bookmarkEnd w:id="157"/>
    </w:p>
    <w:p w:rsidR="00516396" w:rsidRPr="00864A6A" w:rsidRDefault="00516396"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ZP evidovali k 31.</w:t>
      </w:r>
      <w:r w:rsidR="00935C07" w:rsidRPr="00864A6A">
        <w:rPr>
          <w:rFonts w:eastAsia="Times New Roman" w:cs="Times New Roman"/>
          <w:noProof/>
          <w:sz w:val="24"/>
          <w:szCs w:val="24"/>
        </w:rPr>
        <w:t xml:space="preserve"> </w:t>
      </w:r>
      <w:r w:rsidRPr="00864A6A">
        <w:rPr>
          <w:rFonts w:eastAsia="Times New Roman" w:cs="Times New Roman"/>
          <w:noProof/>
          <w:sz w:val="24"/>
          <w:szCs w:val="24"/>
        </w:rPr>
        <w:t>12.</w:t>
      </w:r>
      <w:r w:rsidR="00935C07" w:rsidRPr="00864A6A">
        <w:rPr>
          <w:rFonts w:eastAsia="Times New Roman" w:cs="Times New Roman"/>
          <w:noProof/>
          <w:sz w:val="24"/>
          <w:szCs w:val="24"/>
        </w:rPr>
        <w:t xml:space="preserve"> </w:t>
      </w:r>
      <w:r w:rsidRPr="00864A6A">
        <w:rPr>
          <w:rFonts w:eastAsia="Times New Roman" w:cs="Times New Roman"/>
          <w:noProof/>
          <w:sz w:val="24"/>
          <w:szCs w:val="24"/>
        </w:rPr>
        <w:t>2016 záväzky vo výške 486,6</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V absolútnej hodnote poklesli záväzky oproti roku 2015 o 62,8</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(-11,43</w:t>
      </w:r>
      <w:r w:rsidR="00935C07"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p>
    <w:p w:rsidR="00516396" w:rsidRPr="00864A6A" w:rsidRDefault="00516396"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Z celkového objemu záväzkov tvorili 68,18</w:t>
      </w:r>
      <w:r w:rsidR="00935C07" w:rsidRPr="00864A6A">
        <w:rPr>
          <w:rFonts w:eastAsia="Times New Roman" w:cs="Times New Roman"/>
          <w:noProof/>
          <w:sz w:val="24"/>
          <w:szCs w:val="24"/>
        </w:rPr>
        <w:t xml:space="preserve"> </w:t>
      </w:r>
      <w:r w:rsidRPr="00864A6A">
        <w:rPr>
          <w:rFonts w:eastAsia="Times New Roman" w:cs="Times New Roman"/>
          <w:noProof/>
          <w:sz w:val="24"/>
          <w:szCs w:val="24"/>
        </w:rPr>
        <w:t>% záväzky z VZP a dosiahli výšku 331,7</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V</w:t>
      </w:r>
      <w:r w:rsidR="00050938" w:rsidRPr="00864A6A">
        <w:rPr>
          <w:rFonts w:eastAsia="Times New Roman" w:cs="Times New Roman"/>
          <w:noProof/>
          <w:sz w:val="24"/>
          <w:szCs w:val="24"/>
        </w:rPr>
        <w:t> </w:t>
      </w:r>
      <w:r w:rsidRPr="00864A6A">
        <w:rPr>
          <w:rFonts w:eastAsia="Times New Roman" w:cs="Times New Roman"/>
          <w:noProof/>
          <w:sz w:val="24"/>
          <w:szCs w:val="24"/>
        </w:rPr>
        <w:t>porovnaní s predchádzajúcim rokom poklesli o 22,2</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35C0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t. j.  o -6,28</w:t>
      </w:r>
      <w:r w:rsidR="00935C07" w:rsidRPr="00864A6A">
        <w:rPr>
          <w:rFonts w:eastAsia="Times New Roman" w:cs="Times New Roman"/>
          <w:noProof/>
          <w:sz w:val="24"/>
          <w:szCs w:val="24"/>
        </w:rPr>
        <w:t xml:space="preserve"> </w:t>
      </w:r>
      <w:r w:rsidRPr="00864A6A">
        <w:rPr>
          <w:rFonts w:eastAsia="Times New Roman" w:cs="Times New Roman"/>
          <w:noProof/>
          <w:sz w:val="24"/>
          <w:szCs w:val="24"/>
        </w:rPr>
        <w:t>%.</w:t>
      </w:r>
    </w:p>
    <w:p w:rsidR="00516396" w:rsidRPr="00864A6A" w:rsidRDefault="00516396" w:rsidP="002068A7">
      <w:pPr>
        <w:spacing w:line="240" w:lineRule="atLeast"/>
        <w:rPr>
          <w:rFonts w:eastAsia="Times New Roman" w:cs="Times New Roman"/>
          <w:noProof/>
          <w:sz w:val="24"/>
          <w:szCs w:val="24"/>
        </w:rPr>
      </w:pPr>
      <w:r w:rsidRPr="00864A6A">
        <w:rPr>
          <w:rFonts w:eastAsia="Times New Roman" w:cs="Times New Roman"/>
          <w:noProof/>
          <w:sz w:val="24"/>
          <w:szCs w:val="24"/>
        </w:rPr>
        <w:t>Medzi záväz</w:t>
      </w:r>
      <w:r w:rsidR="004E72F8" w:rsidRPr="00864A6A">
        <w:rPr>
          <w:rFonts w:eastAsia="Times New Roman" w:cs="Times New Roman"/>
          <w:noProof/>
          <w:sz w:val="24"/>
          <w:szCs w:val="24"/>
        </w:rPr>
        <w:t>kami z VZP najväčšiu časť tvorili</w:t>
      </w:r>
      <w:r w:rsidRPr="00864A6A">
        <w:rPr>
          <w:rFonts w:eastAsia="Times New Roman" w:cs="Times New Roman"/>
          <w:noProof/>
          <w:sz w:val="24"/>
          <w:szCs w:val="24"/>
        </w:rPr>
        <w:t xml:space="preserve"> záväzky voči PZS. Ich objem v roku 201</w:t>
      </w:r>
      <w:r w:rsidR="00BE3397" w:rsidRPr="00864A6A">
        <w:rPr>
          <w:rFonts w:eastAsia="Times New Roman" w:cs="Times New Roman"/>
          <w:noProof/>
          <w:sz w:val="24"/>
          <w:szCs w:val="24"/>
        </w:rPr>
        <w:t>6</w:t>
      </w:r>
      <w:r w:rsidR="004E72F8" w:rsidRPr="00864A6A">
        <w:rPr>
          <w:rFonts w:eastAsia="Times New Roman" w:cs="Times New Roman"/>
          <w:noProof/>
          <w:sz w:val="24"/>
          <w:szCs w:val="24"/>
        </w:rPr>
        <w:t xml:space="preserve"> dosiahol hodnotu 252,2 mil.</w:t>
      </w:r>
      <w:r w:rsidR="00935C07" w:rsidRPr="00864A6A">
        <w:rPr>
          <w:rFonts w:eastAsia="Times New Roman" w:cs="Times New Roman"/>
          <w:noProof/>
          <w:sz w:val="24"/>
          <w:szCs w:val="24"/>
        </w:rPr>
        <w:t xml:space="preserve"> </w:t>
      </w:r>
      <w:r w:rsidR="004E72F8" w:rsidRPr="00864A6A">
        <w:rPr>
          <w:rFonts w:eastAsia="Times New Roman" w:cs="Times New Roman"/>
          <w:noProof/>
          <w:sz w:val="24"/>
          <w:szCs w:val="24"/>
        </w:rPr>
        <w:t>eur</w:t>
      </w:r>
      <w:r w:rsidRPr="00864A6A">
        <w:rPr>
          <w:rFonts w:eastAsia="Times New Roman" w:cs="Times New Roman"/>
          <w:noProof/>
          <w:sz w:val="24"/>
          <w:szCs w:val="24"/>
        </w:rPr>
        <w:t>. Pozitívny je ich pokles oproti roku 2015 o hodnotu 32,8 mil.</w:t>
      </w:r>
      <w:r w:rsidR="00A70C44" w:rsidRPr="00864A6A">
        <w:rPr>
          <w:rFonts w:eastAsia="Times New Roman" w:cs="Times New Roman"/>
          <w:noProof/>
          <w:sz w:val="24"/>
          <w:szCs w:val="24"/>
        </w:rPr>
        <w:t> </w:t>
      </w:r>
      <w:r w:rsidR="00A94C4A" w:rsidRPr="00864A6A">
        <w:rPr>
          <w:rFonts w:eastAsia="Times New Roman" w:cs="Times New Roman"/>
          <w:noProof/>
          <w:sz w:val="24"/>
          <w:szCs w:val="24"/>
        </w:rPr>
        <w:t>eur</w:t>
      </w:r>
      <w:r w:rsidR="00A70C44" w:rsidRPr="00864A6A">
        <w:rPr>
          <w:rFonts w:eastAsia="Times New Roman" w:cs="Times New Roman"/>
          <w:noProof/>
          <w:sz w:val="24"/>
          <w:szCs w:val="24"/>
        </w:rPr>
        <w:t xml:space="preserve"> </w:t>
      </w:r>
      <w:r w:rsidR="00AB76F0" w:rsidRPr="00864A6A">
        <w:rPr>
          <w:rFonts w:eastAsia="Times New Roman" w:cs="Times New Roman"/>
          <w:noProof/>
          <w:sz w:val="24"/>
          <w:szCs w:val="24"/>
        </w:rPr>
        <w:t xml:space="preserve">                   </w:t>
      </w:r>
      <w:r w:rsidR="002068A7" w:rsidRPr="00864A6A">
        <w:rPr>
          <w:rFonts w:eastAsia="Times New Roman" w:cs="Times New Roman"/>
          <w:noProof/>
          <w:sz w:val="24"/>
          <w:szCs w:val="24"/>
        </w:rPr>
        <w:t>(-</w:t>
      </w:r>
      <w:r w:rsidRPr="00864A6A">
        <w:rPr>
          <w:rFonts w:eastAsia="Times New Roman" w:cs="Times New Roman"/>
          <w:noProof/>
          <w:sz w:val="24"/>
          <w:szCs w:val="24"/>
        </w:rPr>
        <w:t>11,5</w:t>
      </w:r>
      <w:r w:rsidR="0096210A" w:rsidRPr="00864A6A">
        <w:rPr>
          <w:rFonts w:eastAsia="Times New Roman" w:cs="Times New Roman"/>
          <w:noProof/>
          <w:sz w:val="24"/>
          <w:szCs w:val="24"/>
        </w:rPr>
        <w:t xml:space="preserve"> </w:t>
      </w:r>
      <w:r w:rsidR="003B3B66" w:rsidRPr="00864A6A">
        <w:rPr>
          <w:rFonts w:eastAsia="Times New Roman" w:cs="Times New Roman"/>
          <w:noProof/>
          <w:sz w:val="24"/>
          <w:szCs w:val="24"/>
        </w:rPr>
        <w:t>%</w:t>
      </w:r>
      <w:r w:rsidRPr="00864A6A">
        <w:rPr>
          <w:rFonts w:eastAsia="Times New Roman" w:cs="Times New Roman"/>
          <w:noProof/>
          <w:sz w:val="24"/>
          <w:szCs w:val="24"/>
        </w:rPr>
        <w:t>).</w:t>
      </w:r>
    </w:p>
    <w:p w:rsidR="00516396" w:rsidRPr="00864A6A" w:rsidRDefault="00516396"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Súčasťou záväzkov z VZP sú aj záväzky voči poisteným, ktoré op</w:t>
      </w:r>
      <w:r w:rsidR="00976B1C" w:rsidRPr="00864A6A">
        <w:rPr>
          <w:rFonts w:eastAsia="Times New Roman" w:cs="Times New Roman"/>
          <w:noProof/>
          <w:sz w:val="24"/>
          <w:szCs w:val="24"/>
        </w:rPr>
        <w:t xml:space="preserve">roti roku 2015 </w:t>
      </w:r>
      <w:r w:rsidR="00AB76F0" w:rsidRPr="00864A6A">
        <w:rPr>
          <w:rFonts w:eastAsia="Times New Roman" w:cs="Times New Roman"/>
          <w:noProof/>
          <w:sz w:val="24"/>
          <w:szCs w:val="24"/>
        </w:rPr>
        <w:t xml:space="preserve">                             </w:t>
      </w:r>
      <w:r w:rsidR="00976B1C" w:rsidRPr="00864A6A">
        <w:rPr>
          <w:rFonts w:eastAsia="Times New Roman" w:cs="Times New Roman"/>
          <w:noProof/>
          <w:sz w:val="24"/>
          <w:szCs w:val="24"/>
        </w:rPr>
        <w:t>stúpli o 9,1</w:t>
      </w:r>
      <w:r w:rsidR="0096210A" w:rsidRPr="00864A6A">
        <w:rPr>
          <w:rFonts w:eastAsia="Times New Roman" w:cs="Times New Roman"/>
          <w:noProof/>
          <w:sz w:val="24"/>
          <w:szCs w:val="24"/>
        </w:rPr>
        <w:t xml:space="preserve"> </w:t>
      </w:r>
      <w:r w:rsidR="00976B1C" w:rsidRPr="00864A6A">
        <w:rPr>
          <w:rFonts w:eastAsia="Times New Roman" w:cs="Times New Roman"/>
          <w:noProof/>
          <w:sz w:val="24"/>
          <w:szCs w:val="24"/>
        </w:rPr>
        <w:t>mil.</w:t>
      </w:r>
      <w:r w:rsidR="0096210A" w:rsidRPr="00864A6A">
        <w:rPr>
          <w:rFonts w:eastAsia="Times New Roman" w:cs="Times New Roman"/>
          <w:noProof/>
          <w:sz w:val="24"/>
          <w:szCs w:val="24"/>
        </w:rPr>
        <w:t xml:space="preserve"> </w:t>
      </w:r>
      <w:r w:rsidR="00A94C4A" w:rsidRPr="00864A6A">
        <w:rPr>
          <w:rFonts w:eastAsia="Times New Roman" w:cs="Times New Roman"/>
          <w:noProof/>
          <w:sz w:val="24"/>
          <w:szCs w:val="24"/>
        </w:rPr>
        <w:t>eur</w:t>
      </w:r>
      <w:r w:rsidRPr="00864A6A">
        <w:rPr>
          <w:rFonts w:eastAsia="Times New Roman" w:cs="Times New Roman"/>
          <w:noProof/>
          <w:sz w:val="24"/>
          <w:szCs w:val="24"/>
        </w:rPr>
        <w:t xml:space="preserve"> (+31,7</w:t>
      </w:r>
      <w:r w:rsidR="0096210A" w:rsidRPr="00864A6A">
        <w:rPr>
          <w:rFonts w:eastAsia="Times New Roman" w:cs="Times New Roman"/>
          <w:noProof/>
          <w:sz w:val="24"/>
          <w:szCs w:val="24"/>
        </w:rPr>
        <w:t xml:space="preserve"> </w:t>
      </w:r>
      <w:r w:rsidRPr="00864A6A">
        <w:rPr>
          <w:rFonts w:eastAsia="Times New Roman" w:cs="Times New Roman"/>
          <w:noProof/>
          <w:sz w:val="24"/>
          <w:szCs w:val="24"/>
        </w:rPr>
        <w:t>%), čím dosiahli hodnotu 37</w:t>
      </w:r>
      <w:r w:rsidR="00BE3397" w:rsidRPr="00864A6A">
        <w:rPr>
          <w:rFonts w:eastAsia="Times New Roman" w:cs="Times New Roman"/>
          <w:noProof/>
          <w:sz w:val="24"/>
          <w:szCs w:val="24"/>
        </w:rPr>
        <w:t>,</w:t>
      </w:r>
      <w:r w:rsidRPr="00864A6A">
        <w:rPr>
          <w:rFonts w:eastAsia="Times New Roman" w:cs="Times New Roman"/>
          <w:noProof/>
          <w:sz w:val="24"/>
          <w:szCs w:val="24"/>
        </w:rPr>
        <w:t>8 mil.</w:t>
      </w:r>
      <w:r w:rsidR="0096210A" w:rsidRPr="00864A6A">
        <w:rPr>
          <w:rFonts w:eastAsia="Times New Roman" w:cs="Times New Roman"/>
          <w:noProof/>
          <w:sz w:val="24"/>
          <w:szCs w:val="24"/>
        </w:rPr>
        <w:t xml:space="preserve"> </w:t>
      </w:r>
      <w:r w:rsidR="00BE3397" w:rsidRPr="00864A6A">
        <w:rPr>
          <w:rFonts w:eastAsia="Times New Roman" w:cs="Times New Roman"/>
          <w:noProof/>
          <w:sz w:val="24"/>
          <w:szCs w:val="24"/>
        </w:rPr>
        <w:t>eur</w:t>
      </w:r>
      <w:r w:rsidRPr="00864A6A">
        <w:rPr>
          <w:rFonts w:eastAsia="Times New Roman" w:cs="Times New Roman"/>
          <w:noProof/>
          <w:sz w:val="24"/>
          <w:szCs w:val="24"/>
        </w:rPr>
        <w:t>.</w:t>
      </w:r>
    </w:p>
    <w:p w:rsidR="00516396" w:rsidRPr="00864A6A" w:rsidRDefault="00516396"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Nárast nastal aj v ostatných záväzkoch, ktoré patria do skupiny záväzkov z VZP, a to záväzky voči úradu s hodnotou 17,8 mil.</w:t>
      </w:r>
      <w:r w:rsidR="0096210A" w:rsidRPr="00864A6A">
        <w:rPr>
          <w:rFonts w:eastAsia="Times New Roman" w:cs="Times New Roman"/>
          <w:noProof/>
          <w:sz w:val="24"/>
          <w:szCs w:val="24"/>
        </w:rPr>
        <w:t xml:space="preserve"> </w:t>
      </w:r>
      <w:r w:rsidR="00A94C4A" w:rsidRPr="00864A6A">
        <w:rPr>
          <w:rFonts w:eastAsia="Times New Roman" w:cs="Times New Roman"/>
          <w:noProof/>
          <w:sz w:val="24"/>
          <w:szCs w:val="24"/>
        </w:rPr>
        <w:t>eur</w:t>
      </w:r>
      <w:r w:rsidRPr="00864A6A">
        <w:rPr>
          <w:rFonts w:eastAsia="Times New Roman" w:cs="Times New Roman"/>
          <w:noProof/>
          <w:sz w:val="24"/>
          <w:szCs w:val="24"/>
        </w:rPr>
        <w:t xml:space="preserve"> (medziročne +6,28</w:t>
      </w:r>
      <w:r w:rsidR="0096210A" w:rsidRPr="00864A6A">
        <w:rPr>
          <w:rFonts w:eastAsia="Times New Roman" w:cs="Times New Roman"/>
          <w:noProof/>
          <w:sz w:val="24"/>
          <w:szCs w:val="24"/>
        </w:rPr>
        <w:t xml:space="preserve"> </w:t>
      </w:r>
      <w:r w:rsidRPr="00864A6A">
        <w:rPr>
          <w:rFonts w:eastAsia="Times New Roman" w:cs="Times New Roman"/>
          <w:noProof/>
          <w:sz w:val="24"/>
          <w:szCs w:val="24"/>
        </w:rPr>
        <w:t xml:space="preserve">%) a záväzky voči inej ZP vo </w:t>
      </w:r>
      <w:r w:rsidR="00AB76F0" w:rsidRPr="00864A6A">
        <w:rPr>
          <w:rFonts w:eastAsia="Times New Roman" w:cs="Times New Roman"/>
          <w:noProof/>
          <w:sz w:val="24"/>
          <w:szCs w:val="24"/>
        </w:rPr>
        <w:t xml:space="preserve">         </w:t>
      </w:r>
      <w:r w:rsidR="003E2C14" w:rsidRPr="00864A6A">
        <w:rPr>
          <w:rFonts w:eastAsia="Times New Roman" w:cs="Times New Roman"/>
          <w:noProof/>
          <w:sz w:val="24"/>
          <w:szCs w:val="24"/>
        </w:rPr>
        <w:t xml:space="preserve"> </w:t>
      </w:r>
      <w:r w:rsidR="00AB76F0" w:rsidRPr="00864A6A">
        <w:rPr>
          <w:rFonts w:eastAsia="Times New Roman" w:cs="Times New Roman"/>
          <w:noProof/>
          <w:sz w:val="24"/>
          <w:szCs w:val="24"/>
        </w:rPr>
        <w:t xml:space="preserve">                  </w:t>
      </w:r>
      <w:r w:rsidRPr="00864A6A">
        <w:rPr>
          <w:rFonts w:eastAsia="Times New Roman" w:cs="Times New Roman"/>
          <w:noProof/>
          <w:sz w:val="24"/>
          <w:szCs w:val="24"/>
        </w:rPr>
        <w:t>výške 23,9</w:t>
      </w:r>
      <w:r w:rsidR="0096210A" w:rsidRPr="00864A6A">
        <w:rPr>
          <w:rFonts w:eastAsia="Times New Roman" w:cs="Times New Roman"/>
          <w:noProof/>
          <w:sz w:val="24"/>
          <w:szCs w:val="24"/>
        </w:rPr>
        <w:t xml:space="preserve"> </w:t>
      </w:r>
      <w:r w:rsidRPr="00864A6A">
        <w:rPr>
          <w:rFonts w:eastAsia="Times New Roman" w:cs="Times New Roman"/>
          <w:noProof/>
          <w:sz w:val="24"/>
          <w:szCs w:val="24"/>
        </w:rPr>
        <w:t>mil.</w:t>
      </w:r>
      <w:r w:rsidR="0096210A" w:rsidRPr="00864A6A">
        <w:rPr>
          <w:rFonts w:eastAsia="Times New Roman" w:cs="Times New Roman"/>
          <w:noProof/>
          <w:sz w:val="24"/>
          <w:szCs w:val="24"/>
        </w:rPr>
        <w:t xml:space="preserve"> </w:t>
      </w:r>
      <w:r w:rsidR="00A94C4A" w:rsidRPr="00864A6A">
        <w:rPr>
          <w:rFonts w:eastAsia="Times New Roman" w:cs="Times New Roman"/>
          <w:noProof/>
          <w:sz w:val="24"/>
          <w:szCs w:val="24"/>
        </w:rPr>
        <w:t>eur</w:t>
      </w:r>
      <w:r w:rsidRPr="00864A6A">
        <w:rPr>
          <w:rFonts w:eastAsia="Times New Roman" w:cs="Times New Roman"/>
          <w:noProof/>
          <w:sz w:val="24"/>
          <w:szCs w:val="24"/>
        </w:rPr>
        <w:t xml:space="preserve"> (+1,9</w:t>
      </w:r>
      <w:r w:rsidR="0096210A" w:rsidRPr="00864A6A">
        <w:rPr>
          <w:rFonts w:eastAsia="Times New Roman" w:cs="Times New Roman"/>
          <w:noProof/>
          <w:sz w:val="24"/>
          <w:szCs w:val="24"/>
        </w:rPr>
        <w:t xml:space="preserve"> </w:t>
      </w:r>
      <w:r w:rsidRPr="00864A6A">
        <w:rPr>
          <w:rFonts w:eastAsia="Times New Roman" w:cs="Times New Roman"/>
          <w:noProof/>
          <w:sz w:val="24"/>
          <w:szCs w:val="24"/>
        </w:rPr>
        <w:t>% oproti roku 2015).</w:t>
      </w:r>
    </w:p>
    <w:p w:rsidR="00516396" w:rsidRPr="00864A6A" w:rsidRDefault="00516396" w:rsidP="00516396">
      <w:pPr>
        <w:spacing w:before="120" w:after="120" w:line="240" w:lineRule="atLeast"/>
        <w:rPr>
          <w:rFonts w:eastAsia="Times New Roman" w:cs="Times New Roman"/>
          <w:bCs/>
          <w:noProof/>
          <w:sz w:val="24"/>
          <w:szCs w:val="24"/>
        </w:rPr>
      </w:pPr>
      <w:r w:rsidRPr="00864A6A">
        <w:rPr>
          <w:rFonts w:eastAsia="Times New Roman" w:cs="Times New Roman"/>
          <w:bCs/>
          <w:noProof/>
          <w:sz w:val="24"/>
          <w:szCs w:val="24"/>
        </w:rPr>
        <w:t>Záväzky z bankových úverov predstavovali objem 92,7</w:t>
      </w:r>
      <w:r w:rsidR="0096210A" w:rsidRPr="00864A6A">
        <w:rPr>
          <w:rFonts w:eastAsia="Times New Roman" w:cs="Times New Roman"/>
          <w:bCs/>
          <w:noProof/>
          <w:sz w:val="24"/>
          <w:szCs w:val="24"/>
        </w:rPr>
        <w:t xml:space="preserve"> </w:t>
      </w:r>
      <w:r w:rsidR="003B5F34" w:rsidRPr="00864A6A">
        <w:rPr>
          <w:rFonts w:eastAsia="Times New Roman" w:cs="Times New Roman"/>
          <w:bCs/>
          <w:noProof/>
          <w:sz w:val="24"/>
          <w:szCs w:val="24"/>
        </w:rPr>
        <w:t>mil.</w:t>
      </w:r>
      <w:r w:rsidR="0096210A" w:rsidRPr="00864A6A">
        <w:rPr>
          <w:rFonts w:eastAsia="Times New Roman" w:cs="Times New Roman"/>
          <w:bCs/>
          <w:noProof/>
          <w:sz w:val="24"/>
          <w:szCs w:val="24"/>
        </w:rPr>
        <w:t xml:space="preserve"> </w:t>
      </w:r>
      <w:r w:rsidR="003B5F34" w:rsidRPr="00864A6A">
        <w:rPr>
          <w:rFonts w:eastAsia="Times New Roman" w:cs="Times New Roman"/>
          <w:bCs/>
          <w:noProof/>
          <w:sz w:val="24"/>
          <w:szCs w:val="24"/>
        </w:rPr>
        <w:t>eur</w:t>
      </w:r>
      <w:r w:rsidRPr="00864A6A">
        <w:rPr>
          <w:rFonts w:eastAsia="Times New Roman" w:cs="Times New Roman"/>
          <w:bCs/>
          <w:noProof/>
          <w:sz w:val="24"/>
          <w:szCs w:val="24"/>
        </w:rPr>
        <w:t>, čo je 19,05</w:t>
      </w:r>
      <w:r w:rsidR="0086645D" w:rsidRPr="00864A6A">
        <w:rPr>
          <w:rFonts w:eastAsia="Times New Roman" w:cs="Times New Roman"/>
          <w:bCs/>
          <w:noProof/>
          <w:sz w:val="24"/>
          <w:szCs w:val="24"/>
        </w:rPr>
        <w:t xml:space="preserve"> </w:t>
      </w:r>
      <w:r w:rsidRPr="00864A6A">
        <w:rPr>
          <w:rFonts w:eastAsia="Times New Roman" w:cs="Times New Roman"/>
          <w:bCs/>
          <w:noProof/>
          <w:sz w:val="24"/>
          <w:szCs w:val="24"/>
        </w:rPr>
        <w:t xml:space="preserve">% z celkových záväzkov (vykazuje len </w:t>
      </w:r>
      <w:r w:rsidR="00A551E1" w:rsidRPr="00864A6A">
        <w:rPr>
          <w:rFonts w:eastAsia="Times New Roman" w:cs="Times New Roman"/>
          <w:bCs/>
          <w:noProof/>
          <w:sz w:val="24"/>
          <w:szCs w:val="24"/>
        </w:rPr>
        <w:t>DÔVERA</w:t>
      </w:r>
      <w:r w:rsidRPr="00864A6A">
        <w:rPr>
          <w:rFonts w:eastAsia="Times New Roman" w:cs="Times New Roman"/>
          <w:bCs/>
          <w:noProof/>
          <w:sz w:val="24"/>
          <w:szCs w:val="24"/>
        </w:rPr>
        <w:t>). Oproti roku 2015 tieto záväzky poklesli o 46,6</w:t>
      </w:r>
      <w:r w:rsidR="0086645D" w:rsidRPr="00864A6A">
        <w:rPr>
          <w:rFonts w:eastAsia="Times New Roman" w:cs="Times New Roman"/>
          <w:bCs/>
          <w:noProof/>
          <w:sz w:val="24"/>
          <w:szCs w:val="24"/>
        </w:rPr>
        <w:t xml:space="preserve"> </w:t>
      </w:r>
      <w:r w:rsidR="003B5F34" w:rsidRPr="00864A6A">
        <w:rPr>
          <w:rFonts w:eastAsia="Times New Roman" w:cs="Times New Roman"/>
          <w:bCs/>
          <w:noProof/>
          <w:sz w:val="24"/>
          <w:szCs w:val="24"/>
        </w:rPr>
        <w:t>mil.</w:t>
      </w:r>
      <w:r w:rsidR="0086645D" w:rsidRPr="00864A6A">
        <w:rPr>
          <w:rFonts w:eastAsia="Times New Roman" w:cs="Times New Roman"/>
          <w:bCs/>
          <w:noProof/>
          <w:sz w:val="24"/>
          <w:szCs w:val="24"/>
        </w:rPr>
        <w:t xml:space="preserve"> </w:t>
      </w:r>
      <w:r w:rsidR="003B5F34" w:rsidRPr="00864A6A">
        <w:rPr>
          <w:rFonts w:eastAsia="Times New Roman" w:cs="Times New Roman"/>
          <w:bCs/>
          <w:noProof/>
          <w:sz w:val="24"/>
          <w:szCs w:val="24"/>
        </w:rPr>
        <w:t>eur</w:t>
      </w:r>
      <w:r w:rsidRPr="00864A6A">
        <w:rPr>
          <w:rFonts w:eastAsia="Times New Roman" w:cs="Times New Roman"/>
          <w:bCs/>
          <w:noProof/>
          <w:sz w:val="24"/>
          <w:szCs w:val="24"/>
        </w:rPr>
        <w:t xml:space="preserve">.  </w:t>
      </w:r>
    </w:p>
    <w:p w:rsidR="00516396" w:rsidRPr="00864A6A" w:rsidRDefault="00516396" w:rsidP="00516396">
      <w:pPr>
        <w:spacing w:before="120" w:after="120" w:line="240" w:lineRule="atLeast"/>
        <w:rPr>
          <w:rFonts w:eastAsia="Times New Roman" w:cs="Times New Roman"/>
          <w:bCs/>
          <w:noProof/>
          <w:sz w:val="24"/>
          <w:szCs w:val="24"/>
        </w:rPr>
      </w:pPr>
      <w:r w:rsidRPr="00864A6A">
        <w:rPr>
          <w:rFonts w:eastAsia="Times New Roman" w:cs="Times New Roman"/>
          <w:bCs/>
          <w:noProof/>
          <w:sz w:val="24"/>
          <w:szCs w:val="24"/>
        </w:rPr>
        <w:t>Nárast nastal u ostatných záväzkov, ktoré boli vyššie o 6,1</w:t>
      </w:r>
      <w:r w:rsidR="0086645D" w:rsidRPr="00864A6A">
        <w:rPr>
          <w:rFonts w:eastAsia="Times New Roman" w:cs="Times New Roman"/>
          <w:bCs/>
          <w:noProof/>
          <w:sz w:val="24"/>
          <w:szCs w:val="24"/>
        </w:rPr>
        <w:t xml:space="preserve"> </w:t>
      </w:r>
      <w:r w:rsidR="003B5F34" w:rsidRPr="00864A6A">
        <w:rPr>
          <w:rFonts w:eastAsia="Times New Roman" w:cs="Times New Roman"/>
          <w:bCs/>
          <w:noProof/>
          <w:sz w:val="24"/>
          <w:szCs w:val="24"/>
        </w:rPr>
        <w:t>mil.</w:t>
      </w:r>
      <w:r w:rsidR="0086645D" w:rsidRPr="00864A6A">
        <w:rPr>
          <w:rFonts w:eastAsia="Times New Roman" w:cs="Times New Roman"/>
          <w:bCs/>
          <w:noProof/>
          <w:sz w:val="24"/>
          <w:szCs w:val="24"/>
        </w:rPr>
        <w:t xml:space="preserve"> </w:t>
      </w:r>
      <w:r w:rsidR="003B5F34" w:rsidRPr="00864A6A">
        <w:rPr>
          <w:rFonts w:eastAsia="Times New Roman" w:cs="Times New Roman"/>
          <w:bCs/>
          <w:noProof/>
          <w:sz w:val="24"/>
          <w:szCs w:val="24"/>
        </w:rPr>
        <w:t>eur</w:t>
      </w:r>
      <w:r w:rsidRPr="00864A6A">
        <w:rPr>
          <w:rFonts w:eastAsia="Times New Roman" w:cs="Times New Roman"/>
          <w:bCs/>
          <w:noProof/>
          <w:sz w:val="24"/>
          <w:szCs w:val="24"/>
        </w:rPr>
        <w:t xml:space="preserve"> (10,80</w:t>
      </w:r>
      <w:r w:rsidR="00F6068D" w:rsidRPr="00864A6A">
        <w:rPr>
          <w:rFonts w:eastAsia="Times New Roman" w:cs="Times New Roman"/>
          <w:bCs/>
          <w:noProof/>
          <w:sz w:val="24"/>
          <w:szCs w:val="24"/>
        </w:rPr>
        <w:t xml:space="preserve"> </w:t>
      </w:r>
      <w:r w:rsidRPr="00864A6A">
        <w:rPr>
          <w:rFonts w:eastAsia="Times New Roman" w:cs="Times New Roman"/>
          <w:bCs/>
          <w:noProof/>
          <w:sz w:val="24"/>
          <w:szCs w:val="24"/>
        </w:rPr>
        <w:t xml:space="preserve">%) </w:t>
      </w:r>
      <w:r w:rsidR="00AB76F0" w:rsidRPr="00864A6A">
        <w:rPr>
          <w:rFonts w:eastAsia="Times New Roman" w:cs="Times New Roman"/>
          <w:bCs/>
          <w:noProof/>
          <w:sz w:val="24"/>
          <w:szCs w:val="24"/>
        </w:rPr>
        <w:t xml:space="preserve">                          </w:t>
      </w:r>
      <w:r w:rsidRPr="00864A6A">
        <w:rPr>
          <w:rFonts w:eastAsia="Times New Roman" w:cs="Times New Roman"/>
          <w:bCs/>
          <w:noProof/>
          <w:sz w:val="24"/>
          <w:szCs w:val="24"/>
        </w:rPr>
        <w:t>a dosiahli 62,1</w:t>
      </w:r>
      <w:r w:rsidR="0086645D" w:rsidRPr="00864A6A">
        <w:rPr>
          <w:rFonts w:eastAsia="Times New Roman" w:cs="Times New Roman"/>
          <w:bCs/>
          <w:noProof/>
          <w:sz w:val="24"/>
          <w:szCs w:val="24"/>
        </w:rPr>
        <w:t xml:space="preserve"> </w:t>
      </w:r>
      <w:r w:rsidRPr="00864A6A">
        <w:rPr>
          <w:rFonts w:eastAsia="Times New Roman" w:cs="Times New Roman"/>
          <w:bCs/>
          <w:noProof/>
          <w:sz w:val="24"/>
          <w:szCs w:val="24"/>
        </w:rPr>
        <w:t>mil.</w:t>
      </w:r>
      <w:r w:rsidR="0086645D" w:rsidRPr="00864A6A">
        <w:rPr>
          <w:rFonts w:eastAsia="Times New Roman" w:cs="Times New Roman"/>
          <w:bCs/>
          <w:noProof/>
          <w:sz w:val="24"/>
          <w:szCs w:val="24"/>
        </w:rPr>
        <w:t xml:space="preserve"> </w:t>
      </w:r>
      <w:r w:rsidR="002068A7" w:rsidRPr="00864A6A">
        <w:rPr>
          <w:rFonts w:eastAsia="Times New Roman" w:cs="Times New Roman"/>
          <w:bCs/>
          <w:noProof/>
          <w:sz w:val="24"/>
          <w:szCs w:val="24"/>
        </w:rPr>
        <w:t>eur</w:t>
      </w:r>
      <w:r w:rsidRPr="00864A6A">
        <w:rPr>
          <w:rFonts w:eastAsia="Times New Roman" w:cs="Times New Roman"/>
          <w:bCs/>
          <w:noProof/>
          <w:sz w:val="24"/>
          <w:szCs w:val="24"/>
        </w:rPr>
        <w:t>.</w:t>
      </w:r>
    </w:p>
    <w:p w:rsidR="00516396" w:rsidRPr="00864A6A" w:rsidRDefault="00516396" w:rsidP="00516396">
      <w:pPr>
        <w:spacing w:before="120" w:after="120" w:line="240" w:lineRule="atLeast"/>
        <w:rPr>
          <w:rFonts w:eastAsia="Times New Roman" w:cs="Times New Roman"/>
          <w:bCs/>
          <w:noProof/>
          <w:sz w:val="24"/>
          <w:szCs w:val="24"/>
        </w:rPr>
      </w:pPr>
      <w:r w:rsidRPr="00864A6A">
        <w:rPr>
          <w:rFonts w:eastAsia="Times New Roman" w:cs="Times New Roman"/>
          <w:bCs/>
          <w:noProof/>
          <w:sz w:val="24"/>
          <w:szCs w:val="24"/>
        </w:rPr>
        <w:lastRenderedPageBreak/>
        <w:t>V roku 2016 tvorili záväzky prepočítané na</w:t>
      </w:r>
      <w:r w:rsidR="00947B38" w:rsidRPr="00864A6A">
        <w:rPr>
          <w:rFonts w:eastAsia="Times New Roman" w:cs="Times New Roman"/>
          <w:bCs/>
          <w:noProof/>
          <w:sz w:val="24"/>
          <w:szCs w:val="24"/>
        </w:rPr>
        <w:t xml:space="preserve"> jedného poistenca dlh vo výške </w:t>
      </w:r>
      <w:r w:rsidRPr="00864A6A">
        <w:rPr>
          <w:rFonts w:eastAsia="Times New Roman" w:cs="Times New Roman"/>
          <w:bCs/>
          <w:noProof/>
          <w:sz w:val="24"/>
          <w:szCs w:val="24"/>
        </w:rPr>
        <w:t>94,47</w:t>
      </w:r>
      <w:r w:rsidR="00AB76F0" w:rsidRPr="00864A6A">
        <w:rPr>
          <w:rFonts w:eastAsia="Times New Roman" w:cs="Times New Roman"/>
          <w:bCs/>
          <w:noProof/>
          <w:sz w:val="24"/>
          <w:szCs w:val="24"/>
        </w:rPr>
        <w:t xml:space="preserve"> </w:t>
      </w:r>
      <w:r w:rsidRPr="00864A6A">
        <w:rPr>
          <w:rFonts w:eastAsia="Times New Roman" w:cs="Times New Roman"/>
          <w:bCs/>
          <w:noProof/>
          <w:sz w:val="24"/>
          <w:szCs w:val="24"/>
        </w:rPr>
        <w:t>eur, čo je oproti roku 2015 menej o 11,92</w:t>
      </w:r>
      <w:r w:rsidR="00605134" w:rsidRPr="00864A6A">
        <w:rPr>
          <w:rFonts w:eastAsia="Times New Roman" w:cs="Times New Roman"/>
          <w:bCs/>
          <w:noProof/>
          <w:sz w:val="24"/>
          <w:szCs w:val="24"/>
        </w:rPr>
        <w:t xml:space="preserve"> </w:t>
      </w:r>
      <w:r w:rsidRPr="00864A6A">
        <w:rPr>
          <w:rFonts w:eastAsia="Times New Roman" w:cs="Times New Roman"/>
          <w:bCs/>
          <w:noProof/>
          <w:sz w:val="24"/>
          <w:szCs w:val="24"/>
        </w:rPr>
        <w:t>eura (-11,20</w:t>
      </w:r>
      <w:r w:rsidR="00A70C44" w:rsidRPr="00864A6A">
        <w:rPr>
          <w:rFonts w:eastAsia="Times New Roman" w:cs="Times New Roman"/>
          <w:bCs/>
          <w:noProof/>
          <w:sz w:val="24"/>
          <w:szCs w:val="24"/>
        </w:rPr>
        <w:t> </w:t>
      </w:r>
      <w:r w:rsidRPr="00864A6A">
        <w:rPr>
          <w:rFonts w:eastAsia="Times New Roman" w:cs="Times New Roman"/>
          <w:bCs/>
          <w:noProof/>
          <w:sz w:val="24"/>
          <w:szCs w:val="24"/>
        </w:rPr>
        <w:t>%).</w:t>
      </w:r>
    </w:p>
    <w:p w:rsidR="002068A7" w:rsidRPr="00864A6A" w:rsidRDefault="00516396" w:rsidP="003424D5">
      <w:pPr>
        <w:spacing w:before="120" w:after="120" w:line="240" w:lineRule="atLeast"/>
        <w:rPr>
          <w:rFonts w:eastAsia="Times New Roman" w:cs="Times New Roman"/>
          <w:bCs/>
          <w:noProof/>
          <w:sz w:val="24"/>
          <w:szCs w:val="24"/>
        </w:rPr>
      </w:pPr>
      <w:r w:rsidRPr="00864A6A">
        <w:rPr>
          <w:rFonts w:eastAsia="Times New Roman" w:cs="Times New Roman"/>
          <w:bCs/>
          <w:noProof/>
          <w:sz w:val="24"/>
          <w:szCs w:val="24"/>
        </w:rPr>
        <w:t>Prehľad o vývoji záväzkov, ako aj prepočet záväzkov na jedného poistenca uvádza príloha č. 1</w:t>
      </w:r>
      <w:bookmarkStart w:id="158" w:name="_Toc482864281"/>
      <w:bookmarkStart w:id="159" w:name="_Toc484090051"/>
      <w:r w:rsidR="00930068" w:rsidRPr="00864A6A">
        <w:rPr>
          <w:rFonts w:eastAsia="Times New Roman" w:cs="Times New Roman"/>
          <w:bCs/>
          <w:noProof/>
          <w:sz w:val="24"/>
          <w:szCs w:val="24"/>
        </w:rPr>
        <w:t>6</w:t>
      </w:r>
      <w:r w:rsidR="00C95472" w:rsidRPr="00864A6A">
        <w:rPr>
          <w:rFonts w:eastAsia="Times New Roman" w:cs="Times New Roman"/>
          <w:bCs/>
          <w:noProof/>
          <w:sz w:val="24"/>
          <w:szCs w:val="24"/>
        </w:rPr>
        <w:t>.</w:t>
      </w:r>
    </w:p>
    <w:p w:rsidR="00AB76F0" w:rsidRPr="00864A6A" w:rsidRDefault="00AB76F0" w:rsidP="003424D5">
      <w:pPr>
        <w:spacing w:before="120" w:after="120" w:line="240" w:lineRule="atLeast"/>
        <w:rPr>
          <w:rFonts w:eastAsia="Times New Roman" w:cs="Times New Roman"/>
          <w:bCs/>
          <w:noProof/>
          <w:sz w:val="24"/>
          <w:szCs w:val="24"/>
        </w:rPr>
      </w:pPr>
    </w:p>
    <w:p w:rsidR="00AB76F0" w:rsidRPr="00864A6A" w:rsidRDefault="00AB76F0" w:rsidP="003424D5">
      <w:pPr>
        <w:spacing w:before="120" w:after="120" w:line="240" w:lineRule="atLeast"/>
        <w:rPr>
          <w:rFonts w:eastAsia="Times New Roman" w:cs="Times New Roman"/>
          <w:bCs/>
          <w:noProof/>
          <w:sz w:val="24"/>
          <w:szCs w:val="24"/>
        </w:rPr>
      </w:pPr>
    </w:p>
    <w:p w:rsidR="00516396" w:rsidRPr="00864A6A" w:rsidRDefault="00516396" w:rsidP="00516396">
      <w:pPr>
        <w:numPr>
          <w:ilvl w:val="3"/>
          <w:numId w:val="7"/>
        </w:numPr>
        <w:spacing w:before="120" w:after="120" w:line="240" w:lineRule="auto"/>
        <w:outlineLvl w:val="3"/>
        <w:rPr>
          <w:rFonts w:cs="Times New Roman"/>
          <w:b/>
          <w:bCs/>
          <w:color w:val="000000" w:themeColor="text1"/>
          <w:spacing w:val="5"/>
          <w:sz w:val="24"/>
          <w:szCs w:val="24"/>
        </w:rPr>
      </w:pPr>
      <w:r w:rsidRPr="00864A6A">
        <w:rPr>
          <w:rFonts w:cs="Times New Roman"/>
          <w:b/>
          <w:bCs/>
          <w:color w:val="000000" w:themeColor="text1"/>
          <w:spacing w:val="5"/>
          <w:sz w:val="24"/>
          <w:szCs w:val="24"/>
        </w:rPr>
        <w:t>Rezervy ZP</w:t>
      </w:r>
      <w:bookmarkEnd w:id="158"/>
      <w:bookmarkEnd w:id="159"/>
      <w:r w:rsidRPr="00864A6A">
        <w:rPr>
          <w:rFonts w:cs="Times New Roman"/>
          <w:b/>
          <w:bCs/>
          <w:spacing w:val="5"/>
          <w:sz w:val="24"/>
          <w:szCs w:val="24"/>
        </w:rPr>
        <w:t xml:space="preserve"> </w:t>
      </w:r>
    </w:p>
    <w:p w:rsidR="00516396" w:rsidRPr="00864A6A" w:rsidRDefault="00516396" w:rsidP="00516396">
      <w:pPr>
        <w:spacing w:before="120" w:after="120" w:line="240" w:lineRule="auto"/>
        <w:rPr>
          <w:rFonts w:eastAsia="Times New Roman" w:cs="Times New Roman"/>
          <w:sz w:val="24"/>
          <w:szCs w:val="24"/>
          <w:lang w:eastAsia="cs-CZ"/>
        </w:rPr>
      </w:pPr>
      <w:r w:rsidRPr="00864A6A">
        <w:rPr>
          <w:rFonts w:eastAsia="Times New Roman" w:cs="Times New Roman"/>
          <w:sz w:val="24"/>
          <w:szCs w:val="24"/>
          <w:lang w:eastAsia="cs-CZ"/>
        </w:rPr>
        <w:t xml:space="preserve">V súlade s ustanovením § 6 ods. 9 zákona č. 581/2004 Z. z. </w:t>
      </w:r>
      <w:r w:rsidR="0086645D" w:rsidRPr="00864A6A">
        <w:rPr>
          <w:rFonts w:eastAsia="Times New Roman" w:cs="Times New Roman"/>
          <w:sz w:val="24"/>
          <w:szCs w:val="24"/>
          <w:lang w:eastAsia="cs-CZ"/>
        </w:rPr>
        <w:t>ZP</w:t>
      </w:r>
      <w:r w:rsidRPr="00864A6A">
        <w:rPr>
          <w:rFonts w:eastAsia="Times New Roman" w:cs="Times New Roman"/>
          <w:sz w:val="24"/>
          <w:szCs w:val="24"/>
          <w:lang w:eastAsia="cs-CZ"/>
        </w:rPr>
        <w:t xml:space="preserve"> sú povinné vytvárať technické rezervy na úhradu za </w:t>
      </w:r>
      <w:r w:rsidR="00BC6FAA" w:rsidRPr="00864A6A">
        <w:rPr>
          <w:rFonts w:eastAsia="Times New Roman" w:cs="Times New Roman"/>
          <w:sz w:val="24"/>
          <w:szCs w:val="24"/>
          <w:lang w:eastAsia="cs-CZ"/>
        </w:rPr>
        <w:t>ZS</w:t>
      </w:r>
      <w:r w:rsidRPr="00864A6A">
        <w:rPr>
          <w:rFonts w:eastAsia="Times New Roman" w:cs="Times New Roman"/>
          <w:sz w:val="24"/>
          <w:szCs w:val="24"/>
          <w:lang w:eastAsia="cs-CZ"/>
        </w:rPr>
        <w:t xml:space="preserve">, ktorá nebola ku dňu účtovnej závierky uhradená, na úhradu za </w:t>
      </w:r>
      <w:r w:rsidR="00E677EB" w:rsidRPr="00864A6A">
        <w:rPr>
          <w:rFonts w:eastAsia="Times New Roman" w:cs="Times New Roman"/>
          <w:sz w:val="24"/>
          <w:szCs w:val="24"/>
          <w:lang w:eastAsia="cs-CZ"/>
        </w:rPr>
        <w:t>ZS</w:t>
      </w:r>
      <w:r w:rsidRPr="00864A6A">
        <w:rPr>
          <w:rFonts w:eastAsia="Times New Roman" w:cs="Times New Roman"/>
          <w:sz w:val="24"/>
          <w:szCs w:val="24"/>
          <w:lang w:eastAsia="cs-CZ"/>
        </w:rPr>
        <w:t xml:space="preserve">, ktorá bola poskytnutá ku dňu účtovnej závierky, ale do toho termínu nebol ZP doručený účtovný doklad a na úhradu plánovanej zdravotnej starostlivosti pre poistencov zaradených v zoznamoch poistencov čakajúcich na poskytnutie plánovanej zdravotnej starostlivosti. </w:t>
      </w:r>
    </w:p>
    <w:p w:rsidR="00516396" w:rsidRPr="00864A6A" w:rsidRDefault="00516396" w:rsidP="00516396">
      <w:pPr>
        <w:spacing w:before="120" w:after="120" w:line="240" w:lineRule="auto"/>
        <w:rPr>
          <w:rFonts w:eastAsia="Times New Roman" w:cs="Times New Roman"/>
          <w:sz w:val="24"/>
          <w:szCs w:val="24"/>
          <w:lang w:eastAsia="cs-CZ"/>
        </w:rPr>
      </w:pPr>
      <w:r w:rsidRPr="00864A6A">
        <w:rPr>
          <w:rFonts w:eastAsia="Times New Roman" w:cs="Times New Roman"/>
          <w:sz w:val="24"/>
          <w:szCs w:val="24"/>
          <w:lang w:eastAsia="cs-CZ"/>
        </w:rPr>
        <w:t>Každá ZP si vytvárala technické rezervy iným spôsobom a v rôznej výške, pretože absentuje vykonávací predpis, ktorý by upravoval spôsob a výšku tvorby technických rezerv.</w:t>
      </w:r>
    </w:p>
    <w:p w:rsidR="00516396" w:rsidRPr="00864A6A" w:rsidRDefault="00516396" w:rsidP="00516396">
      <w:pPr>
        <w:spacing w:before="120" w:after="120" w:line="240" w:lineRule="auto"/>
        <w:jc w:val="left"/>
        <w:rPr>
          <w:rFonts w:eastAsia="Times New Roman" w:cs="Times New Roman"/>
          <w:noProof/>
          <w:sz w:val="24"/>
          <w:szCs w:val="24"/>
        </w:rPr>
      </w:pPr>
      <w:r w:rsidRPr="00864A6A">
        <w:rPr>
          <w:rFonts w:eastAsia="Times New Roman" w:cs="Times New Roman"/>
          <w:noProof/>
          <w:sz w:val="24"/>
          <w:szCs w:val="24"/>
        </w:rPr>
        <w:t xml:space="preserve">ZP tvorili aj TR: </w:t>
      </w:r>
    </w:p>
    <w:p w:rsidR="00516396" w:rsidRPr="00864A6A" w:rsidRDefault="00516396" w:rsidP="00732908">
      <w:pPr>
        <w:numPr>
          <w:ilvl w:val="0"/>
          <w:numId w:val="39"/>
        </w:numPr>
        <w:spacing w:before="120" w:after="120" w:line="240" w:lineRule="auto"/>
        <w:rPr>
          <w:rFonts w:eastAsia="Times New Roman" w:cs="Times New Roman"/>
          <w:noProof/>
          <w:sz w:val="24"/>
          <w:szCs w:val="24"/>
        </w:rPr>
      </w:pPr>
      <w:r w:rsidRPr="00864A6A">
        <w:rPr>
          <w:rFonts w:eastAsia="Times New Roman" w:cs="Times New Roman"/>
          <w:noProof/>
          <w:sz w:val="24"/>
          <w:szCs w:val="24"/>
        </w:rPr>
        <w:t>na úhradu svojich očakávaných záväzkov vyplývajúcich z rozhodnutí úradu o mesačnom prerozdeľovaní preddavkov na VZP za mesiac november a december 2016 a na ročné prerozdeľovanie poistného z VZP za rok 2016, ktoré budú realizované v roku 2017</w:t>
      </w:r>
      <w:r w:rsidR="007C05C7" w:rsidRPr="00864A6A">
        <w:rPr>
          <w:rFonts w:eastAsia="Times New Roman" w:cs="Times New Roman"/>
          <w:noProof/>
          <w:sz w:val="24"/>
          <w:szCs w:val="24"/>
        </w:rPr>
        <w:t>,</w:t>
      </w:r>
    </w:p>
    <w:p w:rsidR="00516396" w:rsidRPr="00864A6A" w:rsidRDefault="00516396" w:rsidP="00732908">
      <w:pPr>
        <w:numPr>
          <w:ilvl w:val="0"/>
          <w:numId w:val="39"/>
        </w:numPr>
        <w:spacing w:before="120" w:after="120" w:line="240" w:lineRule="auto"/>
        <w:rPr>
          <w:rFonts w:eastAsia="Times New Roman" w:cs="Times New Roman"/>
          <w:noProof/>
          <w:sz w:val="24"/>
          <w:szCs w:val="24"/>
        </w:rPr>
      </w:pPr>
      <w:r w:rsidRPr="00864A6A">
        <w:rPr>
          <w:rFonts w:eastAsia="Times New Roman" w:cs="Times New Roman"/>
          <w:noProof/>
          <w:sz w:val="24"/>
          <w:szCs w:val="24"/>
        </w:rPr>
        <w:t>ostatné rezervy (na prebiehajúce súdne spory, na nevyčerpané dovolenky svojich zamestnancov, na nevyplatené odmeny zamestnancom vrátane zákonných sociálnych nákladov, na vratky poistencom za doplatky za lieky v zmysle platnej legisltívy, na nevyfakturované záväzky, na dodávky súvisiace s prevádzkovou činnosťou ZP a iné).</w:t>
      </w:r>
    </w:p>
    <w:p w:rsidR="00516396"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K 31.</w:t>
      </w:r>
      <w:r w:rsidR="007C05C7" w:rsidRPr="00864A6A">
        <w:rPr>
          <w:rFonts w:eastAsia="Times New Roman" w:cs="Times New Roman"/>
          <w:noProof/>
          <w:sz w:val="24"/>
          <w:szCs w:val="24"/>
        </w:rPr>
        <w:t> </w:t>
      </w:r>
      <w:r w:rsidRPr="00864A6A">
        <w:rPr>
          <w:rFonts w:eastAsia="Times New Roman" w:cs="Times New Roman"/>
          <w:noProof/>
          <w:sz w:val="24"/>
          <w:szCs w:val="24"/>
        </w:rPr>
        <w:t>12.</w:t>
      </w:r>
      <w:r w:rsidR="007C05C7" w:rsidRPr="00864A6A">
        <w:rPr>
          <w:rFonts w:eastAsia="Times New Roman" w:cs="Times New Roman"/>
          <w:noProof/>
          <w:sz w:val="24"/>
          <w:szCs w:val="24"/>
        </w:rPr>
        <w:t> </w:t>
      </w:r>
      <w:r w:rsidRPr="00864A6A">
        <w:rPr>
          <w:rFonts w:eastAsia="Times New Roman" w:cs="Times New Roman"/>
          <w:noProof/>
          <w:sz w:val="24"/>
          <w:szCs w:val="24"/>
        </w:rPr>
        <w:t>2016 ZP vytvorili rezervy v celkovej výške 447,6</w:t>
      </w:r>
      <w:r w:rsidR="007C05C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7C05C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čo je v porovnaní s rokom 2015 viac o 63,1</w:t>
      </w:r>
      <w:r w:rsidR="007C05C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7C05C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(16,42</w:t>
      </w:r>
      <w:r w:rsidR="007C05C7" w:rsidRPr="00864A6A">
        <w:rPr>
          <w:rFonts w:eastAsia="Times New Roman" w:cs="Times New Roman"/>
          <w:noProof/>
          <w:sz w:val="24"/>
          <w:szCs w:val="24"/>
        </w:rPr>
        <w:t xml:space="preserve"> </w:t>
      </w:r>
      <w:r w:rsidRPr="00864A6A">
        <w:rPr>
          <w:rFonts w:eastAsia="Times New Roman" w:cs="Times New Roman"/>
          <w:noProof/>
          <w:sz w:val="24"/>
          <w:szCs w:val="24"/>
        </w:rPr>
        <w:t>%). Z celkového objemu vytvorených rezerv najvyšší podiel až 98,20</w:t>
      </w:r>
      <w:r w:rsidR="007C05C7" w:rsidRPr="00864A6A">
        <w:rPr>
          <w:rFonts w:eastAsia="Times New Roman" w:cs="Times New Roman"/>
          <w:noProof/>
          <w:sz w:val="24"/>
          <w:szCs w:val="24"/>
        </w:rPr>
        <w:t xml:space="preserve"> </w:t>
      </w:r>
      <w:r w:rsidRPr="00864A6A">
        <w:rPr>
          <w:rFonts w:eastAsia="Times New Roman" w:cs="Times New Roman"/>
          <w:noProof/>
          <w:sz w:val="24"/>
          <w:szCs w:val="24"/>
        </w:rPr>
        <w:t>% tvorili TR na poistné plnenie (415,4</w:t>
      </w:r>
      <w:r w:rsidR="007C05C7"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7C05C7"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w:t>
      </w:r>
    </w:p>
    <w:p w:rsidR="00FB2B40" w:rsidRPr="00864A6A" w:rsidRDefault="00516396" w:rsidP="00516396">
      <w:pPr>
        <w:spacing w:before="120" w:after="120" w:line="240" w:lineRule="auto"/>
        <w:rPr>
          <w:rFonts w:eastAsia="Times New Roman" w:cs="Times New Roman"/>
          <w:noProof/>
          <w:sz w:val="24"/>
          <w:szCs w:val="24"/>
        </w:rPr>
      </w:pPr>
      <w:r w:rsidRPr="00864A6A">
        <w:rPr>
          <w:rFonts w:eastAsia="Times New Roman" w:cs="Times New Roman"/>
          <w:noProof/>
          <w:sz w:val="24"/>
          <w:szCs w:val="24"/>
        </w:rPr>
        <w:t>Výšku jednotlivých druhov rezerv na jedného poistenca v jednotlivých ZP uvádza príloha č. 1</w:t>
      </w:r>
      <w:r w:rsidR="00AF6947" w:rsidRPr="00864A6A">
        <w:rPr>
          <w:rFonts w:eastAsia="Times New Roman" w:cs="Times New Roman"/>
          <w:noProof/>
          <w:sz w:val="24"/>
          <w:szCs w:val="24"/>
        </w:rPr>
        <w:t>7</w:t>
      </w:r>
      <w:r w:rsidRPr="00864A6A">
        <w:rPr>
          <w:rFonts w:eastAsia="Times New Roman" w:cs="Times New Roman"/>
          <w:noProof/>
          <w:sz w:val="24"/>
          <w:szCs w:val="24"/>
        </w:rPr>
        <w:t>.</w:t>
      </w:r>
      <w:bookmarkStart w:id="160" w:name="_Toc421781866"/>
    </w:p>
    <w:p w:rsidR="00516396" w:rsidRPr="00864A6A" w:rsidRDefault="000D74CE" w:rsidP="00516396">
      <w:pPr>
        <w:spacing w:before="120" w:after="120" w:line="240" w:lineRule="auto"/>
        <w:rPr>
          <w:rFonts w:cs="Times New Roman"/>
          <w:bCs/>
          <w:color w:val="000000" w:themeColor="text1"/>
          <w:sz w:val="24"/>
          <w:szCs w:val="24"/>
          <w:lang w:eastAsia="cs-CZ"/>
        </w:rPr>
      </w:pPr>
      <w:bookmarkStart w:id="161" w:name="_Toc485642614"/>
      <w:r w:rsidRPr="00864A6A">
        <w:rPr>
          <w:rFonts w:cs="Times New Roman"/>
          <w:bCs/>
          <w:color w:val="000000" w:themeColor="text1"/>
          <w:sz w:val="24"/>
          <w:szCs w:val="24"/>
          <w:lang w:eastAsia="cs-CZ"/>
        </w:rPr>
        <w:t xml:space="preserve">Tabuľka č.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11</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00516396" w:rsidRPr="00864A6A">
        <w:rPr>
          <w:rFonts w:cs="Times New Roman"/>
          <w:bCs/>
          <w:color w:val="000000" w:themeColor="text1"/>
          <w:sz w:val="24"/>
          <w:szCs w:val="24"/>
          <w:lang w:eastAsia="cs-CZ"/>
        </w:rPr>
        <w:t>Tvorba rezerv ZP</w:t>
      </w:r>
      <w:bookmarkEnd w:id="161"/>
      <w:r w:rsidR="00516396" w:rsidRPr="00864A6A">
        <w:rPr>
          <w:rFonts w:cs="Times New Roman"/>
          <w:bCs/>
          <w:color w:val="000000" w:themeColor="text1"/>
          <w:sz w:val="24"/>
          <w:szCs w:val="24"/>
          <w:lang w:eastAsia="cs-CZ"/>
        </w:rPr>
        <w:t xml:space="preserve">     </w:t>
      </w:r>
      <w:bookmarkEnd w:id="160"/>
    </w:p>
    <w:tbl>
      <w:tblPr>
        <w:tblW w:w="8946" w:type="dxa"/>
        <w:jc w:val="center"/>
        <w:tblCellMar>
          <w:left w:w="70" w:type="dxa"/>
          <w:right w:w="70" w:type="dxa"/>
        </w:tblCellMar>
        <w:tblLook w:val="04A0" w:firstRow="1" w:lastRow="0" w:firstColumn="1" w:lastColumn="0" w:noHBand="0" w:noVBand="1"/>
      </w:tblPr>
      <w:tblGrid>
        <w:gridCol w:w="2940"/>
        <w:gridCol w:w="1470"/>
        <w:gridCol w:w="1701"/>
        <w:gridCol w:w="558"/>
        <w:gridCol w:w="1001"/>
        <w:gridCol w:w="239"/>
        <w:gridCol w:w="960"/>
        <w:gridCol w:w="77"/>
      </w:tblGrid>
      <w:tr w:rsidR="00516396" w:rsidRPr="00864A6A" w:rsidTr="00C95472">
        <w:trPr>
          <w:trHeight w:val="227"/>
          <w:jc w:val="center"/>
        </w:trPr>
        <w:tc>
          <w:tcPr>
            <w:tcW w:w="294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before="120" w:after="120"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Technické rezervy</w:t>
            </w:r>
          </w:p>
        </w:tc>
        <w:tc>
          <w:tcPr>
            <w:tcW w:w="147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before="120" w:after="120"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2015</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before="120" w:after="120"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2016</w:t>
            </w:r>
          </w:p>
        </w:tc>
        <w:tc>
          <w:tcPr>
            <w:tcW w:w="1559" w:type="dxa"/>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B31FAC">
            <w:pPr>
              <w:spacing w:before="120" w:after="120"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Rozdiel            2016-2015</w:t>
            </w:r>
          </w:p>
        </w:tc>
        <w:tc>
          <w:tcPr>
            <w:tcW w:w="1276" w:type="dxa"/>
            <w:gridSpan w:val="3"/>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before="120" w:after="120"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Zmena v %</w:t>
            </w:r>
          </w:p>
        </w:tc>
      </w:tr>
      <w:tr w:rsidR="00516396" w:rsidRPr="00864A6A" w:rsidTr="00C95472">
        <w:trPr>
          <w:trHeight w:val="227"/>
          <w:jc w:val="center"/>
        </w:trPr>
        <w:tc>
          <w:tcPr>
            <w:tcW w:w="2940" w:type="dxa"/>
            <w:tcBorders>
              <w:top w:val="nil"/>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TR  na poistné plnenia v </w:t>
            </w:r>
            <w:r w:rsidR="007626C6" w:rsidRPr="00864A6A">
              <w:rPr>
                <w:rFonts w:ascii="Arial Narrow" w:eastAsia="Times New Roman" w:hAnsi="Arial Narrow"/>
                <w:color w:val="000000"/>
                <w:sz w:val="20"/>
                <w:szCs w:val="20"/>
              </w:rPr>
              <w:t>eur</w:t>
            </w:r>
          </w:p>
        </w:tc>
        <w:tc>
          <w:tcPr>
            <w:tcW w:w="147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360 882 181</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415 406 478</w:t>
            </w:r>
          </w:p>
        </w:tc>
        <w:tc>
          <w:tcPr>
            <w:tcW w:w="1559" w:type="dxa"/>
            <w:gridSpan w:val="2"/>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54 524 297</w:t>
            </w:r>
          </w:p>
        </w:tc>
        <w:tc>
          <w:tcPr>
            <w:tcW w:w="1276" w:type="dxa"/>
            <w:gridSpan w:val="3"/>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15,11</w:t>
            </w:r>
          </w:p>
        </w:tc>
      </w:tr>
      <w:tr w:rsidR="00516396" w:rsidRPr="00864A6A" w:rsidTr="00C95472">
        <w:trPr>
          <w:trHeight w:val="227"/>
          <w:jc w:val="center"/>
        </w:trPr>
        <w:tc>
          <w:tcPr>
            <w:tcW w:w="2940" w:type="dxa"/>
            <w:tcBorders>
              <w:top w:val="nil"/>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Iné technické rezervy v </w:t>
            </w:r>
            <w:r w:rsidR="007626C6" w:rsidRPr="00864A6A">
              <w:rPr>
                <w:rFonts w:ascii="Arial Narrow" w:eastAsia="Times New Roman" w:hAnsi="Arial Narrow"/>
                <w:color w:val="000000"/>
                <w:sz w:val="20"/>
                <w:szCs w:val="20"/>
              </w:rPr>
              <w:t>eur</w:t>
            </w:r>
          </w:p>
        </w:tc>
        <w:tc>
          <w:tcPr>
            <w:tcW w:w="147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18 699 743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24 202 975</w:t>
            </w:r>
          </w:p>
        </w:tc>
        <w:tc>
          <w:tcPr>
            <w:tcW w:w="1559" w:type="dxa"/>
            <w:gridSpan w:val="2"/>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5 503 232</w:t>
            </w:r>
          </w:p>
        </w:tc>
        <w:tc>
          <w:tcPr>
            <w:tcW w:w="1276" w:type="dxa"/>
            <w:gridSpan w:val="3"/>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29,43</w:t>
            </w:r>
          </w:p>
        </w:tc>
      </w:tr>
      <w:tr w:rsidR="00516396" w:rsidRPr="00864A6A" w:rsidTr="00C95472">
        <w:trPr>
          <w:trHeight w:val="227"/>
          <w:jc w:val="center"/>
        </w:trPr>
        <w:tc>
          <w:tcPr>
            <w:tcW w:w="2940" w:type="dxa"/>
            <w:tcBorders>
              <w:top w:val="nil"/>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TR spolu v </w:t>
            </w:r>
            <w:r w:rsidR="007626C6" w:rsidRPr="00864A6A">
              <w:rPr>
                <w:rFonts w:ascii="Arial Narrow" w:eastAsia="Times New Roman" w:hAnsi="Arial Narrow"/>
                <w:color w:val="000000"/>
                <w:sz w:val="20"/>
                <w:szCs w:val="20"/>
              </w:rPr>
              <w:t>eur</w:t>
            </w:r>
          </w:p>
        </w:tc>
        <w:tc>
          <w:tcPr>
            <w:tcW w:w="1470" w:type="dxa"/>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379 581 924</w:t>
            </w:r>
          </w:p>
        </w:tc>
        <w:tc>
          <w:tcPr>
            <w:tcW w:w="1701" w:type="dxa"/>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439 609 453</w:t>
            </w:r>
          </w:p>
        </w:tc>
        <w:tc>
          <w:tcPr>
            <w:tcW w:w="1559" w:type="dxa"/>
            <w:gridSpan w:val="2"/>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60 027 529</w:t>
            </w:r>
          </w:p>
        </w:tc>
        <w:tc>
          <w:tcPr>
            <w:tcW w:w="1276" w:type="dxa"/>
            <w:gridSpan w:val="3"/>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15,81</w:t>
            </w:r>
          </w:p>
        </w:tc>
      </w:tr>
      <w:tr w:rsidR="00516396" w:rsidRPr="00864A6A" w:rsidTr="00C95472">
        <w:trPr>
          <w:trHeight w:val="227"/>
          <w:jc w:val="center"/>
        </w:trPr>
        <w:tc>
          <w:tcPr>
            <w:tcW w:w="2940" w:type="dxa"/>
            <w:tcBorders>
              <w:top w:val="nil"/>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Ostatné rezervy v </w:t>
            </w:r>
            <w:r w:rsidR="007626C6" w:rsidRPr="00864A6A">
              <w:rPr>
                <w:rFonts w:ascii="Arial Narrow" w:eastAsia="Times New Roman" w:hAnsi="Arial Narrow"/>
                <w:color w:val="000000"/>
                <w:sz w:val="20"/>
                <w:szCs w:val="20"/>
              </w:rPr>
              <w:t>eur</w:t>
            </w:r>
          </w:p>
        </w:tc>
        <w:tc>
          <w:tcPr>
            <w:tcW w:w="147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4 941 523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8 040 445</w:t>
            </w:r>
          </w:p>
        </w:tc>
        <w:tc>
          <w:tcPr>
            <w:tcW w:w="1559" w:type="dxa"/>
            <w:gridSpan w:val="2"/>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3 098 922</w:t>
            </w:r>
          </w:p>
        </w:tc>
        <w:tc>
          <w:tcPr>
            <w:tcW w:w="1276" w:type="dxa"/>
            <w:gridSpan w:val="3"/>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color w:val="000000"/>
                <w:sz w:val="20"/>
                <w:szCs w:val="20"/>
              </w:rPr>
            </w:pPr>
            <w:r w:rsidRPr="00864A6A">
              <w:rPr>
                <w:rFonts w:ascii="Arial Narrow" w:eastAsia="Times New Roman" w:hAnsi="Arial Narrow"/>
                <w:color w:val="000000"/>
                <w:sz w:val="20"/>
                <w:szCs w:val="20"/>
              </w:rPr>
              <w:t>62,71</w:t>
            </w:r>
          </w:p>
        </w:tc>
      </w:tr>
      <w:tr w:rsidR="00516396" w:rsidRPr="00864A6A" w:rsidTr="00C95472">
        <w:trPr>
          <w:trHeight w:val="227"/>
          <w:jc w:val="center"/>
        </w:trPr>
        <w:tc>
          <w:tcPr>
            <w:tcW w:w="2940"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 xml:space="preserve">Rezervy spolu v </w:t>
            </w:r>
            <w:r w:rsidR="007626C6" w:rsidRPr="00864A6A">
              <w:rPr>
                <w:rFonts w:ascii="Arial Narrow" w:eastAsia="Times New Roman" w:hAnsi="Arial Narrow"/>
                <w:b/>
                <w:color w:val="000000"/>
                <w:sz w:val="20"/>
                <w:szCs w:val="20"/>
              </w:rPr>
              <w:t>eur</w:t>
            </w:r>
          </w:p>
        </w:tc>
        <w:tc>
          <w:tcPr>
            <w:tcW w:w="147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384 523 447</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C95472">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447 649 898</w:t>
            </w:r>
          </w:p>
        </w:tc>
        <w:tc>
          <w:tcPr>
            <w:tcW w:w="1559" w:type="dxa"/>
            <w:gridSpan w:val="2"/>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63 126 451</w:t>
            </w:r>
          </w:p>
        </w:tc>
        <w:tc>
          <w:tcPr>
            <w:tcW w:w="1276" w:type="dxa"/>
            <w:gridSpan w:val="3"/>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C95472">
            <w:pPr>
              <w:spacing w:line="240" w:lineRule="auto"/>
              <w:jc w:val="right"/>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16,42</w:t>
            </w:r>
          </w:p>
        </w:tc>
      </w:tr>
      <w:tr w:rsidR="00516396" w:rsidRPr="00864A6A" w:rsidTr="00AC4DA8">
        <w:trPr>
          <w:gridAfter w:val="1"/>
          <w:wAfter w:w="77" w:type="dxa"/>
          <w:trHeight w:val="300"/>
          <w:jc w:val="center"/>
        </w:trPr>
        <w:tc>
          <w:tcPr>
            <w:tcW w:w="2940" w:type="dxa"/>
            <w:tcBorders>
              <w:top w:val="nil"/>
              <w:left w:val="nil"/>
              <w:bottom w:val="nil"/>
              <w:right w:val="nil"/>
            </w:tcBorders>
            <w:shd w:val="clear" w:color="000000" w:fill="FFFFFF"/>
            <w:noWrap/>
            <w:vAlign w:val="bottom"/>
            <w:hideMark/>
          </w:tcPr>
          <w:p w:rsidR="00516396" w:rsidRPr="00864A6A" w:rsidRDefault="00516396" w:rsidP="00516396">
            <w:pPr>
              <w:spacing w:before="120" w:after="120" w:line="240" w:lineRule="auto"/>
              <w:jc w:val="left"/>
              <w:rPr>
                <w:rFonts w:ascii="Arial Narrow" w:eastAsia="Times New Roman" w:hAnsi="Arial Narrow" w:cs="Times New Roman"/>
                <w:i/>
                <w:iCs/>
                <w:noProof/>
                <w:sz w:val="20"/>
                <w:szCs w:val="20"/>
              </w:rPr>
            </w:pPr>
            <w:r w:rsidRPr="00864A6A">
              <w:rPr>
                <w:rFonts w:ascii="Arial Narrow" w:eastAsia="Times New Roman" w:hAnsi="Arial Narrow" w:cs="Times New Roman"/>
                <w:i/>
                <w:iCs/>
                <w:noProof/>
                <w:sz w:val="20"/>
                <w:szCs w:val="20"/>
              </w:rPr>
              <w:t>Zdroj: ZP</w:t>
            </w:r>
          </w:p>
        </w:tc>
        <w:tc>
          <w:tcPr>
            <w:tcW w:w="1470" w:type="dxa"/>
            <w:tcBorders>
              <w:top w:val="nil"/>
              <w:left w:val="nil"/>
              <w:bottom w:val="nil"/>
              <w:right w:val="nil"/>
            </w:tcBorders>
            <w:shd w:val="clear" w:color="auto" w:fill="auto"/>
            <w:noWrap/>
            <w:vAlign w:val="bottom"/>
            <w:hideMark/>
          </w:tcPr>
          <w:p w:rsidR="00516396" w:rsidRPr="00864A6A" w:rsidRDefault="00516396" w:rsidP="00516396">
            <w:pPr>
              <w:spacing w:before="120" w:after="120" w:line="240" w:lineRule="auto"/>
              <w:jc w:val="left"/>
              <w:rPr>
                <w:rFonts w:ascii="Arial Narrow" w:eastAsia="Times New Roman" w:hAnsi="Arial Narrow" w:cs="Times New Roman"/>
                <w:noProof/>
                <w:sz w:val="20"/>
                <w:szCs w:val="20"/>
              </w:rPr>
            </w:pPr>
          </w:p>
        </w:tc>
        <w:tc>
          <w:tcPr>
            <w:tcW w:w="1701" w:type="dxa"/>
            <w:tcBorders>
              <w:top w:val="nil"/>
              <w:left w:val="nil"/>
              <w:bottom w:val="nil"/>
              <w:right w:val="nil"/>
            </w:tcBorders>
            <w:shd w:val="clear" w:color="auto" w:fill="auto"/>
            <w:noWrap/>
            <w:vAlign w:val="bottom"/>
            <w:hideMark/>
          </w:tcPr>
          <w:p w:rsidR="00516396" w:rsidRPr="00864A6A" w:rsidRDefault="00516396" w:rsidP="00516396">
            <w:pPr>
              <w:spacing w:before="120" w:after="120" w:line="240" w:lineRule="auto"/>
              <w:jc w:val="left"/>
              <w:rPr>
                <w:rFonts w:ascii="Arial Narrow" w:eastAsia="Times New Roman" w:hAnsi="Arial Narrow" w:cs="Times New Roman"/>
                <w:noProof/>
                <w:sz w:val="20"/>
                <w:szCs w:val="20"/>
              </w:rPr>
            </w:pPr>
          </w:p>
        </w:tc>
        <w:tc>
          <w:tcPr>
            <w:tcW w:w="558" w:type="dxa"/>
            <w:tcBorders>
              <w:top w:val="nil"/>
              <w:left w:val="nil"/>
              <w:bottom w:val="nil"/>
              <w:right w:val="nil"/>
            </w:tcBorders>
            <w:shd w:val="clear" w:color="auto" w:fill="auto"/>
            <w:noWrap/>
            <w:vAlign w:val="bottom"/>
            <w:hideMark/>
          </w:tcPr>
          <w:p w:rsidR="00516396" w:rsidRPr="00864A6A" w:rsidRDefault="00516396" w:rsidP="00516396">
            <w:pPr>
              <w:spacing w:before="120" w:after="120" w:line="240" w:lineRule="auto"/>
              <w:jc w:val="left"/>
              <w:rPr>
                <w:rFonts w:ascii="Arial Narrow" w:eastAsia="Times New Roman" w:hAnsi="Arial Narrow" w:cs="Times New Roman"/>
                <w:noProof/>
                <w:sz w:val="20"/>
                <w:szCs w:val="20"/>
              </w:rPr>
            </w:pPr>
          </w:p>
        </w:tc>
        <w:tc>
          <w:tcPr>
            <w:tcW w:w="1240" w:type="dxa"/>
            <w:gridSpan w:val="2"/>
            <w:tcBorders>
              <w:top w:val="nil"/>
              <w:left w:val="nil"/>
              <w:bottom w:val="nil"/>
              <w:right w:val="nil"/>
            </w:tcBorders>
            <w:shd w:val="clear" w:color="auto" w:fill="auto"/>
            <w:noWrap/>
            <w:vAlign w:val="bottom"/>
            <w:hideMark/>
          </w:tcPr>
          <w:p w:rsidR="00516396" w:rsidRPr="00864A6A" w:rsidRDefault="00516396" w:rsidP="00516396">
            <w:pPr>
              <w:spacing w:before="120" w:after="120" w:line="240" w:lineRule="auto"/>
              <w:jc w:val="left"/>
              <w:rPr>
                <w:rFonts w:ascii="Arial Narrow" w:eastAsia="Times New Roman" w:hAnsi="Arial Narrow" w:cs="Times New Roman"/>
                <w:noProof/>
                <w:sz w:val="20"/>
                <w:szCs w:val="20"/>
              </w:rPr>
            </w:pPr>
          </w:p>
        </w:tc>
        <w:tc>
          <w:tcPr>
            <w:tcW w:w="960" w:type="dxa"/>
            <w:tcBorders>
              <w:top w:val="nil"/>
              <w:left w:val="nil"/>
              <w:bottom w:val="nil"/>
              <w:right w:val="nil"/>
            </w:tcBorders>
            <w:shd w:val="clear" w:color="auto" w:fill="auto"/>
            <w:noWrap/>
            <w:vAlign w:val="bottom"/>
            <w:hideMark/>
          </w:tcPr>
          <w:p w:rsidR="00516396" w:rsidRPr="00864A6A" w:rsidRDefault="00516396" w:rsidP="00516396">
            <w:pPr>
              <w:spacing w:before="120" w:after="120" w:line="240" w:lineRule="auto"/>
              <w:jc w:val="left"/>
              <w:rPr>
                <w:rFonts w:ascii="Arial Narrow" w:eastAsia="Times New Roman" w:hAnsi="Arial Narrow" w:cs="Times New Roman"/>
                <w:noProof/>
                <w:sz w:val="20"/>
                <w:szCs w:val="20"/>
              </w:rPr>
            </w:pPr>
          </w:p>
        </w:tc>
      </w:tr>
    </w:tbl>
    <w:p w:rsidR="00516396" w:rsidRPr="00864A6A" w:rsidRDefault="00516396" w:rsidP="00516396">
      <w:pPr>
        <w:spacing w:before="120" w:after="120" w:line="240" w:lineRule="auto"/>
        <w:rPr>
          <w:rFonts w:cs="Times New Roman"/>
          <w:b/>
          <w:bCs/>
          <w:color w:val="000000" w:themeColor="text1"/>
          <w:sz w:val="24"/>
          <w:szCs w:val="24"/>
          <w:lang w:eastAsia="cs-CZ"/>
        </w:rPr>
      </w:pPr>
      <w:bookmarkStart w:id="162" w:name="_Toc484439162"/>
      <w:r w:rsidRPr="00864A6A">
        <w:rPr>
          <w:rFonts w:cs="Times New Roman"/>
          <w:bCs/>
          <w:color w:val="000000" w:themeColor="text1"/>
          <w:sz w:val="24"/>
          <w:szCs w:val="24"/>
          <w:lang w:eastAsia="cs-CZ"/>
        </w:rPr>
        <w:t>Graf č.</w:t>
      </w:r>
      <w:r w:rsidR="00B31FAC"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13</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Pr="00864A6A">
        <w:rPr>
          <w:rFonts w:cs="Times New Roman"/>
          <w:bCs/>
          <w:color w:val="000000" w:themeColor="text1"/>
          <w:sz w:val="24"/>
          <w:szCs w:val="24"/>
          <w:lang w:eastAsia="cs-CZ"/>
        </w:rPr>
        <w:t>Podiel jednotlivých ZP na vytvorených rezervách v roku 2016</w:t>
      </w:r>
      <w:bookmarkEnd w:id="162"/>
    </w:p>
    <w:p w:rsidR="00516396" w:rsidRPr="00864A6A" w:rsidRDefault="00516396" w:rsidP="00516396">
      <w:pPr>
        <w:tabs>
          <w:tab w:val="left" w:pos="426"/>
        </w:tabs>
      </w:pPr>
      <w:r w:rsidRPr="00864A6A">
        <w:rPr>
          <w:noProof/>
        </w:rPr>
        <w:drawing>
          <wp:inline distT="0" distB="0" distL="0" distR="0" wp14:anchorId="72405AC8" wp14:editId="29E79954">
            <wp:extent cx="5619750" cy="1895475"/>
            <wp:effectExtent l="0" t="0" r="0" b="0"/>
            <wp:docPr id="16" name="Graf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rsidR="00516396" w:rsidRPr="00864A6A" w:rsidRDefault="00516396" w:rsidP="00516396">
      <w:pPr>
        <w:tabs>
          <w:tab w:val="left" w:pos="426"/>
        </w:tabs>
      </w:pPr>
      <w:r w:rsidRPr="00864A6A">
        <w:rPr>
          <w:i/>
          <w:sz w:val="20"/>
          <w:szCs w:val="20"/>
        </w:rPr>
        <w:lastRenderedPageBreak/>
        <w:t>Zdroj: ZP</w:t>
      </w:r>
    </w:p>
    <w:p w:rsidR="00516396" w:rsidRPr="00864A6A" w:rsidRDefault="00516396" w:rsidP="00516396">
      <w:pPr>
        <w:numPr>
          <w:ilvl w:val="2"/>
          <w:numId w:val="7"/>
        </w:numPr>
        <w:spacing w:before="120" w:after="120" w:line="240" w:lineRule="atLeast"/>
        <w:outlineLvl w:val="2"/>
        <w:rPr>
          <w:rFonts w:cs="Times New Roman"/>
          <w:b/>
          <w:iCs/>
          <w:color w:val="000000" w:themeColor="text1"/>
          <w:spacing w:val="5"/>
          <w:sz w:val="24"/>
          <w:szCs w:val="24"/>
        </w:rPr>
      </w:pPr>
      <w:bookmarkStart w:id="163" w:name="_Toc482864282"/>
      <w:bookmarkStart w:id="164" w:name="_Toc484090052"/>
      <w:r w:rsidRPr="00864A6A">
        <w:rPr>
          <w:rFonts w:cs="Times New Roman"/>
          <w:b/>
          <w:iCs/>
          <w:color w:val="000000" w:themeColor="text1"/>
          <w:spacing w:val="5"/>
          <w:sz w:val="24"/>
          <w:szCs w:val="24"/>
        </w:rPr>
        <w:t>Výsledok hospodárenia ZP</w:t>
      </w:r>
      <w:bookmarkEnd w:id="163"/>
      <w:bookmarkEnd w:id="164"/>
    </w:p>
    <w:p w:rsidR="00F6068D" w:rsidRPr="00864A6A" w:rsidRDefault="00516396"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 xml:space="preserve">Za účtovné obdobie kalendárneho roka 2016 dosiahli ZP sumárne záporný výsledok hospodárenia spolu vo </w:t>
      </w:r>
      <w:r w:rsidR="00D76181" w:rsidRPr="00864A6A">
        <w:rPr>
          <w:rFonts w:eastAsia="Times New Roman" w:cs="Times New Roman"/>
          <w:noProof/>
          <w:sz w:val="24"/>
          <w:szCs w:val="24"/>
        </w:rPr>
        <w:t>výške -</w:t>
      </w:r>
      <w:r w:rsidRPr="00864A6A">
        <w:rPr>
          <w:rFonts w:eastAsia="Times New Roman" w:cs="Times New Roman"/>
          <w:noProof/>
          <w:sz w:val="24"/>
          <w:szCs w:val="24"/>
        </w:rPr>
        <w:t>97,7</w:t>
      </w:r>
      <w:r w:rsidR="00B31FA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31FA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Záporný výsledok hospodárenia vykázala len VšZP vo</w:t>
      </w:r>
      <w:r w:rsidR="00F6068D" w:rsidRPr="00864A6A">
        <w:rPr>
          <w:rFonts w:eastAsia="Times New Roman" w:cs="Times New Roman"/>
          <w:noProof/>
          <w:sz w:val="24"/>
          <w:szCs w:val="24"/>
        </w:rPr>
        <w:t xml:space="preserve">   </w:t>
      </w:r>
      <w:r w:rsidRPr="00864A6A">
        <w:rPr>
          <w:rFonts w:eastAsia="Times New Roman" w:cs="Times New Roman"/>
          <w:noProof/>
          <w:sz w:val="24"/>
          <w:szCs w:val="24"/>
        </w:rPr>
        <w:t xml:space="preserve"> </w:t>
      </w:r>
      <w:r w:rsidR="00F6068D" w:rsidRPr="00864A6A">
        <w:rPr>
          <w:rFonts w:eastAsia="Times New Roman" w:cs="Times New Roman"/>
          <w:noProof/>
          <w:sz w:val="24"/>
          <w:szCs w:val="24"/>
        </w:rPr>
        <w:t xml:space="preserve">               </w:t>
      </w:r>
      <w:r w:rsidRPr="00864A6A">
        <w:rPr>
          <w:rFonts w:eastAsia="Times New Roman" w:cs="Times New Roman"/>
          <w:noProof/>
          <w:sz w:val="24"/>
          <w:szCs w:val="24"/>
        </w:rPr>
        <w:t xml:space="preserve">výške </w:t>
      </w:r>
      <w:r w:rsidR="00D76181" w:rsidRPr="00864A6A">
        <w:rPr>
          <w:rFonts w:eastAsia="Times New Roman" w:cs="Times New Roman"/>
          <w:noProof/>
          <w:sz w:val="24"/>
          <w:szCs w:val="24"/>
        </w:rPr>
        <w:t>-</w:t>
      </w:r>
      <w:r w:rsidRPr="00864A6A">
        <w:rPr>
          <w:rFonts w:eastAsia="Times New Roman" w:cs="Times New Roman"/>
          <w:noProof/>
          <w:sz w:val="24"/>
          <w:szCs w:val="24"/>
        </w:rPr>
        <w:t>112,3</w:t>
      </w:r>
      <w:r w:rsidR="00B31FAC"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B31FAC"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w:t>
      </w:r>
      <w:r w:rsidR="00A551E1" w:rsidRPr="00864A6A">
        <w:rPr>
          <w:rFonts w:eastAsia="Times New Roman" w:cs="Times New Roman"/>
          <w:noProof/>
          <w:sz w:val="24"/>
          <w:szCs w:val="24"/>
        </w:rPr>
        <w:t>DÔVERA</w:t>
      </w:r>
      <w:r w:rsidRPr="00864A6A">
        <w:rPr>
          <w:rFonts w:eastAsia="Times New Roman" w:cs="Times New Roman"/>
          <w:noProof/>
          <w:sz w:val="24"/>
          <w:szCs w:val="24"/>
        </w:rPr>
        <w:t xml:space="preserve"> vykázala kladný hospodársky výsledok vo výške 12,8</w:t>
      </w:r>
      <w:r w:rsidR="00996DA0"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96DA0"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a Union v objeme 1,9</w:t>
      </w:r>
      <w:r w:rsidR="00996DA0"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96DA0"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w:t>
      </w:r>
    </w:p>
    <w:p w:rsidR="00516396" w:rsidRPr="00864A6A" w:rsidRDefault="00516396" w:rsidP="00516396">
      <w:pPr>
        <w:spacing w:before="120" w:after="120" w:line="240" w:lineRule="atLeast"/>
        <w:rPr>
          <w:rFonts w:eastAsiaTheme="minorHAnsi" w:cs="Times New Roman"/>
          <w:sz w:val="24"/>
          <w:szCs w:val="24"/>
          <w:lang w:eastAsia="en-US"/>
        </w:rPr>
      </w:pPr>
      <w:r w:rsidRPr="00864A6A">
        <w:rPr>
          <w:rFonts w:eastAsia="Times New Roman" w:cs="Times New Roman"/>
          <w:noProof/>
          <w:sz w:val="24"/>
          <w:szCs w:val="24"/>
        </w:rPr>
        <w:t>Oproti roku 2015 sa výsledok hospodárenia ZP znížilo 117,1</w:t>
      </w:r>
      <w:r w:rsidR="00996DA0" w:rsidRPr="00864A6A">
        <w:rPr>
          <w:rFonts w:eastAsia="Times New Roman" w:cs="Times New Roman"/>
          <w:noProof/>
          <w:sz w:val="24"/>
          <w:szCs w:val="24"/>
        </w:rPr>
        <w:t xml:space="preserve"> </w:t>
      </w:r>
      <w:r w:rsidR="003B5F34" w:rsidRPr="00864A6A">
        <w:rPr>
          <w:rFonts w:eastAsia="Times New Roman" w:cs="Times New Roman"/>
          <w:noProof/>
          <w:sz w:val="24"/>
          <w:szCs w:val="24"/>
        </w:rPr>
        <w:t>mil.</w:t>
      </w:r>
      <w:r w:rsidR="00996DA0" w:rsidRPr="00864A6A">
        <w:rPr>
          <w:rFonts w:eastAsia="Times New Roman" w:cs="Times New Roman"/>
          <w:noProof/>
          <w:sz w:val="24"/>
          <w:szCs w:val="24"/>
        </w:rPr>
        <w:t xml:space="preserve"> </w:t>
      </w:r>
      <w:r w:rsidR="003B5F34" w:rsidRPr="00864A6A">
        <w:rPr>
          <w:rFonts w:eastAsia="Times New Roman" w:cs="Times New Roman"/>
          <w:noProof/>
          <w:sz w:val="24"/>
          <w:szCs w:val="24"/>
        </w:rPr>
        <w:t>eur</w:t>
      </w:r>
      <w:r w:rsidRPr="00864A6A">
        <w:rPr>
          <w:rFonts w:eastAsia="Times New Roman" w:cs="Times New Roman"/>
          <w:noProof/>
          <w:sz w:val="24"/>
          <w:szCs w:val="24"/>
        </w:rPr>
        <w:t xml:space="preserve">. V účtovnej závierke za rok 2016 VšZP </w:t>
      </w:r>
      <w:r w:rsidRPr="00864A6A">
        <w:rPr>
          <w:rFonts w:eastAsiaTheme="minorHAnsi" w:cs="Times New Roman"/>
          <w:sz w:val="24"/>
          <w:szCs w:val="24"/>
          <w:lang w:eastAsia="en-US"/>
        </w:rPr>
        <w:t>musela vykonať opravy chýb vecne a časovo súvisiacich s obdobím roku 2015, v dôsledku čoho došlo k úprave počiatočného stavu roku 2016 v položke nerozdeleného zisku minulých období o nasledovné účtovné operácie:</w:t>
      </w:r>
    </w:p>
    <w:p w:rsidR="00516396" w:rsidRPr="00864A6A" w:rsidRDefault="00516396" w:rsidP="00516396">
      <w:pPr>
        <w:numPr>
          <w:ilvl w:val="0"/>
          <w:numId w:val="45"/>
        </w:numPr>
        <w:spacing w:before="120" w:after="120" w:line="240" w:lineRule="atLeast"/>
        <w:contextualSpacing/>
        <w:jc w:val="left"/>
        <w:rPr>
          <w:rFonts w:eastAsiaTheme="minorHAnsi" w:cs="Times New Roman"/>
          <w:sz w:val="24"/>
          <w:szCs w:val="24"/>
          <w:lang w:eastAsia="en-US"/>
        </w:rPr>
      </w:pPr>
      <w:r w:rsidRPr="00864A6A">
        <w:rPr>
          <w:rFonts w:eastAsiaTheme="minorHAnsi" w:cs="Times New Roman"/>
          <w:sz w:val="24"/>
          <w:szCs w:val="24"/>
          <w:lang w:eastAsia="en-US"/>
        </w:rPr>
        <w:t>47,8</w:t>
      </w:r>
      <w:r w:rsidR="00996DA0"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mil.</w:t>
      </w:r>
      <w:r w:rsidR="00996DA0"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eur</w:t>
      </w:r>
      <w:r w:rsidRPr="00864A6A">
        <w:rPr>
          <w:rFonts w:eastAsiaTheme="minorHAnsi" w:cs="Times New Roman"/>
          <w:sz w:val="24"/>
          <w:szCs w:val="24"/>
          <w:lang w:eastAsia="en-US"/>
        </w:rPr>
        <w:t xml:space="preserve"> oprav</w:t>
      </w:r>
      <w:r w:rsidR="0076688B" w:rsidRPr="00864A6A">
        <w:rPr>
          <w:rFonts w:eastAsiaTheme="minorHAnsi" w:cs="Times New Roman"/>
          <w:sz w:val="24"/>
          <w:szCs w:val="24"/>
          <w:lang w:eastAsia="en-US"/>
        </w:rPr>
        <w:t>a</w:t>
      </w:r>
      <w:r w:rsidRPr="00864A6A">
        <w:rPr>
          <w:rFonts w:eastAsiaTheme="minorHAnsi" w:cs="Times New Roman"/>
          <w:sz w:val="24"/>
          <w:szCs w:val="24"/>
          <w:lang w:eastAsia="en-US"/>
        </w:rPr>
        <w:t xml:space="preserve"> tvorby technických rezerv za rok 2015</w:t>
      </w:r>
      <w:r w:rsidR="00090631" w:rsidRPr="00864A6A">
        <w:rPr>
          <w:rFonts w:eastAsiaTheme="minorHAnsi" w:cs="Times New Roman"/>
          <w:sz w:val="24"/>
          <w:szCs w:val="24"/>
          <w:lang w:eastAsia="en-US"/>
        </w:rPr>
        <w:t>,</w:t>
      </w:r>
      <w:r w:rsidRPr="00864A6A">
        <w:rPr>
          <w:rFonts w:eastAsiaTheme="minorHAnsi" w:cs="Times New Roman"/>
          <w:sz w:val="24"/>
          <w:szCs w:val="24"/>
          <w:lang w:eastAsia="en-US"/>
        </w:rPr>
        <w:t xml:space="preserve"> </w:t>
      </w:r>
    </w:p>
    <w:p w:rsidR="00516396" w:rsidRPr="00864A6A" w:rsidRDefault="00516396" w:rsidP="00516396">
      <w:pPr>
        <w:numPr>
          <w:ilvl w:val="0"/>
          <w:numId w:val="45"/>
        </w:numPr>
        <w:spacing w:before="120" w:after="120" w:line="240" w:lineRule="atLeast"/>
        <w:contextualSpacing/>
        <w:jc w:val="left"/>
        <w:rPr>
          <w:rFonts w:eastAsiaTheme="minorHAnsi" w:cs="Times New Roman"/>
          <w:sz w:val="24"/>
          <w:szCs w:val="24"/>
          <w:lang w:eastAsia="en-US"/>
        </w:rPr>
      </w:pPr>
      <w:r w:rsidRPr="00864A6A">
        <w:rPr>
          <w:rFonts w:eastAsiaTheme="minorHAnsi" w:cs="Times New Roman"/>
          <w:sz w:val="24"/>
          <w:szCs w:val="24"/>
          <w:lang w:eastAsia="en-US"/>
        </w:rPr>
        <w:t>30,1</w:t>
      </w:r>
      <w:r w:rsidR="00090631"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mil.</w:t>
      </w:r>
      <w:r w:rsidR="00090631"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eur</w:t>
      </w:r>
      <w:r w:rsidRPr="00864A6A">
        <w:rPr>
          <w:rFonts w:eastAsiaTheme="minorHAnsi" w:cs="Times New Roman"/>
          <w:sz w:val="24"/>
          <w:szCs w:val="24"/>
          <w:lang w:eastAsia="en-US"/>
        </w:rPr>
        <w:t xml:space="preserve"> oprav</w:t>
      </w:r>
      <w:r w:rsidR="0076688B" w:rsidRPr="00864A6A">
        <w:rPr>
          <w:rFonts w:eastAsiaTheme="minorHAnsi" w:cs="Times New Roman"/>
          <w:sz w:val="24"/>
          <w:szCs w:val="24"/>
          <w:lang w:eastAsia="en-US"/>
        </w:rPr>
        <w:t>a</w:t>
      </w:r>
      <w:r w:rsidRPr="00864A6A">
        <w:rPr>
          <w:rFonts w:eastAsiaTheme="minorHAnsi" w:cs="Times New Roman"/>
          <w:sz w:val="24"/>
          <w:szCs w:val="24"/>
          <w:lang w:eastAsia="en-US"/>
        </w:rPr>
        <w:t xml:space="preserve"> tvorby opravných položiek roku 2015</w:t>
      </w:r>
      <w:r w:rsidR="00157C61" w:rsidRPr="00864A6A">
        <w:rPr>
          <w:rFonts w:eastAsiaTheme="minorHAnsi" w:cs="Times New Roman"/>
          <w:sz w:val="24"/>
          <w:szCs w:val="24"/>
          <w:lang w:eastAsia="en-US"/>
        </w:rPr>
        <w:t>.</w:t>
      </w:r>
      <w:r w:rsidRPr="00864A6A">
        <w:rPr>
          <w:rFonts w:eastAsiaTheme="minorHAnsi" w:cs="Times New Roman"/>
          <w:sz w:val="24"/>
          <w:szCs w:val="24"/>
          <w:lang w:eastAsia="en-US"/>
        </w:rPr>
        <w:t xml:space="preserve"> </w:t>
      </w:r>
    </w:p>
    <w:p w:rsidR="00516396" w:rsidRPr="00864A6A" w:rsidRDefault="00516396" w:rsidP="00516396">
      <w:pPr>
        <w:spacing w:before="120" w:after="120" w:line="240" w:lineRule="atLeast"/>
        <w:contextualSpacing/>
        <w:rPr>
          <w:rFonts w:eastAsiaTheme="minorHAnsi" w:cs="Times New Roman"/>
          <w:sz w:val="24"/>
          <w:szCs w:val="24"/>
          <w:lang w:eastAsia="en-US"/>
        </w:rPr>
      </w:pPr>
      <w:r w:rsidRPr="00864A6A">
        <w:rPr>
          <w:rFonts w:eastAsiaTheme="minorHAnsi" w:cs="Times New Roman"/>
          <w:sz w:val="24"/>
          <w:szCs w:val="24"/>
          <w:lang w:eastAsia="en-US"/>
        </w:rPr>
        <w:t>Vyššie uvedené opravy minulých účtovných období zaúčtované v roku 2016 mali negatívny vplyv na výsledok hospodárenia minulých rokov v celkovej výške 77,9</w:t>
      </w:r>
      <w:r w:rsidR="00157C61"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mil.</w:t>
      </w:r>
      <w:r w:rsidR="00157C61"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eur</w:t>
      </w:r>
      <w:r w:rsidRPr="00864A6A">
        <w:rPr>
          <w:rFonts w:eastAsiaTheme="minorHAnsi" w:cs="Times New Roman"/>
          <w:sz w:val="24"/>
          <w:szCs w:val="24"/>
          <w:lang w:eastAsia="en-US"/>
        </w:rPr>
        <w:t>. Ak by tieto účtovné prípady boli účtované vo vecne a časovo príslušnom účtovnom období roku 2015, bola by výsledkom hospodárenia VšZP za bežné účtovné obdobie k 31.</w:t>
      </w:r>
      <w:r w:rsidR="00157C61" w:rsidRPr="00864A6A">
        <w:rPr>
          <w:rFonts w:eastAsiaTheme="minorHAnsi" w:cs="Times New Roman"/>
          <w:sz w:val="24"/>
          <w:szCs w:val="24"/>
          <w:lang w:eastAsia="en-US"/>
        </w:rPr>
        <w:t> </w:t>
      </w:r>
      <w:r w:rsidRPr="00864A6A">
        <w:rPr>
          <w:rFonts w:eastAsiaTheme="minorHAnsi" w:cs="Times New Roman"/>
          <w:sz w:val="24"/>
          <w:szCs w:val="24"/>
          <w:lang w:eastAsia="en-US"/>
        </w:rPr>
        <w:t>12.</w:t>
      </w:r>
      <w:r w:rsidR="00157C61" w:rsidRPr="00864A6A">
        <w:rPr>
          <w:rFonts w:eastAsiaTheme="minorHAnsi" w:cs="Times New Roman"/>
          <w:sz w:val="24"/>
          <w:szCs w:val="24"/>
          <w:lang w:eastAsia="en-US"/>
        </w:rPr>
        <w:t> </w:t>
      </w:r>
      <w:r w:rsidRPr="00864A6A">
        <w:rPr>
          <w:rFonts w:eastAsiaTheme="minorHAnsi" w:cs="Times New Roman"/>
          <w:sz w:val="24"/>
          <w:szCs w:val="24"/>
          <w:lang w:eastAsia="en-US"/>
        </w:rPr>
        <w:t xml:space="preserve">2015 strata vo </w:t>
      </w:r>
      <w:r w:rsidR="00F6068D" w:rsidRPr="00864A6A">
        <w:rPr>
          <w:rFonts w:eastAsiaTheme="minorHAnsi" w:cs="Times New Roman"/>
          <w:sz w:val="24"/>
          <w:szCs w:val="24"/>
          <w:lang w:eastAsia="en-US"/>
        </w:rPr>
        <w:t xml:space="preserve">                         </w:t>
      </w:r>
      <w:r w:rsidRPr="00864A6A">
        <w:rPr>
          <w:rFonts w:eastAsiaTheme="minorHAnsi" w:cs="Times New Roman"/>
          <w:sz w:val="24"/>
          <w:szCs w:val="24"/>
          <w:lang w:eastAsia="en-US"/>
        </w:rPr>
        <w:t>výške 60,3</w:t>
      </w:r>
      <w:r w:rsidR="00157C61" w:rsidRPr="00864A6A">
        <w:rPr>
          <w:rFonts w:eastAsiaTheme="minorHAnsi" w:cs="Times New Roman"/>
          <w:sz w:val="24"/>
          <w:szCs w:val="24"/>
          <w:lang w:eastAsia="en-US"/>
        </w:rPr>
        <w:t xml:space="preserve"> </w:t>
      </w:r>
      <w:r w:rsidRPr="00864A6A">
        <w:rPr>
          <w:rFonts w:eastAsiaTheme="minorHAnsi" w:cs="Times New Roman"/>
          <w:sz w:val="24"/>
          <w:szCs w:val="24"/>
          <w:lang w:eastAsia="en-US"/>
        </w:rPr>
        <w:t>mil.</w:t>
      </w:r>
      <w:r w:rsidR="00157C61" w:rsidRPr="00864A6A">
        <w:rPr>
          <w:rFonts w:eastAsiaTheme="minorHAnsi" w:cs="Times New Roman"/>
          <w:sz w:val="24"/>
          <w:szCs w:val="24"/>
          <w:lang w:eastAsia="en-US"/>
        </w:rPr>
        <w:t xml:space="preserve"> </w:t>
      </w:r>
      <w:r w:rsidR="007626C6" w:rsidRPr="00864A6A">
        <w:rPr>
          <w:rFonts w:eastAsiaTheme="minorHAnsi" w:cs="Times New Roman"/>
          <w:sz w:val="24"/>
          <w:szCs w:val="24"/>
          <w:lang w:eastAsia="en-US"/>
        </w:rPr>
        <w:t>eur</w:t>
      </w:r>
      <w:r w:rsidRPr="00864A6A">
        <w:rPr>
          <w:rFonts w:eastAsiaTheme="minorHAnsi" w:cs="Times New Roman"/>
          <w:sz w:val="24"/>
          <w:szCs w:val="24"/>
          <w:lang w:eastAsia="en-US"/>
        </w:rPr>
        <w:t xml:space="preserve"> a nie zisk vo výške 17,6</w:t>
      </w:r>
      <w:r w:rsidR="00157C61"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mil.</w:t>
      </w:r>
      <w:r w:rsidR="00157C61" w:rsidRPr="00864A6A">
        <w:rPr>
          <w:rFonts w:eastAsiaTheme="minorHAnsi" w:cs="Times New Roman"/>
          <w:sz w:val="24"/>
          <w:szCs w:val="24"/>
          <w:lang w:eastAsia="en-US"/>
        </w:rPr>
        <w:t xml:space="preserve"> </w:t>
      </w:r>
      <w:r w:rsidR="003B5F34" w:rsidRPr="00864A6A">
        <w:rPr>
          <w:rFonts w:eastAsiaTheme="minorHAnsi" w:cs="Times New Roman"/>
          <w:sz w:val="24"/>
          <w:szCs w:val="24"/>
          <w:lang w:eastAsia="en-US"/>
        </w:rPr>
        <w:t>eur</w:t>
      </w:r>
      <w:r w:rsidRPr="00864A6A">
        <w:rPr>
          <w:rFonts w:eastAsiaTheme="minorHAnsi" w:cs="Times New Roman"/>
          <w:sz w:val="24"/>
          <w:szCs w:val="24"/>
          <w:lang w:eastAsia="en-US"/>
        </w:rPr>
        <w:t xml:space="preserve">. </w:t>
      </w:r>
    </w:p>
    <w:p w:rsidR="00516396" w:rsidRPr="00864A6A" w:rsidRDefault="00516396" w:rsidP="00516396">
      <w:pPr>
        <w:spacing w:before="120" w:after="120" w:line="240" w:lineRule="atLeast"/>
        <w:contextualSpacing/>
        <w:rPr>
          <w:rFonts w:eastAsiaTheme="minorHAnsi" w:cs="Times New Roman"/>
          <w:sz w:val="24"/>
          <w:szCs w:val="24"/>
          <w:lang w:eastAsia="en-US"/>
        </w:rPr>
      </w:pPr>
      <w:r w:rsidRPr="00864A6A">
        <w:rPr>
          <w:rFonts w:eastAsiaTheme="minorHAnsi" w:cs="Times New Roman"/>
          <w:sz w:val="24"/>
          <w:szCs w:val="24"/>
          <w:lang w:eastAsia="en-US"/>
        </w:rPr>
        <w:t xml:space="preserve"> </w:t>
      </w:r>
    </w:p>
    <w:p w:rsidR="00516396" w:rsidRPr="00864A6A" w:rsidRDefault="00516396"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Výsledok hospodárenia za rok 2016 prepočítaný na 1 poistenca bola strata vo výške -18,97</w:t>
      </w:r>
      <w:r w:rsidR="00157C61"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čo bolo menej o 22,72</w:t>
      </w:r>
      <w:r w:rsidR="00157C61"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 xml:space="preserve"> oproti výsledku hospodárenia za rok 2015 prepočítaného na </w:t>
      </w:r>
      <w:r w:rsidR="00F6068D" w:rsidRPr="00864A6A">
        <w:rPr>
          <w:rFonts w:eastAsia="Times New Roman" w:cs="Times New Roman"/>
          <w:noProof/>
          <w:sz w:val="24"/>
          <w:szCs w:val="24"/>
        </w:rPr>
        <w:t>jedného</w:t>
      </w:r>
      <w:r w:rsidRPr="00864A6A">
        <w:rPr>
          <w:rFonts w:eastAsia="Times New Roman" w:cs="Times New Roman"/>
          <w:noProof/>
          <w:sz w:val="24"/>
          <w:szCs w:val="24"/>
        </w:rPr>
        <w:t xml:space="preserve"> poistenca, ktorým bol zisk vo výške 3,75</w:t>
      </w:r>
      <w:r w:rsidR="00157C61" w:rsidRPr="00864A6A">
        <w:rPr>
          <w:rFonts w:eastAsia="Times New Roman" w:cs="Times New Roman"/>
          <w:noProof/>
          <w:sz w:val="24"/>
          <w:szCs w:val="24"/>
        </w:rPr>
        <w:t xml:space="preserve"> </w:t>
      </w:r>
      <w:r w:rsidR="007626C6" w:rsidRPr="00864A6A">
        <w:rPr>
          <w:rFonts w:eastAsia="Times New Roman" w:cs="Times New Roman"/>
          <w:noProof/>
          <w:sz w:val="24"/>
          <w:szCs w:val="24"/>
        </w:rPr>
        <w:t>eur</w:t>
      </w:r>
      <w:r w:rsidRPr="00864A6A">
        <w:rPr>
          <w:rFonts w:eastAsia="Times New Roman" w:cs="Times New Roman"/>
          <w:noProof/>
          <w:sz w:val="24"/>
          <w:szCs w:val="24"/>
        </w:rPr>
        <w:t>.</w:t>
      </w:r>
    </w:p>
    <w:p w:rsidR="002442D0" w:rsidRPr="00864A6A" w:rsidRDefault="00516396" w:rsidP="002442D0">
      <w:pPr>
        <w:spacing w:before="120" w:after="120" w:line="240" w:lineRule="atLeast"/>
        <w:rPr>
          <w:rFonts w:cs="Times New Roman"/>
          <w:bCs/>
          <w:color w:val="000000" w:themeColor="text1"/>
          <w:lang w:eastAsia="cs-CZ"/>
        </w:rPr>
      </w:pPr>
      <w:r w:rsidRPr="00864A6A">
        <w:rPr>
          <w:rFonts w:eastAsia="Times New Roman" w:cs="Times New Roman"/>
          <w:noProof/>
          <w:sz w:val="24"/>
          <w:szCs w:val="24"/>
        </w:rPr>
        <w:t>Porovnanie dosiahnutého výsledku hospodárenia za roky 2015 a 2016 v jednotlivých ZP uvádza  graf  č. 14</w:t>
      </w:r>
      <w:bookmarkStart w:id="165" w:name="_Toc418501545"/>
      <w:bookmarkStart w:id="166" w:name="_Toc484439163"/>
      <w:r w:rsidR="009C3BC7" w:rsidRPr="00864A6A">
        <w:rPr>
          <w:rFonts w:eastAsia="Times New Roman" w:cs="Times New Roman"/>
          <w:noProof/>
          <w:sz w:val="24"/>
          <w:szCs w:val="24"/>
        </w:rPr>
        <w:t>.</w:t>
      </w:r>
    </w:p>
    <w:p w:rsidR="00080A34" w:rsidRPr="00864A6A" w:rsidRDefault="00080A34" w:rsidP="002442D0">
      <w:pPr>
        <w:spacing w:before="120" w:after="120" w:line="240" w:lineRule="atLeast"/>
        <w:rPr>
          <w:rFonts w:cs="Times New Roman"/>
          <w:b/>
          <w:bCs/>
          <w:color w:val="000000" w:themeColor="text1"/>
          <w:lang w:eastAsia="cs-CZ"/>
        </w:rPr>
      </w:pPr>
    </w:p>
    <w:p w:rsidR="00516396" w:rsidRPr="00864A6A" w:rsidRDefault="00516396" w:rsidP="002442D0">
      <w:pPr>
        <w:spacing w:before="120" w:after="120" w:line="240" w:lineRule="atLeast"/>
        <w:rPr>
          <w:rFonts w:cs="Times New Roman"/>
          <w:bCs/>
          <w:color w:val="000000" w:themeColor="text1"/>
          <w:sz w:val="24"/>
          <w:szCs w:val="24"/>
          <w:lang w:eastAsia="cs-CZ"/>
        </w:rPr>
      </w:pPr>
      <w:r w:rsidRPr="00864A6A">
        <w:rPr>
          <w:rFonts w:cs="Times New Roman"/>
          <w:bCs/>
          <w:color w:val="000000" w:themeColor="text1"/>
          <w:sz w:val="24"/>
          <w:szCs w:val="24"/>
          <w:lang w:eastAsia="cs-CZ"/>
        </w:rPr>
        <w:t>Graf č.</w:t>
      </w:r>
      <w:r w:rsidR="009C3BC7" w:rsidRPr="00864A6A">
        <w:rPr>
          <w:rFonts w:cs="Times New Roman"/>
          <w:bCs/>
          <w:color w:val="000000" w:themeColor="text1"/>
          <w:sz w:val="24"/>
          <w:szCs w:val="24"/>
          <w:lang w:eastAsia="cs-CZ"/>
        </w:rPr>
        <w:t xml:space="preserve">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Graf_č.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14</w:t>
      </w:r>
      <w:r w:rsidRPr="00864A6A">
        <w:rPr>
          <w:rFonts w:cs="Times New Roman"/>
          <w:bCs/>
          <w:color w:val="000000" w:themeColor="text1"/>
          <w:sz w:val="24"/>
          <w:szCs w:val="24"/>
          <w:lang w:eastAsia="cs-CZ"/>
        </w:rPr>
        <w:fldChar w:fldCharType="end"/>
      </w:r>
      <w:r w:rsidRPr="00864A6A">
        <w:rPr>
          <w:rFonts w:cs="Times New Roman"/>
          <w:bCs/>
          <w:color w:val="000000" w:themeColor="text1"/>
          <w:sz w:val="24"/>
          <w:szCs w:val="24"/>
          <w:lang w:eastAsia="cs-CZ"/>
        </w:rPr>
        <w:t xml:space="preserve"> Vývoj výsledku </w:t>
      </w:r>
      <w:r w:rsidR="00B17E5C" w:rsidRPr="00864A6A">
        <w:rPr>
          <w:rFonts w:cs="Times New Roman"/>
          <w:bCs/>
          <w:color w:val="000000" w:themeColor="text1"/>
          <w:sz w:val="24"/>
          <w:szCs w:val="24"/>
          <w:lang w:eastAsia="cs-CZ"/>
        </w:rPr>
        <w:t xml:space="preserve">hospodárenia ZP </w:t>
      </w:r>
      <w:r w:rsidR="00970089" w:rsidRPr="00864A6A">
        <w:rPr>
          <w:rFonts w:cs="Times New Roman"/>
          <w:bCs/>
          <w:color w:val="000000" w:themeColor="text1"/>
          <w:sz w:val="24"/>
          <w:szCs w:val="24"/>
          <w:lang w:eastAsia="cs-CZ"/>
        </w:rPr>
        <w:t xml:space="preserve"> v rokoch 2015</w:t>
      </w:r>
      <w:r w:rsidRPr="00864A6A">
        <w:rPr>
          <w:rFonts w:cs="Times New Roman"/>
          <w:bCs/>
          <w:color w:val="000000" w:themeColor="text1"/>
          <w:sz w:val="24"/>
          <w:szCs w:val="24"/>
          <w:lang w:eastAsia="cs-CZ"/>
        </w:rPr>
        <w:t xml:space="preserve"> a</w:t>
      </w:r>
      <w:r w:rsidR="00217D58" w:rsidRPr="00864A6A">
        <w:rPr>
          <w:rFonts w:cs="Times New Roman"/>
          <w:bCs/>
          <w:color w:val="000000" w:themeColor="text1"/>
          <w:sz w:val="24"/>
          <w:szCs w:val="24"/>
          <w:lang w:eastAsia="cs-CZ"/>
        </w:rPr>
        <w:t> </w:t>
      </w:r>
      <w:r w:rsidRPr="00864A6A">
        <w:rPr>
          <w:rFonts w:cs="Times New Roman"/>
          <w:bCs/>
          <w:color w:val="000000" w:themeColor="text1"/>
          <w:sz w:val="24"/>
          <w:szCs w:val="24"/>
          <w:lang w:eastAsia="cs-CZ"/>
        </w:rPr>
        <w:t>201</w:t>
      </w:r>
      <w:bookmarkEnd w:id="165"/>
      <w:r w:rsidR="00970089" w:rsidRPr="00864A6A">
        <w:rPr>
          <w:rFonts w:cs="Times New Roman"/>
          <w:bCs/>
          <w:color w:val="000000" w:themeColor="text1"/>
          <w:sz w:val="24"/>
          <w:szCs w:val="24"/>
          <w:lang w:eastAsia="cs-CZ"/>
        </w:rPr>
        <w:t>6</w:t>
      </w:r>
      <w:bookmarkEnd w:id="166"/>
    </w:p>
    <w:p w:rsidR="00217D58" w:rsidRPr="00864A6A" w:rsidRDefault="00217D58" w:rsidP="002442D0">
      <w:pPr>
        <w:spacing w:before="120" w:after="120" w:line="240" w:lineRule="atLeast"/>
        <w:rPr>
          <w:rFonts w:eastAsia="Times New Roman" w:cs="Times New Roman"/>
          <w:noProof/>
          <w:sz w:val="24"/>
          <w:szCs w:val="24"/>
        </w:rPr>
      </w:pPr>
    </w:p>
    <w:p w:rsidR="00516396" w:rsidRPr="00864A6A" w:rsidRDefault="00926558" w:rsidP="00AC4DA8">
      <w:pPr>
        <w:spacing w:before="120" w:after="120" w:line="240" w:lineRule="atLeast"/>
        <w:jc w:val="center"/>
        <w:rPr>
          <w:lang w:eastAsia="cs-CZ"/>
        </w:rPr>
      </w:pPr>
      <w:r w:rsidRPr="00864A6A">
        <w:rPr>
          <w:noProof/>
        </w:rPr>
        <w:drawing>
          <wp:inline distT="0" distB="0" distL="0" distR="0" wp14:anchorId="34F1E9EF" wp14:editId="3FA83510">
            <wp:extent cx="5629275" cy="2425076"/>
            <wp:effectExtent l="0" t="0" r="9525" b="13335"/>
            <wp:docPr id="20" name="Graf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rsidR="00516396" w:rsidRPr="00864A6A" w:rsidRDefault="00516396" w:rsidP="00516396">
      <w:pPr>
        <w:spacing w:before="120" w:after="120" w:line="240" w:lineRule="atLeast"/>
        <w:rPr>
          <w:rFonts w:cs="Times New Roman"/>
          <w:sz w:val="20"/>
          <w:szCs w:val="20"/>
        </w:rPr>
      </w:pPr>
      <w:r w:rsidRPr="00864A6A">
        <w:rPr>
          <w:rFonts w:cs="Times New Roman"/>
          <w:i/>
          <w:sz w:val="20"/>
          <w:szCs w:val="20"/>
        </w:rPr>
        <w:t xml:space="preserve"> Zdroj: ZP</w:t>
      </w:r>
    </w:p>
    <w:p w:rsidR="00516396" w:rsidRPr="00864A6A" w:rsidRDefault="00B77B2B" w:rsidP="00516396">
      <w:pPr>
        <w:spacing w:before="120" w:after="120" w:line="240" w:lineRule="atLeast"/>
        <w:rPr>
          <w:rFonts w:eastAsia="Times New Roman" w:cs="Times New Roman"/>
          <w:noProof/>
          <w:sz w:val="24"/>
          <w:szCs w:val="24"/>
        </w:rPr>
      </w:pPr>
      <w:r w:rsidRPr="00864A6A">
        <w:rPr>
          <w:rFonts w:eastAsia="Times New Roman" w:cs="Times New Roman"/>
          <w:noProof/>
          <w:sz w:val="24"/>
          <w:szCs w:val="24"/>
        </w:rPr>
        <w:t>Príloha č. 1</w:t>
      </w:r>
      <w:r w:rsidR="006A6BC5" w:rsidRPr="00864A6A">
        <w:rPr>
          <w:rFonts w:eastAsia="Times New Roman" w:cs="Times New Roman"/>
          <w:noProof/>
          <w:sz w:val="24"/>
          <w:szCs w:val="24"/>
        </w:rPr>
        <w:t>8</w:t>
      </w:r>
      <w:r w:rsidR="00516396" w:rsidRPr="00864A6A">
        <w:rPr>
          <w:rFonts w:eastAsia="Times New Roman" w:cs="Times New Roman"/>
          <w:noProof/>
          <w:sz w:val="24"/>
          <w:szCs w:val="24"/>
        </w:rPr>
        <w:t xml:space="preserve"> podáva obraz o vývoji vybraných ukazovateľov z výkazov zisku a strát  ZP. Údaje vychádzajú z auditovaných účtovných závierok za rok 2016 jednotlivých </w:t>
      </w:r>
      <w:r w:rsidR="00385A61" w:rsidRPr="00864A6A">
        <w:rPr>
          <w:rFonts w:eastAsia="Times New Roman" w:cs="Times New Roman"/>
          <w:noProof/>
          <w:sz w:val="24"/>
          <w:szCs w:val="24"/>
        </w:rPr>
        <w:t>ZP</w:t>
      </w:r>
      <w:r w:rsidR="00516396" w:rsidRPr="00864A6A">
        <w:rPr>
          <w:rFonts w:eastAsia="Times New Roman" w:cs="Times New Roman"/>
          <w:noProof/>
          <w:sz w:val="24"/>
          <w:szCs w:val="24"/>
        </w:rPr>
        <w:t>.</w:t>
      </w:r>
    </w:p>
    <w:p w:rsidR="002442D0" w:rsidRPr="00864A6A" w:rsidRDefault="002442D0" w:rsidP="00516396">
      <w:pPr>
        <w:spacing w:before="120" w:after="120" w:line="240" w:lineRule="atLeast"/>
        <w:rPr>
          <w:rFonts w:eastAsia="Times New Roman" w:cs="Times New Roman"/>
          <w:noProof/>
          <w:sz w:val="24"/>
          <w:szCs w:val="24"/>
        </w:rPr>
      </w:pPr>
    </w:p>
    <w:p w:rsidR="00080A34" w:rsidRPr="00864A6A" w:rsidRDefault="00080A34">
      <w:pPr>
        <w:spacing w:after="200"/>
        <w:jc w:val="left"/>
        <w:rPr>
          <w:rFonts w:cs="Times New Roman"/>
          <w:b/>
          <w:bCs/>
          <w:sz w:val="24"/>
          <w:szCs w:val="24"/>
          <w:lang w:eastAsia="cs-CZ"/>
        </w:rPr>
      </w:pPr>
      <w:bookmarkStart w:id="167" w:name="_Toc482864283"/>
      <w:bookmarkStart w:id="168" w:name="_Toc484090053"/>
      <w:r w:rsidRPr="00864A6A">
        <w:rPr>
          <w:rFonts w:cs="Times New Roman"/>
          <w:b/>
          <w:bCs/>
          <w:sz w:val="24"/>
          <w:szCs w:val="24"/>
          <w:lang w:eastAsia="cs-CZ"/>
        </w:rPr>
        <w:br w:type="page"/>
      </w:r>
    </w:p>
    <w:p w:rsidR="00516396" w:rsidRPr="00864A6A" w:rsidRDefault="00516396" w:rsidP="00516396">
      <w:pPr>
        <w:numPr>
          <w:ilvl w:val="0"/>
          <w:numId w:val="7"/>
        </w:numPr>
        <w:tabs>
          <w:tab w:val="left" w:pos="1276"/>
        </w:tabs>
        <w:spacing w:before="120" w:after="120" w:line="240" w:lineRule="auto"/>
        <w:outlineLvl w:val="0"/>
        <w:rPr>
          <w:rFonts w:cs="Times New Roman"/>
          <w:b/>
          <w:bCs/>
          <w:sz w:val="28"/>
          <w:szCs w:val="28"/>
          <w:lang w:eastAsia="cs-CZ"/>
        </w:rPr>
      </w:pPr>
      <w:r w:rsidRPr="00864A6A">
        <w:rPr>
          <w:rFonts w:cs="Times New Roman"/>
          <w:b/>
          <w:bCs/>
          <w:sz w:val="28"/>
          <w:szCs w:val="28"/>
          <w:lang w:eastAsia="cs-CZ"/>
        </w:rPr>
        <w:lastRenderedPageBreak/>
        <w:t>Nákup ZS</w:t>
      </w:r>
      <w:bookmarkEnd w:id="167"/>
      <w:bookmarkEnd w:id="168"/>
    </w:p>
    <w:p w:rsidR="00516396" w:rsidRPr="00864A6A" w:rsidRDefault="00516396" w:rsidP="00516396">
      <w:pPr>
        <w:numPr>
          <w:ilvl w:val="1"/>
          <w:numId w:val="6"/>
        </w:numPr>
        <w:tabs>
          <w:tab w:val="left" w:pos="1276"/>
        </w:tabs>
        <w:spacing w:before="120" w:after="120" w:line="240" w:lineRule="auto"/>
        <w:outlineLvl w:val="0"/>
        <w:rPr>
          <w:rFonts w:cs="Times New Roman"/>
          <w:b/>
          <w:bCs/>
          <w:sz w:val="24"/>
          <w:szCs w:val="24"/>
          <w:lang w:eastAsia="cs-CZ"/>
        </w:rPr>
      </w:pPr>
      <w:bookmarkStart w:id="169" w:name="_Toc482864284"/>
      <w:bookmarkStart w:id="170" w:name="_Toc484090054"/>
      <w:r w:rsidRPr="00864A6A">
        <w:rPr>
          <w:rFonts w:cs="Times New Roman"/>
          <w:b/>
          <w:bCs/>
          <w:sz w:val="24"/>
          <w:szCs w:val="24"/>
          <w:lang w:eastAsia="cs-CZ"/>
        </w:rPr>
        <w:t>Uzatváranie zmlúv medzi ZP a PZS</w:t>
      </w:r>
      <w:bookmarkEnd w:id="169"/>
      <w:bookmarkEnd w:id="170"/>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 xml:space="preserve">V roku 2016 postupovali ZP pri uzatváraní zmlúv s PZS v zmysle § 7 zákona č. 581/2004 Z. z., </w:t>
      </w:r>
      <w:r w:rsidR="00235720" w:rsidRPr="00864A6A">
        <w:rPr>
          <w:rFonts w:eastAsia="Calibri" w:cs="Times New Roman"/>
          <w:noProof/>
          <w:sz w:val="24"/>
          <w:szCs w:val="24"/>
          <w:lang w:eastAsia="en-US"/>
        </w:rPr>
        <w:t>n</w:t>
      </w:r>
      <w:r w:rsidRPr="00864A6A">
        <w:rPr>
          <w:rFonts w:eastAsia="Calibri" w:cs="Times New Roman"/>
          <w:noProof/>
          <w:sz w:val="24"/>
          <w:szCs w:val="24"/>
          <w:lang w:eastAsia="en-US"/>
        </w:rPr>
        <w:t>ariad</w:t>
      </w:r>
      <w:r w:rsidR="00937566" w:rsidRPr="00864A6A">
        <w:rPr>
          <w:rFonts w:eastAsia="Calibri" w:cs="Times New Roman"/>
          <w:noProof/>
          <w:sz w:val="24"/>
          <w:szCs w:val="24"/>
          <w:lang w:eastAsia="en-US"/>
        </w:rPr>
        <w:t>enia vlády SR č. 640/2008 Z. z.</w:t>
      </w:r>
      <w:r w:rsidRPr="00864A6A">
        <w:rPr>
          <w:rFonts w:eastAsia="Calibri" w:cs="Times New Roman"/>
          <w:noProof/>
          <w:sz w:val="24"/>
          <w:szCs w:val="24"/>
          <w:lang w:eastAsia="en-US"/>
        </w:rPr>
        <w:t xml:space="preserve"> a </w:t>
      </w:r>
      <w:r w:rsidR="00235720" w:rsidRPr="00864A6A">
        <w:rPr>
          <w:rFonts w:eastAsia="Calibri" w:cs="Times New Roman"/>
          <w:noProof/>
          <w:sz w:val="24"/>
          <w:szCs w:val="24"/>
          <w:lang w:eastAsia="en-US"/>
        </w:rPr>
        <w:t>n</w:t>
      </w:r>
      <w:r w:rsidRPr="00864A6A">
        <w:rPr>
          <w:rFonts w:eastAsia="Calibri" w:cs="Times New Roman"/>
          <w:noProof/>
          <w:sz w:val="24"/>
          <w:szCs w:val="24"/>
          <w:lang w:eastAsia="en-US"/>
        </w:rPr>
        <w:t>ariadenia vlády SR č. 51/2009 Z. z</w:t>
      </w:r>
      <w:r w:rsidR="00937566" w:rsidRPr="00864A6A">
        <w:rPr>
          <w:rFonts w:eastAsia="Calibri" w:cs="Times New Roman"/>
          <w:noProof/>
          <w:sz w:val="24"/>
          <w:szCs w:val="24"/>
          <w:lang w:eastAsia="en-US"/>
        </w:rPr>
        <w:t>.</w:t>
      </w:r>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Najväčší počet povinne uzatvorených zmlúv s poskytovateľmi všeobecnej ambulantnej ZS, s</w:t>
      </w:r>
      <w:r w:rsidR="00E478D7" w:rsidRPr="00864A6A">
        <w:rPr>
          <w:rFonts w:eastAsia="Calibri" w:cs="Times New Roman"/>
          <w:noProof/>
          <w:sz w:val="24"/>
          <w:szCs w:val="24"/>
          <w:lang w:eastAsia="en-US"/>
        </w:rPr>
        <w:t> </w:t>
      </w:r>
      <w:r w:rsidRPr="00864A6A">
        <w:rPr>
          <w:rFonts w:eastAsia="Calibri" w:cs="Times New Roman"/>
          <w:noProof/>
          <w:sz w:val="24"/>
          <w:szCs w:val="24"/>
          <w:lang w:eastAsia="en-US"/>
        </w:rPr>
        <w:t>ktorými sú ZP povinné uzatvoriť zmluvný vzťah podľa § 7 ods. 2 zákona č. 581/2004 Z. z. v</w:t>
      </w:r>
      <w:r w:rsidR="00E478D7" w:rsidRPr="00864A6A">
        <w:rPr>
          <w:rFonts w:eastAsia="Calibri" w:cs="Times New Roman"/>
          <w:noProof/>
          <w:sz w:val="24"/>
          <w:szCs w:val="24"/>
          <w:lang w:eastAsia="en-US"/>
        </w:rPr>
        <w:t> </w:t>
      </w:r>
      <w:r w:rsidRPr="00864A6A">
        <w:rPr>
          <w:rFonts w:eastAsia="Calibri" w:cs="Times New Roman"/>
          <w:noProof/>
          <w:sz w:val="24"/>
          <w:szCs w:val="24"/>
          <w:lang w:eastAsia="en-US"/>
        </w:rPr>
        <w:t>roku 2016 vykázala VšZP, a to so všeobecnými lekármi</w:t>
      </w:r>
      <w:r w:rsidRPr="00864A6A">
        <w:rPr>
          <w:rFonts w:eastAsia="Calibri" w:cs="Times New Roman"/>
          <w:noProof/>
          <w:color w:val="FF0000"/>
          <w:sz w:val="24"/>
          <w:szCs w:val="24"/>
          <w:lang w:eastAsia="en-US"/>
        </w:rPr>
        <w:t xml:space="preserve"> </w:t>
      </w:r>
      <w:r w:rsidRPr="00864A6A">
        <w:rPr>
          <w:rFonts w:eastAsia="Calibri" w:cs="Times New Roman"/>
          <w:noProof/>
          <w:sz w:val="24"/>
          <w:szCs w:val="24"/>
          <w:lang w:eastAsia="en-US"/>
        </w:rPr>
        <w:t>pre dospelých 2085, so všeobecnými lekármi pre deti a dorast 1153.</w:t>
      </w:r>
      <w:r w:rsidRPr="00864A6A">
        <w:rPr>
          <w:rFonts w:eastAsia="Calibri" w:cs="Times New Roman"/>
          <w:noProof/>
          <w:color w:val="FF0000"/>
          <w:sz w:val="24"/>
          <w:szCs w:val="24"/>
          <w:lang w:eastAsia="en-US"/>
        </w:rPr>
        <w:t xml:space="preserve"> </w:t>
      </w:r>
      <w:r w:rsidRPr="00864A6A">
        <w:rPr>
          <w:rFonts w:eastAsia="Calibri" w:cs="Times New Roman"/>
          <w:noProof/>
          <w:sz w:val="24"/>
          <w:szCs w:val="24"/>
          <w:lang w:eastAsia="en-US"/>
        </w:rPr>
        <w:t>So všeobecnými lekármi</w:t>
      </w:r>
      <w:r w:rsidRPr="00864A6A">
        <w:rPr>
          <w:rFonts w:eastAsia="Calibri" w:cs="Times New Roman"/>
          <w:noProof/>
          <w:color w:val="FF0000"/>
          <w:sz w:val="24"/>
          <w:szCs w:val="24"/>
          <w:lang w:eastAsia="en-US"/>
        </w:rPr>
        <w:t xml:space="preserve"> </w:t>
      </w:r>
      <w:r w:rsidRPr="00864A6A">
        <w:rPr>
          <w:rFonts w:eastAsia="Calibri" w:cs="Times New Roman"/>
          <w:noProof/>
          <w:sz w:val="24"/>
          <w:szCs w:val="24"/>
          <w:lang w:eastAsia="en-US"/>
        </w:rPr>
        <w:t xml:space="preserve">pre dospelých mala </w:t>
      </w:r>
      <w:r w:rsidR="00A551E1" w:rsidRPr="00864A6A">
        <w:rPr>
          <w:rFonts w:eastAsia="Calibri" w:cs="Times New Roman"/>
          <w:noProof/>
          <w:sz w:val="24"/>
          <w:szCs w:val="24"/>
          <w:lang w:eastAsia="en-US"/>
        </w:rPr>
        <w:t>DÔVERA</w:t>
      </w:r>
      <w:r w:rsidRPr="00864A6A">
        <w:rPr>
          <w:rFonts w:eastAsia="Calibri" w:cs="Times New Roman"/>
          <w:noProof/>
          <w:sz w:val="24"/>
          <w:szCs w:val="24"/>
          <w:lang w:eastAsia="en-US"/>
        </w:rPr>
        <w:t xml:space="preserve"> uzatvorených 1820 zmlúv</w:t>
      </w:r>
      <w:r w:rsidRPr="00864A6A">
        <w:rPr>
          <w:rFonts w:eastAsia="Calibri" w:cs="Times New Roman"/>
          <w:noProof/>
          <w:color w:val="FF0000"/>
          <w:sz w:val="24"/>
          <w:szCs w:val="24"/>
          <w:lang w:eastAsia="en-US"/>
        </w:rPr>
        <w:t xml:space="preserve"> </w:t>
      </w:r>
      <w:r w:rsidRPr="00864A6A">
        <w:rPr>
          <w:rFonts w:eastAsia="Calibri" w:cs="Times New Roman"/>
          <w:noProof/>
          <w:sz w:val="24"/>
          <w:szCs w:val="24"/>
          <w:lang w:eastAsia="en-US"/>
        </w:rPr>
        <w:t>a so všeobecnými lekármi pre deti a dorast</w:t>
      </w:r>
      <w:r w:rsidRPr="00864A6A">
        <w:rPr>
          <w:rFonts w:eastAsia="Calibri" w:cs="Times New Roman"/>
          <w:noProof/>
          <w:color w:val="C00000"/>
          <w:sz w:val="24"/>
          <w:szCs w:val="24"/>
          <w:lang w:eastAsia="en-US"/>
        </w:rPr>
        <w:t xml:space="preserve"> </w:t>
      </w:r>
      <w:r w:rsidRPr="00864A6A">
        <w:rPr>
          <w:rFonts w:eastAsia="Calibri" w:cs="Times New Roman"/>
          <w:noProof/>
          <w:sz w:val="24"/>
          <w:szCs w:val="24"/>
          <w:lang w:eastAsia="en-US"/>
        </w:rPr>
        <w:t>978 zmlúv.</w:t>
      </w:r>
      <w:r w:rsidRPr="00864A6A">
        <w:rPr>
          <w:rFonts w:eastAsia="Calibri" w:cs="Times New Roman"/>
          <w:noProof/>
          <w:color w:val="FF0000"/>
          <w:sz w:val="24"/>
          <w:szCs w:val="24"/>
          <w:lang w:eastAsia="en-US"/>
        </w:rPr>
        <w:t xml:space="preserve"> </w:t>
      </w:r>
      <w:r w:rsidRPr="00864A6A">
        <w:rPr>
          <w:rFonts w:eastAsia="Calibri" w:cs="Times New Roman"/>
          <w:noProof/>
          <w:sz w:val="24"/>
          <w:szCs w:val="24"/>
          <w:lang w:eastAsia="en-US"/>
        </w:rPr>
        <w:t>Union vykázala so všeobecnými lekármi pre dospelých celkovo uzatvorených 1728 zmlúv, so všeobecnými lekármi pre deti a dorast</w:t>
      </w:r>
      <w:r w:rsidRPr="00864A6A">
        <w:rPr>
          <w:rFonts w:eastAsia="Calibri" w:cs="Times New Roman"/>
          <w:noProof/>
          <w:color w:val="C00000"/>
          <w:sz w:val="24"/>
          <w:szCs w:val="24"/>
          <w:lang w:eastAsia="en-US"/>
        </w:rPr>
        <w:t xml:space="preserve">  </w:t>
      </w:r>
      <w:r w:rsidRPr="00864A6A">
        <w:rPr>
          <w:rFonts w:eastAsia="Calibri" w:cs="Times New Roman"/>
          <w:noProof/>
          <w:sz w:val="24"/>
          <w:szCs w:val="24"/>
          <w:lang w:eastAsia="en-US"/>
        </w:rPr>
        <w:t>943 zmlúv.</w:t>
      </w:r>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 xml:space="preserve">Počet povinne uzatvorených zmlúv </w:t>
      </w:r>
      <w:r w:rsidR="005A1220" w:rsidRPr="00864A6A">
        <w:rPr>
          <w:rFonts w:eastAsia="Calibri" w:cs="Times New Roman"/>
          <w:noProof/>
          <w:sz w:val="24"/>
          <w:szCs w:val="24"/>
          <w:lang w:eastAsia="en-US"/>
        </w:rPr>
        <w:t>ZP</w:t>
      </w:r>
      <w:r w:rsidRPr="00864A6A">
        <w:rPr>
          <w:rFonts w:eastAsia="Calibri" w:cs="Times New Roman"/>
          <w:noProof/>
          <w:sz w:val="24"/>
          <w:szCs w:val="24"/>
          <w:lang w:eastAsia="en-US"/>
        </w:rPr>
        <w:t xml:space="preserve"> s poskytovateľmi všeobecnej ambulantnej starostlivosti v</w:t>
      </w:r>
      <w:r w:rsidR="006441AC" w:rsidRPr="00864A6A">
        <w:rPr>
          <w:rFonts w:eastAsia="Calibri" w:cs="Times New Roman"/>
          <w:noProof/>
          <w:sz w:val="24"/>
          <w:szCs w:val="24"/>
          <w:lang w:eastAsia="en-US"/>
        </w:rPr>
        <w:t> </w:t>
      </w:r>
      <w:r w:rsidRPr="00864A6A">
        <w:rPr>
          <w:rFonts w:eastAsia="Calibri" w:cs="Times New Roman"/>
          <w:noProof/>
          <w:sz w:val="24"/>
          <w:szCs w:val="24"/>
          <w:lang w:eastAsia="en-US"/>
        </w:rPr>
        <w:t>roku 2016 sa vo VšZP a </w:t>
      </w:r>
      <w:r w:rsidR="00942305" w:rsidRPr="00864A6A">
        <w:rPr>
          <w:rFonts w:eastAsia="Calibri" w:cs="Times New Roman"/>
          <w:noProof/>
          <w:sz w:val="24"/>
          <w:szCs w:val="24"/>
          <w:lang w:eastAsia="en-US"/>
        </w:rPr>
        <w:t>DÔVERE</w:t>
      </w:r>
      <w:r w:rsidRPr="00864A6A">
        <w:rPr>
          <w:rFonts w:eastAsia="Calibri" w:cs="Times New Roman"/>
          <w:noProof/>
          <w:sz w:val="24"/>
          <w:szCs w:val="24"/>
          <w:lang w:eastAsia="en-US"/>
        </w:rPr>
        <w:t xml:space="preserve"> znížil oproti roku 2015, v Union bol zaznamenaný mierny nárast v počte celkovo uzatvorených zmlúv so všeobecnými lekármi pre dospelých</w:t>
      </w:r>
      <w:r w:rsidR="006441AC" w:rsidRPr="00864A6A">
        <w:rPr>
          <w:rFonts w:eastAsia="Calibri" w:cs="Times New Roman"/>
          <w:noProof/>
          <w:sz w:val="24"/>
          <w:szCs w:val="24"/>
          <w:lang w:eastAsia="en-US"/>
        </w:rPr>
        <w:t xml:space="preserve"> a </w:t>
      </w:r>
      <w:r w:rsidRPr="00864A6A">
        <w:rPr>
          <w:rFonts w:eastAsia="Calibri" w:cs="Times New Roman"/>
          <w:noProof/>
          <w:sz w:val="24"/>
          <w:szCs w:val="24"/>
          <w:lang w:eastAsia="en-US"/>
        </w:rPr>
        <w:t xml:space="preserve">všeobecnými lekármi pre deti a dorast. </w:t>
      </w:r>
      <w:r w:rsidR="00A551E1" w:rsidRPr="00864A6A">
        <w:rPr>
          <w:rFonts w:eastAsia="Calibri" w:cs="Times New Roman"/>
          <w:noProof/>
          <w:sz w:val="24"/>
          <w:szCs w:val="24"/>
          <w:lang w:eastAsia="en-US"/>
        </w:rPr>
        <w:t>DÔVERA</w:t>
      </w:r>
      <w:r w:rsidRPr="00864A6A">
        <w:rPr>
          <w:rFonts w:eastAsia="Calibri" w:cs="Times New Roman"/>
          <w:noProof/>
          <w:sz w:val="24"/>
          <w:szCs w:val="24"/>
          <w:lang w:eastAsia="en-US"/>
        </w:rPr>
        <w:t xml:space="preserve"> rovnako ako v roku 2015 vykázala najvyšší počet uzatvorených zmlúv s poskytovateľmi lekárenskej starostlivosti (2 346), oproti VšZP (</w:t>
      </w:r>
      <w:r w:rsidRPr="00864A6A">
        <w:rPr>
          <w:rFonts w:eastAsia="Calibri" w:cs="Times New Roman"/>
          <w:noProof/>
          <w:color w:val="000000" w:themeColor="text1"/>
          <w:sz w:val="24"/>
          <w:szCs w:val="24"/>
          <w:lang w:eastAsia="en-US"/>
        </w:rPr>
        <w:t>2 068</w:t>
      </w:r>
      <w:r w:rsidRPr="00864A6A">
        <w:rPr>
          <w:rFonts w:eastAsia="Calibri" w:cs="Times New Roman"/>
          <w:noProof/>
          <w:sz w:val="24"/>
          <w:szCs w:val="24"/>
          <w:lang w:eastAsia="en-US"/>
        </w:rPr>
        <w:t>) a Unionu (</w:t>
      </w:r>
      <w:r w:rsidRPr="00864A6A">
        <w:rPr>
          <w:rFonts w:eastAsia="Calibri" w:cs="Times New Roman"/>
          <w:noProof/>
          <w:color w:val="000000" w:themeColor="text1"/>
          <w:sz w:val="24"/>
          <w:szCs w:val="24"/>
          <w:lang w:eastAsia="en-US"/>
        </w:rPr>
        <w:t>2 016</w:t>
      </w:r>
      <w:r w:rsidRPr="00864A6A">
        <w:rPr>
          <w:rFonts w:eastAsia="Calibri" w:cs="Times New Roman"/>
          <w:noProof/>
          <w:sz w:val="24"/>
          <w:szCs w:val="24"/>
          <w:lang w:eastAsia="en-US"/>
        </w:rPr>
        <w:t xml:space="preserve">). V roku 2016 sa zvýšil počet celkovo uzatvorených zmlúv v lekárenskej starostlivosti oproti roku 2015 o 109 poskytovateľov.  </w:t>
      </w:r>
    </w:p>
    <w:p w:rsidR="00516396" w:rsidRPr="00864A6A" w:rsidRDefault="000D74CE" w:rsidP="000128E9">
      <w:pPr>
        <w:jc w:val="left"/>
        <w:rPr>
          <w:rFonts w:cs="Times New Roman"/>
          <w:bCs/>
          <w:color w:val="000000" w:themeColor="text1"/>
          <w:sz w:val="24"/>
          <w:szCs w:val="24"/>
          <w:lang w:eastAsia="cs-CZ"/>
        </w:rPr>
      </w:pPr>
      <w:bookmarkStart w:id="171" w:name="_Toc485642615"/>
      <w:r w:rsidRPr="00864A6A">
        <w:rPr>
          <w:rFonts w:cs="Times New Roman"/>
          <w:bCs/>
          <w:color w:val="000000" w:themeColor="text1"/>
          <w:sz w:val="24"/>
          <w:szCs w:val="24"/>
          <w:lang w:eastAsia="cs-CZ"/>
        </w:rPr>
        <w:t xml:space="preserve">Tabuľka č. </w:t>
      </w:r>
      <w:r w:rsidRPr="00864A6A">
        <w:rPr>
          <w:rFonts w:cs="Times New Roman"/>
          <w:bCs/>
          <w:color w:val="000000" w:themeColor="text1"/>
          <w:sz w:val="24"/>
          <w:szCs w:val="24"/>
          <w:lang w:eastAsia="cs-CZ"/>
        </w:rPr>
        <w:fldChar w:fldCharType="begin"/>
      </w:r>
      <w:r w:rsidRPr="00864A6A">
        <w:rPr>
          <w:rFonts w:cs="Times New Roman"/>
          <w:bCs/>
          <w:color w:val="000000" w:themeColor="text1"/>
          <w:sz w:val="24"/>
          <w:szCs w:val="24"/>
          <w:lang w:eastAsia="cs-CZ"/>
        </w:rPr>
        <w:instrText xml:space="preserve"> SEQ Tabuľka_č._ \* ARABIC </w:instrText>
      </w:r>
      <w:r w:rsidRPr="00864A6A">
        <w:rPr>
          <w:rFonts w:cs="Times New Roman"/>
          <w:bCs/>
          <w:color w:val="000000" w:themeColor="text1"/>
          <w:sz w:val="24"/>
          <w:szCs w:val="24"/>
          <w:lang w:eastAsia="cs-CZ"/>
        </w:rPr>
        <w:fldChar w:fldCharType="separate"/>
      </w:r>
      <w:r w:rsidR="003D29EC">
        <w:rPr>
          <w:rFonts w:cs="Times New Roman"/>
          <w:bCs/>
          <w:noProof/>
          <w:color w:val="000000" w:themeColor="text1"/>
          <w:sz w:val="24"/>
          <w:szCs w:val="24"/>
          <w:lang w:eastAsia="cs-CZ"/>
        </w:rPr>
        <w:t>12</w:t>
      </w:r>
      <w:r w:rsidRPr="00864A6A">
        <w:rPr>
          <w:rFonts w:cs="Times New Roman"/>
          <w:bCs/>
          <w:color w:val="000000" w:themeColor="text1"/>
          <w:sz w:val="24"/>
          <w:szCs w:val="24"/>
          <w:lang w:eastAsia="cs-CZ"/>
        </w:rPr>
        <w:fldChar w:fldCharType="end"/>
      </w:r>
      <w:r w:rsidRPr="00864A6A">
        <w:rPr>
          <w:rFonts w:cs="Times New Roman"/>
          <w:b/>
          <w:bCs/>
          <w:color w:val="000000" w:themeColor="text1"/>
          <w:sz w:val="24"/>
          <w:szCs w:val="24"/>
          <w:lang w:eastAsia="cs-CZ"/>
        </w:rPr>
        <w:t xml:space="preserve"> </w:t>
      </w:r>
      <w:r w:rsidR="00516396" w:rsidRPr="00864A6A">
        <w:rPr>
          <w:rFonts w:cs="Times New Roman"/>
          <w:bCs/>
          <w:color w:val="000000" w:themeColor="text1"/>
          <w:sz w:val="24"/>
          <w:szCs w:val="24"/>
          <w:lang w:eastAsia="cs-CZ"/>
        </w:rPr>
        <w:t>Počet novo uzatvorených, ukončených  a neuzatvorených zmluvných vzťahov na základe splnenia</w:t>
      </w:r>
      <w:r w:rsidR="00765127" w:rsidRPr="00864A6A">
        <w:rPr>
          <w:rFonts w:cs="Times New Roman"/>
          <w:bCs/>
          <w:color w:val="000000" w:themeColor="text1"/>
          <w:sz w:val="24"/>
          <w:szCs w:val="24"/>
          <w:lang w:eastAsia="cs-CZ"/>
        </w:rPr>
        <w:t>,</w:t>
      </w:r>
      <w:r w:rsidR="00516396" w:rsidRPr="00864A6A">
        <w:rPr>
          <w:rFonts w:cs="Times New Roman"/>
          <w:bCs/>
          <w:color w:val="000000" w:themeColor="text1"/>
          <w:sz w:val="24"/>
          <w:szCs w:val="24"/>
          <w:lang w:eastAsia="cs-CZ"/>
        </w:rPr>
        <w:t xml:space="preserve"> resp. nesplnenia kritérií </w:t>
      </w:r>
      <w:r w:rsidR="00303320" w:rsidRPr="00864A6A">
        <w:rPr>
          <w:rFonts w:cs="Times New Roman"/>
          <w:bCs/>
          <w:color w:val="000000" w:themeColor="text1"/>
          <w:sz w:val="24"/>
          <w:szCs w:val="24"/>
          <w:lang w:eastAsia="cs-CZ"/>
        </w:rPr>
        <w:t>na uzatváranie zmlúv v roku 2016</w:t>
      </w:r>
      <w:bookmarkEnd w:id="171"/>
    </w:p>
    <w:tbl>
      <w:tblPr>
        <w:tblW w:w="0" w:type="auto"/>
        <w:jc w:val="center"/>
        <w:tblCellMar>
          <w:left w:w="70" w:type="dxa"/>
          <w:right w:w="70" w:type="dxa"/>
        </w:tblCellMar>
        <w:tblLook w:val="04A0" w:firstRow="1" w:lastRow="0" w:firstColumn="1" w:lastColumn="0" w:noHBand="0" w:noVBand="1"/>
      </w:tblPr>
      <w:tblGrid>
        <w:gridCol w:w="669"/>
        <w:gridCol w:w="2067"/>
        <w:gridCol w:w="851"/>
        <w:gridCol w:w="709"/>
        <w:gridCol w:w="708"/>
        <w:gridCol w:w="851"/>
        <w:gridCol w:w="709"/>
        <w:gridCol w:w="708"/>
        <w:gridCol w:w="709"/>
        <w:gridCol w:w="992"/>
      </w:tblGrid>
      <w:tr w:rsidR="00ED13FD" w:rsidRPr="00864A6A" w:rsidTr="000D74CE">
        <w:trPr>
          <w:trHeight w:val="300"/>
          <w:jc w:val="center"/>
        </w:trPr>
        <w:tc>
          <w:tcPr>
            <w:tcW w:w="0" w:type="auto"/>
            <w:tcBorders>
              <w:top w:val="single" w:sz="4" w:space="0" w:color="auto"/>
              <w:left w:val="single" w:sz="4" w:space="0" w:color="auto"/>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ZP</w:t>
            </w:r>
          </w:p>
        </w:tc>
        <w:tc>
          <w:tcPr>
            <w:tcW w:w="2067"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851"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ŠAS</w:t>
            </w:r>
          </w:p>
        </w:tc>
        <w:tc>
          <w:tcPr>
            <w:tcW w:w="709"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SVLZ</w:t>
            </w:r>
          </w:p>
        </w:tc>
        <w:tc>
          <w:tcPr>
            <w:tcW w:w="708"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ADOS</w:t>
            </w:r>
          </w:p>
        </w:tc>
        <w:tc>
          <w:tcPr>
            <w:tcW w:w="851"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ÚZS</w:t>
            </w:r>
          </w:p>
        </w:tc>
        <w:tc>
          <w:tcPr>
            <w:tcW w:w="709"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JZS</w:t>
            </w:r>
          </w:p>
        </w:tc>
        <w:tc>
          <w:tcPr>
            <w:tcW w:w="708"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PLK</w:t>
            </w:r>
          </w:p>
        </w:tc>
        <w:tc>
          <w:tcPr>
            <w:tcW w:w="709"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DZS</w:t>
            </w:r>
          </w:p>
        </w:tc>
        <w:tc>
          <w:tcPr>
            <w:tcW w:w="992" w:type="dxa"/>
            <w:tcBorders>
              <w:top w:val="single" w:sz="4" w:space="0" w:color="auto"/>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Spolu</w:t>
            </w:r>
          </w:p>
        </w:tc>
      </w:tr>
      <w:tr w:rsidR="00ED13FD" w:rsidRPr="00864A6A" w:rsidTr="000D74CE">
        <w:trPr>
          <w:trHeight w:val="300"/>
          <w:jc w:val="center"/>
        </w:trPr>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VšZp</w:t>
            </w: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novo uzatvorené*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w:t>
            </w:r>
          </w:p>
        </w:tc>
      </w:tr>
      <w:tr w:rsidR="00ED13FD" w:rsidRPr="00864A6A" w:rsidTr="000D74CE">
        <w:trPr>
          <w:trHeight w:val="300"/>
          <w:jc w:val="center"/>
        </w:trPr>
        <w:tc>
          <w:tcPr>
            <w:tcW w:w="0" w:type="auto"/>
            <w:vMerge/>
            <w:tcBorders>
              <w:top w:val="nil"/>
              <w:left w:val="single" w:sz="4" w:space="0" w:color="auto"/>
              <w:bottom w:val="single" w:sz="4" w:space="0" w:color="auto"/>
              <w:right w:val="single" w:sz="4" w:space="0" w:color="auto"/>
            </w:tcBorders>
            <w:vAlign w:val="center"/>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ukončené**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w:t>
            </w:r>
          </w:p>
        </w:tc>
      </w:tr>
      <w:tr w:rsidR="00ED13FD" w:rsidRPr="00864A6A" w:rsidTr="000D74CE">
        <w:trPr>
          <w:trHeight w:val="300"/>
          <w:jc w:val="center"/>
        </w:trPr>
        <w:tc>
          <w:tcPr>
            <w:tcW w:w="0" w:type="auto"/>
            <w:vMerge/>
            <w:tcBorders>
              <w:top w:val="nil"/>
              <w:left w:val="single" w:sz="4" w:space="0" w:color="auto"/>
              <w:bottom w:val="single" w:sz="4" w:space="0" w:color="auto"/>
              <w:right w:val="single" w:sz="4" w:space="0" w:color="auto"/>
            </w:tcBorders>
            <w:vAlign w:val="center"/>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neuzatvorené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118</w:t>
            </w:r>
          </w:p>
        </w:tc>
      </w:tr>
      <w:tr w:rsidR="00ED13FD" w:rsidRPr="00864A6A" w:rsidTr="000D74CE">
        <w:trPr>
          <w:trHeight w:val="300"/>
          <w:jc w:val="center"/>
        </w:trPr>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Dôvera</w:t>
            </w: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novo uzatvorené*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53</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80</w:t>
            </w:r>
          </w:p>
        </w:tc>
      </w:tr>
      <w:tr w:rsidR="00ED13FD" w:rsidRPr="00864A6A" w:rsidTr="000D74CE">
        <w:trPr>
          <w:trHeight w:val="300"/>
          <w:jc w:val="center"/>
        </w:trPr>
        <w:tc>
          <w:tcPr>
            <w:tcW w:w="0" w:type="auto"/>
            <w:vMerge/>
            <w:tcBorders>
              <w:top w:val="nil"/>
              <w:left w:val="single" w:sz="4" w:space="0" w:color="auto"/>
              <w:bottom w:val="single" w:sz="4" w:space="0" w:color="auto"/>
              <w:right w:val="single" w:sz="4" w:space="0" w:color="auto"/>
            </w:tcBorders>
            <w:vAlign w:val="center"/>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ukončené**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59</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w:t>
            </w:r>
          </w:p>
        </w:tc>
      </w:tr>
      <w:tr w:rsidR="00ED13FD" w:rsidRPr="00864A6A" w:rsidTr="000D74CE">
        <w:trPr>
          <w:trHeight w:val="300"/>
          <w:jc w:val="center"/>
        </w:trPr>
        <w:tc>
          <w:tcPr>
            <w:tcW w:w="0" w:type="auto"/>
            <w:vMerge/>
            <w:tcBorders>
              <w:top w:val="nil"/>
              <w:left w:val="single" w:sz="4" w:space="0" w:color="auto"/>
              <w:bottom w:val="single" w:sz="4" w:space="0" w:color="auto"/>
              <w:right w:val="single" w:sz="4" w:space="0" w:color="auto"/>
            </w:tcBorders>
            <w:vAlign w:val="center"/>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neuzatvorené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54</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w:t>
            </w:r>
          </w:p>
        </w:tc>
      </w:tr>
      <w:tr w:rsidR="00ED13FD" w:rsidRPr="00864A6A" w:rsidTr="000D74CE">
        <w:trPr>
          <w:trHeight w:val="300"/>
          <w:jc w:val="center"/>
        </w:trPr>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Union</w:t>
            </w: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novo uzatvorené*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169</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183</w:t>
            </w:r>
          </w:p>
        </w:tc>
      </w:tr>
      <w:tr w:rsidR="00ED13FD" w:rsidRPr="00864A6A" w:rsidTr="000D74CE">
        <w:trPr>
          <w:trHeight w:val="300"/>
          <w:jc w:val="center"/>
        </w:trPr>
        <w:tc>
          <w:tcPr>
            <w:tcW w:w="0" w:type="auto"/>
            <w:vMerge/>
            <w:tcBorders>
              <w:top w:val="nil"/>
              <w:left w:val="single" w:sz="4" w:space="0" w:color="auto"/>
              <w:bottom w:val="single" w:sz="4" w:space="0" w:color="auto"/>
              <w:right w:val="single" w:sz="4" w:space="0" w:color="auto"/>
            </w:tcBorders>
            <w:vAlign w:val="center"/>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ukončené**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177</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189</w:t>
            </w:r>
          </w:p>
        </w:tc>
      </w:tr>
      <w:tr w:rsidR="00ED13FD" w:rsidRPr="00864A6A" w:rsidTr="000D74CE">
        <w:trPr>
          <w:trHeight w:val="300"/>
          <w:jc w:val="center"/>
        </w:trPr>
        <w:tc>
          <w:tcPr>
            <w:tcW w:w="0" w:type="auto"/>
            <w:vMerge/>
            <w:tcBorders>
              <w:top w:val="nil"/>
              <w:left w:val="single" w:sz="4" w:space="0" w:color="auto"/>
              <w:bottom w:val="single" w:sz="4" w:space="0" w:color="auto"/>
              <w:right w:val="single" w:sz="4" w:space="0" w:color="auto"/>
            </w:tcBorders>
            <w:vAlign w:val="center"/>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p>
        </w:tc>
        <w:tc>
          <w:tcPr>
            <w:tcW w:w="2067"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neuzatvorené</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851"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8"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709"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992" w:type="dxa"/>
            <w:tcBorders>
              <w:top w:val="nil"/>
              <w:left w:val="nil"/>
              <w:bottom w:val="single" w:sz="4" w:space="0" w:color="auto"/>
              <w:right w:val="single" w:sz="4" w:space="0" w:color="auto"/>
            </w:tcBorders>
            <w:shd w:val="clear" w:color="auto" w:fill="auto"/>
            <w:noWrap/>
            <w:vAlign w:val="bottom"/>
            <w:hideMark/>
          </w:tcPr>
          <w:p w:rsidR="00ED13FD" w:rsidRPr="00864A6A" w:rsidRDefault="00ED13FD" w:rsidP="00ED13FD">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bl>
    <w:p w:rsidR="00516396" w:rsidRPr="00864A6A" w:rsidRDefault="00516396" w:rsidP="000D74CE">
      <w:pPr>
        <w:jc w:val="left"/>
        <w:rPr>
          <w:rFonts w:cs="Times New Roman"/>
          <w:i/>
          <w:noProof/>
          <w:sz w:val="20"/>
          <w:szCs w:val="20"/>
        </w:rPr>
      </w:pPr>
      <w:r w:rsidRPr="00864A6A">
        <w:rPr>
          <w:rFonts w:cs="Times New Roman"/>
          <w:i/>
          <w:noProof/>
          <w:sz w:val="20"/>
          <w:szCs w:val="20"/>
        </w:rPr>
        <w:t>Zdroj:</w:t>
      </w:r>
      <w:r w:rsidR="00A145D2" w:rsidRPr="00864A6A">
        <w:rPr>
          <w:rFonts w:cs="Times New Roman"/>
          <w:i/>
          <w:noProof/>
          <w:sz w:val="20"/>
          <w:szCs w:val="20"/>
        </w:rPr>
        <w:t xml:space="preserve"> </w:t>
      </w:r>
      <w:r w:rsidRPr="00864A6A">
        <w:rPr>
          <w:rFonts w:cs="Times New Roman"/>
          <w:i/>
          <w:noProof/>
          <w:sz w:val="20"/>
          <w:szCs w:val="20"/>
        </w:rPr>
        <w:t>ZP</w:t>
      </w:r>
    </w:p>
    <w:p w:rsidR="00EE7024" w:rsidRPr="00864A6A" w:rsidRDefault="00516396" w:rsidP="00EE7024">
      <w:pPr>
        <w:spacing w:before="120" w:line="240" w:lineRule="auto"/>
        <w:rPr>
          <w:rFonts w:cs="Times New Roman"/>
          <w:i/>
          <w:noProof/>
          <w:sz w:val="20"/>
          <w:szCs w:val="20"/>
        </w:rPr>
      </w:pPr>
      <w:r w:rsidRPr="00864A6A">
        <w:rPr>
          <w:rFonts w:cs="Times New Roman"/>
          <w:i/>
          <w:noProof/>
          <w:sz w:val="20"/>
          <w:szCs w:val="20"/>
        </w:rPr>
        <w:t>Poznámka:</w:t>
      </w:r>
    </w:p>
    <w:p w:rsidR="00B85A72" w:rsidRPr="00864A6A" w:rsidRDefault="00B85A72" w:rsidP="00B85A72">
      <w:pPr>
        <w:rPr>
          <w:i/>
          <w:iCs/>
        </w:rPr>
      </w:pPr>
      <w:r w:rsidRPr="00864A6A">
        <w:rPr>
          <w:i/>
          <w:iCs/>
        </w:rPr>
        <w:t>Tabuľka obsahuje len úradom zvolený výber určitých foriem poskytovania ZS, preto uvedené čísla sú len informatívne.</w:t>
      </w:r>
    </w:p>
    <w:p w:rsidR="00516396" w:rsidRPr="00864A6A" w:rsidRDefault="00516396" w:rsidP="000E05D6">
      <w:pPr>
        <w:spacing w:line="240" w:lineRule="auto"/>
        <w:rPr>
          <w:rFonts w:eastAsia="Calibri" w:cs="Times New Roman"/>
          <w:i/>
          <w:noProof/>
          <w:lang w:eastAsia="en-US"/>
        </w:rPr>
      </w:pPr>
      <w:r w:rsidRPr="00864A6A">
        <w:rPr>
          <w:rFonts w:cs="Times New Roman"/>
          <w:i/>
          <w:noProof/>
        </w:rPr>
        <w:t xml:space="preserve"> </w:t>
      </w:r>
      <w:r w:rsidRPr="00864A6A">
        <w:rPr>
          <w:rFonts w:eastAsia="Calibri" w:cs="Times New Roman"/>
          <w:i/>
          <w:noProof/>
          <w:lang w:eastAsia="en-US"/>
        </w:rPr>
        <w:t>* U všetkých ZP sa uvádza počet nových zmlúv, neuvádzajú sa zmluvy predĺžené alebo inak zmenené dodatkom.</w:t>
      </w:r>
    </w:p>
    <w:p w:rsidR="00516396" w:rsidRPr="00864A6A" w:rsidRDefault="00B85A72" w:rsidP="000E05D6">
      <w:pPr>
        <w:spacing w:line="240" w:lineRule="auto"/>
        <w:rPr>
          <w:rFonts w:eastAsia="Calibri" w:cs="Times New Roman"/>
          <w:i/>
          <w:noProof/>
          <w:lang w:eastAsia="en-US"/>
        </w:rPr>
      </w:pPr>
      <w:r w:rsidRPr="00864A6A">
        <w:rPr>
          <w:rFonts w:eastAsia="Calibri" w:cs="Times New Roman"/>
          <w:i/>
          <w:noProof/>
          <w:lang w:eastAsia="en-US"/>
        </w:rPr>
        <w:t xml:space="preserve">** </w:t>
      </w:r>
      <w:r w:rsidR="00516396" w:rsidRPr="00864A6A">
        <w:rPr>
          <w:rFonts w:eastAsia="Calibri" w:cs="Times New Roman"/>
          <w:i/>
          <w:noProof/>
          <w:lang w:eastAsia="en-US"/>
        </w:rPr>
        <w:t>VšZP: Počet ukončených zmlúv zahŕňa len zmluvy ukončené z dôvodu neplnenia kritérií.</w:t>
      </w:r>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 xml:space="preserve">V roku 2016 rovnako ako v roku 2015 najvyšší počet novo uzatvorených zmlúv zo všetkých ZP mala Union (183); </w:t>
      </w:r>
      <w:r w:rsidR="00A551E1" w:rsidRPr="00864A6A">
        <w:rPr>
          <w:rFonts w:eastAsia="Calibri" w:cs="Times New Roman"/>
          <w:noProof/>
          <w:sz w:val="24"/>
          <w:szCs w:val="24"/>
          <w:lang w:eastAsia="en-US"/>
        </w:rPr>
        <w:t>DÔVERA</w:t>
      </w:r>
      <w:r w:rsidRPr="00864A6A">
        <w:rPr>
          <w:rFonts w:eastAsia="Calibri" w:cs="Times New Roman"/>
          <w:noProof/>
          <w:sz w:val="24"/>
          <w:szCs w:val="24"/>
          <w:lang w:eastAsia="en-US"/>
        </w:rPr>
        <w:t xml:space="preserve"> mala 80 a VšZP 39. V roku 2016 bolo celkovo u všetkých </w:t>
      </w:r>
      <w:r w:rsidR="00F6068D" w:rsidRPr="00864A6A">
        <w:rPr>
          <w:rFonts w:eastAsia="Calibri" w:cs="Times New Roman"/>
          <w:noProof/>
          <w:sz w:val="24"/>
          <w:szCs w:val="24"/>
          <w:lang w:eastAsia="en-US"/>
        </w:rPr>
        <w:t xml:space="preserve">                  </w:t>
      </w:r>
      <w:r w:rsidRPr="00864A6A">
        <w:rPr>
          <w:rFonts w:eastAsia="Calibri" w:cs="Times New Roman"/>
          <w:noProof/>
          <w:sz w:val="24"/>
          <w:szCs w:val="24"/>
          <w:lang w:eastAsia="en-US"/>
        </w:rPr>
        <w:t xml:space="preserve">ZP 302 novo uzatvorených zmlúv a zaznamenaný bol výrazný pokles týchto zmlúv oproti roku 2015, kedy ich bolo celkovo v počte 523. VšZP v roku 2016 vykázala ukončenie zmluvy </w:t>
      </w:r>
      <w:r w:rsidR="00F6068D" w:rsidRPr="00864A6A">
        <w:rPr>
          <w:rFonts w:eastAsia="Calibri" w:cs="Times New Roman"/>
          <w:noProof/>
          <w:sz w:val="24"/>
          <w:szCs w:val="24"/>
          <w:lang w:eastAsia="en-US"/>
        </w:rPr>
        <w:t xml:space="preserve">               </w:t>
      </w:r>
      <w:r w:rsidRPr="00864A6A">
        <w:rPr>
          <w:rFonts w:eastAsia="Calibri" w:cs="Times New Roman"/>
          <w:noProof/>
          <w:sz w:val="24"/>
          <w:szCs w:val="24"/>
          <w:lang w:eastAsia="en-US"/>
        </w:rPr>
        <w:t xml:space="preserve">len u  4 poskytovateľov, a to po jednom v ŠAS, SVLZ, ADOS a ÚZS. V roku 2016 počet ukončených zmlúv bol v Unione a v </w:t>
      </w:r>
      <w:r w:rsidR="00942305" w:rsidRPr="00864A6A">
        <w:rPr>
          <w:rFonts w:eastAsia="Calibri" w:cs="Times New Roman"/>
          <w:noProof/>
          <w:sz w:val="24"/>
          <w:szCs w:val="24"/>
          <w:lang w:eastAsia="en-US"/>
        </w:rPr>
        <w:t>DÔVERE</w:t>
      </w:r>
      <w:r w:rsidRPr="00864A6A">
        <w:rPr>
          <w:rFonts w:eastAsia="Calibri" w:cs="Times New Roman"/>
          <w:noProof/>
          <w:sz w:val="24"/>
          <w:szCs w:val="24"/>
          <w:lang w:eastAsia="en-US"/>
        </w:rPr>
        <w:t xml:space="preserve"> spolu 273. </w:t>
      </w:r>
      <w:r w:rsidR="00A551E1" w:rsidRPr="00864A6A">
        <w:rPr>
          <w:rFonts w:eastAsia="Calibri" w:cs="Times New Roman"/>
          <w:noProof/>
          <w:sz w:val="24"/>
          <w:szCs w:val="24"/>
          <w:lang w:eastAsia="en-US"/>
        </w:rPr>
        <w:t>DÔVERA</w:t>
      </w:r>
      <w:r w:rsidRPr="00864A6A">
        <w:rPr>
          <w:rFonts w:eastAsia="Calibri" w:cs="Times New Roman"/>
          <w:noProof/>
          <w:sz w:val="24"/>
          <w:szCs w:val="24"/>
          <w:lang w:eastAsia="en-US"/>
        </w:rPr>
        <w:t xml:space="preserve"> vykázala 84 ukončených zmlúv, Union 189. Z uvedeného počtu bolo v ŠAS ukončených 237 zmlúv.   </w:t>
      </w:r>
    </w:p>
    <w:p w:rsidR="00516396" w:rsidRPr="00864A6A" w:rsidRDefault="00516396"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Počet zmlúv, ktoré mali uzatvorené jednotlivé ZP v roku 201</w:t>
      </w:r>
      <w:r w:rsidR="00B85A72" w:rsidRPr="00864A6A">
        <w:rPr>
          <w:rFonts w:eastAsia="Calibri" w:cs="Times New Roman"/>
          <w:noProof/>
          <w:sz w:val="24"/>
          <w:szCs w:val="24"/>
          <w:lang w:eastAsia="en-US"/>
        </w:rPr>
        <w:t>6</w:t>
      </w:r>
      <w:r w:rsidRPr="00864A6A">
        <w:rPr>
          <w:rFonts w:eastAsia="Calibri" w:cs="Times New Roman"/>
          <w:noProof/>
          <w:sz w:val="24"/>
          <w:szCs w:val="24"/>
          <w:lang w:eastAsia="en-US"/>
        </w:rPr>
        <w:t xml:space="preserve"> s PZS vybraných fori</w:t>
      </w:r>
      <w:r w:rsidR="006370A3" w:rsidRPr="00864A6A">
        <w:rPr>
          <w:rFonts w:eastAsia="Calibri" w:cs="Times New Roman"/>
          <w:noProof/>
          <w:sz w:val="24"/>
          <w:szCs w:val="24"/>
          <w:lang w:eastAsia="en-US"/>
        </w:rPr>
        <w:t>em ZS, je uvedený v prílohe č.</w:t>
      </w:r>
      <w:r w:rsidR="000F17F7" w:rsidRPr="00864A6A">
        <w:rPr>
          <w:rFonts w:eastAsia="Calibri" w:cs="Times New Roman"/>
          <w:noProof/>
          <w:sz w:val="24"/>
          <w:szCs w:val="24"/>
          <w:lang w:eastAsia="en-US"/>
        </w:rPr>
        <w:t xml:space="preserve"> </w:t>
      </w:r>
      <w:r w:rsidR="006370A3" w:rsidRPr="00864A6A">
        <w:rPr>
          <w:rFonts w:eastAsia="Calibri" w:cs="Times New Roman"/>
          <w:noProof/>
          <w:sz w:val="24"/>
          <w:szCs w:val="24"/>
          <w:lang w:eastAsia="en-US"/>
        </w:rPr>
        <w:t>19</w:t>
      </w:r>
      <w:r w:rsidR="000F17F7" w:rsidRPr="00864A6A">
        <w:rPr>
          <w:rFonts w:eastAsia="Calibri" w:cs="Times New Roman"/>
          <w:noProof/>
          <w:sz w:val="24"/>
          <w:szCs w:val="24"/>
          <w:lang w:eastAsia="en-US"/>
        </w:rPr>
        <w:t>.</w:t>
      </w:r>
      <w:r w:rsidRPr="00864A6A">
        <w:rPr>
          <w:rFonts w:eastAsia="Calibri" w:cs="Times New Roman"/>
          <w:noProof/>
          <w:sz w:val="24"/>
          <w:szCs w:val="24"/>
          <w:lang w:eastAsia="en-US"/>
        </w:rPr>
        <w:t xml:space="preserve"> </w:t>
      </w:r>
    </w:p>
    <w:p w:rsidR="00516396" w:rsidRPr="00864A6A" w:rsidRDefault="00B77B2B"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Z tabuľky v prílohe č.</w:t>
      </w:r>
      <w:r w:rsidR="000F17F7" w:rsidRPr="00864A6A">
        <w:rPr>
          <w:rFonts w:eastAsia="Calibri" w:cs="Times New Roman"/>
          <w:noProof/>
          <w:sz w:val="24"/>
          <w:szCs w:val="24"/>
          <w:lang w:eastAsia="en-US"/>
        </w:rPr>
        <w:t xml:space="preserve"> </w:t>
      </w:r>
      <w:r w:rsidRPr="00864A6A">
        <w:rPr>
          <w:rFonts w:eastAsia="Calibri" w:cs="Times New Roman"/>
          <w:noProof/>
          <w:sz w:val="24"/>
          <w:szCs w:val="24"/>
          <w:lang w:eastAsia="en-US"/>
        </w:rPr>
        <w:t>1</w:t>
      </w:r>
      <w:r w:rsidR="00AC0BAE" w:rsidRPr="00864A6A">
        <w:rPr>
          <w:rFonts w:eastAsia="Calibri" w:cs="Times New Roman"/>
          <w:noProof/>
          <w:sz w:val="24"/>
          <w:szCs w:val="24"/>
          <w:lang w:eastAsia="en-US"/>
        </w:rPr>
        <w:t>9</w:t>
      </w:r>
      <w:r w:rsidR="00516396" w:rsidRPr="00864A6A">
        <w:rPr>
          <w:rFonts w:eastAsia="Calibri" w:cs="Times New Roman"/>
          <w:noProof/>
          <w:sz w:val="24"/>
          <w:szCs w:val="24"/>
          <w:lang w:eastAsia="en-US"/>
        </w:rPr>
        <w:t xml:space="preserve"> vyplýva, že najväčší počet zmlúv s PZS vybraných foriem ZS v roku 2016 mala uzatvorených </w:t>
      </w:r>
      <w:r w:rsidR="00A551E1" w:rsidRPr="00864A6A">
        <w:rPr>
          <w:rFonts w:eastAsia="Calibri" w:cs="Times New Roman"/>
          <w:noProof/>
          <w:sz w:val="24"/>
          <w:szCs w:val="24"/>
          <w:lang w:eastAsia="en-US"/>
        </w:rPr>
        <w:t>DÔVERA</w:t>
      </w:r>
      <w:r w:rsidR="00516396" w:rsidRPr="00864A6A">
        <w:rPr>
          <w:rFonts w:eastAsia="Calibri" w:cs="Times New Roman"/>
          <w:noProof/>
          <w:sz w:val="24"/>
          <w:szCs w:val="24"/>
          <w:lang w:eastAsia="en-US"/>
        </w:rPr>
        <w:t xml:space="preserve">, celkom 11 658. Najviac uzatvorených zmlúv </w:t>
      </w:r>
      <w:r w:rsidR="00516396" w:rsidRPr="00864A6A">
        <w:rPr>
          <w:rFonts w:eastAsia="Calibri" w:cs="Times New Roman"/>
          <w:noProof/>
          <w:sz w:val="24"/>
          <w:szCs w:val="24"/>
          <w:lang w:eastAsia="en-US"/>
        </w:rPr>
        <w:lastRenderedPageBreak/>
        <w:t xml:space="preserve">so všeobecnými nemocnicami mala VšZP (62), rovnako ako v roku 2015. </w:t>
      </w:r>
      <w:r w:rsidR="00A551E1" w:rsidRPr="00864A6A">
        <w:rPr>
          <w:rFonts w:eastAsia="Calibri" w:cs="Times New Roman"/>
          <w:noProof/>
          <w:sz w:val="24"/>
          <w:szCs w:val="24"/>
          <w:lang w:eastAsia="en-US"/>
        </w:rPr>
        <w:t>DÔVERA</w:t>
      </w:r>
      <w:r w:rsidR="00516396" w:rsidRPr="00864A6A">
        <w:rPr>
          <w:rFonts w:eastAsia="Calibri" w:cs="Times New Roman"/>
          <w:noProof/>
          <w:sz w:val="24"/>
          <w:szCs w:val="24"/>
          <w:lang w:eastAsia="en-US"/>
        </w:rPr>
        <w:t xml:space="preserve"> (53)</w:t>
      </w:r>
      <w:r w:rsidR="000F17F7" w:rsidRPr="00864A6A">
        <w:rPr>
          <w:rFonts w:eastAsia="Calibri" w:cs="Times New Roman"/>
          <w:noProof/>
          <w:sz w:val="24"/>
          <w:szCs w:val="24"/>
          <w:lang w:eastAsia="en-US"/>
        </w:rPr>
        <w:t> a</w:t>
      </w:r>
      <w:r w:rsidR="00516396" w:rsidRPr="00864A6A">
        <w:rPr>
          <w:rFonts w:eastAsia="Calibri" w:cs="Times New Roman"/>
          <w:noProof/>
          <w:sz w:val="24"/>
          <w:szCs w:val="24"/>
          <w:lang w:eastAsia="en-US"/>
        </w:rPr>
        <w:t xml:space="preserve"> Union (55) vykázali rovnaký počet uzatvorených zmlúv ako v roku 2015. Počet zmlúv uzatvorených so špecializovanými ústavmi v roku 2016 je vo všetkých ZP porovnateľný s rokom 2015. </w:t>
      </w:r>
    </w:p>
    <w:p w:rsidR="00516396" w:rsidRPr="00864A6A" w:rsidRDefault="00A551E1" w:rsidP="00516396">
      <w:pPr>
        <w:spacing w:before="120" w:after="120" w:line="240" w:lineRule="auto"/>
        <w:rPr>
          <w:rFonts w:eastAsia="Calibri" w:cs="Times New Roman"/>
          <w:noProof/>
          <w:sz w:val="24"/>
          <w:szCs w:val="24"/>
          <w:lang w:eastAsia="en-US"/>
        </w:rPr>
      </w:pPr>
      <w:r w:rsidRPr="00864A6A">
        <w:rPr>
          <w:rFonts w:eastAsia="Calibri" w:cs="Times New Roman"/>
          <w:noProof/>
          <w:sz w:val="24"/>
          <w:szCs w:val="24"/>
          <w:lang w:eastAsia="en-US"/>
        </w:rPr>
        <w:t>DÔVERA</w:t>
      </w:r>
      <w:r w:rsidR="00516396" w:rsidRPr="00864A6A">
        <w:rPr>
          <w:rFonts w:eastAsia="Calibri" w:cs="Times New Roman"/>
          <w:noProof/>
          <w:sz w:val="24"/>
          <w:szCs w:val="24"/>
          <w:lang w:eastAsia="en-US"/>
        </w:rPr>
        <w:t xml:space="preserve"> vykázala rovnako ako v roku 2015 najvyšší počet zazmluvnených poskytovateľov ambulantnej LSPP (130). Oproti roku 2015 (125) sa počet zmlúv s poskytovateľmi jednodňovej zdravotnej starostlivosti v roku 2016 zvýšil (134). Nárast sa zaznamenal najmä vo VšZP z pôvodných (22) uzatvorených zmlúv roku 2015 na (30) v roku 2016. </w:t>
      </w:r>
      <w:r w:rsidRPr="00864A6A">
        <w:rPr>
          <w:rFonts w:eastAsia="Calibri" w:cs="Times New Roman"/>
          <w:noProof/>
          <w:sz w:val="24"/>
          <w:szCs w:val="24"/>
          <w:lang w:eastAsia="en-US"/>
        </w:rPr>
        <w:t>DÔVERA</w:t>
      </w:r>
      <w:r w:rsidR="00516396" w:rsidRPr="00864A6A">
        <w:rPr>
          <w:rFonts w:eastAsia="Calibri" w:cs="Times New Roman"/>
          <w:noProof/>
          <w:sz w:val="24"/>
          <w:szCs w:val="24"/>
          <w:lang w:eastAsia="en-US"/>
        </w:rPr>
        <w:t xml:space="preserve"> vykazuje najvyšší počet zmlúv u uvedeného typu PZS (93). Počet zazmluvnených dialyzačných stredísk oproti roku 2015 poklesol vo všetkých ZP z pôvodných (57) v roku 2015 na (52) v roku 2016. Tak ako v roku 2015 s poskytovateľmi pôrodnej asistencie mala uzatvorené zmluvy VšZP</w:t>
      </w:r>
      <w:r w:rsidR="00D91FF5" w:rsidRPr="00864A6A">
        <w:rPr>
          <w:rFonts w:eastAsia="Calibri" w:cs="Times New Roman"/>
          <w:noProof/>
          <w:sz w:val="24"/>
          <w:szCs w:val="24"/>
          <w:lang w:eastAsia="en-US"/>
        </w:rPr>
        <w:t> a</w:t>
      </w:r>
      <w:r w:rsidR="00516396" w:rsidRPr="00864A6A">
        <w:rPr>
          <w:rFonts w:eastAsia="Calibri" w:cs="Times New Roman"/>
          <w:noProof/>
          <w:sz w:val="24"/>
          <w:szCs w:val="24"/>
          <w:lang w:eastAsia="en-US"/>
        </w:rPr>
        <w:t xml:space="preserve"> Union, s centrami asistovanej reprodukcie – IVF, VšZP a </w:t>
      </w:r>
      <w:r w:rsidRPr="00864A6A">
        <w:rPr>
          <w:rFonts w:eastAsia="Calibri" w:cs="Times New Roman"/>
          <w:noProof/>
          <w:sz w:val="24"/>
          <w:szCs w:val="24"/>
          <w:lang w:eastAsia="en-US"/>
        </w:rPr>
        <w:t>DÔVERA</w:t>
      </w:r>
      <w:r w:rsidR="00516396" w:rsidRPr="00864A6A">
        <w:rPr>
          <w:rFonts w:eastAsia="Calibri" w:cs="Times New Roman"/>
          <w:noProof/>
          <w:sz w:val="24"/>
          <w:szCs w:val="24"/>
          <w:lang w:eastAsia="en-US"/>
        </w:rPr>
        <w:t>. So zariadeniami biomedicínskeho výskumu nemala v roku 2016 uzatvorenú zmluvu žiadna ZP, rovnaká situácia bola aj v roku 2015.</w:t>
      </w:r>
    </w:p>
    <w:p w:rsidR="00516396" w:rsidRPr="00864A6A" w:rsidRDefault="00516396" w:rsidP="009962E9">
      <w:pPr>
        <w:spacing w:before="120" w:after="120" w:line="240" w:lineRule="auto"/>
        <w:rPr>
          <w:rFonts w:cs="Times New Roman"/>
          <w:b/>
          <w:bCs/>
          <w:sz w:val="24"/>
          <w:szCs w:val="24"/>
          <w:lang w:eastAsia="cs-CZ"/>
        </w:rPr>
      </w:pPr>
      <w:r w:rsidRPr="00864A6A">
        <w:rPr>
          <w:rFonts w:cs="Times New Roman"/>
          <w:noProof/>
          <w:sz w:val="24"/>
          <w:szCs w:val="24"/>
        </w:rPr>
        <w:t xml:space="preserve"> </w:t>
      </w:r>
      <w:bookmarkStart w:id="172" w:name="_Toc482864285"/>
      <w:r w:rsidRPr="00864A6A">
        <w:rPr>
          <w:rFonts w:cs="Times New Roman"/>
          <w:b/>
          <w:bCs/>
          <w:sz w:val="24"/>
          <w:szCs w:val="24"/>
          <w:lang w:eastAsia="cs-CZ"/>
        </w:rPr>
        <w:t>Zabezpečenie VMS</w:t>
      </w:r>
      <w:bookmarkEnd w:id="172"/>
    </w:p>
    <w:p w:rsidR="009962E9" w:rsidRPr="00864A6A" w:rsidRDefault="00516396" w:rsidP="00516396">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 xml:space="preserve">ZP sú povinné uzatvárať zmluvy o poskytovaní ZS s PZS najmenej v rozsahu VMS v zmysle § 7 zákona č. 581/2004 Z. z. Záväzné normatívy sú dané nariadením vlády </w:t>
      </w:r>
      <w:r w:rsidR="00937566" w:rsidRPr="00864A6A">
        <w:rPr>
          <w:rFonts w:eastAsia="Calibri" w:cs="Times New Roman"/>
          <w:bCs/>
          <w:noProof/>
          <w:sz w:val="24"/>
          <w:szCs w:val="24"/>
          <w:lang w:eastAsia="en-US"/>
        </w:rPr>
        <w:t>SR č. 640/2008 Z. z</w:t>
      </w:r>
      <w:r w:rsidRPr="00864A6A">
        <w:rPr>
          <w:rFonts w:eastAsia="Calibri" w:cs="Times New Roman"/>
          <w:bCs/>
          <w:noProof/>
          <w:sz w:val="24"/>
          <w:szCs w:val="24"/>
          <w:lang w:eastAsia="en-US"/>
        </w:rPr>
        <w:t>.</w:t>
      </w:r>
    </w:p>
    <w:p w:rsidR="00516396" w:rsidRPr="00864A6A" w:rsidRDefault="00516396" w:rsidP="00516396">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VMS pre poskytovateľov ambulantnej ZS je vyjadrená počtom LM na počet obyvateľov príslušného územia – SR, krajov, prípadne okresov; LM sa rozumie výkon činnosti lekára s príslušnou odbornou spôsobilosťou v rozsahu 40, resp. 38 hodín, ak ide o rizikové činnosti, fondu pracovného času. Tieto údaje sú uverejnené v prílohách č. 1 – 3 k nariadeniu vlády</w:t>
      </w:r>
      <w:r w:rsidR="00856319" w:rsidRPr="00864A6A">
        <w:rPr>
          <w:rFonts w:eastAsia="Calibri" w:cs="Times New Roman"/>
          <w:bCs/>
          <w:noProof/>
          <w:sz w:val="24"/>
          <w:szCs w:val="24"/>
          <w:lang w:eastAsia="en-US"/>
        </w:rPr>
        <w:t xml:space="preserve"> SR č. 640/2008 Z. z</w:t>
      </w:r>
      <w:r w:rsidRPr="00864A6A">
        <w:rPr>
          <w:rFonts w:eastAsia="Calibri" w:cs="Times New Roman"/>
          <w:bCs/>
          <w:noProof/>
          <w:sz w:val="24"/>
          <w:szCs w:val="24"/>
          <w:lang w:eastAsia="en-US"/>
        </w:rPr>
        <w:t xml:space="preserve">. </w:t>
      </w:r>
    </w:p>
    <w:p w:rsidR="00516396" w:rsidRPr="00864A6A" w:rsidRDefault="00516396" w:rsidP="00516396">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Všeobecná ambulantná zdravotná starostlivosť</w:t>
      </w:r>
    </w:p>
    <w:p w:rsidR="00516396" w:rsidRPr="00864A6A" w:rsidRDefault="00516396" w:rsidP="00516396">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Normatív VAS pre dospelých je 1 733,3 LM a pre deti a dorast 718,5 LM v SR. V rámci VAS je naplnený normatív vo všetkých samosprávnych krajoch aj v rámci SR vo všetkých ZP.</w:t>
      </w:r>
    </w:p>
    <w:p w:rsidR="00516396" w:rsidRPr="00864A6A" w:rsidRDefault="00516396" w:rsidP="00516396">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Špecializovaná ambulantná zdravotná starostlivosť gynekologická a zubno-lekárska</w:t>
      </w:r>
    </w:p>
    <w:p w:rsidR="00516396" w:rsidRPr="00864A6A" w:rsidRDefault="00516396" w:rsidP="00516396">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 xml:space="preserve">Všetky ZP naplnili normatív pre ŠAS gynekologická na počet poistencov za celú SR. Prepočítané normatívy podľa počtu poistencov pre okresy nenaplnila VšZP v 14 okresoch: Senec, Galanta, Senica, Nové Mesto nad Váhom, Zlaté Moravce, Námestovo, Detva, Poltár Kežmarok, Levoča, Sabinov, Stropkov, Gelnica a Košice-okolie; </w:t>
      </w:r>
      <w:r w:rsidR="00A551E1" w:rsidRPr="00864A6A">
        <w:rPr>
          <w:rFonts w:eastAsia="Calibri" w:cs="Times New Roman"/>
          <w:bCs/>
          <w:noProof/>
          <w:sz w:val="24"/>
          <w:szCs w:val="24"/>
          <w:lang w:eastAsia="en-US"/>
        </w:rPr>
        <w:t>DÔVERA</w:t>
      </w:r>
      <w:r w:rsidRPr="00864A6A">
        <w:rPr>
          <w:rFonts w:eastAsia="Calibri" w:cs="Times New Roman"/>
          <w:bCs/>
          <w:noProof/>
          <w:sz w:val="24"/>
          <w:szCs w:val="24"/>
          <w:lang w:eastAsia="en-US"/>
        </w:rPr>
        <w:t xml:space="preserve"> v troch okresoch: Prievidza, Gelnica a Košice-okolie. Union splnila prepočítané normatívy vo všetkých okresoch.</w:t>
      </w:r>
    </w:p>
    <w:p w:rsidR="00516396" w:rsidRPr="00864A6A" w:rsidRDefault="00516396" w:rsidP="00516396">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 xml:space="preserve">V ŠAS zubno-lekárskej normatívy na počet poistencov za celú SR splnili všetky ZP. Prepočítané normatívy v okresoch nenaplnila VšZP v troch okresoch: Poltár, Kežmarok, Levoča. </w:t>
      </w:r>
      <w:r w:rsidR="00A551E1" w:rsidRPr="00864A6A">
        <w:rPr>
          <w:rFonts w:eastAsia="Calibri" w:cs="Times New Roman"/>
          <w:bCs/>
          <w:noProof/>
          <w:sz w:val="24"/>
          <w:szCs w:val="24"/>
          <w:lang w:eastAsia="en-US"/>
        </w:rPr>
        <w:t>DÔVERA</w:t>
      </w:r>
      <w:r w:rsidRPr="00864A6A">
        <w:rPr>
          <w:rFonts w:eastAsia="Calibri" w:cs="Times New Roman"/>
          <w:bCs/>
          <w:noProof/>
          <w:sz w:val="24"/>
          <w:szCs w:val="24"/>
          <w:lang w:eastAsia="en-US"/>
        </w:rPr>
        <w:t xml:space="preserve"> a Union splnili prepočítané normatívy vo všetkých okresoch.</w:t>
      </w:r>
    </w:p>
    <w:p w:rsidR="00516396" w:rsidRPr="00864A6A" w:rsidRDefault="00516396" w:rsidP="00516396">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Špecializovaná ambulantná zdravotná starostlivosť iná</w:t>
      </w:r>
    </w:p>
    <w:p w:rsidR="00516396" w:rsidRPr="00864A6A" w:rsidRDefault="00516396" w:rsidP="006D3728">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V roku 2016 nenaplnili ZP zo 42 odborností v ŠAS inej prepočítaný normatív LM VMS v týchto odbornostiach:</w:t>
      </w:r>
    </w:p>
    <w:p w:rsidR="00516396" w:rsidRPr="00864A6A" w:rsidRDefault="00516396" w:rsidP="006D3728">
      <w:pPr>
        <w:numPr>
          <w:ilvl w:val="0"/>
          <w:numId w:val="20"/>
        </w:numPr>
        <w:tabs>
          <w:tab w:val="num" w:pos="426"/>
        </w:tabs>
        <w:spacing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VšZP:</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liečebná pedagogika – prepočítaný normatív pre celú SR (príloha č. 3 k nariadeniu vlády</w:t>
      </w:r>
      <w:r w:rsidR="0002026C" w:rsidRPr="00864A6A">
        <w:rPr>
          <w:rFonts w:eastAsia="Calibri" w:cs="Times New Roman"/>
          <w:bCs/>
          <w:noProof/>
          <w:sz w:val="24"/>
          <w:szCs w:val="24"/>
          <w:lang w:eastAsia="en-US"/>
        </w:rPr>
        <w:t xml:space="preserve"> SR</w:t>
      </w:r>
      <w:r w:rsidRPr="00864A6A">
        <w:rPr>
          <w:rFonts w:eastAsia="Calibri" w:cs="Times New Roman"/>
          <w:bCs/>
          <w:noProof/>
          <w:sz w:val="24"/>
          <w:szCs w:val="24"/>
          <w:lang w:eastAsia="en-US"/>
        </w:rPr>
        <w:t xml:space="preserve"> č.</w:t>
      </w:r>
      <w:r w:rsidR="0059443E" w:rsidRPr="00864A6A">
        <w:rPr>
          <w:rFonts w:eastAsia="Calibri" w:cs="Times New Roman"/>
          <w:bCs/>
          <w:noProof/>
          <w:sz w:val="24"/>
          <w:szCs w:val="24"/>
          <w:lang w:eastAsia="en-US"/>
        </w:rPr>
        <w:t xml:space="preserve"> </w:t>
      </w:r>
      <w:r w:rsidRPr="00864A6A">
        <w:rPr>
          <w:rFonts w:eastAsia="Calibri" w:cs="Times New Roman"/>
          <w:bCs/>
          <w:noProof/>
          <w:sz w:val="24"/>
          <w:szCs w:val="24"/>
          <w:lang w:eastAsia="en-US"/>
        </w:rPr>
        <w:t>640/2008 Z. z.)</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klinické pracovné lekárstvo a toxikológia: Trnavský kraj, Trenčiansky kraj a Nitriansky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medicína drogových závislostí: Trnavský kraj a Žilinský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pediatria: Nitriansky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plastická chirurgia: Trenčiansky a Nitriansky kraj.</w:t>
      </w:r>
    </w:p>
    <w:p w:rsidR="00516396" w:rsidRPr="00864A6A" w:rsidRDefault="00A551E1" w:rsidP="006D3728">
      <w:pPr>
        <w:numPr>
          <w:ilvl w:val="0"/>
          <w:numId w:val="20"/>
        </w:numPr>
        <w:spacing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DÔVERA</w:t>
      </w:r>
      <w:r w:rsidR="00516396" w:rsidRPr="00864A6A">
        <w:rPr>
          <w:rFonts w:eastAsia="Calibri" w:cs="Times New Roman"/>
          <w:bCs/>
          <w:noProof/>
          <w:sz w:val="24"/>
          <w:szCs w:val="24"/>
          <w:lang w:eastAsia="en-US"/>
        </w:rPr>
        <w:t>:</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kardiochirurgia –  pre SR,</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klinické pracovné lekárstvo a toxikológia: Bratislavský kraj, Trnavský kraj, Trenčiansky kraj</w:t>
      </w:r>
      <w:r w:rsidR="0059443E" w:rsidRPr="00864A6A">
        <w:rPr>
          <w:rFonts w:eastAsia="Calibri" w:cs="Times New Roman"/>
          <w:bCs/>
          <w:noProof/>
          <w:sz w:val="24"/>
          <w:szCs w:val="24"/>
          <w:lang w:eastAsia="en-US"/>
        </w:rPr>
        <w:t> a</w:t>
      </w:r>
      <w:r w:rsidRPr="00864A6A">
        <w:rPr>
          <w:rFonts w:eastAsia="Calibri" w:cs="Times New Roman"/>
          <w:bCs/>
          <w:noProof/>
          <w:sz w:val="24"/>
          <w:szCs w:val="24"/>
          <w:lang w:eastAsia="en-US"/>
        </w:rPr>
        <w:t xml:space="preserve"> Nitriansky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lastRenderedPageBreak/>
        <w:t>lekárska genetika: Trnavský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liečebná pedagogika: Trnavský kraj, Trenčiansky kraj a Nitriansky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medicína drogových závislostí: Prešovský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plastická chirurgia: Trnavský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radiačná onkológia: Trnavský kraj a Trenčiansky kraj.</w:t>
      </w:r>
    </w:p>
    <w:p w:rsidR="00516396" w:rsidRPr="00864A6A" w:rsidRDefault="00516396" w:rsidP="006D3728">
      <w:pPr>
        <w:numPr>
          <w:ilvl w:val="0"/>
          <w:numId w:val="20"/>
        </w:numPr>
        <w:spacing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Union:</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klinické pracovné lekárstvo a toxikológia: Trenčiansky kraj a Nitriansky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lekárska genetika: Trnavský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liečebná pedagogika: Trnavský kraj, Trenčiansky kraj a Nitriansky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medicína drogových závislostí: Prešovský kraj,</w:t>
      </w:r>
    </w:p>
    <w:p w:rsidR="00516396" w:rsidRPr="00864A6A" w:rsidRDefault="00516396" w:rsidP="006D3728">
      <w:pPr>
        <w:spacing w:line="240" w:lineRule="auto"/>
        <w:ind w:left="360"/>
        <w:rPr>
          <w:rFonts w:eastAsia="Calibri" w:cs="Times New Roman"/>
          <w:bCs/>
          <w:noProof/>
          <w:sz w:val="24"/>
          <w:szCs w:val="24"/>
          <w:u w:val="single"/>
          <w:lang w:eastAsia="en-US"/>
        </w:rPr>
      </w:pPr>
      <w:r w:rsidRPr="00864A6A">
        <w:rPr>
          <w:rFonts w:eastAsia="Calibri" w:cs="Times New Roman"/>
          <w:bCs/>
          <w:noProof/>
          <w:sz w:val="24"/>
          <w:szCs w:val="24"/>
          <w:lang w:eastAsia="en-US"/>
        </w:rPr>
        <w:t>plastická chirurgia: Trnavský kraj,</w:t>
      </w:r>
    </w:p>
    <w:p w:rsidR="00516396" w:rsidRPr="00864A6A" w:rsidRDefault="00516396" w:rsidP="006D3728">
      <w:pPr>
        <w:spacing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radiačná onkológia: Trnavský kraj a Trenčiansky kraj.</w:t>
      </w:r>
    </w:p>
    <w:p w:rsidR="00516396" w:rsidRPr="00864A6A" w:rsidRDefault="00516396" w:rsidP="006D3728">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Dialyzačné strediská</w:t>
      </w:r>
    </w:p>
    <w:p w:rsidR="00516396" w:rsidRPr="00864A6A" w:rsidRDefault="00516396" w:rsidP="009962E9">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VMS dialyzačných stredísk je stanovená počtom dialyzačných monitorov (667 monitorov) na počet obyvateľov SR a na počet obyvateľov jednotlivých krajov. Podľa prílohy č. 4 nariadenia vlády</w:t>
      </w:r>
      <w:r w:rsidR="0002026C" w:rsidRPr="00864A6A">
        <w:rPr>
          <w:rFonts w:eastAsia="Calibri" w:cs="Times New Roman"/>
          <w:bCs/>
          <w:noProof/>
          <w:sz w:val="24"/>
          <w:szCs w:val="24"/>
          <w:lang w:eastAsia="en-US"/>
        </w:rPr>
        <w:t xml:space="preserve"> SR</w:t>
      </w:r>
      <w:r w:rsidRPr="00864A6A">
        <w:rPr>
          <w:rFonts w:eastAsia="Calibri" w:cs="Times New Roman"/>
          <w:bCs/>
          <w:noProof/>
          <w:sz w:val="24"/>
          <w:szCs w:val="24"/>
          <w:lang w:eastAsia="en-US"/>
        </w:rPr>
        <w:t xml:space="preserve"> č. 640/2008 Z. z. naplnenie VMS za celú SR i samosprávne kraje splnili všetky ZP.</w:t>
      </w:r>
    </w:p>
    <w:p w:rsidR="00516396" w:rsidRPr="00864A6A" w:rsidRDefault="00516396" w:rsidP="009962E9">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 xml:space="preserve">Domáca ošetrovateľská starostlivosť </w:t>
      </w:r>
    </w:p>
    <w:p w:rsidR="00516396" w:rsidRPr="00864A6A" w:rsidRDefault="00516396" w:rsidP="009962E9">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 xml:space="preserve">Podľa prílohy č. 5 k nariadeniu vlády </w:t>
      </w:r>
      <w:r w:rsidR="0002026C" w:rsidRPr="00864A6A">
        <w:rPr>
          <w:rFonts w:eastAsia="Calibri" w:cs="Times New Roman"/>
          <w:bCs/>
          <w:noProof/>
          <w:sz w:val="24"/>
          <w:szCs w:val="24"/>
          <w:lang w:eastAsia="en-US"/>
        </w:rPr>
        <w:t xml:space="preserve">SR </w:t>
      </w:r>
      <w:r w:rsidRPr="00864A6A">
        <w:rPr>
          <w:rFonts w:eastAsia="Calibri" w:cs="Times New Roman"/>
          <w:bCs/>
          <w:noProof/>
          <w:sz w:val="24"/>
          <w:szCs w:val="24"/>
          <w:lang w:eastAsia="en-US"/>
        </w:rPr>
        <w:t>č. 640/2008 Z. z. je VMS pre DOS vyjadrená počtom SM na počet obyvateľov SR a na počet obyvateľov územia krajov. SM sa rozumie výkon</w:t>
      </w:r>
      <w:r w:rsidRPr="00864A6A">
        <w:rPr>
          <w:rFonts w:eastAsia="Calibri" w:cs="Times New Roman"/>
          <w:noProof/>
          <w:sz w:val="24"/>
          <w:szCs w:val="24"/>
          <w:lang w:eastAsia="en-US"/>
        </w:rPr>
        <w:t xml:space="preserve"> </w:t>
      </w:r>
      <w:r w:rsidRPr="00864A6A">
        <w:rPr>
          <w:rFonts w:eastAsia="Calibri" w:cs="Times New Roman"/>
          <w:bCs/>
          <w:noProof/>
          <w:sz w:val="24"/>
          <w:szCs w:val="24"/>
          <w:lang w:eastAsia="en-US"/>
        </w:rPr>
        <w:t>činnosti sestry s príslušnou odbornou spôsobilosťou v rozsahu 40 hodín fondu pracovného času; ak ide o rizikové činnosti, v rozsahu 38 hodín fondu pracovného času. Normatív stanovenej VMS poskytovateľov DOS na územie SR je 808,6 SM. Prepočítané normatívy nariadenia vlády o VMS za celú SR naplnili všetky ZP, v rámci samosprávnych krajov VšZP nenaplnila normatív v Trenčianskom kraji.</w:t>
      </w:r>
    </w:p>
    <w:p w:rsidR="00516396" w:rsidRPr="00864A6A" w:rsidRDefault="00516396" w:rsidP="009962E9">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Ústavná zdravotná starostlivosť</w:t>
      </w:r>
    </w:p>
    <w:p w:rsidR="00516396" w:rsidRPr="00864A6A" w:rsidRDefault="00516396" w:rsidP="009962E9">
      <w:pPr>
        <w:spacing w:before="120" w:after="120" w:line="240" w:lineRule="auto"/>
        <w:ind w:left="360"/>
        <w:rPr>
          <w:rFonts w:eastAsia="Calibri" w:cs="Times New Roman"/>
          <w:b/>
          <w:bCs/>
          <w:noProof/>
          <w:sz w:val="24"/>
          <w:szCs w:val="24"/>
          <w:lang w:eastAsia="en-US"/>
        </w:rPr>
      </w:pPr>
      <w:r w:rsidRPr="00864A6A">
        <w:rPr>
          <w:rFonts w:eastAsia="Calibri" w:cs="Times New Roman"/>
          <w:bCs/>
          <w:noProof/>
          <w:sz w:val="24"/>
          <w:szCs w:val="24"/>
          <w:lang w:eastAsia="en-US"/>
        </w:rPr>
        <w:t xml:space="preserve">Príloha č. 6 k nariadeniu vlády </w:t>
      </w:r>
      <w:r w:rsidR="0002026C" w:rsidRPr="00864A6A">
        <w:rPr>
          <w:rFonts w:eastAsia="Calibri" w:cs="Times New Roman"/>
          <w:bCs/>
          <w:noProof/>
          <w:sz w:val="24"/>
          <w:szCs w:val="24"/>
          <w:lang w:eastAsia="en-US"/>
        </w:rPr>
        <w:t xml:space="preserve">SR </w:t>
      </w:r>
      <w:r w:rsidRPr="00864A6A">
        <w:rPr>
          <w:rFonts w:eastAsia="Calibri" w:cs="Times New Roman"/>
          <w:bCs/>
          <w:noProof/>
          <w:sz w:val="24"/>
          <w:szCs w:val="24"/>
          <w:lang w:eastAsia="en-US"/>
        </w:rPr>
        <w:t>č. 640/2008 Z. z. je VMS pre poskytovanie ústavnej zdravotnej starostlivosti vyjadrený minimálnym počtom lôžok v špecializačných odboroch rozdelených na lôžka určené na poskytovanie ústavnej zdravotnej starostlivosti akútne chorým osobám, chronicky chorým osobám a psychiatricky chorým osobám na územie SR a na územie kraja.</w:t>
      </w:r>
    </w:p>
    <w:p w:rsidR="00516396" w:rsidRPr="00864A6A" w:rsidRDefault="00516396" w:rsidP="009962E9">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V porovnaní s predchádzajúcimi rokmi pretrvávajú stále rovnaké nedostatky v plnení normatívov VMS v ústavnej zdravotnej starostlivosti. V rozpore s normatívmi nariadenia vlády</w:t>
      </w:r>
      <w:r w:rsidR="0002026C" w:rsidRPr="00864A6A">
        <w:rPr>
          <w:rFonts w:eastAsia="Calibri" w:cs="Times New Roman"/>
          <w:bCs/>
          <w:noProof/>
          <w:sz w:val="24"/>
          <w:szCs w:val="24"/>
          <w:lang w:eastAsia="en-US"/>
        </w:rPr>
        <w:t xml:space="preserve"> SR</w:t>
      </w:r>
      <w:r w:rsidRPr="00864A6A">
        <w:rPr>
          <w:rFonts w:eastAsia="Calibri" w:cs="Times New Roman"/>
          <w:bCs/>
          <w:noProof/>
          <w:sz w:val="24"/>
          <w:szCs w:val="24"/>
          <w:lang w:eastAsia="en-US"/>
        </w:rPr>
        <w:t xml:space="preserve"> č. 640/2008 Z. z. nemali ZP zazmluvnené lôžka nasledovne podľa ZP:</w:t>
      </w:r>
    </w:p>
    <w:p w:rsidR="00516396" w:rsidRPr="00864A6A" w:rsidRDefault="00516396" w:rsidP="009962E9">
      <w:pPr>
        <w:spacing w:before="120" w:after="120" w:line="240" w:lineRule="auto"/>
        <w:rPr>
          <w:rFonts w:eastAsia="Calibri" w:cs="Times New Roman"/>
          <w:bCs/>
          <w:noProof/>
          <w:sz w:val="24"/>
          <w:szCs w:val="24"/>
          <w:lang w:eastAsia="en-US"/>
        </w:rPr>
      </w:pPr>
      <w:r w:rsidRPr="00864A6A">
        <w:rPr>
          <w:rFonts w:eastAsia="Calibri" w:cs="Times New Roman"/>
          <w:b/>
          <w:bCs/>
          <w:noProof/>
          <w:sz w:val="24"/>
          <w:szCs w:val="24"/>
          <w:lang w:eastAsia="en-US"/>
        </w:rPr>
        <w:t xml:space="preserve">     VšZP</w:t>
      </w:r>
      <w:r w:rsidRPr="00864A6A">
        <w:rPr>
          <w:rFonts w:eastAsia="Calibri" w:cs="Times New Roman"/>
          <w:bCs/>
          <w:i/>
          <w:noProof/>
          <w:sz w:val="24"/>
          <w:szCs w:val="24"/>
          <w:lang w:eastAsia="en-US"/>
        </w:rPr>
        <w:t xml:space="preserve"> </w:t>
      </w:r>
      <w:r w:rsidRPr="00864A6A">
        <w:rPr>
          <w:rFonts w:eastAsia="Calibri" w:cs="Times New Roman"/>
          <w:bCs/>
          <w:noProof/>
          <w:sz w:val="24"/>
          <w:szCs w:val="24"/>
          <w:lang w:eastAsia="en-US"/>
        </w:rPr>
        <w:t>nemala na území SR zazmluvnené lôžka v odbornostiach:</w:t>
      </w:r>
    </w:p>
    <w:p w:rsidR="00516396" w:rsidRPr="00864A6A" w:rsidRDefault="00516396" w:rsidP="009962E9">
      <w:pPr>
        <w:spacing w:line="240" w:lineRule="auto"/>
        <w:ind w:left="357"/>
        <w:rPr>
          <w:rFonts w:eastAsia="Calibri" w:cs="Times New Roman"/>
          <w:bCs/>
          <w:noProof/>
          <w:sz w:val="24"/>
          <w:szCs w:val="24"/>
          <w:lang w:eastAsia="en-US"/>
        </w:rPr>
      </w:pPr>
      <w:r w:rsidRPr="00864A6A">
        <w:rPr>
          <w:rFonts w:eastAsia="Calibri" w:cs="Times New Roman"/>
          <w:bCs/>
          <w:noProof/>
          <w:sz w:val="24"/>
          <w:szCs w:val="24"/>
          <w:lang w:eastAsia="en-US"/>
        </w:rPr>
        <w:t>foniatria, nefrológia - ani jedno lôžko</w:t>
      </w:r>
    </w:p>
    <w:p w:rsidR="00516396" w:rsidRPr="00864A6A" w:rsidRDefault="00516396" w:rsidP="009962E9">
      <w:pPr>
        <w:spacing w:line="240" w:lineRule="auto"/>
        <w:ind w:left="357"/>
        <w:rPr>
          <w:rFonts w:eastAsia="Calibri" w:cs="Times New Roman"/>
          <w:bCs/>
          <w:noProof/>
          <w:sz w:val="24"/>
          <w:szCs w:val="24"/>
          <w:lang w:eastAsia="en-US"/>
        </w:rPr>
      </w:pPr>
      <w:r w:rsidRPr="00864A6A">
        <w:rPr>
          <w:rFonts w:eastAsia="Calibri" w:cs="Times New Roman"/>
          <w:bCs/>
          <w:noProof/>
          <w:sz w:val="24"/>
          <w:szCs w:val="24"/>
          <w:lang w:eastAsia="en-US"/>
        </w:rPr>
        <w:t>a nedostatočný počet lôžok: algeziológia, doliečovacie, paliatívna medicína.</w:t>
      </w:r>
    </w:p>
    <w:p w:rsidR="00516396" w:rsidRPr="00864A6A" w:rsidRDefault="00516396" w:rsidP="00516396">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 xml:space="preserve">      Podľa krajov nebolo dostatok lôžok v odbornostiach:</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Bratislavský kraj: pediatria, algeziológia, foniatria, doliečovacie,</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Trnavský kraj: infektológia, pneumológia a ftizeológia, psychiatria, klinická onkológia, anesteziológia a intenzívna medicína, gerontopsychiatria, doliečovacie, ošetrovateľské a paliatívna medicína,</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Trenčiansky kraj: infektológia, pneumológia a ftizeológia, anestéziológia a intenzívna medicína, neonatológia a novorodenecké lôžka, gerontopsychiatria, doliečovacie,</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Nitriansky kraj: maxilofaciálna chirurgia, fyziatria, balneológia a liečebná rehabilitácia, plastická chirurgia, dlhodobo chorých, paliatívna medicína,</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Žilinský kraj: infektológia, pneumológia a ftizeológia, plastická chirurgia, kardiológia, geriatria, gerontopsychiatria, doliečovacie, hematológia a transfuziológia,</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lastRenderedPageBreak/>
        <w:t>Banskobystrický kraj: pneumológia a ftizeológia, otorinolaryngológia, algeziológia, ortopedická protetika, doliečovacie, transplantačné, paliatívna medicína,</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Prešovský kraj: infektológia, klinické pracovné lekárstvo a klinická toxikológia, plastická chirurgia, radiačná onkológia, kardiológia, gerontopsychiatria, doliečovacie, paliatívna medicína.</w:t>
      </w:r>
    </w:p>
    <w:p w:rsidR="00516396" w:rsidRPr="00864A6A" w:rsidRDefault="00516396" w:rsidP="009962E9">
      <w:pPr>
        <w:numPr>
          <w:ilvl w:val="0"/>
          <w:numId w:val="45"/>
        </w:numPr>
        <w:spacing w:before="120" w:after="120" w:line="240" w:lineRule="auto"/>
        <w:ind w:left="714" w:hanging="357"/>
        <w:contextualSpacing/>
        <w:rPr>
          <w:rFonts w:eastAsia="Calibri" w:cs="Times New Roman"/>
          <w:bCs/>
          <w:noProof/>
          <w:sz w:val="24"/>
          <w:szCs w:val="24"/>
          <w:lang w:eastAsia="en-US"/>
        </w:rPr>
      </w:pPr>
      <w:r w:rsidRPr="00864A6A">
        <w:rPr>
          <w:rFonts w:eastAsia="Calibri" w:cs="Times New Roman"/>
          <w:bCs/>
          <w:noProof/>
          <w:sz w:val="24"/>
          <w:szCs w:val="24"/>
          <w:lang w:eastAsia="en-US"/>
        </w:rPr>
        <w:t>Košický kraj: algeziológia, nefrológia, doliečovacie, paliatívna medicína.</w:t>
      </w:r>
    </w:p>
    <w:p w:rsidR="009962E9" w:rsidRPr="00864A6A" w:rsidRDefault="009962E9" w:rsidP="009962E9">
      <w:pPr>
        <w:spacing w:before="120" w:after="120" w:line="240" w:lineRule="auto"/>
        <w:ind w:left="714"/>
        <w:contextualSpacing/>
        <w:rPr>
          <w:rFonts w:eastAsia="Calibri" w:cs="Times New Roman"/>
          <w:bCs/>
          <w:noProof/>
          <w:sz w:val="24"/>
          <w:szCs w:val="24"/>
          <w:lang w:eastAsia="en-US"/>
        </w:rPr>
      </w:pPr>
    </w:p>
    <w:p w:rsidR="00516396" w:rsidRPr="00864A6A" w:rsidRDefault="00A551E1" w:rsidP="009962E9">
      <w:pPr>
        <w:spacing w:before="120" w:after="120" w:line="240" w:lineRule="auto"/>
        <w:ind w:firstLine="357"/>
        <w:rPr>
          <w:rFonts w:eastAsia="Calibri" w:cs="Times New Roman"/>
          <w:bCs/>
          <w:noProof/>
          <w:sz w:val="24"/>
          <w:szCs w:val="24"/>
          <w:lang w:eastAsia="en-US"/>
        </w:rPr>
      </w:pPr>
      <w:r w:rsidRPr="00864A6A">
        <w:rPr>
          <w:rFonts w:eastAsia="Calibri" w:cs="Times New Roman"/>
          <w:b/>
          <w:bCs/>
          <w:noProof/>
          <w:sz w:val="24"/>
          <w:szCs w:val="24"/>
          <w:lang w:eastAsia="en-US"/>
        </w:rPr>
        <w:t>DÔVERA</w:t>
      </w:r>
      <w:r w:rsidR="00516396" w:rsidRPr="00864A6A">
        <w:rPr>
          <w:rFonts w:eastAsia="Calibri" w:cs="Times New Roman"/>
          <w:bCs/>
          <w:i/>
          <w:noProof/>
          <w:sz w:val="24"/>
          <w:szCs w:val="24"/>
          <w:lang w:eastAsia="en-US"/>
        </w:rPr>
        <w:t xml:space="preserve"> </w:t>
      </w:r>
      <w:r w:rsidR="00516396" w:rsidRPr="00864A6A">
        <w:rPr>
          <w:rFonts w:eastAsia="Calibri" w:cs="Times New Roman"/>
          <w:bCs/>
          <w:noProof/>
          <w:sz w:val="24"/>
          <w:szCs w:val="24"/>
          <w:lang w:eastAsia="en-US"/>
        </w:rPr>
        <w:t>nemala na území SR zazmluvnené lôžka v odbornostiach:</w:t>
      </w:r>
    </w:p>
    <w:p w:rsidR="00516396" w:rsidRPr="00864A6A" w:rsidRDefault="00516396" w:rsidP="009962E9">
      <w:pPr>
        <w:spacing w:line="240" w:lineRule="auto"/>
        <w:ind w:left="357"/>
        <w:rPr>
          <w:rFonts w:eastAsia="Calibri" w:cs="Times New Roman"/>
          <w:bCs/>
          <w:noProof/>
          <w:sz w:val="24"/>
          <w:szCs w:val="24"/>
          <w:lang w:eastAsia="en-US"/>
        </w:rPr>
      </w:pPr>
      <w:r w:rsidRPr="00864A6A">
        <w:rPr>
          <w:rFonts w:eastAsia="Calibri" w:cs="Times New Roman"/>
          <w:bCs/>
          <w:noProof/>
          <w:sz w:val="24"/>
          <w:szCs w:val="24"/>
          <w:lang w:eastAsia="en-US"/>
        </w:rPr>
        <w:t>algeziológia, doliečovacie – nedostatočný počet lôžok.</w:t>
      </w:r>
    </w:p>
    <w:p w:rsidR="00516396" w:rsidRPr="00864A6A" w:rsidRDefault="00516396" w:rsidP="00516396">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Podľa krajov nebolo dostatok lôžok:</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Bratislavský kraj: algeziológia, </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Trnavský kraj: pneumológia a ftizeológia, oftalmológia, gerontopsychiatria, doliečovacie, paliatívna medicína, </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Trenčiansky kraj: gerontopsychiatria, doliečovacie,</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Nitriansky kraj: maxilofaciálna chirurgia, plastická chirurgia, paliatívna medicína,</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Žilinský kraj: geriatria, gerontopsychiatria, hematológia a transfuziológia,</w:t>
      </w:r>
    </w:p>
    <w:p w:rsidR="00516396" w:rsidRPr="00864A6A" w:rsidRDefault="00516396" w:rsidP="00516396">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Banskobystrický kraj: ortopedická protetika, doliečovacie, transplantačné, paliatívna medicína, </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Prešovský kraj: klinické pracovné lekárstvo a klinická toxikológia, plastická chirurgia, kardiológia, gerontopsychiatria, </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Košický kraj: algeziológia, nukleárna medicína, gerontopsychiatria, doliečovacie,</w:t>
      </w:r>
      <w:r w:rsidRPr="00864A6A">
        <w:rPr>
          <w:rFonts w:eastAsia="Calibri" w:cs="Times New Roman"/>
          <w:noProof/>
          <w:sz w:val="24"/>
          <w:szCs w:val="24"/>
          <w:lang w:eastAsia="en-US"/>
        </w:rPr>
        <w:t xml:space="preserve"> p</w:t>
      </w:r>
      <w:r w:rsidRPr="00864A6A">
        <w:rPr>
          <w:rFonts w:eastAsia="Calibri" w:cs="Times New Roman"/>
          <w:bCs/>
          <w:noProof/>
          <w:sz w:val="24"/>
          <w:szCs w:val="24"/>
          <w:lang w:eastAsia="en-US"/>
        </w:rPr>
        <w:t>aliatívna medicína.</w:t>
      </w:r>
    </w:p>
    <w:p w:rsidR="00516396" w:rsidRPr="00864A6A" w:rsidRDefault="00983AFE" w:rsidP="00636FF2">
      <w:pPr>
        <w:spacing w:before="120" w:after="120" w:line="240" w:lineRule="auto"/>
        <w:ind w:left="360"/>
        <w:rPr>
          <w:rFonts w:eastAsia="Calibri" w:cs="Times New Roman"/>
          <w:bCs/>
          <w:noProof/>
          <w:sz w:val="24"/>
          <w:szCs w:val="24"/>
          <w:lang w:eastAsia="en-US"/>
        </w:rPr>
      </w:pPr>
      <w:r w:rsidRPr="00864A6A">
        <w:rPr>
          <w:rFonts w:eastAsia="Calibri" w:cs="Times New Roman"/>
          <w:b/>
          <w:bCs/>
          <w:noProof/>
          <w:sz w:val="24"/>
          <w:szCs w:val="24"/>
          <w:lang w:eastAsia="en-US"/>
        </w:rPr>
        <w:br/>
      </w:r>
      <w:r w:rsidR="00516396" w:rsidRPr="00864A6A">
        <w:rPr>
          <w:rFonts w:eastAsia="Calibri" w:cs="Times New Roman"/>
          <w:b/>
          <w:bCs/>
          <w:noProof/>
          <w:sz w:val="24"/>
          <w:szCs w:val="24"/>
          <w:lang w:eastAsia="en-US"/>
        </w:rPr>
        <w:t>Union</w:t>
      </w:r>
      <w:r w:rsidR="00516396" w:rsidRPr="00864A6A">
        <w:rPr>
          <w:rFonts w:eastAsia="Calibri" w:cs="Times New Roman"/>
          <w:b/>
          <w:noProof/>
          <w:sz w:val="24"/>
          <w:szCs w:val="24"/>
          <w:lang w:eastAsia="en-US"/>
        </w:rPr>
        <w:t xml:space="preserve"> </w:t>
      </w:r>
      <w:r w:rsidR="00516396" w:rsidRPr="00864A6A">
        <w:rPr>
          <w:rFonts w:eastAsia="Calibri" w:cs="Times New Roman"/>
          <w:bCs/>
          <w:noProof/>
          <w:sz w:val="24"/>
          <w:szCs w:val="24"/>
          <w:lang w:eastAsia="en-US"/>
        </w:rPr>
        <w:t>mala na území SR zazmluvnené lôžka vo všetkých odbornostiach.</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Nemala však zazmluvnené lôžka podľa krajov:</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Bratislavský kraj: algeziológia, </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Trnavský kraj: gerontopsychiatria, doliečovacie,</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Trenčiansky kraj: gerontopsychiatria, doliečovacie,</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Nitriansky kraj: maxilofaciálna chirurgia, plastická chirurgia, paliatívna medicína,</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Žilinský kraj: gerontopsychiatria, </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Banskobystrický kraj: ortopedická protetika, doliečovacie, transplantačné, paliatívna medicína,</w:t>
      </w:r>
    </w:p>
    <w:p w:rsidR="00516396" w:rsidRPr="00864A6A" w:rsidRDefault="00516396" w:rsidP="00636FF2">
      <w:pPr>
        <w:numPr>
          <w:ilvl w:val="0"/>
          <w:numId w:val="45"/>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Prešovský kraj: gerontopsychiatria, paliatívna medicína,</w:t>
      </w:r>
    </w:p>
    <w:p w:rsidR="00516396" w:rsidRPr="00864A6A" w:rsidRDefault="00516396" w:rsidP="00983AFE">
      <w:pPr>
        <w:numPr>
          <w:ilvl w:val="0"/>
          <w:numId w:val="45"/>
        </w:numPr>
        <w:spacing w:before="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Košický kraj: algeziológia, gerontopsychiatria, doliečovacie.</w:t>
      </w:r>
    </w:p>
    <w:p w:rsidR="00516396" w:rsidRPr="00864A6A" w:rsidRDefault="00516396" w:rsidP="003C79AD">
      <w:pPr>
        <w:spacing w:before="120" w:after="120" w:line="240" w:lineRule="auto"/>
        <w:ind w:left="284"/>
        <w:rPr>
          <w:rFonts w:eastAsia="Calibri" w:cs="Times New Roman"/>
          <w:bCs/>
          <w:noProof/>
          <w:sz w:val="24"/>
          <w:szCs w:val="24"/>
          <w:lang w:eastAsia="en-US"/>
        </w:rPr>
      </w:pPr>
      <w:r w:rsidRPr="00864A6A">
        <w:rPr>
          <w:rFonts w:eastAsia="Calibri" w:cs="Times New Roman"/>
          <w:bCs/>
          <w:noProof/>
          <w:sz w:val="24"/>
          <w:szCs w:val="24"/>
          <w:lang w:eastAsia="en-US"/>
        </w:rPr>
        <w:t>Prepočítané normatívy podľa nariadenia vlády</w:t>
      </w:r>
      <w:r w:rsidR="0059568B" w:rsidRPr="00864A6A">
        <w:rPr>
          <w:rFonts w:eastAsia="Calibri" w:cs="Times New Roman"/>
          <w:bCs/>
          <w:noProof/>
          <w:sz w:val="24"/>
          <w:szCs w:val="24"/>
          <w:lang w:eastAsia="en-US"/>
        </w:rPr>
        <w:t xml:space="preserve"> SR</w:t>
      </w:r>
      <w:r w:rsidRPr="00864A6A">
        <w:rPr>
          <w:rFonts w:eastAsia="Calibri" w:cs="Times New Roman"/>
          <w:bCs/>
          <w:noProof/>
          <w:sz w:val="24"/>
          <w:szCs w:val="24"/>
          <w:lang w:eastAsia="en-US"/>
        </w:rPr>
        <w:t xml:space="preserve"> č. 640/2008 Z. z. nenaplnili      v uvedených odbornostiach v rámci SR VšZP a </w:t>
      </w:r>
      <w:r w:rsidR="00A551E1" w:rsidRPr="00864A6A">
        <w:rPr>
          <w:rFonts w:eastAsia="Calibri" w:cs="Times New Roman"/>
          <w:bCs/>
          <w:noProof/>
          <w:sz w:val="24"/>
          <w:szCs w:val="24"/>
          <w:lang w:eastAsia="en-US"/>
        </w:rPr>
        <w:t>DÔVERA</w:t>
      </w:r>
      <w:r w:rsidRPr="00864A6A">
        <w:rPr>
          <w:rFonts w:eastAsia="Calibri" w:cs="Times New Roman"/>
          <w:bCs/>
          <w:noProof/>
          <w:sz w:val="24"/>
          <w:szCs w:val="24"/>
          <w:lang w:eastAsia="en-US"/>
        </w:rPr>
        <w:t xml:space="preserve">. Avšak v rámci samosprávnych krajov nenaplnili všetky ZP počty lôžok v hore uvedených odbornostiach. </w:t>
      </w:r>
    </w:p>
    <w:p w:rsidR="00516396" w:rsidRPr="00864A6A" w:rsidRDefault="00516396" w:rsidP="00636FF2">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Hospic a mobilný hospic</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 xml:space="preserve">VMS pre hospic a mobilný hospic je nariadením vlády </w:t>
      </w:r>
      <w:r w:rsidR="0059568B" w:rsidRPr="00864A6A">
        <w:rPr>
          <w:rFonts w:eastAsia="Calibri" w:cs="Times New Roman"/>
          <w:bCs/>
          <w:noProof/>
          <w:sz w:val="24"/>
          <w:szCs w:val="24"/>
          <w:lang w:eastAsia="en-US"/>
        </w:rPr>
        <w:t xml:space="preserve">SR </w:t>
      </w:r>
      <w:r w:rsidRPr="00864A6A">
        <w:rPr>
          <w:rFonts w:eastAsia="Calibri" w:cs="Times New Roman"/>
          <w:bCs/>
          <w:noProof/>
          <w:sz w:val="24"/>
          <w:szCs w:val="24"/>
          <w:lang w:eastAsia="en-US"/>
        </w:rPr>
        <w:t>č. 640/2008 Z. z. ustanovená najmenej jedným hospicom a jedným mobilným hospicom na územie samosprávneho kraja.</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 xml:space="preserve">Normatívy nariadenia vlády </w:t>
      </w:r>
      <w:r w:rsidR="0059568B" w:rsidRPr="00864A6A">
        <w:rPr>
          <w:rFonts w:eastAsia="Calibri" w:cs="Times New Roman"/>
          <w:bCs/>
          <w:noProof/>
          <w:sz w:val="24"/>
          <w:szCs w:val="24"/>
          <w:lang w:eastAsia="en-US"/>
        </w:rPr>
        <w:t xml:space="preserve">SR </w:t>
      </w:r>
      <w:r w:rsidRPr="00864A6A">
        <w:rPr>
          <w:rFonts w:eastAsia="Calibri" w:cs="Times New Roman"/>
          <w:bCs/>
          <w:noProof/>
          <w:sz w:val="24"/>
          <w:szCs w:val="24"/>
          <w:lang w:eastAsia="en-US"/>
        </w:rPr>
        <w:t>č. 640/2008 Z. z. v hospicoch v rámci celej SR splnili všetky ZP. V rámci samosprávnych krajov nemala ani jedna ZP zazmluvnený hospic v Žilinskom kraji.</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 xml:space="preserve">V mobilných hospicoch nesplnila normatív nariadenia vlády </w:t>
      </w:r>
      <w:r w:rsidR="0059568B" w:rsidRPr="00864A6A">
        <w:rPr>
          <w:rFonts w:eastAsia="Calibri" w:cs="Times New Roman"/>
          <w:bCs/>
          <w:noProof/>
          <w:sz w:val="24"/>
          <w:szCs w:val="24"/>
          <w:lang w:eastAsia="en-US"/>
        </w:rPr>
        <w:t xml:space="preserve">SR </w:t>
      </w:r>
      <w:r w:rsidRPr="00864A6A">
        <w:rPr>
          <w:rFonts w:eastAsia="Calibri" w:cs="Times New Roman"/>
          <w:bCs/>
          <w:noProof/>
          <w:sz w:val="24"/>
          <w:szCs w:val="24"/>
          <w:lang w:eastAsia="en-US"/>
        </w:rPr>
        <w:t xml:space="preserve">č. 640/2008 Z. z. v rámci SR </w:t>
      </w:r>
      <w:r w:rsidR="00A551E1" w:rsidRPr="00864A6A">
        <w:rPr>
          <w:rFonts w:eastAsia="Calibri" w:cs="Times New Roman"/>
          <w:bCs/>
          <w:noProof/>
          <w:sz w:val="24"/>
          <w:szCs w:val="24"/>
          <w:lang w:eastAsia="en-US"/>
        </w:rPr>
        <w:t>DÔVERA</w:t>
      </w:r>
      <w:r w:rsidRPr="00864A6A">
        <w:rPr>
          <w:rFonts w:eastAsia="Calibri" w:cs="Times New Roman"/>
          <w:bCs/>
          <w:noProof/>
          <w:sz w:val="24"/>
          <w:szCs w:val="24"/>
          <w:lang w:eastAsia="en-US"/>
        </w:rPr>
        <w:t xml:space="preserve"> a v rámci samosprávnych krajov:</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 xml:space="preserve">VšZP </w:t>
      </w:r>
      <w:r w:rsidRPr="00864A6A">
        <w:rPr>
          <w:rFonts w:eastAsia="Calibri" w:cs="Times New Roman"/>
          <w:bCs/>
          <w:noProof/>
          <w:sz w:val="24"/>
          <w:szCs w:val="24"/>
          <w:lang w:eastAsia="en-US"/>
        </w:rPr>
        <w:tab/>
      </w:r>
      <w:r w:rsidR="00A01CA4" w:rsidRPr="00864A6A">
        <w:rPr>
          <w:rFonts w:eastAsia="Calibri" w:cs="Times New Roman"/>
          <w:bCs/>
          <w:noProof/>
          <w:sz w:val="24"/>
          <w:szCs w:val="24"/>
          <w:lang w:eastAsia="en-US"/>
        </w:rPr>
        <w:t xml:space="preserve"> </w:t>
      </w:r>
      <w:r w:rsidRPr="00864A6A">
        <w:rPr>
          <w:rFonts w:eastAsia="Calibri" w:cs="Times New Roman"/>
          <w:bCs/>
          <w:noProof/>
          <w:sz w:val="24"/>
          <w:szCs w:val="24"/>
          <w:lang w:eastAsia="en-US"/>
        </w:rPr>
        <w:t>-  v Banskobystrickom kraji,</w:t>
      </w:r>
    </w:p>
    <w:p w:rsidR="00516396" w:rsidRPr="00864A6A" w:rsidRDefault="00A551E1"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DÔVERA</w:t>
      </w:r>
      <w:r w:rsidR="00516396" w:rsidRPr="00864A6A">
        <w:rPr>
          <w:rFonts w:eastAsia="Calibri" w:cs="Times New Roman"/>
          <w:bCs/>
          <w:noProof/>
          <w:sz w:val="24"/>
          <w:szCs w:val="24"/>
          <w:lang w:eastAsia="en-US"/>
        </w:rPr>
        <w:t xml:space="preserve"> </w:t>
      </w:r>
      <w:r w:rsidR="003C79AD" w:rsidRPr="00864A6A">
        <w:rPr>
          <w:rFonts w:eastAsia="Calibri" w:cs="Times New Roman"/>
          <w:bCs/>
          <w:noProof/>
          <w:sz w:val="24"/>
          <w:szCs w:val="24"/>
          <w:lang w:eastAsia="en-US"/>
        </w:rPr>
        <w:t xml:space="preserve">   </w:t>
      </w:r>
      <w:r w:rsidR="00516396" w:rsidRPr="00864A6A">
        <w:rPr>
          <w:rFonts w:eastAsia="Calibri" w:cs="Times New Roman"/>
          <w:bCs/>
          <w:noProof/>
          <w:sz w:val="24"/>
          <w:szCs w:val="24"/>
          <w:lang w:eastAsia="en-US"/>
        </w:rPr>
        <w:t>-  v Žilinskom a Banskobystrickom kraji,</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lastRenderedPageBreak/>
        <w:t xml:space="preserve">Union </w:t>
      </w:r>
      <w:r w:rsidRPr="00864A6A">
        <w:rPr>
          <w:rFonts w:eastAsia="Calibri" w:cs="Times New Roman"/>
          <w:bCs/>
          <w:noProof/>
          <w:sz w:val="24"/>
          <w:szCs w:val="24"/>
          <w:lang w:eastAsia="en-US"/>
        </w:rPr>
        <w:tab/>
      </w:r>
      <w:r w:rsidR="003C79AD" w:rsidRPr="00864A6A">
        <w:rPr>
          <w:rFonts w:eastAsia="Calibri" w:cs="Times New Roman"/>
          <w:bCs/>
          <w:noProof/>
          <w:sz w:val="24"/>
          <w:szCs w:val="24"/>
          <w:lang w:eastAsia="en-US"/>
        </w:rPr>
        <w:t xml:space="preserve">   </w:t>
      </w:r>
      <w:r w:rsidRPr="00864A6A">
        <w:rPr>
          <w:rFonts w:eastAsia="Calibri" w:cs="Times New Roman"/>
          <w:bCs/>
          <w:noProof/>
          <w:sz w:val="24"/>
          <w:szCs w:val="24"/>
          <w:lang w:eastAsia="en-US"/>
        </w:rPr>
        <w:t xml:space="preserve">-  v Nitrianskom a Banskobystrickom kraji. </w:t>
      </w:r>
    </w:p>
    <w:p w:rsidR="00516396" w:rsidRPr="00864A6A" w:rsidRDefault="00516396" w:rsidP="00636FF2">
      <w:pPr>
        <w:spacing w:before="120" w:after="120" w:line="240" w:lineRule="auto"/>
        <w:rPr>
          <w:rFonts w:eastAsia="Calibri" w:cs="Times New Roman"/>
          <w:b/>
          <w:bCs/>
          <w:noProof/>
          <w:sz w:val="24"/>
          <w:szCs w:val="24"/>
          <w:lang w:eastAsia="en-US"/>
        </w:rPr>
      </w:pPr>
      <w:r w:rsidRPr="00864A6A">
        <w:rPr>
          <w:rFonts w:eastAsia="Calibri" w:cs="Times New Roman"/>
          <w:b/>
          <w:bCs/>
          <w:noProof/>
          <w:sz w:val="24"/>
          <w:szCs w:val="24"/>
          <w:lang w:eastAsia="en-US"/>
        </w:rPr>
        <w:t>Lekárska služba prvej pomoci</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Nariadením vlády</w:t>
      </w:r>
      <w:r w:rsidR="0059568B" w:rsidRPr="00864A6A">
        <w:rPr>
          <w:rFonts w:eastAsia="Calibri" w:cs="Times New Roman"/>
          <w:bCs/>
          <w:noProof/>
          <w:sz w:val="24"/>
          <w:szCs w:val="24"/>
          <w:lang w:eastAsia="en-US"/>
        </w:rPr>
        <w:t xml:space="preserve"> SR</w:t>
      </w:r>
      <w:r w:rsidRPr="00864A6A">
        <w:rPr>
          <w:rFonts w:eastAsia="Calibri" w:cs="Times New Roman"/>
          <w:bCs/>
          <w:noProof/>
          <w:sz w:val="24"/>
          <w:szCs w:val="24"/>
          <w:lang w:eastAsia="en-US"/>
        </w:rPr>
        <w:t xml:space="preserve"> č. 640/2008 Z. z. LSPP stanovená najmenej jedným PZS: </w:t>
      </w:r>
    </w:p>
    <w:p w:rsidR="00516396" w:rsidRPr="00864A6A" w:rsidRDefault="00516396" w:rsidP="00636FF2">
      <w:pPr>
        <w:numPr>
          <w:ilvl w:val="0"/>
          <w:numId w:val="20"/>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pre všeobecnú ambulantnú zdravotnú starostlivosť pre dospelých – 1/100 000 obyvateľov,</w:t>
      </w:r>
    </w:p>
    <w:p w:rsidR="00516396" w:rsidRPr="00864A6A" w:rsidRDefault="00516396" w:rsidP="00636FF2">
      <w:pPr>
        <w:numPr>
          <w:ilvl w:val="0"/>
          <w:numId w:val="20"/>
        </w:numPr>
        <w:spacing w:before="120" w:after="120" w:line="240" w:lineRule="auto"/>
        <w:contextualSpacing/>
        <w:rPr>
          <w:rFonts w:eastAsia="Calibri" w:cs="Times New Roman"/>
          <w:bCs/>
          <w:noProof/>
          <w:sz w:val="24"/>
          <w:szCs w:val="24"/>
          <w:lang w:eastAsia="en-US"/>
        </w:rPr>
      </w:pPr>
      <w:r w:rsidRPr="00864A6A">
        <w:rPr>
          <w:rFonts w:eastAsia="Calibri" w:cs="Times New Roman"/>
          <w:bCs/>
          <w:noProof/>
          <w:sz w:val="24"/>
          <w:szCs w:val="24"/>
          <w:lang w:eastAsia="en-US"/>
        </w:rPr>
        <w:t xml:space="preserve">pre všeobecnú ambulantnú zdravotnú starostlivosť pre deti a dorast -  1/50 000 detí. </w:t>
      </w:r>
    </w:p>
    <w:p w:rsidR="00516396" w:rsidRPr="00864A6A" w:rsidRDefault="00516396" w:rsidP="00636FF2">
      <w:pPr>
        <w:spacing w:before="120" w:after="120" w:line="240" w:lineRule="auto"/>
        <w:ind w:left="360"/>
        <w:rPr>
          <w:rFonts w:eastAsia="Calibri" w:cs="Times New Roman"/>
          <w:bCs/>
          <w:noProof/>
          <w:sz w:val="24"/>
          <w:szCs w:val="24"/>
          <w:lang w:eastAsia="en-US"/>
        </w:rPr>
      </w:pPr>
      <w:r w:rsidRPr="00864A6A">
        <w:rPr>
          <w:rFonts w:eastAsia="Calibri" w:cs="Times New Roman"/>
          <w:bCs/>
          <w:noProof/>
          <w:sz w:val="24"/>
          <w:szCs w:val="24"/>
          <w:lang w:eastAsia="en-US"/>
        </w:rPr>
        <w:t>Uvedené normatívy v roku 2016 splnili všetky ZP.</w:t>
      </w:r>
    </w:p>
    <w:p w:rsidR="00516396" w:rsidRPr="00864A6A" w:rsidRDefault="00516396" w:rsidP="00636FF2">
      <w:pPr>
        <w:spacing w:before="120" w:after="120" w:line="240" w:lineRule="auto"/>
        <w:rPr>
          <w:rFonts w:eastAsia="Calibri" w:cs="Times New Roman"/>
          <w:bCs/>
          <w:noProof/>
          <w:sz w:val="24"/>
          <w:szCs w:val="24"/>
          <w:lang w:eastAsia="en-US"/>
        </w:rPr>
      </w:pPr>
      <w:r w:rsidRPr="00864A6A">
        <w:rPr>
          <w:rFonts w:eastAsia="Calibri" w:cs="Times New Roman"/>
          <w:bCs/>
          <w:noProof/>
          <w:sz w:val="24"/>
          <w:szCs w:val="24"/>
          <w:lang w:eastAsia="en-US"/>
        </w:rPr>
        <w:t>Analýza VMS za rok 2016 bola vykonaná z údajov poskytnutých ZP. Prehľad o počtoch zmluvných LM vo VAS a ŠAS, o počte dialyzačných monitorov v zmluvných dialyzačných centrách, o počte SM v DOS a o počte zmluvných hospicov a mobilných hospicov v roku 2015</w:t>
      </w:r>
      <w:r w:rsidR="00B92FD0" w:rsidRPr="00864A6A">
        <w:rPr>
          <w:rFonts w:eastAsia="Calibri" w:cs="Times New Roman"/>
          <w:bCs/>
          <w:noProof/>
          <w:sz w:val="24"/>
          <w:szCs w:val="24"/>
          <w:lang w:eastAsia="en-US"/>
        </w:rPr>
        <w:t> </w:t>
      </w:r>
      <w:r w:rsidRPr="00864A6A">
        <w:rPr>
          <w:rFonts w:eastAsia="Calibri" w:cs="Times New Roman"/>
          <w:bCs/>
          <w:noProof/>
          <w:sz w:val="24"/>
          <w:szCs w:val="24"/>
          <w:lang w:eastAsia="en-US"/>
        </w:rPr>
        <w:t>a 2016</w:t>
      </w:r>
      <w:r w:rsidR="004C275E" w:rsidRPr="00864A6A">
        <w:rPr>
          <w:rFonts w:eastAsia="Calibri" w:cs="Times New Roman"/>
          <w:bCs/>
          <w:noProof/>
          <w:sz w:val="24"/>
          <w:szCs w:val="24"/>
          <w:lang w:eastAsia="en-US"/>
        </w:rPr>
        <w:t xml:space="preserve"> v SR je uvedený v prílohe č. 21</w:t>
      </w:r>
      <w:r w:rsidRPr="00864A6A">
        <w:rPr>
          <w:rFonts w:eastAsia="Calibri" w:cs="Times New Roman"/>
          <w:bCs/>
          <w:noProof/>
          <w:sz w:val="24"/>
          <w:szCs w:val="24"/>
          <w:lang w:eastAsia="en-US"/>
        </w:rPr>
        <w:t>.</w:t>
      </w:r>
    </w:p>
    <w:p w:rsidR="00516396" w:rsidRPr="00864A6A" w:rsidRDefault="00516396" w:rsidP="00636FF2">
      <w:pPr>
        <w:numPr>
          <w:ilvl w:val="1"/>
          <w:numId w:val="6"/>
        </w:numPr>
        <w:tabs>
          <w:tab w:val="left" w:pos="1276"/>
        </w:tabs>
        <w:spacing w:before="120" w:after="120" w:line="240" w:lineRule="auto"/>
        <w:outlineLvl w:val="0"/>
        <w:rPr>
          <w:rFonts w:cs="Times New Roman"/>
          <w:b/>
          <w:bCs/>
          <w:sz w:val="24"/>
          <w:szCs w:val="24"/>
          <w:lang w:eastAsia="cs-CZ"/>
        </w:rPr>
      </w:pPr>
      <w:bookmarkStart w:id="173" w:name="_Toc482864286"/>
      <w:bookmarkStart w:id="174" w:name="_Toc484090055"/>
      <w:r w:rsidRPr="00864A6A">
        <w:rPr>
          <w:rFonts w:cs="Times New Roman"/>
          <w:b/>
          <w:bCs/>
          <w:sz w:val="24"/>
          <w:szCs w:val="24"/>
          <w:lang w:eastAsia="cs-CZ"/>
        </w:rPr>
        <w:t>Vedenie zoznamov poistencov čakajúcich na poskytnutie plánovanej ZS</w:t>
      </w:r>
      <w:bookmarkEnd w:id="173"/>
      <w:bookmarkEnd w:id="174"/>
      <w:r w:rsidRPr="00864A6A">
        <w:rPr>
          <w:rFonts w:cs="Times New Roman"/>
          <w:b/>
          <w:bCs/>
          <w:sz w:val="24"/>
          <w:szCs w:val="24"/>
          <w:lang w:eastAsia="cs-CZ"/>
        </w:rPr>
        <w:t xml:space="preserve"> </w:t>
      </w:r>
    </w:p>
    <w:p w:rsidR="00516396" w:rsidRPr="00864A6A" w:rsidRDefault="00516396" w:rsidP="00636FF2">
      <w:pPr>
        <w:spacing w:beforeLines="60" w:before="144" w:afterLines="60" w:after="144" w:line="240" w:lineRule="auto"/>
        <w:rPr>
          <w:sz w:val="24"/>
          <w:szCs w:val="24"/>
        </w:rPr>
      </w:pPr>
      <w:r w:rsidRPr="00864A6A">
        <w:rPr>
          <w:sz w:val="24"/>
          <w:szCs w:val="24"/>
        </w:rPr>
        <w:t>ZP majú v zmysle § 6 ods.</w:t>
      </w:r>
      <w:r w:rsidR="00907EAF" w:rsidRPr="00864A6A">
        <w:rPr>
          <w:sz w:val="24"/>
          <w:szCs w:val="24"/>
        </w:rPr>
        <w:t xml:space="preserve"> </w:t>
      </w:r>
      <w:r w:rsidRPr="00864A6A">
        <w:rPr>
          <w:sz w:val="24"/>
          <w:szCs w:val="24"/>
        </w:rPr>
        <w:t>1 písm. o)  a ods.</w:t>
      </w:r>
      <w:r w:rsidR="00907EAF" w:rsidRPr="00864A6A">
        <w:rPr>
          <w:sz w:val="24"/>
          <w:szCs w:val="24"/>
        </w:rPr>
        <w:t xml:space="preserve"> </w:t>
      </w:r>
      <w:r w:rsidRPr="00864A6A">
        <w:rPr>
          <w:sz w:val="24"/>
          <w:szCs w:val="24"/>
        </w:rPr>
        <w:t>2 zákona č.</w:t>
      </w:r>
      <w:r w:rsidR="00907EAF" w:rsidRPr="00864A6A">
        <w:rPr>
          <w:sz w:val="24"/>
          <w:szCs w:val="24"/>
        </w:rPr>
        <w:t xml:space="preserve"> </w:t>
      </w:r>
      <w:r w:rsidRPr="00864A6A">
        <w:rPr>
          <w:sz w:val="24"/>
          <w:szCs w:val="24"/>
        </w:rPr>
        <w:t>581/2004 Z. z. povinnosť vytvoriť</w:t>
      </w:r>
      <w:r w:rsidR="00D32F6A" w:rsidRPr="00864A6A">
        <w:rPr>
          <w:sz w:val="24"/>
          <w:szCs w:val="24"/>
        </w:rPr>
        <w:t xml:space="preserve"> a </w:t>
      </w:r>
      <w:r w:rsidRPr="00864A6A">
        <w:rPr>
          <w:sz w:val="24"/>
          <w:szCs w:val="24"/>
        </w:rPr>
        <w:t>viesť zoznam poistencov čakajúcich na poskytnutie plánovanej zdravotnej starostlivosti. Spôsob vedenia zoznamov a ďalšie činnosti súvisiace s tvorbou a vedením zoznamov upravuje §</w:t>
      </w:r>
      <w:r w:rsidR="00907EAF" w:rsidRPr="00864A6A">
        <w:rPr>
          <w:sz w:val="24"/>
          <w:szCs w:val="24"/>
        </w:rPr>
        <w:t xml:space="preserve"> </w:t>
      </w:r>
      <w:r w:rsidRPr="00864A6A">
        <w:rPr>
          <w:sz w:val="24"/>
          <w:szCs w:val="24"/>
        </w:rPr>
        <w:t>6 ods. 2 až 11 zákona</w:t>
      </w:r>
      <w:r w:rsidR="00E12853" w:rsidRPr="00864A6A">
        <w:rPr>
          <w:sz w:val="24"/>
          <w:szCs w:val="24"/>
        </w:rPr>
        <w:t xml:space="preserve"> č.581/2004 Z. z.</w:t>
      </w:r>
      <w:r w:rsidRPr="00864A6A">
        <w:rPr>
          <w:sz w:val="24"/>
          <w:szCs w:val="24"/>
        </w:rPr>
        <w:t xml:space="preserve"> Podrobnosti v zozname poistencov čakajúcich na plánovanú zdravotnú starostlivosť v roku 2016 upravovala vyhláška MZ SR </w:t>
      </w:r>
      <w:r w:rsidR="00A8205F" w:rsidRPr="00864A6A">
        <w:rPr>
          <w:sz w:val="24"/>
          <w:szCs w:val="24"/>
        </w:rPr>
        <w:t xml:space="preserve">č. </w:t>
      </w:r>
      <w:r w:rsidRPr="00864A6A">
        <w:rPr>
          <w:sz w:val="24"/>
          <w:szCs w:val="24"/>
        </w:rPr>
        <w:t>412/2009</w:t>
      </w:r>
      <w:r w:rsidR="00E12853" w:rsidRPr="00864A6A">
        <w:rPr>
          <w:sz w:val="24"/>
          <w:szCs w:val="24"/>
        </w:rPr>
        <w:t xml:space="preserve"> Z.</w:t>
      </w:r>
      <w:r w:rsidR="00D32F6A" w:rsidRPr="00864A6A">
        <w:rPr>
          <w:sz w:val="24"/>
          <w:szCs w:val="24"/>
        </w:rPr>
        <w:t xml:space="preserve"> </w:t>
      </w:r>
      <w:r w:rsidR="00E12853" w:rsidRPr="00864A6A">
        <w:rPr>
          <w:sz w:val="24"/>
          <w:szCs w:val="24"/>
        </w:rPr>
        <w:t>z.</w:t>
      </w:r>
      <w:r w:rsidRPr="00864A6A">
        <w:rPr>
          <w:sz w:val="24"/>
          <w:szCs w:val="24"/>
        </w:rPr>
        <w:t xml:space="preserve"> v znení vyhlášky MZ SR </w:t>
      </w:r>
      <w:r w:rsidR="00A8205F" w:rsidRPr="00864A6A">
        <w:rPr>
          <w:sz w:val="24"/>
          <w:szCs w:val="24"/>
        </w:rPr>
        <w:t xml:space="preserve">č. </w:t>
      </w:r>
      <w:r w:rsidRPr="00864A6A">
        <w:rPr>
          <w:sz w:val="24"/>
          <w:szCs w:val="24"/>
        </w:rPr>
        <w:t>396/2013</w:t>
      </w:r>
      <w:r w:rsidR="00E12853" w:rsidRPr="00864A6A">
        <w:rPr>
          <w:sz w:val="24"/>
          <w:szCs w:val="24"/>
        </w:rPr>
        <w:t xml:space="preserve"> Z.</w:t>
      </w:r>
      <w:r w:rsidR="00D32F6A" w:rsidRPr="00864A6A">
        <w:rPr>
          <w:sz w:val="24"/>
          <w:szCs w:val="24"/>
        </w:rPr>
        <w:t xml:space="preserve"> </w:t>
      </w:r>
      <w:r w:rsidR="00E12853" w:rsidRPr="00864A6A">
        <w:rPr>
          <w:sz w:val="24"/>
          <w:szCs w:val="24"/>
        </w:rPr>
        <w:t>z.</w:t>
      </w:r>
      <w:r w:rsidRPr="00864A6A">
        <w:rPr>
          <w:sz w:val="24"/>
          <w:szCs w:val="24"/>
        </w:rPr>
        <w:t>, ktorá ustanovuje ku každej z troch skupín vybraných chorôb kódy podľa zoznamu chorôb a kódy plánovaných výkonov. K 31.</w:t>
      </w:r>
      <w:r w:rsidR="00A8205F" w:rsidRPr="00864A6A">
        <w:rPr>
          <w:sz w:val="24"/>
          <w:szCs w:val="24"/>
        </w:rPr>
        <w:t xml:space="preserve"> </w:t>
      </w:r>
      <w:r w:rsidRPr="00864A6A">
        <w:rPr>
          <w:sz w:val="24"/>
          <w:szCs w:val="24"/>
        </w:rPr>
        <w:t>12.</w:t>
      </w:r>
      <w:r w:rsidR="00A8205F" w:rsidRPr="00864A6A">
        <w:rPr>
          <w:sz w:val="24"/>
          <w:szCs w:val="24"/>
        </w:rPr>
        <w:t xml:space="preserve"> </w:t>
      </w:r>
      <w:r w:rsidRPr="00864A6A">
        <w:rPr>
          <w:sz w:val="24"/>
          <w:szCs w:val="24"/>
        </w:rPr>
        <w:t xml:space="preserve">2016 bolo v zozname  poistencov čakajúcich na poskytnutie plánovanej starostlivosti vedených </w:t>
      </w:r>
      <w:r w:rsidR="00A8205F" w:rsidRPr="00864A6A">
        <w:rPr>
          <w:sz w:val="24"/>
          <w:szCs w:val="24"/>
        </w:rPr>
        <w:t>ZP</w:t>
      </w:r>
      <w:r w:rsidRPr="00864A6A">
        <w:rPr>
          <w:sz w:val="24"/>
          <w:szCs w:val="24"/>
        </w:rPr>
        <w:t xml:space="preserve"> </w:t>
      </w:r>
      <w:r w:rsidR="00F6068D" w:rsidRPr="00864A6A">
        <w:rPr>
          <w:sz w:val="24"/>
          <w:szCs w:val="24"/>
        </w:rPr>
        <w:t xml:space="preserve">                                    </w:t>
      </w:r>
      <w:r w:rsidRPr="00864A6A">
        <w:rPr>
          <w:sz w:val="24"/>
          <w:szCs w:val="24"/>
        </w:rPr>
        <w:t>spolu 3</w:t>
      </w:r>
      <w:r w:rsidR="00D32F6A" w:rsidRPr="00864A6A">
        <w:rPr>
          <w:sz w:val="24"/>
          <w:szCs w:val="24"/>
        </w:rPr>
        <w:t> </w:t>
      </w:r>
      <w:r w:rsidRPr="00864A6A">
        <w:rPr>
          <w:sz w:val="24"/>
          <w:szCs w:val="24"/>
        </w:rPr>
        <w:t>131 poistencov. Počet poistencov čakajúcich v zozname na plánovaný výkon poklesol oproti koncu roka 2015 spolu o 710 poistencov. Najviac poistencov 2 720 bolo vedených v zoznamoch ZP na plánované výkony v tretej skupine vybraných chorôb</w:t>
      </w:r>
      <w:r w:rsidR="00A8205F" w:rsidRPr="00864A6A">
        <w:rPr>
          <w:sz w:val="24"/>
          <w:szCs w:val="24"/>
        </w:rPr>
        <w:t>,</w:t>
      </w:r>
      <w:r w:rsidRPr="00864A6A">
        <w:rPr>
          <w:sz w:val="24"/>
          <w:szCs w:val="24"/>
        </w:rPr>
        <w:t xml:space="preserve">  a to chorôb svalovej a kostrovej sústavy a spojivového tkaniva vyžadujúce implantáciu zdravotníckej pomôcky.</w:t>
      </w:r>
    </w:p>
    <w:p w:rsidR="00516396" w:rsidRPr="00864A6A" w:rsidRDefault="00516396" w:rsidP="00516396">
      <w:pPr>
        <w:spacing w:beforeLines="60" w:before="144" w:afterLines="60" w:after="144" w:line="240" w:lineRule="auto"/>
        <w:rPr>
          <w:sz w:val="24"/>
          <w:szCs w:val="24"/>
        </w:rPr>
      </w:pPr>
      <w:r w:rsidRPr="00864A6A">
        <w:rPr>
          <w:sz w:val="24"/>
          <w:szCs w:val="24"/>
        </w:rPr>
        <w:t>Počet poistencov čakajúcich na plánovaný výkon v jednotlivých skupinách bol nasledovný:</w:t>
      </w:r>
    </w:p>
    <w:p w:rsidR="00516396" w:rsidRPr="00864A6A" w:rsidRDefault="00516396" w:rsidP="00516396">
      <w:pPr>
        <w:numPr>
          <w:ilvl w:val="0"/>
          <w:numId w:val="15"/>
        </w:numPr>
        <w:spacing w:beforeLines="60" w:before="144" w:afterLines="60" w:after="144" w:line="240" w:lineRule="auto"/>
        <w:ind w:left="426" w:hanging="219"/>
        <w:jc w:val="left"/>
        <w:rPr>
          <w:sz w:val="24"/>
          <w:szCs w:val="24"/>
        </w:rPr>
      </w:pPr>
      <w:r w:rsidRPr="00864A6A">
        <w:rPr>
          <w:sz w:val="24"/>
          <w:szCs w:val="24"/>
        </w:rPr>
        <w:t>skupina – choroby oka a jeho adnexov vyžadujúce implantáciu zdravotnej pomôcky čakalo 23 poistencov (v roku 2015  to bolo 255 poistencov),</w:t>
      </w:r>
    </w:p>
    <w:p w:rsidR="00516396" w:rsidRPr="00864A6A" w:rsidRDefault="00516396" w:rsidP="00516396">
      <w:pPr>
        <w:numPr>
          <w:ilvl w:val="0"/>
          <w:numId w:val="15"/>
        </w:numPr>
        <w:spacing w:beforeLines="60" w:before="144" w:afterLines="60" w:after="144" w:line="240" w:lineRule="auto"/>
        <w:ind w:left="426" w:hanging="219"/>
        <w:jc w:val="left"/>
        <w:rPr>
          <w:sz w:val="24"/>
          <w:szCs w:val="24"/>
        </w:rPr>
      </w:pPr>
      <w:r w:rsidRPr="00864A6A">
        <w:rPr>
          <w:sz w:val="24"/>
          <w:szCs w:val="24"/>
        </w:rPr>
        <w:t>skupina – choroby obehovej sústavy ča</w:t>
      </w:r>
      <w:r w:rsidR="00970089" w:rsidRPr="00864A6A">
        <w:rPr>
          <w:sz w:val="24"/>
          <w:szCs w:val="24"/>
        </w:rPr>
        <w:t>kalo 388 poistencov (v roku 2015</w:t>
      </w:r>
      <w:r w:rsidRPr="00864A6A">
        <w:rPr>
          <w:sz w:val="24"/>
          <w:szCs w:val="24"/>
        </w:rPr>
        <w:t xml:space="preserve"> to bolo 243 poistencov),</w:t>
      </w:r>
    </w:p>
    <w:p w:rsidR="00516396" w:rsidRPr="00864A6A" w:rsidRDefault="00516396" w:rsidP="00516396">
      <w:pPr>
        <w:numPr>
          <w:ilvl w:val="0"/>
          <w:numId w:val="15"/>
        </w:numPr>
        <w:spacing w:beforeLines="60" w:before="144" w:afterLines="60" w:after="144" w:line="240" w:lineRule="auto"/>
        <w:ind w:left="426" w:hanging="219"/>
        <w:jc w:val="left"/>
        <w:rPr>
          <w:sz w:val="24"/>
          <w:szCs w:val="24"/>
        </w:rPr>
      </w:pPr>
      <w:r w:rsidRPr="00864A6A">
        <w:rPr>
          <w:sz w:val="24"/>
          <w:szCs w:val="24"/>
        </w:rPr>
        <w:t>skupina – choroby svalovej a kostrovej sústavy a spojivového tkaniva čakal</w:t>
      </w:r>
      <w:r w:rsidR="00970089" w:rsidRPr="00864A6A">
        <w:rPr>
          <w:sz w:val="24"/>
          <w:szCs w:val="24"/>
        </w:rPr>
        <w:t>o  2 720 poistencov (v roku 2015</w:t>
      </w:r>
      <w:r w:rsidRPr="00864A6A">
        <w:rPr>
          <w:sz w:val="24"/>
          <w:szCs w:val="24"/>
        </w:rPr>
        <w:t xml:space="preserve"> to bolo 3 343 poistencov)</w:t>
      </w:r>
      <w:r w:rsidR="00D32F6A" w:rsidRPr="00864A6A">
        <w:rPr>
          <w:sz w:val="24"/>
          <w:szCs w:val="24"/>
        </w:rPr>
        <w:t>.</w:t>
      </w:r>
    </w:p>
    <w:p w:rsidR="00516396" w:rsidRPr="00864A6A" w:rsidRDefault="00516396" w:rsidP="00516396">
      <w:pPr>
        <w:spacing w:beforeLines="60" w:before="144" w:afterLines="60" w:after="144" w:line="240" w:lineRule="auto"/>
        <w:rPr>
          <w:sz w:val="24"/>
          <w:szCs w:val="24"/>
        </w:rPr>
      </w:pPr>
      <w:r w:rsidRPr="00864A6A">
        <w:rPr>
          <w:sz w:val="24"/>
          <w:szCs w:val="24"/>
        </w:rPr>
        <w:t>Prehľad o počte poistencov čakajúcich na poskytnutie ZS v období rokov 2015 a 2016 je uvedený</w:t>
      </w:r>
      <w:r w:rsidR="00B77B2B" w:rsidRPr="00864A6A">
        <w:rPr>
          <w:sz w:val="24"/>
          <w:szCs w:val="24"/>
        </w:rPr>
        <w:t xml:space="preserve"> v grafe č.</w:t>
      </w:r>
      <w:r w:rsidR="00987874" w:rsidRPr="00864A6A">
        <w:rPr>
          <w:sz w:val="24"/>
          <w:szCs w:val="24"/>
        </w:rPr>
        <w:t xml:space="preserve"> </w:t>
      </w:r>
      <w:r w:rsidR="00B77B2B" w:rsidRPr="00864A6A">
        <w:rPr>
          <w:sz w:val="24"/>
          <w:szCs w:val="24"/>
        </w:rPr>
        <w:t xml:space="preserve">15 a v prílohe č. </w:t>
      </w:r>
      <w:r w:rsidR="004C275E" w:rsidRPr="00864A6A">
        <w:rPr>
          <w:sz w:val="24"/>
          <w:szCs w:val="24"/>
        </w:rPr>
        <w:t>20</w:t>
      </w:r>
      <w:r w:rsidRPr="00864A6A">
        <w:rPr>
          <w:sz w:val="24"/>
          <w:szCs w:val="24"/>
        </w:rPr>
        <w:t>.</w:t>
      </w:r>
    </w:p>
    <w:p w:rsidR="00160C1E" w:rsidRPr="00864A6A" w:rsidRDefault="00160C1E">
      <w:pPr>
        <w:spacing w:after="200"/>
        <w:jc w:val="left"/>
        <w:rPr>
          <w:sz w:val="24"/>
        </w:rPr>
      </w:pPr>
      <w:bookmarkStart w:id="175" w:name="_Toc484439164"/>
      <w:r w:rsidRPr="00864A6A">
        <w:rPr>
          <w:sz w:val="24"/>
        </w:rPr>
        <w:br w:type="page"/>
      </w:r>
    </w:p>
    <w:p w:rsidR="00516396" w:rsidRPr="00864A6A" w:rsidRDefault="00516396" w:rsidP="00516396">
      <w:pPr>
        <w:spacing w:beforeLines="60" w:before="144" w:afterLines="60" w:after="144" w:line="240" w:lineRule="auto"/>
        <w:rPr>
          <w:sz w:val="24"/>
          <w:szCs w:val="24"/>
        </w:rPr>
      </w:pPr>
      <w:r w:rsidRPr="00864A6A">
        <w:rPr>
          <w:sz w:val="24"/>
        </w:rPr>
        <w:lastRenderedPageBreak/>
        <w:t>Graf č.</w:t>
      </w:r>
      <w:r w:rsidR="00987874" w:rsidRPr="00864A6A">
        <w:rPr>
          <w:sz w:val="24"/>
        </w:rPr>
        <w:t xml:space="preserve"> </w:t>
      </w:r>
      <w:r w:rsidRPr="00864A6A">
        <w:rPr>
          <w:sz w:val="24"/>
        </w:rPr>
        <w:fldChar w:fldCharType="begin"/>
      </w:r>
      <w:r w:rsidRPr="00864A6A">
        <w:rPr>
          <w:sz w:val="24"/>
        </w:rPr>
        <w:instrText xml:space="preserve"> SEQ Graf_č. \* ARABIC </w:instrText>
      </w:r>
      <w:r w:rsidRPr="00864A6A">
        <w:rPr>
          <w:sz w:val="24"/>
        </w:rPr>
        <w:fldChar w:fldCharType="separate"/>
      </w:r>
      <w:r w:rsidR="003D29EC">
        <w:rPr>
          <w:noProof/>
          <w:sz w:val="24"/>
        </w:rPr>
        <w:t>15</w:t>
      </w:r>
      <w:r w:rsidRPr="00864A6A">
        <w:rPr>
          <w:sz w:val="24"/>
        </w:rPr>
        <w:fldChar w:fldCharType="end"/>
      </w:r>
      <w:r w:rsidRPr="00864A6A">
        <w:rPr>
          <w:sz w:val="24"/>
        </w:rPr>
        <w:t xml:space="preserve"> Prehľad o počte poistencov čak</w:t>
      </w:r>
      <w:r w:rsidR="00970089" w:rsidRPr="00864A6A">
        <w:rPr>
          <w:sz w:val="24"/>
        </w:rPr>
        <w:t>ajúcich na poskytnutie ZS v 2015</w:t>
      </w:r>
      <w:r w:rsidRPr="00864A6A">
        <w:rPr>
          <w:sz w:val="24"/>
        </w:rPr>
        <w:t>-201</w:t>
      </w:r>
      <w:r w:rsidR="00970089" w:rsidRPr="00864A6A">
        <w:rPr>
          <w:sz w:val="24"/>
        </w:rPr>
        <w:t>6</w:t>
      </w:r>
      <w:bookmarkEnd w:id="175"/>
    </w:p>
    <w:p w:rsidR="00516396" w:rsidRPr="00864A6A" w:rsidRDefault="00516396" w:rsidP="00AC4DA8">
      <w:pPr>
        <w:jc w:val="center"/>
        <w:rPr>
          <w:rFonts w:cs="Times New Roman"/>
          <w:color w:val="000000" w:themeColor="text1"/>
          <w:sz w:val="24"/>
          <w:szCs w:val="24"/>
        </w:rPr>
      </w:pPr>
      <w:r w:rsidRPr="00864A6A">
        <w:rPr>
          <w:noProof/>
        </w:rPr>
        <w:drawing>
          <wp:inline distT="0" distB="0" distL="0" distR="0" wp14:anchorId="33088C57" wp14:editId="69FCC42A">
            <wp:extent cx="5756745" cy="2735248"/>
            <wp:effectExtent l="0" t="0" r="0" b="8255"/>
            <wp:docPr id="19" name="Graf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rsidR="009962E9" w:rsidRPr="00864A6A" w:rsidRDefault="00516396" w:rsidP="00516396">
      <w:pPr>
        <w:spacing w:line="240" w:lineRule="auto"/>
        <w:jc w:val="left"/>
        <w:rPr>
          <w:rFonts w:cs="Times New Roman"/>
          <w:i/>
          <w:iCs/>
          <w:sz w:val="20"/>
          <w:szCs w:val="20"/>
        </w:rPr>
      </w:pPr>
      <w:r w:rsidRPr="00864A6A">
        <w:rPr>
          <w:rFonts w:cs="Times New Roman"/>
          <w:i/>
          <w:iCs/>
          <w:sz w:val="20"/>
          <w:szCs w:val="20"/>
        </w:rPr>
        <w:t xml:space="preserve"> Zdroj:ZP</w:t>
      </w:r>
    </w:p>
    <w:p w:rsidR="004C275E" w:rsidRPr="00864A6A" w:rsidRDefault="004C275E" w:rsidP="00516396">
      <w:pPr>
        <w:spacing w:line="240" w:lineRule="auto"/>
        <w:jc w:val="left"/>
        <w:rPr>
          <w:rFonts w:cs="Times New Roman"/>
          <w:i/>
          <w:iCs/>
          <w:sz w:val="20"/>
          <w:szCs w:val="20"/>
        </w:rPr>
      </w:pPr>
    </w:p>
    <w:p w:rsidR="00080A34" w:rsidRPr="00864A6A" w:rsidRDefault="00080A34" w:rsidP="00080A34">
      <w:pPr>
        <w:tabs>
          <w:tab w:val="left" w:pos="1276"/>
        </w:tabs>
        <w:spacing w:before="120" w:after="120" w:line="240" w:lineRule="auto"/>
        <w:ind w:left="432"/>
        <w:outlineLvl w:val="0"/>
        <w:rPr>
          <w:rFonts w:cs="Times New Roman"/>
          <w:b/>
          <w:bCs/>
          <w:sz w:val="24"/>
          <w:szCs w:val="24"/>
          <w:lang w:eastAsia="cs-CZ"/>
        </w:rPr>
      </w:pPr>
      <w:bookmarkStart w:id="176" w:name="_Toc482864287"/>
      <w:bookmarkStart w:id="177" w:name="_Toc484090056"/>
    </w:p>
    <w:p w:rsidR="00080A34" w:rsidRPr="00864A6A" w:rsidRDefault="00080A34" w:rsidP="00080A34">
      <w:pPr>
        <w:tabs>
          <w:tab w:val="left" w:pos="1276"/>
        </w:tabs>
        <w:spacing w:before="120" w:after="120" w:line="240" w:lineRule="auto"/>
        <w:ind w:left="432"/>
        <w:outlineLvl w:val="0"/>
        <w:rPr>
          <w:rFonts w:cs="Times New Roman"/>
          <w:b/>
          <w:bCs/>
          <w:sz w:val="24"/>
          <w:szCs w:val="24"/>
          <w:lang w:eastAsia="cs-CZ"/>
        </w:rPr>
      </w:pPr>
    </w:p>
    <w:p w:rsidR="00080A34" w:rsidRPr="00864A6A" w:rsidRDefault="00080A34">
      <w:pPr>
        <w:spacing w:after="200"/>
        <w:jc w:val="left"/>
        <w:rPr>
          <w:rFonts w:cs="Times New Roman"/>
          <w:b/>
          <w:bCs/>
          <w:sz w:val="24"/>
          <w:szCs w:val="24"/>
          <w:lang w:eastAsia="cs-CZ"/>
        </w:rPr>
      </w:pPr>
      <w:r w:rsidRPr="00864A6A">
        <w:rPr>
          <w:rFonts w:cs="Times New Roman"/>
          <w:b/>
          <w:bCs/>
          <w:sz w:val="24"/>
          <w:szCs w:val="24"/>
          <w:lang w:eastAsia="cs-CZ"/>
        </w:rPr>
        <w:br w:type="page"/>
      </w:r>
    </w:p>
    <w:p w:rsidR="00516396" w:rsidRPr="00864A6A" w:rsidRDefault="00516396" w:rsidP="00516396">
      <w:pPr>
        <w:numPr>
          <w:ilvl w:val="0"/>
          <w:numId w:val="7"/>
        </w:numPr>
        <w:tabs>
          <w:tab w:val="left" w:pos="1276"/>
        </w:tabs>
        <w:spacing w:before="120" w:after="120" w:line="240" w:lineRule="auto"/>
        <w:outlineLvl w:val="0"/>
        <w:rPr>
          <w:rFonts w:cs="Times New Roman"/>
          <w:b/>
          <w:bCs/>
          <w:sz w:val="28"/>
          <w:szCs w:val="28"/>
          <w:lang w:eastAsia="cs-CZ"/>
        </w:rPr>
      </w:pPr>
      <w:r w:rsidRPr="00864A6A">
        <w:rPr>
          <w:rFonts w:cs="Times New Roman"/>
          <w:b/>
          <w:bCs/>
          <w:sz w:val="28"/>
          <w:szCs w:val="28"/>
          <w:lang w:eastAsia="cs-CZ"/>
        </w:rPr>
        <w:lastRenderedPageBreak/>
        <w:t>DRG - klasifikačný systém</w:t>
      </w:r>
      <w:bookmarkEnd w:id="176"/>
      <w:bookmarkEnd w:id="177"/>
    </w:p>
    <w:p w:rsidR="00516396" w:rsidRPr="00864A6A" w:rsidRDefault="00516396" w:rsidP="00516396">
      <w:pPr>
        <w:spacing w:before="120" w:after="120" w:line="240" w:lineRule="auto"/>
        <w:rPr>
          <w:rFonts w:cs="Times New Roman"/>
          <w:noProof/>
          <w:sz w:val="24"/>
          <w:szCs w:val="24"/>
        </w:rPr>
      </w:pPr>
      <w:r w:rsidRPr="00864A6A">
        <w:rPr>
          <w:rFonts w:cs="Times New Roman"/>
          <w:noProof/>
          <w:sz w:val="24"/>
          <w:szCs w:val="24"/>
        </w:rPr>
        <w:t>DRG systém je medicínsko-ekonomický klasifikačný systém umožňujúci zaradiť jednotlivé hospitalizačné prípady do klinicky podobných a ekonomicky homogénnych skupín (DRG skupiny). DRG systém je nástroj na úhradu poskytnutej ústavnej ZS, zabezpečuje transparentné financovanie nemocníc a umožňuje porovnávanie ich výkonnosti, čím pôsobí na zvýšenie ich efektívnosti.</w:t>
      </w:r>
    </w:p>
    <w:p w:rsidR="00822272" w:rsidRPr="00864A6A" w:rsidRDefault="00516396" w:rsidP="00822272">
      <w:pPr>
        <w:spacing w:before="120" w:after="120" w:line="240" w:lineRule="auto"/>
        <w:rPr>
          <w:rFonts w:cs="Times New Roman"/>
          <w:noProof/>
          <w:sz w:val="24"/>
          <w:szCs w:val="24"/>
        </w:rPr>
      </w:pPr>
      <w:r w:rsidRPr="00864A6A">
        <w:rPr>
          <w:rFonts w:cs="Times New Roman"/>
          <w:noProof/>
          <w:sz w:val="24"/>
          <w:szCs w:val="24"/>
        </w:rPr>
        <w:t>V zmysle zákona č. 581/2004 Z.</w:t>
      </w:r>
      <w:r w:rsidR="00C8229E" w:rsidRPr="00864A6A">
        <w:rPr>
          <w:rFonts w:cs="Times New Roman"/>
          <w:noProof/>
          <w:sz w:val="24"/>
          <w:szCs w:val="24"/>
        </w:rPr>
        <w:t xml:space="preserve"> </w:t>
      </w:r>
      <w:r w:rsidRPr="00864A6A">
        <w:rPr>
          <w:rFonts w:cs="Times New Roman"/>
          <w:noProof/>
          <w:sz w:val="24"/>
          <w:szCs w:val="24"/>
        </w:rPr>
        <w:t>z., ktorý definuje základné rámce pre DRG systém, sú od 1.</w:t>
      </w:r>
      <w:r w:rsidR="00C8229E" w:rsidRPr="00864A6A">
        <w:rPr>
          <w:rFonts w:cs="Times New Roman"/>
          <w:noProof/>
          <w:sz w:val="24"/>
          <w:szCs w:val="24"/>
        </w:rPr>
        <w:t> </w:t>
      </w:r>
      <w:r w:rsidRPr="00864A6A">
        <w:rPr>
          <w:rFonts w:cs="Times New Roman"/>
          <w:noProof/>
          <w:sz w:val="24"/>
          <w:szCs w:val="24"/>
        </w:rPr>
        <w:t>4</w:t>
      </w:r>
      <w:r w:rsidR="00C8229E" w:rsidRPr="00864A6A">
        <w:rPr>
          <w:rFonts w:cs="Times New Roman"/>
          <w:noProof/>
          <w:sz w:val="24"/>
          <w:szCs w:val="24"/>
        </w:rPr>
        <w:t>. </w:t>
      </w:r>
      <w:r w:rsidRPr="00864A6A">
        <w:rPr>
          <w:rFonts w:cs="Times New Roman"/>
          <w:noProof/>
          <w:sz w:val="24"/>
          <w:szCs w:val="24"/>
        </w:rPr>
        <w:t xml:space="preserve">2011 kompetencie </w:t>
      </w:r>
      <w:r w:rsidR="00626673" w:rsidRPr="00864A6A">
        <w:rPr>
          <w:rFonts w:cs="Times New Roman"/>
          <w:noProof/>
          <w:sz w:val="24"/>
          <w:szCs w:val="24"/>
        </w:rPr>
        <w:t>úradu</w:t>
      </w:r>
      <w:r w:rsidR="00B85A72" w:rsidRPr="00864A6A">
        <w:rPr>
          <w:rFonts w:cs="Times New Roman"/>
          <w:noProof/>
          <w:sz w:val="24"/>
          <w:szCs w:val="24"/>
        </w:rPr>
        <w:t>.</w:t>
      </w:r>
      <w:r w:rsidRPr="00864A6A">
        <w:rPr>
          <w:rFonts w:cs="Times New Roman"/>
          <w:noProof/>
          <w:sz w:val="24"/>
          <w:szCs w:val="24"/>
        </w:rPr>
        <w:t xml:space="preserve"> </w:t>
      </w:r>
      <w:bookmarkStart w:id="178" w:name="_Toc480273924"/>
      <w:bookmarkStart w:id="179" w:name="_Toc482864288"/>
    </w:p>
    <w:p w:rsidR="00516396" w:rsidRPr="00864A6A" w:rsidRDefault="00516396" w:rsidP="00516396">
      <w:pPr>
        <w:numPr>
          <w:ilvl w:val="1"/>
          <w:numId w:val="6"/>
        </w:numPr>
        <w:tabs>
          <w:tab w:val="left" w:pos="1276"/>
        </w:tabs>
        <w:spacing w:before="120" w:after="120" w:line="240" w:lineRule="auto"/>
        <w:outlineLvl w:val="0"/>
        <w:rPr>
          <w:rFonts w:cs="Times New Roman"/>
          <w:b/>
          <w:bCs/>
          <w:sz w:val="24"/>
          <w:szCs w:val="24"/>
          <w:lang w:eastAsia="cs-CZ"/>
        </w:rPr>
      </w:pPr>
      <w:bookmarkStart w:id="180" w:name="_Toc484090057"/>
      <w:r w:rsidRPr="00864A6A">
        <w:rPr>
          <w:rFonts w:cs="Times New Roman"/>
          <w:b/>
          <w:bCs/>
          <w:sz w:val="24"/>
          <w:szCs w:val="24"/>
          <w:lang w:eastAsia="cs-CZ"/>
        </w:rPr>
        <w:t>Realizácia kľúčových procesov pre implementáciu  DRG</w:t>
      </w:r>
      <w:bookmarkEnd w:id="178"/>
      <w:bookmarkEnd w:id="179"/>
      <w:bookmarkEnd w:id="180"/>
    </w:p>
    <w:p w:rsidR="00516396" w:rsidRPr="00864A6A" w:rsidRDefault="00516396" w:rsidP="00516396">
      <w:pPr>
        <w:numPr>
          <w:ilvl w:val="2"/>
          <w:numId w:val="7"/>
        </w:numPr>
        <w:spacing w:before="120" w:after="120" w:line="240" w:lineRule="auto"/>
        <w:outlineLvl w:val="2"/>
        <w:rPr>
          <w:rFonts w:cs="Times New Roman"/>
          <w:b/>
          <w:iCs/>
          <w:spacing w:val="5"/>
          <w:sz w:val="24"/>
          <w:szCs w:val="24"/>
        </w:rPr>
      </w:pPr>
      <w:r w:rsidRPr="00864A6A">
        <w:rPr>
          <w:rFonts w:cs="Times New Roman"/>
          <w:b/>
          <w:iCs/>
          <w:spacing w:val="5"/>
          <w:sz w:val="24"/>
          <w:szCs w:val="24"/>
          <w:lang w:eastAsia="cs-CZ"/>
        </w:rPr>
        <w:t xml:space="preserve">   </w:t>
      </w:r>
      <w:bookmarkStart w:id="181" w:name="_Toc480273925"/>
      <w:bookmarkStart w:id="182" w:name="_Toc482864289"/>
      <w:bookmarkStart w:id="183" w:name="_Toc484090058"/>
      <w:r w:rsidRPr="00864A6A">
        <w:rPr>
          <w:rFonts w:cs="Times New Roman"/>
          <w:b/>
          <w:iCs/>
          <w:spacing w:val="5"/>
          <w:sz w:val="24"/>
          <w:szCs w:val="24"/>
        </w:rPr>
        <w:t>Príprava dátových rozhraní, databázového a aplikačného prostredia</w:t>
      </w:r>
      <w:bookmarkEnd w:id="181"/>
      <w:bookmarkEnd w:id="182"/>
      <w:bookmarkEnd w:id="183"/>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V roku 2016 sa v spolupráci s MZ SR začal realizovať projekt DRG pre čiastočné financovanie hospitalizačných prípadov cez úhradový mechanizmus DRG. V rámci tohto projektu bola vytvorená v novembri 2016 Definičná príručka verzia 3.0, vychádzajúca z klasifikačných zoznamov platných pre rok 2017. Uvedená definičná príručka bola následne prijatá Riadiacim výborom pre DRG ako platná definičná príručka pre rok 2017 s účinnosťou od 1.</w:t>
      </w:r>
      <w:r w:rsidR="00365980" w:rsidRPr="00864A6A">
        <w:rPr>
          <w:rFonts w:cs="Times New Roman"/>
          <w:sz w:val="24"/>
          <w:szCs w:val="24"/>
        </w:rPr>
        <w:t xml:space="preserve"> </w:t>
      </w:r>
      <w:r w:rsidRPr="00864A6A">
        <w:rPr>
          <w:rFonts w:cs="Times New Roman"/>
          <w:sz w:val="24"/>
          <w:szCs w:val="24"/>
        </w:rPr>
        <w:t>1.</w:t>
      </w:r>
      <w:r w:rsidR="00365980" w:rsidRPr="00864A6A">
        <w:rPr>
          <w:rFonts w:cs="Times New Roman"/>
          <w:sz w:val="24"/>
          <w:szCs w:val="24"/>
        </w:rPr>
        <w:t xml:space="preserve"> </w:t>
      </w:r>
      <w:r w:rsidRPr="00864A6A">
        <w:rPr>
          <w:rFonts w:cs="Times New Roman"/>
          <w:sz w:val="24"/>
          <w:szCs w:val="24"/>
        </w:rPr>
        <w:t>2017.</w:t>
      </w:r>
    </w:p>
    <w:p w:rsidR="00516396" w:rsidRPr="00864A6A" w:rsidRDefault="00516396" w:rsidP="00516396">
      <w:pPr>
        <w:numPr>
          <w:ilvl w:val="2"/>
          <w:numId w:val="7"/>
        </w:numPr>
        <w:spacing w:before="120" w:after="120" w:line="240" w:lineRule="auto"/>
        <w:outlineLvl w:val="2"/>
        <w:rPr>
          <w:rFonts w:cs="Times New Roman"/>
          <w:b/>
          <w:iCs/>
          <w:spacing w:val="5"/>
          <w:sz w:val="24"/>
          <w:szCs w:val="24"/>
        </w:rPr>
      </w:pPr>
      <w:r w:rsidRPr="00864A6A">
        <w:rPr>
          <w:rFonts w:cs="Times New Roman"/>
          <w:b/>
          <w:iCs/>
          <w:spacing w:val="5"/>
          <w:sz w:val="24"/>
          <w:szCs w:val="24"/>
          <w:lang w:eastAsia="cs-CZ"/>
        </w:rPr>
        <w:t xml:space="preserve">  </w:t>
      </w:r>
      <w:bookmarkStart w:id="184" w:name="_Toc480273926"/>
      <w:bookmarkStart w:id="185" w:name="_Toc482864290"/>
      <w:bookmarkStart w:id="186" w:name="_Toc484090059"/>
      <w:r w:rsidRPr="00864A6A">
        <w:rPr>
          <w:rFonts w:cs="Times New Roman"/>
          <w:b/>
          <w:iCs/>
          <w:spacing w:val="5"/>
          <w:sz w:val="24"/>
          <w:szCs w:val="24"/>
        </w:rPr>
        <w:t>Príprava centrálneho groupera, eDRG portálu a ostrý štart DRG systému</w:t>
      </w:r>
      <w:bookmarkEnd w:id="184"/>
      <w:bookmarkEnd w:id="185"/>
      <w:bookmarkEnd w:id="186"/>
    </w:p>
    <w:p w:rsidR="00516396" w:rsidRPr="00864A6A" w:rsidRDefault="00516396" w:rsidP="00EB2824">
      <w:pPr>
        <w:spacing w:before="120" w:line="240" w:lineRule="auto"/>
        <w:rPr>
          <w:rFonts w:cs="Times New Roman"/>
          <w:sz w:val="24"/>
          <w:szCs w:val="24"/>
        </w:rPr>
      </w:pPr>
      <w:r w:rsidRPr="00864A6A">
        <w:rPr>
          <w:rFonts w:cs="Times New Roman"/>
          <w:sz w:val="24"/>
          <w:szCs w:val="24"/>
        </w:rPr>
        <w:t>V roku 2016 sa realizoval</w:t>
      </w:r>
      <w:r w:rsidR="002704F9" w:rsidRPr="00864A6A">
        <w:rPr>
          <w:rFonts w:cs="Times New Roman"/>
          <w:sz w:val="24"/>
          <w:szCs w:val="24"/>
        </w:rPr>
        <w:t>o</w:t>
      </w:r>
      <w:r w:rsidRPr="00864A6A">
        <w:rPr>
          <w:rFonts w:cs="Times New Roman"/>
          <w:sz w:val="24"/>
          <w:szCs w:val="24"/>
        </w:rPr>
        <w:t xml:space="preserve"> </w:t>
      </w:r>
      <w:r w:rsidR="002704F9" w:rsidRPr="00864A6A">
        <w:rPr>
          <w:rFonts w:cs="Times New Roman"/>
          <w:sz w:val="24"/>
          <w:szCs w:val="24"/>
        </w:rPr>
        <w:t xml:space="preserve"> vytvorenie </w:t>
      </w:r>
      <w:r w:rsidRPr="00864A6A">
        <w:rPr>
          <w:rFonts w:cs="Times New Roman"/>
          <w:sz w:val="24"/>
          <w:szCs w:val="24"/>
        </w:rPr>
        <w:t>centrálneho groupera, eDRG portálu a DRG aplikačného prostredia s úpravou podľa novej dátovej vety a nového aplikačného rozhrania pre zasielanie údajov do CKS od PÚZS. Do eDRG portálu pre zber údajov boli zapracované nové funkcionality, napr. odosielanie automatických emailov registrovaným užívateľom pri zmene dokumentov na portáli alebo validácia XML súborov aj neregistrovaným užívateľom. Zmeny sa dotkli databáz podľa novej dátov</w:t>
      </w:r>
      <w:r w:rsidR="00125F83" w:rsidRPr="00864A6A">
        <w:rPr>
          <w:rFonts w:cs="Times New Roman"/>
          <w:sz w:val="24"/>
          <w:szCs w:val="24"/>
        </w:rPr>
        <w:t xml:space="preserve">ej vety pre zber údajov od PÚZS. </w:t>
      </w:r>
    </w:p>
    <w:p w:rsidR="00516396" w:rsidRPr="00864A6A" w:rsidRDefault="006A12A7" w:rsidP="00EB2824">
      <w:pPr>
        <w:spacing w:line="240" w:lineRule="auto"/>
        <w:rPr>
          <w:rFonts w:cs="Times New Roman"/>
          <w:sz w:val="24"/>
          <w:szCs w:val="24"/>
        </w:rPr>
      </w:pPr>
      <w:r w:rsidRPr="00864A6A">
        <w:rPr>
          <w:rFonts w:cs="Times New Roman"/>
          <w:b/>
          <w:iCs/>
          <w:spacing w:val="5"/>
          <w:sz w:val="24"/>
          <w:szCs w:val="24"/>
        </w:rPr>
        <w:t xml:space="preserve"> </w:t>
      </w:r>
    </w:p>
    <w:p w:rsidR="00516396" w:rsidRPr="00864A6A" w:rsidRDefault="00516396" w:rsidP="00EB2824">
      <w:pPr>
        <w:numPr>
          <w:ilvl w:val="2"/>
          <w:numId w:val="7"/>
        </w:numPr>
        <w:spacing w:after="120" w:line="240" w:lineRule="auto"/>
        <w:outlineLvl w:val="2"/>
        <w:rPr>
          <w:rFonts w:cs="Times New Roman"/>
          <w:b/>
          <w:iCs/>
          <w:spacing w:val="5"/>
          <w:sz w:val="24"/>
          <w:szCs w:val="24"/>
        </w:rPr>
      </w:pPr>
      <w:bookmarkStart w:id="187" w:name="_Toc480273929"/>
      <w:bookmarkStart w:id="188" w:name="_Toc482864292"/>
      <w:bookmarkStart w:id="189" w:name="_Toc484090060"/>
      <w:r w:rsidRPr="00864A6A">
        <w:rPr>
          <w:rFonts w:cs="Times New Roman"/>
          <w:b/>
          <w:iCs/>
          <w:spacing w:val="5"/>
          <w:sz w:val="24"/>
          <w:szCs w:val="24"/>
        </w:rPr>
        <w:t>Medzinárodná klasifikácia chorôb MKCH-10</w:t>
      </w:r>
      <w:bookmarkEnd w:id="187"/>
      <w:bookmarkEnd w:id="188"/>
      <w:bookmarkEnd w:id="189"/>
    </w:p>
    <w:p w:rsidR="00516396" w:rsidRPr="00864A6A" w:rsidRDefault="00516396" w:rsidP="006A12A7">
      <w:pPr>
        <w:spacing w:before="120" w:after="120" w:line="240" w:lineRule="auto"/>
        <w:rPr>
          <w:rFonts w:cs="Times New Roman"/>
          <w:sz w:val="24"/>
          <w:szCs w:val="24"/>
        </w:rPr>
      </w:pPr>
      <w:r w:rsidRPr="00864A6A">
        <w:rPr>
          <w:rFonts w:cs="Times New Roman"/>
          <w:sz w:val="24"/>
          <w:szCs w:val="24"/>
        </w:rPr>
        <w:t>MKCH-10-SK je od 1.</w:t>
      </w:r>
      <w:r w:rsidR="0041110A" w:rsidRPr="00864A6A">
        <w:rPr>
          <w:rFonts w:cs="Times New Roman"/>
          <w:sz w:val="24"/>
          <w:szCs w:val="24"/>
        </w:rPr>
        <w:t xml:space="preserve"> </w:t>
      </w:r>
      <w:r w:rsidRPr="00864A6A">
        <w:rPr>
          <w:rFonts w:cs="Times New Roman"/>
          <w:sz w:val="24"/>
          <w:szCs w:val="24"/>
        </w:rPr>
        <w:t>1.</w:t>
      </w:r>
      <w:r w:rsidR="0041110A" w:rsidRPr="00864A6A">
        <w:rPr>
          <w:rFonts w:cs="Times New Roman"/>
          <w:sz w:val="24"/>
          <w:szCs w:val="24"/>
        </w:rPr>
        <w:t xml:space="preserve"> </w:t>
      </w:r>
      <w:r w:rsidRPr="00864A6A">
        <w:rPr>
          <w:rFonts w:cs="Times New Roman"/>
          <w:sz w:val="24"/>
          <w:szCs w:val="24"/>
        </w:rPr>
        <w:t xml:space="preserve">2016 v súlade so zákonom č. 576/2004 Z. z. uverejňovaná na stránke </w:t>
      </w:r>
      <w:r w:rsidR="00E12853" w:rsidRPr="00864A6A">
        <w:rPr>
          <w:rFonts w:cs="Times New Roman"/>
          <w:sz w:val="24"/>
          <w:szCs w:val="24"/>
        </w:rPr>
        <w:t>MZ SR</w:t>
      </w:r>
      <w:r w:rsidRPr="00864A6A">
        <w:rPr>
          <w:rFonts w:cs="Times New Roman"/>
          <w:sz w:val="24"/>
          <w:szCs w:val="24"/>
        </w:rPr>
        <w:t xml:space="preserve">. </w:t>
      </w:r>
      <w:r w:rsidR="006A12A7" w:rsidRPr="00864A6A">
        <w:rPr>
          <w:rFonts w:cs="Times New Roman"/>
          <w:sz w:val="24"/>
          <w:szCs w:val="24"/>
        </w:rPr>
        <w:t xml:space="preserve"> </w:t>
      </w:r>
      <w:r w:rsidRPr="00864A6A">
        <w:rPr>
          <w:rFonts w:cs="Times New Roman"/>
          <w:sz w:val="24"/>
          <w:szCs w:val="24"/>
        </w:rPr>
        <w:t>Obsah</w:t>
      </w:r>
      <w:r w:rsidR="006A12A7" w:rsidRPr="00864A6A">
        <w:rPr>
          <w:rFonts w:cs="Times New Roman"/>
          <w:sz w:val="24"/>
          <w:szCs w:val="24"/>
        </w:rPr>
        <w:t xml:space="preserve"> </w:t>
      </w:r>
      <w:r w:rsidRPr="00864A6A">
        <w:rPr>
          <w:rFonts w:cs="Times New Roman"/>
          <w:sz w:val="24"/>
          <w:szCs w:val="24"/>
        </w:rPr>
        <w:t xml:space="preserve"> MKCH </w:t>
      </w:r>
      <w:r w:rsidR="006A12A7" w:rsidRPr="00864A6A">
        <w:rPr>
          <w:rFonts w:cs="Times New Roman"/>
          <w:sz w:val="24"/>
          <w:szCs w:val="24"/>
        </w:rPr>
        <w:t xml:space="preserve"> </w:t>
      </w:r>
      <w:r w:rsidRPr="00864A6A">
        <w:rPr>
          <w:rFonts w:cs="Times New Roman"/>
          <w:sz w:val="24"/>
          <w:szCs w:val="24"/>
        </w:rPr>
        <w:t xml:space="preserve">vychádza </w:t>
      </w:r>
      <w:r w:rsidR="006A12A7" w:rsidRPr="00864A6A">
        <w:rPr>
          <w:rFonts w:cs="Times New Roman"/>
          <w:sz w:val="24"/>
          <w:szCs w:val="24"/>
        </w:rPr>
        <w:t xml:space="preserve"> </w:t>
      </w:r>
      <w:r w:rsidRPr="00864A6A">
        <w:rPr>
          <w:rFonts w:cs="Times New Roman"/>
          <w:sz w:val="24"/>
          <w:szCs w:val="24"/>
        </w:rPr>
        <w:t xml:space="preserve">z </w:t>
      </w:r>
      <w:r w:rsidR="006A12A7" w:rsidRPr="00864A6A">
        <w:rPr>
          <w:rFonts w:cs="Times New Roman"/>
          <w:sz w:val="24"/>
          <w:szCs w:val="24"/>
        </w:rPr>
        <w:t xml:space="preserve"> </w:t>
      </w:r>
      <w:r w:rsidRPr="00864A6A">
        <w:rPr>
          <w:rFonts w:cs="Times New Roman"/>
          <w:sz w:val="24"/>
          <w:szCs w:val="24"/>
        </w:rPr>
        <w:t xml:space="preserve">medzinárodne platnej WHO verzie ICD-10.   </w:t>
      </w:r>
      <w:r w:rsidR="00243A59" w:rsidRPr="00864A6A">
        <w:rPr>
          <w:rFonts w:cs="Times New Roman"/>
          <w:sz w:val="24"/>
          <w:szCs w:val="24"/>
        </w:rPr>
        <w:t xml:space="preserve">                               </w:t>
      </w:r>
      <w:r w:rsidRPr="00864A6A">
        <w:rPr>
          <w:rFonts w:cs="Times New Roman"/>
          <w:sz w:val="24"/>
          <w:szCs w:val="24"/>
        </w:rPr>
        <w:t>K dátumu 1.</w:t>
      </w:r>
      <w:r w:rsidR="0041110A" w:rsidRPr="00864A6A">
        <w:rPr>
          <w:rFonts w:cs="Times New Roman"/>
          <w:sz w:val="24"/>
          <w:szCs w:val="24"/>
        </w:rPr>
        <w:t xml:space="preserve"> </w:t>
      </w:r>
      <w:r w:rsidRPr="00864A6A">
        <w:rPr>
          <w:rFonts w:cs="Times New Roman"/>
          <w:sz w:val="24"/>
          <w:szCs w:val="24"/>
        </w:rPr>
        <w:t>9.</w:t>
      </w:r>
      <w:r w:rsidR="000435FB" w:rsidRPr="00864A6A">
        <w:rPr>
          <w:rFonts w:cs="Times New Roman"/>
          <w:sz w:val="24"/>
          <w:szCs w:val="24"/>
        </w:rPr>
        <w:t xml:space="preserve"> </w:t>
      </w:r>
      <w:r w:rsidRPr="00864A6A">
        <w:rPr>
          <w:rFonts w:cs="Times New Roman"/>
          <w:sz w:val="24"/>
          <w:szCs w:val="24"/>
        </w:rPr>
        <w:t>2016 bola MKCH-10 aktualizovaná na verziu MKCH-10-2016. Táto verzia v medzinárodnom kontexte ostáva v platnosti aj pre rok 2017, v slovenských podmienkach bola aktualizovaná len v</w:t>
      </w:r>
      <w:r w:rsidR="00B46717" w:rsidRPr="00864A6A">
        <w:rPr>
          <w:rFonts w:cs="Times New Roman"/>
          <w:sz w:val="24"/>
          <w:szCs w:val="24"/>
        </w:rPr>
        <w:t> </w:t>
      </w:r>
      <w:r w:rsidRPr="00864A6A">
        <w:rPr>
          <w:rFonts w:cs="Times New Roman"/>
          <w:sz w:val="24"/>
          <w:szCs w:val="24"/>
        </w:rPr>
        <w:t>rámci opráv textov a zjednotenia v názvosloví s cieľom prispôsobiť pre pravidlá kódovania chorôb a zdravotných výkonov</w:t>
      </w:r>
      <w:r w:rsidR="00F15E6E" w:rsidRPr="00864A6A">
        <w:rPr>
          <w:rFonts w:cs="Times New Roman"/>
          <w:sz w:val="24"/>
          <w:szCs w:val="24"/>
        </w:rPr>
        <w:t xml:space="preserve">. </w:t>
      </w:r>
    </w:p>
    <w:p w:rsidR="00516396" w:rsidRPr="00864A6A" w:rsidRDefault="00516396" w:rsidP="00516396">
      <w:pPr>
        <w:numPr>
          <w:ilvl w:val="2"/>
          <w:numId w:val="7"/>
        </w:numPr>
        <w:spacing w:before="120" w:after="120" w:line="240" w:lineRule="auto"/>
        <w:outlineLvl w:val="2"/>
        <w:rPr>
          <w:rFonts w:cs="Times New Roman"/>
          <w:b/>
          <w:iCs/>
          <w:spacing w:val="5"/>
          <w:sz w:val="24"/>
          <w:szCs w:val="24"/>
        </w:rPr>
      </w:pPr>
      <w:bookmarkStart w:id="190" w:name="_Toc480273930"/>
      <w:bookmarkStart w:id="191" w:name="_Toc482864293"/>
      <w:bookmarkStart w:id="192" w:name="_Toc484090061"/>
      <w:r w:rsidRPr="00864A6A">
        <w:rPr>
          <w:rFonts w:cs="Times New Roman"/>
          <w:b/>
          <w:iCs/>
          <w:spacing w:val="5"/>
          <w:sz w:val="24"/>
          <w:szCs w:val="24"/>
        </w:rPr>
        <w:t>Pravidlá kódovania chorôb a pravidlá kódovania zdravotných výkonov</w:t>
      </w:r>
      <w:bookmarkEnd w:id="190"/>
      <w:bookmarkEnd w:id="191"/>
      <w:bookmarkEnd w:id="192"/>
    </w:p>
    <w:p w:rsidR="00741E0F" w:rsidRPr="00864A6A" w:rsidRDefault="00516396" w:rsidP="00516396">
      <w:pPr>
        <w:spacing w:before="120" w:after="120" w:line="240" w:lineRule="auto"/>
        <w:rPr>
          <w:rFonts w:cs="Times New Roman"/>
          <w:sz w:val="24"/>
          <w:szCs w:val="24"/>
        </w:rPr>
      </w:pPr>
      <w:r w:rsidRPr="00864A6A">
        <w:rPr>
          <w:rFonts w:cs="Times New Roman"/>
          <w:sz w:val="24"/>
          <w:szCs w:val="24"/>
        </w:rPr>
        <w:t xml:space="preserve">V priebehu roka 2016 spolupracoval </w:t>
      </w:r>
      <w:r w:rsidR="00626673" w:rsidRPr="00864A6A">
        <w:rPr>
          <w:rFonts w:cs="Times New Roman"/>
          <w:sz w:val="24"/>
          <w:szCs w:val="24"/>
        </w:rPr>
        <w:t>úrad</w:t>
      </w:r>
      <w:r w:rsidR="00B85A72" w:rsidRPr="00864A6A">
        <w:rPr>
          <w:rFonts w:cs="Times New Roman"/>
          <w:sz w:val="24"/>
          <w:szCs w:val="24"/>
        </w:rPr>
        <w:t xml:space="preserve"> s </w:t>
      </w:r>
      <w:r w:rsidRPr="00864A6A">
        <w:rPr>
          <w:rFonts w:cs="Times New Roman"/>
          <w:sz w:val="24"/>
          <w:szCs w:val="24"/>
        </w:rPr>
        <w:t xml:space="preserve">MZ SR na odbornej príprave a legislatívnom spracovaní všeobecne záväzného právneho predpisu pre pravidlá kódovania chorôb a pravidlá kódovania zdravotných výkonov (ďalej len „PKChaZV“) v systéme DRG. Potreba legislatívneho ukotvenia PKChaZV vyplýva z potreby zvýšenia kvality vykazovaných údajov od PÚZS a potreby vytvorenia jednoznačných a právne záväzných pravidiel.  </w:t>
      </w:r>
    </w:p>
    <w:p w:rsidR="00516396" w:rsidRPr="00864A6A" w:rsidRDefault="006A12A7" w:rsidP="00516396">
      <w:pPr>
        <w:spacing w:before="120" w:after="120" w:line="240" w:lineRule="auto"/>
        <w:rPr>
          <w:rFonts w:cs="Times New Roman"/>
          <w:sz w:val="24"/>
          <w:szCs w:val="24"/>
        </w:rPr>
      </w:pPr>
      <w:r w:rsidRPr="00864A6A">
        <w:rPr>
          <w:rFonts w:cs="Times New Roman"/>
          <w:sz w:val="24"/>
          <w:szCs w:val="24"/>
        </w:rPr>
        <w:t>V</w:t>
      </w:r>
      <w:r w:rsidR="00516396" w:rsidRPr="00864A6A">
        <w:rPr>
          <w:rFonts w:cs="Times New Roman"/>
          <w:sz w:val="24"/>
          <w:szCs w:val="24"/>
        </w:rPr>
        <w:t xml:space="preserve"> roku 2016 </w:t>
      </w:r>
      <w:r w:rsidRPr="00864A6A">
        <w:rPr>
          <w:rFonts w:cs="Times New Roman"/>
          <w:sz w:val="24"/>
          <w:szCs w:val="24"/>
        </w:rPr>
        <w:t xml:space="preserve">bolo vydané </w:t>
      </w:r>
      <w:r w:rsidR="00516396" w:rsidRPr="00864A6A">
        <w:rPr>
          <w:rFonts w:cs="Times New Roman"/>
          <w:sz w:val="24"/>
          <w:szCs w:val="24"/>
        </w:rPr>
        <w:t>opatren</w:t>
      </w:r>
      <w:r w:rsidRPr="00864A6A">
        <w:rPr>
          <w:rFonts w:cs="Times New Roman"/>
          <w:sz w:val="24"/>
          <w:szCs w:val="24"/>
        </w:rPr>
        <w:t>ie</w:t>
      </w:r>
      <w:r w:rsidR="00516396" w:rsidRPr="00864A6A">
        <w:rPr>
          <w:rFonts w:cs="Times New Roman"/>
          <w:sz w:val="24"/>
          <w:szCs w:val="24"/>
        </w:rPr>
        <w:t xml:space="preserve"> MZ SR </w:t>
      </w:r>
      <w:r w:rsidR="00DC0A4A" w:rsidRPr="00864A6A">
        <w:rPr>
          <w:rFonts w:cs="Times New Roman"/>
          <w:sz w:val="24"/>
          <w:szCs w:val="24"/>
        </w:rPr>
        <w:t>z</w:t>
      </w:r>
      <w:r w:rsidR="00516396" w:rsidRPr="00864A6A">
        <w:rPr>
          <w:rFonts w:cs="Times New Roman"/>
          <w:sz w:val="24"/>
          <w:szCs w:val="24"/>
        </w:rPr>
        <w:t xml:space="preserve"> č. S07880-OL-2016, ktorým sa mení a dopĺňa výnos M</w:t>
      </w:r>
      <w:r w:rsidR="00990641" w:rsidRPr="00864A6A">
        <w:rPr>
          <w:rFonts w:cs="Times New Roman"/>
          <w:sz w:val="24"/>
          <w:szCs w:val="24"/>
        </w:rPr>
        <w:t>Z SR</w:t>
      </w:r>
      <w:r w:rsidR="00516396" w:rsidRPr="00864A6A">
        <w:rPr>
          <w:rFonts w:cs="Times New Roman"/>
          <w:sz w:val="24"/>
          <w:szCs w:val="24"/>
        </w:rPr>
        <w:t xml:space="preserve"> zo 17. decembra 2015 č. 09467/2015, ktorým sa ustanovujú pravidlá kódovania chorôb a pravidlá kódovania zdravotných výkonov. Uvedená aktualizácia ustanovila pravidlá kódovania chorôb a zdravotných výkonov s účinnosťou od 1. </w:t>
      </w:r>
      <w:r w:rsidR="00990641" w:rsidRPr="00864A6A">
        <w:rPr>
          <w:rFonts w:cs="Times New Roman"/>
          <w:sz w:val="24"/>
          <w:szCs w:val="24"/>
        </w:rPr>
        <w:t xml:space="preserve">1. </w:t>
      </w:r>
      <w:r w:rsidR="00516396" w:rsidRPr="00864A6A">
        <w:rPr>
          <w:rFonts w:cs="Times New Roman"/>
          <w:sz w:val="24"/>
          <w:szCs w:val="24"/>
        </w:rPr>
        <w:t>2017.</w:t>
      </w:r>
    </w:p>
    <w:p w:rsidR="009962E9" w:rsidRPr="00864A6A" w:rsidRDefault="009962E9">
      <w:pPr>
        <w:spacing w:after="200"/>
        <w:jc w:val="left"/>
        <w:rPr>
          <w:rFonts w:cs="Times New Roman"/>
          <w:b/>
          <w:iCs/>
          <w:spacing w:val="5"/>
          <w:sz w:val="24"/>
          <w:szCs w:val="24"/>
        </w:rPr>
      </w:pPr>
      <w:bookmarkStart w:id="193" w:name="_Toc480273931"/>
      <w:bookmarkStart w:id="194" w:name="_Toc482864294"/>
      <w:r w:rsidRPr="00864A6A">
        <w:rPr>
          <w:rFonts w:cs="Times New Roman"/>
          <w:b/>
          <w:iCs/>
          <w:spacing w:val="5"/>
          <w:sz w:val="24"/>
          <w:szCs w:val="24"/>
        </w:rPr>
        <w:br w:type="page"/>
      </w:r>
    </w:p>
    <w:p w:rsidR="00516396" w:rsidRPr="00864A6A" w:rsidRDefault="00516396" w:rsidP="00516396">
      <w:pPr>
        <w:numPr>
          <w:ilvl w:val="2"/>
          <w:numId w:val="7"/>
        </w:numPr>
        <w:spacing w:before="120" w:after="120" w:line="240" w:lineRule="auto"/>
        <w:outlineLvl w:val="2"/>
        <w:rPr>
          <w:rFonts w:cs="Times New Roman"/>
          <w:b/>
          <w:iCs/>
          <w:spacing w:val="5"/>
          <w:sz w:val="24"/>
          <w:szCs w:val="24"/>
        </w:rPr>
      </w:pPr>
      <w:bookmarkStart w:id="195" w:name="_Toc484090062"/>
      <w:r w:rsidRPr="00864A6A">
        <w:rPr>
          <w:rFonts w:cs="Times New Roman"/>
          <w:b/>
          <w:iCs/>
          <w:spacing w:val="5"/>
          <w:sz w:val="24"/>
          <w:szCs w:val="24"/>
        </w:rPr>
        <w:lastRenderedPageBreak/>
        <w:t>Zoznam kalkulačných nemocníc</w:t>
      </w:r>
      <w:bookmarkEnd w:id="193"/>
      <w:bookmarkEnd w:id="194"/>
      <w:bookmarkEnd w:id="195"/>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Kalkulačné nemocnice majú povinnosť okrem medicínskych údajov zasielať CKS aj údaje o nákladoch na hospitalizačné prípady podľa </w:t>
      </w:r>
      <w:r w:rsidR="00990641" w:rsidRPr="00864A6A">
        <w:rPr>
          <w:rFonts w:cs="Times New Roman"/>
          <w:sz w:val="24"/>
          <w:szCs w:val="24"/>
        </w:rPr>
        <w:t>k</w:t>
      </w:r>
      <w:r w:rsidRPr="00864A6A">
        <w:rPr>
          <w:rFonts w:cs="Times New Roman"/>
          <w:sz w:val="24"/>
          <w:szCs w:val="24"/>
        </w:rPr>
        <w:t>alkulačnej príručky. Do prípravy a zberu ekonomických údajov bolo v roku 2016 zapojených 17 PÚZS</w:t>
      </w:r>
      <w:r w:rsidR="002A7129" w:rsidRPr="00864A6A">
        <w:rPr>
          <w:rFonts w:cs="Times New Roman"/>
          <w:sz w:val="24"/>
          <w:szCs w:val="24"/>
        </w:rPr>
        <w:t>,</w:t>
      </w:r>
      <w:r w:rsidRPr="00864A6A">
        <w:rPr>
          <w:rFonts w:cs="Times New Roman"/>
          <w:sz w:val="24"/>
          <w:szCs w:val="24"/>
        </w:rPr>
        <w:t xml:space="preserve"> </w:t>
      </w:r>
      <w:r w:rsidR="000A6DA5" w:rsidRPr="00864A6A">
        <w:rPr>
          <w:rFonts w:cs="Times New Roman"/>
          <w:sz w:val="24"/>
          <w:szCs w:val="24"/>
        </w:rPr>
        <w:t xml:space="preserve"> p</w:t>
      </w:r>
      <w:r w:rsidR="002A7129" w:rsidRPr="00864A6A">
        <w:rPr>
          <w:rFonts w:cs="Times New Roman"/>
          <w:sz w:val="24"/>
          <w:szCs w:val="24"/>
        </w:rPr>
        <w:t>ričom údaje boli zozbierané od 11 poskytovateľov.</w:t>
      </w:r>
    </w:p>
    <w:p w:rsidR="00516396" w:rsidRPr="00864A6A" w:rsidRDefault="00516396" w:rsidP="00516396">
      <w:pPr>
        <w:numPr>
          <w:ilvl w:val="2"/>
          <w:numId w:val="7"/>
        </w:numPr>
        <w:spacing w:before="120" w:after="120" w:line="240" w:lineRule="auto"/>
        <w:outlineLvl w:val="2"/>
        <w:rPr>
          <w:rFonts w:cs="Times New Roman"/>
          <w:b/>
          <w:iCs/>
          <w:spacing w:val="5"/>
          <w:sz w:val="24"/>
          <w:szCs w:val="24"/>
        </w:rPr>
      </w:pPr>
      <w:bookmarkStart w:id="196" w:name="_Toc480273932"/>
      <w:bookmarkStart w:id="197" w:name="_Toc482864295"/>
      <w:bookmarkStart w:id="198" w:name="_Toc484090063"/>
      <w:r w:rsidRPr="00864A6A">
        <w:rPr>
          <w:rFonts w:cs="Times New Roman"/>
          <w:b/>
          <w:iCs/>
          <w:spacing w:val="5"/>
          <w:sz w:val="24"/>
          <w:szCs w:val="24"/>
        </w:rPr>
        <w:t>Metodika kalkulácie nákladov na hospitalizačný prípad</w:t>
      </w:r>
      <w:bookmarkEnd w:id="196"/>
      <w:bookmarkEnd w:id="197"/>
      <w:bookmarkEnd w:id="198"/>
    </w:p>
    <w:p w:rsidR="00516396" w:rsidRPr="00864A6A" w:rsidRDefault="0034029B" w:rsidP="00516396">
      <w:pPr>
        <w:spacing w:before="120" w:after="120" w:line="240" w:lineRule="auto"/>
        <w:rPr>
          <w:rFonts w:cs="Times New Roman"/>
          <w:sz w:val="24"/>
          <w:szCs w:val="24"/>
        </w:rPr>
      </w:pPr>
      <w:r w:rsidRPr="00864A6A">
        <w:rPr>
          <w:rFonts w:cs="Times New Roman"/>
          <w:sz w:val="24"/>
          <w:szCs w:val="24"/>
        </w:rPr>
        <w:t xml:space="preserve">Pre účely </w:t>
      </w:r>
      <w:r w:rsidR="00516396" w:rsidRPr="00864A6A">
        <w:rPr>
          <w:rFonts w:cs="Times New Roman"/>
          <w:sz w:val="24"/>
          <w:szCs w:val="24"/>
        </w:rPr>
        <w:t xml:space="preserve">financovania ÚZZ zaradených do systému financovania prostredníctvom DRG pripravil </w:t>
      </w:r>
      <w:r w:rsidR="00E767D6" w:rsidRPr="00864A6A">
        <w:rPr>
          <w:rFonts w:cs="Times New Roman"/>
          <w:sz w:val="24"/>
          <w:szCs w:val="24"/>
        </w:rPr>
        <w:t>úrad</w:t>
      </w:r>
      <w:r w:rsidR="00B068D1" w:rsidRPr="00864A6A">
        <w:rPr>
          <w:rFonts w:cs="Times New Roman"/>
          <w:sz w:val="24"/>
          <w:szCs w:val="24"/>
        </w:rPr>
        <w:t xml:space="preserve"> </w:t>
      </w:r>
      <w:r w:rsidR="002A7129" w:rsidRPr="00864A6A">
        <w:rPr>
          <w:rFonts w:cs="Times New Roman"/>
          <w:sz w:val="24"/>
          <w:szCs w:val="24"/>
        </w:rPr>
        <w:t>v spolupráci s</w:t>
      </w:r>
      <w:r w:rsidR="00E767D6" w:rsidRPr="00864A6A">
        <w:rPr>
          <w:rFonts w:cs="Times New Roman"/>
          <w:sz w:val="24"/>
          <w:szCs w:val="24"/>
        </w:rPr>
        <w:t> </w:t>
      </w:r>
      <w:r w:rsidR="002A7129" w:rsidRPr="00864A6A">
        <w:rPr>
          <w:rFonts w:cs="Times New Roman"/>
          <w:sz w:val="24"/>
          <w:szCs w:val="24"/>
        </w:rPr>
        <w:t>MZ</w:t>
      </w:r>
      <w:r w:rsidR="00E767D6" w:rsidRPr="00864A6A">
        <w:rPr>
          <w:rFonts w:cs="Times New Roman"/>
          <w:sz w:val="24"/>
          <w:szCs w:val="24"/>
        </w:rPr>
        <w:t xml:space="preserve"> </w:t>
      </w:r>
      <w:r w:rsidR="002A7129" w:rsidRPr="00864A6A">
        <w:rPr>
          <w:rFonts w:cs="Times New Roman"/>
          <w:sz w:val="24"/>
          <w:szCs w:val="24"/>
        </w:rPr>
        <w:t xml:space="preserve">SR a všetkými </w:t>
      </w:r>
      <w:r w:rsidR="00E767D6" w:rsidRPr="00864A6A">
        <w:rPr>
          <w:rFonts w:cs="Times New Roman"/>
          <w:sz w:val="24"/>
          <w:szCs w:val="24"/>
        </w:rPr>
        <w:t>ZP</w:t>
      </w:r>
      <w:r w:rsidR="002A7129" w:rsidRPr="00864A6A">
        <w:rPr>
          <w:rFonts w:cs="Times New Roman"/>
          <w:sz w:val="24"/>
          <w:szCs w:val="24"/>
        </w:rPr>
        <w:t xml:space="preserve"> </w:t>
      </w:r>
      <w:r w:rsidRPr="00864A6A">
        <w:rPr>
          <w:rFonts w:cs="Times New Roman"/>
          <w:sz w:val="24"/>
          <w:szCs w:val="24"/>
        </w:rPr>
        <w:t>m</w:t>
      </w:r>
      <w:r w:rsidR="00516396" w:rsidRPr="00864A6A">
        <w:rPr>
          <w:rFonts w:cs="Times New Roman"/>
          <w:sz w:val="24"/>
          <w:szCs w:val="24"/>
        </w:rPr>
        <w:t>etodiku výpočtu a konvergencie základnej sadzby pre roky 2017-2022. Zmeny v dokumente je možné v ďalšom období vykonávať len na základe uznesení prijatých riadiacim výborom DRG. Metodika je zverejnená na webovom sídle úradu.</w:t>
      </w:r>
    </w:p>
    <w:p w:rsidR="00516396" w:rsidRPr="00864A6A" w:rsidRDefault="00516396" w:rsidP="00516396">
      <w:pPr>
        <w:numPr>
          <w:ilvl w:val="2"/>
          <w:numId w:val="7"/>
        </w:numPr>
        <w:spacing w:before="120" w:after="120" w:line="240" w:lineRule="auto"/>
        <w:outlineLvl w:val="2"/>
        <w:rPr>
          <w:rFonts w:cs="Times New Roman"/>
          <w:b/>
          <w:iCs/>
          <w:spacing w:val="5"/>
          <w:sz w:val="24"/>
          <w:szCs w:val="24"/>
        </w:rPr>
      </w:pPr>
      <w:bookmarkStart w:id="199" w:name="_Toc480273933"/>
      <w:bookmarkStart w:id="200" w:name="_Toc482864296"/>
      <w:bookmarkStart w:id="201" w:name="_Toc484090064"/>
      <w:r w:rsidRPr="00864A6A">
        <w:rPr>
          <w:rFonts w:cs="Times New Roman"/>
          <w:b/>
          <w:iCs/>
          <w:spacing w:val="5"/>
          <w:sz w:val="24"/>
          <w:szCs w:val="24"/>
        </w:rPr>
        <w:t>Analýza údajov zaslaných PÚZS za rok 2016 zaradených do systému financovania  DRG</w:t>
      </w:r>
      <w:bookmarkEnd w:id="199"/>
      <w:bookmarkEnd w:id="200"/>
      <w:bookmarkEnd w:id="201"/>
      <w:r w:rsidRPr="00864A6A">
        <w:rPr>
          <w:rFonts w:cs="Times New Roman"/>
          <w:b/>
          <w:iCs/>
          <w:spacing w:val="5"/>
          <w:sz w:val="24"/>
          <w:szCs w:val="24"/>
        </w:rPr>
        <w:t xml:space="preserve"> </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Analýza bola spracovaná na základe zaslaných údajov v jednotnej štruktúre podmienok určených dátovým rozhraním pre </w:t>
      </w:r>
      <w:r w:rsidR="00594D2C" w:rsidRPr="00864A6A">
        <w:rPr>
          <w:rFonts w:cs="Times New Roman"/>
          <w:sz w:val="24"/>
          <w:szCs w:val="24"/>
        </w:rPr>
        <w:t>ÚZS</w:t>
      </w:r>
      <w:r w:rsidRPr="00864A6A">
        <w:rPr>
          <w:rFonts w:cs="Times New Roman"/>
          <w:sz w:val="24"/>
          <w:szCs w:val="24"/>
        </w:rPr>
        <w:t xml:space="preserve"> v zmysle </w:t>
      </w:r>
      <w:r w:rsidR="00594D2C" w:rsidRPr="00864A6A">
        <w:rPr>
          <w:rFonts w:cs="Times New Roman"/>
          <w:sz w:val="24"/>
          <w:szCs w:val="24"/>
        </w:rPr>
        <w:t>metodického usmernenia</w:t>
      </w:r>
      <w:r w:rsidR="00B46717" w:rsidRPr="00864A6A">
        <w:rPr>
          <w:rFonts w:cs="Times New Roman"/>
          <w:sz w:val="24"/>
          <w:szCs w:val="24"/>
        </w:rPr>
        <w:t xml:space="preserve"> </w:t>
      </w:r>
      <w:r w:rsidRPr="00864A6A">
        <w:rPr>
          <w:rFonts w:cs="Times New Roman"/>
          <w:sz w:val="24"/>
          <w:szCs w:val="24"/>
        </w:rPr>
        <w:t xml:space="preserve">č. 10/2014 a ďalších súvisiacich stanovených podmienok. Podobne ako v predchádzajúcom roku sa vyhodnocovali globálne ukazovatele a parametre poskytovanej </w:t>
      </w:r>
      <w:r w:rsidR="00594D2C" w:rsidRPr="00864A6A">
        <w:rPr>
          <w:rFonts w:cs="Times New Roman"/>
          <w:sz w:val="24"/>
          <w:szCs w:val="24"/>
        </w:rPr>
        <w:t>ÚZS</w:t>
      </w:r>
      <w:r w:rsidRPr="00864A6A">
        <w:rPr>
          <w:rFonts w:cs="Times New Roman"/>
          <w:sz w:val="24"/>
          <w:szCs w:val="24"/>
        </w:rPr>
        <w:t xml:space="preserve"> pre jednotlivého PÚZS, pre PÚZS podľa typu zariadenia a všetkých PÚZS. Vyhodnocovali sa údaje za príslušné časové obdobie z hľadiska analytických potrieb pre verziu SK-DRG 3.0.</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Ekonomická analýza </w:t>
      </w:r>
      <w:r w:rsidR="002A7129" w:rsidRPr="00864A6A">
        <w:rPr>
          <w:rFonts w:cs="Times New Roman"/>
          <w:sz w:val="24"/>
          <w:szCs w:val="24"/>
        </w:rPr>
        <w:t xml:space="preserve">pre výpočet základnej sadzby </w:t>
      </w:r>
      <w:r w:rsidRPr="00864A6A">
        <w:rPr>
          <w:rFonts w:cs="Times New Roman"/>
          <w:sz w:val="24"/>
          <w:szCs w:val="24"/>
        </w:rPr>
        <w:t xml:space="preserve">vychádzala z údajov o výške uznaných a vyplatených finančných objemov za rok 2016 z údajov zaslaných jednotlivými </w:t>
      </w:r>
      <w:r w:rsidR="00243A59" w:rsidRPr="00864A6A">
        <w:rPr>
          <w:rFonts w:cs="Times New Roman"/>
          <w:sz w:val="24"/>
          <w:szCs w:val="24"/>
        </w:rPr>
        <w:t xml:space="preserve">                                     </w:t>
      </w:r>
      <w:r w:rsidR="00257D60" w:rsidRPr="00864A6A">
        <w:rPr>
          <w:rFonts w:cs="Times New Roman"/>
          <w:sz w:val="24"/>
          <w:szCs w:val="24"/>
        </w:rPr>
        <w:t>ZP</w:t>
      </w:r>
      <w:r w:rsidRPr="00864A6A">
        <w:rPr>
          <w:rFonts w:cs="Times New Roman"/>
          <w:sz w:val="24"/>
          <w:szCs w:val="24"/>
        </w:rPr>
        <w:t xml:space="preserve"> v zložení: evidenčne uznané výkony a finančne uznané výkony za hospitalizácie, osobitne hradené výkony, laboratórne vyšetrenia a vyšetrenia spoločných vyšetrovacích zložiek vzťahujúcich sa k</w:t>
      </w:r>
      <w:r w:rsidR="00B46717" w:rsidRPr="00864A6A">
        <w:rPr>
          <w:rFonts w:cs="Times New Roman"/>
          <w:sz w:val="24"/>
          <w:szCs w:val="24"/>
        </w:rPr>
        <w:t> </w:t>
      </w:r>
      <w:r w:rsidRPr="00864A6A">
        <w:rPr>
          <w:rFonts w:cs="Times New Roman"/>
          <w:sz w:val="24"/>
          <w:szCs w:val="24"/>
        </w:rPr>
        <w:t xml:space="preserve">hospitalizovaným pacientom a osobitne hradené položky súvisiace s poskytovaním </w:t>
      </w:r>
      <w:r w:rsidR="00257D60" w:rsidRPr="00864A6A">
        <w:rPr>
          <w:rFonts w:cs="Times New Roman"/>
          <w:sz w:val="24"/>
          <w:szCs w:val="24"/>
        </w:rPr>
        <w:t>ÚZS</w:t>
      </w:r>
      <w:r w:rsidRPr="00864A6A">
        <w:rPr>
          <w:rFonts w:cs="Times New Roman"/>
          <w:sz w:val="24"/>
          <w:szCs w:val="24"/>
        </w:rPr>
        <w:t xml:space="preserve"> s</w:t>
      </w:r>
      <w:r w:rsidR="00B46717" w:rsidRPr="00864A6A">
        <w:rPr>
          <w:rFonts w:cs="Times New Roman"/>
          <w:sz w:val="24"/>
          <w:szCs w:val="24"/>
        </w:rPr>
        <w:t> </w:t>
      </w:r>
      <w:r w:rsidRPr="00864A6A">
        <w:rPr>
          <w:rFonts w:cs="Times New Roman"/>
          <w:sz w:val="24"/>
          <w:szCs w:val="24"/>
        </w:rPr>
        <w:t xml:space="preserve">výnimkou poskytovania </w:t>
      </w:r>
      <w:r w:rsidR="00257D60" w:rsidRPr="00864A6A">
        <w:rPr>
          <w:rFonts w:cs="Times New Roman"/>
          <w:sz w:val="24"/>
          <w:szCs w:val="24"/>
        </w:rPr>
        <w:t>ÚZS</w:t>
      </w:r>
      <w:r w:rsidRPr="00864A6A">
        <w:rPr>
          <w:rFonts w:cs="Times New Roman"/>
          <w:sz w:val="24"/>
          <w:szCs w:val="24"/>
        </w:rPr>
        <w:t xml:space="preserve"> v odbornosti psychiatria. Pre priradenie relatívnej váhy k</w:t>
      </w:r>
      <w:r w:rsidR="00B46717" w:rsidRPr="00864A6A">
        <w:rPr>
          <w:rFonts w:cs="Times New Roman"/>
          <w:sz w:val="24"/>
          <w:szCs w:val="24"/>
        </w:rPr>
        <w:t> </w:t>
      </w:r>
      <w:r w:rsidRPr="00864A6A">
        <w:rPr>
          <w:rFonts w:cs="Times New Roman"/>
          <w:sz w:val="24"/>
          <w:szCs w:val="24"/>
        </w:rPr>
        <w:t xml:space="preserve">hospitalizačným prípadom boli použité hodnoty </w:t>
      </w:r>
      <w:r w:rsidR="00F45E33" w:rsidRPr="00864A6A">
        <w:rPr>
          <w:rFonts w:cs="Times New Roman"/>
          <w:sz w:val="24"/>
          <w:szCs w:val="24"/>
        </w:rPr>
        <w:t xml:space="preserve">katalógu </w:t>
      </w:r>
      <w:r w:rsidRPr="00864A6A">
        <w:rPr>
          <w:rFonts w:cs="Times New Roman"/>
          <w:sz w:val="24"/>
          <w:szCs w:val="24"/>
        </w:rPr>
        <w:t>prípadových paušálov</w:t>
      </w:r>
      <w:r w:rsidR="002A7129" w:rsidRPr="00864A6A">
        <w:rPr>
          <w:rFonts w:cs="Times New Roman"/>
          <w:sz w:val="24"/>
          <w:szCs w:val="24"/>
        </w:rPr>
        <w:t xml:space="preserve"> prevzaté z verzie SK-DRG 1.0</w:t>
      </w:r>
      <w:r w:rsidR="00741E0F" w:rsidRPr="00864A6A">
        <w:rPr>
          <w:rFonts w:cs="Times New Roman"/>
          <w:sz w:val="24"/>
          <w:szCs w:val="24"/>
        </w:rPr>
        <w:t xml:space="preserve"> </w:t>
      </w:r>
      <w:r w:rsidR="002A7129" w:rsidRPr="00864A6A">
        <w:rPr>
          <w:rFonts w:cs="Times New Roman"/>
          <w:sz w:val="24"/>
          <w:szCs w:val="24"/>
        </w:rPr>
        <w:t>(zodpovedá verzii G-DRG 2011) po zapracovaní korekčných faktorov vypočítaných z nákladových údajov  SR v minulých obdobiach</w:t>
      </w:r>
      <w:r w:rsidR="00F45E33" w:rsidRPr="00864A6A">
        <w:rPr>
          <w:rFonts w:cs="Times New Roman"/>
          <w:sz w:val="24"/>
          <w:szCs w:val="24"/>
        </w:rPr>
        <w:t>.</w:t>
      </w:r>
    </w:p>
    <w:p w:rsidR="00516396" w:rsidRPr="00864A6A" w:rsidRDefault="002A7129" w:rsidP="00516396">
      <w:pPr>
        <w:spacing w:before="120" w:after="120" w:line="240" w:lineRule="auto"/>
        <w:rPr>
          <w:rFonts w:cs="Times New Roman"/>
          <w:sz w:val="24"/>
          <w:szCs w:val="24"/>
        </w:rPr>
      </w:pPr>
      <w:r w:rsidRPr="00864A6A">
        <w:rPr>
          <w:rFonts w:eastAsia="Calibri" w:cs="Times New Roman"/>
          <w:b/>
          <w:iCs/>
          <w:sz w:val="24"/>
          <w:szCs w:val="24"/>
          <w:lang w:eastAsia="en-US"/>
        </w:rPr>
        <w:t xml:space="preserve"> </w:t>
      </w:r>
    </w:p>
    <w:p w:rsidR="009962E9" w:rsidRPr="00864A6A" w:rsidRDefault="009962E9">
      <w:pPr>
        <w:spacing w:after="200"/>
        <w:jc w:val="left"/>
        <w:rPr>
          <w:rFonts w:cs="Times New Roman"/>
          <w:b/>
          <w:bCs/>
          <w:sz w:val="24"/>
          <w:szCs w:val="24"/>
          <w:lang w:eastAsia="cs-CZ"/>
        </w:rPr>
      </w:pPr>
      <w:bookmarkStart w:id="202" w:name="_Toc482864298"/>
    </w:p>
    <w:p w:rsidR="00160C1E" w:rsidRPr="00864A6A" w:rsidRDefault="00160C1E">
      <w:pPr>
        <w:spacing w:after="200"/>
        <w:jc w:val="left"/>
        <w:rPr>
          <w:rFonts w:cs="Times New Roman"/>
          <w:b/>
          <w:bCs/>
          <w:sz w:val="28"/>
          <w:szCs w:val="28"/>
          <w:lang w:eastAsia="cs-CZ"/>
        </w:rPr>
      </w:pPr>
      <w:bookmarkStart w:id="203" w:name="_Toc484090065"/>
      <w:r w:rsidRPr="00864A6A">
        <w:rPr>
          <w:rFonts w:cs="Times New Roman"/>
          <w:b/>
          <w:bCs/>
          <w:sz w:val="28"/>
          <w:szCs w:val="28"/>
          <w:lang w:eastAsia="cs-CZ"/>
        </w:rPr>
        <w:br w:type="page"/>
      </w:r>
    </w:p>
    <w:p w:rsidR="00516396" w:rsidRPr="00864A6A" w:rsidRDefault="00516396" w:rsidP="00516396">
      <w:pPr>
        <w:numPr>
          <w:ilvl w:val="0"/>
          <w:numId w:val="7"/>
        </w:numPr>
        <w:tabs>
          <w:tab w:val="left" w:pos="1276"/>
        </w:tabs>
        <w:spacing w:before="120" w:after="120" w:line="240" w:lineRule="auto"/>
        <w:outlineLvl w:val="0"/>
        <w:rPr>
          <w:rFonts w:cs="Times New Roman"/>
          <w:b/>
          <w:bCs/>
          <w:sz w:val="28"/>
          <w:szCs w:val="28"/>
          <w:lang w:eastAsia="cs-CZ"/>
        </w:rPr>
      </w:pPr>
      <w:r w:rsidRPr="00864A6A">
        <w:rPr>
          <w:rFonts w:cs="Times New Roman"/>
          <w:b/>
          <w:bCs/>
          <w:sz w:val="28"/>
          <w:szCs w:val="28"/>
          <w:lang w:eastAsia="cs-CZ"/>
        </w:rPr>
        <w:lastRenderedPageBreak/>
        <w:t>Platitelia poistného a poistenci</w:t>
      </w:r>
      <w:bookmarkEnd w:id="202"/>
      <w:bookmarkEnd w:id="203"/>
    </w:p>
    <w:p w:rsidR="00516396" w:rsidRPr="00864A6A" w:rsidRDefault="00516396" w:rsidP="00516396">
      <w:pPr>
        <w:numPr>
          <w:ilvl w:val="1"/>
          <w:numId w:val="6"/>
        </w:numPr>
        <w:tabs>
          <w:tab w:val="left" w:pos="1276"/>
        </w:tabs>
        <w:spacing w:before="120" w:after="120" w:line="240" w:lineRule="auto"/>
        <w:outlineLvl w:val="0"/>
        <w:rPr>
          <w:rFonts w:cs="Times New Roman"/>
          <w:b/>
          <w:bCs/>
          <w:sz w:val="24"/>
          <w:szCs w:val="24"/>
          <w:lang w:eastAsia="cs-CZ"/>
        </w:rPr>
      </w:pPr>
      <w:bookmarkStart w:id="204" w:name="_Toc482864299"/>
      <w:bookmarkStart w:id="205" w:name="_Toc484090066"/>
      <w:r w:rsidRPr="00864A6A">
        <w:rPr>
          <w:rFonts w:cs="Times New Roman"/>
          <w:b/>
          <w:bCs/>
          <w:sz w:val="24"/>
          <w:szCs w:val="24"/>
          <w:lang w:eastAsia="cs-CZ"/>
        </w:rPr>
        <w:t>Zabezpečenie práv a povinností poistencov vo vzťahu k zdravotnému poisteniu</w:t>
      </w:r>
      <w:bookmarkEnd w:id="204"/>
      <w:bookmarkEnd w:id="205"/>
    </w:p>
    <w:p w:rsidR="00516396" w:rsidRPr="00864A6A" w:rsidRDefault="00516396" w:rsidP="00516396">
      <w:pPr>
        <w:autoSpaceDE w:val="0"/>
        <w:autoSpaceDN w:val="0"/>
        <w:adjustRightInd w:val="0"/>
        <w:spacing w:before="120" w:after="120" w:line="240" w:lineRule="auto"/>
        <w:rPr>
          <w:rFonts w:cs="Times New Roman"/>
          <w:sz w:val="24"/>
          <w:szCs w:val="24"/>
        </w:rPr>
      </w:pPr>
      <w:r w:rsidRPr="00864A6A">
        <w:rPr>
          <w:rFonts w:cs="Times New Roman"/>
          <w:sz w:val="24"/>
          <w:szCs w:val="24"/>
        </w:rPr>
        <w:t>Práva a povinnosti poistenca vyplývajú z jeho účasti na VZP</w:t>
      </w:r>
      <w:r w:rsidR="00D76181" w:rsidRPr="00864A6A">
        <w:rPr>
          <w:rFonts w:cs="Times New Roman"/>
          <w:sz w:val="24"/>
          <w:szCs w:val="24"/>
        </w:rPr>
        <w:t>, ktorú realizuje</w:t>
      </w:r>
      <w:r w:rsidRPr="00864A6A">
        <w:rPr>
          <w:rFonts w:cs="Times New Roman"/>
          <w:sz w:val="24"/>
          <w:szCs w:val="24"/>
        </w:rPr>
        <w:t xml:space="preserve"> voči </w:t>
      </w:r>
      <w:r w:rsidR="00AA2392" w:rsidRPr="00864A6A">
        <w:rPr>
          <w:rFonts w:cs="Times New Roman"/>
          <w:sz w:val="24"/>
          <w:szCs w:val="24"/>
        </w:rPr>
        <w:t>príslušnej</w:t>
      </w:r>
      <w:r w:rsidRPr="00864A6A">
        <w:rPr>
          <w:rFonts w:cs="Times New Roman"/>
          <w:sz w:val="24"/>
          <w:szCs w:val="24"/>
        </w:rPr>
        <w:t xml:space="preserve"> ZP.  Medzi práva poistenca patrí napr.:</w:t>
      </w:r>
    </w:p>
    <w:p w:rsidR="00516396" w:rsidRPr="00864A6A" w:rsidRDefault="00516396" w:rsidP="009962E9">
      <w:pPr>
        <w:numPr>
          <w:ilvl w:val="0"/>
          <w:numId w:val="10"/>
        </w:numPr>
        <w:autoSpaceDE w:val="0"/>
        <w:autoSpaceDN w:val="0"/>
        <w:adjustRightInd w:val="0"/>
        <w:spacing w:line="240" w:lineRule="auto"/>
        <w:rPr>
          <w:rFonts w:cs="Times New Roman"/>
          <w:sz w:val="24"/>
          <w:szCs w:val="24"/>
        </w:rPr>
      </w:pPr>
      <w:r w:rsidRPr="00864A6A">
        <w:rPr>
          <w:rFonts w:cs="Times New Roman"/>
          <w:sz w:val="24"/>
          <w:szCs w:val="24"/>
        </w:rPr>
        <w:t>právo výberu poisťovne,</w:t>
      </w:r>
    </w:p>
    <w:p w:rsidR="00516396" w:rsidRPr="00864A6A" w:rsidRDefault="00516396" w:rsidP="009962E9">
      <w:pPr>
        <w:numPr>
          <w:ilvl w:val="0"/>
          <w:numId w:val="10"/>
        </w:numPr>
        <w:autoSpaceDE w:val="0"/>
        <w:autoSpaceDN w:val="0"/>
        <w:adjustRightInd w:val="0"/>
        <w:spacing w:line="240" w:lineRule="auto"/>
        <w:rPr>
          <w:rFonts w:cs="Times New Roman"/>
          <w:sz w:val="24"/>
          <w:szCs w:val="24"/>
        </w:rPr>
      </w:pPr>
      <w:r w:rsidRPr="00864A6A">
        <w:rPr>
          <w:rFonts w:cs="Times New Roman"/>
          <w:sz w:val="24"/>
          <w:szCs w:val="24"/>
        </w:rPr>
        <w:t xml:space="preserve">právo na úhradu  ZS a služieb súvisiacich s poskytovaním ZS v rozsahu ustanovenom   zákonom, </w:t>
      </w:r>
    </w:p>
    <w:p w:rsidR="00516396" w:rsidRPr="00864A6A" w:rsidRDefault="00516396" w:rsidP="009962E9">
      <w:pPr>
        <w:numPr>
          <w:ilvl w:val="0"/>
          <w:numId w:val="10"/>
        </w:numPr>
        <w:autoSpaceDE w:val="0"/>
        <w:autoSpaceDN w:val="0"/>
        <w:adjustRightInd w:val="0"/>
        <w:spacing w:line="240" w:lineRule="auto"/>
        <w:rPr>
          <w:rFonts w:cs="Times New Roman"/>
          <w:sz w:val="24"/>
          <w:szCs w:val="24"/>
        </w:rPr>
      </w:pPr>
      <w:r w:rsidRPr="00864A6A">
        <w:rPr>
          <w:rFonts w:cs="Times New Roman"/>
          <w:sz w:val="24"/>
          <w:szCs w:val="24"/>
        </w:rPr>
        <w:t xml:space="preserve">právo na úhradu nákladov ZS poskytnutej poistencovi v cudzine, </w:t>
      </w:r>
    </w:p>
    <w:p w:rsidR="00516396" w:rsidRPr="00864A6A" w:rsidRDefault="00516396" w:rsidP="009962E9">
      <w:pPr>
        <w:numPr>
          <w:ilvl w:val="0"/>
          <w:numId w:val="10"/>
        </w:numPr>
        <w:autoSpaceDE w:val="0"/>
        <w:autoSpaceDN w:val="0"/>
        <w:adjustRightInd w:val="0"/>
        <w:spacing w:line="240" w:lineRule="auto"/>
        <w:rPr>
          <w:rFonts w:cs="Times New Roman"/>
          <w:sz w:val="24"/>
          <w:szCs w:val="24"/>
        </w:rPr>
      </w:pPr>
      <w:r w:rsidRPr="00864A6A">
        <w:rPr>
          <w:rFonts w:cs="Times New Roman"/>
          <w:sz w:val="24"/>
          <w:szCs w:val="24"/>
        </w:rPr>
        <w:t xml:space="preserve">právo podieľať sa na kontrole poskytnutej ZS, </w:t>
      </w:r>
    </w:p>
    <w:p w:rsidR="00516396" w:rsidRPr="00864A6A" w:rsidRDefault="00516396" w:rsidP="009962E9">
      <w:pPr>
        <w:numPr>
          <w:ilvl w:val="0"/>
          <w:numId w:val="10"/>
        </w:numPr>
        <w:autoSpaceDE w:val="0"/>
        <w:autoSpaceDN w:val="0"/>
        <w:adjustRightInd w:val="0"/>
        <w:spacing w:line="240" w:lineRule="auto"/>
        <w:rPr>
          <w:rFonts w:cs="Times New Roman"/>
          <w:sz w:val="24"/>
          <w:szCs w:val="24"/>
        </w:rPr>
      </w:pPr>
      <w:r w:rsidRPr="00864A6A">
        <w:rPr>
          <w:rFonts w:cs="Times New Roman"/>
          <w:sz w:val="24"/>
          <w:szCs w:val="24"/>
        </w:rPr>
        <w:t>právo domáhať sa ochrany práv a právom chránených záujmov.</w:t>
      </w:r>
    </w:p>
    <w:p w:rsidR="00516396" w:rsidRPr="00864A6A" w:rsidRDefault="00516396" w:rsidP="009962E9">
      <w:pPr>
        <w:autoSpaceDE w:val="0"/>
        <w:autoSpaceDN w:val="0"/>
        <w:adjustRightInd w:val="0"/>
        <w:spacing w:line="240" w:lineRule="auto"/>
        <w:rPr>
          <w:rFonts w:cs="Times New Roman"/>
          <w:sz w:val="24"/>
          <w:szCs w:val="24"/>
        </w:rPr>
      </w:pPr>
      <w:r w:rsidRPr="00864A6A">
        <w:rPr>
          <w:rFonts w:cs="Times New Roman"/>
          <w:sz w:val="24"/>
          <w:szCs w:val="24"/>
        </w:rPr>
        <w:t>Poistenec zároveň s priznanými právami má aj povinnosti. Medzi povinnosti poistenca patrí napr.:</w:t>
      </w:r>
    </w:p>
    <w:p w:rsidR="00516396" w:rsidRPr="00864A6A" w:rsidRDefault="00516396" w:rsidP="009962E9">
      <w:pPr>
        <w:numPr>
          <w:ilvl w:val="0"/>
          <w:numId w:val="11"/>
        </w:numPr>
        <w:autoSpaceDE w:val="0"/>
        <w:autoSpaceDN w:val="0"/>
        <w:adjustRightInd w:val="0"/>
        <w:spacing w:line="240" w:lineRule="auto"/>
        <w:rPr>
          <w:rFonts w:cs="Times New Roman"/>
          <w:sz w:val="24"/>
          <w:szCs w:val="24"/>
        </w:rPr>
      </w:pPr>
      <w:r w:rsidRPr="00864A6A">
        <w:rPr>
          <w:rFonts w:cs="Times New Roman"/>
          <w:sz w:val="24"/>
          <w:szCs w:val="24"/>
        </w:rPr>
        <w:t xml:space="preserve">povinnosť riadne a včas platiť a odvádzať preddavky </w:t>
      </w:r>
      <w:r w:rsidR="00243A59" w:rsidRPr="00864A6A">
        <w:rPr>
          <w:rFonts w:cs="Times New Roman"/>
          <w:sz w:val="24"/>
          <w:szCs w:val="24"/>
        </w:rPr>
        <w:t xml:space="preserve">na </w:t>
      </w:r>
      <w:r w:rsidRPr="00864A6A">
        <w:rPr>
          <w:rFonts w:cs="Times New Roman"/>
          <w:sz w:val="24"/>
          <w:szCs w:val="24"/>
        </w:rPr>
        <w:t xml:space="preserve">poistné, </w:t>
      </w:r>
    </w:p>
    <w:p w:rsidR="00516396" w:rsidRPr="00864A6A" w:rsidRDefault="00516396" w:rsidP="009962E9">
      <w:pPr>
        <w:numPr>
          <w:ilvl w:val="0"/>
          <w:numId w:val="11"/>
        </w:numPr>
        <w:autoSpaceDE w:val="0"/>
        <w:autoSpaceDN w:val="0"/>
        <w:adjustRightInd w:val="0"/>
        <w:spacing w:line="240" w:lineRule="auto"/>
        <w:rPr>
          <w:rFonts w:cs="Times New Roman"/>
          <w:sz w:val="24"/>
          <w:szCs w:val="24"/>
        </w:rPr>
      </w:pPr>
      <w:r w:rsidRPr="00864A6A">
        <w:rPr>
          <w:rFonts w:cs="Times New Roman"/>
          <w:sz w:val="24"/>
          <w:szCs w:val="24"/>
        </w:rPr>
        <w:t>povinnosť uhradiť poskytnutú ZS v prípade preukázaného porušenia liečebného režimu,</w:t>
      </w:r>
    </w:p>
    <w:p w:rsidR="00516396" w:rsidRPr="00864A6A" w:rsidRDefault="00516396" w:rsidP="009962E9">
      <w:pPr>
        <w:autoSpaceDE w:val="0"/>
        <w:autoSpaceDN w:val="0"/>
        <w:adjustRightInd w:val="0"/>
        <w:spacing w:line="240" w:lineRule="auto"/>
        <w:rPr>
          <w:rFonts w:cs="Times New Roman"/>
          <w:sz w:val="24"/>
          <w:szCs w:val="24"/>
        </w:rPr>
      </w:pPr>
      <w:r w:rsidRPr="00864A6A">
        <w:rPr>
          <w:rFonts w:cs="Times New Roman"/>
          <w:sz w:val="24"/>
          <w:szCs w:val="24"/>
        </w:rPr>
        <w:t>Z hľadiska výkonu VZP sú významné  aj oznamovacie povinnosti poistenca, ktorými sú napr.:</w:t>
      </w:r>
    </w:p>
    <w:p w:rsidR="00516396" w:rsidRPr="00864A6A" w:rsidRDefault="00516396" w:rsidP="009962E9">
      <w:pPr>
        <w:numPr>
          <w:ilvl w:val="0"/>
          <w:numId w:val="12"/>
        </w:numPr>
        <w:autoSpaceDE w:val="0"/>
        <w:autoSpaceDN w:val="0"/>
        <w:adjustRightInd w:val="0"/>
        <w:spacing w:line="240" w:lineRule="auto"/>
        <w:rPr>
          <w:rFonts w:cs="Times New Roman"/>
          <w:sz w:val="24"/>
          <w:szCs w:val="24"/>
        </w:rPr>
      </w:pPr>
      <w:r w:rsidRPr="00864A6A">
        <w:rPr>
          <w:rFonts w:cs="Times New Roman"/>
          <w:sz w:val="24"/>
          <w:szCs w:val="24"/>
        </w:rPr>
        <w:t>povinnosť  oznámiť  zánik VZP,</w:t>
      </w:r>
    </w:p>
    <w:p w:rsidR="00516396" w:rsidRPr="00864A6A" w:rsidRDefault="00516396" w:rsidP="009962E9">
      <w:pPr>
        <w:numPr>
          <w:ilvl w:val="0"/>
          <w:numId w:val="12"/>
        </w:numPr>
        <w:autoSpaceDE w:val="0"/>
        <w:autoSpaceDN w:val="0"/>
        <w:adjustRightInd w:val="0"/>
        <w:spacing w:line="240" w:lineRule="auto"/>
        <w:rPr>
          <w:rFonts w:cs="Times New Roman"/>
          <w:sz w:val="24"/>
          <w:szCs w:val="24"/>
        </w:rPr>
      </w:pPr>
      <w:r w:rsidRPr="00864A6A">
        <w:rPr>
          <w:rFonts w:cs="Times New Roman"/>
          <w:sz w:val="24"/>
          <w:szCs w:val="24"/>
        </w:rPr>
        <w:t xml:space="preserve">povinnosť oznámiť akékoľvek zmeny, ktoré majú vplyv na vznik, zánik povinnosti platiť poistné, na stanovenie základu pre výpočet poistného a ďalšie skutočnosti ovplyvňujúce vzťah poistenca a poisťovne. </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Povinnosti poistencov a platiteľov vo vzťahu k ZP upravujú viaceré ustanovenia zákona č.</w:t>
      </w:r>
      <w:r w:rsidR="00973C13" w:rsidRPr="00864A6A">
        <w:rPr>
          <w:rFonts w:cs="Times New Roman"/>
          <w:sz w:val="24"/>
          <w:szCs w:val="24"/>
        </w:rPr>
        <w:t> </w:t>
      </w:r>
      <w:r w:rsidRPr="00864A6A">
        <w:rPr>
          <w:rFonts w:cs="Times New Roman"/>
          <w:sz w:val="24"/>
          <w:szCs w:val="24"/>
        </w:rPr>
        <w:t>580/2004 Z. z.</w:t>
      </w:r>
    </w:p>
    <w:p w:rsidR="00516396" w:rsidRPr="00864A6A" w:rsidRDefault="00516396" w:rsidP="00516396">
      <w:pPr>
        <w:numPr>
          <w:ilvl w:val="1"/>
          <w:numId w:val="6"/>
        </w:numPr>
        <w:tabs>
          <w:tab w:val="left" w:pos="1276"/>
        </w:tabs>
        <w:spacing w:before="120" w:after="120" w:line="240" w:lineRule="auto"/>
        <w:outlineLvl w:val="0"/>
        <w:rPr>
          <w:rFonts w:cs="Times New Roman"/>
          <w:b/>
          <w:bCs/>
          <w:sz w:val="24"/>
          <w:szCs w:val="24"/>
          <w:lang w:eastAsia="cs-CZ"/>
        </w:rPr>
      </w:pPr>
      <w:bookmarkStart w:id="206" w:name="_Toc482864300"/>
      <w:bookmarkStart w:id="207" w:name="_Toc484090067"/>
      <w:r w:rsidRPr="00864A6A">
        <w:rPr>
          <w:rFonts w:cs="Times New Roman"/>
          <w:b/>
          <w:bCs/>
          <w:sz w:val="24"/>
          <w:szCs w:val="24"/>
          <w:lang w:eastAsia="cs-CZ"/>
        </w:rPr>
        <w:t>Analýza dodržiavania právnych predpisov poistencami a platiteľmi poistného</w:t>
      </w:r>
      <w:bookmarkEnd w:id="206"/>
      <w:bookmarkEnd w:id="207"/>
    </w:p>
    <w:p w:rsidR="00516396" w:rsidRPr="00864A6A" w:rsidRDefault="00516396" w:rsidP="00516396">
      <w:pPr>
        <w:spacing w:before="120" w:after="120" w:line="240" w:lineRule="auto"/>
        <w:rPr>
          <w:rFonts w:cs="Times New Roman"/>
          <w:sz w:val="24"/>
          <w:szCs w:val="24"/>
        </w:rPr>
      </w:pPr>
      <w:r w:rsidRPr="00864A6A">
        <w:rPr>
          <w:rFonts w:cs="Times New Roman"/>
          <w:color w:val="000000"/>
          <w:sz w:val="24"/>
          <w:szCs w:val="24"/>
        </w:rPr>
        <w:t xml:space="preserve"> </w:t>
      </w:r>
      <w:r w:rsidRPr="00864A6A">
        <w:rPr>
          <w:rFonts w:cs="Times New Roman"/>
          <w:sz w:val="24"/>
          <w:szCs w:val="24"/>
        </w:rPr>
        <w:t>V roku 2016  najčastejšími porušeniami poistencov boli:</w:t>
      </w:r>
    </w:p>
    <w:p w:rsidR="00516396" w:rsidRPr="00864A6A" w:rsidRDefault="00516396" w:rsidP="009962E9">
      <w:pPr>
        <w:numPr>
          <w:ilvl w:val="0"/>
          <w:numId w:val="11"/>
        </w:numPr>
        <w:autoSpaceDE w:val="0"/>
        <w:autoSpaceDN w:val="0"/>
        <w:adjustRightInd w:val="0"/>
        <w:spacing w:line="240" w:lineRule="auto"/>
        <w:rPr>
          <w:rFonts w:cs="Times New Roman"/>
          <w:sz w:val="24"/>
          <w:szCs w:val="24"/>
        </w:rPr>
      </w:pPr>
      <w:r w:rsidRPr="00864A6A">
        <w:rPr>
          <w:rFonts w:cs="Times New Roman"/>
          <w:sz w:val="24"/>
          <w:szCs w:val="24"/>
        </w:rPr>
        <w:t>neoznámenie zmeny alebo vzniku platiteľa poistného (110 963 porušení povinnosti). Išlo napr. o prípady, kedy poistenec neoznámil ZP, že sa stal tzv. samoplatiteľom,</w:t>
      </w:r>
    </w:p>
    <w:p w:rsidR="00516396" w:rsidRPr="00864A6A" w:rsidRDefault="00516396" w:rsidP="009962E9">
      <w:pPr>
        <w:numPr>
          <w:ilvl w:val="0"/>
          <w:numId w:val="11"/>
        </w:numPr>
        <w:autoSpaceDE w:val="0"/>
        <w:autoSpaceDN w:val="0"/>
        <w:adjustRightInd w:val="0"/>
        <w:spacing w:line="240" w:lineRule="auto"/>
        <w:rPr>
          <w:rFonts w:cs="Times New Roman"/>
          <w:sz w:val="24"/>
          <w:szCs w:val="24"/>
        </w:rPr>
      </w:pPr>
      <w:r w:rsidRPr="00864A6A">
        <w:rPr>
          <w:rFonts w:cs="Times New Roman"/>
          <w:sz w:val="24"/>
          <w:szCs w:val="24"/>
        </w:rPr>
        <w:t xml:space="preserve">nevrátenie preukazu poistenca pri zmene zdravotnej poisťovne, príp. aj európskeho preukazu zdravotného poistenia alebo pri zániku skutočností zakladajúcich účasť na verejnom zdravotnom poistení (46 057 nevrátených preukazov), </w:t>
      </w:r>
    </w:p>
    <w:p w:rsidR="00516396" w:rsidRPr="00864A6A" w:rsidRDefault="00516396" w:rsidP="009962E9">
      <w:pPr>
        <w:numPr>
          <w:ilvl w:val="0"/>
          <w:numId w:val="11"/>
        </w:numPr>
        <w:autoSpaceDE w:val="0"/>
        <w:autoSpaceDN w:val="0"/>
        <w:adjustRightInd w:val="0"/>
        <w:spacing w:line="240" w:lineRule="auto"/>
        <w:rPr>
          <w:rFonts w:cs="Times New Roman"/>
          <w:sz w:val="24"/>
          <w:szCs w:val="24"/>
        </w:rPr>
      </w:pPr>
      <w:r w:rsidRPr="00864A6A">
        <w:rPr>
          <w:rFonts w:cs="Times New Roman"/>
          <w:sz w:val="24"/>
          <w:szCs w:val="24"/>
        </w:rPr>
        <w:t xml:space="preserve">nepodanie prihlášky na verejné zdravotné poistenie v zákonom stanovenej </w:t>
      </w:r>
      <w:r w:rsidR="00243A59" w:rsidRPr="00864A6A">
        <w:rPr>
          <w:rFonts w:cs="Times New Roman"/>
          <w:sz w:val="24"/>
          <w:szCs w:val="24"/>
        </w:rPr>
        <w:t xml:space="preserve">               </w:t>
      </w:r>
      <w:r w:rsidRPr="00864A6A">
        <w:rPr>
          <w:rFonts w:cs="Times New Roman"/>
          <w:sz w:val="24"/>
          <w:szCs w:val="24"/>
        </w:rPr>
        <w:t>lehote (22 036 porušení povinnosti).</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Najčastejšími porušeniami povinností zo strany platiteľov poistného </w:t>
      </w:r>
      <w:r w:rsidR="00240181" w:rsidRPr="00864A6A">
        <w:rPr>
          <w:rFonts w:cs="Times New Roman"/>
          <w:sz w:val="24"/>
          <w:szCs w:val="24"/>
        </w:rPr>
        <w:t xml:space="preserve">sú </w:t>
      </w:r>
      <w:r w:rsidRPr="00864A6A">
        <w:rPr>
          <w:rFonts w:cs="Times New Roman"/>
          <w:sz w:val="24"/>
          <w:szCs w:val="24"/>
        </w:rPr>
        <w:t>neodvedenie preddavkov na poistné príslušnej ZP riadne a včas (</w:t>
      </w:r>
      <w:r w:rsidRPr="00864A6A">
        <w:rPr>
          <w:rFonts w:cs="Times New Roman"/>
          <w:bCs/>
          <w:sz w:val="24"/>
          <w:szCs w:val="24"/>
        </w:rPr>
        <w:t>2 222 208</w:t>
      </w:r>
      <w:r w:rsidRPr="00864A6A">
        <w:rPr>
          <w:rFonts w:cs="Times New Roman"/>
          <w:sz w:val="24"/>
          <w:szCs w:val="24"/>
        </w:rPr>
        <w:t xml:space="preserve"> prípadov porušenia povinnosti) a porušenie povinnosti predkladania výkazov poistného príslušnej ZP (takmer </w:t>
      </w:r>
      <w:r w:rsidRPr="00864A6A">
        <w:rPr>
          <w:rFonts w:cs="Times New Roman"/>
          <w:bCs/>
          <w:sz w:val="24"/>
          <w:szCs w:val="24"/>
        </w:rPr>
        <w:t>256 570</w:t>
      </w:r>
      <w:r w:rsidRPr="00864A6A">
        <w:rPr>
          <w:rFonts w:cs="Times New Roman"/>
          <w:sz w:val="24"/>
          <w:szCs w:val="24"/>
        </w:rPr>
        <w:t xml:space="preserve"> prípadov porušenia povinnosti).</w:t>
      </w:r>
    </w:p>
    <w:p w:rsidR="00516396" w:rsidRPr="00864A6A" w:rsidRDefault="00516396" w:rsidP="00516396">
      <w:pPr>
        <w:tabs>
          <w:tab w:val="left" w:pos="720"/>
        </w:tabs>
        <w:spacing w:before="120" w:after="120" w:line="240" w:lineRule="auto"/>
        <w:outlineLvl w:val="1"/>
        <w:rPr>
          <w:rFonts w:cs="Times New Roman"/>
          <w:b/>
          <w:iCs/>
        </w:rPr>
      </w:pPr>
      <w:bookmarkStart w:id="208" w:name="_Toc231199479"/>
      <w:bookmarkStart w:id="209" w:name="_Toc279474115"/>
      <w:bookmarkStart w:id="210" w:name="_Toc279479296"/>
      <w:bookmarkStart w:id="211" w:name="_Toc290971232"/>
      <w:bookmarkStart w:id="212" w:name="_Toc290972141"/>
      <w:bookmarkStart w:id="213" w:name="_Toc292881916"/>
      <w:bookmarkStart w:id="214" w:name="_Toc480273938"/>
      <w:bookmarkStart w:id="215" w:name="_Toc482864301"/>
      <w:bookmarkStart w:id="216" w:name="_Toc484085888"/>
      <w:bookmarkStart w:id="217" w:name="_Toc484090068"/>
      <w:r w:rsidRPr="00864A6A">
        <w:rPr>
          <w:rFonts w:cs="Times New Roman"/>
          <w:b/>
          <w:iCs/>
        </w:rPr>
        <w:t>Ukladanie sankcií</w:t>
      </w:r>
      <w:bookmarkEnd w:id="208"/>
      <w:bookmarkEnd w:id="209"/>
      <w:bookmarkEnd w:id="210"/>
      <w:bookmarkEnd w:id="211"/>
      <w:bookmarkEnd w:id="212"/>
      <w:bookmarkEnd w:id="213"/>
      <w:bookmarkEnd w:id="214"/>
      <w:bookmarkEnd w:id="215"/>
      <w:bookmarkEnd w:id="216"/>
      <w:bookmarkEnd w:id="217"/>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Úrad v roku 2016 uložil celkovo </w:t>
      </w:r>
      <w:r w:rsidRPr="00864A6A">
        <w:rPr>
          <w:rFonts w:cs="Times New Roman"/>
          <w:bCs/>
          <w:sz w:val="24"/>
          <w:szCs w:val="24"/>
        </w:rPr>
        <w:t>2 044</w:t>
      </w:r>
      <w:r w:rsidRPr="00864A6A">
        <w:rPr>
          <w:rFonts w:cs="Times New Roman"/>
          <w:sz w:val="24"/>
          <w:szCs w:val="24"/>
        </w:rPr>
        <w:t xml:space="preserve"> právoplatných pokút poistencom a platiteľom poistného, PZS a ZP. Z toho poistencom a platiteľom poistného úrad uložil </w:t>
      </w:r>
      <w:r w:rsidRPr="00864A6A">
        <w:rPr>
          <w:rFonts w:cs="Times New Roman"/>
          <w:bCs/>
          <w:sz w:val="24"/>
          <w:szCs w:val="24"/>
        </w:rPr>
        <w:t>1 927</w:t>
      </w:r>
      <w:r w:rsidRPr="00864A6A">
        <w:rPr>
          <w:rFonts w:cs="Times New Roman"/>
          <w:sz w:val="24"/>
          <w:szCs w:val="24"/>
        </w:rPr>
        <w:t xml:space="preserve"> právoplatných pokút, PZS </w:t>
      </w:r>
      <w:r w:rsidRPr="00864A6A">
        <w:rPr>
          <w:rFonts w:cs="Times New Roman"/>
          <w:bCs/>
          <w:sz w:val="24"/>
          <w:szCs w:val="24"/>
        </w:rPr>
        <w:t>104</w:t>
      </w:r>
      <w:r w:rsidRPr="00864A6A">
        <w:rPr>
          <w:rFonts w:cs="Times New Roman"/>
          <w:sz w:val="24"/>
          <w:szCs w:val="24"/>
        </w:rPr>
        <w:t xml:space="preserve"> právoplatných pokút a ZP bolo právoplatne uložených 13 pokút.  </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V roku 2016 predstavovala celková výška pokút uložených ústredím a pobočkami úradu </w:t>
      </w:r>
      <w:r w:rsidR="00D8783D" w:rsidRPr="00864A6A">
        <w:rPr>
          <w:rFonts w:cs="Times New Roman"/>
          <w:bCs/>
          <w:sz w:val="24"/>
          <w:szCs w:val="24"/>
        </w:rPr>
        <w:t xml:space="preserve"> </w:t>
      </w:r>
      <w:r w:rsidR="00243A59" w:rsidRPr="00864A6A">
        <w:rPr>
          <w:rFonts w:cs="Times New Roman"/>
          <w:bCs/>
          <w:sz w:val="24"/>
          <w:szCs w:val="24"/>
        </w:rPr>
        <w:t xml:space="preserve">           </w:t>
      </w:r>
      <w:r w:rsidR="0000077C" w:rsidRPr="00864A6A">
        <w:rPr>
          <w:rFonts w:cs="Times New Roman"/>
          <w:bCs/>
          <w:sz w:val="24"/>
          <w:szCs w:val="24"/>
        </w:rPr>
        <w:t>572</w:t>
      </w:r>
      <w:r w:rsidR="00D8783D" w:rsidRPr="00864A6A">
        <w:rPr>
          <w:rFonts w:cs="Times New Roman"/>
          <w:bCs/>
          <w:sz w:val="24"/>
          <w:szCs w:val="24"/>
        </w:rPr>
        <w:t>,6</w:t>
      </w:r>
      <w:r w:rsidR="00240181" w:rsidRPr="00864A6A">
        <w:rPr>
          <w:rFonts w:cs="Times New Roman"/>
          <w:bCs/>
          <w:sz w:val="24"/>
          <w:szCs w:val="24"/>
        </w:rPr>
        <w:t xml:space="preserve"> </w:t>
      </w:r>
      <w:r w:rsidRPr="00864A6A">
        <w:rPr>
          <w:rFonts w:cs="Times New Roman"/>
          <w:sz w:val="24"/>
          <w:szCs w:val="24"/>
        </w:rPr>
        <w:t>tis.</w:t>
      </w:r>
      <w:r w:rsidR="00240181" w:rsidRPr="00864A6A">
        <w:rPr>
          <w:rFonts w:cs="Times New Roman"/>
          <w:sz w:val="24"/>
          <w:szCs w:val="24"/>
        </w:rPr>
        <w:t xml:space="preserve"> </w:t>
      </w:r>
      <w:r w:rsidR="007626C6" w:rsidRPr="00864A6A">
        <w:rPr>
          <w:rFonts w:cs="Times New Roman"/>
          <w:sz w:val="24"/>
          <w:szCs w:val="24"/>
        </w:rPr>
        <w:t>eur</w:t>
      </w:r>
      <w:r w:rsidRPr="00864A6A">
        <w:rPr>
          <w:rFonts w:cs="Times New Roman"/>
          <w:sz w:val="24"/>
          <w:szCs w:val="24"/>
        </w:rPr>
        <w:t xml:space="preserve">. Z toho poistencom a platiteľom poistného výška uložených pokút predstavovala sumu </w:t>
      </w:r>
      <w:r w:rsidRPr="00864A6A">
        <w:rPr>
          <w:rFonts w:cs="Times New Roman"/>
          <w:bCs/>
          <w:sz w:val="24"/>
          <w:szCs w:val="24"/>
        </w:rPr>
        <w:t>324,9</w:t>
      </w:r>
      <w:r w:rsidR="00240181" w:rsidRPr="00864A6A">
        <w:rPr>
          <w:rFonts w:cs="Times New Roman"/>
          <w:bCs/>
          <w:sz w:val="24"/>
          <w:szCs w:val="24"/>
        </w:rPr>
        <w:t xml:space="preserve"> </w:t>
      </w:r>
      <w:r w:rsidRPr="00864A6A">
        <w:rPr>
          <w:rFonts w:cs="Times New Roman"/>
          <w:sz w:val="24"/>
          <w:szCs w:val="24"/>
        </w:rPr>
        <w:t>tis.</w:t>
      </w:r>
      <w:r w:rsidR="00240181" w:rsidRPr="00864A6A">
        <w:rPr>
          <w:rFonts w:cs="Times New Roman"/>
          <w:sz w:val="24"/>
          <w:szCs w:val="24"/>
        </w:rPr>
        <w:t xml:space="preserve"> </w:t>
      </w:r>
      <w:r w:rsidR="007626C6" w:rsidRPr="00864A6A">
        <w:rPr>
          <w:rFonts w:cs="Times New Roman"/>
          <w:sz w:val="24"/>
          <w:szCs w:val="24"/>
        </w:rPr>
        <w:t>e</w:t>
      </w:r>
      <w:r w:rsidRPr="00864A6A">
        <w:rPr>
          <w:rFonts w:cs="Times New Roman"/>
          <w:sz w:val="24"/>
          <w:szCs w:val="24"/>
        </w:rPr>
        <w:t>ur, PZS výška uložených pokút predstavovala sumu 126,2</w:t>
      </w:r>
      <w:r w:rsidR="00240181" w:rsidRPr="00864A6A">
        <w:rPr>
          <w:rFonts w:cs="Times New Roman"/>
          <w:sz w:val="24"/>
          <w:szCs w:val="24"/>
        </w:rPr>
        <w:t xml:space="preserve"> </w:t>
      </w:r>
      <w:r w:rsidRPr="00864A6A">
        <w:rPr>
          <w:rFonts w:cs="Times New Roman"/>
          <w:sz w:val="24"/>
          <w:szCs w:val="24"/>
        </w:rPr>
        <w:t>tis.</w:t>
      </w:r>
      <w:r w:rsidR="00240181" w:rsidRPr="00864A6A">
        <w:rPr>
          <w:rFonts w:cs="Times New Roman"/>
          <w:sz w:val="24"/>
          <w:szCs w:val="24"/>
        </w:rPr>
        <w:t xml:space="preserve"> </w:t>
      </w:r>
      <w:r w:rsidR="007626C6" w:rsidRPr="00864A6A">
        <w:rPr>
          <w:rFonts w:cs="Times New Roman"/>
          <w:sz w:val="24"/>
          <w:szCs w:val="24"/>
        </w:rPr>
        <w:t>e</w:t>
      </w:r>
      <w:r w:rsidRPr="00864A6A">
        <w:rPr>
          <w:rFonts w:cs="Times New Roman"/>
          <w:sz w:val="24"/>
          <w:szCs w:val="24"/>
        </w:rPr>
        <w:t xml:space="preserve">ur a ZP výška uložených pokút predstavovala sumu </w:t>
      </w:r>
      <w:r w:rsidRPr="00864A6A">
        <w:rPr>
          <w:rFonts w:cs="Times New Roman"/>
          <w:bCs/>
          <w:sz w:val="24"/>
          <w:szCs w:val="24"/>
        </w:rPr>
        <w:t>121,5</w:t>
      </w:r>
      <w:r w:rsidR="00240181" w:rsidRPr="00864A6A">
        <w:rPr>
          <w:rFonts w:cs="Times New Roman"/>
          <w:bCs/>
          <w:sz w:val="24"/>
          <w:szCs w:val="24"/>
        </w:rPr>
        <w:t xml:space="preserve"> </w:t>
      </w:r>
      <w:r w:rsidRPr="00864A6A">
        <w:rPr>
          <w:rFonts w:cs="Times New Roman"/>
          <w:sz w:val="24"/>
          <w:szCs w:val="24"/>
        </w:rPr>
        <w:t>tis.</w:t>
      </w:r>
      <w:r w:rsidR="00240181" w:rsidRPr="00864A6A">
        <w:rPr>
          <w:rFonts w:cs="Times New Roman"/>
          <w:sz w:val="24"/>
          <w:szCs w:val="24"/>
        </w:rPr>
        <w:t xml:space="preserve"> </w:t>
      </w:r>
      <w:r w:rsidR="007626C6" w:rsidRPr="00864A6A">
        <w:rPr>
          <w:rFonts w:cs="Times New Roman"/>
          <w:sz w:val="24"/>
          <w:szCs w:val="24"/>
        </w:rPr>
        <w:t>e</w:t>
      </w:r>
      <w:r w:rsidRPr="00864A6A">
        <w:rPr>
          <w:rFonts w:cs="Times New Roman"/>
          <w:sz w:val="24"/>
          <w:szCs w:val="24"/>
        </w:rPr>
        <w:t>ur.</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Z celkovej výšky pokút uložených v roku 2016 bolo v roku 2016 uhradených </w:t>
      </w:r>
      <w:r w:rsidRPr="00864A6A">
        <w:rPr>
          <w:rFonts w:cs="Times New Roman"/>
          <w:bCs/>
          <w:sz w:val="24"/>
          <w:szCs w:val="24"/>
        </w:rPr>
        <w:t>245</w:t>
      </w:r>
      <w:r w:rsidR="00622BFC" w:rsidRPr="00864A6A">
        <w:rPr>
          <w:rFonts w:cs="Times New Roman"/>
          <w:bCs/>
          <w:sz w:val="24"/>
          <w:szCs w:val="24"/>
        </w:rPr>
        <w:t>,</w:t>
      </w:r>
      <w:r w:rsidRPr="00864A6A">
        <w:rPr>
          <w:rFonts w:cs="Times New Roman"/>
          <w:bCs/>
          <w:sz w:val="24"/>
          <w:szCs w:val="24"/>
        </w:rPr>
        <w:t>8</w:t>
      </w:r>
      <w:r w:rsidR="00622BFC" w:rsidRPr="00864A6A">
        <w:rPr>
          <w:rFonts w:cs="Times New Roman"/>
          <w:bCs/>
          <w:sz w:val="24"/>
          <w:szCs w:val="24"/>
        </w:rPr>
        <w:t xml:space="preserve"> tis.</w:t>
      </w:r>
      <w:r w:rsidR="00240181" w:rsidRPr="00864A6A">
        <w:rPr>
          <w:rFonts w:cs="Times New Roman"/>
          <w:bCs/>
          <w:sz w:val="24"/>
          <w:szCs w:val="24"/>
        </w:rPr>
        <w:t xml:space="preserve"> </w:t>
      </w:r>
      <w:r w:rsidR="007626C6" w:rsidRPr="00864A6A">
        <w:rPr>
          <w:rFonts w:cs="Times New Roman"/>
          <w:bCs/>
          <w:sz w:val="24"/>
          <w:szCs w:val="24"/>
        </w:rPr>
        <w:t>e</w:t>
      </w:r>
      <w:r w:rsidRPr="00864A6A">
        <w:rPr>
          <w:rFonts w:cs="Times New Roman"/>
          <w:sz w:val="24"/>
          <w:szCs w:val="24"/>
        </w:rPr>
        <w:t>ur, a to nasledovne:</w:t>
      </w:r>
    </w:p>
    <w:p w:rsidR="00516396" w:rsidRPr="00864A6A" w:rsidRDefault="00516396" w:rsidP="003804BF">
      <w:pPr>
        <w:numPr>
          <w:ilvl w:val="0"/>
          <w:numId w:val="14"/>
        </w:numPr>
        <w:spacing w:before="120" w:line="240" w:lineRule="auto"/>
        <w:rPr>
          <w:rFonts w:cs="Times New Roman"/>
          <w:sz w:val="24"/>
          <w:szCs w:val="24"/>
        </w:rPr>
      </w:pPr>
      <w:r w:rsidRPr="00864A6A">
        <w:rPr>
          <w:rFonts w:cs="Times New Roman"/>
          <w:sz w:val="24"/>
          <w:szCs w:val="24"/>
        </w:rPr>
        <w:t xml:space="preserve">poistenci a platitelia poistného uhradili </w:t>
      </w:r>
      <w:r w:rsidRPr="00864A6A">
        <w:rPr>
          <w:rFonts w:cs="Times New Roman"/>
          <w:bCs/>
          <w:sz w:val="24"/>
          <w:szCs w:val="24"/>
        </w:rPr>
        <w:t>18</w:t>
      </w:r>
      <w:r w:rsidR="00622BFC" w:rsidRPr="00864A6A">
        <w:rPr>
          <w:rFonts w:cs="Times New Roman"/>
          <w:bCs/>
          <w:sz w:val="24"/>
          <w:szCs w:val="24"/>
        </w:rPr>
        <w:t>,</w:t>
      </w:r>
      <w:r w:rsidRPr="00864A6A">
        <w:rPr>
          <w:rFonts w:cs="Times New Roman"/>
          <w:bCs/>
          <w:sz w:val="24"/>
          <w:szCs w:val="24"/>
        </w:rPr>
        <w:t xml:space="preserve"> 2</w:t>
      </w:r>
      <w:r w:rsidR="00622BFC" w:rsidRPr="00864A6A">
        <w:rPr>
          <w:rFonts w:cs="Times New Roman"/>
          <w:bCs/>
          <w:sz w:val="24"/>
          <w:szCs w:val="24"/>
        </w:rPr>
        <w:t xml:space="preserve"> tis.</w:t>
      </w:r>
      <w:r w:rsidR="005976EF" w:rsidRPr="00864A6A">
        <w:rPr>
          <w:rFonts w:cs="Times New Roman"/>
          <w:bCs/>
          <w:sz w:val="24"/>
          <w:szCs w:val="24"/>
        </w:rPr>
        <w:t xml:space="preserve"> </w:t>
      </w:r>
      <w:r w:rsidR="007626C6" w:rsidRPr="00864A6A">
        <w:rPr>
          <w:rFonts w:cs="Times New Roman"/>
          <w:sz w:val="24"/>
          <w:szCs w:val="24"/>
        </w:rPr>
        <w:t>e</w:t>
      </w:r>
      <w:r w:rsidRPr="00864A6A">
        <w:rPr>
          <w:rFonts w:cs="Times New Roman"/>
          <w:sz w:val="24"/>
          <w:szCs w:val="24"/>
        </w:rPr>
        <w:t xml:space="preserve">ur, </w:t>
      </w:r>
    </w:p>
    <w:p w:rsidR="00516396" w:rsidRPr="00864A6A" w:rsidRDefault="00516396" w:rsidP="003804BF">
      <w:pPr>
        <w:numPr>
          <w:ilvl w:val="0"/>
          <w:numId w:val="14"/>
        </w:numPr>
        <w:spacing w:before="120" w:line="240" w:lineRule="auto"/>
        <w:rPr>
          <w:rFonts w:cs="Times New Roman"/>
          <w:sz w:val="24"/>
          <w:szCs w:val="24"/>
        </w:rPr>
      </w:pPr>
      <w:r w:rsidRPr="00864A6A">
        <w:rPr>
          <w:rFonts w:cs="Times New Roman"/>
          <w:sz w:val="24"/>
          <w:szCs w:val="24"/>
        </w:rPr>
        <w:lastRenderedPageBreak/>
        <w:t xml:space="preserve">PZS uhradili </w:t>
      </w:r>
      <w:r w:rsidRPr="00864A6A">
        <w:rPr>
          <w:rFonts w:cs="Times New Roman"/>
          <w:bCs/>
          <w:sz w:val="24"/>
          <w:szCs w:val="24"/>
        </w:rPr>
        <w:t>106</w:t>
      </w:r>
      <w:r w:rsidR="00622BFC" w:rsidRPr="00864A6A">
        <w:rPr>
          <w:rFonts w:cs="Times New Roman"/>
          <w:bCs/>
          <w:sz w:val="24"/>
          <w:szCs w:val="24"/>
        </w:rPr>
        <w:t>,</w:t>
      </w:r>
      <w:r w:rsidRPr="00864A6A">
        <w:rPr>
          <w:rFonts w:cs="Times New Roman"/>
          <w:bCs/>
          <w:sz w:val="24"/>
          <w:szCs w:val="24"/>
        </w:rPr>
        <w:t xml:space="preserve"> </w:t>
      </w:r>
      <w:r w:rsidR="00622BFC" w:rsidRPr="00864A6A">
        <w:rPr>
          <w:rFonts w:cs="Times New Roman"/>
          <w:bCs/>
          <w:sz w:val="24"/>
          <w:szCs w:val="24"/>
        </w:rPr>
        <w:t>1 tis.</w:t>
      </w:r>
      <w:r w:rsidR="005976EF" w:rsidRPr="00864A6A">
        <w:rPr>
          <w:rFonts w:cs="Times New Roman"/>
          <w:bCs/>
          <w:sz w:val="24"/>
          <w:szCs w:val="24"/>
        </w:rPr>
        <w:t xml:space="preserve"> </w:t>
      </w:r>
      <w:r w:rsidR="007626C6" w:rsidRPr="00864A6A">
        <w:rPr>
          <w:rFonts w:cs="Times New Roman"/>
          <w:sz w:val="24"/>
          <w:szCs w:val="24"/>
        </w:rPr>
        <w:t>e</w:t>
      </w:r>
      <w:r w:rsidRPr="00864A6A">
        <w:rPr>
          <w:rFonts w:cs="Times New Roman"/>
          <w:sz w:val="24"/>
          <w:szCs w:val="24"/>
        </w:rPr>
        <w:t>ur,</w:t>
      </w:r>
    </w:p>
    <w:p w:rsidR="00516396" w:rsidRPr="00864A6A" w:rsidRDefault="00516396" w:rsidP="003804BF">
      <w:pPr>
        <w:numPr>
          <w:ilvl w:val="0"/>
          <w:numId w:val="14"/>
        </w:numPr>
        <w:spacing w:before="120" w:line="240" w:lineRule="auto"/>
        <w:rPr>
          <w:rFonts w:cs="Times New Roman"/>
          <w:sz w:val="24"/>
          <w:szCs w:val="24"/>
        </w:rPr>
      </w:pPr>
      <w:r w:rsidRPr="00864A6A">
        <w:rPr>
          <w:rFonts w:cs="Times New Roman"/>
          <w:sz w:val="24"/>
          <w:szCs w:val="24"/>
        </w:rPr>
        <w:t xml:space="preserve">ZP uhradili </w:t>
      </w:r>
      <w:r w:rsidRPr="00864A6A">
        <w:rPr>
          <w:rFonts w:cs="Times New Roman"/>
          <w:bCs/>
          <w:sz w:val="24"/>
          <w:szCs w:val="24"/>
        </w:rPr>
        <w:t>121</w:t>
      </w:r>
      <w:r w:rsidR="00622BFC" w:rsidRPr="00864A6A">
        <w:rPr>
          <w:rFonts w:cs="Times New Roman"/>
          <w:bCs/>
          <w:sz w:val="24"/>
          <w:szCs w:val="24"/>
        </w:rPr>
        <w:t>,</w:t>
      </w:r>
      <w:r w:rsidRPr="00864A6A">
        <w:rPr>
          <w:rFonts w:cs="Times New Roman"/>
          <w:bCs/>
          <w:sz w:val="24"/>
          <w:szCs w:val="24"/>
        </w:rPr>
        <w:t xml:space="preserve"> 5</w:t>
      </w:r>
      <w:r w:rsidR="00622BFC" w:rsidRPr="00864A6A">
        <w:rPr>
          <w:rFonts w:cs="Times New Roman"/>
          <w:bCs/>
          <w:sz w:val="24"/>
          <w:szCs w:val="24"/>
        </w:rPr>
        <w:t xml:space="preserve"> tis.</w:t>
      </w:r>
      <w:r w:rsidR="005976EF" w:rsidRPr="00864A6A">
        <w:rPr>
          <w:rFonts w:cs="Times New Roman"/>
          <w:bCs/>
          <w:sz w:val="24"/>
          <w:szCs w:val="24"/>
        </w:rPr>
        <w:t xml:space="preserve"> </w:t>
      </w:r>
      <w:r w:rsidR="007626C6" w:rsidRPr="00864A6A">
        <w:rPr>
          <w:rFonts w:cs="Times New Roman"/>
          <w:sz w:val="24"/>
          <w:szCs w:val="24"/>
        </w:rPr>
        <w:t>e</w:t>
      </w:r>
      <w:r w:rsidRPr="00864A6A">
        <w:rPr>
          <w:rFonts w:cs="Times New Roman"/>
          <w:sz w:val="24"/>
          <w:szCs w:val="24"/>
        </w:rPr>
        <w:t xml:space="preserve">ur. </w:t>
      </w:r>
    </w:p>
    <w:p w:rsidR="00516396" w:rsidRPr="00864A6A" w:rsidRDefault="00516396" w:rsidP="00516396">
      <w:pPr>
        <w:spacing w:before="120" w:after="120" w:line="240" w:lineRule="auto"/>
        <w:rPr>
          <w:rFonts w:cs="Times New Roman"/>
          <w:sz w:val="24"/>
          <w:szCs w:val="24"/>
        </w:rPr>
      </w:pPr>
      <w:r w:rsidRPr="00864A6A">
        <w:rPr>
          <w:rFonts w:cs="Times New Roman"/>
          <w:sz w:val="24"/>
          <w:szCs w:val="24"/>
        </w:rPr>
        <w:t xml:space="preserve">Z celkovej výšky všetkých uložených pokút bolo v </w:t>
      </w:r>
      <w:r w:rsidR="007626C6" w:rsidRPr="00864A6A">
        <w:rPr>
          <w:rFonts w:cs="Times New Roman"/>
          <w:sz w:val="24"/>
          <w:szCs w:val="24"/>
        </w:rPr>
        <w:t>roku 2016 uhradených 392</w:t>
      </w:r>
      <w:r w:rsidR="00622BFC" w:rsidRPr="00864A6A">
        <w:rPr>
          <w:rFonts w:cs="Times New Roman"/>
          <w:sz w:val="24"/>
          <w:szCs w:val="24"/>
        </w:rPr>
        <w:t>,</w:t>
      </w:r>
      <w:r w:rsidR="007626C6" w:rsidRPr="00864A6A">
        <w:rPr>
          <w:rFonts w:cs="Times New Roman"/>
          <w:sz w:val="24"/>
          <w:szCs w:val="24"/>
        </w:rPr>
        <w:t> 7</w:t>
      </w:r>
      <w:r w:rsidR="00622BFC" w:rsidRPr="00864A6A">
        <w:rPr>
          <w:rFonts w:cs="Times New Roman"/>
          <w:sz w:val="24"/>
          <w:szCs w:val="24"/>
        </w:rPr>
        <w:t xml:space="preserve"> tis</w:t>
      </w:r>
      <w:r w:rsidR="005976EF" w:rsidRPr="00864A6A">
        <w:rPr>
          <w:rFonts w:cs="Times New Roman"/>
          <w:sz w:val="24"/>
          <w:szCs w:val="24"/>
        </w:rPr>
        <w:t xml:space="preserve"> </w:t>
      </w:r>
      <w:r w:rsidR="007626C6" w:rsidRPr="00864A6A">
        <w:rPr>
          <w:rFonts w:cs="Times New Roman"/>
          <w:sz w:val="24"/>
          <w:szCs w:val="24"/>
        </w:rPr>
        <w:t>e</w:t>
      </w:r>
      <w:r w:rsidRPr="00864A6A">
        <w:rPr>
          <w:rFonts w:cs="Times New Roman"/>
          <w:sz w:val="24"/>
          <w:szCs w:val="24"/>
        </w:rPr>
        <w:t>ur, a to nasledovne:</w:t>
      </w:r>
    </w:p>
    <w:p w:rsidR="00516396" w:rsidRPr="00864A6A" w:rsidRDefault="00516396" w:rsidP="003804BF">
      <w:pPr>
        <w:numPr>
          <w:ilvl w:val="0"/>
          <w:numId w:val="14"/>
        </w:numPr>
        <w:spacing w:before="120" w:line="240" w:lineRule="auto"/>
        <w:rPr>
          <w:rFonts w:cs="Times New Roman"/>
          <w:sz w:val="24"/>
          <w:szCs w:val="24"/>
        </w:rPr>
      </w:pPr>
      <w:r w:rsidRPr="00864A6A">
        <w:rPr>
          <w:rFonts w:cs="Times New Roman"/>
          <w:sz w:val="24"/>
          <w:szCs w:val="24"/>
        </w:rPr>
        <w:t>poistenci a platiteli</w:t>
      </w:r>
      <w:r w:rsidR="007626C6" w:rsidRPr="00864A6A">
        <w:rPr>
          <w:rFonts w:cs="Times New Roman"/>
          <w:sz w:val="24"/>
          <w:szCs w:val="24"/>
        </w:rPr>
        <w:t>a poistného uhradili 121</w:t>
      </w:r>
      <w:r w:rsidR="00622BFC" w:rsidRPr="00864A6A">
        <w:rPr>
          <w:rFonts w:cs="Times New Roman"/>
          <w:sz w:val="24"/>
          <w:szCs w:val="24"/>
        </w:rPr>
        <w:t>,</w:t>
      </w:r>
      <w:r w:rsidR="007626C6" w:rsidRPr="00864A6A">
        <w:rPr>
          <w:rFonts w:cs="Times New Roman"/>
          <w:sz w:val="24"/>
          <w:szCs w:val="24"/>
        </w:rPr>
        <w:t> </w:t>
      </w:r>
      <w:r w:rsidR="00622BFC" w:rsidRPr="00864A6A">
        <w:rPr>
          <w:rFonts w:cs="Times New Roman"/>
          <w:sz w:val="24"/>
          <w:szCs w:val="24"/>
        </w:rPr>
        <w:t xml:space="preserve">3 tis. </w:t>
      </w:r>
      <w:r w:rsidR="007626C6" w:rsidRPr="00864A6A">
        <w:rPr>
          <w:rFonts w:cs="Times New Roman"/>
          <w:sz w:val="24"/>
          <w:szCs w:val="24"/>
        </w:rPr>
        <w:t>eur,</w:t>
      </w:r>
    </w:p>
    <w:p w:rsidR="00516396" w:rsidRPr="00864A6A" w:rsidRDefault="00622BFC" w:rsidP="003804BF">
      <w:pPr>
        <w:numPr>
          <w:ilvl w:val="0"/>
          <w:numId w:val="14"/>
        </w:numPr>
        <w:spacing w:before="120" w:line="240" w:lineRule="auto"/>
        <w:rPr>
          <w:rFonts w:cs="Times New Roman"/>
          <w:sz w:val="24"/>
          <w:szCs w:val="24"/>
        </w:rPr>
      </w:pPr>
      <w:r w:rsidRPr="00864A6A">
        <w:rPr>
          <w:rFonts w:cs="Times New Roman"/>
          <w:sz w:val="24"/>
          <w:szCs w:val="24"/>
        </w:rPr>
        <w:t>PZS uhradili 150,</w:t>
      </w:r>
      <w:r w:rsidR="007626C6" w:rsidRPr="00864A6A">
        <w:rPr>
          <w:rFonts w:cs="Times New Roman"/>
          <w:sz w:val="24"/>
          <w:szCs w:val="24"/>
        </w:rPr>
        <w:t>0</w:t>
      </w:r>
      <w:r w:rsidRPr="00864A6A">
        <w:rPr>
          <w:rFonts w:cs="Times New Roman"/>
          <w:sz w:val="24"/>
          <w:szCs w:val="24"/>
        </w:rPr>
        <w:t xml:space="preserve"> tis.</w:t>
      </w:r>
      <w:r w:rsidR="005976EF" w:rsidRPr="00864A6A">
        <w:rPr>
          <w:rFonts w:cs="Times New Roman"/>
          <w:sz w:val="24"/>
          <w:szCs w:val="24"/>
        </w:rPr>
        <w:t xml:space="preserve"> </w:t>
      </w:r>
      <w:r w:rsidR="007626C6" w:rsidRPr="00864A6A">
        <w:rPr>
          <w:rFonts w:cs="Times New Roman"/>
          <w:sz w:val="24"/>
          <w:szCs w:val="24"/>
        </w:rPr>
        <w:t>e</w:t>
      </w:r>
      <w:r w:rsidR="00516396" w:rsidRPr="00864A6A">
        <w:rPr>
          <w:rFonts w:cs="Times New Roman"/>
          <w:sz w:val="24"/>
          <w:szCs w:val="24"/>
        </w:rPr>
        <w:t>ur,</w:t>
      </w:r>
    </w:p>
    <w:p w:rsidR="00516396" w:rsidRPr="00864A6A" w:rsidRDefault="007626C6" w:rsidP="003804BF">
      <w:pPr>
        <w:numPr>
          <w:ilvl w:val="0"/>
          <w:numId w:val="14"/>
        </w:numPr>
        <w:spacing w:before="120" w:line="240" w:lineRule="auto"/>
        <w:rPr>
          <w:rFonts w:cs="Times New Roman"/>
          <w:sz w:val="24"/>
          <w:szCs w:val="24"/>
        </w:rPr>
      </w:pPr>
      <w:r w:rsidRPr="00864A6A">
        <w:rPr>
          <w:rFonts w:cs="Times New Roman"/>
          <w:sz w:val="24"/>
          <w:szCs w:val="24"/>
        </w:rPr>
        <w:t>ZP uhradili 121</w:t>
      </w:r>
      <w:r w:rsidR="00622BFC" w:rsidRPr="00864A6A">
        <w:rPr>
          <w:rFonts w:cs="Times New Roman"/>
          <w:sz w:val="24"/>
          <w:szCs w:val="24"/>
        </w:rPr>
        <w:t>,</w:t>
      </w:r>
      <w:r w:rsidRPr="00864A6A">
        <w:rPr>
          <w:rFonts w:cs="Times New Roman"/>
          <w:sz w:val="24"/>
          <w:szCs w:val="24"/>
        </w:rPr>
        <w:t xml:space="preserve"> 5</w:t>
      </w:r>
      <w:r w:rsidR="00622BFC" w:rsidRPr="00864A6A">
        <w:rPr>
          <w:rFonts w:cs="Times New Roman"/>
          <w:sz w:val="24"/>
          <w:szCs w:val="24"/>
        </w:rPr>
        <w:t xml:space="preserve"> tis.</w:t>
      </w:r>
      <w:r w:rsidR="005976EF" w:rsidRPr="00864A6A">
        <w:rPr>
          <w:rFonts w:cs="Times New Roman"/>
          <w:sz w:val="24"/>
          <w:szCs w:val="24"/>
        </w:rPr>
        <w:t xml:space="preserve"> </w:t>
      </w:r>
      <w:r w:rsidRPr="00864A6A">
        <w:rPr>
          <w:rFonts w:cs="Times New Roman"/>
          <w:sz w:val="24"/>
          <w:szCs w:val="24"/>
        </w:rPr>
        <w:t>e</w:t>
      </w:r>
      <w:r w:rsidR="00516396" w:rsidRPr="00864A6A">
        <w:rPr>
          <w:rFonts w:cs="Times New Roman"/>
          <w:sz w:val="24"/>
          <w:szCs w:val="24"/>
        </w:rPr>
        <w:t>ur.</w:t>
      </w:r>
    </w:p>
    <w:p w:rsidR="009962E9" w:rsidRPr="00864A6A" w:rsidRDefault="009962E9" w:rsidP="00B12EA4">
      <w:pPr>
        <w:pStyle w:val="Nadpis1"/>
        <w:numPr>
          <w:ilvl w:val="0"/>
          <w:numId w:val="0"/>
        </w:numPr>
        <w:spacing w:before="120" w:after="120" w:line="240" w:lineRule="auto"/>
      </w:pPr>
      <w:bookmarkStart w:id="218" w:name="_Toc482864302"/>
    </w:p>
    <w:p w:rsidR="009033D0" w:rsidRPr="00864A6A" w:rsidRDefault="009033D0">
      <w:pPr>
        <w:spacing w:after="200"/>
        <w:jc w:val="left"/>
        <w:rPr>
          <w:rFonts w:cs="Times New Roman"/>
          <w:b/>
          <w:bCs/>
          <w:sz w:val="28"/>
          <w:szCs w:val="28"/>
          <w:lang w:eastAsia="cs-CZ"/>
        </w:rPr>
      </w:pPr>
      <w:bookmarkStart w:id="219" w:name="_Toc484090069"/>
      <w:r w:rsidRPr="00864A6A">
        <w:rPr>
          <w:rFonts w:cs="Times New Roman"/>
          <w:b/>
          <w:bCs/>
          <w:sz w:val="28"/>
          <w:szCs w:val="28"/>
          <w:lang w:eastAsia="cs-CZ"/>
        </w:rPr>
        <w:br w:type="page"/>
      </w:r>
    </w:p>
    <w:p w:rsidR="00B12EA4" w:rsidRPr="00864A6A" w:rsidRDefault="00B12EA4" w:rsidP="000D74CE">
      <w:pPr>
        <w:tabs>
          <w:tab w:val="left" w:pos="1276"/>
        </w:tabs>
        <w:spacing w:before="120" w:after="120" w:line="240" w:lineRule="auto"/>
        <w:outlineLvl w:val="0"/>
        <w:rPr>
          <w:rFonts w:cs="Times New Roman"/>
          <w:b/>
          <w:bCs/>
          <w:sz w:val="28"/>
          <w:szCs w:val="28"/>
          <w:lang w:eastAsia="cs-CZ"/>
        </w:rPr>
      </w:pPr>
      <w:r w:rsidRPr="00864A6A">
        <w:rPr>
          <w:rFonts w:cs="Times New Roman"/>
          <w:b/>
          <w:bCs/>
          <w:sz w:val="28"/>
          <w:szCs w:val="28"/>
          <w:lang w:eastAsia="cs-CZ"/>
        </w:rPr>
        <w:lastRenderedPageBreak/>
        <w:t>Záver</w:t>
      </w:r>
      <w:bookmarkEnd w:id="218"/>
      <w:bookmarkEnd w:id="219"/>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 xml:space="preserve">Správa za rok 2016 podáva informácie o stave a vývoji VZP na Slovensku.  </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Makroekonomika SR mala mierny rast v parametroch ovplyvňujúcich aj VZP. Hlavne nárast priemernej mesačnej mzdy v hospodárstve o</w:t>
      </w:r>
      <w:r w:rsidR="0000077C" w:rsidRPr="00864A6A">
        <w:rPr>
          <w:rFonts w:cs="Times New Roman"/>
          <w:sz w:val="24"/>
          <w:szCs w:val="24"/>
        </w:rPr>
        <w:t> 3,3</w:t>
      </w:r>
      <w:r w:rsidR="005976EF" w:rsidRPr="00864A6A">
        <w:rPr>
          <w:rFonts w:cs="Times New Roman"/>
          <w:sz w:val="24"/>
          <w:szCs w:val="24"/>
        </w:rPr>
        <w:t xml:space="preserve"> </w:t>
      </w:r>
      <w:r w:rsidRPr="00864A6A">
        <w:rPr>
          <w:rFonts w:cs="Times New Roman"/>
          <w:sz w:val="24"/>
          <w:szCs w:val="24"/>
        </w:rPr>
        <w:t>% a mierne zvýšenie zamestnanosti mali dopad na disponibiln</w:t>
      </w:r>
      <w:r w:rsidR="00626673" w:rsidRPr="00864A6A">
        <w:rPr>
          <w:rFonts w:cs="Times New Roman"/>
          <w:sz w:val="24"/>
          <w:szCs w:val="24"/>
        </w:rPr>
        <w:t>é</w:t>
      </w:r>
      <w:r w:rsidRPr="00864A6A">
        <w:rPr>
          <w:rFonts w:cs="Times New Roman"/>
          <w:sz w:val="24"/>
          <w:szCs w:val="24"/>
        </w:rPr>
        <w:t xml:space="preserve"> zdroj</w:t>
      </w:r>
      <w:r w:rsidR="00626673" w:rsidRPr="00864A6A">
        <w:rPr>
          <w:rFonts w:cs="Times New Roman"/>
          <w:sz w:val="24"/>
          <w:szCs w:val="24"/>
        </w:rPr>
        <w:t>e</w:t>
      </w:r>
      <w:r w:rsidRPr="00864A6A">
        <w:rPr>
          <w:rFonts w:cs="Times New Roman"/>
          <w:sz w:val="24"/>
          <w:szCs w:val="24"/>
        </w:rPr>
        <w:t xml:space="preserve"> zdravotníctva v roku 2016. Celkové disponibilné zdroje zdravotníctva dosiahli výšku 5 354,5</w:t>
      </w:r>
      <w:r w:rsidR="005976EF" w:rsidRPr="00864A6A">
        <w:rPr>
          <w:rFonts w:cs="Times New Roman"/>
          <w:sz w:val="24"/>
          <w:szCs w:val="24"/>
        </w:rPr>
        <w:t xml:space="preserve"> </w:t>
      </w:r>
      <w:r w:rsidR="003B5F34" w:rsidRPr="00864A6A">
        <w:rPr>
          <w:rFonts w:cs="Times New Roman"/>
          <w:sz w:val="24"/>
          <w:szCs w:val="24"/>
        </w:rPr>
        <w:t>mil.</w:t>
      </w:r>
      <w:r w:rsidR="005976EF" w:rsidRPr="00864A6A">
        <w:rPr>
          <w:rFonts w:cs="Times New Roman"/>
          <w:sz w:val="24"/>
          <w:szCs w:val="24"/>
        </w:rPr>
        <w:t xml:space="preserve"> </w:t>
      </w:r>
      <w:r w:rsidR="003B5F34" w:rsidRPr="00864A6A">
        <w:rPr>
          <w:rFonts w:cs="Times New Roman"/>
          <w:sz w:val="24"/>
          <w:szCs w:val="24"/>
        </w:rPr>
        <w:t>eur</w:t>
      </w:r>
      <w:r w:rsidR="00626673" w:rsidRPr="00864A6A">
        <w:rPr>
          <w:rFonts w:cs="Times New Roman"/>
          <w:sz w:val="24"/>
          <w:szCs w:val="24"/>
        </w:rPr>
        <w:t>. O</w:t>
      </w:r>
      <w:r w:rsidRPr="00864A6A">
        <w:rPr>
          <w:rFonts w:cs="Times New Roman"/>
          <w:sz w:val="24"/>
          <w:szCs w:val="24"/>
        </w:rPr>
        <w:t>proti roku 2015 vzrástli o 148,1</w:t>
      </w:r>
      <w:r w:rsidR="005976EF" w:rsidRPr="00864A6A">
        <w:rPr>
          <w:rFonts w:cs="Times New Roman"/>
          <w:sz w:val="24"/>
          <w:szCs w:val="24"/>
        </w:rPr>
        <w:t xml:space="preserve"> </w:t>
      </w:r>
      <w:r w:rsidR="003B5F34" w:rsidRPr="00864A6A">
        <w:rPr>
          <w:rFonts w:cs="Times New Roman"/>
          <w:sz w:val="24"/>
          <w:szCs w:val="24"/>
        </w:rPr>
        <w:t>mil.</w:t>
      </w:r>
      <w:r w:rsidR="005976EF" w:rsidRPr="00864A6A">
        <w:rPr>
          <w:rFonts w:cs="Times New Roman"/>
          <w:sz w:val="24"/>
          <w:szCs w:val="24"/>
        </w:rPr>
        <w:t xml:space="preserve"> </w:t>
      </w:r>
      <w:r w:rsidR="003B5F34" w:rsidRPr="00864A6A">
        <w:rPr>
          <w:rFonts w:cs="Times New Roman"/>
          <w:sz w:val="24"/>
          <w:szCs w:val="24"/>
        </w:rPr>
        <w:t>eur</w:t>
      </w:r>
      <w:r w:rsidR="00775C0D" w:rsidRPr="00864A6A">
        <w:rPr>
          <w:rFonts w:cs="Times New Roman"/>
          <w:sz w:val="24"/>
          <w:szCs w:val="24"/>
        </w:rPr>
        <w:t>.</w:t>
      </w:r>
      <w:r w:rsidRPr="00864A6A">
        <w:rPr>
          <w:rFonts w:cs="Times New Roman"/>
          <w:sz w:val="24"/>
          <w:szCs w:val="24"/>
        </w:rPr>
        <w:t xml:space="preserve"> </w:t>
      </w:r>
      <w:r w:rsidR="00BE0F1A" w:rsidRPr="00864A6A">
        <w:rPr>
          <w:rFonts w:cs="Times New Roman"/>
          <w:sz w:val="24"/>
          <w:szCs w:val="24"/>
        </w:rPr>
        <w:t xml:space="preserve"> </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 xml:space="preserve">Legislatívne prostredie, v ktorom VZP v roku 2016 bolo vykonávané, neprinieslo výrazné zmeny oproti predchádzajúcemu roku. Hospodárenie </w:t>
      </w:r>
      <w:r w:rsidR="0085283A" w:rsidRPr="00864A6A">
        <w:rPr>
          <w:rFonts w:cs="Times New Roman"/>
          <w:sz w:val="24"/>
          <w:szCs w:val="24"/>
        </w:rPr>
        <w:t>ZP</w:t>
      </w:r>
      <w:r w:rsidRPr="00864A6A">
        <w:rPr>
          <w:rFonts w:cs="Times New Roman"/>
          <w:sz w:val="24"/>
          <w:szCs w:val="24"/>
        </w:rPr>
        <w:t xml:space="preserve"> najvýznamnejšie ovplyvnil zákon č. 429/2015 Z. z., ktorým sa s účinnosťou od 1.</w:t>
      </w:r>
      <w:r w:rsidR="0085283A" w:rsidRPr="00864A6A">
        <w:rPr>
          <w:rFonts w:cs="Times New Roman"/>
          <w:sz w:val="24"/>
          <w:szCs w:val="24"/>
        </w:rPr>
        <w:t xml:space="preserve"> </w:t>
      </w:r>
      <w:r w:rsidRPr="00864A6A">
        <w:rPr>
          <w:rFonts w:cs="Times New Roman"/>
          <w:sz w:val="24"/>
          <w:szCs w:val="24"/>
        </w:rPr>
        <w:t>1.</w:t>
      </w:r>
      <w:r w:rsidR="0085283A" w:rsidRPr="00864A6A">
        <w:rPr>
          <w:rFonts w:cs="Times New Roman"/>
          <w:sz w:val="24"/>
          <w:szCs w:val="24"/>
        </w:rPr>
        <w:t xml:space="preserve"> </w:t>
      </w:r>
      <w:r w:rsidRPr="00864A6A">
        <w:rPr>
          <w:rFonts w:cs="Times New Roman"/>
          <w:sz w:val="24"/>
          <w:szCs w:val="24"/>
        </w:rPr>
        <w:t xml:space="preserve">2016 </w:t>
      </w:r>
      <w:r w:rsidR="0085283A" w:rsidRPr="00864A6A">
        <w:rPr>
          <w:rFonts w:cs="Times New Roman"/>
          <w:sz w:val="24"/>
          <w:szCs w:val="24"/>
        </w:rPr>
        <w:t xml:space="preserve">spresnil </w:t>
      </w:r>
      <w:r w:rsidRPr="00864A6A">
        <w:rPr>
          <w:rFonts w:cs="Times New Roman"/>
          <w:sz w:val="24"/>
          <w:szCs w:val="24"/>
        </w:rPr>
        <w:t>postup pri výpočte ročného nároku na uplatnenie odpočítateľnej položky u poistencov. Tento fakt mierne znížil príjmy ZP</w:t>
      </w:r>
      <w:r w:rsidR="008B1F85" w:rsidRPr="00864A6A">
        <w:rPr>
          <w:rFonts w:cs="Times New Roman"/>
          <w:sz w:val="24"/>
          <w:szCs w:val="24"/>
        </w:rPr>
        <w:t>,</w:t>
      </w:r>
      <w:r w:rsidRPr="00864A6A">
        <w:rPr>
          <w:rFonts w:cs="Times New Roman"/>
          <w:sz w:val="24"/>
          <w:szCs w:val="24"/>
        </w:rPr>
        <w:t xml:space="preserve"> ale priniesol finančný prospech väčšej časti poistencov, ktorí mali na uplatnenie odpočítateľnej položky nárok. Vykonávacie predpisy vzťahujúce sa k oblasti VZP a nadobúdajúce účinnosť v roku 2016 len spresňovali a mierne upravovali podmienky v oblasti poskytovania ZS a vykonávania VZP, ale zásadnejšie ich nemenili.</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 xml:space="preserve">Vykonávanie VZP </w:t>
      </w:r>
      <w:r w:rsidR="00032F90" w:rsidRPr="00864A6A">
        <w:rPr>
          <w:rFonts w:cs="Times New Roman"/>
          <w:sz w:val="24"/>
          <w:szCs w:val="24"/>
        </w:rPr>
        <w:t>sa realizovalo prostredníctvom troch</w:t>
      </w:r>
      <w:r w:rsidRPr="00864A6A">
        <w:rPr>
          <w:rFonts w:cs="Times New Roman"/>
          <w:sz w:val="24"/>
          <w:szCs w:val="24"/>
        </w:rPr>
        <w:t xml:space="preserve"> ZP, rovnako ako v predchádzajúcom roku. Prepoistenie poistencov k 1.</w:t>
      </w:r>
      <w:r w:rsidR="0085283A" w:rsidRPr="00864A6A">
        <w:rPr>
          <w:rFonts w:cs="Times New Roman"/>
          <w:sz w:val="24"/>
          <w:szCs w:val="24"/>
        </w:rPr>
        <w:t xml:space="preserve"> </w:t>
      </w:r>
      <w:r w:rsidRPr="00864A6A">
        <w:rPr>
          <w:rFonts w:cs="Times New Roman"/>
          <w:sz w:val="24"/>
          <w:szCs w:val="24"/>
        </w:rPr>
        <w:t>1.</w:t>
      </w:r>
      <w:r w:rsidR="0085283A" w:rsidRPr="00864A6A">
        <w:rPr>
          <w:rFonts w:cs="Times New Roman"/>
          <w:sz w:val="24"/>
          <w:szCs w:val="24"/>
        </w:rPr>
        <w:t xml:space="preserve"> </w:t>
      </w:r>
      <w:r w:rsidRPr="00864A6A">
        <w:rPr>
          <w:rFonts w:cs="Times New Roman"/>
          <w:sz w:val="24"/>
          <w:szCs w:val="24"/>
        </w:rPr>
        <w:t>2016 a prirodzený vývoj poistného kmeňa nespôsobili zásadnejšiu zmenu v počte poistencov a na podiele ZP v oblasti VZP. Relatívne najvyšší medziročný nárast poistencov mala Union (+4,1</w:t>
      </w:r>
      <w:r w:rsidR="0085283A" w:rsidRPr="00864A6A">
        <w:rPr>
          <w:rFonts w:cs="Times New Roman"/>
          <w:sz w:val="24"/>
          <w:szCs w:val="24"/>
        </w:rPr>
        <w:t xml:space="preserve"> </w:t>
      </w:r>
      <w:r w:rsidRPr="00864A6A">
        <w:rPr>
          <w:rFonts w:cs="Times New Roman"/>
          <w:sz w:val="24"/>
          <w:szCs w:val="24"/>
        </w:rPr>
        <w:t>%), ale vzhľadom na jej najnižší podiel na celkovom počte poistencov (9,1</w:t>
      </w:r>
      <w:r w:rsidR="0085283A" w:rsidRPr="00864A6A">
        <w:rPr>
          <w:rFonts w:cs="Times New Roman"/>
          <w:sz w:val="24"/>
          <w:szCs w:val="24"/>
        </w:rPr>
        <w:t xml:space="preserve"> </w:t>
      </w:r>
      <w:r w:rsidRPr="00864A6A">
        <w:rPr>
          <w:rFonts w:cs="Times New Roman"/>
          <w:sz w:val="24"/>
          <w:szCs w:val="24"/>
        </w:rPr>
        <w:t>%) to nemalo významnejší dopad na zmenu podmienok vykonávania VZP.</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Rovnako ani v organizácii činností spojených s vykonávaním VZP v ZP nedochádzalo k zmenám. V zásade za nezmenený možno považovať priemerný počet zamestnancov ZP, ktorý v roku 2016 len mierne vzrástol (o 16 zamestnancov). Negatívne sa javí pokles kontrolno-revíznych pracovníkov (-37 zamestnancov)</w:t>
      </w:r>
      <w:r w:rsidR="008B1F85" w:rsidRPr="00864A6A">
        <w:rPr>
          <w:rFonts w:cs="Times New Roman"/>
          <w:sz w:val="24"/>
          <w:szCs w:val="24"/>
        </w:rPr>
        <w:t>,</w:t>
      </w:r>
      <w:r w:rsidRPr="00864A6A">
        <w:rPr>
          <w:rFonts w:cs="Times New Roman"/>
          <w:sz w:val="24"/>
          <w:szCs w:val="24"/>
        </w:rPr>
        <w:t xml:space="preserve"> ale zvýšila sa oproti predchádzajúcemu roku ich odbornosť, </w:t>
      </w:r>
      <w:r w:rsidRPr="00864A6A">
        <w:rPr>
          <w:rFonts w:eastAsia="Calibri" w:cs="Times New Roman"/>
          <w:noProof/>
          <w:sz w:val="24"/>
          <w:szCs w:val="24"/>
          <w:lang w:eastAsia="en-US"/>
        </w:rPr>
        <w:t>špecializácia v špecializačnom odbore revízne lekárstvo alebo revízne lekárenstvo (o</w:t>
      </w:r>
      <w:r w:rsidR="00973C13" w:rsidRPr="00864A6A">
        <w:rPr>
          <w:rFonts w:eastAsia="Calibri" w:cs="Times New Roman"/>
          <w:noProof/>
          <w:sz w:val="24"/>
          <w:szCs w:val="24"/>
          <w:lang w:eastAsia="en-US"/>
        </w:rPr>
        <w:t> </w:t>
      </w:r>
      <w:r w:rsidRPr="00864A6A">
        <w:rPr>
          <w:rFonts w:eastAsia="Calibri" w:cs="Times New Roman"/>
          <w:noProof/>
          <w:sz w:val="24"/>
          <w:szCs w:val="24"/>
          <w:lang w:eastAsia="en-US"/>
        </w:rPr>
        <w:t>9,47</w:t>
      </w:r>
      <w:r w:rsidR="007F7F27" w:rsidRPr="00864A6A">
        <w:rPr>
          <w:rFonts w:eastAsia="Calibri" w:cs="Times New Roman"/>
          <w:noProof/>
          <w:sz w:val="24"/>
          <w:szCs w:val="24"/>
          <w:lang w:eastAsia="en-US"/>
        </w:rPr>
        <w:t xml:space="preserve"> </w:t>
      </w:r>
      <w:r w:rsidR="003B3B66" w:rsidRPr="00864A6A">
        <w:rPr>
          <w:rFonts w:eastAsia="Calibri" w:cs="Times New Roman"/>
          <w:noProof/>
          <w:sz w:val="24"/>
          <w:szCs w:val="24"/>
          <w:lang w:eastAsia="en-US"/>
        </w:rPr>
        <w:t>%</w:t>
      </w:r>
      <w:r w:rsidRPr="00864A6A">
        <w:rPr>
          <w:rFonts w:eastAsia="Calibri" w:cs="Times New Roman"/>
          <w:noProof/>
          <w:sz w:val="24"/>
          <w:szCs w:val="24"/>
          <w:lang w:eastAsia="en-US"/>
        </w:rPr>
        <w:t xml:space="preserve">). </w:t>
      </w:r>
      <w:r w:rsidRPr="00864A6A">
        <w:rPr>
          <w:rFonts w:cs="Times New Roman"/>
          <w:sz w:val="24"/>
          <w:szCs w:val="24"/>
        </w:rPr>
        <w:t>Revízna a kontrolná činnosť ZP v priebehu roka 2016 bola zameraná na  účelné, efektívne a hospodárne vynakladanie prostriedkov VZP. V rámci kontrolnej činnosti vykonávali ZP kontroly z údajov od PZS zaznamenaných v informačných systémoch ZP a aj kontroly priamo u PZS. Celkový finančný efekt bola úspora 169,25</w:t>
      </w:r>
      <w:r w:rsidR="007F7F27" w:rsidRPr="00864A6A">
        <w:rPr>
          <w:rFonts w:cs="Times New Roman"/>
          <w:sz w:val="24"/>
          <w:szCs w:val="24"/>
        </w:rPr>
        <w:t xml:space="preserve"> </w:t>
      </w:r>
      <w:r w:rsidR="003B5F34" w:rsidRPr="00864A6A">
        <w:rPr>
          <w:rFonts w:cs="Times New Roman"/>
          <w:sz w:val="24"/>
          <w:szCs w:val="24"/>
        </w:rPr>
        <w:t>mil.</w:t>
      </w:r>
      <w:r w:rsidR="007F7F27" w:rsidRPr="00864A6A">
        <w:rPr>
          <w:rFonts w:cs="Times New Roman"/>
          <w:sz w:val="24"/>
          <w:szCs w:val="24"/>
        </w:rPr>
        <w:t xml:space="preserve"> </w:t>
      </w:r>
      <w:r w:rsidR="003B5F34" w:rsidRPr="00864A6A">
        <w:rPr>
          <w:rFonts w:cs="Times New Roman"/>
          <w:sz w:val="24"/>
          <w:szCs w:val="24"/>
        </w:rPr>
        <w:t>eur</w:t>
      </w:r>
      <w:r w:rsidR="00973C13" w:rsidRPr="00864A6A">
        <w:rPr>
          <w:rFonts w:cs="Times New Roman"/>
          <w:sz w:val="24"/>
          <w:szCs w:val="24"/>
        </w:rPr>
        <w:t xml:space="preserve"> (</w:t>
      </w:r>
      <w:r w:rsidRPr="00864A6A">
        <w:rPr>
          <w:rFonts w:cs="Times New Roman"/>
          <w:sz w:val="24"/>
          <w:szCs w:val="24"/>
        </w:rPr>
        <w:t>pokles o 13,74</w:t>
      </w:r>
      <w:r w:rsidR="007F7F27"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V roku 2016 útvary vnútornej kontroly ZP šetrili celkom  460 podaní (oproti roku 2015 viac o 162 podaní). Ukončených bolo 338 podaní, z ktorých vyhodnotili 21,0</w:t>
      </w:r>
      <w:r w:rsidR="00B64BAE"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ako podania opodstatnené a 71,9</w:t>
      </w:r>
      <w:r w:rsidR="00B64BAE"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ako neopodstatnené. Najvyšší počet podaní</w:t>
      </w:r>
      <w:r w:rsidR="00055639" w:rsidRPr="00864A6A">
        <w:rPr>
          <w:rFonts w:cs="Times New Roman"/>
          <w:sz w:val="24"/>
          <w:szCs w:val="24"/>
        </w:rPr>
        <w:t xml:space="preserve"> </w:t>
      </w:r>
      <w:r w:rsidR="0000077C" w:rsidRPr="00864A6A">
        <w:rPr>
          <w:rFonts w:cs="Times New Roman"/>
          <w:sz w:val="24"/>
          <w:szCs w:val="24"/>
        </w:rPr>
        <w:t>súvisel so zmenou ZP</w:t>
      </w:r>
      <w:r w:rsidRPr="00864A6A">
        <w:rPr>
          <w:rFonts w:cs="Times New Roman"/>
          <w:sz w:val="24"/>
          <w:szCs w:val="24"/>
        </w:rPr>
        <w:t xml:space="preserve"> </w:t>
      </w:r>
      <w:r w:rsidR="0000077C" w:rsidRPr="00864A6A">
        <w:rPr>
          <w:rFonts w:cs="Times New Roman"/>
          <w:sz w:val="24"/>
          <w:szCs w:val="24"/>
        </w:rPr>
        <w:t>(237)</w:t>
      </w:r>
      <w:r w:rsidR="00973C13" w:rsidRPr="00864A6A">
        <w:rPr>
          <w:rFonts w:cs="Times New Roman"/>
          <w:sz w:val="24"/>
          <w:szCs w:val="24"/>
        </w:rPr>
        <w:t> a</w:t>
      </w:r>
      <w:r w:rsidR="0000077C" w:rsidRPr="00864A6A">
        <w:rPr>
          <w:rFonts w:cs="Times New Roman"/>
          <w:sz w:val="24"/>
          <w:szCs w:val="24"/>
        </w:rPr>
        <w:t xml:space="preserve"> </w:t>
      </w:r>
      <w:r w:rsidR="00973C13" w:rsidRPr="00864A6A">
        <w:rPr>
          <w:rFonts w:cs="Times New Roman"/>
          <w:sz w:val="24"/>
          <w:szCs w:val="24"/>
        </w:rPr>
        <w:t xml:space="preserve"> </w:t>
      </w:r>
      <w:r w:rsidR="005B4C8A" w:rsidRPr="00864A6A">
        <w:rPr>
          <w:rFonts w:cs="Times New Roman"/>
          <w:sz w:val="24"/>
          <w:szCs w:val="24"/>
        </w:rPr>
        <w:t xml:space="preserve">s </w:t>
      </w:r>
      <w:r w:rsidRPr="00864A6A">
        <w:rPr>
          <w:rFonts w:cs="Times New Roman"/>
          <w:sz w:val="24"/>
          <w:szCs w:val="24"/>
        </w:rPr>
        <w:t>problém</w:t>
      </w:r>
      <w:r w:rsidR="005B4C8A" w:rsidRPr="00864A6A">
        <w:rPr>
          <w:rFonts w:cs="Times New Roman"/>
          <w:sz w:val="24"/>
          <w:szCs w:val="24"/>
        </w:rPr>
        <w:t>ami</w:t>
      </w:r>
      <w:r w:rsidRPr="00864A6A">
        <w:rPr>
          <w:rFonts w:cs="Times New Roman"/>
          <w:sz w:val="24"/>
          <w:szCs w:val="24"/>
        </w:rPr>
        <w:t xml:space="preserve"> súvisiaci</w:t>
      </w:r>
      <w:r w:rsidR="005B4C8A" w:rsidRPr="00864A6A">
        <w:rPr>
          <w:rFonts w:cs="Times New Roman"/>
          <w:sz w:val="24"/>
          <w:szCs w:val="24"/>
        </w:rPr>
        <w:t>mi</w:t>
      </w:r>
      <w:r w:rsidRPr="00864A6A">
        <w:rPr>
          <w:rFonts w:cs="Times New Roman"/>
          <w:sz w:val="24"/>
          <w:szCs w:val="24"/>
        </w:rPr>
        <w:t xml:space="preserve"> s nespokojnosťou s poskytnutou ZS</w:t>
      </w:r>
      <w:r w:rsidR="005B4C8A" w:rsidRPr="00864A6A">
        <w:rPr>
          <w:rFonts w:cs="Times New Roman"/>
          <w:sz w:val="24"/>
          <w:szCs w:val="24"/>
        </w:rPr>
        <w:t xml:space="preserve"> (82).</w:t>
      </w:r>
      <w:r w:rsidRPr="00864A6A">
        <w:rPr>
          <w:rFonts w:cs="Times New Roman"/>
          <w:sz w:val="24"/>
          <w:szCs w:val="24"/>
        </w:rPr>
        <w:t xml:space="preserve"> Poistenci 59 podnetmi vyjadrovali nespokojnosť s určenou výškou dlžného poistného, výsledkom ročného zúčtovania poistného a s tým súvisiacimi vystavenými výkazmi nedoplatkov, exekučnými konaniami, či zverejnením v zozname dlžníkov. V roku 2016 ZP zaznamenali vzostup podaní na neoprávnené prepoistenie (o 438,6</w:t>
      </w:r>
      <w:r w:rsidR="00B64BAE"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Celkové príjmy (vrátane príjmových finančných operácií) vykázané ZP za rok 2016 boli vo výške 4 703,9</w:t>
      </w:r>
      <w:r w:rsidR="00B64BAE" w:rsidRPr="00864A6A">
        <w:rPr>
          <w:rFonts w:cs="Times New Roman"/>
          <w:sz w:val="24"/>
          <w:szCs w:val="24"/>
        </w:rPr>
        <w:t xml:space="preserve"> </w:t>
      </w:r>
      <w:r w:rsidR="003B5F34" w:rsidRPr="00864A6A">
        <w:rPr>
          <w:rFonts w:cs="Times New Roman"/>
          <w:sz w:val="24"/>
          <w:szCs w:val="24"/>
        </w:rPr>
        <w:t>mil.</w:t>
      </w:r>
      <w:r w:rsidR="00B64BAE"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(nárast oproti roku 2015 o 182,2</w:t>
      </w:r>
      <w:r w:rsidR="00B64BAE" w:rsidRPr="00864A6A">
        <w:rPr>
          <w:rFonts w:cs="Times New Roman"/>
          <w:sz w:val="24"/>
          <w:szCs w:val="24"/>
        </w:rPr>
        <w:t xml:space="preserve"> </w:t>
      </w:r>
      <w:r w:rsidR="003B5F34" w:rsidRPr="00864A6A">
        <w:rPr>
          <w:rFonts w:cs="Times New Roman"/>
          <w:sz w:val="24"/>
          <w:szCs w:val="24"/>
        </w:rPr>
        <w:t>mil.</w:t>
      </w:r>
      <w:r w:rsidR="00B64BAE"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Výraznou mierou sa na tejto výške podieľali daňové príjmy, ktoré z celkových príjmov ZP tvorili 92,4</w:t>
      </w:r>
      <w:r w:rsidR="00B64BAE"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Daňové príjmy sú predovšetkým príjmami z</w:t>
      </w:r>
      <w:r w:rsidR="00626673" w:rsidRPr="00864A6A">
        <w:rPr>
          <w:rFonts w:cs="Times New Roman"/>
          <w:sz w:val="24"/>
          <w:szCs w:val="24"/>
        </w:rPr>
        <w:t>o</w:t>
      </w:r>
      <w:r w:rsidRPr="00864A6A">
        <w:rPr>
          <w:rFonts w:cs="Times New Roman"/>
          <w:sz w:val="24"/>
          <w:szCs w:val="24"/>
        </w:rPr>
        <w:t> zdravotného poistenia a v roku 2016 ich výška bola 4 346,1</w:t>
      </w:r>
      <w:r w:rsidR="00B64BAE" w:rsidRPr="00864A6A">
        <w:rPr>
          <w:rFonts w:cs="Times New Roman"/>
          <w:sz w:val="24"/>
          <w:szCs w:val="24"/>
        </w:rPr>
        <w:t xml:space="preserve"> </w:t>
      </w:r>
      <w:r w:rsidR="003B5F34" w:rsidRPr="00864A6A">
        <w:rPr>
          <w:rFonts w:cs="Times New Roman"/>
          <w:sz w:val="24"/>
          <w:szCs w:val="24"/>
        </w:rPr>
        <w:t>mil.</w:t>
      </w:r>
      <w:r w:rsidR="00B64BAE"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(nárast oproti roku 2015 o 115,0</w:t>
      </w:r>
      <w:r w:rsidR="00B64BAE" w:rsidRPr="00864A6A">
        <w:rPr>
          <w:rFonts w:cs="Times New Roman"/>
          <w:sz w:val="24"/>
          <w:szCs w:val="24"/>
        </w:rPr>
        <w:t xml:space="preserve"> </w:t>
      </w:r>
      <w:r w:rsidR="003B5F34" w:rsidRPr="00864A6A">
        <w:rPr>
          <w:rFonts w:cs="Times New Roman"/>
          <w:sz w:val="24"/>
          <w:szCs w:val="24"/>
        </w:rPr>
        <w:t>mil.</w:t>
      </w:r>
      <w:r w:rsidR="00B64BAE"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Rast</w:t>
      </w:r>
      <w:r w:rsidR="00626673" w:rsidRPr="00864A6A">
        <w:rPr>
          <w:rFonts w:cs="Times New Roman"/>
          <w:sz w:val="24"/>
          <w:szCs w:val="24"/>
        </w:rPr>
        <w:t xml:space="preserve"> </w:t>
      </w:r>
      <w:r w:rsidRPr="00864A6A">
        <w:rPr>
          <w:rFonts w:cs="Times New Roman"/>
          <w:sz w:val="24"/>
          <w:szCs w:val="24"/>
        </w:rPr>
        <w:t>daňových príjmov bol priamo ovplyvnený rastom výberu poistného vo všetkých  kategóriách platiteľov poistného. Najvyšší nárast (o 43,2</w:t>
      </w:r>
      <w:r w:rsidR="00B5384B" w:rsidRPr="00864A6A">
        <w:rPr>
          <w:rFonts w:cs="Times New Roman"/>
          <w:sz w:val="24"/>
          <w:szCs w:val="24"/>
        </w:rPr>
        <w:t xml:space="preserve"> </w:t>
      </w:r>
      <w:r w:rsidR="003B5F34" w:rsidRPr="00864A6A">
        <w:rPr>
          <w:rFonts w:cs="Times New Roman"/>
          <w:sz w:val="24"/>
          <w:szCs w:val="24"/>
        </w:rPr>
        <w:t>mil.</w:t>
      </w:r>
      <w:r w:rsidR="00B5384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bol v platbe štátu za poistencov štátu. Medziročné zvýšenie výberu poistného evidovali všetky ZP.</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Predpísané poistné vykázané ZP za rok 2016 dosiahlo výšku 4 4</w:t>
      </w:r>
      <w:r w:rsidR="005B4C8A" w:rsidRPr="00864A6A">
        <w:rPr>
          <w:rFonts w:cs="Times New Roman"/>
          <w:sz w:val="24"/>
          <w:szCs w:val="24"/>
        </w:rPr>
        <w:t>44</w:t>
      </w:r>
      <w:r w:rsidRPr="00864A6A">
        <w:rPr>
          <w:rFonts w:cs="Times New Roman"/>
          <w:sz w:val="24"/>
          <w:szCs w:val="24"/>
        </w:rPr>
        <w:t>,4</w:t>
      </w:r>
      <w:r w:rsidR="00B5384B" w:rsidRPr="00864A6A">
        <w:rPr>
          <w:rFonts w:cs="Times New Roman"/>
          <w:sz w:val="24"/>
          <w:szCs w:val="24"/>
        </w:rPr>
        <w:t xml:space="preserve"> </w:t>
      </w:r>
      <w:r w:rsidR="003B5F34" w:rsidRPr="00864A6A">
        <w:rPr>
          <w:rFonts w:cs="Times New Roman"/>
          <w:sz w:val="24"/>
          <w:szCs w:val="24"/>
        </w:rPr>
        <w:t>mil.</w:t>
      </w:r>
      <w:r w:rsidR="00B5384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(nárast </w:t>
      </w:r>
      <w:r w:rsidR="00243A59" w:rsidRPr="00864A6A">
        <w:rPr>
          <w:rFonts w:cs="Times New Roman"/>
          <w:sz w:val="24"/>
          <w:szCs w:val="24"/>
        </w:rPr>
        <w:t xml:space="preserve">oproti </w:t>
      </w:r>
      <w:r w:rsidRPr="00864A6A">
        <w:rPr>
          <w:rFonts w:cs="Times New Roman"/>
          <w:sz w:val="24"/>
          <w:szCs w:val="24"/>
        </w:rPr>
        <w:t>roku 2015 o </w:t>
      </w:r>
      <w:r w:rsidR="005B4C8A" w:rsidRPr="00864A6A">
        <w:rPr>
          <w:rFonts w:cs="Times New Roman"/>
          <w:sz w:val="24"/>
          <w:szCs w:val="24"/>
        </w:rPr>
        <w:t>190,1</w:t>
      </w:r>
      <w:r w:rsidR="00B5384B" w:rsidRPr="00864A6A">
        <w:rPr>
          <w:rFonts w:cs="Times New Roman"/>
          <w:sz w:val="24"/>
          <w:szCs w:val="24"/>
        </w:rPr>
        <w:t xml:space="preserve"> </w:t>
      </w:r>
      <w:r w:rsidR="003B5F34" w:rsidRPr="00864A6A">
        <w:rPr>
          <w:rFonts w:cs="Times New Roman"/>
          <w:sz w:val="24"/>
          <w:szCs w:val="24"/>
        </w:rPr>
        <w:t>mil.</w:t>
      </w:r>
      <w:r w:rsidR="00B5384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Podiel jednotlivých ZP na predpise poistného za rok 2016 zodpovedá </w:t>
      </w:r>
      <w:r w:rsidR="004C50E6" w:rsidRPr="00864A6A">
        <w:rPr>
          <w:rFonts w:cs="Times New Roman"/>
          <w:sz w:val="24"/>
          <w:szCs w:val="24"/>
        </w:rPr>
        <w:t xml:space="preserve">  </w:t>
      </w:r>
      <w:r w:rsidRPr="00864A6A">
        <w:rPr>
          <w:rFonts w:cs="Times New Roman"/>
          <w:sz w:val="24"/>
          <w:szCs w:val="24"/>
        </w:rPr>
        <w:t xml:space="preserve">podielu jednotlivých ZP na počte poistencov. </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lastRenderedPageBreak/>
        <w:t>Úspešnosť výberu poistného za celý systém VZP dosiahla v roku 2016 v porovnaní s predchádzajúcim rokom výšku 97,35</w:t>
      </w:r>
      <w:r w:rsidR="00B5384B"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a stúpla tak o 0,41 p. b. Mierny medziročný pokles úspešnosti výberu poistného bol len v</w:t>
      </w:r>
      <w:r w:rsidR="008B1F85" w:rsidRPr="00864A6A">
        <w:rPr>
          <w:rFonts w:cs="Times New Roman"/>
          <w:sz w:val="24"/>
          <w:szCs w:val="24"/>
        </w:rPr>
        <w:t> </w:t>
      </w:r>
      <w:r w:rsidR="00942305" w:rsidRPr="00864A6A">
        <w:rPr>
          <w:rFonts w:cs="Times New Roman"/>
          <w:sz w:val="24"/>
          <w:szCs w:val="24"/>
        </w:rPr>
        <w:t>DÔVERE</w:t>
      </w:r>
      <w:r w:rsidR="008B1F85" w:rsidRPr="00864A6A">
        <w:rPr>
          <w:rFonts w:cs="Times New Roman"/>
          <w:sz w:val="24"/>
          <w:szCs w:val="24"/>
        </w:rPr>
        <w:t>,</w:t>
      </w:r>
      <w:r w:rsidRPr="00864A6A">
        <w:rPr>
          <w:rFonts w:cs="Times New Roman"/>
          <w:sz w:val="24"/>
          <w:szCs w:val="24"/>
        </w:rPr>
        <w:t xml:space="preserve"> ale aj napriek tomu má táto ZP vyššiu úspešnosť než ostatné </w:t>
      </w:r>
      <w:r w:rsidR="00626673" w:rsidRPr="00864A6A">
        <w:rPr>
          <w:rFonts w:cs="Times New Roman"/>
          <w:sz w:val="24"/>
          <w:szCs w:val="24"/>
        </w:rPr>
        <w:t>dve</w:t>
      </w:r>
      <w:r w:rsidRPr="00864A6A">
        <w:rPr>
          <w:rFonts w:cs="Times New Roman"/>
          <w:sz w:val="24"/>
          <w:szCs w:val="24"/>
        </w:rPr>
        <w:t xml:space="preserve"> ZP.</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V roku 2016 vykonali ZP RZZP za rok 2015 s platiteľmi poistného aj so štátom. Celkovým výsledkom RZZP s platiteľmi poistného bol preplatok vo výške 81,1</w:t>
      </w:r>
      <w:r w:rsidR="00B5384B" w:rsidRPr="00864A6A">
        <w:rPr>
          <w:rFonts w:cs="Times New Roman"/>
          <w:sz w:val="24"/>
          <w:szCs w:val="24"/>
        </w:rPr>
        <w:t xml:space="preserve"> </w:t>
      </w:r>
      <w:r w:rsidR="003B5F34" w:rsidRPr="00864A6A">
        <w:rPr>
          <w:rFonts w:cs="Times New Roman"/>
          <w:sz w:val="24"/>
          <w:szCs w:val="24"/>
        </w:rPr>
        <w:t>mil.</w:t>
      </w:r>
      <w:r w:rsidR="00B5384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(v roku 2015 za rok 2014 bol nedoplatok 55,9</w:t>
      </w:r>
      <w:r w:rsidR="00B5384B" w:rsidRPr="00864A6A">
        <w:rPr>
          <w:rFonts w:cs="Times New Roman"/>
          <w:sz w:val="24"/>
          <w:szCs w:val="24"/>
        </w:rPr>
        <w:t xml:space="preserve"> </w:t>
      </w:r>
      <w:r w:rsidR="003B5F34" w:rsidRPr="00864A6A">
        <w:rPr>
          <w:rFonts w:cs="Times New Roman"/>
          <w:sz w:val="24"/>
          <w:szCs w:val="24"/>
        </w:rPr>
        <w:t>mil.</w:t>
      </w:r>
      <w:r w:rsidR="00B5384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Zmenu vo výsledku RZZP spôsobila legislatívna zmena podmienok pre RZZP, t.</w:t>
      </w:r>
      <w:r w:rsidR="00B5384B" w:rsidRPr="00864A6A">
        <w:rPr>
          <w:rFonts w:cs="Times New Roman"/>
          <w:sz w:val="24"/>
          <w:szCs w:val="24"/>
        </w:rPr>
        <w:t xml:space="preserve"> </w:t>
      </w:r>
      <w:r w:rsidRPr="00864A6A">
        <w:rPr>
          <w:rFonts w:cs="Times New Roman"/>
          <w:sz w:val="24"/>
          <w:szCs w:val="24"/>
        </w:rPr>
        <w:t xml:space="preserve">j. </w:t>
      </w:r>
      <w:r w:rsidRPr="00864A6A">
        <w:rPr>
          <w:rFonts w:eastAsia="Times New Roman" w:cs="Times New Roman"/>
          <w:noProof/>
          <w:sz w:val="24"/>
          <w:szCs w:val="24"/>
        </w:rPr>
        <w:t>zavedenie odvodovej odpočítateľnej položky pre vybrané skupiny poistencov s účinnosťou od 1.</w:t>
      </w:r>
      <w:r w:rsidR="00B5384B" w:rsidRPr="00864A6A">
        <w:rPr>
          <w:rFonts w:eastAsia="Times New Roman" w:cs="Times New Roman"/>
          <w:noProof/>
          <w:sz w:val="24"/>
          <w:szCs w:val="24"/>
        </w:rPr>
        <w:t xml:space="preserve"> </w:t>
      </w:r>
      <w:r w:rsidRPr="00864A6A">
        <w:rPr>
          <w:rFonts w:eastAsia="Times New Roman" w:cs="Times New Roman"/>
          <w:noProof/>
          <w:sz w:val="24"/>
          <w:szCs w:val="24"/>
        </w:rPr>
        <w:t>1.</w:t>
      </w:r>
      <w:r w:rsidR="00B5384B" w:rsidRPr="00864A6A">
        <w:rPr>
          <w:rFonts w:eastAsia="Times New Roman" w:cs="Times New Roman"/>
          <w:noProof/>
          <w:sz w:val="24"/>
          <w:szCs w:val="24"/>
        </w:rPr>
        <w:t xml:space="preserve"> </w:t>
      </w:r>
      <w:r w:rsidRPr="00864A6A">
        <w:rPr>
          <w:rFonts w:eastAsia="Times New Roman" w:cs="Times New Roman"/>
          <w:noProof/>
          <w:sz w:val="24"/>
          <w:szCs w:val="24"/>
        </w:rPr>
        <w:t>2015 a jej uplatnenie po prvýkrát v rámci r</w:t>
      </w:r>
      <w:r w:rsidRPr="00864A6A">
        <w:rPr>
          <w:rFonts w:eastAsia="Times New Roman" w:cs="Times New Roman"/>
          <w:sz w:val="24"/>
          <w:szCs w:val="24"/>
          <w:lang w:eastAsia="cs-CZ"/>
        </w:rPr>
        <w:t>očného zúčtovania poistného za rok 2015.</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 xml:space="preserve">Výsledkom ročného zúčtovania so štátom bol nedoplatok štátu za poistencov štátu vo </w:t>
      </w:r>
      <w:r w:rsidR="00243A59" w:rsidRPr="00864A6A">
        <w:rPr>
          <w:rFonts w:cs="Times New Roman"/>
          <w:sz w:val="24"/>
          <w:szCs w:val="24"/>
        </w:rPr>
        <w:t xml:space="preserve">                 </w:t>
      </w:r>
      <w:r w:rsidRPr="00864A6A">
        <w:rPr>
          <w:rFonts w:cs="Times New Roman"/>
          <w:sz w:val="24"/>
          <w:szCs w:val="24"/>
        </w:rPr>
        <w:t>výške 36,9</w:t>
      </w:r>
      <w:r w:rsidR="00B5384B" w:rsidRPr="00864A6A">
        <w:rPr>
          <w:rFonts w:cs="Times New Roman"/>
          <w:sz w:val="24"/>
          <w:szCs w:val="24"/>
        </w:rPr>
        <w:t xml:space="preserve"> </w:t>
      </w:r>
      <w:r w:rsidRPr="00864A6A">
        <w:rPr>
          <w:rFonts w:cs="Times New Roman"/>
          <w:sz w:val="24"/>
          <w:szCs w:val="24"/>
        </w:rPr>
        <w:t>mil.</w:t>
      </w:r>
      <w:r w:rsidR="00B5384B" w:rsidRPr="00864A6A">
        <w:rPr>
          <w:rFonts w:cs="Times New Roman"/>
          <w:sz w:val="24"/>
          <w:szCs w:val="24"/>
        </w:rPr>
        <w:t xml:space="preserve"> </w:t>
      </w:r>
      <w:r w:rsidR="007626C6" w:rsidRPr="00864A6A">
        <w:rPr>
          <w:rFonts w:cs="Times New Roman"/>
          <w:sz w:val="24"/>
          <w:szCs w:val="24"/>
        </w:rPr>
        <w:t>eur</w:t>
      </w:r>
      <w:r w:rsidRPr="00864A6A">
        <w:rPr>
          <w:rFonts w:cs="Times New Roman"/>
          <w:sz w:val="24"/>
          <w:szCs w:val="24"/>
        </w:rPr>
        <w:t>.</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ZP v priebehu roku 2016 vykonávali  mesačné prerozdeľovanie preddavkov na poistné, výsledkom ktorých bola celková pohľadávka VšZP vo výške 170,7</w:t>
      </w:r>
      <w:r w:rsidR="009A3760" w:rsidRPr="00864A6A">
        <w:rPr>
          <w:rFonts w:cs="Times New Roman"/>
          <w:sz w:val="24"/>
          <w:szCs w:val="24"/>
        </w:rPr>
        <w:t xml:space="preserve"> </w:t>
      </w:r>
      <w:r w:rsidR="003B5F34" w:rsidRPr="00864A6A">
        <w:rPr>
          <w:rFonts w:cs="Times New Roman"/>
          <w:sz w:val="24"/>
          <w:szCs w:val="24"/>
        </w:rPr>
        <w:t>mil.</w:t>
      </w:r>
      <w:r w:rsidR="00C176D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Záväzky z mesačného prerozdelenia voči VšZP mali </w:t>
      </w:r>
      <w:r w:rsidR="00A551E1" w:rsidRPr="00864A6A">
        <w:rPr>
          <w:rFonts w:cs="Times New Roman"/>
          <w:sz w:val="24"/>
          <w:szCs w:val="24"/>
        </w:rPr>
        <w:t>DÔVERA</w:t>
      </w:r>
      <w:r w:rsidR="00626673" w:rsidRPr="00864A6A">
        <w:rPr>
          <w:rFonts w:cs="Times New Roman"/>
          <w:sz w:val="24"/>
          <w:szCs w:val="24"/>
        </w:rPr>
        <w:t xml:space="preserve">  (</w:t>
      </w:r>
      <w:r w:rsidRPr="00864A6A">
        <w:rPr>
          <w:rFonts w:cs="Times New Roman"/>
          <w:sz w:val="24"/>
          <w:szCs w:val="24"/>
        </w:rPr>
        <w:t>115,2</w:t>
      </w:r>
      <w:r w:rsidR="009A3760" w:rsidRPr="00864A6A">
        <w:rPr>
          <w:rFonts w:cs="Times New Roman"/>
          <w:sz w:val="24"/>
          <w:szCs w:val="24"/>
        </w:rPr>
        <w:t xml:space="preserve"> </w:t>
      </w:r>
      <w:r w:rsidR="003B5F34" w:rsidRPr="00864A6A">
        <w:rPr>
          <w:rFonts w:cs="Times New Roman"/>
          <w:sz w:val="24"/>
          <w:szCs w:val="24"/>
        </w:rPr>
        <w:t>mil.</w:t>
      </w:r>
      <w:r w:rsidR="009A3760"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a Union (55,5</w:t>
      </w:r>
      <w:r w:rsidR="009A3760" w:rsidRPr="00864A6A">
        <w:rPr>
          <w:rFonts w:cs="Times New Roman"/>
          <w:sz w:val="24"/>
          <w:szCs w:val="24"/>
        </w:rPr>
        <w:t xml:space="preserve"> </w:t>
      </w:r>
      <w:r w:rsidR="003B5F34" w:rsidRPr="00864A6A">
        <w:rPr>
          <w:rFonts w:cs="Times New Roman"/>
          <w:sz w:val="24"/>
          <w:szCs w:val="24"/>
        </w:rPr>
        <w:t>mil.</w:t>
      </w:r>
      <w:r w:rsidR="009A3760"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Výsledkom ročného prerozdeľovania za rok 2015, vykonaného v roku 2016, bola  pohľadávka VšZP vo výške 1,4</w:t>
      </w:r>
      <w:r w:rsidR="009A3760" w:rsidRPr="00864A6A">
        <w:rPr>
          <w:rFonts w:cs="Times New Roman"/>
          <w:sz w:val="24"/>
          <w:szCs w:val="24"/>
        </w:rPr>
        <w:t xml:space="preserve"> </w:t>
      </w:r>
      <w:r w:rsidR="003B5F34" w:rsidRPr="00864A6A">
        <w:rPr>
          <w:rFonts w:cs="Times New Roman"/>
          <w:sz w:val="24"/>
          <w:szCs w:val="24"/>
        </w:rPr>
        <w:t>mil.</w:t>
      </w:r>
      <w:r w:rsidR="009A3760"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voči Union</w:t>
      </w:r>
      <w:r w:rsidR="009A3760" w:rsidRPr="00864A6A">
        <w:rPr>
          <w:rFonts w:cs="Times New Roman"/>
          <w:sz w:val="24"/>
          <w:szCs w:val="24"/>
        </w:rPr>
        <w:t>u</w:t>
      </w:r>
      <w:r w:rsidRPr="00864A6A">
        <w:rPr>
          <w:rFonts w:cs="Times New Roman"/>
          <w:sz w:val="24"/>
          <w:szCs w:val="24"/>
        </w:rPr>
        <w:t xml:space="preserve"> a pohľadávka </w:t>
      </w:r>
      <w:r w:rsidR="00942305" w:rsidRPr="00864A6A">
        <w:rPr>
          <w:rFonts w:cs="Times New Roman"/>
          <w:sz w:val="24"/>
          <w:szCs w:val="24"/>
        </w:rPr>
        <w:t>DÔVERY</w:t>
      </w:r>
      <w:r w:rsidRPr="00864A6A">
        <w:rPr>
          <w:rFonts w:cs="Times New Roman"/>
          <w:sz w:val="24"/>
          <w:szCs w:val="24"/>
        </w:rPr>
        <w:t xml:space="preserve"> 2,6 </w:t>
      </w:r>
      <w:r w:rsidR="003B5F34" w:rsidRPr="00864A6A">
        <w:rPr>
          <w:rFonts w:cs="Times New Roman"/>
          <w:sz w:val="24"/>
          <w:szCs w:val="24"/>
        </w:rPr>
        <w:t>mil.</w:t>
      </w:r>
      <w:r w:rsidR="009A3760"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voči Unionu.  </w:t>
      </w:r>
    </w:p>
    <w:p w:rsidR="00B12EA4" w:rsidRPr="00864A6A" w:rsidRDefault="00B12EA4" w:rsidP="00B12EA4">
      <w:pPr>
        <w:tabs>
          <w:tab w:val="left" w:pos="567"/>
        </w:tabs>
        <w:spacing w:before="120" w:after="120" w:line="240" w:lineRule="auto"/>
        <w:rPr>
          <w:rFonts w:cs="Times New Roman"/>
          <w:sz w:val="24"/>
          <w:szCs w:val="24"/>
        </w:rPr>
      </w:pPr>
      <w:r w:rsidRPr="00864A6A">
        <w:rPr>
          <w:rFonts w:cs="Times New Roman"/>
          <w:sz w:val="24"/>
          <w:szCs w:val="24"/>
        </w:rPr>
        <w:t>V roku 2016 celkové výdavky vynaložené ZP boli vo výške 4 538,9</w:t>
      </w:r>
      <w:r w:rsidR="009A3760" w:rsidRPr="00864A6A">
        <w:rPr>
          <w:rFonts w:cs="Times New Roman"/>
          <w:sz w:val="24"/>
          <w:szCs w:val="24"/>
        </w:rPr>
        <w:t xml:space="preserve"> </w:t>
      </w:r>
      <w:r w:rsidR="003B5F34" w:rsidRPr="00864A6A">
        <w:rPr>
          <w:rFonts w:cs="Times New Roman"/>
          <w:sz w:val="24"/>
          <w:szCs w:val="24"/>
        </w:rPr>
        <w:t>mil.</w:t>
      </w:r>
      <w:r w:rsidR="009A3760"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V porovnaní s predchádzajúcim rokom tak narástli o 321,6</w:t>
      </w:r>
      <w:r w:rsidR="00101E6A" w:rsidRPr="00864A6A">
        <w:rPr>
          <w:rFonts w:cs="Times New Roman"/>
          <w:sz w:val="24"/>
          <w:szCs w:val="24"/>
        </w:rPr>
        <w:t xml:space="preserve"> </w:t>
      </w:r>
      <w:r w:rsidR="003B5F34" w:rsidRPr="00864A6A">
        <w:rPr>
          <w:rFonts w:cs="Times New Roman"/>
          <w:sz w:val="24"/>
          <w:szCs w:val="24"/>
        </w:rPr>
        <w:t>mil.</w:t>
      </w:r>
      <w:r w:rsidR="00101E6A"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(+7,63</w:t>
      </w:r>
      <w:r w:rsidR="00101E6A" w:rsidRPr="00864A6A">
        <w:rPr>
          <w:rFonts w:cs="Times New Roman"/>
          <w:sz w:val="24"/>
          <w:szCs w:val="24"/>
        </w:rPr>
        <w:t xml:space="preserve"> </w:t>
      </w:r>
      <w:r w:rsidRPr="00864A6A">
        <w:rPr>
          <w:rFonts w:cs="Times New Roman"/>
          <w:sz w:val="24"/>
          <w:szCs w:val="24"/>
        </w:rPr>
        <w:t>%). Podiel výdavkov na ZS tvoril 91</w:t>
      </w:r>
      <w:r w:rsidR="00101E6A" w:rsidRPr="00864A6A">
        <w:rPr>
          <w:rFonts w:cs="Times New Roman"/>
          <w:sz w:val="24"/>
          <w:szCs w:val="24"/>
        </w:rPr>
        <w:t xml:space="preserve"> </w:t>
      </w:r>
      <w:r w:rsidR="003B3B66" w:rsidRPr="00864A6A">
        <w:rPr>
          <w:rFonts w:cs="Times New Roman"/>
          <w:sz w:val="24"/>
          <w:szCs w:val="24"/>
        </w:rPr>
        <w:t>%</w:t>
      </w:r>
      <w:r w:rsidR="008B1F85" w:rsidRPr="00864A6A">
        <w:rPr>
          <w:rFonts w:cs="Times New Roman"/>
          <w:sz w:val="24"/>
          <w:szCs w:val="24"/>
        </w:rPr>
        <w:t>, v</w:t>
      </w:r>
      <w:r w:rsidRPr="00864A6A">
        <w:rPr>
          <w:rFonts w:cs="Times New Roman"/>
          <w:sz w:val="24"/>
          <w:szCs w:val="24"/>
        </w:rPr>
        <w:t>ýdavky na správu ZP tvorili 3,2</w:t>
      </w:r>
      <w:r w:rsidR="00101E6A"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z celkových výdavkov a ostatné výdavky vrátane príspevkov na činnosť operačných stredísk ZZS </w:t>
      </w:r>
      <w:r w:rsidR="008B1F85" w:rsidRPr="00864A6A">
        <w:rPr>
          <w:rFonts w:cs="Times New Roman"/>
          <w:sz w:val="24"/>
          <w:szCs w:val="24"/>
        </w:rPr>
        <w:t xml:space="preserve">a </w:t>
      </w:r>
      <w:r w:rsidRPr="00864A6A">
        <w:rPr>
          <w:rFonts w:cs="Times New Roman"/>
          <w:sz w:val="24"/>
          <w:szCs w:val="24"/>
        </w:rPr>
        <w:t>na činnosť úradu tvorili 5,8</w:t>
      </w:r>
      <w:r w:rsidR="00101E6A"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w:t>
      </w:r>
      <w:r w:rsidR="00495E6B" w:rsidRPr="00864A6A">
        <w:rPr>
          <w:rFonts w:cs="Times New Roman"/>
          <w:sz w:val="24"/>
          <w:szCs w:val="24"/>
        </w:rPr>
        <w:t xml:space="preserve">z celkového </w:t>
      </w:r>
      <w:r w:rsidRPr="00864A6A">
        <w:rPr>
          <w:rFonts w:cs="Times New Roman"/>
          <w:sz w:val="24"/>
          <w:szCs w:val="24"/>
        </w:rPr>
        <w:t>podiel</w:t>
      </w:r>
      <w:r w:rsidR="00495E6B" w:rsidRPr="00864A6A">
        <w:rPr>
          <w:rFonts w:cs="Times New Roman"/>
          <w:sz w:val="24"/>
          <w:szCs w:val="24"/>
        </w:rPr>
        <w:t>u</w:t>
      </w:r>
      <w:r w:rsidRPr="00864A6A">
        <w:rPr>
          <w:rFonts w:cs="Times New Roman"/>
          <w:sz w:val="24"/>
          <w:szCs w:val="24"/>
        </w:rPr>
        <w:t xml:space="preserve">. Úhrady istiny za súkromný bankový úver v roku 2015 (vykazuje </w:t>
      </w:r>
      <w:r w:rsidR="00A551E1" w:rsidRPr="00864A6A">
        <w:rPr>
          <w:rFonts w:cs="Times New Roman"/>
          <w:sz w:val="24"/>
          <w:szCs w:val="24"/>
        </w:rPr>
        <w:t>DÔVERA</w:t>
      </w:r>
      <w:r w:rsidR="00AA2392" w:rsidRPr="00864A6A">
        <w:rPr>
          <w:rFonts w:cs="Times New Roman"/>
          <w:sz w:val="24"/>
          <w:szCs w:val="24"/>
        </w:rPr>
        <w:t>) dosiahli</w:t>
      </w:r>
      <w:r w:rsidRPr="00864A6A">
        <w:rPr>
          <w:rFonts w:cs="Times New Roman"/>
          <w:sz w:val="24"/>
          <w:szCs w:val="24"/>
        </w:rPr>
        <w:t xml:space="preserve"> objem 46,6</w:t>
      </w:r>
      <w:r w:rsidR="00101E6A" w:rsidRPr="00864A6A">
        <w:rPr>
          <w:rFonts w:cs="Times New Roman"/>
          <w:sz w:val="24"/>
          <w:szCs w:val="24"/>
        </w:rPr>
        <w:t xml:space="preserve"> </w:t>
      </w:r>
      <w:r w:rsidR="003B5F34" w:rsidRPr="00864A6A">
        <w:rPr>
          <w:rFonts w:cs="Times New Roman"/>
          <w:sz w:val="24"/>
          <w:szCs w:val="24"/>
        </w:rPr>
        <w:t>mil.</w:t>
      </w:r>
      <w:r w:rsidR="00101E6A"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w:t>
      </w:r>
    </w:p>
    <w:p w:rsidR="00B12EA4" w:rsidRPr="00864A6A" w:rsidRDefault="00B12EA4" w:rsidP="00B12EA4">
      <w:pPr>
        <w:pStyle w:val="norml-spvavzp"/>
        <w:spacing w:before="120" w:after="120" w:line="240" w:lineRule="auto"/>
        <w:rPr>
          <w:rFonts w:ascii="Times New Roman" w:hAnsi="Times New Roman" w:cs="Times New Roman"/>
          <w:sz w:val="24"/>
          <w:szCs w:val="24"/>
        </w:rPr>
      </w:pPr>
      <w:r w:rsidRPr="00864A6A">
        <w:rPr>
          <w:rFonts w:ascii="Times New Roman" w:hAnsi="Times New Roman" w:cs="Times New Roman"/>
          <w:sz w:val="24"/>
          <w:szCs w:val="24"/>
        </w:rPr>
        <w:t>V roku 2016 e</w:t>
      </w:r>
      <w:r w:rsidRPr="00864A6A">
        <w:rPr>
          <w:rFonts w:ascii="Times New Roman" w:hAnsi="Times New Roman" w:cs="Times New Roman"/>
          <w:bCs/>
          <w:sz w:val="24"/>
          <w:szCs w:val="24"/>
        </w:rPr>
        <w:t xml:space="preserve">videnčne </w:t>
      </w:r>
      <w:r w:rsidRPr="00864A6A">
        <w:rPr>
          <w:rFonts w:ascii="Times New Roman" w:hAnsi="Times New Roman" w:cs="Times New Roman"/>
          <w:sz w:val="24"/>
          <w:szCs w:val="24"/>
        </w:rPr>
        <w:t>(medicínsky) uznané výkony ZS dosiahli objem 4 241,21</w:t>
      </w:r>
      <w:r w:rsidR="00101E6A"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mil.</w:t>
      </w:r>
      <w:r w:rsidR="00101E6A"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xml:space="preserve"> (nárast oproti roku 2015 o 5,99</w:t>
      </w:r>
      <w:r w:rsidR="00101E6A" w:rsidRPr="00864A6A">
        <w:rPr>
          <w:rFonts w:ascii="Times New Roman" w:hAnsi="Times New Roman" w:cs="Times New Roman"/>
          <w:sz w:val="24"/>
          <w:szCs w:val="24"/>
        </w:rPr>
        <w:t xml:space="preserve"> </w:t>
      </w:r>
      <w:r w:rsidR="003B3B66" w:rsidRPr="00864A6A">
        <w:rPr>
          <w:rFonts w:ascii="Times New Roman" w:hAnsi="Times New Roman" w:cs="Times New Roman"/>
          <w:sz w:val="24"/>
          <w:szCs w:val="24"/>
        </w:rPr>
        <w:t>%</w:t>
      </w:r>
      <w:r w:rsidRPr="00864A6A">
        <w:rPr>
          <w:rFonts w:ascii="Times New Roman" w:hAnsi="Times New Roman" w:cs="Times New Roman"/>
          <w:sz w:val="24"/>
          <w:szCs w:val="24"/>
        </w:rPr>
        <w:t xml:space="preserve">) a   finančne uznané výkony PZS boli vo výške  4 212,09 </w:t>
      </w:r>
      <w:r w:rsidR="003B5F34" w:rsidRPr="00864A6A">
        <w:rPr>
          <w:rFonts w:ascii="Times New Roman" w:hAnsi="Times New Roman" w:cs="Times New Roman"/>
          <w:sz w:val="24"/>
          <w:szCs w:val="24"/>
        </w:rPr>
        <w:t>mil.</w:t>
      </w:r>
      <w:r w:rsidR="00101E6A"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xml:space="preserve"> (nárast oproti roku 2015 5,96</w:t>
      </w:r>
      <w:r w:rsidR="00101E6A" w:rsidRPr="00864A6A">
        <w:rPr>
          <w:rFonts w:ascii="Times New Roman" w:hAnsi="Times New Roman" w:cs="Times New Roman"/>
          <w:sz w:val="24"/>
          <w:szCs w:val="24"/>
        </w:rPr>
        <w:t xml:space="preserve"> </w:t>
      </w:r>
      <w:r w:rsidR="003B3B66" w:rsidRPr="00864A6A">
        <w:rPr>
          <w:rFonts w:ascii="Times New Roman" w:hAnsi="Times New Roman" w:cs="Times New Roman"/>
          <w:sz w:val="24"/>
          <w:szCs w:val="24"/>
        </w:rPr>
        <w:t>%</w:t>
      </w:r>
      <w:r w:rsidRPr="00864A6A">
        <w:rPr>
          <w:rFonts w:ascii="Times New Roman" w:hAnsi="Times New Roman" w:cs="Times New Roman"/>
          <w:sz w:val="24"/>
          <w:szCs w:val="24"/>
        </w:rPr>
        <w:t>). Nadlimitné výkony ako rozdiel finančne a evidenčne uznaných výkonov boli v roku 2016 vo výške 29,12</w:t>
      </w:r>
      <w:r w:rsidR="00101E6A"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mil.</w:t>
      </w:r>
      <w:r w:rsidR="00101E6A"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Podstatná časť z nich (99,3</w:t>
      </w:r>
      <w:r w:rsidR="00101E6A" w:rsidRPr="00864A6A">
        <w:rPr>
          <w:rFonts w:ascii="Times New Roman" w:hAnsi="Times New Roman" w:cs="Times New Roman"/>
          <w:sz w:val="24"/>
          <w:szCs w:val="24"/>
        </w:rPr>
        <w:t xml:space="preserve"> </w:t>
      </w:r>
      <w:r w:rsidRPr="00864A6A">
        <w:rPr>
          <w:rFonts w:ascii="Times New Roman" w:hAnsi="Times New Roman" w:cs="Times New Roman"/>
          <w:sz w:val="24"/>
          <w:szCs w:val="24"/>
        </w:rPr>
        <w:t>%) prináležala VšZP.  Medziročný nárast  nadlimitných výkonov je 10,15</w:t>
      </w:r>
      <w:r w:rsidR="00101E6A" w:rsidRPr="00864A6A">
        <w:rPr>
          <w:rFonts w:ascii="Times New Roman" w:hAnsi="Times New Roman" w:cs="Times New Roman"/>
          <w:sz w:val="24"/>
          <w:szCs w:val="24"/>
        </w:rPr>
        <w:t xml:space="preserve"> </w:t>
      </w:r>
      <w:r w:rsidR="003B3B66" w:rsidRPr="00864A6A">
        <w:rPr>
          <w:rFonts w:ascii="Times New Roman" w:hAnsi="Times New Roman" w:cs="Times New Roman"/>
          <w:sz w:val="24"/>
          <w:szCs w:val="24"/>
        </w:rPr>
        <w:t>%</w:t>
      </w:r>
      <w:r w:rsidRPr="00864A6A">
        <w:rPr>
          <w:rFonts w:ascii="Times New Roman" w:hAnsi="Times New Roman" w:cs="Times New Roman"/>
          <w:sz w:val="24"/>
          <w:szCs w:val="24"/>
        </w:rPr>
        <w:t>.</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ZP evidovali k 31.</w:t>
      </w:r>
      <w:r w:rsidR="00101E6A" w:rsidRPr="00864A6A">
        <w:rPr>
          <w:rFonts w:cs="Times New Roman"/>
          <w:sz w:val="24"/>
          <w:szCs w:val="24"/>
        </w:rPr>
        <w:t xml:space="preserve"> </w:t>
      </w:r>
      <w:r w:rsidRPr="00864A6A">
        <w:rPr>
          <w:rFonts w:cs="Times New Roman"/>
          <w:sz w:val="24"/>
          <w:szCs w:val="24"/>
        </w:rPr>
        <w:t>12.</w:t>
      </w:r>
      <w:r w:rsidR="00101E6A" w:rsidRPr="00864A6A">
        <w:rPr>
          <w:rFonts w:cs="Times New Roman"/>
          <w:sz w:val="24"/>
          <w:szCs w:val="24"/>
        </w:rPr>
        <w:t xml:space="preserve"> </w:t>
      </w:r>
      <w:r w:rsidRPr="00864A6A">
        <w:rPr>
          <w:rFonts w:cs="Times New Roman"/>
          <w:sz w:val="24"/>
          <w:szCs w:val="24"/>
        </w:rPr>
        <w:t>2016 celkové pohľadávky po korekcii vo výške 547,3</w:t>
      </w:r>
      <w:r w:rsidR="00101E6A" w:rsidRPr="00864A6A">
        <w:rPr>
          <w:rFonts w:cs="Times New Roman"/>
          <w:sz w:val="24"/>
          <w:szCs w:val="24"/>
        </w:rPr>
        <w:t xml:space="preserve"> </w:t>
      </w:r>
      <w:r w:rsidR="003B5F34" w:rsidRPr="00864A6A">
        <w:rPr>
          <w:rFonts w:cs="Times New Roman"/>
          <w:sz w:val="24"/>
          <w:szCs w:val="24"/>
        </w:rPr>
        <w:t>mil.</w:t>
      </w:r>
      <w:r w:rsidR="00101E6A"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čo je menej oproti roku 2015 o 10,</w:t>
      </w:r>
      <w:r w:rsidR="005B4C8A" w:rsidRPr="00864A6A">
        <w:rPr>
          <w:rFonts w:cs="Times New Roman"/>
          <w:sz w:val="24"/>
          <w:szCs w:val="24"/>
        </w:rPr>
        <w:t>6</w:t>
      </w:r>
      <w:r w:rsidR="00101E6A" w:rsidRPr="00864A6A">
        <w:rPr>
          <w:rFonts w:cs="Times New Roman"/>
          <w:sz w:val="24"/>
          <w:szCs w:val="24"/>
        </w:rPr>
        <w:t xml:space="preserve"> </w:t>
      </w:r>
      <w:r w:rsidR="003B5F34" w:rsidRPr="00864A6A">
        <w:rPr>
          <w:rFonts w:cs="Times New Roman"/>
          <w:sz w:val="24"/>
          <w:szCs w:val="24"/>
        </w:rPr>
        <w:t>mil.</w:t>
      </w:r>
      <w:r w:rsidR="00101E6A"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Z celkového objemu pohľadávok 93,72</w:t>
      </w:r>
      <w:r w:rsidR="00101E6A"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tvorili pohľadávky z VZP 512,9</w:t>
      </w:r>
      <w:r w:rsidR="00101E6A" w:rsidRPr="00864A6A">
        <w:rPr>
          <w:rFonts w:cs="Times New Roman"/>
          <w:sz w:val="24"/>
          <w:szCs w:val="24"/>
        </w:rPr>
        <w:t xml:space="preserve"> </w:t>
      </w:r>
      <w:r w:rsidR="003B5F34" w:rsidRPr="00864A6A">
        <w:rPr>
          <w:rFonts w:cs="Times New Roman"/>
          <w:sz w:val="24"/>
          <w:szCs w:val="24"/>
        </w:rPr>
        <w:t>mil.</w:t>
      </w:r>
      <w:r w:rsidR="00101E6A"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(pokles oproti roku 2015  o 0,9</w:t>
      </w:r>
      <w:r w:rsidR="00101E6A"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 xml:space="preserve">Vymáhanie pohľadávok bolo počas roka 2016 realizované VN vydávaných ZP a PV vydávanými úradom na návrh ZP.  V roku 2016 vydali ZP celkom 701 069 VN v celkovej hodnote </w:t>
      </w:r>
      <w:r w:rsidR="00243A59" w:rsidRPr="00864A6A">
        <w:rPr>
          <w:rFonts w:cs="Times New Roman"/>
          <w:sz w:val="24"/>
          <w:szCs w:val="24"/>
        </w:rPr>
        <w:t xml:space="preserve">                     </w:t>
      </w:r>
      <w:r w:rsidRPr="00864A6A">
        <w:rPr>
          <w:rFonts w:cs="Times New Roman"/>
          <w:sz w:val="24"/>
          <w:szCs w:val="24"/>
        </w:rPr>
        <w:t>243</w:t>
      </w:r>
      <w:r w:rsidR="003C71CB" w:rsidRPr="00864A6A">
        <w:rPr>
          <w:rFonts w:cs="Times New Roman"/>
          <w:sz w:val="24"/>
          <w:szCs w:val="24"/>
        </w:rPr>
        <w:t xml:space="preserve"> </w:t>
      </w:r>
      <w:r w:rsidR="003B5F34" w:rsidRPr="00864A6A">
        <w:rPr>
          <w:rFonts w:cs="Times New Roman"/>
          <w:sz w:val="24"/>
          <w:szCs w:val="24"/>
        </w:rPr>
        <w:t>mil.</w:t>
      </w:r>
      <w:r w:rsidR="003C71C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Na návrh ZP úrad vydal 4 067 PV. </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ZP evidovali k 31.</w:t>
      </w:r>
      <w:r w:rsidR="003C71CB" w:rsidRPr="00864A6A">
        <w:rPr>
          <w:rFonts w:cs="Times New Roman"/>
          <w:sz w:val="24"/>
          <w:szCs w:val="24"/>
        </w:rPr>
        <w:t xml:space="preserve"> </w:t>
      </w:r>
      <w:r w:rsidRPr="00864A6A">
        <w:rPr>
          <w:rFonts w:cs="Times New Roman"/>
          <w:sz w:val="24"/>
          <w:szCs w:val="24"/>
        </w:rPr>
        <w:t>12.</w:t>
      </w:r>
      <w:r w:rsidR="003C71CB" w:rsidRPr="00864A6A">
        <w:rPr>
          <w:rFonts w:cs="Times New Roman"/>
          <w:sz w:val="24"/>
          <w:szCs w:val="24"/>
        </w:rPr>
        <w:t xml:space="preserve"> </w:t>
      </w:r>
      <w:r w:rsidRPr="00864A6A">
        <w:rPr>
          <w:rFonts w:cs="Times New Roman"/>
          <w:sz w:val="24"/>
          <w:szCs w:val="24"/>
        </w:rPr>
        <w:t>2016 záväzky vo výške 486,6</w:t>
      </w:r>
      <w:r w:rsidR="003C71CB" w:rsidRPr="00864A6A">
        <w:rPr>
          <w:rFonts w:cs="Times New Roman"/>
          <w:sz w:val="24"/>
          <w:szCs w:val="24"/>
        </w:rPr>
        <w:t xml:space="preserve"> </w:t>
      </w:r>
      <w:r w:rsidR="003B5F34" w:rsidRPr="00864A6A">
        <w:rPr>
          <w:rFonts w:cs="Times New Roman"/>
          <w:sz w:val="24"/>
          <w:szCs w:val="24"/>
        </w:rPr>
        <w:t>mil.</w:t>
      </w:r>
      <w:r w:rsidR="003C71C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čo je oproti predchádzajúcemu roku pokles o 62,8</w:t>
      </w:r>
      <w:r w:rsidR="003C71CB" w:rsidRPr="00864A6A">
        <w:rPr>
          <w:rFonts w:cs="Times New Roman"/>
          <w:sz w:val="24"/>
          <w:szCs w:val="24"/>
        </w:rPr>
        <w:t xml:space="preserve"> </w:t>
      </w:r>
      <w:r w:rsidR="003B5F34" w:rsidRPr="00864A6A">
        <w:rPr>
          <w:rFonts w:cs="Times New Roman"/>
          <w:sz w:val="24"/>
          <w:szCs w:val="24"/>
        </w:rPr>
        <w:t>mil.</w:t>
      </w:r>
      <w:r w:rsidR="003C71C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w:t>
      </w:r>
      <w:r w:rsidR="00BF32D8" w:rsidRPr="00864A6A">
        <w:rPr>
          <w:rFonts w:cs="Times New Roman"/>
          <w:sz w:val="24"/>
          <w:szCs w:val="24"/>
        </w:rPr>
        <w:t>(-</w:t>
      </w:r>
      <w:r w:rsidRPr="00864A6A">
        <w:rPr>
          <w:rFonts w:cs="Times New Roman"/>
          <w:sz w:val="24"/>
          <w:szCs w:val="24"/>
        </w:rPr>
        <w:t>11,43</w:t>
      </w:r>
      <w:r w:rsidR="003C71CB" w:rsidRPr="00864A6A">
        <w:rPr>
          <w:rFonts w:cs="Times New Roman"/>
          <w:sz w:val="24"/>
          <w:szCs w:val="24"/>
        </w:rPr>
        <w:t xml:space="preserve"> </w:t>
      </w:r>
      <w:r w:rsidR="003B3B66" w:rsidRPr="00864A6A">
        <w:rPr>
          <w:rFonts w:cs="Times New Roman"/>
          <w:sz w:val="24"/>
          <w:szCs w:val="24"/>
        </w:rPr>
        <w:t>%</w:t>
      </w:r>
      <w:r w:rsidR="00BF32D8" w:rsidRPr="00864A6A">
        <w:rPr>
          <w:rFonts w:cs="Times New Roman"/>
          <w:sz w:val="24"/>
          <w:szCs w:val="24"/>
        </w:rPr>
        <w:t>)</w:t>
      </w:r>
      <w:r w:rsidRPr="00864A6A">
        <w:rPr>
          <w:rFonts w:cs="Times New Roman"/>
          <w:sz w:val="24"/>
          <w:szCs w:val="24"/>
        </w:rPr>
        <w:t>. Záväzky z VZP tvorili 68,18</w:t>
      </w:r>
      <w:r w:rsidR="003C71CB" w:rsidRPr="00864A6A">
        <w:rPr>
          <w:rFonts w:cs="Times New Roman"/>
          <w:sz w:val="24"/>
          <w:szCs w:val="24"/>
        </w:rPr>
        <w:t xml:space="preserve"> </w:t>
      </w:r>
      <w:r w:rsidR="003B3B66" w:rsidRPr="00864A6A">
        <w:rPr>
          <w:rFonts w:cs="Times New Roman"/>
          <w:sz w:val="24"/>
          <w:szCs w:val="24"/>
        </w:rPr>
        <w:t>%</w:t>
      </w:r>
      <w:r w:rsidRPr="00864A6A">
        <w:rPr>
          <w:rFonts w:cs="Times New Roman"/>
          <w:sz w:val="24"/>
          <w:szCs w:val="24"/>
        </w:rPr>
        <w:t xml:space="preserve"> z celkového objemu záväzkov (</w:t>
      </w:r>
      <w:r w:rsidR="00270DF7" w:rsidRPr="00864A6A">
        <w:rPr>
          <w:rFonts w:cs="Times New Roman"/>
          <w:sz w:val="24"/>
          <w:szCs w:val="24"/>
        </w:rPr>
        <w:t>331,7</w:t>
      </w:r>
      <w:r w:rsidR="003C71CB" w:rsidRPr="00864A6A">
        <w:rPr>
          <w:rFonts w:cs="Times New Roman"/>
          <w:sz w:val="24"/>
          <w:szCs w:val="24"/>
        </w:rPr>
        <w:t xml:space="preserve"> </w:t>
      </w:r>
      <w:r w:rsidR="003B5F34" w:rsidRPr="00864A6A">
        <w:rPr>
          <w:rFonts w:cs="Times New Roman"/>
          <w:sz w:val="24"/>
          <w:szCs w:val="24"/>
        </w:rPr>
        <w:t>mil.</w:t>
      </w:r>
      <w:r w:rsidR="003C71CB" w:rsidRPr="00864A6A">
        <w:rPr>
          <w:rFonts w:cs="Times New Roman"/>
          <w:sz w:val="24"/>
          <w:szCs w:val="24"/>
        </w:rPr>
        <w:t xml:space="preserve"> </w:t>
      </w:r>
      <w:r w:rsidR="003B5F34" w:rsidRPr="00864A6A">
        <w:rPr>
          <w:rFonts w:cs="Times New Roman"/>
          <w:sz w:val="24"/>
          <w:szCs w:val="24"/>
        </w:rPr>
        <w:t>eur</w:t>
      </w:r>
      <w:r w:rsidRPr="00864A6A">
        <w:rPr>
          <w:rFonts w:cs="Times New Roman"/>
          <w:sz w:val="24"/>
          <w:szCs w:val="24"/>
        </w:rPr>
        <w:t xml:space="preserve">). </w:t>
      </w:r>
    </w:p>
    <w:p w:rsidR="00B12EA4" w:rsidRPr="00864A6A" w:rsidRDefault="00B12EA4" w:rsidP="00B12EA4">
      <w:pPr>
        <w:pStyle w:val="norml-spvavzp"/>
        <w:tabs>
          <w:tab w:val="left" w:pos="567"/>
        </w:tabs>
        <w:spacing w:before="120" w:after="120" w:line="240" w:lineRule="auto"/>
        <w:rPr>
          <w:rFonts w:ascii="Times New Roman" w:hAnsi="Times New Roman" w:cs="Times New Roman"/>
          <w:sz w:val="24"/>
          <w:szCs w:val="24"/>
        </w:rPr>
      </w:pPr>
      <w:r w:rsidRPr="00864A6A">
        <w:rPr>
          <w:rFonts w:ascii="Times New Roman" w:hAnsi="Times New Roman" w:cs="Times New Roman"/>
          <w:sz w:val="24"/>
          <w:szCs w:val="24"/>
        </w:rPr>
        <w:t>Za účtovné obdobie roku 2016 dosiahli ZP záporný výsledok hospodárenia vo výške 97,7</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mil.</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Záporný výsledok hospodárenia vykázala VšZP vo výške 112,3</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mil.</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Kladný hospodársky výsledok hospodárenia dosiahla  </w:t>
      </w:r>
      <w:r w:rsidR="00A551E1" w:rsidRPr="00864A6A">
        <w:rPr>
          <w:rFonts w:ascii="Times New Roman" w:hAnsi="Times New Roman" w:cs="Times New Roman"/>
          <w:sz w:val="24"/>
          <w:szCs w:val="24"/>
        </w:rPr>
        <w:t>DÔVERA</w:t>
      </w:r>
      <w:r w:rsidRPr="00864A6A">
        <w:rPr>
          <w:rFonts w:ascii="Times New Roman" w:hAnsi="Times New Roman" w:cs="Times New Roman"/>
          <w:sz w:val="24"/>
          <w:szCs w:val="24"/>
        </w:rPr>
        <w:t xml:space="preserve"> vo výške 12,8</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mil.</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xml:space="preserve"> a Union vo výške 1,9</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mil.</w:t>
      </w:r>
      <w:r w:rsidR="003C71CB" w:rsidRPr="00864A6A">
        <w:rPr>
          <w:rFonts w:ascii="Times New Roman" w:hAnsi="Times New Roman" w:cs="Times New Roman"/>
          <w:sz w:val="24"/>
          <w:szCs w:val="24"/>
        </w:rPr>
        <w:t xml:space="preserve"> </w:t>
      </w:r>
      <w:r w:rsidR="003B5F34" w:rsidRPr="00864A6A">
        <w:rPr>
          <w:rFonts w:ascii="Times New Roman" w:hAnsi="Times New Roman" w:cs="Times New Roman"/>
          <w:sz w:val="24"/>
          <w:szCs w:val="24"/>
        </w:rPr>
        <w:t>eur</w:t>
      </w:r>
      <w:r w:rsidRPr="00864A6A">
        <w:rPr>
          <w:rFonts w:ascii="Times New Roman" w:hAnsi="Times New Roman" w:cs="Times New Roman"/>
          <w:sz w:val="24"/>
          <w:szCs w:val="24"/>
        </w:rPr>
        <w:t xml:space="preserve">. </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ZP viedli k 31.</w:t>
      </w:r>
      <w:r w:rsidR="003C71CB" w:rsidRPr="00864A6A">
        <w:rPr>
          <w:rFonts w:cs="Times New Roman"/>
          <w:sz w:val="24"/>
          <w:szCs w:val="24"/>
        </w:rPr>
        <w:t xml:space="preserve"> </w:t>
      </w:r>
      <w:r w:rsidRPr="00864A6A">
        <w:rPr>
          <w:rFonts w:cs="Times New Roman"/>
          <w:sz w:val="24"/>
          <w:szCs w:val="24"/>
        </w:rPr>
        <w:t>12.</w:t>
      </w:r>
      <w:r w:rsidR="003C71CB" w:rsidRPr="00864A6A">
        <w:rPr>
          <w:rFonts w:cs="Times New Roman"/>
          <w:sz w:val="24"/>
          <w:szCs w:val="24"/>
        </w:rPr>
        <w:t xml:space="preserve"> </w:t>
      </w:r>
      <w:r w:rsidRPr="00864A6A">
        <w:rPr>
          <w:rFonts w:cs="Times New Roman"/>
          <w:sz w:val="24"/>
          <w:szCs w:val="24"/>
        </w:rPr>
        <w:t xml:space="preserve">2016 v zoznamoch poistencov čakajúcich na plánovaný výkon ZS </w:t>
      </w:r>
      <w:r w:rsidR="00243A59" w:rsidRPr="00864A6A">
        <w:rPr>
          <w:rFonts w:cs="Times New Roman"/>
          <w:sz w:val="24"/>
          <w:szCs w:val="24"/>
        </w:rPr>
        <w:t xml:space="preserve">                           </w:t>
      </w:r>
      <w:r w:rsidRPr="00864A6A">
        <w:rPr>
          <w:rFonts w:cs="Times New Roman"/>
          <w:sz w:val="24"/>
          <w:szCs w:val="24"/>
        </w:rPr>
        <w:t xml:space="preserve">3 131 poistencov, čo je o 710 poistencov menej ako v roku 2015. Najviac poistencov čakalo na výkony pri chorobách svalovej a kostrovej sústavy (2 720). </w:t>
      </w:r>
    </w:p>
    <w:p w:rsidR="00B12EA4" w:rsidRPr="00864A6A" w:rsidRDefault="00B12EA4" w:rsidP="00B12EA4">
      <w:pPr>
        <w:autoSpaceDE w:val="0"/>
        <w:autoSpaceDN w:val="0"/>
        <w:adjustRightInd w:val="0"/>
        <w:spacing w:before="120" w:after="120" w:line="240" w:lineRule="auto"/>
        <w:rPr>
          <w:rFonts w:cs="Times New Roman"/>
          <w:sz w:val="24"/>
          <w:szCs w:val="24"/>
        </w:rPr>
      </w:pPr>
      <w:r w:rsidRPr="00864A6A">
        <w:rPr>
          <w:rFonts w:cs="Times New Roman"/>
          <w:sz w:val="24"/>
          <w:szCs w:val="24"/>
        </w:rPr>
        <w:t xml:space="preserve">Plnenie normatívov VMS za rok 2016 bolo porovnateľné s predchádzajúcimi rokmi. </w:t>
      </w:r>
      <w:r w:rsidRPr="00864A6A">
        <w:rPr>
          <w:rFonts w:cs="Times New Roman"/>
          <w:noProof/>
          <w:sz w:val="24"/>
          <w:szCs w:val="24"/>
        </w:rPr>
        <w:t>Úrad opakovane konštatuje, že pretrváva neplnenie normatívov hlavne v</w:t>
      </w:r>
      <w:r w:rsidR="00243A59" w:rsidRPr="00864A6A">
        <w:rPr>
          <w:rFonts w:cs="Times New Roman"/>
          <w:noProof/>
          <w:sz w:val="24"/>
          <w:szCs w:val="24"/>
        </w:rPr>
        <w:t> </w:t>
      </w:r>
      <w:r w:rsidRPr="00864A6A">
        <w:rPr>
          <w:rFonts w:cs="Times New Roman"/>
          <w:noProof/>
          <w:sz w:val="24"/>
          <w:szCs w:val="24"/>
        </w:rPr>
        <w:t>ŠAS</w:t>
      </w:r>
      <w:r w:rsidR="00243A59" w:rsidRPr="00864A6A">
        <w:rPr>
          <w:rFonts w:cs="Times New Roman"/>
          <w:noProof/>
          <w:sz w:val="24"/>
          <w:szCs w:val="24"/>
        </w:rPr>
        <w:t xml:space="preserve"> a</w:t>
      </w:r>
      <w:r w:rsidRPr="00864A6A">
        <w:rPr>
          <w:rFonts w:cs="Times New Roman"/>
          <w:noProof/>
          <w:sz w:val="24"/>
          <w:szCs w:val="24"/>
        </w:rPr>
        <w:t xml:space="preserve"> v ÚZS </w:t>
      </w:r>
      <w:r w:rsidR="008B1F85" w:rsidRPr="00864A6A">
        <w:rPr>
          <w:rFonts w:cs="Times New Roman"/>
          <w:noProof/>
          <w:sz w:val="24"/>
          <w:szCs w:val="24"/>
        </w:rPr>
        <w:t xml:space="preserve">v prípadoch </w:t>
      </w:r>
      <w:r w:rsidRPr="00864A6A">
        <w:rPr>
          <w:rFonts w:cs="Times New Roman"/>
          <w:noProof/>
          <w:sz w:val="24"/>
          <w:szCs w:val="24"/>
        </w:rPr>
        <w:t xml:space="preserve">chronickej dlhodobej </w:t>
      </w:r>
      <w:r w:rsidR="008B1F85" w:rsidRPr="00864A6A">
        <w:rPr>
          <w:rFonts w:cs="Times New Roman"/>
          <w:noProof/>
          <w:sz w:val="24"/>
          <w:szCs w:val="24"/>
        </w:rPr>
        <w:t xml:space="preserve">ZS </w:t>
      </w:r>
      <w:r w:rsidRPr="00864A6A">
        <w:rPr>
          <w:rFonts w:cs="Times New Roman"/>
          <w:noProof/>
          <w:sz w:val="24"/>
          <w:szCs w:val="24"/>
        </w:rPr>
        <w:t>(gerontopsychiatria, doliečovacie oddelenia, ošetrovateľské oddelenia, paliatívna medicína).</w:t>
      </w:r>
    </w:p>
    <w:p w:rsidR="00B12EA4" w:rsidRPr="00864A6A" w:rsidRDefault="00B12EA4" w:rsidP="00B12EA4">
      <w:pPr>
        <w:spacing w:before="120" w:after="120" w:line="240" w:lineRule="auto"/>
        <w:rPr>
          <w:rFonts w:eastAsia="Calibri" w:cs="Times New Roman"/>
          <w:sz w:val="24"/>
          <w:szCs w:val="24"/>
          <w:lang w:eastAsia="en-US"/>
        </w:rPr>
      </w:pPr>
      <w:r w:rsidRPr="00864A6A">
        <w:rPr>
          <w:rFonts w:eastAsia="Calibri" w:cs="Times New Roman"/>
          <w:sz w:val="24"/>
          <w:szCs w:val="24"/>
          <w:lang w:eastAsia="en-US"/>
        </w:rPr>
        <w:lastRenderedPageBreak/>
        <w:t xml:space="preserve">V rámci spravovania systému DRG úrad zrealizoval v roku 2016 každoročnú aktualizáciu systému v dostupnom rozsahu pre SK-DRG 3.0 pre rok 2017. Jej rozsah sa dotkol klasifikačných systémov MKCH a ZZV, definícií DRG skupín, ako aj pravidiel kódovania a ďalších príslušných metodických usmernení. Uvedenému procesu predchádzal zber údajov od </w:t>
      </w:r>
      <w:r w:rsidR="000C6B72" w:rsidRPr="00864A6A">
        <w:rPr>
          <w:rFonts w:eastAsia="Calibri" w:cs="Times New Roman"/>
          <w:sz w:val="24"/>
          <w:szCs w:val="24"/>
          <w:lang w:eastAsia="en-US"/>
        </w:rPr>
        <w:t>PÚZS</w:t>
      </w:r>
      <w:r w:rsidRPr="00864A6A">
        <w:rPr>
          <w:rFonts w:eastAsia="Calibri" w:cs="Times New Roman"/>
          <w:sz w:val="24"/>
          <w:szCs w:val="24"/>
          <w:lang w:eastAsia="en-US"/>
        </w:rPr>
        <w:t xml:space="preserve"> o hospitalizačných prípadoch za predchádzajúci kalendárny rok a ich následná analýza z pohľadu kompletnosti vykazovania predpísaných parametrov. Čiastočne boli analyzované i ekonomické údaje, ktoré boli zozbierané od 11 </w:t>
      </w:r>
      <w:r w:rsidR="000C6B72" w:rsidRPr="00864A6A">
        <w:rPr>
          <w:rFonts w:eastAsia="Calibri" w:cs="Times New Roman"/>
          <w:sz w:val="24"/>
          <w:szCs w:val="24"/>
          <w:lang w:eastAsia="en-US"/>
        </w:rPr>
        <w:t>PÚZS</w:t>
      </w:r>
      <w:r w:rsidRPr="00864A6A">
        <w:rPr>
          <w:rFonts w:eastAsia="Calibri" w:cs="Times New Roman"/>
          <w:sz w:val="24"/>
          <w:szCs w:val="24"/>
          <w:lang w:eastAsia="en-US"/>
        </w:rPr>
        <w:t xml:space="preserve">, celkovo z 13 prevádzok. Významnými krokmi bola príprava centrálneho groupera, eDRG portálu a ostrý štart DRG </w:t>
      </w:r>
      <w:r w:rsidRPr="00864A6A">
        <w:rPr>
          <w:rFonts w:cs="Times New Roman"/>
          <w:sz w:val="24"/>
          <w:szCs w:val="24"/>
        </w:rPr>
        <w:t xml:space="preserve">do piatich častí. </w:t>
      </w:r>
      <w:r w:rsidRPr="00864A6A">
        <w:rPr>
          <w:rFonts w:eastAsia="Calibri" w:cs="Times New Roman"/>
          <w:sz w:val="24"/>
          <w:szCs w:val="24"/>
          <w:lang w:eastAsia="en-US"/>
        </w:rPr>
        <w:t>Súčasťou inovácií bolo aj spustenie nového aplikačného rozhrania pre zasielanie údajov.</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Systém VZP evidoval aj v roku 2016 porušenia povinností platiteľov poistného a aj poistencov. Najčastejšími porušeniami povinností poistencami v roku 2016 boli neoznámenie zmeny alebo vzniku platiteľa poistného, nevrátenie preukazu poistenca pri zmene ZP, príp. aj európskeho preukazu zdravotného poistenia a nepodanie prihlášky na VZP. Najčastejšími porušeniami povinností zo strany platiteľov poistného bolo neodvedenie preddavkov na poistné príslušnej ZP riadne a včas a porušenie povinnosti predkladania výkazov poistného príslušnej ZP. Úrad v roku 2016 uložil celkovo 1 927</w:t>
      </w:r>
      <w:r w:rsidRPr="00864A6A">
        <w:rPr>
          <w:rFonts w:cs="Times New Roman"/>
          <w:bCs/>
          <w:sz w:val="24"/>
          <w:szCs w:val="24"/>
        </w:rPr>
        <w:t xml:space="preserve"> </w:t>
      </w:r>
      <w:r w:rsidRPr="00864A6A">
        <w:rPr>
          <w:rFonts w:cs="Times New Roman"/>
          <w:sz w:val="24"/>
          <w:szCs w:val="24"/>
        </w:rPr>
        <w:t xml:space="preserve">právoplatných pokút poistencom a platiteľom poistného, PZS a ZP. Celková výška pokút uložených ústredím a pobočkami úradu v roku 2016 bola </w:t>
      </w:r>
      <w:r w:rsidRPr="00864A6A">
        <w:rPr>
          <w:rFonts w:cs="Times New Roman"/>
          <w:bCs/>
          <w:sz w:val="24"/>
          <w:szCs w:val="24"/>
        </w:rPr>
        <w:t>572,66</w:t>
      </w:r>
      <w:r w:rsidR="00B05093" w:rsidRPr="00864A6A">
        <w:rPr>
          <w:rFonts w:cs="Times New Roman"/>
          <w:bCs/>
          <w:sz w:val="24"/>
          <w:szCs w:val="24"/>
        </w:rPr>
        <w:t xml:space="preserve"> </w:t>
      </w:r>
      <w:r w:rsidRPr="00864A6A">
        <w:rPr>
          <w:rFonts w:cs="Times New Roman"/>
          <w:sz w:val="24"/>
          <w:szCs w:val="24"/>
        </w:rPr>
        <w:t>tis.</w:t>
      </w:r>
      <w:r w:rsidR="00B05093" w:rsidRPr="00864A6A">
        <w:rPr>
          <w:rFonts w:cs="Times New Roman"/>
          <w:sz w:val="24"/>
          <w:szCs w:val="24"/>
        </w:rPr>
        <w:t xml:space="preserve"> </w:t>
      </w:r>
      <w:r w:rsidRPr="00864A6A">
        <w:rPr>
          <w:rFonts w:cs="Times New Roman"/>
          <w:sz w:val="24"/>
          <w:szCs w:val="24"/>
        </w:rPr>
        <w:t>eur.</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V oblasti vykonávania VZP v nasledujúcich obdobiach bude nevyhnutné naďalej venovať zvýšenú pozornosť v oblastiach zdrojov VZP, zmluvných vzťahov medzi ZP a PZS, dostupnosti a kvalit</w:t>
      </w:r>
      <w:r w:rsidR="008B1F85" w:rsidRPr="00864A6A">
        <w:rPr>
          <w:rFonts w:cs="Times New Roman"/>
          <w:sz w:val="24"/>
          <w:szCs w:val="24"/>
        </w:rPr>
        <w:t>e</w:t>
      </w:r>
      <w:r w:rsidRPr="00864A6A">
        <w:rPr>
          <w:rFonts w:cs="Times New Roman"/>
          <w:sz w:val="24"/>
          <w:szCs w:val="24"/>
        </w:rPr>
        <w:t xml:space="preserve"> poskytovanej ZS. Na strane zdrojov bude treba neustále mať pod kontrolou disciplínu platiteľov poistného a zvyšovať úspešnosť výberu poistného aj vhodne nastavenými postupmi pri vymáhaní pohľadávok. </w:t>
      </w:r>
      <w:r w:rsidR="009D5D67" w:rsidRPr="00864A6A">
        <w:rPr>
          <w:rFonts w:cs="Times New Roman"/>
          <w:sz w:val="24"/>
          <w:szCs w:val="24"/>
        </w:rPr>
        <w:t>J</w:t>
      </w:r>
      <w:r w:rsidRPr="00864A6A">
        <w:rPr>
          <w:rFonts w:cs="Times New Roman"/>
          <w:sz w:val="24"/>
          <w:szCs w:val="24"/>
        </w:rPr>
        <w:t>e potrebné naďalej pokračovať v</w:t>
      </w:r>
      <w:r w:rsidR="0019195C" w:rsidRPr="00864A6A">
        <w:rPr>
          <w:rFonts w:cs="Times New Roman"/>
          <w:sz w:val="24"/>
          <w:szCs w:val="24"/>
        </w:rPr>
        <w:t> </w:t>
      </w:r>
      <w:r w:rsidRPr="00864A6A">
        <w:rPr>
          <w:rFonts w:cs="Times New Roman"/>
          <w:sz w:val="24"/>
          <w:szCs w:val="24"/>
        </w:rPr>
        <w:t>implementácii</w:t>
      </w:r>
      <w:r w:rsidR="0019195C" w:rsidRPr="00864A6A">
        <w:rPr>
          <w:rFonts w:cs="Times New Roman"/>
          <w:sz w:val="24"/>
          <w:szCs w:val="24"/>
        </w:rPr>
        <w:t xml:space="preserve"> DRG</w:t>
      </w:r>
      <w:r w:rsidRPr="00864A6A">
        <w:rPr>
          <w:rFonts w:cs="Times New Roman"/>
          <w:sz w:val="24"/>
          <w:szCs w:val="24"/>
        </w:rPr>
        <w:t xml:space="preserve"> a pracovať na citlivom nastavovaní jeho parametrov.</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V oblasti nákupu ZS je ešte stále priestor pre nastavenie správnych regulačných a kontrolných mechanizm</w:t>
      </w:r>
      <w:r w:rsidR="008B1F85" w:rsidRPr="00864A6A">
        <w:rPr>
          <w:rFonts w:cs="Times New Roman"/>
          <w:sz w:val="24"/>
          <w:szCs w:val="24"/>
        </w:rPr>
        <w:t>ov</w:t>
      </w:r>
      <w:r w:rsidR="00B05093" w:rsidRPr="00864A6A">
        <w:rPr>
          <w:rFonts w:cs="Times New Roman"/>
          <w:sz w:val="24"/>
          <w:szCs w:val="24"/>
        </w:rPr>
        <w:t>,</w:t>
      </w:r>
      <w:r w:rsidRPr="00864A6A">
        <w:rPr>
          <w:rFonts w:cs="Times New Roman"/>
          <w:sz w:val="24"/>
          <w:szCs w:val="24"/>
        </w:rPr>
        <w:t xml:space="preserve"> a tým docieliť efektívnejšie vynakladanie finančných prostriedkov a zvyšovať kvalitu a dostupnosť poskytovania ZS. </w:t>
      </w:r>
      <w:r w:rsidR="00B01FC7" w:rsidRPr="00864A6A">
        <w:rPr>
          <w:rFonts w:cs="Times New Roman"/>
          <w:sz w:val="24"/>
          <w:szCs w:val="24"/>
        </w:rPr>
        <w:t>V</w:t>
      </w:r>
      <w:r w:rsidRPr="00864A6A">
        <w:rPr>
          <w:rFonts w:cs="Times New Roman"/>
          <w:sz w:val="24"/>
          <w:szCs w:val="24"/>
        </w:rPr>
        <w:t> systéme VZP stále táto potreba existuje</w:t>
      </w:r>
      <w:r w:rsidR="00B01FC7" w:rsidRPr="00864A6A">
        <w:rPr>
          <w:rFonts w:cs="Times New Roman"/>
          <w:sz w:val="24"/>
          <w:szCs w:val="24"/>
        </w:rPr>
        <w:t>, čo</w:t>
      </w:r>
      <w:r w:rsidRPr="00864A6A">
        <w:rPr>
          <w:rFonts w:cs="Times New Roman"/>
          <w:sz w:val="24"/>
          <w:szCs w:val="24"/>
        </w:rPr>
        <w:t xml:space="preserve"> dokazuje veľký počet nespokojných poistencov obracajúcich sa na úrad so sťažnosťou na neskoré termíny špecializovaných ambulantných i niektorých SVLZ (predovšetkým CT, MRI) vyšetrení, ktorých urýchlenie sú poistenci núte</w:t>
      </w:r>
      <w:r w:rsidR="00B04816" w:rsidRPr="00864A6A">
        <w:rPr>
          <w:rFonts w:cs="Times New Roman"/>
          <w:sz w:val="24"/>
          <w:szCs w:val="24"/>
        </w:rPr>
        <w:t>ní veľakrát riešiť individuálnym</w:t>
      </w:r>
      <w:r w:rsidRPr="00864A6A">
        <w:rPr>
          <w:rFonts w:cs="Times New Roman"/>
          <w:sz w:val="24"/>
          <w:szCs w:val="24"/>
        </w:rPr>
        <w:t xml:space="preserve"> spôsobom. </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Veľký priestor sa ukazuje aj v určení  správneho nastavenia VMS podľa potrieb poistencov ale aj možností VZP. Pri kontrole plnenia normatívov VMS v roku 2016 sa opätovne ukázali nedostatky v ich plnení. V budúcom období bude potrebné zanalyzovať sieť PZS v závislosti od reálnej potreby poskytovania ZS s ohľadom na počet a štruktúru zdravotníckych pracovníkov, demografických faktorov obyvateľstva ale aj technologických pokrokov v oblasti zdravotníctva. To by malo vyústiť do prehodnotenia súčasne platných normatívov VMS.</w:t>
      </w:r>
    </w:p>
    <w:p w:rsidR="00B12EA4" w:rsidRPr="00864A6A" w:rsidRDefault="00B12EA4" w:rsidP="00B12EA4">
      <w:pPr>
        <w:spacing w:before="120" w:after="120" w:line="240" w:lineRule="auto"/>
        <w:rPr>
          <w:rFonts w:cs="Times New Roman"/>
          <w:sz w:val="24"/>
          <w:szCs w:val="24"/>
        </w:rPr>
      </w:pPr>
      <w:r w:rsidRPr="00864A6A">
        <w:rPr>
          <w:rFonts w:cs="Times New Roman"/>
          <w:sz w:val="24"/>
          <w:szCs w:val="24"/>
        </w:rPr>
        <w:t>Nevyhnutné je pracovať aj v legislatívnej oblasti, ktorá nastavuje transparentné a jednoznačné pravidlá v celom systéme VZP a má odrážať jeho potreby, zmeny, či nové vývojové trendy.</w:t>
      </w:r>
    </w:p>
    <w:p w:rsidR="00B12EA4" w:rsidRPr="00864A6A" w:rsidRDefault="00B12EA4" w:rsidP="00426D42">
      <w:pPr>
        <w:pStyle w:val="norml-spvavzp"/>
        <w:tabs>
          <w:tab w:val="left" w:pos="567"/>
        </w:tabs>
        <w:spacing w:before="120" w:after="120" w:line="240" w:lineRule="auto"/>
        <w:rPr>
          <w:rFonts w:cs="Times New Roman"/>
          <w:sz w:val="24"/>
          <w:szCs w:val="24"/>
        </w:rPr>
      </w:pPr>
      <w:r w:rsidRPr="00864A6A">
        <w:rPr>
          <w:rFonts w:ascii="Times New Roman" w:hAnsi="Times New Roman" w:cs="Times New Roman"/>
          <w:sz w:val="24"/>
          <w:szCs w:val="24"/>
        </w:rPr>
        <w:t xml:space="preserve">Predložená správa o stave vykonávania VZP je informatívneho charakteru, podáva obraz o stave VZP v roku 2016. Poukazuje na výsledky, nové procesy, ktoré boli v rámci VZP v roku 2016 zavedené ale aj na problémy a nedostatky, ktoré sa v systéme  prejavili. </w:t>
      </w:r>
    </w:p>
    <w:p w:rsidR="00990951" w:rsidRPr="00864A6A" w:rsidRDefault="00990951">
      <w:pPr>
        <w:spacing w:after="200"/>
        <w:jc w:val="left"/>
        <w:rPr>
          <w:rFonts w:cs="Times New Roman"/>
          <w:b/>
          <w:bCs/>
          <w:color w:val="000000" w:themeColor="text1"/>
          <w:sz w:val="24"/>
          <w:szCs w:val="24"/>
          <w:lang w:eastAsia="cs-CZ"/>
        </w:rPr>
      </w:pPr>
      <w:r w:rsidRPr="00864A6A">
        <w:rPr>
          <w:rFonts w:cs="Times New Roman"/>
          <w:b/>
          <w:bCs/>
          <w:color w:val="000000" w:themeColor="text1"/>
          <w:sz w:val="24"/>
          <w:szCs w:val="24"/>
          <w:lang w:eastAsia="cs-CZ"/>
        </w:rPr>
        <w:br w:type="page"/>
      </w:r>
    </w:p>
    <w:p w:rsidR="00516396" w:rsidRPr="00864A6A" w:rsidRDefault="00516396" w:rsidP="00516396">
      <w:pPr>
        <w:spacing w:beforeLines="60" w:before="144" w:afterLines="60" w:after="144" w:line="240" w:lineRule="auto"/>
        <w:rPr>
          <w:rFonts w:cs="Times New Roman"/>
          <w:b/>
          <w:bCs/>
          <w:color w:val="000000" w:themeColor="text1"/>
          <w:sz w:val="24"/>
          <w:szCs w:val="24"/>
          <w:lang w:eastAsia="cs-CZ"/>
        </w:rPr>
      </w:pPr>
      <w:bookmarkStart w:id="220" w:name="_Toc485028201"/>
      <w:bookmarkStart w:id="221" w:name="_Toc485029719"/>
      <w:r w:rsidRPr="00864A6A">
        <w:rPr>
          <w:rFonts w:cs="Times New Roman"/>
          <w:b/>
          <w:bCs/>
          <w:color w:val="000000" w:themeColor="text1"/>
          <w:sz w:val="24"/>
          <w:szCs w:val="24"/>
          <w:lang w:eastAsia="cs-CZ"/>
        </w:rPr>
        <w:lastRenderedPageBreak/>
        <w:t xml:space="preserve">Príloha  č. </w:t>
      </w:r>
      <w:r w:rsidRPr="00864A6A">
        <w:rPr>
          <w:rFonts w:cs="Times New Roman"/>
          <w:b/>
          <w:bCs/>
          <w:color w:val="000000" w:themeColor="text1"/>
          <w:sz w:val="24"/>
          <w:szCs w:val="24"/>
          <w:lang w:eastAsia="cs-CZ"/>
        </w:rPr>
        <w:fldChar w:fldCharType="begin"/>
      </w:r>
      <w:r w:rsidRPr="00864A6A">
        <w:rPr>
          <w:rFonts w:cs="Times New Roman"/>
          <w:b/>
          <w:bCs/>
          <w:color w:val="000000" w:themeColor="text1"/>
          <w:sz w:val="24"/>
          <w:szCs w:val="24"/>
          <w:lang w:eastAsia="cs-CZ"/>
        </w:rPr>
        <w:instrText xml:space="preserve"> SEQ Príloha__č. \* ARABIC </w:instrText>
      </w:r>
      <w:r w:rsidRPr="00864A6A">
        <w:rPr>
          <w:rFonts w:cs="Times New Roman"/>
          <w:b/>
          <w:bCs/>
          <w:color w:val="000000" w:themeColor="text1"/>
          <w:sz w:val="24"/>
          <w:szCs w:val="24"/>
          <w:lang w:eastAsia="cs-CZ"/>
        </w:rPr>
        <w:fldChar w:fldCharType="separate"/>
      </w:r>
      <w:r w:rsidR="003D29EC">
        <w:rPr>
          <w:rFonts w:cs="Times New Roman"/>
          <w:b/>
          <w:bCs/>
          <w:noProof/>
          <w:color w:val="000000" w:themeColor="text1"/>
          <w:sz w:val="24"/>
          <w:szCs w:val="24"/>
          <w:lang w:eastAsia="cs-CZ"/>
        </w:rPr>
        <w:t>1</w:t>
      </w:r>
      <w:r w:rsidRPr="00864A6A">
        <w:rPr>
          <w:rFonts w:cs="Times New Roman"/>
          <w:b/>
          <w:bCs/>
          <w:noProof/>
          <w:color w:val="000000" w:themeColor="text1"/>
          <w:sz w:val="24"/>
          <w:szCs w:val="24"/>
          <w:lang w:eastAsia="cs-CZ"/>
        </w:rPr>
        <w:fldChar w:fldCharType="end"/>
      </w:r>
      <w:r w:rsidRPr="00864A6A">
        <w:rPr>
          <w:rFonts w:cs="Times New Roman"/>
          <w:b/>
          <w:bCs/>
          <w:color w:val="000000" w:themeColor="text1"/>
          <w:sz w:val="24"/>
          <w:szCs w:val="24"/>
          <w:lang w:eastAsia="cs-CZ"/>
        </w:rPr>
        <w:t xml:space="preserve"> Počty poistencov podľa samosprávnych krajov</w:t>
      </w:r>
      <w:bookmarkEnd w:id="220"/>
      <w:bookmarkEnd w:id="221"/>
      <w:r w:rsidRPr="00864A6A">
        <w:rPr>
          <w:rFonts w:cs="Times New Roman"/>
          <w:b/>
          <w:bCs/>
          <w:color w:val="000000" w:themeColor="text1"/>
          <w:sz w:val="24"/>
          <w:szCs w:val="24"/>
          <w:lang w:eastAsia="cs-CZ"/>
        </w:rPr>
        <w:t xml:space="preserve"> </w:t>
      </w:r>
    </w:p>
    <w:p w:rsidR="00F968D2" w:rsidRPr="00864A6A" w:rsidRDefault="00F968D2" w:rsidP="00516396">
      <w:pPr>
        <w:spacing w:beforeLines="60" w:before="144" w:afterLines="60" w:after="144" w:line="240" w:lineRule="auto"/>
        <w:rPr>
          <w:rFonts w:cs="Times New Roman"/>
          <w:b/>
          <w:bCs/>
          <w:color w:val="000000" w:themeColor="text1"/>
          <w:sz w:val="24"/>
          <w:szCs w:val="24"/>
          <w:lang w:eastAsia="cs-CZ"/>
        </w:rPr>
      </w:pPr>
    </w:p>
    <w:tbl>
      <w:tblPr>
        <w:tblW w:w="9371" w:type="dxa"/>
        <w:jc w:val="center"/>
        <w:tblCellMar>
          <w:left w:w="70" w:type="dxa"/>
          <w:right w:w="70" w:type="dxa"/>
        </w:tblCellMar>
        <w:tblLook w:val="04A0" w:firstRow="1" w:lastRow="0" w:firstColumn="1" w:lastColumn="0" w:noHBand="0" w:noVBand="1"/>
      </w:tblPr>
      <w:tblGrid>
        <w:gridCol w:w="1149"/>
        <w:gridCol w:w="1418"/>
        <w:gridCol w:w="1276"/>
        <w:gridCol w:w="1701"/>
        <w:gridCol w:w="1275"/>
        <w:gridCol w:w="1276"/>
        <w:gridCol w:w="1276"/>
      </w:tblGrid>
      <w:tr w:rsidR="00516396" w:rsidRPr="00864A6A" w:rsidTr="00626673">
        <w:trPr>
          <w:trHeight w:val="276"/>
          <w:jc w:val="center"/>
        </w:trPr>
        <w:tc>
          <w:tcPr>
            <w:tcW w:w="1149"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bCs/>
                <w:color w:val="000000"/>
                <w:sz w:val="20"/>
                <w:szCs w:val="20"/>
              </w:rPr>
              <w:t>Kraj</w:t>
            </w:r>
          </w:p>
        </w:tc>
        <w:tc>
          <w:tcPr>
            <w:tcW w:w="1418"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Počet poistencov k 31.</w:t>
            </w:r>
            <w:r w:rsidR="00F4701D"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12.</w:t>
            </w:r>
            <w:r w:rsidR="00F4701D"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2015</w:t>
            </w:r>
          </w:p>
        </w:tc>
        <w:tc>
          <w:tcPr>
            <w:tcW w:w="1276"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podiel</w:t>
            </w:r>
          </w:p>
        </w:tc>
        <w:tc>
          <w:tcPr>
            <w:tcW w:w="17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Počet poistencov k 31.</w:t>
            </w:r>
            <w:r w:rsidR="00F4701D"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12.</w:t>
            </w:r>
            <w:r w:rsidR="00F4701D"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2016</w:t>
            </w:r>
          </w:p>
        </w:tc>
        <w:tc>
          <w:tcPr>
            <w:tcW w:w="1275"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podiel</w:t>
            </w:r>
          </w:p>
        </w:tc>
        <w:tc>
          <w:tcPr>
            <w:tcW w:w="2552" w:type="dxa"/>
            <w:gridSpan w:val="2"/>
            <w:tcBorders>
              <w:top w:val="single" w:sz="4" w:space="0" w:color="auto"/>
              <w:left w:val="nil"/>
              <w:bottom w:val="single" w:sz="4" w:space="0" w:color="auto"/>
              <w:right w:val="single" w:sz="4" w:space="0" w:color="000000"/>
            </w:tcBorders>
            <w:shd w:val="clear" w:color="auto" w:fill="auto"/>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w:t>
            </w:r>
          </w:p>
        </w:tc>
      </w:tr>
      <w:tr w:rsidR="00516396" w:rsidRPr="00864A6A" w:rsidTr="00AC4DA8">
        <w:trPr>
          <w:trHeight w:val="276"/>
          <w:jc w:val="center"/>
        </w:trPr>
        <w:tc>
          <w:tcPr>
            <w:tcW w:w="1149"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418"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276"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701"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275"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2016-2015</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 %</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BA</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646 079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12,52</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649 719</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3 640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0,56</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BB</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601 608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11,66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596 628</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11,59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-4 980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-0,83</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KE</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735 254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14,25</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730 234</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14,19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-0,68</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651 744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646 674</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12,56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-5 070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-0,78</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745 941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14,46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742 708</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14,43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-3 233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-0,43</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TN</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555 614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10,77</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551 702</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10,72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-3 912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-0,70</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TT</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536 416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10,40</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535 949</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10,41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-0,09</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ZA</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652 176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12,64</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649 885</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-2 291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-0,35</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Neurčené</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35 288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0,68</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43 909</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0,85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8 621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24,43</w:t>
            </w:r>
          </w:p>
        </w:tc>
      </w:tr>
      <w:tr w:rsidR="00516396" w:rsidRPr="00864A6A" w:rsidTr="00AC4DA8">
        <w:trPr>
          <w:trHeight w:val="276"/>
          <w:jc w:val="center"/>
        </w:trPr>
        <w:tc>
          <w:tcPr>
            <w:tcW w:w="114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Spolu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bCs/>
                <w:color w:val="000000"/>
                <w:sz w:val="20"/>
                <w:szCs w:val="20"/>
              </w:rPr>
              <w:t>5 160 120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100,00</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5 147 408</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100,00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-12 712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F4701D">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-0,25</w:t>
            </w:r>
          </w:p>
        </w:tc>
      </w:tr>
    </w:tbl>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396" w:rsidP="00516396">
      <w:pPr>
        <w:spacing w:beforeLines="60" w:before="144" w:afterLines="60" w:after="144" w:line="240" w:lineRule="auto"/>
        <w:rPr>
          <w:rFonts w:cs="Times New Roman"/>
          <w:b/>
          <w:color w:val="000000" w:themeColor="text1"/>
          <w:sz w:val="24"/>
          <w:szCs w:val="24"/>
        </w:rPr>
      </w:pPr>
      <w:bookmarkStart w:id="222" w:name="_Toc485028202"/>
      <w:bookmarkStart w:id="223" w:name="_Toc485029720"/>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2</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Podania poistencov riešené v ZP</w:t>
      </w:r>
      <w:bookmarkEnd w:id="222"/>
      <w:bookmarkEnd w:id="223"/>
    </w:p>
    <w:p w:rsidR="00516396" w:rsidRPr="00864A6A" w:rsidRDefault="00516396" w:rsidP="00516396"/>
    <w:tbl>
      <w:tblPr>
        <w:tblW w:w="9426" w:type="dxa"/>
        <w:jc w:val="center"/>
        <w:tblCellMar>
          <w:left w:w="70" w:type="dxa"/>
          <w:right w:w="70" w:type="dxa"/>
        </w:tblCellMar>
        <w:tblLook w:val="04A0" w:firstRow="1" w:lastRow="0" w:firstColumn="1" w:lastColumn="0" w:noHBand="0" w:noVBand="1"/>
      </w:tblPr>
      <w:tblGrid>
        <w:gridCol w:w="3898"/>
        <w:gridCol w:w="1275"/>
        <w:gridCol w:w="1276"/>
        <w:gridCol w:w="302"/>
        <w:gridCol w:w="1053"/>
        <w:gridCol w:w="312"/>
        <w:gridCol w:w="435"/>
        <w:gridCol w:w="875"/>
      </w:tblGrid>
      <w:tr w:rsidR="00516396" w:rsidRPr="00864A6A" w:rsidTr="00626673">
        <w:trPr>
          <w:trHeight w:val="411"/>
          <w:jc w:val="center"/>
        </w:trPr>
        <w:tc>
          <w:tcPr>
            <w:tcW w:w="3898" w:type="dxa"/>
            <w:tcBorders>
              <w:top w:val="single" w:sz="4" w:space="0" w:color="auto"/>
              <w:left w:val="single" w:sz="4" w:space="0" w:color="auto"/>
              <w:bottom w:val="single" w:sz="4" w:space="0" w:color="auto"/>
              <w:right w:val="single" w:sz="4" w:space="0" w:color="auto"/>
            </w:tcBorders>
            <w:vAlign w:val="center"/>
          </w:tcPr>
          <w:p w:rsidR="00516396" w:rsidRPr="00864A6A" w:rsidRDefault="00516396" w:rsidP="00626673">
            <w:pPr>
              <w:spacing w:line="240" w:lineRule="auto"/>
              <w:jc w:val="center"/>
              <w:rPr>
                <w:rFonts w:ascii="Arial Narrow" w:eastAsia="Times New Roman" w:hAnsi="Arial Narrow" w:cs="Times New Roman"/>
                <w:b/>
                <w:bCs/>
                <w:sz w:val="20"/>
                <w:szCs w:val="20"/>
              </w:rPr>
            </w:pPr>
            <w:r w:rsidRPr="00864A6A">
              <w:rPr>
                <w:rFonts w:ascii="Arial Narrow" w:eastAsia="Times New Roman" w:hAnsi="Arial Narrow" w:cs="Arial Narrow"/>
                <w:b/>
                <w:bCs/>
                <w:sz w:val="20"/>
                <w:szCs w:val="20"/>
              </w:rPr>
              <w:t>Počet podnetov a sťažností poistencov</w:t>
            </w:r>
          </w:p>
        </w:tc>
        <w:tc>
          <w:tcPr>
            <w:tcW w:w="1275" w:type="dxa"/>
            <w:tcBorders>
              <w:top w:val="single" w:sz="4" w:space="0" w:color="auto"/>
              <w:left w:val="nil"/>
              <w:bottom w:val="single" w:sz="4" w:space="0" w:color="auto"/>
              <w:right w:val="single" w:sz="4" w:space="0" w:color="auto"/>
            </w:tcBorders>
            <w:shd w:val="clear" w:color="000000" w:fill="FFFFFF"/>
            <w:vAlign w:val="center"/>
          </w:tcPr>
          <w:p w:rsidR="00516396" w:rsidRPr="00864A6A" w:rsidRDefault="004B1FFC" w:rsidP="00626673">
            <w:pPr>
              <w:spacing w:line="240" w:lineRule="auto"/>
              <w:jc w:val="center"/>
              <w:rPr>
                <w:rFonts w:ascii="Arial Narrow" w:eastAsia="Times New Roman" w:hAnsi="Arial Narrow" w:cs="Times New Roman"/>
                <w:b/>
                <w:bCs/>
                <w:sz w:val="20"/>
                <w:szCs w:val="20"/>
              </w:rPr>
            </w:pPr>
            <w:r w:rsidRPr="00864A6A">
              <w:rPr>
                <w:rFonts w:ascii="Arial Narrow" w:eastAsia="Times New Roman" w:hAnsi="Arial Narrow" w:cs="Arial Narrow"/>
                <w:b/>
                <w:bCs/>
                <w:sz w:val="20"/>
                <w:szCs w:val="20"/>
              </w:rPr>
              <w:t>2015</w:t>
            </w:r>
          </w:p>
        </w:tc>
        <w:tc>
          <w:tcPr>
            <w:tcW w:w="1276" w:type="dxa"/>
            <w:tcBorders>
              <w:top w:val="single" w:sz="4" w:space="0" w:color="auto"/>
              <w:left w:val="nil"/>
              <w:bottom w:val="single" w:sz="4" w:space="0" w:color="auto"/>
              <w:right w:val="single" w:sz="4" w:space="0" w:color="auto"/>
            </w:tcBorders>
            <w:shd w:val="clear" w:color="000000" w:fill="FFFFFF"/>
            <w:vAlign w:val="center"/>
          </w:tcPr>
          <w:p w:rsidR="00516396" w:rsidRPr="00864A6A" w:rsidRDefault="00516396" w:rsidP="00626673">
            <w:pPr>
              <w:spacing w:line="240" w:lineRule="auto"/>
              <w:jc w:val="center"/>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2016</w:t>
            </w:r>
          </w:p>
        </w:tc>
        <w:tc>
          <w:tcPr>
            <w:tcW w:w="1667" w:type="dxa"/>
            <w:gridSpan w:val="3"/>
            <w:tcBorders>
              <w:top w:val="single" w:sz="4" w:space="0" w:color="auto"/>
              <w:left w:val="single" w:sz="4" w:space="0" w:color="auto"/>
              <w:bottom w:val="single" w:sz="4" w:space="0" w:color="auto"/>
              <w:right w:val="single" w:sz="4" w:space="0" w:color="auto"/>
            </w:tcBorders>
            <w:shd w:val="clear" w:color="000000" w:fill="FFFFFF"/>
            <w:vAlign w:val="center"/>
          </w:tcPr>
          <w:p w:rsidR="00516396" w:rsidRPr="00864A6A" w:rsidRDefault="00516396" w:rsidP="00626673">
            <w:pPr>
              <w:spacing w:line="240" w:lineRule="auto"/>
              <w:jc w:val="center"/>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Rozdiel 2016-2015</w:t>
            </w:r>
          </w:p>
        </w:tc>
        <w:tc>
          <w:tcPr>
            <w:tcW w:w="1310" w:type="dxa"/>
            <w:gridSpan w:val="2"/>
            <w:tcBorders>
              <w:top w:val="single" w:sz="4" w:space="0" w:color="auto"/>
              <w:left w:val="nil"/>
              <w:bottom w:val="single" w:sz="4" w:space="0" w:color="auto"/>
              <w:right w:val="single" w:sz="4" w:space="0" w:color="auto"/>
            </w:tcBorders>
            <w:shd w:val="clear" w:color="000000" w:fill="FFFFFF"/>
            <w:vAlign w:val="center"/>
          </w:tcPr>
          <w:p w:rsidR="00516396" w:rsidRPr="00864A6A" w:rsidRDefault="00516396" w:rsidP="00626673">
            <w:pPr>
              <w:spacing w:line="240" w:lineRule="auto"/>
              <w:jc w:val="center"/>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Rozdiel v %</w:t>
            </w:r>
          </w:p>
        </w:tc>
      </w:tr>
      <w:tr w:rsidR="00516396" w:rsidRPr="00864A6A" w:rsidTr="00626673">
        <w:trPr>
          <w:trHeight w:val="227"/>
          <w:jc w:val="center"/>
        </w:trPr>
        <w:tc>
          <w:tcPr>
            <w:tcW w:w="3898" w:type="dxa"/>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Arial Narrow"/>
                <w:sz w:val="20"/>
                <w:szCs w:val="20"/>
              </w:rPr>
              <w:t>Opodstatnené</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51</w:t>
            </w:r>
          </w:p>
        </w:tc>
        <w:tc>
          <w:tcPr>
            <w:tcW w:w="1276"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71</w:t>
            </w:r>
          </w:p>
        </w:tc>
        <w:tc>
          <w:tcPr>
            <w:tcW w:w="1667" w:type="dxa"/>
            <w:gridSpan w:val="3"/>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20</w:t>
            </w:r>
          </w:p>
        </w:tc>
        <w:tc>
          <w:tcPr>
            <w:tcW w:w="1310" w:type="dxa"/>
            <w:gridSpan w:val="2"/>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39,2</w:t>
            </w:r>
          </w:p>
        </w:tc>
      </w:tr>
      <w:tr w:rsidR="00516396" w:rsidRPr="00864A6A" w:rsidTr="00626673">
        <w:trPr>
          <w:trHeight w:val="227"/>
          <w:jc w:val="center"/>
        </w:trPr>
        <w:tc>
          <w:tcPr>
            <w:tcW w:w="3898" w:type="dxa"/>
            <w:tcBorders>
              <w:top w:val="nil"/>
              <w:left w:val="single" w:sz="4" w:space="0" w:color="auto"/>
              <w:bottom w:val="single" w:sz="4" w:space="0" w:color="auto"/>
              <w:right w:val="single" w:sz="4" w:space="0" w:color="auto"/>
            </w:tcBorders>
            <w:shd w:val="clear" w:color="000000" w:fill="FFFFFF"/>
            <w:vAlign w:val="center"/>
          </w:tcPr>
          <w:p w:rsidR="00516396" w:rsidRPr="00864A6A" w:rsidRDefault="006B00C0" w:rsidP="006B00C0">
            <w:pPr>
              <w:spacing w:line="240" w:lineRule="auto"/>
              <w:jc w:val="left"/>
              <w:rPr>
                <w:rFonts w:ascii="Arial Narrow" w:eastAsia="Times New Roman" w:hAnsi="Arial Narrow" w:cs="Times New Roman"/>
                <w:sz w:val="20"/>
                <w:szCs w:val="20"/>
              </w:rPr>
            </w:pPr>
            <w:r w:rsidRPr="00864A6A">
              <w:rPr>
                <w:rFonts w:ascii="Arial Narrow" w:eastAsia="Times New Roman" w:hAnsi="Arial Narrow" w:cs="Arial Narrow"/>
                <w:sz w:val="20"/>
                <w:szCs w:val="20"/>
              </w:rPr>
              <w:t>V</w:t>
            </w:r>
            <w:r w:rsidR="00516396" w:rsidRPr="00864A6A">
              <w:rPr>
                <w:rFonts w:ascii="Arial Narrow" w:eastAsia="Times New Roman" w:hAnsi="Arial Narrow" w:cs="Arial Narrow"/>
                <w:sz w:val="20"/>
                <w:szCs w:val="20"/>
              </w:rPr>
              <w:t xml:space="preserve"> riešení, riešenie so súčinnosťou, čiastočne opodstatnené, a/a...</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34</w:t>
            </w:r>
          </w:p>
        </w:tc>
        <w:tc>
          <w:tcPr>
            <w:tcW w:w="1276"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146</w:t>
            </w:r>
          </w:p>
        </w:tc>
        <w:tc>
          <w:tcPr>
            <w:tcW w:w="1667" w:type="dxa"/>
            <w:gridSpan w:val="3"/>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112</w:t>
            </w:r>
          </w:p>
        </w:tc>
        <w:tc>
          <w:tcPr>
            <w:tcW w:w="1310" w:type="dxa"/>
            <w:gridSpan w:val="2"/>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329,4</w:t>
            </w:r>
          </w:p>
        </w:tc>
      </w:tr>
      <w:tr w:rsidR="00516396" w:rsidRPr="00864A6A" w:rsidTr="00626673">
        <w:trPr>
          <w:trHeight w:val="227"/>
          <w:jc w:val="center"/>
        </w:trPr>
        <w:tc>
          <w:tcPr>
            <w:tcW w:w="3898" w:type="dxa"/>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Arial Narrow"/>
                <w:sz w:val="20"/>
                <w:szCs w:val="20"/>
              </w:rPr>
              <w:t>Neopodstatnené</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213</w:t>
            </w:r>
          </w:p>
        </w:tc>
        <w:tc>
          <w:tcPr>
            <w:tcW w:w="1276"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243</w:t>
            </w:r>
          </w:p>
        </w:tc>
        <w:tc>
          <w:tcPr>
            <w:tcW w:w="1667" w:type="dxa"/>
            <w:gridSpan w:val="3"/>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30</w:t>
            </w:r>
          </w:p>
        </w:tc>
        <w:tc>
          <w:tcPr>
            <w:tcW w:w="1310" w:type="dxa"/>
            <w:gridSpan w:val="2"/>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14,1</w:t>
            </w:r>
          </w:p>
        </w:tc>
      </w:tr>
      <w:tr w:rsidR="00516396" w:rsidRPr="00864A6A" w:rsidTr="00626673">
        <w:trPr>
          <w:trHeight w:val="227"/>
          <w:jc w:val="center"/>
        </w:trPr>
        <w:tc>
          <w:tcPr>
            <w:tcW w:w="3898" w:type="dxa"/>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left"/>
              <w:rPr>
                <w:rFonts w:ascii="Arial Narrow" w:eastAsia="Times New Roman" w:hAnsi="Arial Narrow" w:cs="Times New Roman"/>
                <w:bCs/>
                <w:sz w:val="20"/>
                <w:szCs w:val="20"/>
              </w:rPr>
            </w:pPr>
            <w:r w:rsidRPr="00864A6A">
              <w:rPr>
                <w:rFonts w:ascii="Arial Narrow" w:eastAsia="Times New Roman" w:hAnsi="Arial Narrow" w:cs="Arial Narrow"/>
                <w:bCs/>
                <w:sz w:val="20"/>
                <w:szCs w:val="20"/>
              </w:rPr>
              <w:t>Spolu</w:t>
            </w:r>
          </w:p>
        </w:tc>
        <w:tc>
          <w:tcPr>
            <w:tcW w:w="1275"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bCs/>
                <w:sz w:val="20"/>
                <w:szCs w:val="20"/>
              </w:rPr>
            </w:pPr>
            <w:r w:rsidRPr="00864A6A">
              <w:rPr>
                <w:rFonts w:ascii="Arial Narrow" w:eastAsia="Times New Roman" w:hAnsi="Arial Narrow" w:cs="Times New Roman"/>
                <w:bCs/>
                <w:sz w:val="20"/>
                <w:szCs w:val="20"/>
              </w:rPr>
              <w:t>298</w:t>
            </w:r>
          </w:p>
        </w:tc>
        <w:tc>
          <w:tcPr>
            <w:tcW w:w="1276" w:type="dxa"/>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bCs/>
                <w:sz w:val="20"/>
                <w:szCs w:val="20"/>
              </w:rPr>
            </w:pPr>
            <w:r w:rsidRPr="00864A6A">
              <w:rPr>
                <w:rFonts w:ascii="Arial Narrow" w:eastAsia="Times New Roman" w:hAnsi="Arial Narrow" w:cs="Times New Roman"/>
                <w:bCs/>
                <w:sz w:val="20"/>
                <w:szCs w:val="20"/>
              </w:rPr>
              <w:t>460</w:t>
            </w:r>
          </w:p>
        </w:tc>
        <w:tc>
          <w:tcPr>
            <w:tcW w:w="1667" w:type="dxa"/>
            <w:gridSpan w:val="3"/>
            <w:tcBorders>
              <w:top w:val="nil"/>
              <w:left w:val="single" w:sz="4" w:space="0" w:color="auto"/>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bCs/>
                <w:sz w:val="20"/>
                <w:szCs w:val="20"/>
              </w:rPr>
            </w:pPr>
            <w:r w:rsidRPr="00864A6A">
              <w:rPr>
                <w:rFonts w:ascii="Arial Narrow" w:eastAsia="Times New Roman" w:hAnsi="Arial Narrow" w:cs="Times New Roman"/>
                <w:bCs/>
                <w:sz w:val="20"/>
                <w:szCs w:val="20"/>
              </w:rPr>
              <w:t>162</w:t>
            </w:r>
          </w:p>
        </w:tc>
        <w:tc>
          <w:tcPr>
            <w:tcW w:w="1310" w:type="dxa"/>
            <w:gridSpan w:val="2"/>
            <w:tcBorders>
              <w:top w:val="nil"/>
              <w:left w:val="nil"/>
              <w:bottom w:val="single" w:sz="4" w:space="0" w:color="auto"/>
              <w:right w:val="single" w:sz="4" w:space="0" w:color="auto"/>
            </w:tcBorders>
            <w:vAlign w:val="center"/>
          </w:tcPr>
          <w:p w:rsidR="00516396" w:rsidRPr="00864A6A" w:rsidRDefault="00516396" w:rsidP="00516396">
            <w:pPr>
              <w:spacing w:line="240" w:lineRule="auto"/>
              <w:jc w:val="right"/>
              <w:rPr>
                <w:rFonts w:ascii="Arial Narrow" w:eastAsia="Times New Roman" w:hAnsi="Arial Narrow" w:cs="Times New Roman"/>
                <w:bCs/>
                <w:sz w:val="20"/>
                <w:szCs w:val="20"/>
              </w:rPr>
            </w:pPr>
            <w:r w:rsidRPr="00864A6A">
              <w:rPr>
                <w:rFonts w:ascii="Arial Narrow" w:eastAsia="Times New Roman" w:hAnsi="Arial Narrow" w:cs="Times New Roman"/>
                <w:bCs/>
                <w:sz w:val="20"/>
                <w:szCs w:val="20"/>
              </w:rPr>
              <w:t>54,4</w:t>
            </w:r>
          </w:p>
        </w:tc>
      </w:tr>
      <w:tr w:rsidR="00516396" w:rsidRPr="00864A6A" w:rsidTr="00AC4DA8">
        <w:trPr>
          <w:gridAfter w:val="1"/>
          <w:wAfter w:w="875" w:type="dxa"/>
          <w:trHeight w:val="160"/>
          <w:jc w:val="center"/>
        </w:trPr>
        <w:tc>
          <w:tcPr>
            <w:tcW w:w="3898" w:type="dxa"/>
            <w:tcBorders>
              <w:top w:val="nil"/>
              <w:left w:val="nil"/>
              <w:bottom w:val="nil"/>
              <w:right w:val="nil"/>
            </w:tcBorders>
            <w:noWrap/>
            <w:vAlign w:val="bottom"/>
          </w:tcPr>
          <w:p w:rsidR="00516396" w:rsidRPr="00864A6A" w:rsidRDefault="00516396" w:rsidP="00516396">
            <w:pPr>
              <w:spacing w:line="240" w:lineRule="auto"/>
              <w:jc w:val="left"/>
              <w:rPr>
                <w:rFonts w:ascii="Arial Narrow" w:eastAsia="Times New Roman" w:hAnsi="Arial Narrow" w:cs="Times New Roman"/>
                <w:i/>
                <w:iCs/>
                <w:sz w:val="20"/>
                <w:szCs w:val="20"/>
              </w:rPr>
            </w:pPr>
            <w:r w:rsidRPr="00864A6A">
              <w:rPr>
                <w:rFonts w:ascii="Arial Narrow" w:eastAsia="Times New Roman" w:hAnsi="Arial Narrow" w:cs="Arial"/>
                <w:i/>
                <w:iCs/>
                <w:sz w:val="20"/>
                <w:szCs w:val="20"/>
              </w:rPr>
              <w:t>Zdroj: ZP</w:t>
            </w:r>
          </w:p>
        </w:tc>
        <w:tc>
          <w:tcPr>
            <w:tcW w:w="1275" w:type="dxa"/>
            <w:tcBorders>
              <w:top w:val="nil"/>
              <w:left w:val="nil"/>
              <w:bottom w:val="nil"/>
              <w:right w:val="nil"/>
            </w:tcBorders>
            <w:noWrap/>
            <w:vAlign w:val="bottom"/>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1276" w:type="dxa"/>
            <w:tcBorders>
              <w:top w:val="nil"/>
              <w:left w:val="nil"/>
              <w:bottom w:val="nil"/>
              <w:right w:val="nil"/>
            </w:tcBorders>
            <w:noWrap/>
            <w:vAlign w:val="bottom"/>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302" w:type="dxa"/>
            <w:tcBorders>
              <w:top w:val="nil"/>
              <w:left w:val="nil"/>
              <w:bottom w:val="nil"/>
              <w:right w:val="nil"/>
            </w:tcBorders>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1053" w:type="dxa"/>
            <w:tcBorders>
              <w:top w:val="nil"/>
              <w:left w:val="nil"/>
              <w:bottom w:val="nil"/>
              <w:right w:val="nil"/>
            </w:tcBorders>
            <w:noWrap/>
            <w:vAlign w:val="bottom"/>
          </w:tcPr>
          <w:p w:rsidR="00516396" w:rsidRPr="00864A6A" w:rsidRDefault="00516396" w:rsidP="00516396">
            <w:pPr>
              <w:spacing w:line="240" w:lineRule="auto"/>
              <w:jc w:val="left"/>
              <w:rPr>
                <w:rFonts w:ascii="Arial Narrow" w:eastAsia="Times New Roman" w:hAnsi="Arial Narrow" w:cs="Times New Roman"/>
                <w:sz w:val="20"/>
                <w:szCs w:val="20"/>
              </w:rPr>
            </w:pPr>
          </w:p>
        </w:tc>
        <w:tc>
          <w:tcPr>
            <w:tcW w:w="747" w:type="dxa"/>
            <w:gridSpan w:val="2"/>
            <w:tcBorders>
              <w:top w:val="nil"/>
              <w:left w:val="nil"/>
              <w:bottom w:val="nil"/>
              <w:right w:val="nil"/>
            </w:tcBorders>
            <w:noWrap/>
            <w:vAlign w:val="bottom"/>
          </w:tcPr>
          <w:p w:rsidR="00516396" w:rsidRPr="00864A6A" w:rsidRDefault="00516396" w:rsidP="00516396">
            <w:pPr>
              <w:spacing w:line="240" w:lineRule="auto"/>
              <w:jc w:val="left"/>
              <w:rPr>
                <w:rFonts w:ascii="Arial Narrow" w:eastAsia="Times New Roman" w:hAnsi="Arial Narrow" w:cs="Times New Roman"/>
                <w:sz w:val="20"/>
                <w:szCs w:val="20"/>
              </w:rPr>
            </w:pPr>
          </w:p>
        </w:tc>
      </w:tr>
    </w:tbl>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396" w:rsidP="00516396">
      <w:pPr>
        <w:spacing w:beforeLines="60" w:before="144" w:afterLines="60" w:after="144" w:line="240" w:lineRule="auto"/>
        <w:rPr>
          <w:rFonts w:cs="Times New Roman"/>
          <w:b/>
          <w:color w:val="000000" w:themeColor="text1"/>
          <w:sz w:val="24"/>
          <w:szCs w:val="24"/>
        </w:rPr>
      </w:pPr>
      <w:bookmarkStart w:id="224" w:name="_Toc485028203"/>
      <w:bookmarkStart w:id="225" w:name="_Toc485029721"/>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3</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Revízna činnosť ZP</w:t>
      </w:r>
      <w:bookmarkEnd w:id="224"/>
      <w:bookmarkEnd w:id="225"/>
    </w:p>
    <w:p w:rsidR="00F968D2" w:rsidRPr="00864A6A" w:rsidRDefault="00F968D2" w:rsidP="00516396">
      <w:pPr>
        <w:spacing w:beforeLines="60" w:before="144" w:afterLines="60" w:after="144" w:line="240" w:lineRule="auto"/>
        <w:rPr>
          <w:rFonts w:cs="Times New Roman"/>
          <w:b/>
          <w:color w:val="000000" w:themeColor="text1"/>
          <w:sz w:val="24"/>
          <w:szCs w:val="24"/>
        </w:rPr>
      </w:pPr>
    </w:p>
    <w:p w:rsidR="00516396" w:rsidRPr="00864A6A" w:rsidRDefault="00516396" w:rsidP="00516396">
      <w:pPr>
        <w:spacing w:afterLines="60" w:after="144" w:line="240" w:lineRule="auto"/>
        <w:rPr>
          <w:rFonts w:cs="Times New Roman"/>
          <w:i/>
          <w:color w:val="000000" w:themeColor="text1"/>
          <w:sz w:val="20"/>
          <w:szCs w:val="20"/>
        </w:rPr>
      </w:pPr>
    </w:p>
    <w:tbl>
      <w:tblPr>
        <w:tblW w:w="8794" w:type="dxa"/>
        <w:jc w:val="center"/>
        <w:tblCellMar>
          <w:left w:w="70" w:type="dxa"/>
          <w:right w:w="70" w:type="dxa"/>
        </w:tblCellMar>
        <w:tblLook w:val="04A0" w:firstRow="1" w:lastRow="0" w:firstColumn="1" w:lastColumn="0" w:noHBand="0" w:noVBand="1"/>
      </w:tblPr>
      <w:tblGrid>
        <w:gridCol w:w="2540"/>
        <w:gridCol w:w="1434"/>
        <w:gridCol w:w="1560"/>
        <w:gridCol w:w="1559"/>
        <w:gridCol w:w="1701"/>
      </w:tblGrid>
      <w:tr w:rsidR="00A81989" w:rsidRPr="00864A6A" w:rsidTr="00626673">
        <w:trPr>
          <w:trHeight w:val="900"/>
          <w:jc w:val="center"/>
        </w:trPr>
        <w:tc>
          <w:tcPr>
            <w:tcW w:w="254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A81989" w:rsidRPr="00864A6A" w:rsidRDefault="00A81989"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Ukazovateľ</w:t>
            </w:r>
          </w:p>
        </w:tc>
        <w:tc>
          <w:tcPr>
            <w:tcW w:w="1434" w:type="dxa"/>
            <w:tcBorders>
              <w:top w:val="single" w:sz="4" w:space="0" w:color="auto"/>
              <w:left w:val="nil"/>
              <w:bottom w:val="single" w:sz="4" w:space="0" w:color="auto"/>
              <w:right w:val="single" w:sz="4" w:space="0" w:color="auto"/>
            </w:tcBorders>
            <w:shd w:val="clear" w:color="auto" w:fill="auto"/>
            <w:noWrap/>
            <w:vAlign w:val="center"/>
            <w:hideMark/>
          </w:tcPr>
          <w:p w:rsidR="00A81989" w:rsidRPr="00864A6A" w:rsidRDefault="00A81989"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2 015</w:t>
            </w:r>
          </w:p>
        </w:tc>
        <w:tc>
          <w:tcPr>
            <w:tcW w:w="1560" w:type="dxa"/>
            <w:tcBorders>
              <w:top w:val="single" w:sz="4" w:space="0" w:color="auto"/>
              <w:left w:val="nil"/>
              <w:bottom w:val="single" w:sz="4" w:space="0" w:color="auto"/>
              <w:right w:val="single" w:sz="4" w:space="0" w:color="auto"/>
            </w:tcBorders>
            <w:shd w:val="clear" w:color="auto" w:fill="auto"/>
            <w:noWrap/>
            <w:vAlign w:val="center"/>
            <w:hideMark/>
          </w:tcPr>
          <w:p w:rsidR="00A81989" w:rsidRPr="00864A6A" w:rsidRDefault="00A81989"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2 016</w:t>
            </w:r>
          </w:p>
        </w:tc>
        <w:tc>
          <w:tcPr>
            <w:tcW w:w="1559" w:type="dxa"/>
            <w:tcBorders>
              <w:top w:val="single" w:sz="4" w:space="0" w:color="auto"/>
              <w:left w:val="nil"/>
              <w:bottom w:val="single" w:sz="4" w:space="0" w:color="auto"/>
              <w:right w:val="single" w:sz="4" w:space="0" w:color="auto"/>
            </w:tcBorders>
            <w:shd w:val="clear" w:color="auto" w:fill="auto"/>
            <w:vAlign w:val="center"/>
            <w:hideMark/>
          </w:tcPr>
          <w:p w:rsidR="00A81989" w:rsidRPr="00864A6A" w:rsidRDefault="00A81989"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701" w:type="dxa"/>
            <w:tcBorders>
              <w:top w:val="single" w:sz="4" w:space="0" w:color="auto"/>
              <w:left w:val="nil"/>
              <w:bottom w:val="single" w:sz="4" w:space="0" w:color="auto"/>
              <w:right w:val="single" w:sz="4" w:space="0" w:color="auto"/>
            </w:tcBorders>
            <w:shd w:val="clear" w:color="auto" w:fill="auto"/>
            <w:noWrap/>
            <w:vAlign w:val="center"/>
            <w:hideMark/>
          </w:tcPr>
          <w:p w:rsidR="00A81989" w:rsidRPr="00864A6A" w:rsidRDefault="00A81989"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v %</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bottom"/>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bookmarkStart w:id="226" w:name="RANGE!B9"/>
            <w:r w:rsidRPr="00864A6A">
              <w:rPr>
                <w:rFonts w:ascii="Arial Narrow" w:eastAsia="Times New Roman" w:hAnsi="Arial Narrow" w:cs="Times New Roman"/>
                <w:color w:val="000000"/>
                <w:sz w:val="20"/>
                <w:szCs w:val="20"/>
              </w:rPr>
              <w:t>Celková kontrol</w:t>
            </w:r>
            <w:r w:rsidR="003804BF" w:rsidRPr="00864A6A">
              <w:rPr>
                <w:rFonts w:ascii="Arial Narrow" w:eastAsia="Times New Roman" w:hAnsi="Arial Narrow" w:cs="Times New Roman"/>
                <w:color w:val="000000"/>
                <w:sz w:val="20"/>
                <w:szCs w:val="20"/>
              </w:rPr>
              <w:t>ov</w:t>
            </w:r>
            <w:r w:rsidRPr="00864A6A">
              <w:rPr>
                <w:rFonts w:ascii="Arial Narrow" w:eastAsia="Times New Roman" w:hAnsi="Arial Narrow" w:cs="Times New Roman"/>
                <w:color w:val="000000"/>
                <w:sz w:val="20"/>
                <w:szCs w:val="20"/>
              </w:rPr>
              <w:t>aná s</w:t>
            </w:r>
            <w:r w:rsidR="003804BF" w:rsidRPr="00864A6A">
              <w:rPr>
                <w:rFonts w:ascii="Arial Narrow" w:eastAsia="Times New Roman" w:hAnsi="Arial Narrow" w:cs="Times New Roman"/>
                <w:color w:val="000000"/>
                <w:sz w:val="20"/>
                <w:szCs w:val="20"/>
              </w:rPr>
              <w:t>u</w:t>
            </w:r>
            <w:r w:rsidRPr="00864A6A">
              <w:rPr>
                <w:rFonts w:ascii="Arial Narrow" w:eastAsia="Times New Roman" w:hAnsi="Arial Narrow" w:cs="Times New Roman"/>
                <w:color w:val="000000"/>
                <w:sz w:val="20"/>
                <w:szCs w:val="20"/>
              </w:rPr>
              <w:t>ma v tis. eur</w:t>
            </w:r>
            <w:bookmarkEnd w:id="226"/>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1 787 224</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2 157 454</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370 230</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+20,71</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bottom"/>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bookmarkStart w:id="227" w:name="RANGE!B10"/>
            <w:r w:rsidRPr="00864A6A">
              <w:rPr>
                <w:rFonts w:ascii="Arial Narrow" w:eastAsia="Times New Roman" w:hAnsi="Arial Narrow" w:cs="Times New Roman"/>
                <w:color w:val="000000"/>
                <w:sz w:val="20"/>
                <w:szCs w:val="20"/>
              </w:rPr>
              <w:t>Nepriama revízna činnosť úspora v tis eur</w:t>
            </w:r>
            <w:bookmarkEnd w:id="227"/>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171 755</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104 943</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-66 812</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-38,90</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center"/>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bookmarkStart w:id="228" w:name="RANGE!B11"/>
            <w:r w:rsidRPr="00864A6A">
              <w:rPr>
                <w:rFonts w:ascii="Arial Narrow" w:eastAsia="Times New Roman" w:hAnsi="Arial Narrow" w:cs="Times New Roman"/>
                <w:color w:val="000000"/>
                <w:sz w:val="20"/>
                <w:szCs w:val="20"/>
              </w:rPr>
              <w:t>Priama revízna činnosť úspora v tis. eur</w:t>
            </w:r>
            <w:bookmarkEnd w:id="228"/>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24 450</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66 113</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41 663</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+170,40</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bottom"/>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Priemerný počet revíznych pracovníkov</w:t>
            </w:r>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307</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270</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-12,05</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bottom"/>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Celková úspora z revíznej činnosti v tis. eur</w:t>
            </w:r>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196 205</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171 056</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-25 149</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-12,81</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bottom"/>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Úspora na 1 revízneho pracovníka v tis. eur</w:t>
            </w:r>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639</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634</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-0,87</w:t>
            </w:r>
          </w:p>
        </w:tc>
      </w:tr>
      <w:tr w:rsidR="00A81989" w:rsidRPr="00864A6A" w:rsidTr="00626673">
        <w:trPr>
          <w:trHeight w:val="227"/>
          <w:jc w:val="center"/>
        </w:trPr>
        <w:tc>
          <w:tcPr>
            <w:tcW w:w="2540" w:type="dxa"/>
            <w:tcBorders>
              <w:top w:val="nil"/>
              <w:left w:val="single" w:sz="4" w:space="0" w:color="auto"/>
              <w:bottom w:val="single" w:sz="4" w:space="0" w:color="auto"/>
              <w:right w:val="single" w:sz="4" w:space="0" w:color="auto"/>
            </w:tcBorders>
            <w:shd w:val="clear" w:color="auto" w:fill="auto"/>
            <w:vAlign w:val="bottom"/>
            <w:hideMark/>
          </w:tcPr>
          <w:p w:rsidR="00A81989" w:rsidRPr="00864A6A" w:rsidRDefault="00A81989" w:rsidP="00A81989">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Celková úspora z revíznej činnosti v %</w:t>
            </w:r>
          </w:p>
        </w:tc>
        <w:tc>
          <w:tcPr>
            <w:tcW w:w="1434"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10,97</w:t>
            </w:r>
          </w:p>
        </w:tc>
        <w:tc>
          <w:tcPr>
            <w:tcW w:w="1560"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7,92</w:t>
            </w:r>
          </w:p>
        </w:tc>
        <w:tc>
          <w:tcPr>
            <w:tcW w:w="1559"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-3,05</w:t>
            </w:r>
          </w:p>
        </w:tc>
        <w:tc>
          <w:tcPr>
            <w:tcW w:w="1701" w:type="dxa"/>
            <w:tcBorders>
              <w:top w:val="nil"/>
              <w:left w:val="nil"/>
              <w:bottom w:val="single" w:sz="4" w:space="0" w:color="auto"/>
              <w:right w:val="single" w:sz="4" w:space="0" w:color="auto"/>
            </w:tcBorders>
            <w:shd w:val="clear" w:color="auto" w:fill="auto"/>
            <w:noWrap/>
            <w:vAlign w:val="center"/>
            <w:hideMark/>
          </w:tcPr>
          <w:p w:rsidR="00A81989" w:rsidRPr="00864A6A" w:rsidRDefault="00A81989" w:rsidP="00A81989">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r>
    </w:tbl>
    <w:p w:rsidR="00A81989" w:rsidRPr="00864A6A" w:rsidRDefault="00A81989" w:rsidP="00516396">
      <w:pPr>
        <w:spacing w:beforeLines="60" w:before="144" w:afterLines="60" w:after="144" w:line="240" w:lineRule="auto"/>
        <w:rPr>
          <w:rFonts w:ascii="Arial Narrow" w:hAnsi="Arial Narrow" w:cs="Times New Roman"/>
          <w:b/>
          <w:bCs/>
          <w:color w:val="000000" w:themeColor="text1"/>
          <w:lang w:eastAsia="cs-CZ"/>
        </w:rPr>
      </w:pPr>
      <w:r w:rsidRPr="00864A6A">
        <w:rPr>
          <w:rFonts w:ascii="Calibri" w:eastAsia="Times New Roman" w:hAnsi="Calibri" w:cs="Arial"/>
          <w:i/>
          <w:iCs/>
          <w:sz w:val="20"/>
          <w:szCs w:val="20"/>
        </w:rPr>
        <w:t>Zdroj: ZP</w:t>
      </w: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A81989" w:rsidRPr="00864A6A" w:rsidRDefault="00A81989" w:rsidP="00516396">
      <w:pPr>
        <w:spacing w:beforeLines="60" w:before="144" w:afterLines="60" w:after="144" w:line="240" w:lineRule="auto"/>
        <w:rPr>
          <w:rFonts w:cs="Times New Roman"/>
          <w:b/>
          <w:bCs/>
          <w:color w:val="000000" w:themeColor="text1"/>
          <w:sz w:val="24"/>
          <w:szCs w:val="24"/>
          <w:lang w:eastAsia="cs-CZ"/>
        </w:rPr>
      </w:pPr>
    </w:p>
    <w:p w:rsidR="00626673" w:rsidRPr="00864A6A" w:rsidRDefault="00626673">
      <w:pPr>
        <w:spacing w:after="200"/>
        <w:jc w:val="left"/>
        <w:rPr>
          <w:rFonts w:cs="Times New Roman"/>
          <w:b/>
          <w:bCs/>
          <w:color w:val="000000" w:themeColor="text1"/>
          <w:sz w:val="24"/>
          <w:szCs w:val="24"/>
          <w:lang w:eastAsia="cs-CZ"/>
        </w:rPr>
      </w:pPr>
      <w:r w:rsidRPr="00864A6A">
        <w:rPr>
          <w:rFonts w:cs="Times New Roman"/>
          <w:b/>
          <w:bCs/>
          <w:color w:val="000000" w:themeColor="text1"/>
          <w:sz w:val="24"/>
          <w:szCs w:val="24"/>
          <w:lang w:eastAsia="cs-CZ"/>
        </w:rPr>
        <w:br w:type="page"/>
      </w:r>
    </w:p>
    <w:p w:rsidR="00F968D2" w:rsidRPr="00864A6A" w:rsidRDefault="00516396" w:rsidP="00516396">
      <w:pPr>
        <w:spacing w:beforeLines="60" w:before="144" w:afterLines="60" w:after="144" w:line="240" w:lineRule="auto"/>
        <w:rPr>
          <w:rFonts w:cs="Times New Roman"/>
          <w:b/>
          <w:bCs/>
          <w:color w:val="000000" w:themeColor="text1"/>
          <w:sz w:val="24"/>
          <w:szCs w:val="24"/>
          <w:lang w:eastAsia="cs-CZ"/>
        </w:rPr>
      </w:pPr>
      <w:bookmarkStart w:id="229" w:name="_Toc485028204"/>
      <w:bookmarkStart w:id="230" w:name="_Toc485029722"/>
      <w:r w:rsidRPr="00864A6A">
        <w:rPr>
          <w:rFonts w:cs="Times New Roman"/>
          <w:b/>
          <w:bCs/>
          <w:color w:val="000000" w:themeColor="text1"/>
          <w:sz w:val="24"/>
          <w:szCs w:val="24"/>
          <w:lang w:eastAsia="cs-CZ"/>
        </w:rPr>
        <w:lastRenderedPageBreak/>
        <w:t xml:space="preserve">Príloha  č. </w:t>
      </w:r>
      <w:r w:rsidRPr="00864A6A">
        <w:rPr>
          <w:rFonts w:cs="Times New Roman"/>
          <w:b/>
          <w:bCs/>
          <w:color w:val="000000" w:themeColor="text1"/>
          <w:sz w:val="24"/>
          <w:szCs w:val="24"/>
          <w:lang w:eastAsia="cs-CZ"/>
        </w:rPr>
        <w:fldChar w:fldCharType="begin"/>
      </w:r>
      <w:r w:rsidRPr="00864A6A">
        <w:rPr>
          <w:rFonts w:cs="Times New Roman"/>
          <w:b/>
          <w:bCs/>
          <w:color w:val="000000" w:themeColor="text1"/>
          <w:sz w:val="24"/>
          <w:szCs w:val="24"/>
          <w:lang w:eastAsia="cs-CZ"/>
        </w:rPr>
        <w:instrText xml:space="preserve"> SEQ Príloha__č. \* ARABIC </w:instrText>
      </w:r>
      <w:r w:rsidRPr="00864A6A">
        <w:rPr>
          <w:rFonts w:cs="Times New Roman"/>
          <w:b/>
          <w:bCs/>
          <w:color w:val="000000" w:themeColor="text1"/>
          <w:sz w:val="24"/>
          <w:szCs w:val="24"/>
          <w:lang w:eastAsia="cs-CZ"/>
        </w:rPr>
        <w:fldChar w:fldCharType="separate"/>
      </w:r>
      <w:r w:rsidR="003D29EC">
        <w:rPr>
          <w:rFonts w:cs="Times New Roman"/>
          <w:b/>
          <w:bCs/>
          <w:noProof/>
          <w:color w:val="000000" w:themeColor="text1"/>
          <w:sz w:val="24"/>
          <w:szCs w:val="24"/>
          <w:lang w:eastAsia="cs-CZ"/>
        </w:rPr>
        <w:t>4</w:t>
      </w:r>
      <w:r w:rsidRPr="00864A6A">
        <w:rPr>
          <w:rFonts w:cs="Times New Roman"/>
          <w:b/>
          <w:bCs/>
          <w:noProof/>
          <w:color w:val="000000" w:themeColor="text1"/>
          <w:sz w:val="24"/>
          <w:szCs w:val="24"/>
          <w:lang w:eastAsia="cs-CZ"/>
        </w:rPr>
        <w:fldChar w:fldCharType="end"/>
      </w:r>
      <w:r w:rsidRPr="00864A6A">
        <w:rPr>
          <w:rFonts w:cs="Times New Roman"/>
          <w:b/>
          <w:bCs/>
          <w:color w:val="000000" w:themeColor="text1"/>
          <w:sz w:val="24"/>
          <w:szCs w:val="24"/>
          <w:lang w:eastAsia="cs-CZ"/>
        </w:rPr>
        <w:t xml:space="preserve"> Príjmy ZP</w:t>
      </w:r>
      <w:bookmarkEnd w:id="229"/>
      <w:bookmarkEnd w:id="230"/>
      <w:r w:rsidRPr="00864A6A">
        <w:rPr>
          <w:rFonts w:cs="Times New Roman"/>
          <w:b/>
          <w:bCs/>
          <w:color w:val="000000" w:themeColor="text1"/>
          <w:sz w:val="24"/>
          <w:szCs w:val="24"/>
          <w:lang w:eastAsia="cs-CZ"/>
        </w:rPr>
        <w:t xml:space="preserve"> </w:t>
      </w:r>
    </w:p>
    <w:tbl>
      <w:tblPr>
        <w:tblW w:w="9371" w:type="dxa"/>
        <w:jc w:val="center"/>
        <w:tblCellMar>
          <w:left w:w="70" w:type="dxa"/>
          <w:right w:w="70" w:type="dxa"/>
        </w:tblCellMar>
        <w:tblLook w:val="04A0" w:firstRow="1" w:lastRow="0" w:firstColumn="1" w:lastColumn="0" w:noHBand="0" w:noVBand="1"/>
      </w:tblPr>
      <w:tblGrid>
        <w:gridCol w:w="2992"/>
        <w:gridCol w:w="1843"/>
        <w:gridCol w:w="1417"/>
        <w:gridCol w:w="1701"/>
        <w:gridCol w:w="1418"/>
      </w:tblGrid>
      <w:tr w:rsidR="00516396" w:rsidRPr="00864A6A" w:rsidTr="00AC4DA8">
        <w:trPr>
          <w:trHeight w:val="300"/>
          <w:jc w:val="center"/>
        </w:trPr>
        <w:tc>
          <w:tcPr>
            <w:tcW w:w="2992"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F968D2" w:rsidP="00F968D2">
            <w:pPr>
              <w:spacing w:line="240" w:lineRule="auto"/>
              <w:jc w:val="center"/>
              <w:rPr>
                <w:rFonts w:ascii="Arial Narrow" w:eastAsia="Times New Roman" w:hAnsi="Arial Narrow" w:cs="Times New Roman"/>
                <w:b/>
                <w:color w:val="000000"/>
                <w:sz w:val="20"/>
                <w:szCs w:val="20"/>
              </w:rPr>
            </w:pPr>
            <w:r w:rsidRPr="00864A6A">
              <w:rPr>
                <w:rFonts w:cs="Times New Roman"/>
                <w:b/>
                <w:bCs/>
                <w:color w:val="000000" w:themeColor="text1"/>
                <w:sz w:val="24"/>
                <w:szCs w:val="24"/>
                <w:lang w:eastAsia="cs-CZ"/>
              </w:rPr>
              <w:t xml:space="preserve"> </w:t>
            </w:r>
            <w:r w:rsidRPr="00864A6A">
              <w:rPr>
                <w:rFonts w:ascii="Arial Narrow" w:eastAsia="Times New Roman" w:hAnsi="Arial Narrow" w:cs="Times New Roman"/>
                <w:b/>
                <w:color w:val="000000"/>
                <w:sz w:val="20"/>
                <w:szCs w:val="20"/>
              </w:rPr>
              <w:t xml:space="preserve">Ukazovateľ </w:t>
            </w:r>
            <w:r w:rsidRPr="00864A6A">
              <w:rPr>
                <w:rFonts w:ascii="Arial Narrow" w:eastAsia="Times New Roman" w:hAnsi="Arial Narrow" w:cs="Times New Roman"/>
                <w:b/>
                <w:bCs/>
                <w:color w:val="000000"/>
                <w:sz w:val="20"/>
                <w:szCs w:val="20"/>
              </w:rPr>
              <w:t xml:space="preserve">v </w:t>
            </w:r>
            <w:r w:rsidR="00E81708" w:rsidRPr="00864A6A">
              <w:rPr>
                <w:rFonts w:ascii="Arial Narrow" w:eastAsia="Times New Roman" w:hAnsi="Arial Narrow" w:cs="Times New Roman"/>
                <w:b/>
                <w:bCs/>
                <w:color w:val="000000"/>
                <w:sz w:val="20"/>
                <w:szCs w:val="20"/>
              </w:rPr>
              <w:t>eur</w:t>
            </w:r>
          </w:p>
        </w:tc>
        <w:tc>
          <w:tcPr>
            <w:tcW w:w="1843"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p>
        </w:tc>
        <w:tc>
          <w:tcPr>
            <w:tcW w:w="1418"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AC4DA8">
        <w:trPr>
          <w:trHeight w:val="300"/>
          <w:jc w:val="center"/>
        </w:trPr>
        <w:tc>
          <w:tcPr>
            <w:tcW w:w="2992"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843"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F60571">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2016-2015</w:t>
            </w:r>
          </w:p>
        </w:tc>
        <w:tc>
          <w:tcPr>
            <w:tcW w:w="1418"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296537">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Daňové príjmy, v tom: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4 231 073 811</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4 346 084 909</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115 011 097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2,72</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zamestnanci</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732 737 167</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764 451 193</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31 714 026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4,33</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zamestnávatelia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1 839 835 992</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1 861 238 639</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21 402 647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1,16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SZČO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212 230 939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226 120 178</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13 889 239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6,54</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iní platitelia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95 275 559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100 849 690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5 574 131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5,85</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štát</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1 348 864 450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1 392 100 005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43 235 556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3,21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296537"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 xml:space="preserve">mesačné prerozdeľovanie                            </w:t>
            </w:r>
            <w:r w:rsidR="00296537" w:rsidRPr="00864A6A">
              <w:rPr>
                <w:rFonts w:ascii="Arial Narrow" w:eastAsia="Times New Roman" w:hAnsi="Arial Narrow" w:cs="Times New Roman"/>
                <w:i/>
                <w:iCs/>
                <w:color w:val="000000"/>
                <w:sz w:val="20"/>
                <w:szCs w:val="20"/>
              </w:rPr>
              <w:t xml:space="preserve"> </w:t>
            </w:r>
          </w:p>
          <w:p w:rsidR="00516396" w:rsidRPr="00864A6A" w:rsidRDefault="00296537"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00516396" w:rsidRPr="00864A6A">
              <w:rPr>
                <w:rFonts w:ascii="Arial Narrow" w:eastAsia="Times New Roman" w:hAnsi="Arial Narrow" w:cs="Times New Roman"/>
                <w:i/>
                <w:iCs/>
                <w:color w:val="000000"/>
                <w:sz w:val="20"/>
                <w:szCs w:val="20"/>
              </w:rPr>
              <w:t>preddavkov</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 xml:space="preserve"> ročné prerozdeľovanie poistného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ostatné 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2 129 704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1 325 202</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-804 502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-37,78</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Nedaňové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49 070 341</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52 493 487</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3 423 147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6,98</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Granty a transfery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147 244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116 785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-30 459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-20,69</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4 280 291 396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4 398 695 181</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118 403 785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2,77</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Príjmové finančné operácie</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241 316 339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305 158 136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63 841 797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26,46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 príjmové finančné operácie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4 521 607 733</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4 703 853 317</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182 245 584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4,03</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poistencov</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5 163 870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5 150 671</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-13 199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-0,26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Príjmy na 1 poistenca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828,89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854</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25,11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3,03</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Príjmy + finančné operácie na 1 poistenca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875,62</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913,25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37,63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w:t>
            </w:r>
            <w:r w:rsidR="00407D98" w:rsidRPr="00864A6A">
              <w:rPr>
                <w:rFonts w:ascii="Arial Narrow" w:eastAsia="Times New Roman" w:hAnsi="Arial Narrow" w:cs="Times New Roman"/>
                <w:color w:val="000000"/>
                <w:sz w:val="20"/>
                <w:szCs w:val="20"/>
              </w:rPr>
              <w:t>0</w:t>
            </w:r>
          </w:p>
        </w:tc>
      </w:tr>
      <w:tr w:rsidR="00516396" w:rsidRPr="00864A6A" w:rsidTr="00AC4DA8">
        <w:trPr>
          <w:trHeight w:val="300"/>
          <w:jc w:val="center"/>
        </w:trPr>
        <w:tc>
          <w:tcPr>
            <w:tcW w:w="2992"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w:t>
            </w:r>
          </w:p>
        </w:tc>
        <w:tc>
          <w:tcPr>
            <w:tcW w:w="1843"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417"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701"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418"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r>
      <w:tr w:rsidR="00516396" w:rsidRPr="00864A6A" w:rsidTr="00AC4DA8">
        <w:trPr>
          <w:trHeight w:val="300"/>
          <w:jc w:val="center"/>
        </w:trPr>
        <w:tc>
          <w:tcPr>
            <w:tcW w:w="2992"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843" w:type="dxa"/>
            <w:tcBorders>
              <w:top w:val="nil"/>
              <w:left w:val="nil"/>
              <w:bottom w:val="nil"/>
              <w:right w:val="nil"/>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p>
        </w:tc>
        <w:tc>
          <w:tcPr>
            <w:tcW w:w="1417" w:type="dxa"/>
            <w:tcBorders>
              <w:top w:val="nil"/>
              <w:left w:val="nil"/>
              <w:bottom w:val="nil"/>
              <w:right w:val="nil"/>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p>
        </w:tc>
        <w:tc>
          <w:tcPr>
            <w:tcW w:w="1701"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8"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516396" w:rsidRPr="00864A6A" w:rsidTr="00AC4DA8">
        <w:trPr>
          <w:trHeight w:val="300"/>
          <w:jc w:val="center"/>
        </w:trPr>
        <w:tc>
          <w:tcPr>
            <w:tcW w:w="2992" w:type="dxa"/>
            <w:tcBorders>
              <w:top w:val="nil"/>
              <w:left w:val="nil"/>
              <w:bottom w:val="single" w:sz="4" w:space="0" w:color="auto"/>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i/>
                <w:color w:val="000000"/>
                <w:sz w:val="20"/>
                <w:szCs w:val="20"/>
              </w:rPr>
            </w:pPr>
            <w:r w:rsidRPr="00864A6A">
              <w:rPr>
                <w:rFonts w:ascii="Arial Narrow" w:eastAsia="Times New Roman" w:hAnsi="Arial Narrow" w:cs="Times New Roman"/>
                <w:b/>
                <w:i/>
                <w:color w:val="000000"/>
                <w:sz w:val="20"/>
                <w:szCs w:val="20"/>
              </w:rPr>
              <w:t> Prehľad príjmov podľa ZP</w:t>
            </w:r>
          </w:p>
        </w:tc>
        <w:tc>
          <w:tcPr>
            <w:tcW w:w="1843" w:type="dxa"/>
            <w:tcBorders>
              <w:top w:val="nil"/>
              <w:left w:val="nil"/>
              <w:bottom w:val="single" w:sz="4" w:space="0" w:color="auto"/>
              <w:right w:val="nil"/>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417" w:type="dxa"/>
            <w:tcBorders>
              <w:top w:val="nil"/>
              <w:left w:val="nil"/>
              <w:bottom w:val="single" w:sz="4" w:space="0" w:color="auto"/>
              <w:right w:val="nil"/>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701" w:type="dxa"/>
            <w:tcBorders>
              <w:top w:val="nil"/>
              <w:left w:val="nil"/>
              <w:bottom w:val="single" w:sz="4" w:space="0" w:color="auto"/>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418" w:type="dxa"/>
            <w:tcBorders>
              <w:top w:val="nil"/>
              <w:left w:val="nil"/>
              <w:bottom w:val="single" w:sz="4" w:space="0" w:color="auto"/>
              <w:right w:val="nil"/>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r>
      <w:tr w:rsidR="00516396" w:rsidRPr="00864A6A" w:rsidTr="00AC4DA8">
        <w:trPr>
          <w:trHeight w:val="300"/>
          <w:jc w:val="center"/>
        </w:trPr>
        <w:tc>
          <w:tcPr>
            <w:tcW w:w="2992"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Príjmy VšZP v </w:t>
            </w:r>
            <w:r w:rsidR="00E81708" w:rsidRPr="00864A6A">
              <w:rPr>
                <w:rFonts w:ascii="Arial Narrow" w:eastAsia="Times New Roman" w:hAnsi="Arial Narrow" w:cs="Times New Roman"/>
                <w:b/>
                <w:bCs/>
                <w:color w:val="000000"/>
                <w:sz w:val="20"/>
                <w:szCs w:val="20"/>
              </w:rPr>
              <w:t>eur</w:t>
            </w:r>
          </w:p>
        </w:tc>
        <w:tc>
          <w:tcPr>
            <w:tcW w:w="184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p>
        </w:tc>
        <w:tc>
          <w:tcPr>
            <w:tcW w:w="1418"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AC4DA8">
        <w:trPr>
          <w:trHeight w:val="300"/>
          <w:jc w:val="center"/>
        </w:trPr>
        <w:tc>
          <w:tcPr>
            <w:tcW w:w="299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84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2016-2015</w:t>
            </w:r>
          </w:p>
        </w:tc>
        <w:tc>
          <w:tcPr>
            <w:tcW w:w="1418"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296537">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Daňové príjmy, v tom: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2 889 670 483</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2 976 737 240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87 066 757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3,01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zamestnanci</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478 573 989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504 417 444</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25 843 455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5,4</w:t>
            </w:r>
            <w:r w:rsidR="00407D98" w:rsidRPr="00864A6A">
              <w:rPr>
                <w:rFonts w:ascii="Arial Narrow" w:eastAsia="Times New Roman" w:hAnsi="Arial Narrow" w:cs="Times New Roman"/>
                <w:i/>
                <w:iCs/>
                <w:color w:val="000000"/>
                <w:sz w:val="20"/>
                <w:szCs w:val="20"/>
              </w:rPr>
              <w:t>0</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zamestnávatelia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1 204 666 538</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1 212 446 176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7 779 638</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0,65</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SZČO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146 598 873</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156 946 866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10 347 993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7,06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iní platitelia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58 860 691</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65 519 099</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6 658 408</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11,31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štát</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841 865 331</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866 404 840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24 539 509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2,91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296537"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 xml:space="preserve">mesačné prerozdeľovanie                            </w:t>
            </w:r>
          </w:p>
          <w:p w:rsidR="00516396" w:rsidRPr="00864A6A" w:rsidRDefault="00296537"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00516396" w:rsidRPr="00864A6A">
              <w:rPr>
                <w:rFonts w:ascii="Arial Narrow" w:eastAsia="Times New Roman" w:hAnsi="Arial Narrow" w:cs="Times New Roman"/>
                <w:i/>
                <w:iCs/>
                <w:color w:val="000000"/>
                <w:sz w:val="20"/>
                <w:szCs w:val="20"/>
              </w:rPr>
              <w:t>preddavkov</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149 018 924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169 481 758</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20 462 834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13,73</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ročné prerozdeľovanie poistného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9 003 144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1 413 005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-7 590 139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-84,31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ostatné 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1 082 994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108 052</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-974 942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-90,02</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Nedaňové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35 189 615</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35 841 241</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651 626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1,85</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Granty a transfery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147 244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116 785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-30 459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-20,69</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2 925 007 343</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3 012 695 266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87 687 923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w:t>
            </w:r>
            <w:r w:rsidR="00407D98" w:rsidRPr="00864A6A">
              <w:rPr>
                <w:rFonts w:ascii="Arial Narrow" w:eastAsia="Times New Roman" w:hAnsi="Arial Narrow" w:cs="Times New Roman"/>
                <w:b/>
                <w:bCs/>
                <w:color w:val="000000"/>
                <w:sz w:val="20"/>
                <w:szCs w:val="20"/>
              </w:rPr>
              <w:t>.00</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Príjmové finančné operácie</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149 329 556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173 769 183</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24 439 627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16,37</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 príjmové finančné operácie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3 074 336 899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3 186 464 449</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112 127 550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3,65</w:t>
            </w:r>
          </w:p>
        </w:tc>
      </w:tr>
      <w:tr w:rsidR="00516396" w:rsidRPr="00864A6A" w:rsidTr="00AC4DA8">
        <w:trPr>
          <w:trHeight w:val="300"/>
          <w:jc w:val="center"/>
        </w:trPr>
        <w:tc>
          <w:tcPr>
            <w:tcW w:w="299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Príjmy </w:t>
            </w:r>
            <w:r w:rsidR="00A551E1" w:rsidRPr="00864A6A">
              <w:rPr>
                <w:rFonts w:ascii="Arial Narrow" w:eastAsia="Times New Roman" w:hAnsi="Arial Narrow" w:cs="Times New Roman"/>
                <w:b/>
                <w:bCs/>
                <w:color w:val="000000"/>
                <w:sz w:val="20"/>
                <w:szCs w:val="20"/>
              </w:rPr>
              <w:t>DÔVERA</w:t>
            </w:r>
            <w:r w:rsidRPr="00864A6A">
              <w:rPr>
                <w:rFonts w:ascii="Arial Narrow" w:eastAsia="Times New Roman" w:hAnsi="Arial Narrow" w:cs="Times New Roman"/>
                <w:b/>
                <w:bCs/>
                <w:color w:val="000000"/>
                <w:sz w:val="20"/>
                <w:szCs w:val="20"/>
              </w:rPr>
              <w:t xml:space="preserve"> v </w:t>
            </w:r>
            <w:r w:rsidR="00E81708" w:rsidRPr="00864A6A">
              <w:rPr>
                <w:rFonts w:ascii="Arial Narrow" w:eastAsia="Times New Roman" w:hAnsi="Arial Narrow" w:cs="Times New Roman"/>
                <w:b/>
                <w:bCs/>
                <w:color w:val="000000"/>
                <w:sz w:val="20"/>
                <w:szCs w:val="20"/>
              </w:rPr>
              <w:t>eur</w:t>
            </w:r>
          </w:p>
        </w:tc>
        <w:tc>
          <w:tcPr>
            <w:tcW w:w="184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2015</w:t>
            </w:r>
          </w:p>
        </w:tc>
        <w:tc>
          <w:tcPr>
            <w:tcW w:w="1417"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Rozdiel           </w:t>
            </w:r>
          </w:p>
        </w:tc>
        <w:tc>
          <w:tcPr>
            <w:tcW w:w="1418"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Vývoj v %</w:t>
            </w:r>
          </w:p>
        </w:tc>
      </w:tr>
      <w:tr w:rsidR="00516396" w:rsidRPr="00864A6A" w:rsidTr="00AC4DA8">
        <w:trPr>
          <w:trHeight w:val="300"/>
          <w:jc w:val="center"/>
        </w:trPr>
        <w:tc>
          <w:tcPr>
            <w:tcW w:w="299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84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F60571">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2016-2015</w:t>
            </w:r>
          </w:p>
        </w:tc>
        <w:tc>
          <w:tcPr>
            <w:tcW w:w="1418"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516396" w:rsidRPr="00864A6A" w:rsidTr="00AC4DA8">
        <w:trPr>
          <w:trHeight w:val="300"/>
          <w:jc w:val="center"/>
        </w:trPr>
        <w:tc>
          <w:tcPr>
            <w:tcW w:w="2992"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472EB3">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Daňové príjmy, v tom:</w:t>
            </w:r>
          </w:p>
        </w:tc>
        <w:tc>
          <w:tcPr>
            <w:tcW w:w="1843"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1 063 632 468</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1 071 006 314</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7 373 845</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0,69</w:t>
            </w:r>
          </w:p>
        </w:tc>
      </w:tr>
      <w:tr w:rsidR="00516396" w:rsidRPr="00864A6A" w:rsidTr="00AC4DA8">
        <w:trPr>
          <w:trHeight w:val="300"/>
          <w:jc w:val="center"/>
        </w:trPr>
        <w:tc>
          <w:tcPr>
            <w:tcW w:w="2992"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zamestnanci</w:t>
            </w:r>
          </w:p>
        </w:tc>
        <w:tc>
          <w:tcPr>
            <w:tcW w:w="1843"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200 359 242</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202 492 310</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2 133 069</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1,06</w:t>
            </w:r>
          </w:p>
        </w:tc>
      </w:tr>
      <w:tr w:rsidR="00516396" w:rsidRPr="00864A6A" w:rsidTr="00626673">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zamestnávatelia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500 898 201</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506 230 866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5 332 665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1,06</w:t>
            </w:r>
          </w:p>
        </w:tc>
      </w:tr>
      <w:tr w:rsidR="00516396" w:rsidRPr="00864A6A" w:rsidTr="00626673">
        <w:trPr>
          <w:trHeight w:val="300"/>
          <w:jc w:val="center"/>
        </w:trPr>
        <w:tc>
          <w:tcPr>
            <w:tcW w:w="2992"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lastRenderedPageBreak/>
              <w:t xml:space="preserve">   SZČO</w:t>
            </w:r>
          </w:p>
        </w:tc>
        <w:tc>
          <w:tcPr>
            <w:tcW w:w="1843"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49 552 259</w:t>
            </w:r>
          </w:p>
        </w:tc>
        <w:tc>
          <w:tcPr>
            <w:tcW w:w="141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50 757 087</w:t>
            </w:r>
          </w:p>
        </w:tc>
        <w:tc>
          <w:tcPr>
            <w:tcW w:w="170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1 204 828</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2,43</w:t>
            </w:r>
          </w:p>
        </w:tc>
      </w:tr>
      <w:tr w:rsidR="00516396" w:rsidRPr="00864A6A" w:rsidTr="00626673">
        <w:trPr>
          <w:trHeight w:val="300"/>
          <w:jc w:val="center"/>
        </w:trPr>
        <w:tc>
          <w:tcPr>
            <w:tcW w:w="2992"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iní platitelia</w:t>
            </w:r>
          </w:p>
        </w:tc>
        <w:tc>
          <w:tcPr>
            <w:tcW w:w="1843"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30 344 895</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28 656 421</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-1 688 474</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-5,56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štát</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387 674 850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395 206 477</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7 531 627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1,94</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72EB3"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 xml:space="preserve">mesačné prerozdeľovanie                            </w:t>
            </w:r>
          </w:p>
          <w:p w:rsidR="00516396" w:rsidRPr="00864A6A" w:rsidRDefault="00472EB3"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00516396" w:rsidRPr="00864A6A">
              <w:rPr>
                <w:rFonts w:ascii="Arial Narrow" w:eastAsia="Times New Roman" w:hAnsi="Arial Narrow" w:cs="Times New Roman"/>
                <w:i/>
                <w:iCs/>
                <w:color w:val="000000"/>
                <w:sz w:val="20"/>
                <w:szCs w:val="20"/>
              </w:rPr>
              <w:t>preddavkov</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-104 757 787</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-115 572 772</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-10 814 985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10,32</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ročné prerozdeľovanie poistného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-1 089 828</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2 603 287</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3 693 115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-338,87</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ostatné 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650 638</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632 638</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-18 000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-2,77</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Nedaňové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8 886 736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13 400 196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4 513 460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50,79</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Granty a transfery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1 072 519 205</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1 084 406 509</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11 887 305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Príjmové finančné operácie</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51 162 464</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80 822 604</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29 660 140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57,97</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 príjmové finančné operácie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1 123 681 669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1 165 229 113</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41 547 444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3,7</w:t>
            </w:r>
            <w:r w:rsidR="00407D98" w:rsidRPr="00864A6A">
              <w:rPr>
                <w:rFonts w:ascii="Arial Narrow" w:eastAsia="Times New Roman" w:hAnsi="Arial Narrow" w:cs="Times New Roman"/>
                <w:b/>
                <w:bCs/>
                <w:color w:val="000000"/>
                <w:sz w:val="20"/>
                <w:szCs w:val="20"/>
              </w:rPr>
              <w:t>0</w:t>
            </w:r>
          </w:p>
        </w:tc>
      </w:tr>
      <w:tr w:rsidR="00516396" w:rsidRPr="00864A6A" w:rsidTr="00AC4DA8">
        <w:trPr>
          <w:trHeight w:val="300"/>
          <w:jc w:val="center"/>
        </w:trPr>
        <w:tc>
          <w:tcPr>
            <w:tcW w:w="299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Príjmy Union v </w:t>
            </w:r>
            <w:r w:rsidR="00E81708" w:rsidRPr="00864A6A">
              <w:rPr>
                <w:rFonts w:ascii="Arial Narrow" w:eastAsia="Times New Roman" w:hAnsi="Arial Narrow" w:cs="Times New Roman"/>
                <w:b/>
                <w:bCs/>
                <w:color w:val="000000"/>
                <w:sz w:val="20"/>
                <w:szCs w:val="20"/>
              </w:rPr>
              <w:t>eur</w:t>
            </w:r>
          </w:p>
        </w:tc>
        <w:tc>
          <w:tcPr>
            <w:tcW w:w="184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2015</w:t>
            </w:r>
          </w:p>
        </w:tc>
        <w:tc>
          <w:tcPr>
            <w:tcW w:w="1417"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Rozdiel          </w:t>
            </w:r>
          </w:p>
        </w:tc>
        <w:tc>
          <w:tcPr>
            <w:tcW w:w="1418"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Vývoj v %</w:t>
            </w:r>
          </w:p>
        </w:tc>
      </w:tr>
      <w:tr w:rsidR="00516396" w:rsidRPr="00864A6A" w:rsidTr="00AC4DA8">
        <w:trPr>
          <w:trHeight w:val="300"/>
          <w:jc w:val="center"/>
        </w:trPr>
        <w:tc>
          <w:tcPr>
            <w:tcW w:w="299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84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2016-2015</w:t>
            </w:r>
          </w:p>
        </w:tc>
        <w:tc>
          <w:tcPr>
            <w:tcW w:w="1418"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F926DF">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Daňové príjmy, v tom: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277 770 858</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298 341 355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20 570 497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7,41</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zamestnanci</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53 803 937</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57 541 438</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3 737 502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6,95</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zamestnávatelia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134 271 253</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142 561 598</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8 290 345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6,17</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SZČO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16 079 807</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18 416 226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2 336 419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14,53</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iní platitelia</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6 069 973</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6 674 170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604 197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9,95</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štát</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119 324 268</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130 488 688</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11 164 420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9,36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472EB3"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 xml:space="preserve"> mesačné prerozdeľovanie                            </w:t>
            </w:r>
            <w:r w:rsidR="00472EB3" w:rsidRPr="00864A6A">
              <w:rPr>
                <w:rFonts w:ascii="Arial Narrow" w:eastAsia="Times New Roman" w:hAnsi="Arial Narrow" w:cs="Times New Roman"/>
                <w:i/>
                <w:iCs/>
                <w:color w:val="000000"/>
                <w:sz w:val="20"/>
                <w:szCs w:val="20"/>
              </w:rPr>
              <w:t xml:space="preserve">  </w:t>
            </w:r>
          </w:p>
          <w:p w:rsidR="00516396" w:rsidRPr="00864A6A" w:rsidRDefault="00472EB3"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00516396" w:rsidRPr="00864A6A">
              <w:rPr>
                <w:rFonts w:ascii="Arial Narrow" w:eastAsia="Times New Roman" w:hAnsi="Arial Narrow" w:cs="Times New Roman"/>
                <w:i/>
                <w:iCs/>
                <w:color w:val="000000"/>
                <w:sz w:val="20"/>
                <w:szCs w:val="20"/>
              </w:rPr>
              <w:t>preddavkov</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-44 261 137</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-53 908 986</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-9 647 849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21,8</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w:t>
            </w:r>
            <w:r w:rsidR="008B66E3"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ročné prerozdeľovanie poistného</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-7 913 316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-4 016 292</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3 897 024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-49,25</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 xml:space="preserve">   ostatné 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396 072</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584 513</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188 441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47,58</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Nedaňové príjmy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4 993 989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3 252 050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-1 741 939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-34,88</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Granty a transfery</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282 764 846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301 593 405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18 828 559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6,66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Príjmové finančné operácie</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40 824 319</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50 566 350</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9 742 030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23,86</w:t>
            </w:r>
          </w:p>
        </w:tc>
      </w:tr>
      <w:tr w:rsidR="00516396" w:rsidRPr="00864A6A" w:rsidTr="00AC4DA8">
        <w:trPr>
          <w:trHeight w:val="300"/>
          <w:jc w:val="center"/>
        </w:trPr>
        <w:tc>
          <w:tcPr>
            <w:tcW w:w="2992"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Príjmy + príjmové finančné operácie celkom</w:t>
            </w:r>
          </w:p>
        </w:tc>
        <w:tc>
          <w:tcPr>
            <w:tcW w:w="184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323 589 166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352 159 755</w:t>
            </w:r>
          </w:p>
        </w:tc>
        <w:tc>
          <w:tcPr>
            <w:tcW w:w="170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28 570 589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8,83</w:t>
            </w:r>
          </w:p>
        </w:tc>
      </w:tr>
    </w:tbl>
    <w:p w:rsidR="00516396" w:rsidRPr="00864A6A" w:rsidRDefault="00516396" w:rsidP="00516396">
      <w:pPr>
        <w:spacing w:line="240" w:lineRule="auto"/>
        <w:rPr>
          <w:rFonts w:ascii="Arial Narrow" w:eastAsia="Times New Roman" w:hAnsi="Arial Narrow" w:cs="Times New Roman"/>
          <w:noProof/>
          <w:sz w:val="20"/>
          <w:szCs w:val="20"/>
        </w:rPr>
      </w:pPr>
      <w:r w:rsidRPr="00864A6A">
        <w:rPr>
          <w:rFonts w:ascii="Arial Narrow" w:eastAsia="Times New Roman" w:hAnsi="Arial Narrow" w:cs="Arial"/>
          <w:i/>
          <w:iCs/>
          <w:sz w:val="20"/>
          <w:szCs w:val="20"/>
        </w:rPr>
        <w:t>Zdroj: ZP</w:t>
      </w:r>
    </w:p>
    <w:p w:rsidR="00516396" w:rsidRPr="00864A6A" w:rsidRDefault="00516396" w:rsidP="00516396">
      <w:pPr>
        <w:spacing w:beforeLines="60" w:before="144" w:afterLines="60" w:after="144" w:line="240" w:lineRule="auto"/>
        <w:rPr>
          <w:rFonts w:cs="Times New Roman"/>
          <w:color w:val="000000" w:themeColor="text1"/>
          <w:sz w:val="24"/>
          <w:szCs w:val="24"/>
          <w:lang w:eastAsia="cs-CZ"/>
        </w:rPr>
      </w:pPr>
    </w:p>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396" w:rsidP="00516396">
      <w:pPr>
        <w:spacing w:beforeLines="60" w:before="144" w:afterLines="60" w:after="144" w:line="240" w:lineRule="auto"/>
        <w:rPr>
          <w:rFonts w:cs="Times New Roman"/>
          <w:b/>
          <w:color w:val="000000" w:themeColor="text1"/>
          <w:sz w:val="24"/>
          <w:szCs w:val="24"/>
        </w:rPr>
      </w:pPr>
      <w:bookmarkStart w:id="231" w:name="_Toc485028205"/>
      <w:bookmarkStart w:id="232" w:name="_Toc485029723"/>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5</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Úspešnosť výberu poistného</w:t>
      </w:r>
      <w:bookmarkEnd w:id="231"/>
      <w:bookmarkEnd w:id="232"/>
    </w:p>
    <w:tbl>
      <w:tblPr>
        <w:tblW w:w="9360" w:type="dxa"/>
        <w:jc w:val="center"/>
        <w:tblCellMar>
          <w:left w:w="70" w:type="dxa"/>
          <w:right w:w="70" w:type="dxa"/>
        </w:tblCellMar>
        <w:tblLook w:val="04A0" w:firstRow="1" w:lastRow="0" w:firstColumn="1" w:lastColumn="0" w:noHBand="0" w:noVBand="1"/>
      </w:tblPr>
      <w:tblGrid>
        <w:gridCol w:w="1540"/>
        <w:gridCol w:w="1580"/>
        <w:gridCol w:w="1660"/>
        <w:gridCol w:w="1480"/>
        <w:gridCol w:w="1398"/>
        <w:gridCol w:w="1702"/>
      </w:tblGrid>
      <w:tr w:rsidR="00516396" w:rsidRPr="00864A6A" w:rsidTr="00DC0C07">
        <w:trPr>
          <w:trHeight w:val="510"/>
          <w:jc w:val="center"/>
        </w:trPr>
        <w:tc>
          <w:tcPr>
            <w:tcW w:w="3120"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Zdravotná poisťovňa</w:t>
            </w:r>
          </w:p>
        </w:tc>
        <w:tc>
          <w:tcPr>
            <w:tcW w:w="1660"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80"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39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46426D">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w:t>
            </w:r>
            <w:r w:rsidR="00626673" w:rsidRPr="00864A6A">
              <w:rPr>
                <w:rFonts w:ascii="Arial Narrow" w:eastAsia="Times New Roman" w:hAnsi="Arial Narrow" w:cs="Times New Roman"/>
                <w:b/>
                <w:color w:val="000000"/>
                <w:sz w:val="20"/>
                <w:szCs w:val="20"/>
              </w:rPr>
              <w:t>iel</w:t>
            </w:r>
            <w:r w:rsidR="00DC0C07" w:rsidRPr="00864A6A">
              <w:rPr>
                <w:rFonts w:ascii="Arial Narrow" w:eastAsia="Times New Roman" w:hAnsi="Arial Narrow" w:cs="Times New Roman"/>
                <w:b/>
                <w:color w:val="000000"/>
                <w:sz w:val="20"/>
                <w:szCs w:val="20"/>
              </w:rPr>
              <w:t xml:space="preserve">     </w:t>
            </w:r>
            <w:r w:rsidR="00626673" w:rsidRPr="00864A6A">
              <w:rPr>
                <w:rFonts w:ascii="Arial Narrow" w:eastAsia="Times New Roman" w:hAnsi="Arial Narrow" w:cs="Times New Roman"/>
                <w:b/>
                <w:color w:val="000000"/>
                <w:sz w:val="20"/>
                <w:szCs w:val="20"/>
              </w:rPr>
              <w:t xml:space="preserve"> </w:t>
            </w:r>
            <w:r w:rsidR="00472EB3"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2016-2015</w:t>
            </w:r>
          </w:p>
        </w:tc>
        <w:tc>
          <w:tcPr>
            <w:tcW w:w="1702"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DC0C07">
        <w:trPr>
          <w:trHeight w:val="300"/>
          <w:jc w:val="center"/>
        </w:trPr>
        <w:tc>
          <w:tcPr>
            <w:tcW w:w="1540"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VšZP</w:t>
            </w: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predpis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2 764 811 767</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2 907 316 204</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142 504 437</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5,15</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výber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2 658 781 955</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2 819 092 275</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160 310 319</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6,03</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úspešnosť výberu</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96,17</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96,97</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0,8</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r>
      <w:tr w:rsidR="00516396" w:rsidRPr="00864A6A" w:rsidTr="00DC0C07">
        <w:trPr>
          <w:trHeight w:val="300"/>
          <w:jc w:val="center"/>
        </w:trPr>
        <w:tc>
          <w:tcPr>
            <w:tcW w:w="154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DÔVERA</w:t>
            </w:r>
            <w:r w:rsidR="00516396" w:rsidRPr="00864A6A">
              <w:rPr>
                <w:rFonts w:ascii="Arial Narrow" w:eastAsia="Times New Roman" w:hAnsi="Arial Narrow" w:cs="Times New Roman"/>
                <w:b/>
                <w:bCs/>
                <w:color w:val="000000"/>
                <w:sz w:val="20"/>
                <w:szCs w:val="20"/>
              </w:rPr>
              <w:t xml:space="preserve"> </w:t>
            </w: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predpis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1 163 945 937</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1 189 110 851</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25 164 914</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2,16</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výber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1 148 091 014</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1 166 486 647</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18 395 633</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w:t>
            </w:r>
            <w:r w:rsidR="00407D98" w:rsidRPr="00864A6A">
              <w:rPr>
                <w:rFonts w:ascii="Arial Narrow" w:eastAsia="Times New Roman" w:hAnsi="Arial Narrow" w:cs="Times New Roman"/>
                <w:color w:val="000000"/>
                <w:sz w:val="20"/>
                <w:szCs w:val="20"/>
              </w:rPr>
              <w:t>0</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úspešnosť výberu</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98,64</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98,1</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-0,54</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407D98"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r>
      <w:tr w:rsidR="00516396" w:rsidRPr="00864A6A" w:rsidTr="00DC0C07">
        <w:trPr>
          <w:trHeight w:val="300"/>
          <w:jc w:val="center"/>
        </w:trPr>
        <w:tc>
          <w:tcPr>
            <w:tcW w:w="154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Union</w:t>
            </w: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predpis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325 572 340</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347 994 924</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22 422 583</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6,89</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výber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317 275 755</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341 281 048</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24 005 293</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7,57</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úspešnosť výberu</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97,45</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98,07</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0,62</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407D98"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r>
      <w:tr w:rsidR="00516396" w:rsidRPr="00864A6A" w:rsidTr="00DC0C07">
        <w:trPr>
          <w:trHeight w:val="300"/>
          <w:jc w:val="center"/>
        </w:trPr>
        <w:tc>
          <w:tcPr>
            <w:tcW w:w="154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Spolu</w:t>
            </w: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predpis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4 254 330 045</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4 444 421 979</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190 091 934</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4,47</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výber poistného</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4 124 148 725</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4 326 859 970</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202 711 245</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4,92</w:t>
            </w:r>
          </w:p>
        </w:tc>
      </w:tr>
      <w:tr w:rsidR="00516396" w:rsidRPr="00864A6A" w:rsidTr="00DC0C07">
        <w:trPr>
          <w:trHeight w:val="300"/>
          <w:jc w:val="center"/>
        </w:trPr>
        <w:tc>
          <w:tcPr>
            <w:tcW w:w="154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úspešnosť výberu</w:t>
            </w:r>
          </w:p>
        </w:tc>
        <w:tc>
          <w:tcPr>
            <w:tcW w:w="16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96,94</w:t>
            </w:r>
          </w:p>
        </w:tc>
        <w:tc>
          <w:tcPr>
            <w:tcW w:w="14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97,35</w:t>
            </w:r>
          </w:p>
        </w:tc>
        <w:tc>
          <w:tcPr>
            <w:tcW w:w="139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0,41</w:t>
            </w:r>
          </w:p>
        </w:tc>
        <w:tc>
          <w:tcPr>
            <w:tcW w:w="1702" w:type="dxa"/>
            <w:tcBorders>
              <w:top w:val="nil"/>
              <w:left w:val="nil"/>
              <w:bottom w:val="single" w:sz="4" w:space="0" w:color="auto"/>
              <w:right w:val="single" w:sz="4" w:space="0" w:color="auto"/>
            </w:tcBorders>
            <w:shd w:val="clear" w:color="auto" w:fill="auto"/>
            <w:noWrap/>
            <w:vAlign w:val="center"/>
            <w:hideMark/>
          </w:tcPr>
          <w:p w:rsidR="00516396" w:rsidRPr="00864A6A" w:rsidRDefault="00407D98"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r>
      <w:tr w:rsidR="00516396" w:rsidRPr="00864A6A" w:rsidTr="00DC0C07">
        <w:trPr>
          <w:trHeight w:val="300"/>
          <w:jc w:val="center"/>
        </w:trPr>
        <w:tc>
          <w:tcPr>
            <w:tcW w:w="3120" w:type="dxa"/>
            <w:gridSpan w:val="2"/>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Zdroj: zdravotné poisťovne</w:t>
            </w:r>
          </w:p>
        </w:tc>
        <w:tc>
          <w:tcPr>
            <w:tcW w:w="166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8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39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702"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DC0C07">
        <w:trPr>
          <w:trHeight w:val="300"/>
          <w:jc w:val="center"/>
        </w:trPr>
        <w:tc>
          <w:tcPr>
            <w:tcW w:w="4780" w:type="dxa"/>
            <w:gridSpan w:val="3"/>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údaje sú vykázané na akruálnom princípe</w:t>
            </w:r>
          </w:p>
        </w:tc>
        <w:tc>
          <w:tcPr>
            <w:tcW w:w="148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39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702"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bl>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396" w:rsidP="00516396">
      <w:pPr>
        <w:spacing w:beforeLines="60" w:before="144" w:afterLines="60" w:after="144" w:line="240" w:lineRule="auto"/>
        <w:rPr>
          <w:rFonts w:cs="Times New Roman"/>
          <w:b/>
          <w:color w:val="000000" w:themeColor="text1"/>
          <w:sz w:val="24"/>
          <w:szCs w:val="24"/>
        </w:rPr>
      </w:pPr>
      <w:bookmarkStart w:id="233" w:name="_Toc485028206"/>
      <w:bookmarkStart w:id="234" w:name="_Toc485029724"/>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6</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Ročné zúčtovanie poistného</w:t>
      </w:r>
      <w:bookmarkEnd w:id="233"/>
      <w:bookmarkEnd w:id="234"/>
      <w:r w:rsidRPr="00864A6A">
        <w:rPr>
          <w:rFonts w:cs="Times New Roman"/>
          <w:b/>
          <w:color w:val="000000" w:themeColor="text1"/>
          <w:sz w:val="24"/>
          <w:szCs w:val="24"/>
        </w:rPr>
        <w:t xml:space="preserve">  </w:t>
      </w:r>
    </w:p>
    <w:tbl>
      <w:tblPr>
        <w:tblW w:w="9513" w:type="dxa"/>
        <w:jc w:val="center"/>
        <w:tblCellMar>
          <w:left w:w="70" w:type="dxa"/>
          <w:right w:w="70" w:type="dxa"/>
        </w:tblCellMar>
        <w:tblLook w:val="04A0" w:firstRow="1" w:lastRow="0" w:firstColumn="1" w:lastColumn="0" w:noHBand="0" w:noVBand="1"/>
      </w:tblPr>
      <w:tblGrid>
        <w:gridCol w:w="4680"/>
        <w:gridCol w:w="1289"/>
        <w:gridCol w:w="1276"/>
        <w:gridCol w:w="1275"/>
        <w:gridCol w:w="993"/>
      </w:tblGrid>
      <w:tr w:rsidR="00516396" w:rsidRPr="00864A6A" w:rsidTr="00AC4DA8">
        <w:trPr>
          <w:trHeight w:val="525"/>
          <w:jc w:val="center"/>
        </w:trPr>
        <w:tc>
          <w:tcPr>
            <w:tcW w:w="4680" w:type="dxa"/>
            <w:tcBorders>
              <w:top w:val="single" w:sz="8" w:space="0" w:color="auto"/>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bCs/>
                <w:sz w:val="20"/>
                <w:szCs w:val="20"/>
              </w:rPr>
            </w:pPr>
            <w:r w:rsidRPr="00864A6A">
              <w:rPr>
                <w:rFonts w:ascii="Arial Narrow" w:eastAsia="Times New Roman" w:hAnsi="Arial Narrow" w:cs="Arial"/>
                <w:b/>
                <w:bCs/>
                <w:sz w:val="20"/>
                <w:szCs w:val="20"/>
              </w:rPr>
              <w:t>Ukazovateľ</w:t>
            </w:r>
          </w:p>
        </w:tc>
        <w:tc>
          <w:tcPr>
            <w:tcW w:w="1289" w:type="dxa"/>
            <w:tcBorders>
              <w:top w:val="single" w:sz="8"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RZ 2014</w:t>
            </w:r>
          </w:p>
        </w:tc>
        <w:tc>
          <w:tcPr>
            <w:tcW w:w="1276" w:type="dxa"/>
            <w:tcBorders>
              <w:top w:val="single" w:sz="8"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RZ 2015</w:t>
            </w:r>
          </w:p>
        </w:tc>
        <w:tc>
          <w:tcPr>
            <w:tcW w:w="1275" w:type="dxa"/>
            <w:tcBorders>
              <w:top w:val="single" w:sz="8" w:space="0" w:color="auto"/>
              <w:left w:val="nil"/>
              <w:bottom w:val="single" w:sz="4" w:space="0" w:color="auto"/>
              <w:right w:val="single" w:sz="4" w:space="0" w:color="auto"/>
            </w:tcBorders>
            <w:shd w:val="clear" w:color="auto" w:fill="auto"/>
            <w:vAlign w:val="center"/>
            <w:hideMark/>
          </w:tcPr>
          <w:p w:rsidR="00516396" w:rsidRPr="00864A6A" w:rsidRDefault="00516396" w:rsidP="0046426D">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 xml:space="preserve">Rozdiel </w:t>
            </w:r>
            <w:r w:rsidR="00DC0C07" w:rsidRPr="00864A6A">
              <w:rPr>
                <w:rFonts w:ascii="Arial Narrow" w:eastAsia="Times New Roman" w:hAnsi="Arial Narrow" w:cs="Arial"/>
                <w:b/>
                <w:sz w:val="20"/>
                <w:szCs w:val="20"/>
              </w:rPr>
              <w:t xml:space="preserve">   </w:t>
            </w:r>
            <w:r w:rsidR="00472EB3" w:rsidRPr="00864A6A">
              <w:rPr>
                <w:rFonts w:ascii="Arial Narrow" w:eastAsia="Times New Roman" w:hAnsi="Arial Narrow" w:cs="Arial"/>
                <w:b/>
                <w:sz w:val="20"/>
                <w:szCs w:val="20"/>
              </w:rPr>
              <w:t xml:space="preserve"> </w:t>
            </w:r>
            <w:r w:rsidRPr="00864A6A">
              <w:rPr>
                <w:rFonts w:ascii="Arial Narrow" w:eastAsia="Times New Roman" w:hAnsi="Arial Narrow" w:cs="Arial"/>
                <w:b/>
                <w:sz w:val="20"/>
                <w:szCs w:val="20"/>
              </w:rPr>
              <w:t>2015-2014</w:t>
            </w:r>
          </w:p>
        </w:tc>
        <w:tc>
          <w:tcPr>
            <w:tcW w:w="993" w:type="dxa"/>
            <w:tcBorders>
              <w:top w:val="single" w:sz="8" w:space="0" w:color="auto"/>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Vývoj v</w:t>
            </w:r>
            <w:r w:rsidR="00E81708" w:rsidRPr="00864A6A">
              <w:rPr>
                <w:rFonts w:ascii="Arial Narrow" w:eastAsia="Times New Roman" w:hAnsi="Arial Narrow" w:cs="Arial"/>
                <w:b/>
                <w:sz w:val="20"/>
                <w:szCs w:val="20"/>
              </w:rPr>
              <w:t xml:space="preserve"> </w:t>
            </w:r>
            <w:r w:rsidRPr="00864A6A">
              <w:rPr>
                <w:rFonts w:ascii="Arial Narrow" w:eastAsia="Times New Roman" w:hAnsi="Arial Narrow" w:cs="Arial"/>
                <w:b/>
                <w:sz w:val="20"/>
                <w:szCs w:val="20"/>
              </w:rPr>
              <w:t>%</w:t>
            </w:r>
          </w:p>
        </w:tc>
      </w:tr>
      <w:tr w:rsidR="00516396" w:rsidRPr="00864A6A" w:rsidTr="00AC4DA8">
        <w:trPr>
          <w:trHeight w:val="270"/>
          <w:jc w:val="center"/>
        </w:trPr>
        <w:tc>
          <w:tcPr>
            <w:tcW w:w="4680" w:type="dxa"/>
            <w:tcBorders>
              <w:top w:val="single" w:sz="4" w:space="0" w:color="auto"/>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Arial"/>
                <w:b/>
                <w:bCs/>
                <w:sz w:val="20"/>
                <w:szCs w:val="20"/>
              </w:rPr>
            </w:pPr>
            <w:r w:rsidRPr="00864A6A">
              <w:rPr>
                <w:rFonts w:ascii="Arial Narrow" w:eastAsia="Times New Roman" w:hAnsi="Arial Narrow" w:cs="Arial"/>
                <w:b/>
                <w:bCs/>
                <w:sz w:val="20"/>
                <w:szCs w:val="20"/>
              </w:rPr>
              <w:t>Počet poistencov, za ktorých ZP mala vykonať  RZP</w:t>
            </w:r>
          </w:p>
        </w:tc>
        <w:tc>
          <w:tcPr>
            <w:tcW w:w="1289"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560 966</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1 287 849</w:t>
            </w:r>
          </w:p>
        </w:tc>
        <w:tc>
          <w:tcPr>
            <w:tcW w:w="1275"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726 883</w:t>
            </w:r>
          </w:p>
        </w:tc>
        <w:tc>
          <w:tcPr>
            <w:tcW w:w="993" w:type="dxa"/>
            <w:tcBorders>
              <w:top w:val="single" w:sz="4" w:space="0" w:color="auto"/>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129,58</w:t>
            </w:r>
          </w:p>
        </w:tc>
      </w:tr>
      <w:tr w:rsidR="00516396" w:rsidRPr="00864A6A" w:rsidTr="00AC4DA8">
        <w:trPr>
          <w:trHeight w:val="255"/>
          <w:jc w:val="center"/>
        </w:trPr>
        <w:tc>
          <w:tcPr>
            <w:tcW w:w="4680" w:type="dxa"/>
            <w:tcBorders>
              <w:top w:val="nil"/>
              <w:left w:val="single" w:sz="8" w:space="0" w:color="auto"/>
              <w:bottom w:val="nil"/>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Arial"/>
                <w:b/>
                <w:bCs/>
                <w:sz w:val="20"/>
                <w:szCs w:val="20"/>
              </w:rPr>
            </w:pPr>
            <w:r w:rsidRPr="00864A6A">
              <w:rPr>
                <w:rFonts w:ascii="Arial Narrow" w:eastAsia="Times New Roman" w:hAnsi="Arial Narrow" w:cs="Arial"/>
                <w:b/>
                <w:bCs/>
                <w:sz w:val="20"/>
                <w:szCs w:val="20"/>
              </w:rPr>
              <w:t xml:space="preserve">Počet vykonaných RZP </w:t>
            </w:r>
          </w:p>
        </w:tc>
        <w:tc>
          <w:tcPr>
            <w:tcW w:w="1289"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560 966</w:t>
            </w:r>
          </w:p>
        </w:tc>
        <w:tc>
          <w:tcPr>
            <w:tcW w:w="1276"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1 287 852</w:t>
            </w:r>
          </w:p>
        </w:tc>
        <w:tc>
          <w:tcPr>
            <w:tcW w:w="1275"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726 886</w:t>
            </w:r>
          </w:p>
        </w:tc>
        <w:tc>
          <w:tcPr>
            <w:tcW w:w="993" w:type="dxa"/>
            <w:tcBorders>
              <w:top w:val="nil"/>
              <w:left w:val="nil"/>
              <w:bottom w:val="nil"/>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129,58</w:t>
            </w:r>
          </w:p>
        </w:tc>
      </w:tr>
      <w:tr w:rsidR="00516396" w:rsidRPr="00864A6A" w:rsidTr="00AC4DA8">
        <w:trPr>
          <w:trHeight w:val="255"/>
          <w:jc w:val="center"/>
        </w:trPr>
        <w:tc>
          <w:tcPr>
            <w:tcW w:w="4680" w:type="dxa"/>
            <w:tcBorders>
              <w:top w:val="single" w:sz="4" w:space="0" w:color="auto"/>
              <w:left w:val="single" w:sz="8" w:space="0" w:color="auto"/>
              <w:bottom w:val="single" w:sz="4" w:space="0" w:color="auto"/>
              <w:right w:val="nil"/>
            </w:tcBorders>
            <w:shd w:val="clear" w:color="auto" w:fill="auto"/>
            <w:vAlign w:val="center"/>
            <w:hideMark/>
          </w:tcPr>
          <w:p w:rsidR="00516396" w:rsidRPr="00864A6A" w:rsidRDefault="00516396" w:rsidP="00516396">
            <w:pPr>
              <w:spacing w:line="240" w:lineRule="auto"/>
              <w:rPr>
                <w:rFonts w:ascii="Arial Narrow" w:eastAsia="Times New Roman" w:hAnsi="Arial Narrow" w:cs="Arial"/>
                <w:i/>
                <w:iCs/>
                <w:sz w:val="20"/>
                <w:szCs w:val="20"/>
              </w:rPr>
            </w:pPr>
            <w:r w:rsidRPr="00864A6A">
              <w:rPr>
                <w:rFonts w:ascii="Arial Narrow" w:eastAsia="Times New Roman" w:hAnsi="Arial Narrow" w:cs="Arial"/>
                <w:i/>
                <w:iCs/>
                <w:sz w:val="20"/>
                <w:szCs w:val="20"/>
              </w:rPr>
              <w:t>z toho:</w:t>
            </w:r>
          </w:p>
        </w:tc>
        <w:tc>
          <w:tcPr>
            <w:tcW w:w="1289" w:type="dxa"/>
            <w:tcBorders>
              <w:top w:val="single" w:sz="4" w:space="0" w:color="auto"/>
              <w:left w:val="nil"/>
              <w:bottom w:val="single" w:sz="4" w:space="0" w:color="auto"/>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noProof/>
                <w:sz w:val="20"/>
                <w:szCs w:val="20"/>
              </w:rPr>
            </w:pPr>
            <w:r w:rsidRPr="00864A6A">
              <w:rPr>
                <w:rFonts w:ascii="Arial Narrow" w:eastAsia="Times New Roman" w:hAnsi="Arial Narrow" w:cs="Arial"/>
                <w:noProof/>
                <w:sz w:val="20"/>
                <w:szCs w:val="20"/>
              </w:rPr>
              <w:t> </w:t>
            </w:r>
          </w:p>
        </w:tc>
        <w:tc>
          <w:tcPr>
            <w:tcW w:w="1276" w:type="dxa"/>
            <w:tcBorders>
              <w:top w:val="single" w:sz="4" w:space="0" w:color="auto"/>
              <w:left w:val="nil"/>
              <w:bottom w:val="single" w:sz="4" w:space="0" w:color="auto"/>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noProof/>
                <w:sz w:val="20"/>
                <w:szCs w:val="20"/>
              </w:rPr>
            </w:pPr>
            <w:r w:rsidRPr="00864A6A">
              <w:rPr>
                <w:rFonts w:ascii="Arial Narrow" w:eastAsia="Times New Roman" w:hAnsi="Arial Narrow" w:cs="Arial"/>
                <w:noProof/>
                <w:sz w:val="20"/>
                <w:szCs w:val="20"/>
              </w:rPr>
              <w:t> </w:t>
            </w:r>
          </w:p>
        </w:tc>
        <w:tc>
          <w:tcPr>
            <w:tcW w:w="1275" w:type="dxa"/>
            <w:tcBorders>
              <w:top w:val="single" w:sz="4" w:space="0" w:color="auto"/>
              <w:left w:val="nil"/>
              <w:bottom w:val="single" w:sz="4" w:space="0" w:color="auto"/>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noProof/>
                <w:sz w:val="20"/>
                <w:szCs w:val="20"/>
              </w:rPr>
            </w:pPr>
            <w:r w:rsidRPr="00864A6A">
              <w:rPr>
                <w:rFonts w:ascii="Arial Narrow" w:eastAsia="Times New Roman" w:hAnsi="Arial Narrow" w:cs="Arial"/>
                <w:noProof/>
                <w:sz w:val="20"/>
                <w:szCs w:val="20"/>
              </w:rPr>
              <w:t> </w:t>
            </w:r>
          </w:p>
        </w:tc>
        <w:tc>
          <w:tcPr>
            <w:tcW w:w="993" w:type="dxa"/>
            <w:tcBorders>
              <w:top w:val="single" w:sz="4" w:space="0" w:color="auto"/>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noProof/>
                <w:sz w:val="20"/>
                <w:szCs w:val="20"/>
              </w:rPr>
            </w:pPr>
            <w:r w:rsidRPr="00864A6A">
              <w:rPr>
                <w:rFonts w:ascii="Arial Narrow" w:eastAsia="Times New Roman" w:hAnsi="Arial Narrow" w:cs="Arial"/>
                <w:noProof/>
                <w:sz w:val="20"/>
                <w:szCs w:val="20"/>
              </w:rPr>
              <w:t> </w:t>
            </w:r>
          </w:p>
        </w:tc>
      </w:tr>
      <w:tr w:rsidR="00516396" w:rsidRPr="00864A6A" w:rsidTr="00AC4DA8">
        <w:trPr>
          <w:trHeight w:val="1020"/>
          <w:jc w:val="center"/>
        </w:trPr>
        <w:tc>
          <w:tcPr>
            <w:tcW w:w="468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b/>
                <w:bCs/>
                <w:sz w:val="20"/>
                <w:szCs w:val="20"/>
                <w:u w:val="single"/>
              </w:rPr>
            </w:pPr>
            <w:r w:rsidRPr="00864A6A">
              <w:rPr>
                <w:rFonts w:ascii="Arial Narrow" w:eastAsia="Times New Roman" w:hAnsi="Arial Narrow" w:cs="Arial"/>
                <w:b/>
                <w:bCs/>
                <w:sz w:val="20"/>
                <w:szCs w:val="20"/>
                <w:u w:val="single"/>
              </w:rPr>
              <w:t>A/ Výsledok RZP- preplatok</w:t>
            </w:r>
            <w:r w:rsidRPr="00864A6A">
              <w:rPr>
                <w:rFonts w:ascii="Arial Narrow" w:eastAsia="Times New Roman" w:hAnsi="Arial Narrow" w:cs="Arial"/>
                <w:sz w:val="20"/>
                <w:szCs w:val="20"/>
              </w:rPr>
              <w:t xml:space="preserve"> </w:t>
            </w:r>
            <w:r w:rsidR="0046426D" w:rsidRPr="00864A6A">
              <w:rPr>
                <w:rFonts w:ascii="Arial Narrow" w:eastAsia="Times New Roman" w:hAnsi="Arial Narrow" w:cs="Arial"/>
                <w:sz w:val="20"/>
                <w:szCs w:val="20"/>
              </w:rPr>
              <w:t xml:space="preserve">- </w:t>
            </w:r>
            <w:r w:rsidRPr="00864A6A">
              <w:rPr>
                <w:rFonts w:ascii="Arial Narrow" w:eastAsia="Times New Roman" w:hAnsi="Arial Narrow" w:cs="Arial"/>
                <w:sz w:val="20"/>
                <w:szCs w:val="20"/>
              </w:rPr>
              <w:t>počet oznámení platiteľovi poistného (zamestnávateľovi, samostatne zárobkovo činnej osobe alebo samoplatiteľovi)</w:t>
            </w:r>
            <w:r w:rsidR="0046426D" w:rsidRPr="00864A6A">
              <w:rPr>
                <w:rFonts w:ascii="Arial Narrow" w:eastAsia="Times New Roman" w:hAnsi="Arial Narrow" w:cs="Arial"/>
                <w:sz w:val="20"/>
                <w:szCs w:val="20"/>
              </w:rPr>
              <w:t>,</w:t>
            </w:r>
            <w:r w:rsidRPr="00864A6A">
              <w:rPr>
                <w:rFonts w:ascii="Arial Narrow" w:eastAsia="Times New Roman" w:hAnsi="Arial Narrow" w:cs="Arial"/>
                <w:sz w:val="20"/>
                <w:szCs w:val="20"/>
              </w:rPr>
              <w:t xml:space="preserve"> resp. poistencovi - §</w:t>
            </w:r>
            <w:r w:rsidR="0046426D" w:rsidRPr="00864A6A">
              <w:rPr>
                <w:rFonts w:ascii="Arial Narrow" w:eastAsia="Times New Roman" w:hAnsi="Arial Narrow" w:cs="Arial"/>
                <w:sz w:val="20"/>
                <w:szCs w:val="20"/>
              </w:rPr>
              <w:t xml:space="preserve"> </w:t>
            </w:r>
            <w:r w:rsidRPr="00864A6A">
              <w:rPr>
                <w:rFonts w:ascii="Arial Narrow" w:eastAsia="Times New Roman" w:hAnsi="Arial Narrow" w:cs="Arial"/>
                <w:sz w:val="20"/>
                <w:szCs w:val="20"/>
              </w:rPr>
              <w:t>19 ods. 8 zákona</w:t>
            </w:r>
            <w:r w:rsidR="00F8453E" w:rsidRPr="00864A6A">
              <w:rPr>
                <w:rFonts w:ascii="Arial Narrow" w:eastAsia="Times New Roman" w:hAnsi="Arial Narrow" w:cs="Arial"/>
                <w:sz w:val="20"/>
                <w:szCs w:val="20"/>
              </w:rPr>
              <w:t xml:space="preserve"> č.580/2004 Z. z.</w:t>
            </w:r>
          </w:p>
        </w:tc>
        <w:tc>
          <w:tcPr>
            <w:tcW w:w="128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329 827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774 241</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444 414</w:t>
            </w:r>
          </w:p>
        </w:tc>
        <w:tc>
          <w:tcPr>
            <w:tcW w:w="993"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134,74</w:t>
            </w:r>
          </w:p>
        </w:tc>
      </w:tr>
      <w:tr w:rsidR="00516396" w:rsidRPr="00864A6A" w:rsidTr="00AC4DA8">
        <w:trPr>
          <w:trHeight w:val="255"/>
          <w:jc w:val="center"/>
        </w:trPr>
        <w:tc>
          <w:tcPr>
            <w:tcW w:w="468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A94C4A">
            <w:pPr>
              <w:spacing w:line="240" w:lineRule="auto"/>
              <w:rPr>
                <w:rFonts w:ascii="Arial Narrow" w:eastAsia="Times New Roman" w:hAnsi="Arial Narrow" w:cs="Arial"/>
                <w:sz w:val="20"/>
                <w:szCs w:val="20"/>
              </w:rPr>
            </w:pPr>
            <w:r w:rsidRPr="00864A6A">
              <w:rPr>
                <w:rFonts w:ascii="Arial Narrow" w:eastAsia="Times New Roman" w:hAnsi="Arial Narrow" w:cs="Arial"/>
                <w:sz w:val="20"/>
                <w:szCs w:val="20"/>
              </w:rPr>
              <w:t xml:space="preserve">A.1     Finančná výška preplatkov z RZP  v </w:t>
            </w:r>
            <w:r w:rsidR="00A94C4A" w:rsidRPr="00864A6A">
              <w:rPr>
                <w:rFonts w:ascii="Arial Narrow" w:eastAsia="Times New Roman" w:hAnsi="Arial Narrow" w:cs="Arial"/>
                <w:sz w:val="20"/>
                <w:szCs w:val="20"/>
              </w:rPr>
              <w:t>eur</w:t>
            </w:r>
          </w:p>
        </w:tc>
        <w:tc>
          <w:tcPr>
            <w:tcW w:w="128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21 235 618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167 107 903</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145 872 286</w:t>
            </w:r>
          </w:p>
        </w:tc>
        <w:tc>
          <w:tcPr>
            <w:tcW w:w="993"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686,92</w:t>
            </w:r>
          </w:p>
        </w:tc>
      </w:tr>
      <w:tr w:rsidR="00516396" w:rsidRPr="00864A6A" w:rsidTr="00AC4DA8">
        <w:trPr>
          <w:trHeight w:val="255"/>
          <w:jc w:val="center"/>
        </w:trPr>
        <w:tc>
          <w:tcPr>
            <w:tcW w:w="468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Arial"/>
                <w:sz w:val="20"/>
                <w:szCs w:val="20"/>
              </w:rPr>
            </w:pPr>
            <w:r w:rsidRPr="00864A6A">
              <w:rPr>
                <w:rFonts w:ascii="Arial Narrow" w:eastAsia="Times New Roman" w:hAnsi="Arial Narrow" w:cs="Arial"/>
                <w:sz w:val="20"/>
                <w:szCs w:val="20"/>
              </w:rPr>
              <w:t xml:space="preserve">A.2     Realizované úhrady preplatkov z RZP v </w:t>
            </w:r>
            <w:r w:rsidR="00A94C4A" w:rsidRPr="00864A6A">
              <w:rPr>
                <w:rFonts w:ascii="Arial Narrow" w:eastAsia="Times New Roman" w:hAnsi="Arial Narrow" w:cs="Arial"/>
                <w:sz w:val="20"/>
                <w:szCs w:val="20"/>
              </w:rPr>
              <w:t>eur</w:t>
            </w:r>
          </w:p>
        </w:tc>
        <w:tc>
          <w:tcPr>
            <w:tcW w:w="128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19 917 844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156 669 222</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136 751 377</w:t>
            </w:r>
          </w:p>
        </w:tc>
        <w:tc>
          <w:tcPr>
            <w:tcW w:w="993"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686,58</w:t>
            </w:r>
          </w:p>
        </w:tc>
      </w:tr>
      <w:tr w:rsidR="00516396" w:rsidRPr="00864A6A" w:rsidTr="00AC4DA8">
        <w:trPr>
          <w:trHeight w:val="1080"/>
          <w:jc w:val="center"/>
        </w:trPr>
        <w:tc>
          <w:tcPr>
            <w:tcW w:w="468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46426D">
            <w:pPr>
              <w:spacing w:line="240" w:lineRule="auto"/>
              <w:jc w:val="left"/>
              <w:rPr>
                <w:rFonts w:ascii="Arial Narrow" w:eastAsia="Times New Roman" w:hAnsi="Arial Narrow" w:cs="Arial"/>
                <w:b/>
                <w:bCs/>
                <w:sz w:val="20"/>
                <w:szCs w:val="20"/>
                <w:u w:val="single"/>
              </w:rPr>
            </w:pPr>
            <w:r w:rsidRPr="00864A6A">
              <w:rPr>
                <w:rFonts w:ascii="Arial Narrow" w:eastAsia="Times New Roman" w:hAnsi="Arial Narrow" w:cs="Arial"/>
                <w:b/>
                <w:bCs/>
                <w:sz w:val="20"/>
                <w:szCs w:val="20"/>
                <w:u w:val="single"/>
              </w:rPr>
              <w:t>B/ Výsledok RZP- nedoplatok</w:t>
            </w:r>
            <w:r w:rsidRPr="00864A6A">
              <w:rPr>
                <w:rFonts w:ascii="Arial Narrow" w:eastAsia="Times New Roman" w:hAnsi="Arial Narrow" w:cs="Arial"/>
                <w:sz w:val="20"/>
                <w:szCs w:val="20"/>
              </w:rPr>
              <w:t xml:space="preserve"> -</w:t>
            </w:r>
            <w:r w:rsidR="0046426D" w:rsidRPr="00864A6A">
              <w:rPr>
                <w:rFonts w:ascii="Arial Narrow" w:eastAsia="Times New Roman" w:hAnsi="Arial Narrow" w:cs="Arial"/>
                <w:sz w:val="20"/>
                <w:szCs w:val="20"/>
              </w:rPr>
              <w:t xml:space="preserve"> </w:t>
            </w:r>
            <w:r w:rsidRPr="00864A6A">
              <w:rPr>
                <w:rFonts w:ascii="Arial Narrow" w:eastAsia="Times New Roman" w:hAnsi="Arial Narrow" w:cs="Arial"/>
                <w:sz w:val="20"/>
                <w:szCs w:val="20"/>
              </w:rPr>
              <w:t xml:space="preserve">počet zaslaných výkazov nedoplatkov platiteľovi poistného </w:t>
            </w:r>
            <w:r w:rsidRPr="00864A6A">
              <w:rPr>
                <w:rFonts w:ascii="Arial Narrow" w:eastAsia="Times New Roman" w:hAnsi="Arial Narrow" w:cs="Arial"/>
                <w:i/>
                <w:iCs/>
                <w:sz w:val="20"/>
                <w:szCs w:val="20"/>
              </w:rPr>
              <w:t>(zamestnávateľovi, samostatne zárobkovo činnej osobe alebo samoplatiteľovi)</w:t>
            </w:r>
            <w:r w:rsidR="0046426D" w:rsidRPr="00864A6A">
              <w:rPr>
                <w:rFonts w:ascii="Arial Narrow" w:eastAsia="Times New Roman" w:hAnsi="Arial Narrow" w:cs="Arial"/>
                <w:i/>
                <w:iCs/>
                <w:sz w:val="20"/>
                <w:szCs w:val="20"/>
              </w:rPr>
              <w:t>,</w:t>
            </w:r>
            <w:r w:rsidRPr="00864A6A">
              <w:rPr>
                <w:rFonts w:ascii="Arial Narrow" w:eastAsia="Times New Roman" w:hAnsi="Arial Narrow" w:cs="Arial"/>
                <w:sz w:val="20"/>
                <w:szCs w:val="20"/>
              </w:rPr>
              <w:t xml:space="preserve"> resp. poistencovi - §</w:t>
            </w:r>
            <w:r w:rsidR="0046426D" w:rsidRPr="00864A6A">
              <w:rPr>
                <w:rFonts w:ascii="Arial Narrow" w:eastAsia="Times New Roman" w:hAnsi="Arial Narrow" w:cs="Arial"/>
                <w:sz w:val="20"/>
                <w:szCs w:val="20"/>
              </w:rPr>
              <w:t xml:space="preserve"> </w:t>
            </w:r>
            <w:r w:rsidRPr="00864A6A">
              <w:rPr>
                <w:rFonts w:ascii="Arial Narrow" w:eastAsia="Times New Roman" w:hAnsi="Arial Narrow" w:cs="Arial"/>
                <w:sz w:val="20"/>
                <w:szCs w:val="20"/>
              </w:rPr>
              <w:t>19 ods. 9 zákona</w:t>
            </w:r>
            <w:r w:rsidR="00F8453E" w:rsidRPr="00864A6A">
              <w:rPr>
                <w:rFonts w:ascii="Arial Narrow" w:eastAsia="Times New Roman" w:hAnsi="Arial Narrow" w:cs="Arial"/>
                <w:sz w:val="20"/>
                <w:szCs w:val="20"/>
              </w:rPr>
              <w:t xml:space="preserve"> č. 580/2004 Z. z.</w:t>
            </w:r>
          </w:p>
        </w:tc>
        <w:tc>
          <w:tcPr>
            <w:tcW w:w="128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289 228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343 190</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53 962</w:t>
            </w:r>
          </w:p>
        </w:tc>
        <w:tc>
          <w:tcPr>
            <w:tcW w:w="993"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18,66</w:t>
            </w:r>
          </w:p>
        </w:tc>
      </w:tr>
      <w:tr w:rsidR="00516396" w:rsidRPr="00864A6A" w:rsidTr="00AC4DA8">
        <w:trPr>
          <w:trHeight w:val="510"/>
          <w:jc w:val="center"/>
        </w:trPr>
        <w:tc>
          <w:tcPr>
            <w:tcW w:w="468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Arial"/>
                <w:sz w:val="20"/>
                <w:szCs w:val="20"/>
              </w:rPr>
            </w:pPr>
            <w:r w:rsidRPr="00864A6A">
              <w:rPr>
                <w:rFonts w:ascii="Arial Narrow" w:eastAsia="Times New Roman" w:hAnsi="Arial Narrow" w:cs="Arial"/>
                <w:sz w:val="20"/>
                <w:szCs w:val="20"/>
              </w:rPr>
              <w:t xml:space="preserve">B.1  Finančná výška nedoplatkov z RZP v </w:t>
            </w:r>
            <w:r w:rsidR="00A94C4A" w:rsidRPr="00864A6A">
              <w:rPr>
                <w:rFonts w:ascii="Arial Narrow" w:eastAsia="Times New Roman" w:hAnsi="Arial Narrow" w:cs="Arial"/>
                <w:sz w:val="20"/>
                <w:szCs w:val="20"/>
              </w:rPr>
              <w:t>eur</w:t>
            </w:r>
            <w:r w:rsidRPr="00864A6A">
              <w:rPr>
                <w:rFonts w:ascii="Arial Narrow" w:eastAsia="Times New Roman" w:hAnsi="Arial Narrow" w:cs="Arial"/>
                <w:sz w:val="20"/>
                <w:szCs w:val="20"/>
              </w:rPr>
              <w:t xml:space="preserve"> (uvedené vo    výkazoch nedoplatkov) </w:t>
            </w:r>
          </w:p>
        </w:tc>
        <w:tc>
          <w:tcPr>
            <w:tcW w:w="128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77 101 044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86 035 445</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8 934 402</w:t>
            </w:r>
          </w:p>
        </w:tc>
        <w:tc>
          <w:tcPr>
            <w:tcW w:w="993"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11,59</w:t>
            </w:r>
          </w:p>
        </w:tc>
      </w:tr>
      <w:tr w:rsidR="00516396" w:rsidRPr="00864A6A" w:rsidTr="00AC4DA8">
        <w:trPr>
          <w:trHeight w:val="255"/>
          <w:jc w:val="center"/>
        </w:trPr>
        <w:tc>
          <w:tcPr>
            <w:tcW w:w="468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Arial"/>
                <w:sz w:val="20"/>
                <w:szCs w:val="20"/>
              </w:rPr>
            </w:pPr>
            <w:r w:rsidRPr="00864A6A">
              <w:rPr>
                <w:rFonts w:ascii="Arial Narrow" w:eastAsia="Times New Roman" w:hAnsi="Arial Narrow" w:cs="Arial"/>
                <w:sz w:val="20"/>
                <w:szCs w:val="20"/>
              </w:rPr>
              <w:t xml:space="preserve">B.2   Uhradené nedoplatky z RZP v </w:t>
            </w:r>
            <w:r w:rsidR="00E81708" w:rsidRPr="00864A6A">
              <w:rPr>
                <w:rFonts w:ascii="Arial Narrow" w:eastAsia="Times New Roman" w:hAnsi="Arial Narrow" w:cs="Arial"/>
                <w:sz w:val="20"/>
                <w:szCs w:val="20"/>
              </w:rPr>
              <w:t>eur</w:t>
            </w:r>
          </w:p>
        </w:tc>
        <w:tc>
          <w:tcPr>
            <w:tcW w:w="128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64 030 620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75 460 408</w:t>
            </w:r>
          </w:p>
        </w:tc>
        <w:tc>
          <w:tcPr>
            <w:tcW w:w="127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11 429 788</w:t>
            </w:r>
          </w:p>
        </w:tc>
        <w:tc>
          <w:tcPr>
            <w:tcW w:w="993"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17,85</w:t>
            </w:r>
          </w:p>
        </w:tc>
      </w:tr>
      <w:tr w:rsidR="00516396" w:rsidRPr="00864A6A" w:rsidTr="00AC4DA8">
        <w:trPr>
          <w:trHeight w:val="1035"/>
          <w:jc w:val="center"/>
        </w:trPr>
        <w:tc>
          <w:tcPr>
            <w:tcW w:w="4680" w:type="dxa"/>
            <w:tcBorders>
              <w:top w:val="nil"/>
              <w:left w:val="single" w:sz="8" w:space="0" w:color="auto"/>
              <w:bottom w:val="single" w:sz="8"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Arial"/>
                <w:b/>
                <w:bCs/>
                <w:sz w:val="20"/>
                <w:szCs w:val="20"/>
              </w:rPr>
            </w:pPr>
            <w:r w:rsidRPr="00864A6A">
              <w:rPr>
                <w:rFonts w:ascii="Arial Narrow" w:eastAsia="Times New Roman" w:hAnsi="Arial Narrow" w:cs="Arial"/>
                <w:b/>
                <w:bCs/>
                <w:sz w:val="20"/>
                <w:szCs w:val="20"/>
              </w:rPr>
              <w:t>C/ Počet oznámení podľa § 19 ods. 17</w:t>
            </w:r>
            <w:r w:rsidR="00F8453E" w:rsidRPr="00864A6A">
              <w:rPr>
                <w:rFonts w:ascii="Arial Narrow" w:eastAsia="Times New Roman" w:hAnsi="Arial Narrow" w:cs="Arial"/>
                <w:b/>
                <w:bCs/>
                <w:sz w:val="20"/>
                <w:szCs w:val="20"/>
              </w:rPr>
              <w:t xml:space="preserve"> zákona č. 580/2004 Z.</w:t>
            </w:r>
            <w:r w:rsidR="00782C3D" w:rsidRPr="00864A6A">
              <w:rPr>
                <w:rFonts w:ascii="Arial Narrow" w:eastAsia="Times New Roman" w:hAnsi="Arial Narrow" w:cs="Arial"/>
                <w:b/>
                <w:bCs/>
                <w:sz w:val="20"/>
                <w:szCs w:val="20"/>
              </w:rPr>
              <w:t> </w:t>
            </w:r>
            <w:r w:rsidR="00F8453E" w:rsidRPr="00864A6A">
              <w:rPr>
                <w:rFonts w:ascii="Arial Narrow" w:eastAsia="Times New Roman" w:hAnsi="Arial Narrow" w:cs="Arial"/>
                <w:b/>
                <w:bCs/>
                <w:sz w:val="20"/>
                <w:szCs w:val="20"/>
              </w:rPr>
              <w:t>z.</w:t>
            </w:r>
            <w:r w:rsidRPr="00864A6A">
              <w:rPr>
                <w:rFonts w:ascii="Arial Narrow" w:eastAsia="Times New Roman" w:hAnsi="Arial Narrow" w:cs="Arial"/>
                <w:b/>
                <w:bCs/>
                <w:sz w:val="20"/>
                <w:szCs w:val="20"/>
              </w:rPr>
              <w:t xml:space="preserve"> </w:t>
            </w:r>
            <w:r w:rsidRPr="00864A6A">
              <w:rPr>
                <w:rFonts w:ascii="Arial Narrow" w:eastAsia="Times New Roman" w:hAnsi="Arial Narrow" w:cs="Arial"/>
                <w:b/>
                <w:bCs/>
                <w:sz w:val="20"/>
                <w:szCs w:val="20"/>
              </w:rPr>
              <w:br/>
            </w:r>
            <w:r w:rsidRPr="00864A6A">
              <w:rPr>
                <w:rFonts w:ascii="Arial Narrow" w:eastAsia="Times New Roman" w:hAnsi="Arial Narrow" w:cs="Arial"/>
                <w:i/>
                <w:iCs/>
                <w:sz w:val="20"/>
                <w:szCs w:val="20"/>
              </w:rPr>
              <w:t>("výška preplatku alebo nedoplatku nedosiahne najmenej 5 eur, povinnosť odviesť nedoplatok alebo vrátiť preplatok nevzniká")</w:t>
            </w:r>
          </w:p>
        </w:tc>
        <w:tc>
          <w:tcPr>
            <w:tcW w:w="1289"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201 719</w:t>
            </w:r>
          </w:p>
        </w:tc>
        <w:tc>
          <w:tcPr>
            <w:tcW w:w="1276"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215 050</w:t>
            </w:r>
          </w:p>
        </w:tc>
        <w:tc>
          <w:tcPr>
            <w:tcW w:w="1275"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13 331</w:t>
            </w:r>
          </w:p>
        </w:tc>
        <w:tc>
          <w:tcPr>
            <w:tcW w:w="993"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noProof/>
                <w:sz w:val="20"/>
                <w:szCs w:val="20"/>
              </w:rPr>
            </w:pPr>
            <w:r w:rsidRPr="00864A6A">
              <w:rPr>
                <w:rFonts w:ascii="Arial Narrow" w:eastAsia="Times New Roman" w:hAnsi="Arial Narrow" w:cs="Arial"/>
                <w:noProof/>
                <w:sz w:val="20"/>
                <w:szCs w:val="20"/>
              </w:rPr>
              <w:t>6,61</w:t>
            </w:r>
          </w:p>
        </w:tc>
      </w:tr>
      <w:tr w:rsidR="00516396" w:rsidRPr="00864A6A" w:rsidTr="00AC4DA8">
        <w:trPr>
          <w:trHeight w:val="255"/>
          <w:jc w:val="center"/>
        </w:trPr>
        <w:tc>
          <w:tcPr>
            <w:tcW w:w="4680"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Arial"/>
                <w:i/>
                <w:iCs/>
                <w:sz w:val="20"/>
                <w:szCs w:val="20"/>
              </w:rPr>
            </w:pPr>
            <w:r w:rsidRPr="00864A6A">
              <w:rPr>
                <w:rFonts w:ascii="Arial Narrow" w:eastAsia="Times New Roman" w:hAnsi="Arial Narrow" w:cs="Arial"/>
                <w:i/>
                <w:iCs/>
                <w:sz w:val="20"/>
                <w:szCs w:val="20"/>
              </w:rPr>
              <w:t>Zdroj: ZP</w:t>
            </w:r>
          </w:p>
          <w:p w:rsidR="00AC4DA8" w:rsidRPr="00864A6A" w:rsidRDefault="00AC4DA8" w:rsidP="00516396">
            <w:pPr>
              <w:spacing w:line="240" w:lineRule="auto"/>
              <w:jc w:val="left"/>
              <w:rPr>
                <w:rFonts w:ascii="Arial Narrow" w:eastAsia="Times New Roman" w:hAnsi="Arial Narrow" w:cs="Arial"/>
                <w:i/>
                <w:iCs/>
                <w:sz w:val="20"/>
                <w:szCs w:val="20"/>
              </w:rPr>
            </w:pPr>
          </w:p>
          <w:p w:rsidR="00AC4DA8" w:rsidRPr="00864A6A" w:rsidRDefault="00AC4DA8" w:rsidP="00516396">
            <w:pPr>
              <w:spacing w:line="240" w:lineRule="auto"/>
              <w:jc w:val="left"/>
              <w:rPr>
                <w:rFonts w:ascii="Arial Narrow" w:eastAsia="Times New Roman" w:hAnsi="Arial Narrow" w:cs="Arial"/>
                <w:i/>
                <w:iCs/>
                <w:sz w:val="20"/>
                <w:szCs w:val="20"/>
              </w:rPr>
            </w:pPr>
          </w:p>
        </w:tc>
        <w:tc>
          <w:tcPr>
            <w:tcW w:w="1289"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Arial"/>
                <w:sz w:val="20"/>
                <w:szCs w:val="2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Arial"/>
                <w:sz w:val="20"/>
                <w:szCs w:val="20"/>
              </w:rPr>
            </w:pPr>
          </w:p>
        </w:tc>
        <w:tc>
          <w:tcPr>
            <w:tcW w:w="1275"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Arial"/>
                <w:sz w:val="20"/>
                <w:szCs w:val="20"/>
              </w:rPr>
            </w:pPr>
          </w:p>
        </w:tc>
        <w:tc>
          <w:tcPr>
            <w:tcW w:w="993"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Arial"/>
                <w:sz w:val="20"/>
                <w:szCs w:val="20"/>
              </w:rPr>
            </w:pPr>
          </w:p>
        </w:tc>
      </w:tr>
    </w:tbl>
    <w:p w:rsidR="00516396" w:rsidRPr="00864A6A" w:rsidRDefault="00516396" w:rsidP="00516396">
      <w:pPr>
        <w:spacing w:line="240" w:lineRule="auto"/>
        <w:rPr>
          <w:rFonts w:ascii="Arial Narrow" w:hAnsi="Arial Narrow" w:cs="Times New Roman"/>
          <w:color w:val="000000" w:themeColor="text1"/>
          <w:sz w:val="24"/>
          <w:szCs w:val="24"/>
        </w:rPr>
      </w:pPr>
      <w:bookmarkStart w:id="235" w:name="OLE_LINK2"/>
      <w:r w:rsidRPr="00864A6A">
        <w:rPr>
          <w:rFonts w:eastAsia="Times New Roman" w:cs="Times New Roman"/>
          <w:b/>
          <w:bCs/>
          <w:i/>
          <w:iCs/>
          <w:sz w:val="20"/>
          <w:szCs w:val="20"/>
        </w:rPr>
        <w:t>Prehľad podľa ZP</w:t>
      </w:r>
    </w:p>
    <w:tbl>
      <w:tblPr>
        <w:tblW w:w="9371" w:type="dxa"/>
        <w:tblInd w:w="55" w:type="dxa"/>
        <w:tblCellMar>
          <w:left w:w="70" w:type="dxa"/>
          <w:right w:w="70" w:type="dxa"/>
        </w:tblCellMar>
        <w:tblLook w:val="04A0" w:firstRow="1" w:lastRow="0" w:firstColumn="1" w:lastColumn="0" w:noHBand="0" w:noVBand="1"/>
      </w:tblPr>
      <w:tblGrid>
        <w:gridCol w:w="4551"/>
        <w:gridCol w:w="1276"/>
        <w:gridCol w:w="1276"/>
        <w:gridCol w:w="1276"/>
        <w:gridCol w:w="992"/>
      </w:tblGrid>
      <w:tr w:rsidR="00516396" w:rsidRPr="00864A6A" w:rsidTr="003804BF">
        <w:trPr>
          <w:trHeight w:val="510"/>
        </w:trPr>
        <w:tc>
          <w:tcPr>
            <w:tcW w:w="4551" w:type="dxa"/>
            <w:tcBorders>
              <w:top w:val="single" w:sz="4" w:space="0" w:color="auto"/>
              <w:left w:val="single" w:sz="4" w:space="0" w:color="auto"/>
              <w:bottom w:val="single" w:sz="4" w:space="0" w:color="auto"/>
              <w:right w:val="single" w:sz="4" w:space="0" w:color="auto"/>
            </w:tcBorders>
            <w:shd w:val="clear" w:color="auto" w:fill="auto"/>
            <w:vAlign w:val="center"/>
            <w:hideMark/>
          </w:tcPr>
          <w:bookmarkEnd w:id="235"/>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RZ VšZP</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RZ 2014</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RZ 2015</w:t>
            </w:r>
          </w:p>
        </w:tc>
        <w:tc>
          <w:tcPr>
            <w:tcW w:w="1276"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w:t>
            </w:r>
            <w:r w:rsidR="00DC0C07"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 xml:space="preserve"> 2015-2014</w:t>
            </w:r>
          </w:p>
        </w:tc>
        <w:tc>
          <w:tcPr>
            <w:tcW w:w="992"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w:t>
            </w:r>
            <w:r w:rsidR="00E81708"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w:t>
            </w:r>
          </w:p>
        </w:tc>
      </w:tr>
      <w:tr w:rsidR="00516396" w:rsidRPr="00864A6A" w:rsidTr="003804BF">
        <w:trPr>
          <w:trHeight w:val="330"/>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Počet poistencov, za ktorých ZP mala vykonať  RZP</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364 486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788 862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424 376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116,43</w:t>
            </w:r>
          </w:p>
        </w:tc>
      </w:tr>
      <w:tr w:rsidR="00516396" w:rsidRPr="00864A6A" w:rsidTr="003804BF">
        <w:trPr>
          <w:trHeight w:val="300"/>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Počet vykonaných RZP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364 486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788 865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424 379</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116,43</w:t>
            </w:r>
          </w:p>
        </w:tc>
      </w:tr>
      <w:tr w:rsidR="00516396" w:rsidRPr="00864A6A" w:rsidTr="003804BF">
        <w:trPr>
          <w:trHeight w:val="300"/>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z toho:</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r w:rsidRPr="00864A6A">
              <w:rPr>
                <w:rFonts w:ascii="Cambria" w:eastAsia="Times New Roman" w:hAnsi="Cambria" w:cs="Times New Roman"/>
                <w:color w:val="000000"/>
              </w:rPr>
              <w:t>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r w:rsidRPr="00864A6A">
              <w:rPr>
                <w:rFonts w:ascii="Cambria" w:eastAsia="Times New Roman" w:hAnsi="Cambria" w:cs="Times New Roman"/>
                <w:color w:val="000000"/>
              </w:rPr>
              <w:t>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r>
      <w:tr w:rsidR="00516396" w:rsidRPr="00864A6A" w:rsidTr="003804BF">
        <w:trPr>
          <w:trHeight w:val="1020"/>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u w:val="single"/>
              </w:rPr>
            </w:pPr>
            <w:r w:rsidRPr="00864A6A">
              <w:rPr>
                <w:rFonts w:ascii="Arial Narrow" w:eastAsia="Times New Roman" w:hAnsi="Arial Narrow" w:cs="Times New Roman"/>
                <w:b/>
                <w:bCs/>
                <w:color w:val="000000"/>
                <w:sz w:val="20"/>
                <w:szCs w:val="20"/>
                <w:u w:val="single"/>
              </w:rPr>
              <w:t>A/ Výsledok RZP- preplatok</w:t>
            </w:r>
            <w:r w:rsidRPr="00864A6A">
              <w:rPr>
                <w:rFonts w:ascii="Arial Narrow" w:eastAsia="Times New Roman" w:hAnsi="Arial Narrow" w:cs="Times New Roman"/>
                <w:color w:val="000000"/>
                <w:sz w:val="20"/>
                <w:szCs w:val="20"/>
              </w:rPr>
              <w:t xml:space="preserve"> počet oznámení platiteľovi poistného (zamestnávateľovi, samostatne zárobkovo činnej osobe alebo samoplatiteľovi)</w:t>
            </w:r>
            <w:r w:rsidR="0046426D" w:rsidRPr="00864A6A">
              <w:rPr>
                <w:rFonts w:ascii="Arial Narrow" w:eastAsia="Times New Roman" w:hAnsi="Arial Narrow" w:cs="Times New Roman"/>
                <w:color w:val="000000"/>
                <w:sz w:val="20"/>
                <w:szCs w:val="20"/>
              </w:rPr>
              <w:t>,</w:t>
            </w:r>
            <w:r w:rsidRPr="00864A6A">
              <w:rPr>
                <w:rFonts w:ascii="Arial Narrow" w:eastAsia="Times New Roman" w:hAnsi="Arial Narrow" w:cs="Times New Roman"/>
                <w:color w:val="000000"/>
                <w:sz w:val="20"/>
                <w:szCs w:val="20"/>
              </w:rPr>
              <w:t xml:space="preserve"> resp. poistencovi - §</w:t>
            </w:r>
            <w:r w:rsidR="0046426D"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19 ods. 8 zákona</w:t>
            </w:r>
            <w:r w:rsidR="00F8453E" w:rsidRPr="00864A6A">
              <w:rPr>
                <w:rFonts w:ascii="Arial Narrow" w:eastAsia="Times New Roman" w:hAnsi="Arial Narrow" w:cs="Times New Roman"/>
                <w:color w:val="000000"/>
                <w:sz w:val="20"/>
                <w:szCs w:val="20"/>
              </w:rPr>
              <w:t xml:space="preserve">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212 875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427 889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215 014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w:t>
            </w:r>
          </w:p>
        </w:tc>
      </w:tr>
      <w:tr w:rsidR="00516396" w:rsidRPr="00864A6A" w:rsidTr="003804BF">
        <w:trPr>
          <w:trHeight w:val="330"/>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A94C4A">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A.1     Finančná výška preplatkov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13 450 647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106 693 305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93 242 658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693,22</w:t>
            </w:r>
          </w:p>
        </w:tc>
      </w:tr>
      <w:tr w:rsidR="00516396" w:rsidRPr="00864A6A" w:rsidTr="003804BF">
        <w:trPr>
          <w:trHeight w:val="428"/>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A94C4A">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A.2     Realizované úhrady preplatkov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13 233 872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102 686 630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89 452 758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675,94</w:t>
            </w:r>
          </w:p>
        </w:tc>
      </w:tr>
      <w:tr w:rsidR="00516396" w:rsidRPr="00864A6A" w:rsidTr="003804BF">
        <w:trPr>
          <w:trHeight w:val="1107"/>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46426D">
            <w:pPr>
              <w:spacing w:line="240" w:lineRule="auto"/>
              <w:jc w:val="left"/>
              <w:rPr>
                <w:rFonts w:ascii="Arial Narrow" w:eastAsia="Times New Roman" w:hAnsi="Arial Narrow" w:cs="Times New Roman"/>
                <w:b/>
                <w:bCs/>
                <w:color w:val="000000"/>
                <w:sz w:val="20"/>
                <w:szCs w:val="20"/>
                <w:u w:val="single"/>
              </w:rPr>
            </w:pPr>
            <w:r w:rsidRPr="00864A6A">
              <w:rPr>
                <w:rFonts w:ascii="Arial Narrow" w:eastAsia="Times New Roman" w:hAnsi="Arial Narrow" w:cs="Times New Roman"/>
                <w:b/>
                <w:bCs/>
                <w:color w:val="000000"/>
                <w:sz w:val="20"/>
                <w:szCs w:val="20"/>
                <w:u w:val="single"/>
              </w:rPr>
              <w:t>B/ Výsledok RZP- nedoplatok</w:t>
            </w:r>
            <w:r w:rsidRPr="00864A6A">
              <w:rPr>
                <w:rFonts w:ascii="Arial Narrow" w:eastAsia="Times New Roman" w:hAnsi="Arial Narrow" w:cs="Times New Roman"/>
                <w:color w:val="000000"/>
                <w:sz w:val="20"/>
                <w:szCs w:val="20"/>
              </w:rPr>
              <w:t xml:space="preserve"> -</w:t>
            </w:r>
            <w:r w:rsidR="0046426D"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 xml:space="preserve">počet zaslaných výkazov nedoplatkov platiteľovi poistného </w:t>
            </w:r>
            <w:r w:rsidRPr="00864A6A">
              <w:rPr>
                <w:rFonts w:ascii="Arial Narrow" w:eastAsia="Times New Roman" w:hAnsi="Arial Narrow" w:cs="Times New Roman"/>
                <w:i/>
                <w:iCs/>
                <w:color w:val="000000"/>
                <w:sz w:val="20"/>
                <w:szCs w:val="20"/>
              </w:rPr>
              <w:t>(zamestnávateľovi, samostatne zárobkovo činnej osobe alebo samoplatiteľovi)</w:t>
            </w:r>
            <w:r w:rsidR="0046426D" w:rsidRPr="00864A6A">
              <w:rPr>
                <w:rFonts w:ascii="Arial Narrow" w:eastAsia="Times New Roman" w:hAnsi="Arial Narrow" w:cs="Times New Roman"/>
                <w:i/>
                <w:iCs/>
                <w:color w:val="000000"/>
                <w:sz w:val="20"/>
                <w:szCs w:val="20"/>
              </w:rPr>
              <w:t>,</w:t>
            </w:r>
            <w:r w:rsidRPr="00864A6A">
              <w:rPr>
                <w:rFonts w:ascii="Arial Narrow" w:eastAsia="Times New Roman" w:hAnsi="Arial Narrow" w:cs="Times New Roman"/>
                <w:color w:val="000000"/>
                <w:sz w:val="20"/>
                <w:szCs w:val="20"/>
              </w:rPr>
              <w:t xml:space="preserve"> resp. poistencovi - §</w:t>
            </w:r>
            <w:r w:rsidR="0046426D"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19 ods. 9 zákona</w:t>
            </w:r>
            <w:r w:rsidR="00F8453E" w:rsidRPr="00864A6A">
              <w:rPr>
                <w:rFonts w:ascii="Arial Narrow" w:eastAsia="Times New Roman" w:hAnsi="Arial Narrow" w:cs="Times New Roman"/>
                <w:color w:val="000000"/>
                <w:sz w:val="20"/>
                <w:szCs w:val="20"/>
              </w:rPr>
              <w:t xml:space="preserve">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177 422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206 575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29 153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16,43</w:t>
            </w:r>
          </w:p>
        </w:tc>
      </w:tr>
      <w:tr w:rsidR="00516396" w:rsidRPr="00864A6A" w:rsidTr="003804BF">
        <w:trPr>
          <w:trHeight w:val="569"/>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B.1  Finančná výška nedoplatkov z RZP v </w:t>
            </w:r>
            <w:r w:rsidR="00A94C4A"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(uvedené vo    výkazoch nedoplatkov)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48 799 951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56 585 484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7 785 533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15,95</w:t>
            </w:r>
          </w:p>
        </w:tc>
      </w:tr>
      <w:tr w:rsidR="00516396" w:rsidRPr="00864A6A" w:rsidTr="003804BF">
        <w:trPr>
          <w:trHeight w:val="408"/>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B.2   Uhradené nedoplatky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43 636 816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53 566 545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9 929 729</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22,76</w:t>
            </w:r>
          </w:p>
        </w:tc>
      </w:tr>
      <w:tr w:rsidR="00516396" w:rsidRPr="00864A6A" w:rsidTr="003804BF">
        <w:trPr>
          <w:trHeight w:val="449"/>
        </w:trPr>
        <w:tc>
          <w:tcPr>
            <w:tcW w:w="455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C/ Počet oznámení podľa § 19 ods. 17 </w:t>
            </w:r>
            <w:r w:rsidR="00F8453E" w:rsidRPr="00864A6A">
              <w:rPr>
                <w:rFonts w:ascii="Arial Narrow" w:eastAsia="Times New Roman" w:hAnsi="Arial Narrow" w:cs="Times New Roman"/>
                <w:b/>
                <w:bCs/>
                <w:color w:val="000000"/>
                <w:sz w:val="20"/>
                <w:szCs w:val="20"/>
              </w:rPr>
              <w:t>zákona č. 580/2004 Z. z.</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165 272</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191 240</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25 968</w:t>
            </w:r>
          </w:p>
        </w:tc>
        <w:tc>
          <w:tcPr>
            <w:tcW w:w="992"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15,71</w:t>
            </w:r>
          </w:p>
        </w:tc>
      </w:tr>
    </w:tbl>
    <w:p w:rsidR="00AC4DA8" w:rsidRPr="00864A6A" w:rsidRDefault="00AC4DA8">
      <w:r w:rsidRPr="00864A6A">
        <w:br w:type="page"/>
      </w:r>
    </w:p>
    <w:tbl>
      <w:tblPr>
        <w:tblW w:w="9371" w:type="dxa"/>
        <w:jc w:val="center"/>
        <w:tblCellMar>
          <w:left w:w="70" w:type="dxa"/>
          <w:right w:w="70" w:type="dxa"/>
        </w:tblCellMar>
        <w:tblLook w:val="04A0" w:firstRow="1" w:lastRow="0" w:firstColumn="1" w:lastColumn="0" w:noHBand="0" w:noVBand="1"/>
      </w:tblPr>
      <w:tblGrid>
        <w:gridCol w:w="4551"/>
        <w:gridCol w:w="1276"/>
        <w:gridCol w:w="1276"/>
        <w:gridCol w:w="1276"/>
        <w:gridCol w:w="992"/>
      </w:tblGrid>
      <w:tr w:rsidR="00516396" w:rsidRPr="00864A6A" w:rsidTr="00AC4DA8">
        <w:trPr>
          <w:trHeight w:val="510"/>
          <w:jc w:val="center"/>
        </w:trPr>
        <w:tc>
          <w:tcPr>
            <w:tcW w:w="455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lastRenderedPageBreak/>
              <w:t xml:space="preserve">RZ </w:t>
            </w:r>
            <w:r w:rsidR="00A551E1" w:rsidRPr="00864A6A">
              <w:rPr>
                <w:rFonts w:ascii="Arial Narrow" w:eastAsia="Times New Roman" w:hAnsi="Arial Narrow" w:cs="Times New Roman"/>
                <w:b/>
                <w:bCs/>
                <w:color w:val="000000"/>
                <w:sz w:val="20"/>
                <w:szCs w:val="20"/>
              </w:rPr>
              <w:t>DÔVERA</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RZ 2014</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RZ 2015</w:t>
            </w:r>
          </w:p>
        </w:tc>
        <w:tc>
          <w:tcPr>
            <w:tcW w:w="1276"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r w:rsidR="00DC0C07"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2015-2014</w:t>
            </w:r>
          </w:p>
        </w:tc>
        <w:tc>
          <w:tcPr>
            <w:tcW w:w="992"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w:t>
            </w:r>
            <w:r w:rsidR="00E81708"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w:t>
            </w:r>
          </w:p>
        </w:tc>
      </w:tr>
      <w:tr w:rsidR="00516396" w:rsidRPr="00864A6A" w:rsidTr="00AC4DA8">
        <w:trPr>
          <w:trHeight w:val="461"/>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Počet poistencov, za ktorých ZP mala vykonať  RZP</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145 620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372 771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227 151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155,99</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Počet vykonaných RZP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145 620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372 771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227 151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155,99</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z toho:</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r w:rsidRPr="00864A6A">
              <w:rPr>
                <w:rFonts w:ascii="Cambria" w:eastAsia="Times New Roman" w:hAnsi="Cambria" w:cs="Times New Roman"/>
                <w:color w:val="000000"/>
              </w:rPr>
              <w:t>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r w:rsidRPr="00864A6A">
              <w:rPr>
                <w:rFonts w:ascii="Cambria" w:eastAsia="Times New Roman" w:hAnsi="Cambria" w:cs="Times New Roman"/>
                <w:color w:val="000000"/>
              </w:rPr>
              <w:t>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r>
      <w:tr w:rsidR="00516396" w:rsidRPr="00864A6A" w:rsidTr="00AC4DA8">
        <w:trPr>
          <w:trHeight w:val="929"/>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u w:val="single"/>
              </w:rPr>
            </w:pPr>
            <w:r w:rsidRPr="00864A6A">
              <w:rPr>
                <w:rFonts w:ascii="Arial Narrow" w:eastAsia="Times New Roman" w:hAnsi="Arial Narrow" w:cs="Times New Roman"/>
                <w:b/>
                <w:bCs/>
                <w:color w:val="000000"/>
                <w:sz w:val="20"/>
                <w:szCs w:val="20"/>
                <w:u w:val="single"/>
              </w:rPr>
              <w:t>A/ Výsledok RZP- preplatok</w:t>
            </w:r>
            <w:r w:rsidRPr="00864A6A">
              <w:rPr>
                <w:rFonts w:ascii="Arial Narrow" w:eastAsia="Times New Roman" w:hAnsi="Arial Narrow" w:cs="Times New Roman"/>
                <w:color w:val="000000"/>
                <w:sz w:val="20"/>
                <w:szCs w:val="20"/>
              </w:rPr>
              <w:t xml:space="preserve"> </w:t>
            </w:r>
            <w:r w:rsidR="00557A34"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počet oznámení platiteľovi poistného (zamestnávateľovi, samostatne zárobkovo činnej osobe alebo samoplatiteľovi)</w:t>
            </w:r>
            <w:r w:rsidR="00630BF0" w:rsidRPr="00864A6A">
              <w:rPr>
                <w:rFonts w:ascii="Arial Narrow" w:eastAsia="Times New Roman" w:hAnsi="Arial Narrow" w:cs="Times New Roman"/>
                <w:color w:val="000000"/>
                <w:sz w:val="20"/>
                <w:szCs w:val="20"/>
              </w:rPr>
              <w:t>,</w:t>
            </w:r>
            <w:r w:rsidRPr="00864A6A">
              <w:rPr>
                <w:rFonts w:ascii="Arial Narrow" w:eastAsia="Times New Roman" w:hAnsi="Arial Narrow" w:cs="Times New Roman"/>
                <w:color w:val="000000"/>
                <w:sz w:val="20"/>
                <w:szCs w:val="20"/>
              </w:rPr>
              <w:t xml:space="preserve"> resp. poistencovi - §</w:t>
            </w:r>
            <w:r w:rsidR="00630BF0"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19 ods. 8 zákona</w:t>
            </w:r>
            <w:r w:rsidR="00F8453E" w:rsidRPr="00864A6A">
              <w:rPr>
                <w:rFonts w:ascii="Arial Narrow" w:eastAsia="Times New Roman" w:hAnsi="Arial Narrow" w:cs="Times New Roman"/>
                <w:color w:val="000000"/>
                <w:sz w:val="20"/>
                <w:szCs w:val="20"/>
              </w:rPr>
              <w:t xml:space="preserve">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84 357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249 467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165 110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195,73</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A.1     Finančná výška preplatkov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5 926 832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44 931 616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39 004 784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658,11</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A.2     Realizované úhrady preplatkov z RZP v </w:t>
            </w:r>
            <w:r w:rsidR="00E81708"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5 116 326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40 655 734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35 539 408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694,63</w:t>
            </w:r>
          </w:p>
        </w:tc>
      </w:tr>
      <w:tr w:rsidR="00516396" w:rsidRPr="00864A6A" w:rsidTr="00AC4DA8">
        <w:trPr>
          <w:trHeight w:val="937"/>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u w:val="single"/>
              </w:rPr>
            </w:pPr>
            <w:r w:rsidRPr="00864A6A">
              <w:rPr>
                <w:rFonts w:ascii="Arial Narrow" w:eastAsia="Times New Roman" w:hAnsi="Arial Narrow" w:cs="Times New Roman"/>
                <w:b/>
                <w:bCs/>
                <w:color w:val="000000"/>
                <w:sz w:val="20"/>
                <w:szCs w:val="20"/>
                <w:u w:val="single"/>
              </w:rPr>
              <w:t>B/ Výsledok RZP- nedoplatok</w:t>
            </w:r>
            <w:r w:rsidRPr="00864A6A">
              <w:rPr>
                <w:rFonts w:ascii="Arial Narrow" w:eastAsia="Times New Roman" w:hAnsi="Arial Narrow" w:cs="Times New Roman"/>
                <w:color w:val="000000"/>
                <w:sz w:val="20"/>
                <w:szCs w:val="20"/>
              </w:rPr>
              <w:t xml:space="preserve"> -</w:t>
            </w:r>
            <w:r w:rsidR="00557A34"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 xml:space="preserve">počet zaslaných výkazov nedoplatkov platiteľovi poistného </w:t>
            </w:r>
            <w:r w:rsidRPr="00864A6A">
              <w:rPr>
                <w:rFonts w:ascii="Arial Narrow" w:eastAsia="Times New Roman" w:hAnsi="Arial Narrow" w:cs="Times New Roman"/>
                <w:i/>
                <w:iCs/>
                <w:color w:val="000000"/>
                <w:sz w:val="20"/>
                <w:szCs w:val="20"/>
              </w:rPr>
              <w:t>(zamestnávateľovi, samostatne zárobkovo činnej osobe alebo samoplatiteľovi)</w:t>
            </w:r>
            <w:r w:rsidR="00630BF0" w:rsidRPr="00864A6A">
              <w:rPr>
                <w:rFonts w:ascii="Arial Narrow" w:eastAsia="Times New Roman" w:hAnsi="Arial Narrow" w:cs="Times New Roman"/>
                <w:color w:val="000000"/>
                <w:sz w:val="20"/>
                <w:szCs w:val="20"/>
              </w:rPr>
              <w:t>,</w:t>
            </w:r>
            <w:r w:rsidRPr="00864A6A">
              <w:rPr>
                <w:rFonts w:ascii="Arial Narrow" w:eastAsia="Times New Roman" w:hAnsi="Arial Narrow" w:cs="Times New Roman"/>
                <w:color w:val="000000"/>
                <w:sz w:val="20"/>
                <w:szCs w:val="20"/>
              </w:rPr>
              <w:t>resp. poistencovi - §</w:t>
            </w:r>
            <w:r w:rsidR="00630BF0"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19 ods. 9 zákona</w:t>
            </w:r>
            <w:r w:rsidR="00F8453E" w:rsidRPr="00864A6A">
              <w:rPr>
                <w:rFonts w:ascii="Arial Narrow" w:eastAsia="Times New Roman" w:hAnsi="Arial Narrow" w:cs="Times New Roman"/>
                <w:color w:val="000000"/>
                <w:sz w:val="20"/>
                <w:szCs w:val="20"/>
              </w:rPr>
              <w:t xml:space="preserve">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77 696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95 032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17 336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22,31</w:t>
            </w:r>
          </w:p>
        </w:tc>
      </w:tr>
      <w:tr w:rsidR="00516396" w:rsidRPr="00864A6A" w:rsidTr="00AC4DA8">
        <w:trPr>
          <w:trHeight w:val="51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B.1  Finančná výška nedoplatkov z RZP v </w:t>
            </w:r>
            <w:r w:rsidR="00A94C4A"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(uvedené vo    výkazoch nedoplatkov)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19 787 215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19 882 468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95 253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0,48</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B.2   Uhradené nedoplatky z RZP v </w:t>
            </w:r>
            <w:r w:rsidR="00E81708"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15 706 446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17 596 383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1 889 937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12,03</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C/ Počet oznámení podľa § 19 ods. 17 </w:t>
            </w:r>
            <w:r w:rsidR="00F8453E" w:rsidRPr="00864A6A">
              <w:rPr>
                <w:rFonts w:ascii="Arial Narrow" w:eastAsia="Times New Roman" w:hAnsi="Arial Narrow" w:cs="Times New Roman"/>
                <w:b/>
                <w:bCs/>
                <w:color w:val="000000"/>
                <w:sz w:val="20"/>
                <w:szCs w:val="20"/>
              </w:rPr>
              <w:t>zákona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27 213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18 439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-8 774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-32,24</w:t>
            </w:r>
          </w:p>
        </w:tc>
      </w:tr>
      <w:tr w:rsidR="00516396" w:rsidRPr="00864A6A" w:rsidTr="00AC4DA8">
        <w:trPr>
          <w:trHeight w:val="400"/>
          <w:jc w:val="center"/>
        </w:trPr>
        <w:tc>
          <w:tcPr>
            <w:tcW w:w="4551"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RZ Union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RZ 2014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RZ 2015</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Rozdiel </w:t>
            </w:r>
            <w:r w:rsidR="00405D2C"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2015-2014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Vývoj v</w:t>
            </w:r>
            <w:r w:rsidR="00E81708"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w:t>
            </w:r>
          </w:p>
        </w:tc>
      </w:tr>
      <w:tr w:rsidR="00516396" w:rsidRPr="00864A6A" w:rsidTr="00AC4DA8">
        <w:trPr>
          <w:trHeight w:val="51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Počet poistencov, za ktorých ZP mala vykonať  RZP</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50 860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126 216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75 356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148,16</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Počet vykonaných RZP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50 860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126 216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75 356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148,16</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z toho:</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r w:rsidRPr="00864A6A">
              <w:rPr>
                <w:rFonts w:ascii="Cambria" w:eastAsia="Times New Roman" w:hAnsi="Cambria" w:cs="Times New Roman"/>
                <w:color w:val="000000"/>
              </w:rPr>
              <w:t>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r w:rsidRPr="00864A6A">
              <w:rPr>
                <w:rFonts w:ascii="Cambria" w:eastAsia="Times New Roman" w:hAnsi="Cambria" w:cs="Times New Roman"/>
                <w:color w:val="000000"/>
              </w:rPr>
              <w:t>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r>
      <w:tr w:rsidR="00516396" w:rsidRPr="00864A6A" w:rsidTr="00AC4DA8">
        <w:trPr>
          <w:trHeight w:val="102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u w:val="single"/>
              </w:rPr>
            </w:pPr>
            <w:r w:rsidRPr="00864A6A">
              <w:rPr>
                <w:rFonts w:ascii="Arial Narrow" w:eastAsia="Times New Roman" w:hAnsi="Arial Narrow" w:cs="Times New Roman"/>
                <w:b/>
                <w:bCs/>
                <w:color w:val="000000"/>
                <w:sz w:val="20"/>
                <w:szCs w:val="20"/>
                <w:u w:val="single"/>
              </w:rPr>
              <w:t>A/ Výsledok RZP- preplatok</w:t>
            </w:r>
            <w:r w:rsidRPr="00864A6A">
              <w:rPr>
                <w:rFonts w:ascii="Arial Narrow" w:eastAsia="Times New Roman" w:hAnsi="Arial Narrow" w:cs="Times New Roman"/>
                <w:color w:val="000000"/>
                <w:sz w:val="20"/>
                <w:szCs w:val="20"/>
              </w:rPr>
              <w:t xml:space="preserve"> </w:t>
            </w:r>
            <w:r w:rsidR="00557A34"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počet oznámení platiteľovi poistného (zamestnávateľovi, samostatne zárobkovo činnej osobe alebo samoplatiteľovi)</w:t>
            </w:r>
            <w:r w:rsidR="00557A34" w:rsidRPr="00864A6A">
              <w:rPr>
                <w:rFonts w:ascii="Arial Narrow" w:eastAsia="Times New Roman" w:hAnsi="Arial Narrow" w:cs="Times New Roman"/>
                <w:color w:val="000000"/>
                <w:sz w:val="20"/>
                <w:szCs w:val="20"/>
              </w:rPr>
              <w:t>,</w:t>
            </w:r>
            <w:r w:rsidRPr="00864A6A">
              <w:rPr>
                <w:rFonts w:ascii="Arial Narrow" w:eastAsia="Times New Roman" w:hAnsi="Arial Narrow" w:cs="Times New Roman"/>
                <w:color w:val="000000"/>
                <w:sz w:val="20"/>
                <w:szCs w:val="20"/>
              </w:rPr>
              <w:t xml:space="preserve"> resp. poistencovi - §</w:t>
            </w:r>
            <w:r w:rsidR="00557A34"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19 ods. 8 zákona</w:t>
            </w:r>
            <w:r w:rsidR="00F8453E" w:rsidRPr="00864A6A">
              <w:rPr>
                <w:rFonts w:ascii="Arial Narrow" w:eastAsia="Times New Roman" w:hAnsi="Arial Narrow" w:cs="Times New Roman"/>
                <w:color w:val="000000"/>
                <w:sz w:val="20"/>
                <w:szCs w:val="20"/>
              </w:rPr>
              <w:t xml:space="preserve">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32 595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96 885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64 290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197,24</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A94C4A">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A.1     Finančná výška preplatkov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1 858 139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15 482 982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13 624 844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733,25</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A94C4A">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A.2     Realizované úhrady preplatkov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1 567 647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13 326 858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11 759 211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750,12</w:t>
            </w:r>
          </w:p>
        </w:tc>
      </w:tr>
      <w:tr w:rsidR="00516396" w:rsidRPr="00864A6A" w:rsidTr="00AC4DA8">
        <w:trPr>
          <w:trHeight w:val="1275"/>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CD1CD5">
            <w:pPr>
              <w:spacing w:line="240" w:lineRule="auto"/>
              <w:jc w:val="left"/>
              <w:rPr>
                <w:rFonts w:ascii="Arial Narrow" w:eastAsia="Times New Roman" w:hAnsi="Arial Narrow" w:cs="Times New Roman"/>
                <w:b/>
                <w:bCs/>
                <w:color w:val="000000"/>
                <w:sz w:val="20"/>
                <w:szCs w:val="20"/>
                <w:u w:val="single"/>
              </w:rPr>
            </w:pPr>
            <w:r w:rsidRPr="00864A6A">
              <w:rPr>
                <w:rFonts w:ascii="Arial Narrow" w:eastAsia="Times New Roman" w:hAnsi="Arial Narrow" w:cs="Times New Roman"/>
                <w:b/>
                <w:bCs/>
                <w:color w:val="000000"/>
                <w:sz w:val="20"/>
                <w:szCs w:val="20"/>
                <w:u w:val="single"/>
              </w:rPr>
              <w:t>B/ Výsledok RZP- nedoplatok</w:t>
            </w:r>
            <w:r w:rsidRPr="00864A6A">
              <w:rPr>
                <w:rFonts w:ascii="Arial Narrow" w:eastAsia="Times New Roman" w:hAnsi="Arial Narrow" w:cs="Times New Roman"/>
                <w:color w:val="000000"/>
                <w:sz w:val="20"/>
                <w:szCs w:val="20"/>
              </w:rPr>
              <w:t xml:space="preserve"> -</w:t>
            </w:r>
            <w:r w:rsidR="00557A34"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 xml:space="preserve">počet zaslaných výkazov nedoplatkov platiteľovi poistného </w:t>
            </w:r>
            <w:r w:rsidRPr="00864A6A">
              <w:rPr>
                <w:rFonts w:ascii="Arial Narrow" w:eastAsia="Times New Roman" w:hAnsi="Arial Narrow" w:cs="Times New Roman"/>
                <w:i/>
                <w:iCs/>
                <w:color w:val="000000"/>
                <w:sz w:val="20"/>
                <w:szCs w:val="20"/>
              </w:rPr>
              <w:t>(zamestnávateľovi, samostatne zárobkovo činnej osobe alebo samoplatiteľovi)</w:t>
            </w:r>
            <w:r w:rsidR="00557A34" w:rsidRPr="00864A6A">
              <w:rPr>
                <w:rFonts w:ascii="Arial Narrow" w:eastAsia="Times New Roman" w:hAnsi="Arial Narrow" w:cs="Times New Roman"/>
                <w:i/>
                <w:iCs/>
                <w:color w:val="000000"/>
                <w:sz w:val="20"/>
                <w:szCs w:val="20"/>
              </w:rPr>
              <w:t>,</w:t>
            </w:r>
            <w:r w:rsidRPr="00864A6A">
              <w:rPr>
                <w:rFonts w:ascii="Arial Narrow" w:eastAsia="Times New Roman" w:hAnsi="Arial Narrow" w:cs="Times New Roman"/>
                <w:color w:val="000000"/>
                <w:sz w:val="20"/>
                <w:szCs w:val="20"/>
              </w:rPr>
              <w:t xml:space="preserve"> resp. poistencovi - §</w:t>
            </w:r>
            <w:r w:rsidR="00CD1CD5"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19 ods. 9 zákona</w:t>
            </w:r>
            <w:r w:rsidR="00F8453E" w:rsidRPr="00864A6A">
              <w:rPr>
                <w:rFonts w:ascii="Arial Narrow" w:eastAsia="Times New Roman" w:hAnsi="Arial Narrow" w:cs="Times New Roman"/>
                <w:color w:val="000000"/>
                <w:sz w:val="20"/>
                <w:szCs w:val="20"/>
              </w:rPr>
              <w:t xml:space="preserve">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34 110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41 583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7 473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21,91</w:t>
            </w:r>
          </w:p>
        </w:tc>
      </w:tr>
      <w:tr w:rsidR="00516396" w:rsidRPr="00864A6A" w:rsidTr="00AC4DA8">
        <w:trPr>
          <w:trHeight w:val="51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B.1  Finančná výška nedoplatkov z RZP v </w:t>
            </w:r>
            <w:r w:rsidR="00A94C4A"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(uvedené vo    výkazoch nedoplatkov) </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8 513 878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9 567 493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1 053 616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12,38</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B.2   Uhradené nedoplatky z RZP v </w:t>
            </w:r>
            <w:r w:rsidR="00A94C4A" w:rsidRPr="00864A6A">
              <w:rPr>
                <w:rFonts w:ascii="Arial Narrow" w:eastAsia="Times New Roman" w:hAnsi="Arial Narrow" w:cs="Times New Roman"/>
                <w:color w:val="000000"/>
                <w:sz w:val="20"/>
                <w:szCs w:val="20"/>
              </w:rPr>
              <w:t>eur</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4 687 358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4 297 480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-389 878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-8,32</w:t>
            </w:r>
          </w:p>
        </w:tc>
      </w:tr>
      <w:tr w:rsidR="00516396" w:rsidRPr="00864A6A" w:rsidTr="00AC4DA8">
        <w:trPr>
          <w:trHeight w:val="300"/>
          <w:jc w:val="center"/>
        </w:trPr>
        <w:tc>
          <w:tcPr>
            <w:tcW w:w="455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C/ Počet oznámení podľa § 19 ods. 17 </w:t>
            </w:r>
            <w:r w:rsidR="00F8453E" w:rsidRPr="00864A6A">
              <w:rPr>
                <w:rFonts w:ascii="Arial Narrow" w:eastAsia="Times New Roman" w:hAnsi="Arial Narrow" w:cs="Times New Roman"/>
                <w:b/>
                <w:bCs/>
                <w:color w:val="000000"/>
                <w:sz w:val="20"/>
                <w:szCs w:val="20"/>
              </w:rPr>
              <w:t>zákona č. 580/2004 Z. z.</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9 234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5 371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-3 863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-41,83</w:t>
            </w:r>
          </w:p>
        </w:tc>
      </w:tr>
      <w:tr w:rsidR="00516396" w:rsidRPr="00864A6A" w:rsidTr="00AC4DA8">
        <w:trPr>
          <w:trHeight w:val="300"/>
          <w:jc w:val="center"/>
        </w:trPr>
        <w:tc>
          <w:tcPr>
            <w:tcW w:w="4551" w:type="dxa"/>
            <w:tcBorders>
              <w:top w:val="nil"/>
              <w:left w:val="nil"/>
              <w:bottom w:val="nil"/>
              <w:right w:val="nil"/>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Zdroj: ZP</w:t>
            </w: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c>
          <w:tcPr>
            <w:tcW w:w="992"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r>
      <w:tr w:rsidR="00516396" w:rsidRPr="00864A6A" w:rsidTr="00AC4DA8">
        <w:trPr>
          <w:trHeight w:val="300"/>
          <w:jc w:val="center"/>
        </w:trPr>
        <w:tc>
          <w:tcPr>
            <w:tcW w:w="4551" w:type="dxa"/>
            <w:tcBorders>
              <w:top w:val="nil"/>
              <w:left w:val="nil"/>
              <w:bottom w:val="nil"/>
              <w:right w:val="nil"/>
            </w:tcBorders>
            <w:shd w:val="clear" w:color="auto" w:fill="auto"/>
            <w:noWrap/>
            <w:vAlign w:val="center"/>
            <w:hideMark/>
          </w:tcPr>
          <w:p w:rsidR="00516396" w:rsidRPr="00864A6A" w:rsidRDefault="00516396" w:rsidP="00516396">
            <w:pPr>
              <w:spacing w:line="240" w:lineRule="auto"/>
              <w:rPr>
                <w:rFonts w:ascii="Calibri" w:eastAsia="Times New Roman" w:hAnsi="Calibri" w:cs="Times New Roman"/>
                <w:i/>
                <w:iCs/>
                <w:color w:val="000000"/>
                <w:sz w:val="20"/>
                <w:szCs w:val="20"/>
              </w:rPr>
            </w:pPr>
            <w:r w:rsidRPr="00864A6A">
              <w:rPr>
                <w:rFonts w:ascii="Calibri" w:eastAsia="Times New Roman" w:hAnsi="Calibri" w:cs="Times New Roman"/>
                <w:i/>
                <w:iCs/>
                <w:color w:val="000000"/>
                <w:sz w:val="20"/>
                <w:szCs w:val="20"/>
              </w:rPr>
              <w:t xml:space="preserve"> </w:t>
            </w: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c>
          <w:tcPr>
            <w:tcW w:w="992"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Times New Roman"/>
                <w:color w:val="000000"/>
              </w:rPr>
            </w:pPr>
          </w:p>
        </w:tc>
      </w:tr>
    </w:tbl>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396" w:rsidP="00516396">
      <w:pPr>
        <w:spacing w:beforeLines="60" w:before="144" w:afterLines="60" w:after="144" w:line="240" w:lineRule="auto"/>
        <w:rPr>
          <w:rFonts w:cs="Times New Roman"/>
          <w:b/>
          <w:color w:val="000000" w:themeColor="text1"/>
          <w:sz w:val="24"/>
          <w:szCs w:val="24"/>
        </w:rPr>
      </w:pPr>
      <w:bookmarkStart w:id="236" w:name="_Toc485028207"/>
      <w:bookmarkStart w:id="237" w:name="_Toc485029725"/>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7</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Zaradenie poistencov do FNS v jednotlivých ZP</w:t>
      </w:r>
      <w:bookmarkEnd w:id="236"/>
      <w:bookmarkEnd w:id="237"/>
      <w:r w:rsidRPr="00864A6A">
        <w:rPr>
          <w:rFonts w:cs="Times New Roman"/>
          <w:b/>
          <w:color w:val="000000" w:themeColor="text1"/>
          <w:sz w:val="24"/>
          <w:szCs w:val="24"/>
        </w:rPr>
        <w:t xml:space="preserve"> </w:t>
      </w:r>
    </w:p>
    <w:p w:rsidR="00F968D2" w:rsidRPr="00864A6A" w:rsidRDefault="00F968D2" w:rsidP="00516396">
      <w:pPr>
        <w:spacing w:beforeLines="60" w:before="144" w:afterLines="60" w:after="144" w:line="240" w:lineRule="auto"/>
        <w:rPr>
          <w:rFonts w:cs="Times New Roman"/>
          <w:b/>
          <w:color w:val="000000" w:themeColor="text1"/>
          <w:sz w:val="24"/>
          <w:szCs w:val="24"/>
        </w:rPr>
      </w:pPr>
    </w:p>
    <w:tbl>
      <w:tblPr>
        <w:tblW w:w="9426" w:type="dxa"/>
        <w:jc w:val="center"/>
        <w:tblCellMar>
          <w:left w:w="70" w:type="dxa"/>
          <w:right w:w="70" w:type="dxa"/>
        </w:tblCellMar>
        <w:tblLook w:val="04A0" w:firstRow="1" w:lastRow="0" w:firstColumn="1" w:lastColumn="0" w:noHBand="0" w:noVBand="1"/>
      </w:tblPr>
      <w:tblGrid>
        <w:gridCol w:w="559"/>
        <w:gridCol w:w="3067"/>
        <w:gridCol w:w="980"/>
        <w:gridCol w:w="993"/>
        <w:gridCol w:w="850"/>
        <w:gridCol w:w="992"/>
        <w:gridCol w:w="993"/>
        <w:gridCol w:w="992"/>
      </w:tblGrid>
      <w:tr w:rsidR="00516396" w:rsidRPr="00864A6A" w:rsidTr="00AC4DA8">
        <w:trPr>
          <w:trHeight w:val="675"/>
          <w:jc w:val="center"/>
        </w:trPr>
        <w:tc>
          <w:tcPr>
            <w:tcW w:w="3626"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Priemerný počet poistencov zaradených do FNS</w:t>
            </w:r>
          </w:p>
        </w:tc>
        <w:tc>
          <w:tcPr>
            <w:tcW w:w="2823" w:type="dxa"/>
            <w:gridSpan w:val="3"/>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2977" w:type="dxa"/>
            <w:gridSpan w:val="3"/>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r>
      <w:tr w:rsidR="00516396" w:rsidRPr="00864A6A" w:rsidTr="00AC4DA8">
        <w:trPr>
          <w:trHeight w:val="40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Kód</w:t>
            </w:r>
          </w:p>
        </w:tc>
        <w:tc>
          <w:tcPr>
            <w:tcW w:w="306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Názov FNS</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VšZP</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DÔVERA</w:t>
            </w:r>
            <w:r w:rsidR="00516396" w:rsidRPr="00864A6A">
              <w:rPr>
                <w:rFonts w:ascii="Arial Narrow" w:eastAsia="Times New Roman" w:hAnsi="Arial Narrow" w:cs="Times New Roman"/>
                <w:color w:val="000000"/>
                <w:sz w:val="20"/>
                <w:szCs w:val="20"/>
              </w:rPr>
              <w:t xml:space="preserve"> </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Union </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VšZP</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DÔVERA</w:t>
            </w:r>
            <w:r w:rsidR="00516396" w:rsidRPr="00864A6A">
              <w:rPr>
                <w:rFonts w:ascii="Arial Narrow" w:eastAsia="Times New Roman" w:hAnsi="Arial Narrow" w:cs="Times New Roman"/>
                <w:color w:val="000000"/>
                <w:sz w:val="20"/>
                <w:szCs w:val="20"/>
              </w:rPr>
              <w:t xml:space="preserve"> </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Union </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AST</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Astma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41 873</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15 279</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4 400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44 829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15 935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4 791</w:t>
            </w:r>
          </w:p>
        </w:tc>
      </w:tr>
      <w:tr w:rsidR="00516396" w:rsidRPr="00864A6A" w:rsidTr="00AC4DA8">
        <w:trPr>
          <w:trHeight w:val="473"/>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CFP</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Cystická fibróza a/alebo ochorenia </w:t>
            </w:r>
            <w:r w:rsidRPr="00864A6A">
              <w:rPr>
                <w:rFonts w:ascii="Arial Narrow" w:eastAsia="Times New Roman" w:hAnsi="Arial Narrow" w:cs="Arial"/>
                <w:sz w:val="20"/>
                <w:szCs w:val="20"/>
              </w:rPr>
              <w:t>exokrinnej</w:t>
            </w:r>
            <w:r w:rsidRPr="00864A6A">
              <w:rPr>
                <w:rFonts w:ascii="Arial Narrow" w:eastAsia="Times New Roman" w:hAnsi="Arial Narrow" w:cs="Times New Roman"/>
                <w:color w:val="000000"/>
                <w:sz w:val="20"/>
                <w:szCs w:val="20"/>
              </w:rPr>
              <w:t xml:space="preserve"> funkcie pankreasu</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157</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CNS</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D1CD5">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Ochorenia mozgu/miechy</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3 221</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959</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3 182</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915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225</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COP</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D1CD5">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CHOCHP/ťažká astma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13 745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4 193</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952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13 330</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3 988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1 043</w:t>
            </w:r>
          </w:p>
        </w:tc>
      </w:tr>
      <w:tr w:rsidR="00516396" w:rsidRPr="00864A6A" w:rsidTr="00AC4DA8">
        <w:trPr>
          <w:trHeight w:val="510"/>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CRO</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Crohnova choroba, lecerózna kolitída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6 137</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2 090</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6 399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2 152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552</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DEP</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Liečba antidepresívami</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53 898</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19 756</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6 024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55 368</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19 448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6 383</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DM1</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Diabetes typu I.</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45 985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14 428</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3 015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47 228</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14 458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3 239</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DM2</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Diabetes typu II.</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14 849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4 748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1 135</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DMH</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Diabetes s</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hypertenziou</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55 472</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16 899</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2 808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56 339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16 744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2 948</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EPI</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Epilepsia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11 912</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4 229</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1 458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12 240</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4 231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1 535</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HIV</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HIV / AIDS</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82</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CHO</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Hypercholesterolémia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147 559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46 480</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8 400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147 625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45 465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8 441</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KVS</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Srdcové choroby</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140 563</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33 981</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5 408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135 386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32 185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5 440</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ONK</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Malignity</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7 231</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2 299</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7 453</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2 242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503</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PAR</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Parkinsonova choroba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10 937</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2 490</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10 932</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2 469</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411</w:t>
            </w:r>
          </w:p>
        </w:tc>
      </w:tr>
      <w:tr w:rsidR="00516396" w:rsidRPr="00864A6A" w:rsidTr="00AC4DA8">
        <w:trPr>
          <w:trHeight w:val="510"/>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PSY</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Antipsychotiká, Alzheimer, liečba závislostí</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25 014</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7 366</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2 262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26 249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7 315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2 408</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RAS</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Liečba rastovým hormónom</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237</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100</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REN</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Renálne zlyhanie</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3 286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790</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3 246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202</w:t>
            </w:r>
          </w:p>
        </w:tc>
      </w:tr>
      <w:tr w:rsidR="00516396" w:rsidRPr="00864A6A" w:rsidTr="00AC4DA8">
        <w:trPr>
          <w:trHeight w:val="510"/>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REU</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Reumatické choroby liečené inak ako inhibítormi TNF</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8 086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2 797</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9 234</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3 044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750</w:t>
            </w:r>
          </w:p>
        </w:tc>
      </w:tr>
      <w:tr w:rsidR="00516396" w:rsidRPr="00864A6A" w:rsidTr="00AC4DA8">
        <w:trPr>
          <w:trHeight w:val="510"/>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TNF</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Reumatické choroby liečené inhibítormi TNF</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4 051</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1 357</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4 511</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1 556</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409</w:t>
            </w:r>
          </w:p>
        </w:tc>
      </w:tr>
      <w:tr w:rsidR="00516396" w:rsidRPr="00864A6A" w:rsidTr="00AC4DA8">
        <w:trPr>
          <w:trHeight w:val="280"/>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TRA</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Transplantácie</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1 828</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494</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1 856</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495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120</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HOR</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Hormonálna onkoliečba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11 895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3 136</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11 585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3 035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542</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NPP</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Neuropatická bolesť</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7 359</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2 003</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8 313</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2 158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567</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HEM</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Hemofília</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165</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174</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GLA</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Glaukóm</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28 988</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8 884</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1 668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x</w:t>
            </w:r>
          </w:p>
        </w:tc>
      </w:tr>
      <w:tr w:rsidR="00516396" w:rsidRPr="00864A6A" w:rsidTr="00AC4DA8">
        <w:trPr>
          <w:trHeight w:val="255"/>
          <w:jc w:val="center"/>
        </w:trPr>
        <w:tc>
          <w:tcPr>
            <w:tcW w:w="559"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THY</w:t>
            </w:r>
          </w:p>
        </w:tc>
        <w:tc>
          <w:tcPr>
            <w:tcW w:w="306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Poruchy štítnej žľazy</w:t>
            </w:r>
          </w:p>
        </w:tc>
        <w:tc>
          <w:tcPr>
            <w:tcW w:w="98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43 482</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15 880</w:t>
            </w:r>
          </w:p>
        </w:tc>
        <w:tc>
          <w:tcPr>
            <w:tcW w:w="85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3 805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46 868</w:t>
            </w:r>
          </w:p>
        </w:tc>
        <w:tc>
          <w:tcPr>
            <w:tcW w:w="99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16 483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4 121</w:t>
            </w:r>
          </w:p>
        </w:tc>
      </w:tr>
    </w:tbl>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ascii="Calibri" w:eastAsia="Times New Roman" w:hAnsi="Calibri" w:cs="Arial"/>
          <w:i/>
          <w:iCs/>
          <w:sz w:val="20"/>
          <w:szCs w:val="20"/>
        </w:rPr>
        <w:t>Zdroj: ZP</w:t>
      </w:r>
      <w:r w:rsidRPr="00864A6A">
        <w:rPr>
          <w:rFonts w:cs="Times New Roman"/>
          <w:i/>
          <w:color w:val="000000" w:themeColor="text1"/>
          <w:sz w:val="20"/>
          <w:szCs w:val="20"/>
        </w:rPr>
        <w:t>, úrad</w:t>
      </w:r>
      <w:r w:rsidRPr="00864A6A">
        <w:rPr>
          <w:rFonts w:cs="Times New Roman"/>
          <w:b/>
          <w:color w:val="000000" w:themeColor="text1"/>
        </w:rPr>
        <w:t xml:space="preserve"> </w:t>
      </w:r>
      <w:r w:rsidRPr="00864A6A">
        <w:rPr>
          <w:rFonts w:cs="Times New Roman"/>
          <w:b/>
          <w:color w:val="000000" w:themeColor="text1"/>
        </w:rPr>
        <w:br w:type="page"/>
      </w:r>
    </w:p>
    <w:p w:rsidR="00516396" w:rsidRPr="00864A6A" w:rsidRDefault="00516396" w:rsidP="00516396">
      <w:pPr>
        <w:spacing w:beforeLines="60" w:before="144" w:afterLines="60" w:after="144" w:line="240" w:lineRule="auto"/>
        <w:rPr>
          <w:rFonts w:cs="Times New Roman"/>
          <w:b/>
          <w:color w:val="000000" w:themeColor="text1"/>
          <w:sz w:val="24"/>
          <w:szCs w:val="24"/>
        </w:rPr>
      </w:pPr>
      <w:bookmarkStart w:id="238" w:name="_Toc485028208"/>
      <w:bookmarkStart w:id="239" w:name="_Toc485029726"/>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8</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Štruktúra výdavkov  ZP</w:t>
      </w:r>
      <w:bookmarkEnd w:id="238"/>
      <w:bookmarkEnd w:id="239"/>
      <w:r w:rsidRPr="00864A6A">
        <w:rPr>
          <w:rFonts w:cs="Times New Roman"/>
          <w:b/>
          <w:color w:val="000000" w:themeColor="text1"/>
          <w:sz w:val="24"/>
          <w:szCs w:val="24"/>
        </w:rPr>
        <w:t xml:space="preserve">    </w:t>
      </w:r>
    </w:p>
    <w:p w:rsidR="00F968D2" w:rsidRPr="00864A6A" w:rsidRDefault="00F968D2" w:rsidP="00516396">
      <w:pPr>
        <w:spacing w:beforeLines="60" w:before="144" w:afterLines="60" w:after="144" w:line="240" w:lineRule="auto"/>
        <w:rPr>
          <w:rFonts w:cs="Times New Roman"/>
          <w:b/>
          <w:color w:val="000000" w:themeColor="text1"/>
          <w:sz w:val="24"/>
          <w:szCs w:val="24"/>
        </w:rPr>
      </w:pPr>
    </w:p>
    <w:tbl>
      <w:tblPr>
        <w:tblW w:w="9508" w:type="dxa"/>
        <w:jc w:val="center"/>
        <w:tblCellMar>
          <w:left w:w="70" w:type="dxa"/>
          <w:right w:w="70" w:type="dxa"/>
        </w:tblCellMar>
        <w:tblLook w:val="04A0" w:firstRow="1" w:lastRow="0" w:firstColumn="1" w:lastColumn="0" w:noHBand="0" w:noVBand="1"/>
      </w:tblPr>
      <w:tblGrid>
        <w:gridCol w:w="460"/>
        <w:gridCol w:w="4140"/>
        <w:gridCol w:w="1364"/>
        <w:gridCol w:w="1276"/>
        <w:gridCol w:w="1417"/>
        <w:gridCol w:w="851"/>
      </w:tblGrid>
      <w:tr w:rsidR="00516396" w:rsidRPr="00864A6A" w:rsidTr="00AC4DA8">
        <w:trPr>
          <w:trHeight w:val="525"/>
          <w:jc w:val="center"/>
        </w:trPr>
        <w:tc>
          <w:tcPr>
            <w:tcW w:w="4600" w:type="dxa"/>
            <w:gridSpan w:val="2"/>
            <w:tcBorders>
              <w:top w:val="single" w:sz="8" w:space="0" w:color="auto"/>
              <w:left w:val="single" w:sz="8" w:space="0" w:color="auto"/>
              <w:bottom w:val="double" w:sz="6"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bCs/>
                <w:sz w:val="20"/>
                <w:szCs w:val="20"/>
              </w:rPr>
            </w:pPr>
            <w:r w:rsidRPr="00864A6A">
              <w:rPr>
                <w:rFonts w:ascii="Arial Narrow" w:eastAsia="Times New Roman" w:hAnsi="Arial Narrow" w:cs="Arial"/>
                <w:b/>
                <w:bCs/>
                <w:sz w:val="20"/>
                <w:szCs w:val="20"/>
              </w:rPr>
              <w:t>Ukazovateľ</w:t>
            </w:r>
          </w:p>
        </w:tc>
        <w:tc>
          <w:tcPr>
            <w:tcW w:w="1364" w:type="dxa"/>
            <w:tcBorders>
              <w:top w:val="single" w:sz="8" w:space="0" w:color="auto"/>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2015</w:t>
            </w:r>
          </w:p>
        </w:tc>
        <w:tc>
          <w:tcPr>
            <w:tcW w:w="1276" w:type="dxa"/>
            <w:tcBorders>
              <w:top w:val="single" w:sz="8" w:space="0" w:color="auto"/>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2016</w:t>
            </w:r>
          </w:p>
        </w:tc>
        <w:tc>
          <w:tcPr>
            <w:tcW w:w="1417" w:type="dxa"/>
            <w:tcBorders>
              <w:top w:val="single" w:sz="8" w:space="0" w:color="auto"/>
              <w:left w:val="nil"/>
              <w:bottom w:val="nil"/>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Rozdiel             2016-2015</w:t>
            </w:r>
          </w:p>
        </w:tc>
        <w:tc>
          <w:tcPr>
            <w:tcW w:w="851" w:type="dxa"/>
            <w:tcBorders>
              <w:top w:val="single" w:sz="8" w:space="0" w:color="auto"/>
              <w:left w:val="nil"/>
              <w:bottom w:val="nil"/>
              <w:right w:val="single" w:sz="8"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vývoj v %</w:t>
            </w:r>
          </w:p>
        </w:tc>
      </w:tr>
      <w:tr w:rsidR="00516396" w:rsidRPr="00864A6A" w:rsidTr="00AC4DA8">
        <w:trPr>
          <w:trHeight w:val="270"/>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A.1.</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Výdavky na lekárenskú ZS, v tom:</w:t>
            </w:r>
          </w:p>
        </w:tc>
        <w:tc>
          <w:tcPr>
            <w:tcW w:w="1364" w:type="dxa"/>
            <w:tcBorders>
              <w:top w:val="double" w:sz="6"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1 205 439 763</w:t>
            </w:r>
          </w:p>
        </w:tc>
        <w:tc>
          <w:tcPr>
            <w:tcW w:w="1276" w:type="dxa"/>
            <w:tcBorders>
              <w:top w:val="double" w:sz="6"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1 269 435 095</w:t>
            </w:r>
          </w:p>
        </w:tc>
        <w:tc>
          <w:tcPr>
            <w:tcW w:w="1417" w:type="dxa"/>
            <w:tcBorders>
              <w:top w:val="double" w:sz="6"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63 995 332</w:t>
            </w:r>
          </w:p>
        </w:tc>
        <w:tc>
          <w:tcPr>
            <w:tcW w:w="851" w:type="dxa"/>
            <w:tcBorders>
              <w:top w:val="double" w:sz="6" w:space="0" w:color="auto"/>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5,31</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lieky a zdravotnícke pomôcky</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1 202 798 633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1 265 146 611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62 347 979</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5,18</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A.2.</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Ambulantná zdravotná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1 377 076 683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1 502 675 714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125 599 030</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9,12</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všeobecná zdravotná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277 317 962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306 520 944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29 202 982</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10,53</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špecializovaná zdravotná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395 040 988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541 120 615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146 079 627</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36,98</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stomatologické služby</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128 372 902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136 389 813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8 016 910</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6,25</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iná zdravotná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576 344 831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518 644 342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-57 700 489</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-10,01</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A 3.</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Ústavná zdravotná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1 354 255 910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1 450 985 805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96 729 895</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7,14</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všeobecná nemocničná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1 064 848 603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1 127 204 951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62 356 348</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5,86</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špecializovaná nemocničná starostlivosť</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222 863 120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250 905 417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28 042 297</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12,58</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služby medicínskych centier a pôrodníc</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30 801 282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33 189 710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2 388 427</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7,75</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 </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služby opatrovateľských domovov a zariadení</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35 742 904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39 685 727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3 942 823</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11,03</w:t>
            </w:r>
          </w:p>
        </w:tc>
      </w:tr>
      <w:tr w:rsidR="00516396" w:rsidRPr="00864A6A" w:rsidTr="00AC4DA8">
        <w:trPr>
          <w:trHeight w:val="270"/>
          <w:jc w:val="center"/>
        </w:trPr>
        <w:tc>
          <w:tcPr>
            <w:tcW w:w="460" w:type="dxa"/>
            <w:tcBorders>
              <w:top w:val="nil"/>
              <w:left w:val="single" w:sz="8" w:space="0" w:color="auto"/>
              <w:bottom w:val="nil"/>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A.4.</w:t>
            </w:r>
          </w:p>
        </w:tc>
        <w:tc>
          <w:tcPr>
            <w:tcW w:w="4140" w:type="dxa"/>
            <w:tcBorders>
              <w:top w:val="nil"/>
              <w:left w:val="nil"/>
              <w:bottom w:val="nil"/>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Cudzinci, bezdomovci, EÚ</w:t>
            </w:r>
          </w:p>
        </w:tc>
        <w:tc>
          <w:tcPr>
            <w:tcW w:w="1364"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45 893 461</w:t>
            </w:r>
          </w:p>
        </w:tc>
        <w:tc>
          <w:tcPr>
            <w:tcW w:w="1276"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62 000 238</w:t>
            </w:r>
          </w:p>
        </w:tc>
        <w:tc>
          <w:tcPr>
            <w:tcW w:w="1417"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16 106 778</w:t>
            </w:r>
          </w:p>
        </w:tc>
        <w:tc>
          <w:tcPr>
            <w:tcW w:w="851" w:type="dxa"/>
            <w:tcBorders>
              <w:top w:val="nil"/>
              <w:left w:val="nil"/>
              <w:bottom w:val="nil"/>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35,10</w:t>
            </w:r>
          </w:p>
        </w:tc>
      </w:tr>
      <w:tr w:rsidR="00516396" w:rsidRPr="00864A6A" w:rsidTr="00AC4DA8">
        <w:trPr>
          <w:trHeight w:val="270"/>
          <w:jc w:val="center"/>
        </w:trPr>
        <w:tc>
          <w:tcPr>
            <w:tcW w:w="460" w:type="dxa"/>
            <w:tcBorders>
              <w:top w:val="single" w:sz="8" w:space="0" w:color="auto"/>
              <w:left w:val="single" w:sz="8" w:space="0" w:color="auto"/>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Calibri" w:eastAsia="Times New Roman" w:hAnsi="Calibri" w:cs="Arial"/>
                <w:b/>
                <w:bCs/>
                <w:sz w:val="20"/>
                <w:szCs w:val="20"/>
              </w:rPr>
            </w:pPr>
            <w:r w:rsidRPr="00864A6A">
              <w:rPr>
                <w:rFonts w:ascii="Calibri" w:eastAsia="Times New Roman" w:hAnsi="Calibri" w:cs="Arial"/>
                <w:b/>
                <w:bCs/>
                <w:sz w:val="20"/>
                <w:szCs w:val="20"/>
              </w:rPr>
              <w:t>A.</w:t>
            </w:r>
          </w:p>
        </w:tc>
        <w:tc>
          <w:tcPr>
            <w:tcW w:w="4140" w:type="dxa"/>
            <w:tcBorders>
              <w:top w:val="single" w:sz="8" w:space="0" w:color="auto"/>
              <w:left w:val="nil"/>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Zdravotná starostlivosť spolu</w:t>
            </w:r>
          </w:p>
        </w:tc>
        <w:tc>
          <w:tcPr>
            <w:tcW w:w="1364" w:type="dxa"/>
            <w:tcBorders>
              <w:top w:val="single" w:sz="8" w:space="0" w:color="auto"/>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3 982 665 817</w:t>
            </w:r>
          </w:p>
        </w:tc>
        <w:tc>
          <w:tcPr>
            <w:tcW w:w="1276" w:type="dxa"/>
            <w:tcBorders>
              <w:top w:val="single" w:sz="8" w:space="0" w:color="auto"/>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4 285 096 852</w:t>
            </w:r>
          </w:p>
        </w:tc>
        <w:tc>
          <w:tcPr>
            <w:tcW w:w="1417" w:type="dxa"/>
            <w:tcBorders>
              <w:top w:val="single" w:sz="8" w:space="0" w:color="auto"/>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302 431 035</w:t>
            </w:r>
          </w:p>
        </w:tc>
        <w:tc>
          <w:tcPr>
            <w:tcW w:w="851" w:type="dxa"/>
            <w:tcBorders>
              <w:top w:val="single" w:sz="8" w:space="0" w:color="auto"/>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7,59</w:t>
            </w:r>
          </w:p>
        </w:tc>
      </w:tr>
      <w:tr w:rsidR="00516396" w:rsidRPr="00864A6A" w:rsidTr="00AC4DA8">
        <w:trPr>
          <w:trHeight w:val="525"/>
          <w:jc w:val="center"/>
        </w:trPr>
        <w:tc>
          <w:tcPr>
            <w:tcW w:w="460" w:type="dxa"/>
            <w:tcBorders>
              <w:top w:val="nil"/>
              <w:left w:val="single" w:sz="8" w:space="0" w:color="auto"/>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Calibri" w:eastAsia="Times New Roman" w:hAnsi="Calibri" w:cs="Arial"/>
                <w:b/>
                <w:bCs/>
                <w:sz w:val="20"/>
                <w:szCs w:val="20"/>
              </w:rPr>
            </w:pPr>
            <w:r w:rsidRPr="00864A6A">
              <w:rPr>
                <w:rFonts w:ascii="Calibri" w:eastAsia="Times New Roman" w:hAnsi="Calibri" w:cs="Arial"/>
                <w:b/>
                <w:bCs/>
                <w:sz w:val="20"/>
                <w:szCs w:val="20"/>
              </w:rPr>
              <w:t>B.</w:t>
            </w:r>
          </w:p>
        </w:tc>
        <w:tc>
          <w:tcPr>
            <w:tcW w:w="4140" w:type="dxa"/>
            <w:tcBorders>
              <w:top w:val="nil"/>
              <w:left w:val="nil"/>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Výdavky na správu</w:t>
            </w:r>
          </w:p>
        </w:tc>
        <w:tc>
          <w:tcPr>
            <w:tcW w:w="1364"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140 554 778</w:t>
            </w:r>
          </w:p>
        </w:tc>
        <w:tc>
          <w:tcPr>
            <w:tcW w:w="1276"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151 676 708</w:t>
            </w:r>
          </w:p>
        </w:tc>
        <w:tc>
          <w:tcPr>
            <w:tcW w:w="1417"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11 121 930</w:t>
            </w:r>
          </w:p>
        </w:tc>
        <w:tc>
          <w:tcPr>
            <w:tcW w:w="851"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7,91</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C.1.</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Odvod z prerozdelenia poistného</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158 022 068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170 894 763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12 872 695</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8,15</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C.2.</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Príspevok ZP na činnosť úradu</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17 164 938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17 742 533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577 595</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3,36</w:t>
            </w:r>
          </w:p>
        </w:tc>
      </w:tr>
      <w:tr w:rsidR="00516396" w:rsidRPr="00864A6A" w:rsidTr="00AC4DA8">
        <w:trPr>
          <w:trHeight w:val="255"/>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C.3.</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Príspevok na činnosť operačných stredísk</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13 350 507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13 799 747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449 240</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3,36</w:t>
            </w:r>
          </w:p>
        </w:tc>
      </w:tr>
      <w:tr w:rsidR="00516396" w:rsidRPr="00864A6A" w:rsidTr="00AC4DA8">
        <w:trPr>
          <w:trHeight w:val="360"/>
          <w:jc w:val="center"/>
        </w:trPr>
        <w:tc>
          <w:tcPr>
            <w:tcW w:w="460" w:type="dxa"/>
            <w:tcBorders>
              <w:top w:val="nil"/>
              <w:left w:val="single" w:sz="8"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C.4.</w:t>
            </w:r>
          </w:p>
        </w:tc>
        <w:tc>
          <w:tcPr>
            <w:tcW w:w="414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Príspevok na národný zdravotnícky informačný systém</w:t>
            </w:r>
          </w:p>
        </w:tc>
        <w:tc>
          <w:tcPr>
            <w:tcW w:w="136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15 639 165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16 165 419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526 254</w:t>
            </w:r>
          </w:p>
        </w:tc>
        <w:tc>
          <w:tcPr>
            <w:tcW w:w="851" w:type="dxa"/>
            <w:tcBorders>
              <w:top w:val="nil"/>
              <w:left w:val="nil"/>
              <w:bottom w:val="single" w:sz="4"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sz w:val="20"/>
                <w:szCs w:val="20"/>
              </w:rPr>
            </w:pPr>
            <w:r w:rsidRPr="00864A6A">
              <w:rPr>
                <w:rFonts w:ascii="Arial Narrow" w:eastAsia="Times New Roman" w:hAnsi="Arial Narrow" w:cs="Arial"/>
                <w:sz w:val="20"/>
                <w:szCs w:val="20"/>
              </w:rPr>
              <w:t>3,36</w:t>
            </w:r>
          </w:p>
        </w:tc>
      </w:tr>
      <w:tr w:rsidR="00516396" w:rsidRPr="00864A6A" w:rsidTr="00AC4DA8">
        <w:trPr>
          <w:trHeight w:val="270"/>
          <w:jc w:val="center"/>
        </w:trPr>
        <w:tc>
          <w:tcPr>
            <w:tcW w:w="460" w:type="dxa"/>
            <w:tcBorders>
              <w:top w:val="nil"/>
              <w:left w:val="single" w:sz="8" w:space="0" w:color="auto"/>
              <w:bottom w:val="nil"/>
              <w:right w:val="single" w:sz="4" w:space="0" w:color="auto"/>
            </w:tcBorders>
            <w:shd w:val="clear" w:color="auto" w:fill="auto"/>
            <w:vAlign w:val="center"/>
            <w:hideMark/>
          </w:tcPr>
          <w:p w:rsidR="00516396" w:rsidRPr="00864A6A" w:rsidRDefault="00516396" w:rsidP="00516396">
            <w:pPr>
              <w:spacing w:line="240" w:lineRule="auto"/>
              <w:jc w:val="left"/>
              <w:rPr>
                <w:rFonts w:ascii="Calibri" w:eastAsia="Times New Roman" w:hAnsi="Calibri" w:cs="Arial"/>
                <w:sz w:val="20"/>
                <w:szCs w:val="20"/>
              </w:rPr>
            </w:pPr>
            <w:r w:rsidRPr="00864A6A">
              <w:rPr>
                <w:rFonts w:ascii="Calibri" w:eastAsia="Times New Roman" w:hAnsi="Calibri" w:cs="Arial"/>
                <w:sz w:val="20"/>
                <w:szCs w:val="20"/>
              </w:rPr>
              <w:t>C.5.</w:t>
            </w:r>
          </w:p>
        </w:tc>
        <w:tc>
          <w:tcPr>
            <w:tcW w:w="4140" w:type="dxa"/>
            <w:tcBorders>
              <w:top w:val="nil"/>
              <w:left w:val="nil"/>
              <w:bottom w:val="nil"/>
              <w:right w:val="single" w:sz="4" w:space="0" w:color="auto"/>
            </w:tcBorders>
            <w:shd w:val="clear" w:color="auto" w:fill="auto"/>
            <w:vAlign w:val="center"/>
            <w:hideMark/>
          </w:tcPr>
          <w:p w:rsidR="00516396" w:rsidRPr="00864A6A" w:rsidRDefault="00516396" w:rsidP="00CD1CD5">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Iné (pokuty, penále, poplatky...)</w:t>
            </w:r>
          </w:p>
        </w:tc>
        <w:tc>
          <w:tcPr>
            <w:tcW w:w="1364"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Calibri" w:eastAsia="Times New Roman" w:hAnsi="Calibri" w:cs="Arial"/>
                <w:sz w:val="20"/>
                <w:szCs w:val="20"/>
              </w:rPr>
            </w:pPr>
            <w:r w:rsidRPr="00864A6A">
              <w:rPr>
                <w:rFonts w:ascii="Calibri" w:eastAsia="Times New Roman" w:hAnsi="Calibri" w:cs="Arial"/>
                <w:sz w:val="20"/>
                <w:szCs w:val="20"/>
              </w:rPr>
              <w:t>47 837 539</w:t>
            </w:r>
          </w:p>
        </w:tc>
        <w:tc>
          <w:tcPr>
            <w:tcW w:w="1276"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Calibri" w:eastAsia="Times New Roman" w:hAnsi="Calibri" w:cs="Arial"/>
                <w:sz w:val="20"/>
                <w:szCs w:val="20"/>
              </w:rPr>
            </w:pPr>
            <w:r w:rsidRPr="00864A6A">
              <w:rPr>
                <w:rFonts w:ascii="Calibri" w:eastAsia="Times New Roman" w:hAnsi="Calibri" w:cs="Arial"/>
                <w:sz w:val="20"/>
                <w:szCs w:val="20"/>
              </w:rPr>
              <w:t>54 369 919</w:t>
            </w:r>
          </w:p>
        </w:tc>
        <w:tc>
          <w:tcPr>
            <w:tcW w:w="1417" w:type="dxa"/>
            <w:tcBorders>
              <w:top w:val="nil"/>
              <w:left w:val="nil"/>
              <w:bottom w:val="nil"/>
              <w:right w:val="single" w:sz="4" w:space="0" w:color="auto"/>
            </w:tcBorders>
            <w:shd w:val="clear" w:color="auto" w:fill="auto"/>
            <w:noWrap/>
            <w:vAlign w:val="center"/>
            <w:hideMark/>
          </w:tcPr>
          <w:p w:rsidR="00516396" w:rsidRPr="00864A6A" w:rsidRDefault="00516396" w:rsidP="00516396">
            <w:pPr>
              <w:spacing w:line="240" w:lineRule="auto"/>
              <w:jc w:val="right"/>
              <w:rPr>
                <w:rFonts w:ascii="Calibri" w:eastAsia="Times New Roman" w:hAnsi="Calibri" w:cs="Arial"/>
                <w:sz w:val="20"/>
                <w:szCs w:val="20"/>
              </w:rPr>
            </w:pPr>
            <w:r w:rsidRPr="00864A6A">
              <w:rPr>
                <w:rFonts w:ascii="Calibri" w:eastAsia="Times New Roman" w:hAnsi="Calibri" w:cs="Arial"/>
                <w:sz w:val="20"/>
                <w:szCs w:val="20"/>
              </w:rPr>
              <w:t>6 532 380</w:t>
            </w:r>
          </w:p>
        </w:tc>
        <w:tc>
          <w:tcPr>
            <w:tcW w:w="851" w:type="dxa"/>
            <w:tcBorders>
              <w:top w:val="nil"/>
              <w:left w:val="nil"/>
              <w:bottom w:val="nil"/>
              <w:right w:val="single" w:sz="8" w:space="0" w:color="auto"/>
            </w:tcBorders>
            <w:shd w:val="clear" w:color="auto" w:fill="auto"/>
            <w:noWrap/>
            <w:vAlign w:val="center"/>
            <w:hideMark/>
          </w:tcPr>
          <w:p w:rsidR="00516396" w:rsidRPr="00864A6A" w:rsidRDefault="00516396" w:rsidP="00516396">
            <w:pPr>
              <w:spacing w:line="240" w:lineRule="auto"/>
              <w:jc w:val="right"/>
              <w:rPr>
                <w:rFonts w:ascii="Calibri" w:eastAsia="Times New Roman" w:hAnsi="Calibri" w:cs="Arial"/>
                <w:sz w:val="20"/>
                <w:szCs w:val="20"/>
              </w:rPr>
            </w:pPr>
            <w:r w:rsidRPr="00864A6A">
              <w:rPr>
                <w:rFonts w:ascii="Calibri" w:eastAsia="Times New Roman" w:hAnsi="Calibri" w:cs="Arial"/>
                <w:sz w:val="20"/>
                <w:szCs w:val="20"/>
              </w:rPr>
              <w:t>13,66</w:t>
            </w:r>
          </w:p>
        </w:tc>
      </w:tr>
      <w:tr w:rsidR="00516396" w:rsidRPr="00864A6A" w:rsidTr="00AC4DA8">
        <w:trPr>
          <w:trHeight w:val="270"/>
          <w:jc w:val="center"/>
        </w:trPr>
        <w:tc>
          <w:tcPr>
            <w:tcW w:w="460" w:type="dxa"/>
            <w:tcBorders>
              <w:top w:val="single" w:sz="8" w:space="0" w:color="auto"/>
              <w:left w:val="single" w:sz="8" w:space="0" w:color="auto"/>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C.</w:t>
            </w:r>
          </w:p>
        </w:tc>
        <w:tc>
          <w:tcPr>
            <w:tcW w:w="4140" w:type="dxa"/>
            <w:tcBorders>
              <w:top w:val="single" w:sz="8" w:space="0" w:color="auto"/>
              <w:left w:val="nil"/>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Ostatné výdavky (iné ako zdravotná starostlivosť)</w:t>
            </w:r>
          </w:p>
        </w:tc>
        <w:tc>
          <w:tcPr>
            <w:tcW w:w="1364" w:type="dxa"/>
            <w:tcBorders>
              <w:top w:val="single" w:sz="8" w:space="0" w:color="auto"/>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252 014 217</w:t>
            </w:r>
          </w:p>
        </w:tc>
        <w:tc>
          <w:tcPr>
            <w:tcW w:w="1276" w:type="dxa"/>
            <w:tcBorders>
              <w:top w:val="single" w:sz="8" w:space="0" w:color="auto"/>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272 972 381</w:t>
            </w:r>
          </w:p>
        </w:tc>
        <w:tc>
          <w:tcPr>
            <w:tcW w:w="1417" w:type="dxa"/>
            <w:tcBorders>
              <w:top w:val="single" w:sz="8" w:space="0" w:color="auto"/>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20 958 164</w:t>
            </w:r>
          </w:p>
        </w:tc>
        <w:tc>
          <w:tcPr>
            <w:tcW w:w="851" w:type="dxa"/>
            <w:tcBorders>
              <w:top w:val="single" w:sz="8" w:space="0" w:color="auto"/>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8,32</w:t>
            </w:r>
          </w:p>
        </w:tc>
      </w:tr>
      <w:tr w:rsidR="00516396" w:rsidRPr="00864A6A" w:rsidTr="00AC4DA8">
        <w:trPr>
          <w:trHeight w:val="270"/>
          <w:jc w:val="center"/>
        </w:trPr>
        <w:tc>
          <w:tcPr>
            <w:tcW w:w="460" w:type="dxa"/>
            <w:tcBorders>
              <w:top w:val="nil"/>
              <w:left w:val="single" w:sz="8" w:space="0" w:color="auto"/>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D.</w:t>
            </w:r>
          </w:p>
        </w:tc>
        <w:tc>
          <w:tcPr>
            <w:tcW w:w="4140" w:type="dxa"/>
            <w:tcBorders>
              <w:top w:val="nil"/>
              <w:left w:val="nil"/>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Výdavky bez prerozdeľovania (A+B+C-C1)</w:t>
            </w:r>
          </w:p>
        </w:tc>
        <w:tc>
          <w:tcPr>
            <w:tcW w:w="1364"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4 217 212 745</w:t>
            </w:r>
          </w:p>
        </w:tc>
        <w:tc>
          <w:tcPr>
            <w:tcW w:w="1276"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4 538 851 178</w:t>
            </w:r>
          </w:p>
        </w:tc>
        <w:tc>
          <w:tcPr>
            <w:tcW w:w="1417"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321 638 434</w:t>
            </w:r>
          </w:p>
        </w:tc>
        <w:tc>
          <w:tcPr>
            <w:tcW w:w="851"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7,63</w:t>
            </w:r>
          </w:p>
        </w:tc>
      </w:tr>
      <w:tr w:rsidR="00516396" w:rsidRPr="00864A6A" w:rsidTr="00AC4DA8">
        <w:trPr>
          <w:trHeight w:val="270"/>
          <w:jc w:val="center"/>
        </w:trPr>
        <w:tc>
          <w:tcPr>
            <w:tcW w:w="460" w:type="dxa"/>
            <w:tcBorders>
              <w:top w:val="nil"/>
              <w:left w:val="single" w:sz="8" w:space="0" w:color="auto"/>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E.</w:t>
            </w:r>
          </w:p>
        </w:tc>
        <w:tc>
          <w:tcPr>
            <w:tcW w:w="4140" w:type="dxa"/>
            <w:tcBorders>
              <w:top w:val="nil"/>
              <w:left w:val="nil"/>
              <w:bottom w:val="single" w:sz="8"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Výdavky po prerozdeľovaní (A+B+C)</w:t>
            </w:r>
          </w:p>
        </w:tc>
        <w:tc>
          <w:tcPr>
            <w:tcW w:w="1364"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4 375 234 813</w:t>
            </w:r>
          </w:p>
        </w:tc>
        <w:tc>
          <w:tcPr>
            <w:tcW w:w="1276"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4 709 745 941</w:t>
            </w:r>
          </w:p>
        </w:tc>
        <w:tc>
          <w:tcPr>
            <w:tcW w:w="1417" w:type="dxa"/>
            <w:tcBorders>
              <w:top w:val="nil"/>
              <w:left w:val="nil"/>
              <w:bottom w:val="single" w:sz="8"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334 511 129</w:t>
            </w:r>
          </w:p>
        </w:tc>
        <w:tc>
          <w:tcPr>
            <w:tcW w:w="851"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Arial"/>
                <w:b/>
                <w:bCs/>
                <w:sz w:val="20"/>
                <w:szCs w:val="20"/>
              </w:rPr>
            </w:pPr>
            <w:r w:rsidRPr="00864A6A">
              <w:rPr>
                <w:rFonts w:ascii="Arial Narrow" w:eastAsia="Times New Roman" w:hAnsi="Arial Narrow" w:cs="Arial"/>
                <w:b/>
                <w:bCs/>
                <w:sz w:val="20"/>
                <w:szCs w:val="20"/>
              </w:rPr>
              <w:t>7,65</w:t>
            </w:r>
          </w:p>
        </w:tc>
      </w:tr>
      <w:tr w:rsidR="00516396" w:rsidRPr="00864A6A" w:rsidTr="00AC4DA8">
        <w:trPr>
          <w:trHeight w:val="255"/>
          <w:jc w:val="center"/>
        </w:trPr>
        <w:tc>
          <w:tcPr>
            <w:tcW w:w="4600" w:type="dxa"/>
            <w:gridSpan w:val="2"/>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libri" w:eastAsia="Times New Roman" w:hAnsi="Calibri" w:cs="Arial"/>
                <w:sz w:val="20"/>
                <w:szCs w:val="20"/>
              </w:rPr>
            </w:pPr>
          </w:p>
        </w:tc>
        <w:tc>
          <w:tcPr>
            <w:tcW w:w="1364" w:type="dxa"/>
            <w:tcBorders>
              <w:top w:val="nil"/>
              <w:left w:val="nil"/>
              <w:bottom w:val="nil"/>
              <w:right w:val="nil"/>
            </w:tcBorders>
            <w:shd w:val="clear" w:color="auto" w:fill="auto"/>
            <w:noWrap/>
            <w:vAlign w:val="center"/>
          </w:tcPr>
          <w:p w:rsidR="00516396" w:rsidRPr="00864A6A" w:rsidRDefault="00516396" w:rsidP="00516396">
            <w:pPr>
              <w:spacing w:line="240" w:lineRule="auto"/>
              <w:jc w:val="right"/>
              <w:rPr>
                <w:rFonts w:ascii="Calibri" w:eastAsia="Times New Roman" w:hAnsi="Calibri" w:cs="Arial"/>
                <w:b/>
                <w:bCs/>
                <w:sz w:val="20"/>
                <w:szCs w:val="20"/>
              </w:rPr>
            </w:pPr>
          </w:p>
        </w:tc>
        <w:tc>
          <w:tcPr>
            <w:tcW w:w="1276" w:type="dxa"/>
            <w:tcBorders>
              <w:top w:val="nil"/>
              <w:left w:val="nil"/>
              <w:bottom w:val="nil"/>
              <w:right w:val="nil"/>
            </w:tcBorders>
            <w:shd w:val="clear" w:color="auto" w:fill="auto"/>
            <w:noWrap/>
            <w:vAlign w:val="center"/>
          </w:tcPr>
          <w:p w:rsidR="00516396" w:rsidRPr="00864A6A" w:rsidRDefault="00516396" w:rsidP="00516396">
            <w:pPr>
              <w:spacing w:line="240" w:lineRule="auto"/>
              <w:jc w:val="right"/>
              <w:rPr>
                <w:rFonts w:ascii="Calibri" w:eastAsia="Times New Roman" w:hAnsi="Calibri" w:cs="Arial"/>
                <w:b/>
                <w:bCs/>
                <w:sz w:val="20"/>
                <w:szCs w:val="20"/>
              </w:rPr>
            </w:pPr>
          </w:p>
        </w:tc>
        <w:tc>
          <w:tcPr>
            <w:tcW w:w="1417" w:type="dxa"/>
            <w:tcBorders>
              <w:top w:val="nil"/>
              <w:left w:val="nil"/>
              <w:bottom w:val="nil"/>
              <w:right w:val="nil"/>
            </w:tcBorders>
            <w:shd w:val="clear" w:color="auto" w:fill="auto"/>
            <w:noWrap/>
            <w:vAlign w:val="center"/>
          </w:tcPr>
          <w:p w:rsidR="00516396" w:rsidRPr="00864A6A" w:rsidRDefault="00516396" w:rsidP="00516396">
            <w:pPr>
              <w:spacing w:line="240" w:lineRule="auto"/>
              <w:jc w:val="left"/>
              <w:rPr>
                <w:rFonts w:ascii="Calibri" w:eastAsia="Times New Roman" w:hAnsi="Calibri" w:cs="Arial"/>
                <w:b/>
                <w:bCs/>
                <w:sz w:val="20"/>
                <w:szCs w:val="20"/>
              </w:rPr>
            </w:pPr>
          </w:p>
        </w:tc>
        <w:tc>
          <w:tcPr>
            <w:tcW w:w="851"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libri" w:eastAsia="Times New Roman" w:hAnsi="Calibri" w:cs="Arial"/>
                <w:b/>
                <w:bCs/>
                <w:sz w:val="20"/>
                <w:szCs w:val="20"/>
              </w:rPr>
            </w:pPr>
          </w:p>
        </w:tc>
      </w:tr>
      <w:tr w:rsidR="00516396" w:rsidRPr="00864A6A" w:rsidTr="00AC4DA8">
        <w:trPr>
          <w:trHeight w:val="270"/>
          <w:jc w:val="center"/>
        </w:trPr>
        <w:tc>
          <w:tcPr>
            <w:tcW w:w="8657" w:type="dxa"/>
            <w:gridSpan w:val="5"/>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Arial" w:eastAsia="Times New Roman" w:hAnsi="Arial" w:cs="Arial"/>
                <w:i/>
                <w:sz w:val="20"/>
                <w:szCs w:val="20"/>
              </w:rPr>
            </w:pPr>
          </w:p>
        </w:tc>
        <w:tc>
          <w:tcPr>
            <w:tcW w:w="851"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libri" w:eastAsia="Times New Roman" w:hAnsi="Calibri" w:cs="Arial"/>
                <w:sz w:val="20"/>
                <w:szCs w:val="20"/>
              </w:rPr>
            </w:pPr>
          </w:p>
        </w:tc>
      </w:tr>
    </w:tbl>
    <w:p w:rsidR="00516396" w:rsidRPr="00864A6A" w:rsidRDefault="00516396" w:rsidP="00516396">
      <w:r w:rsidRPr="00864A6A">
        <w:rPr>
          <w:rFonts w:ascii="Arial" w:eastAsia="Times New Roman" w:hAnsi="Arial" w:cs="Arial"/>
          <w:i/>
          <w:sz w:val="20"/>
          <w:szCs w:val="20"/>
        </w:rPr>
        <w:t>Prehľad štruktúry výdavkov podľa ZP</w:t>
      </w:r>
    </w:p>
    <w:tbl>
      <w:tblPr>
        <w:tblW w:w="9498" w:type="dxa"/>
        <w:tblInd w:w="70" w:type="dxa"/>
        <w:tblCellMar>
          <w:left w:w="70" w:type="dxa"/>
          <w:right w:w="70" w:type="dxa"/>
        </w:tblCellMar>
        <w:tblLook w:val="04A0" w:firstRow="1" w:lastRow="0" w:firstColumn="1" w:lastColumn="0" w:noHBand="0" w:noVBand="1"/>
      </w:tblPr>
      <w:tblGrid>
        <w:gridCol w:w="441"/>
        <w:gridCol w:w="244"/>
        <w:gridCol w:w="3851"/>
        <w:gridCol w:w="1418"/>
        <w:gridCol w:w="1276"/>
        <w:gridCol w:w="1417"/>
        <w:gridCol w:w="851"/>
      </w:tblGrid>
      <w:tr w:rsidR="00516396" w:rsidRPr="00864A6A" w:rsidTr="007976E4">
        <w:trPr>
          <w:trHeight w:val="300"/>
        </w:trPr>
        <w:tc>
          <w:tcPr>
            <w:tcW w:w="4536"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Výdavky VšZP</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85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Výdavky na lekárenskú ZS, v tom: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874 621 750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931 287 394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56 665 644</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6,48</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lieky a zdravotnícke pomôcky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874 621 750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931 287 394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56 665 644</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6,48</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Ambulantná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1 088 160 780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1 198 285 648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110 124 868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10,12</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všeobecná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216 085 197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240 461 903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24 376 706</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11,28</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špecializovaná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299 141 120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442 523 963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143 382 843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47,93</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stomatologické služby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84 964 372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91 126 395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6 162 023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7,25</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487 970 091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424 173 387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-63 796 704</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-13,07</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 3.</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Ústavná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784 026 478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836 812 098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52 785 620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6,73</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všeobecná nemocničná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565 936 658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590 110 156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24 173 498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4,27</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špecializovaná nemocničná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186 524 103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211 459 601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24 935 499</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13,37</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služby medicínskych centier a pôrodníc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služby opatrovateľských domovov a zariadení</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31 565 717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35 242 341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3 676 624</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11,65</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Cudzinci, bezdomovci, EÚ</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38 621 244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50 693 277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12 072 033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31,26</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A.</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Zdravotná starostlivosť spolu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2 785 430 251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3 017 078 417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231 648 166</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8,32</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B.</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na správu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80 834 261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89 942 793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9 108 532</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11,27</w:t>
            </w:r>
          </w:p>
        </w:tc>
      </w:tr>
      <w:tr w:rsidR="00516396" w:rsidRPr="00864A6A" w:rsidTr="007976E4">
        <w:trPr>
          <w:trHeight w:val="300"/>
        </w:trPr>
        <w:tc>
          <w:tcPr>
            <w:tcW w:w="44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C.1.</w:t>
            </w:r>
          </w:p>
        </w:tc>
        <w:tc>
          <w:tcPr>
            <w:tcW w:w="4095" w:type="dxa"/>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Odvod z prerozdelenia poistného</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DC0C07">
        <w:trPr>
          <w:trHeight w:val="300"/>
        </w:trPr>
        <w:tc>
          <w:tcPr>
            <w:tcW w:w="44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C.2.</w:t>
            </w:r>
          </w:p>
        </w:tc>
        <w:tc>
          <w:tcPr>
            <w:tcW w:w="4095" w:type="dxa"/>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ZP na činnosť úradu</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11 839 650</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12 144 148</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304 498</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2,57</w:t>
            </w:r>
          </w:p>
        </w:tc>
      </w:tr>
      <w:tr w:rsidR="00516396" w:rsidRPr="00864A6A" w:rsidTr="00DC0C07">
        <w:trPr>
          <w:trHeight w:val="300"/>
        </w:trPr>
        <w:tc>
          <w:tcPr>
            <w:tcW w:w="44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lastRenderedPageBreak/>
              <w:t>C.3.</w:t>
            </w:r>
          </w:p>
        </w:tc>
        <w:tc>
          <w:tcPr>
            <w:tcW w:w="409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na činnosť operačných stredísk</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9 208 616</w:t>
            </w:r>
          </w:p>
        </w:tc>
        <w:tc>
          <w:tcPr>
            <w:tcW w:w="127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9 445 448</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236 832</w:t>
            </w:r>
          </w:p>
        </w:tc>
        <w:tc>
          <w:tcPr>
            <w:tcW w:w="85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2,57</w:t>
            </w:r>
          </w:p>
        </w:tc>
      </w:tr>
      <w:tr w:rsidR="00516396" w:rsidRPr="00864A6A" w:rsidTr="00DC0C07">
        <w:trPr>
          <w:trHeight w:val="300"/>
        </w:trPr>
        <w:tc>
          <w:tcPr>
            <w:tcW w:w="44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C.4.</w:t>
            </w:r>
          </w:p>
        </w:tc>
        <w:tc>
          <w:tcPr>
            <w:tcW w:w="4095" w:type="dxa"/>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na národný zdravotnícky informačný systém</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10 787 236</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11 064 668</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277 432</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2,57</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C.5.</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CD1CD5">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Iné (pokuty, penále, poplatky...)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3 230 850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7 616 455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4 385 605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135,74</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C.</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Ostatné výdavky (iné ako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35 066 352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40 270 719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5 204 367</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14,84</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bez prerozdeľovania (A+B+C-C1)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2 901 330 864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3 147 291 929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245 961 065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8,48</w:t>
            </w:r>
          </w:p>
        </w:tc>
      </w:tr>
      <w:tr w:rsidR="00516396" w:rsidRPr="00864A6A" w:rsidTr="007976E4">
        <w:trPr>
          <w:trHeight w:val="300"/>
        </w:trPr>
        <w:tc>
          <w:tcPr>
            <w:tcW w:w="441"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E.</w:t>
            </w:r>
          </w:p>
        </w:tc>
        <w:tc>
          <w:tcPr>
            <w:tcW w:w="4095" w:type="dxa"/>
            <w:gridSpan w:val="2"/>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po prerozdeľovaní (A+B+C)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2 901 330 864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3 147 291 929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245 961 065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8,48</w:t>
            </w:r>
          </w:p>
        </w:tc>
      </w:tr>
      <w:tr w:rsidR="00516396" w:rsidRPr="00864A6A" w:rsidTr="007976E4">
        <w:trPr>
          <w:trHeight w:val="300"/>
        </w:trPr>
        <w:tc>
          <w:tcPr>
            <w:tcW w:w="4536"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Výdavky </w:t>
            </w:r>
            <w:r w:rsidR="00A551E1" w:rsidRPr="00864A6A">
              <w:rPr>
                <w:rFonts w:ascii="Arial Narrow" w:eastAsia="Times New Roman" w:hAnsi="Arial Narrow" w:cs="Times New Roman"/>
                <w:b/>
                <w:color w:val="000000"/>
                <w:sz w:val="20"/>
                <w:szCs w:val="20"/>
              </w:rPr>
              <w:t>DÔVERA</w:t>
            </w:r>
            <w:r w:rsidRPr="00864A6A">
              <w:rPr>
                <w:rFonts w:ascii="Arial Narrow" w:eastAsia="Times New Roman" w:hAnsi="Arial Narrow" w:cs="Times New Roman"/>
                <w:b/>
                <w:color w:val="000000"/>
                <w:sz w:val="20"/>
                <w:szCs w:val="20"/>
              </w:rPr>
              <w:t xml:space="preserve">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DE1A7A">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w:t>
            </w:r>
            <w:r w:rsidR="00DE1A7A" w:rsidRPr="00864A6A">
              <w:rPr>
                <w:rFonts w:ascii="Arial Narrow" w:eastAsia="Times New Roman" w:hAnsi="Arial Narrow" w:cs="Times New Roman"/>
                <w:b/>
                <w:color w:val="000000"/>
                <w:sz w:val="20"/>
                <w:szCs w:val="20"/>
              </w:rPr>
              <w:t xml:space="preserve"> </w:t>
            </w:r>
            <w:r w:rsidRPr="00864A6A">
              <w:rPr>
                <w:rFonts w:ascii="Arial Narrow" w:eastAsia="Times New Roman" w:hAnsi="Arial Narrow" w:cs="Times New Roman"/>
                <w:b/>
                <w:color w:val="000000"/>
                <w:sz w:val="20"/>
                <w:szCs w:val="20"/>
              </w:rPr>
              <w:t>%</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Výdavky na lekárenskú ZS, v tom: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269 860 477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274 981 798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5 121 321</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lieky a zdravotnícke pomôcky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267 219 346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272 211 769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4 992 423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Ambulantná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225 049 716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236 528 181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11 478 464</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všeobecná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47 407 286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51 175 074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3 767 788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7,95</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špecializovaná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76 347 162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77 811 160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1 463 998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1,92</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stomatologické služby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33 651 294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34 839 941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1 188 647</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67 643 974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72 702 006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5 058 031</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7,48</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 3.</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Ústavná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439 527 737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475 996 482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36 468 745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všeobecná nemocničná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416 262 777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450 298 854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34 036 077</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8,18</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špecializovaná nemocničná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12 683 290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13 804 533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1 121 243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8,84</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služby medicínskych centier a pôrodníc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6 404 483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7 449 709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1 045 225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16,32</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služby opatrovateľských domovov a zariadení</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4 177 187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4 443 386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266 199</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Cudzinci, bezdomovci, EÚ</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4 914 784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8 472 473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3 557 689</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72,39</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A.</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Zdravotná starostlivosť spolu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939 352 714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995 978 934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56 626 220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6,03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B.</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na správu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47 496 156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46 576 172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-919 985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-1,94</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C.1.</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Odvod z prerozdelenia poistného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105 847 615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112 969 485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7 121 870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C.2.</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ZP na činnosť úradu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4 255 291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4 436 855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181 564</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C.3.</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na činnosť operačných stredísk</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3 309 671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3 450 887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141 216</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C.4.</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na národný zdravotnícky informačný systém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3 877 043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4 042 468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165 425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C.5.</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65718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Iné (pokuty, penále, poplatky...)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44 568 189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46 650 462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2 082 272</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C.</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Ostatné výdavky (iné ako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161 857 810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171 550 157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9 692 348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5,99</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bez prerozdeľovania (A+B+C-C1)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1 042 859 065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1 101 135 778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58 276 713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5,59</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E.</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po prerozdeľovaní (A+B+C)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1 148 706 680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1 214 105 263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65 398 583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5,69</w:t>
            </w:r>
          </w:p>
        </w:tc>
      </w:tr>
      <w:tr w:rsidR="00516396" w:rsidRPr="00864A6A" w:rsidTr="007976E4">
        <w:trPr>
          <w:trHeight w:val="300"/>
        </w:trPr>
        <w:tc>
          <w:tcPr>
            <w:tcW w:w="4536" w:type="dxa"/>
            <w:gridSpan w:val="3"/>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Výdavky Union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Výdavky na lekárenskú ZS, v tom: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60 957 537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63 165 903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2 208 366</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3,62</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lieky a zdravotnícke pomôcky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60 957 537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61 647 448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689 911</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Ambulantná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63 866 187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67 861 885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3 995 698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6,26</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všeobecná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13 825 479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14 883 967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1 058 488</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7,66</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špecializovaná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19 552 706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20 785 492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1 232 786</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stomatologické služby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9 757 236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10 423 477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666 241</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6,83</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20 730 766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21 768 949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1 038 183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5,01</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 3.</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Ústavná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130 701 695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138 177 225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7 475 530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5,72</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všeobecná nemocničná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82 649 168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86 795 941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4 146 773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5,02</w:t>
            </w:r>
          </w:p>
        </w:tc>
      </w:tr>
      <w:tr w:rsidR="00516396" w:rsidRPr="00864A6A" w:rsidTr="007976E4">
        <w:trPr>
          <w:trHeight w:val="300"/>
        </w:trPr>
        <w:tc>
          <w:tcPr>
            <w:tcW w:w="68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špecializovaná nemocničná starostlivosť</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23 655 728</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25 641 283</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1 985 555</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8,39</w:t>
            </w:r>
          </w:p>
        </w:tc>
      </w:tr>
      <w:tr w:rsidR="00516396" w:rsidRPr="00864A6A" w:rsidTr="007976E4">
        <w:trPr>
          <w:trHeight w:val="300"/>
        </w:trPr>
        <w:tc>
          <w:tcPr>
            <w:tcW w:w="68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služby medicínskych centier a pôrodníc</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24 396 799</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25 740 001</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1 343 202</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5,51</w:t>
            </w:r>
          </w:p>
        </w:tc>
      </w:tr>
      <w:tr w:rsidR="00516396" w:rsidRPr="00864A6A" w:rsidTr="00975E0D">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služby opatrovateľských domovov a zariadení</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DC0C07">
        <w:trPr>
          <w:trHeight w:val="300"/>
        </w:trPr>
        <w:tc>
          <w:tcPr>
            <w:tcW w:w="68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385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Cudzinci, bezdomovci, EÚ</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2 357 433</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2 834 488</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477 055</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20,24</w:t>
            </w:r>
          </w:p>
        </w:tc>
      </w:tr>
      <w:tr w:rsidR="00516396" w:rsidRPr="00864A6A" w:rsidTr="00DC0C07">
        <w:trPr>
          <w:trHeight w:val="300"/>
        </w:trPr>
        <w:tc>
          <w:tcPr>
            <w:tcW w:w="68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lastRenderedPageBreak/>
              <w:t>A.</w:t>
            </w:r>
          </w:p>
        </w:tc>
        <w:tc>
          <w:tcPr>
            <w:tcW w:w="385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Zdravotná starostlivosť spolu</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257 882 852</w:t>
            </w:r>
          </w:p>
        </w:tc>
        <w:tc>
          <w:tcPr>
            <w:tcW w:w="127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272 039 501</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14 156 649</w:t>
            </w:r>
          </w:p>
        </w:tc>
        <w:tc>
          <w:tcPr>
            <w:tcW w:w="85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5,49</w:t>
            </w:r>
          </w:p>
        </w:tc>
      </w:tr>
      <w:tr w:rsidR="00516396" w:rsidRPr="00864A6A" w:rsidTr="00DC0C07">
        <w:trPr>
          <w:trHeight w:val="300"/>
        </w:trPr>
        <w:tc>
          <w:tcPr>
            <w:tcW w:w="68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B.</w:t>
            </w:r>
          </w:p>
        </w:tc>
        <w:tc>
          <w:tcPr>
            <w:tcW w:w="385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na správu</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12 224 361</w:t>
            </w:r>
          </w:p>
        </w:tc>
        <w:tc>
          <w:tcPr>
            <w:tcW w:w="127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15 157 743</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2 933 382</w:t>
            </w:r>
          </w:p>
        </w:tc>
        <w:tc>
          <w:tcPr>
            <w:tcW w:w="85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w:t>
            </w:r>
          </w:p>
        </w:tc>
      </w:tr>
      <w:tr w:rsidR="00516396" w:rsidRPr="00864A6A" w:rsidTr="00DC0C07">
        <w:trPr>
          <w:trHeight w:val="300"/>
        </w:trPr>
        <w:tc>
          <w:tcPr>
            <w:tcW w:w="685"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C.1.</w:t>
            </w:r>
          </w:p>
        </w:tc>
        <w:tc>
          <w:tcPr>
            <w:tcW w:w="385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Odvod z prerozdelenia poistného</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52 174 453</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57 925 278</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5 750 825</w:t>
            </w:r>
          </w:p>
        </w:tc>
        <w:tc>
          <w:tcPr>
            <w:tcW w:w="85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11,02</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C.2.</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ZP na činnosť úradu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1 069 997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1 161 530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91 533</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8,55</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C.3.</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na činnosť operačných stredísk</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832 220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903 412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71 192</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8,55</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C.4.</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Príspevok na národný zdravotnícky informačný systém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974 886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1 058 283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83 397</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8,55</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C.5.</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Iné (pokuty, penále, poplatky,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38 500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103 002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64 502</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167,54</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C.</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Ostatné výdavky (iné ako zdravotná starostlivosť)</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55 090 056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61 151 505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6 061 449</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bez prerozdeľovania (A+B+C-C1)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273 022 816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290 423 471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17 400 655</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6,37</w:t>
            </w:r>
          </w:p>
        </w:tc>
      </w:tr>
      <w:tr w:rsidR="00516396" w:rsidRPr="00864A6A" w:rsidTr="007976E4">
        <w:trPr>
          <w:trHeight w:val="300"/>
        </w:trPr>
        <w:tc>
          <w:tcPr>
            <w:tcW w:w="685" w:type="dxa"/>
            <w:gridSpan w:val="2"/>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E.</w:t>
            </w:r>
          </w:p>
        </w:tc>
        <w:tc>
          <w:tcPr>
            <w:tcW w:w="3851"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Výdavky po prerozdeľovaní (A+B+C)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325 197 269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348 348 749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23 151 480</w:t>
            </w:r>
          </w:p>
        </w:tc>
        <w:tc>
          <w:tcPr>
            <w:tcW w:w="85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7,12</w:t>
            </w:r>
          </w:p>
        </w:tc>
      </w:tr>
    </w:tbl>
    <w:p w:rsidR="00516396" w:rsidRPr="00864A6A" w:rsidRDefault="00516396" w:rsidP="00516396">
      <w:r w:rsidRPr="00864A6A">
        <w:rPr>
          <w:rFonts w:cs="Times New Roman"/>
          <w:color w:val="000000" w:themeColor="text1"/>
          <w:sz w:val="24"/>
          <w:szCs w:val="24"/>
        </w:rPr>
        <w:t xml:space="preserve">   </w:t>
      </w:r>
      <w:r w:rsidRPr="00864A6A">
        <w:rPr>
          <w:rFonts w:ascii="Calibri" w:eastAsia="Times New Roman" w:hAnsi="Calibri" w:cs="Arial"/>
          <w:i/>
          <w:iCs/>
          <w:sz w:val="20"/>
          <w:szCs w:val="20"/>
        </w:rPr>
        <w:t>Zdroj: ZP</w:t>
      </w:r>
    </w:p>
    <w:p w:rsidR="00516396" w:rsidRPr="00864A6A" w:rsidRDefault="00516396" w:rsidP="00516396">
      <w:pPr>
        <w:spacing w:beforeLines="60" w:before="144" w:afterLines="60" w:after="144" w:line="240" w:lineRule="auto"/>
        <w:rPr>
          <w:rFonts w:cs="Times New Roman"/>
          <w:color w:val="000000" w:themeColor="text1"/>
          <w:sz w:val="24"/>
          <w:szCs w:val="24"/>
        </w:rPr>
      </w:pPr>
      <w:r w:rsidRPr="00864A6A">
        <w:rPr>
          <w:rFonts w:cs="Times New Roman"/>
          <w:color w:val="000000" w:themeColor="text1"/>
          <w:sz w:val="24"/>
          <w:szCs w:val="24"/>
        </w:rPr>
        <w:t xml:space="preserve">   </w:t>
      </w:r>
    </w:p>
    <w:p w:rsidR="00516396" w:rsidRPr="00864A6A" w:rsidRDefault="00516396" w:rsidP="00516396">
      <w:pPr>
        <w:spacing w:beforeLines="60" w:before="144" w:afterLines="60" w:after="144"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396" w:rsidP="00516396">
      <w:pPr>
        <w:spacing w:line="240" w:lineRule="auto"/>
        <w:rPr>
          <w:rFonts w:cs="Times New Roman"/>
          <w:b/>
          <w:bCs/>
          <w:color w:val="000000" w:themeColor="text1"/>
          <w:sz w:val="24"/>
          <w:szCs w:val="24"/>
          <w:lang w:eastAsia="cs-CZ"/>
        </w:rPr>
      </w:pPr>
      <w:bookmarkStart w:id="240" w:name="_Toc485028209"/>
      <w:bookmarkStart w:id="241" w:name="_Toc485029727"/>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9</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Pr="00864A6A">
        <w:rPr>
          <w:rFonts w:cs="Times New Roman"/>
          <w:b/>
          <w:bCs/>
          <w:color w:val="000000" w:themeColor="text1"/>
          <w:sz w:val="24"/>
          <w:szCs w:val="24"/>
          <w:lang w:eastAsia="cs-CZ"/>
        </w:rPr>
        <w:t>Prehľad o použití finančných prostriedkov z VZP na poskytnutú ZS</w:t>
      </w:r>
      <w:bookmarkEnd w:id="240"/>
      <w:bookmarkEnd w:id="241"/>
    </w:p>
    <w:p w:rsidR="00F968D2" w:rsidRPr="00864A6A" w:rsidRDefault="00F968D2" w:rsidP="00516396">
      <w:pPr>
        <w:spacing w:line="240" w:lineRule="auto"/>
        <w:rPr>
          <w:rFonts w:cs="Times New Roman"/>
          <w:b/>
          <w:bCs/>
          <w:color w:val="000000" w:themeColor="text1"/>
          <w:sz w:val="24"/>
          <w:szCs w:val="24"/>
          <w:lang w:eastAsia="cs-CZ"/>
        </w:rPr>
      </w:pPr>
    </w:p>
    <w:tbl>
      <w:tblPr>
        <w:tblW w:w="9371" w:type="dxa"/>
        <w:tblInd w:w="55" w:type="dxa"/>
        <w:tblCellMar>
          <w:left w:w="70" w:type="dxa"/>
          <w:right w:w="70" w:type="dxa"/>
        </w:tblCellMar>
        <w:tblLook w:val="04A0" w:firstRow="1" w:lastRow="0" w:firstColumn="1" w:lastColumn="0" w:noHBand="0" w:noVBand="1"/>
      </w:tblPr>
      <w:tblGrid>
        <w:gridCol w:w="662"/>
        <w:gridCol w:w="2897"/>
        <w:gridCol w:w="1559"/>
        <w:gridCol w:w="1560"/>
        <w:gridCol w:w="1559"/>
        <w:gridCol w:w="1134"/>
      </w:tblGrid>
      <w:tr w:rsidR="00516396" w:rsidRPr="00864A6A" w:rsidTr="007976E4">
        <w:trPr>
          <w:trHeight w:val="300"/>
        </w:trPr>
        <w:tc>
          <w:tcPr>
            <w:tcW w:w="355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Ukazovateľ</w:t>
            </w:r>
          </w:p>
        </w:tc>
        <w:tc>
          <w:tcPr>
            <w:tcW w:w="1559"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560"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559"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w:t>
            </w:r>
          </w:p>
        </w:tc>
        <w:tc>
          <w:tcPr>
            <w:tcW w:w="1134"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w:t>
            </w:r>
          </w:p>
        </w:tc>
      </w:tr>
      <w:tr w:rsidR="00516396" w:rsidRPr="00864A6A" w:rsidTr="007976E4">
        <w:trPr>
          <w:trHeight w:val="300"/>
        </w:trPr>
        <w:tc>
          <w:tcPr>
            <w:tcW w:w="3559" w:type="dxa"/>
            <w:gridSpan w:val="2"/>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559"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560"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55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2016-2015  </w:t>
            </w: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 %]</w:t>
            </w:r>
          </w:p>
        </w:tc>
      </w:tr>
      <w:tr w:rsidR="00516396" w:rsidRPr="00864A6A" w:rsidTr="007976E4">
        <w:trPr>
          <w:trHeight w:val="34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Evidenčne uznané výkony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4 001 465 343</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4 241 213 833</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239 748 490</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105,99</w:t>
            </w:r>
          </w:p>
        </w:tc>
      </w:tr>
      <w:tr w:rsidR="00516396" w:rsidRPr="00864A6A" w:rsidTr="007976E4">
        <w:trPr>
          <w:trHeight w:val="34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Finančne uznané výkony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3 975 025 790</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4 212 091 302</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237 065 512</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105,96</w:t>
            </w:r>
          </w:p>
        </w:tc>
      </w:tr>
      <w:tr w:rsidR="00516396" w:rsidRPr="00864A6A" w:rsidTr="007976E4">
        <w:trPr>
          <w:trHeight w:val="34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 - b</w:t>
            </w:r>
          </w:p>
        </w:tc>
        <w:tc>
          <w:tcPr>
            <w:tcW w:w="28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Tzv. nadlimitné výkony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26 439 553</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29 122 531</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2 682 978</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110,15</w:t>
            </w:r>
          </w:p>
        </w:tc>
      </w:tr>
      <w:tr w:rsidR="00516396" w:rsidRPr="00864A6A" w:rsidTr="007976E4">
        <w:trPr>
          <w:trHeight w:val="34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b/a</w:t>
            </w:r>
          </w:p>
        </w:tc>
        <w:tc>
          <w:tcPr>
            <w:tcW w:w="28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podiel</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0,99</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0,99</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99,97</w:t>
            </w:r>
          </w:p>
        </w:tc>
      </w:tr>
      <w:tr w:rsidR="00516396" w:rsidRPr="00864A6A" w:rsidTr="007976E4">
        <w:trPr>
          <w:trHeight w:val="52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Úhrady v bežnom roku  za výkony bežného  roka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3 355 718 718</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3 605 273 491</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249 554 773</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107,44</w:t>
            </w:r>
          </w:p>
        </w:tc>
      </w:tr>
      <w:tr w:rsidR="00516396" w:rsidRPr="00864A6A" w:rsidTr="007976E4">
        <w:trPr>
          <w:trHeight w:val="34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c/b</w:t>
            </w: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plnenie </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84,42</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85,59</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105,27</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101,39</w:t>
            </w:r>
          </w:p>
        </w:tc>
      </w:tr>
      <w:tr w:rsidR="00516396" w:rsidRPr="00864A6A" w:rsidTr="007976E4">
        <w:trPr>
          <w:trHeight w:val="52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w:t>
            </w: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Úhrady v bežnom roku  za výkony  predchádzajúceho obdobia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605 413 593</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654 600 035</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49 186 442</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108,12</w:t>
            </w:r>
          </w:p>
        </w:tc>
      </w:tr>
      <w:tr w:rsidR="00516396" w:rsidRPr="00864A6A" w:rsidTr="007976E4">
        <w:trPr>
          <w:trHeight w:val="345"/>
        </w:trPr>
        <w:tc>
          <w:tcPr>
            <w:tcW w:w="66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c+d</w:t>
            </w:r>
          </w:p>
        </w:tc>
        <w:tc>
          <w:tcPr>
            <w:tcW w:w="28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Úhrady spolu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3 961 132 311</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4 259 873 526</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298 741 215</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107,54</w:t>
            </w:r>
          </w:p>
        </w:tc>
      </w:tr>
      <w:tr w:rsidR="00516396" w:rsidRPr="00864A6A" w:rsidTr="007976E4">
        <w:trPr>
          <w:trHeight w:val="330"/>
        </w:trPr>
        <w:tc>
          <w:tcPr>
            <w:tcW w:w="66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(c+d)/b</w:t>
            </w: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plnenie fin. uzn. výkonov </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45"/>
        </w:trPr>
        <w:tc>
          <w:tcPr>
            <w:tcW w:w="66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289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úhr. spolu</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99,65</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101,13</w:t>
            </w:r>
          </w:p>
        </w:tc>
        <w:tc>
          <w:tcPr>
            <w:tcW w:w="1559"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126,02</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101,49</w:t>
            </w:r>
          </w:p>
        </w:tc>
      </w:tr>
    </w:tbl>
    <w:p w:rsidR="00516396" w:rsidRPr="00864A6A" w:rsidRDefault="00516396" w:rsidP="00516396">
      <w:pPr>
        <w:spacing w:line="240" w:lineRule="auto"/>
        <w:rPr>
          <w:rFonts w:cs="Times New Roman"/>
          <w:b/>
          <w:bCs/>
          <w:color w:val="000000" w:themeColor="text1"/>
          <w:sz w:val="24"/>
          <w:szCs w:val="24"/>
          <w:lang w:eastAsia="cs-CZ"/>
        </w:rPr>
      </w:pPr>
      <w:r w:rsidRPr="00864A6A">
        <w:rPr>
          <w:rFonts w:ascii="Calibri" w:eastAsia="Times New Roman" w:hAnsi="Calibri" w:cs="Arial"/>
          <w:i/>
          <w:iCs/>
          <w:sz w:val="20"/>
          <w:szCs w:val="20"/>
        </w:rPr>
        <w:t>Zdroj: ZP</w:t>
      </w:r>
    </w:p>
    <w:p w:rsidR="00516396" w:rsidRPr="00864A6A" w:rsidRDefault="00516396" w:rsidP="00516396">
      <w:pPr>
        <w:spacing w:line="240" w:lineRule="auto"/>
        <w:rPr>
          <w:rFonts w:cs="Times New Roman"/>
          <w:i/>
          <w:color w:val="FF0000"/>
          <w:sz w:val="20"/>
          <w:szCs w:val="20"/>
        </w:rPr>
      </w:pPr>
      <w:r w:rsidRPr="00864A6A">
        <w:rPr>
          <w:rFonts w:cs="Times New Roman"/>
          <w:i/>
          <w:sz w:val="20"/>
          <w:szCs w:val="20"/>
        </w:rPr>
        <w:t>Poznámky:</w:t>
      </w:r>
      <w:r w:rsidRPr="00864A6A">
        <w:rPr>
          <w:rFonts w:cs="Times New Roman"/>
          <w:i/>
          <w:sz w:val="20"/>
          <w:szCs w:val="20"/>
        </w:rPr>
        <w:tab/>
      </w:r>
      <w:r w:rsidRPr="00864A6A">
        <w:rPr>
          <w:rFonts w:cs="Times New Roman"/>
          <w:i/>
          <w:color w:val="FF0000"/>
          <w:sz w:val="20"/>
          <w:szCs w:val="20"/>
        </w:rPr>
        <w:tab/>
      </w:r>
      <w:r w:rsidRPr="00864A6A">
        <w:rPr>
          <w:rFonts w:cs="Times New Roman"/>
          <w:i/>
          <w:color w:val="FF0000"/>
          <w:sz w:val="20"/>
          <w:szCs w:val="20"/>
        </w:rPr>
        <w:tab/>
      </w:r>
      <w:r w:rsidRPr="00864A6A">
        <w:rPr>
          <w:rFonts w:cs="Times New Roman"/>
          <w:i/>
          <w:color w:val="FF0000"/>
          <w:sz w:val="20"/>
          <w:szCs w:val="20"/>
        </w:rPr>
        <w:tab/>
      </w:r>
      <w:r w:rsidRPr="00864A6A">
        <w:rPr>
          <w:rFonts w:cs="Times New Roman"/>
          <w:i/>
          <w:color w:val="FF0000"/>
          <w:sz w:val="20"/>
          <w:szCs w:val="20"/>
        </w:rPr>
        <w:tab/>
      </w:r>
      <w:r w:rsidRPr="00864A6A">
        <w:rPr>
          <w:rFonts w:cs="Times New Roman"/>
          <w:i/>
          <w:color w:val="FF0000"/>
          <w:sz w:val="20"/>
          <w:szCs w:val="20"/>
        </w:rPr>
        <w:tab/>
      </w:r>
      <w:r w:rsidRPr="00864A6A">
        <w:rPr>
          <w:rFonts w:cs="Times New Roman"/>
          <w:i/>
          <w:color w:val="FF0000"/>
          <w:sz w:val="20"/>
          <w:szCs w:val="20"/>
        </w:rPr>
        <w:tab/>
      </w:r>
    </w:p>
    <w:p w:rsidR="00E4194D" w:rsidRPr="00864A6A" w:rsidRDefault="00516396" w:rsidP="00E4194D">
      <w:pPr>
        <w:spacing w:line="240" w:lineRule="auto"/>
        <w:rPr>
          <w:rFonts w:cs="Times New Roman"/>
          <w:i/>
          <w:sz w:val="20"/>
          <w:szCs w:val="20"/>
        </w:rPr>
      </w:pPr>
      <w:r w:rsidRPr="00864A6A">
        <w:rPr>
          <w:rFonts w:cs="Times New Roman"/>
          <w:i/>
          <w:sz w:val="20"/>
          <w:szCs w:val="20"/>
        </w:rPr>
        <w:t>Rozdiel medzi údajmi „Úhrady spolu“  vo vyššie  uvedenej tabuľke a údajmi „Výdavky na ZS“ uvedenej v prílohe č.</w:t>
      </w:r>
      <w:r w:rsidR="00DE1A7A" w:rsidRPr="00864A6A">
        <w:rPr>
          <w:rFonts w:cs="Times New Roman"/>
          <w:i/>
          <w:sz w:val="20"/>
          <w:szCs w:val="20"/>
        </w:rPr>
        <w:t> </w:t>
      </w:r>
      <w:r w:rsidRPr="00864A6A">
        <w:rPr>
          <w:rFonts w:cs="Times New Roman"/>
          <w:i/>
          <w:sz w:val="20"/>
          <w:szCs w:val="20"/>
        </w:rPr>
        <w:t>8 je spôsobený nasledovnými skutočnosťami:</w:t>
      </w:r>
      <w:r w:rsidRPr="00864A6A">
        <w:rPr>
          <w:rFonts w:cs="Times New Roman"/>
          <w:i/>
          <w:sz w:val="20"/>
          <w:szCs w:val="20"/>
        </w:rPr>
        <w:tab/>
      </w:r>
      <w:r w:rsidR="00E4194D" w:rsidRPr="00864A6A">
        <w:rPr>
          <w:rFonts w:cs="Times New Roman"/>
          <w:i/>
          <w:sz w:val="20"/>
          <w:szCs w:val="20"/>
        </w:rPr>
        <w:tab/>
      </w:r>
      <w:r w:rsidR="00E4194D" w:rsidRPr="00864A6A">
        <w:rPr>
          <w:rFonts w:cs="Times New Roman"/>
          <w:i/>
          <w:sz w:val="20"/>
          <w:szCs w:val="20"/>
        </w:rPr>
        <w:tab/>
      </w:r>
      <w:r w:rsidR="00E4194D" w:rsidRPr="00864A6A">
        <w:rPr>
          <w:rFonts w:cs="Times New Roman"/>
          <w:i/>
          <w:sz w:val="20"/>
          <w:szCs w:val="20"/>
        </w:rPr>
        <w:tab/>
      </w:r>
      <w:r w:rsidR="00E4194D" w:rsidRPr="00864A6A">
        <w:rPr>
          <w:rFonts w:cs="Times New Roman"/>
          <w:i/>
          <w:sz w:val="20"/>
          <w:szCs w:val="20"/>
        </w:rPr>
        <w:tab/>
      </w:r>
      <w:r w:rsidR="00E4194D" w:rsidRPr="00864A6A">
        <w:rPr>
          <w:rFonts w:cs="Times New Roman"/>
          <w:i/>
          <w:sz w:val="20"/>
          <w:szCs w:val="20"/>
        </w:rPr>
        <w:tab/>
      </w:r>
    </w:p>
    <w:p w:rsidR="00E4194D" w:rsidRPr="00864A6A" w:rsidRDefault="00516396" w:rsidP="00E4194D">
      <w:pPr>
        <w:spacing w:line="240" w:lineRule="auto"/>
        <w:rPr>
          <w:i/>
          <w:iCs/>
          <w:sz w:val="20"/>
          <w:szCs w:val="20"/>
        </w:rPr>
      </w:pPr>
      <w:r w:rsidRPr="00864A6A">
        <w:rPr>
          <w:rFonts w:cs="Times New Roman"/>
          <w:i/>
          <w:sz w:val="20"/>
          <w:szCs w:val="20"/>
          <w:lang w:val="cs-CZ" w:eastAsia="cs-CZ"/>
        </w:rPr>
        <w:t>Union</w:t>
      </w:r>
      <w:r w:rsidR="00E4194D" w:rsidRPr="00864A6A">
        <w:rPr>
          <w:rFonts w:cs="Times New Roman"/>
          <w:i/>
          <w:sz w:val="20"/>
          <w:szCs w:val="20"/>
          <w:lang w:val="cs-CZ" w:eastAsia="cs-CZ"/>
        </w:rPr>
        <w:t xml:space="preserve"> </w:t>
      </w:r>
      <w:r w:rsidRPr="00864A6A">
        <w:rPr>
          <w:rFonts w:cs="Times New Roman"/>
          <w:i/>
          <w:sz w:val="20"/>
          <w:szCs w:val="20"/>
          <w:lang w:val="cs-CZ" w:eastAsia="cs-CZ"/>
        </w:rPr>
        <w:t>- v „Úhrady spolu“ spracovala údaje výlučne za PZS s prideleným  kódom  a  vo „výdavkoch na ZS“ uviedla aj úhrady za poskytnutú starostlivosť neposkytovateľom</w:t>
      </w:r>
      <w:r w:rsidR="00232C0D" w:rsidRPr="00864A6A">
        <w:rPr>
          <w:rFonts w:cs="Times New Roman"/>
          <w:i/>
          <w:sz w:val="20"/>
          <w:szCs w:val="20"/>
          <w:lang w:val="cs-CZ" w:eastAsia="cs-CZ"/>
        </w:rPr>
        <w:t>,</w:t>
      </w:r>
      <w:r w:rsidRPr="00864A6A">
        <w:rPr>
          <w:rFonts w:cs="Times New Roman"/>
          <w:i/>
          <w:sz w:val="20"/>
          <w:szCs w:val="20"/>
          <w:lang w:val="cs-CZ" w:eastAsia="cs-CZ"/>
        </w:rPr>
        <w:t xml:space="preserve"> t.</w:t>
      </w:r>
      <w:r w:rsidR="00232C0D" w:rsidRPr="00864A6A">
        <w:rPr>
          <w:rFonts w:cs="Times New Roman"/>
          <w:i/>
          <w:sz w:val="20"/>
          <w:szCs w:val="20"/>
          <w:lang w:val="cs-CZ" w:eastAsia="cs-CZ"/>
        </w:rPr>
        <w:t xml:space="preserve"> </w:t>
      </w:r>
      <w:r w:rsidRPr="00864A6A">
        <w:rPr>
          <w:rFonts w:cs="Times New Roman"/>
          <w:i/>
          <w:sz w:val="20"/>
          <w:szCs w:val="20"/>
          <w:lang w:val="cs-CZ" w:eastAsia="cs-CZ"/>
        </w:rPr>
        <w:t>j. PZS bez prideleného  kódu</w:t>
      </w:r>
      <w:r w:rsidR="00232C0D" w:rsidRPr="00864A6A">
        <w:rPr>
          <w:rFonts w:cs="Times New Roman"/>
          <w:i/>
          <w:sz w:val="20"/>
          <w:szCs w:val="20"/>
          <w:lang w:val="cs-CZ" w:eastAsia="cs-CZ"/>
        </w:rPr>
        <w:t xml:space="preserve"> úradom</w:t>
      </w:r>
      <w:r w:rsidRPr="00864A6A">
        <w:rPr>
          <w:rFonts w:cs="Times New Roman"/>
          <w:i/>
          <w:sz w:val="20"/>
          <w:szCs w:val="20"/>
          <w:lang w:val="cs-CZ" w:eastAsia="cs-CZ"/>
        </w:rPr>
        <w:t xml:space="preserve"> ,  </w:t>
      </w:r>
      <w:r w:rsidR="00DE1A7A" w:rsidRPr="00864A6A">
        <w:rPr>
          <w:rFonts w:cs="Times New Roman"/>
          <w:i/>
          <w:sz w:val="20"/>
          <w:szCs w:val="20"/>
          <w:lang w:val="cs-CZ" w:eastAsia="cs-CZ"/>
        </w:rPr>
        <w:t xml:space="preserve">ide </w:t>
      </w:r>
      <w:r w:rsidRPr="00864A6A">
        <w:rPr>
          <w:rFonts w:cs="Times New Roman"/>
          <w:i/>
          <w:sz w:val="20"/>
          <w:szCs w:val="20"/>
          <w:lang w:val="cs-CZ" w:eastAsia="cs-CZ"/>
        </w:rPr>
        <w:t xml:space="preserve">napr. o  hromadný nákup liekov a SZM, zazmluvnený servis ZP a SZM od PZS bez prideleného kódu </w:t>
      </w:r>
      <w:r w:rsidR="00AD279C" w:rsidRPr="00864A6A">
        <w:rPr>
          <w:rFonts w:cs="Times New Roman"/>
          <w:i/>
          <w:sz w:val="20"/>
          <w:szCs w:val="20"/>
          <w:lang w:val="cs-CZ" w:eastAsia="cs-CZ"/>
        </w:rPr>
        <w:t>úradom</w:t>
      </w:r>
      <w:r w:rsidRPr="00864A6A">
        <w:rPr>
          <w:rFonts w:cs="Times New Roman"/>
          <w:i/>
          <w:sz w:val="20"/>
          <w:szCs w:val="20"/>
          <w:lang w:val="cs-CZ" w:eastAsia="cs-CZ"/>
        </w:rPr>
        <w:t>.</w:t>
      </w:r>
      <w:r w:rsidRPr="00864A6A">
        <w:rPr>
          <w:lang w:val="cs-CZ" w:eastAsia="cs-CZ"/>
        </w:rPr>
        <w:t xml:space="preserve"> </w:t>
      </w:r>
      <w:r w:rsidRPr="00864A6A">
        <w:rPr>
          <w:rFonts w:cs="Times New Roman"/>
          <w:i/>
          <w:sz w:val="20"/>
          <w:szCs w:val="20"/>
          <w:lang w:val="cs-CZ" w:eastAsia="cs-CZ"/>
        </w:rPr>
        <w:t xml:space="preserve"> </w:t>
      </w:r>
      <w:r w:rsidR="00AD279C" w:rsidRPr="00864A6A">
        <w:rPr>
          <w:rFonts w:cs="Times New Roman"/>
          <w:i/>
          <w:sz w:val="20"/>
          <w:szCs w:val="20"/>
          <w:lang w:val="cs-CZ" w:eastAsia="cs-CZ"/>
        </w:rPr>
        <w:br/>
      </w:r>
      <w:r w:rsidRPr="00864A6A">
        <w:rPr>
          <w:rFonts w:cs="Times New Roman"/>
          <w:i/>
          <w:sz w:val="20"/>
          <w:szCs w:val="20"/>
          <w:lang w:val="cs-CZ" w:eastAsia="cs-CZ"/>
        </w:rPr>
        <w:t xml:space="preserve">VšZP -  </w:t>
      </w:r>
      <w:r w:rsidR="00E4194D" w:rsidRPr="00864A6A">
        <w:rPr>
          <w:rFonts w:cs="Times New Roman"/>
          <w:i/>
          <w:sz w:val="20"/>
          <w:szCs w:val="20"/>
          <w:lang w:val="cs-CZ" w:eastAsia="cs-CZ"/>
        </w:rPr>
        <w:t>r</w:t>
      </w:r>
      <w:r w:rsidRPr="00864A6A">
        <w:rPr>
          <w:rFonts w:cs="Times New Roman"/>
          <w:i/>
          <w:sz w:val="20"/>
          <w:szCs w:val="20"/>
          <w:lang w:val="cs-CZ" w:eastAsia="cs-CZ"/>
        </w:rPr>
        <w:t xml:space="preserve">ozdiel medzi týmito dvomi výstupmi pozostáva zo zákonom stanovených príspevkov na činnosť </w:t>
      </w:r>
      <w:r w:rsidR="009D68CF" w:rsidRPr="00864A6A">
        <w:rPr>
          <w:rFonts w:cs="Times New Roman"/>
          <w:i/>
          <w:sz w:val="20"/>
          <w:szCs w:val="20"/>
          <w:lang w:val="cs-CZ" w:eastAsia="cs-CZ"/>
        </w:rPr>
        <w:t>úradu</w:t>
      </w:r>
      <w:r w:rsidRPr="00864A6A">
        <w:rPr>
          <w:rFonts w:cs="Times New Roman"/>
          <w:i/>
          <w:sz w:val="20"/>
          <w:szCs w:val="20"/>
          <w:lang w:val="cs-CZ" w:eastAsia="cs-CZ"/>
        </w:rPr>
        <w:t>, operačných stredísk ZZS a správu NZIS a úhrad, ktoré musela VšZP vynaložiť na základe ukončeného exekučného konania.  Tieto úhrady sa netýkali poskytnutej zdravotnej starostlivosti</w:t>
      </w:r>
      <w:r w:rsidR="009872E5" w:rsidRPr="00864A6A">
        <w:rPr>
          <w:rFonts w:cs="Times New Roman"/>
          <w:i/>
          <w:sz w:val="20"/>
          <w:szCs w:val="20"/>
          <w:lang w:val="cs-CZ" w:eastAsia="cs-CZ"/>
        </w:rPr>
        <w:t>,</w:t>
      </w:r>
      <w:r w:rsidRPr="00864A6A">
        <w:rPr>
          <w:rFonts w:cs="Times New Roman"/>
          <w:i/>
          <w:sz w:val="20"/>
          <w:szCs w:val="20"/>
          <w:lang w:val="cs-CZ" w:eastAsia="cs-CZ"/>
        </w:rPr>
        <w:t xml:space="preserve"> a preto nie sú súčasťou</w:t>
      </w:r>
      <w:r w:rsidR="00E9653F" w:rsidRPr="00864A6A">
        <w:rPr>
          <w:rFonts w:cs="Times New Roman"/>
          <w:i/>
          <w:sz w:val="20"/>
          <w:szCs w:val="20"/>
          <w:lang w:val="cs-CZ" w:eastAsia="cs-CZ"/>
        </w:rPr>
        <w:t xml:space="preserve"> údajov zostavy G-UDZS-002 k 31. </w:t>
      </w:r>
      <w:r w:rsidRPr="00864A6A">
        <w:rPr>
          <w:rFonts w:cs="Times New Roman"/>
          <w:i/>
          <w:sz w:val="20"/>
          <w:szCs w:val="20"/>
          <w:lang w:val="cs-CZ" w:eastAsia="cs-CZ"/>
        </w:rPr>
        <w:t>12.</w:t>
      </w:r>
      <w:r w:rsidR="00E9653F" w:rsidRPr="00864A6A">
        <w:rPr>
          <w:rFonts w:cs="Times New Roman"/>
          <w:i/>
          <w:sz w:val="20"/>
          <w:szCs w:val="20"/>
          <w:lang w:val="cs-CZ" w:eastAsia="cs-CZ"/>
        </w:rPr>
        <w:t> </w:t>
      </w:r>
      <w:r w:rsidRPr="00864A6A">
        <w:rPr>
          <w:rFonts w:cs="Times New Roman"/>
          <w:i/>
          <w:sz w:val="20"/>
          <w:szCs w:val="20"/>
          <w:lang w:val="cs-CZ" w:eastAsia="cs-CZ"/>
        </w:rPr>
        <w:t>2016, ktorá uvádza výdavky na ZS až na jednotlivé IČO PZS.</w:t>
      </w:r>
      <w:r w:rsidR="00571B88" w:rsidRPr="00864A6A">
        <w:rPr>
          <w:rFonts w:cs="Times New Roman"/>
          <w:i/>
          <w:sz w:val="20"/>
          <w:szCs w:val="20"/>
          <w:lang w:val="cs-CZ" w:eastAsia="cs-CZ"/>
        </w:rPr>
        <w:br/>
      </w:r>
      <w:r w:rsidR="00A551E1" w:rsidRPr="00864A6A">
        <w:rPr>
          <w:rFonts w:cs="Times New Roman"/>
          <w:i/>
          <w:sz w:val="20"/>
          <w:szCs w:val="20"/>
        </w:rPr>
        <w:t>DÔVERA</w:t>
      </w:r>
      <w:r w:rsidR="009872E5" w:rsidRPr="00864A6A">
        <w:rPr>
          <w:rFonts w:cs="Times New Roman"/>
          <w:i/>
          <w:sz w:val="20"/>
          <w:szCs w:val="20"/>
        </w:rPr>
        <w:t xml:space="preserve"> -</w:t>
      </w:r>
      <w:r w:rsidRPr="00864A6A">
        <w:rPr>
          <w:rFonts w:cs="Times New Roman"/>
          <w:i/>
          <w:sz w:val="20"/>
          <w:szCs w:val="20"/>
        </w:rPr>
        <w:t xml:space="preserve"> </w:t>
      </w:r>
      <w:r w:rsidR="00E4194D" w:rsidRPr="00864A6A">
        <w:rPr>
          <w:i/>
          <w:iCs/>
        </w:rPr>
        <w:t xml:space="preserve"> </w:t>
      </w:r>
      <w:r w:rsidR="00E4194D" w:rsidRPr="00864A6A">
        <w:rPr>
          <w:i/>
          <w:iCs/>
          <w:sz w:val="20"/>
          <w:szCs w:val="20"/>
        </w:rPr>
        <w:t>v položke „Úhrady spolu“ nie sú uvedené výdavky, ktoré ZP vykazuje v Prehľade o príjmoch, výdavkoch a hospodárení ZP v príjmovej časti  2.5 Úhrada nákladov z Úradu za poistencov z EÚ (§ 18 z</w:t>
      </w:r>
      <w:r w:rsidR="00F8453E" w:rsidRPr="00864A6A">
        <w:rPr>
          <w:i/>
          <w:iCs/>
          <w:sz w:val="20"/>
          <w:szCs w:val="20"/>
        </w:rPr>
        <w:t>ákona</w:t>
      </w:r>
      <w:r w:rsidR="00E4194D" w:rsidRPr="00864A6A">
        <w:rPr>
          <w:i/>
          <w:iCs/>
          <w:sz w:val="20"/>
          <w:szCs w:val="20"/>
        </w:rPr>
        <w:t xml:space="preserve"> č.</w:t>
      </w:r>
      <w:r w:rsidR="00E9653F" w:rsidRPr="00864A6A">
        <w:rPr>
          <w:i/>
          <w:iCs/>
          <w:sz w:val="20"/>
          <w:szCs w:val="20"/>
        </w:rPr>
        <w:t> </w:t>
      </w:r>
      <w:r w:rsidR="00E4194D" w:rsidRPr="00864A6A">
        <w:rPr>
          <w:i/>
          <w:iCs/>
          <w:sz w:val="20"/>
          <w:szCs w:val="20"/>
        </w:rPr>
        <w:t>581/2004 Z. z</w:t>
      </w:r>
      <w:r w:rsidR="005C21E5" w:rsidRPr="00864A6A">
        <w:rPr>
          <w:i/>
          <w:iCs/>
          <w:sz w:val="20"/>
          <w:szCs w:val="20"/>
        </w:rPr>
        <w:t>.</w:t>
      </w:r>
      <w:r w:rsidR="00E4194D" w:rsidRPr="00864A6A">
        <w:rPr>
          <w:i/>
          <w:iCs/>
          <w:sz w:val="20"/>
          <w:szCs w:val="20"/>
        </w:rPr>
        <w:t xml:space="preserve">), úhrady Poistencom podľa § 6 ods. 1 písm. s) </w:t>
      </w:r>
      <w:r w:rsidR="00F8453E" w:rsidRPr="00864A6A">
        <w:rPr>
          <w:i/>
          <w:iCs/>
          <w:sz w:val="20"/>
          <w:szCs w:val="20"/>
        </w:rPr>
        <w:t xml:space="preserve">zákona č. 581/2004 Z. z. </w:t>
      </w:r>
      <w:r w:rsidR="00E4194D" w:rsidRPr="00864A6A">
        <w:rPr>
          <w:i/>
          <w:iCs/>
          <w:sz w:val="20"/>
          <w:szCs w:val="20"/>
        </w:rPr>
        <w:t>a  platby, ktoré súvisia s</w:t>
      </w:r>
      <w:r w:rsidR="00E9653F" w:rsidRPr="00864A6A">
        <w:rPr>
          <w:i/>
          <w:iCs/>
          <w:sz w:val="20"/>
          <w:szCs w:val="20"/>
        </w:rPr>
        <w:t> </w:t>
      </w:r>
      <w:r w:rsidR="00E4194D" w:rsidRPr="00864A6A">
        <w:rPr>
          <w:i/>
          <w:iCs/>
          <w:sz w:val="20"/>
          <w:szCs w:val="20"/>
        </w:rPr>
        <w:t>úhradami záväzkov na iného partnera</w:t>
      </w:r>
      <w:r w:rsidR="00571B88" w:rsidRPr="00864A6A">
        <w:rPr>
          <w:i/>
          <w:iCs/>
          <w:sz w:val="20"/>
          <w:szCs w:val="20"/>
        </w:rPr>
        <w:t>,</w:t>
      </w:r>
      <w:r w:rsidR="00E4194D" w:rsidRPr="00864A6A">
        <w:rPr>
          <w:i/>
          <w:iCs/>
          <w:sz w:val="20"/>
          <w:szCs w:val="20"/>
        </w:rPr>
        <w:t xml:space="preserve"> napr. z dôvodu exekučného konania, dedičského konania, konkurzného konania alebo likvidácie atď.</w:t>
      </w:r>
    </w:p>
    <w:p w:rsidR="00516396" w:rsidRPr="00864A6A" w:rsidRDefault="00E4194D" w:rsidP="00516396">
      <w:pPr>
        <w:spacing w:line="240" w:lineRule="auto"/>
        <w:rPr>
          <w:rFonts w:cs="Times New Roman"/>
          <w:i/>
          <w:color w:val="FF0000"/>
          <w:sz w:val="20"/>
          <w:szCs w:val="20"/>
        </w:rPr>
      </w:pPr>
      <w:r w:rsidRPr="00864A6A">
        <w:rPr>
          <w:rFonts w:cs="Times New Roman"/>
          <w:i/>
          <w:color w:val="FF0000"/>
          <w:sz w:val="20"/>
          <w:szCs w:val="20"/>
        </w:rPr>
        <w:t xml:space="preserve"> </w:t>
      </w:r>
      <w:r w:rsidR="00516396" w:rsidRPr="00864A6A">
        <w:rPr>
          <w:rFonts w:cs="Times New Roman"/>
          <w:i/>
          <w:color w:val="FF0000"/>
          <w:sz w:val="20"/>
          <w:szCs w:val="20"/>
        </w:rPr>
        <w:tab/>
      </w:r>
      <w:r w:rsidR="00516396" w:rsidRPr="00864A6A">
        <w:rPr>
          <w:rFonts w:cs="Times New Roman"/>
          <w:i/>
          <w:color w:val="FF0000"/>
          <w:sz w:val="20"/>
          <w:szCs w:val="20"/>
        </w:rPr>
        <w:tab/>
      </w:r>
    </w:p>
    <w:p w:rsidR="00516396" w:rsidRPr="00864A6A" w:rsidRDefault="00E4194D" w:rsidP="00516396">
      <w:pPr>
        <w:spacing w:line="240" w:lineRule="auto"/>
        <w:rPr>
          <w:rFonts w:cs="Times New Roman"/>
          <w:i/>
          <w:strike/>
          <w:color w:val="FF0000"/>
          <w:sz w:val="16"/>
          <w:szCs w:val="16"/>
        </w:rPr>
      </w:pPr>
      <w:r w:rsidRPr="00864A6A">
        <w:rPr>
          <w:rFonts w:cs="Times New Roman"/>
          <w:i/>
          <w:strike/>
          <w:color w:val="FF0000"/>
          <w:sz w:val="16"/>
          <w:szCs w:val="16"/>
        </w:rPr>
        <w:t xml:space="preserve"> </w:t>
      </w:r>
      <w:r w:rsidR="00516396" w:rsidRPr="00864A6A">
        <w:rPr>
          <w:rFonts w:cs="Times New Roman"/>
          <w:b/>
          <w:color w:val="FF0000"/>
          <w:sz w:val="24"/>
          <w:szCs w:val="24"/>
        </w:rPr>
        <w:tab/>
      </w:r>
      <w:r w:rsidR="00516396" w:rsidRPr="00864A6A">
        <w:rPr>
          <w:rFonts w:cs="Times New Roman"/>
          <w:b/>
          <w:sz w:val="24"/>
          <w:szCs w:val="24"/>
        </w:rPr>
        <w:tab/>
      </w:r>
      <w:r w:rsidR="00516396" w:rsidRPr="00864A6A">
        <w:rPr>
          <w:rFonts w:cs="Times New Roman"/>
          <w:b/>
          <w:sz w:val="24"/>
          <w:szCs w:val="24"/>
        </w:rPr>
        <w:tab/>
      </w:r>
    </w:p>
    <w:tbl>
      <w:tblPr>
        <w:tblW w:w="9513" w:type="dxa"/>
        <w:tblInd w:w="55" w:type="dxa"/>
        <w:tblCellMar>
          <w:left w:w="70" w:type="dxa"/>
          <w:right w:w="70" w:type="dxa"/>
        </w:tblCellMar>
        <w:tblLook w:val="04A0" w:firstRow="1" w:lastRow="0" w:firstColumn="1" w:lastColumn="0" w:noHBand="0" w:noVBand="1"/>
      </w:tblPr>
      <w:tblGrid>
        <w:gridCol w:w="436"/>
        <w:gridCol w:w="2698"/>
        <w:gridCol w:w="1134"/>
        <w:gridCol w:w="1134"/>
        <w:gridCol w:w="992"/>
        <w:gridCol w:w="992"/>
        <w:gridCol w:w="1134"/>
        <w:gridCol w:w="993"/>
      </w:tblGrid>
      <w:tr w:rsidR="00516396" w:rsidRPr="00864A6A" w:rsidTr="00975E0D">
        <w:trPr>
          <w:trHeight w:val="345"/>
        </w:trPr>
        <w:tc>
          <w:tcPr>
            <w:tcW w:w="3134" w:type="dxa"/>
            <w:gridSpan w:val="2"/>
            <w:vMerge w:val="restart"/>
            <w:tcBorders>
              <w:top w:val="single" w:sz="8" w:space="0" w:color="auto"/>
              <w:left w:val="single" w:sz="8" w:space="0" w:color="auto"/>
              <w:bottom w:val="single" w:sz="8" w:space="0" w:color="000000"/>
              <w:right w:val="single" w:sz="8" w:space="0" w:color="000000"/>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Ukazovateľ</w:t>
            </w:r>
          </w:p>
        </w:tc>
        <w:tc>
          <w:tcPr>
            <w:tcW w:w="2268" w:type="dxa"/>
            <w:gridSpan w:val="2"/>
            <w:tcBorders>
              <w:top w:val="single" w:sz="8" w:space="0" w:color="auto"/>
              <w:left w:val="nil"/>
              <w:bottom w:val="single" w:sz="8" w:space="0" w:color="auto"/>
              <w:right w:val="single" w:sz="8" w:space="0" w:color="000000"/>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VšZP</w:t>
            </w:r>
          </w:p>
        </w:tc>
        <w:tc>
          <w:tcPr>
            <w:tcW w:w="1984" w:type="dxa"/>
            <w:gridSpan w:val="2"/>
            <w:tcBorders>
              <w:top w:val="single" w:sz="8" w:space="0" w:color="auto"/>
              <w:left w:val="nil"/>
              <w:bottom w:val="single" w:sz="8" w:space="0" w:color="auto"/>
              <w:right w:val="single" w:sz="8" w:space="0" w:color="000000"/>
            </w:tcBorders>
            <w:shd w:val="clear" w:color="auto" w:fill="auto"/>
            <w:noWrap/>
            <w:vAlign w:val="center"/>
            <w:hideMark/>
          </w:tcPr>
          <w:p w:rsidR="00516396" w:rsidRPr="00864A6A" w:rsidRDefault="00A551E1"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DÔVERA</w:t>
            </w:r>
          </w:p>
        </w:tc>
        <w:tc>
          <w:tcPr>
            <w:tcW w:w="2127" w:type="dxa"/>
            <w:gridSpan w:val="2"/>
            <w:tcBorders>
              <w:top w:val="single" w:sz="8" w:space="0" w:color="auto"/>
              <w:left w:val="nil"/>
              <w:bottom w:val="single" w:sz="8" w:space="0" w:color="auto"/>
              <w:right w:val="single" w:sz="8" w:space="0" w:color="000000"/>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Union</w:t>
            </w:r>
          </w:p>
        </w:tc>
      </w:tr>
      <w:tr w:rsidR="00516396" w:rsidRPr="00864A6A" w:rsidTr="00975E0D">
        <w:trPr>
          <w:trHeight w:val="315"/>
        </w:trPr>
        <w:tc>
          <w:tcPr>
            <w:tcW w:w="3134" w:type="dxa"/>
            <w:gridSpan w:val="2"/>
            <w:vMerge/>
            <w:tcBorders>
              <w:top w:val="single" w:sz="8" w:space="0" w:color="auto"/>
              <w:left w:val="single" w:sz="8" w:space="0" w:color="auto"/>
              <w:bottom w:val="single" w:sz="8" w:space="0" w:color="000000"/>
              <w:right w:val="single" w:sz="8" w:space="0" w:color="000000"/>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18"/>
                <w:szCs w:val="18"/>
              </w:rPr>
            </w:pP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2015</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2016</w:t>
            </w:r>
          </w:p>
        </w:tc>
        <w:tc>
          <w:tcPr>
            <w:tcW w:w="992"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2015</w:t>
            </w:r>
          </w:p>
        </w:tc>
        <w:tc>
          <w:tcPr>
            <w:tcW w:w="992"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2016</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2015</w:t>
            </w:r>
          </w:p>
        </w:tc>
        <w:tc>
          <w:tcPr>
            <w:tcW w:w="993"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2016</w:t>
            </w:r>
          </w:p>
        </w:tc>
      </w:tr>
      <w:tr w:rsidR="00516396" w:rsidRPr="00864A6A" w:rsidTr="00975E0D">
        <w:trPr>
          <w:trHeight w:val="315"/>
        </w:trPr>
        <w:tc>
          <w:tcPr>
            <w:tcW w:w="0" w:type="auto"/>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w:t>
            </w:r>
          </w:p>
        </w:tc>
        <w:tc>
          <w:tcPr>
            <w:tcW w:w="2698" w:type="dxa"/>
            <w:tcBorders>
              <w:top w:val="nil"/>
              <w:left w:val="nil"/>
              <w:bottom w:val="single" w:sz="8" w:space="0" w:color="auto"/>
              <w:right w:val="single" w:sz="8"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Evidenčne uznané výkony [v </w:t>
            </w:r>
            <w:r w:rsidR="00E81708" w:rsidRPr="00864A6A">
              <w:rPr>
                <w:rFonts w:ascii="Arial Narrow" w:eastAsia="Times New Roman" w:hAnsi="Arial Narrow" w:cs="Times New Roman"/>
                <w:color w:val="000000"/>
                <w:sz w:val="18"/>
                <w:szCs w:val="18"/>
              </w:rPr>
              <w:t>eur</w:t>
            </w:r>
            <w:r w:rsidRPr="00864A6A">
              <w:rPr>
                <w:rFonts w:ascii="Arial Narrow" w:eastAsia="Times New Roman" w:hAnsi="Arial Narrow" w:cs="Times New Roman"/>
                <w:color w:val="000000"/>
                <w:sz w:val="18"/>
                <w:szCs w:val="18"/>
              </w:rPr>
              <w:t>]</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 </w:t>
            </w:r>
          </w:p>
        </w:tc>
        <w:tc>
          <w:tcPr>
            <w:tcW w:w="113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2 995 658 162</w:t>
            </w:r>
          </w:p>
        </w:tc>
        <w:tc>
          <w:tcPr>
            <w:tcW w:w="992"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943 630 741</w:t>
            </w:r>
          </w:p>
        </w:tc>
        <w:tc>
          <w:tcPr>
            <w:tcW w:w="992"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975 429 266</w:t>
            </w:r>
          </w:p>
        </w:tc>
        <w:tc>
          <w:tcPr>
            <w:tcW w:w="1134"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252 226 014</w:t>
            </w:r>
          </w:p>
        </w:tc>
        <w:tc>
          <w:tcPr>
            <w:tcW w:w="993"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270 126 405</w:t>
            </w:r>
          </w:p>
        </w:tc>
      </w:tr>
      <w:tr w:rsidR="00516396" w:rsidRPr="00864A6A" w:rsidTr="00975E0D">
        <w:trPr>
          <w:trHeight w:val="315"/>
        </w:trPr>
        <w:tc>
          <w:tcPr>
            <w:tcW w:w="0" w:type="auto"/>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b</w:t>
            </w:r>
          </w:p>
        </w:tc>
        <w:tc>
          <w:tcPr>
            <w:tcW w:w="2698" w:type="dxa"/>
            <w:tcBorders>
              <w:top w:val="nil"/>
              <w:left w:val="nil"/>
              <w:bottom w:val="single" w:sz="8" w:space="0" w:color="auto"/>
              <w:right w:val="single" w:sz="8"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Finančne uznané výkony  [v </w:t>
            </w:r>
            <w:r w:rsidR="00E81708" w:rsidRPr="00864A6A">
              <w:rPr>
                <w:rFonts w:ascii="Arial Narrow" w:eastAsia="Times New Roman" w:hAnsi="Arial Narrow" w:cs="Times New Roman"/>
                <w:color w:val="000000"/>
                <w:sz w:val="18"/>
                <w:szCs w:val="18"/>
              </w:rPr>
              <w:t>eur</w:t>
            </w:r>
            <w:r w:rsidRPr="00864A6A">
              <w:rPr>
                <w:rFonts w:ascii="Arial Narrow" w:eastAsia="Times New Roman" w:hAnsi="Arial Narrow" w:cs="Times New Roman"/>
                <w:color w:val="000000"/>
                <w:sz w:val="18"/>
                <w:szCs w:val="18"/>
              </w:rPr>
              <w:t>]</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2 779 282 538</w:t>
            </w:r>
          </w:p>
        </w:tc>
        <w:tc>
          <w:tcPr>
            <w:tcW w:w="1134"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2 966 735 943</w:t>
            </w:r>
          </w:p>
        </w:tc>
        <w:tc>
          <w:tcPr>
            <w:tcW w:w="992"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943 630 741</w:t>
            </w:r>
          </w:p>
        </w:tc>
        <w:tc>
          <w:tcPr>
            <w:tcW w:w="99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975 429 266</w:t>
            </w:r>
          </w:p>
        </w:tc>
        <w:tc>
          <w:tcPr>
            <w:tcW w:w="1134"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252 112 510</w:t>
            </w:r>
          </w:p>
        </w:tc>
        <w:tc>
          <w:tcPr>
            <w:tcW w:w="99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269 926 093</w:t>
            </w:r>
          </w:p>
        </w:tc>
      </w:tr>
      <w:tr w:rsidR="00516396" w:rsidRPr="00864A6A" w:rsidTr="00975E0D">
        <w:trPr>
          <w:trHeight w:val="315"/>
        </w:trPr>
        <w:tc>
          <w:tcPr>
            <w:tcW w:w="0" w:type="auto"/>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 - b</w:t>
            </w:r>
          </w:p>
        </w:tc>
        <w:tc>
          <w:tcPr>
            <w:tcW w:w="2698"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Tzv. nadlimitné výkony     [v </w:t>
            </w:r>
            <w:r w:rsidR="00E81708" w:rsidRPr="00864A6A">
              <w:rPr>
                <w:rFonts w:ascii="Arial Narrow" w:eastAsia="Times New Roman" w:hAnsi="Arial Narrow" w:cs="Times New Roman"/>
                <w:color w:val="000000"/>
                <w:sz w:val="18"/>
                <w:szCs w:val="18"/>
              </w:rPr>
              <w:t>eur</w:t>
            </w:r>
            <w:r w:rsidRPr="00864A6A">
              <w:rPr>
                <w:rFonts w:ascii="Arial Narrow" w:eastAsia="Times New Roman" w:hAnsi="Arial Narrow" w:cs="Times New Roman"/>
                <w:color w:val="000000"/>
                <w:sz w:val="18"/>
                <w:szCs w:val="18"/>
              </w:rPr>
              <w:t>]</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26 326 049*</w:t>
            </w:r>
          </w:p>
        </w:tc>
        <w:tc>
          <w:tcPr>
            <w:tcW w:w="1134"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28 922 219</w:t>
            </w:r>
          </w:p>
        </w:tc>
        <w:tc>
          <w:tcPr>
            <w:tcW w:w="992"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1134"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113 504</w:t>
            </w:r>
          </w:p>
        </w:tc>
        <w:tc>
          <w:tcPr>
            <w:tcW w:w="99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200 312</w:t>
            </w:r>
          </w:p>
        </w:tc>
      </w:tr>
      <w:tr w:rsidR="00516396" w:rsidRPr="00864A6A" w:rsidTr="00975E0D">
        <w:trPr>
          <w:trHeight w:val="525"/>
        </w:trPr>
        <w:tc>
          <w:tcPr>
            <w:tcW w:w="0" w:type="auto"/>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c</w:t>
            </w:r>
          </w:p>
        </w:tc>
        <w:tc>
          <w:tcPr>
            <w:tcW w:w="2698" w:type="dxa"/>
            <w:tcBorders>
              <w:top w:val="nil"/>
              <w:left w:val="nil"/>
              <w:bottom w:val="single" w:sz="8" w:space="0" w:color="auto"/>
              <w:right w:val="single" w:sz="8"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Úhrady v bežnom roku  za výkony bežného  roka  [v </w:t>
            </w:r>
            <w:r w:rsidR="00E81708" w:rsidRPr="00864A6A">
              <w:rPr>
                <w:rFonts w:ascii="Arial Narrow" w:eastAsia="Times New Roman" w:hAnsi="Arial Narrow" w:cs="Times New Roman"/>
                <w:color w:val="000000"/>
                <w:sz w:val="18"/>
                <w:szCs w:val="18"/>
              </w:rPr>
              <w:t>eur</w:t>
            </w:r>
            <w:r w:rsidRPr="00864A6A">
              <w:rPr>
                <w:rFonts w:ascii="Arial Narrow" w:eastAsia="Times New Roman" w:hAnsi="Arial Narrow" w:cs="Times New Roman"/>
                <w:color w:val="000000"/>
                <w:sz w:val="18"/>
                <w:szCs w:val="18"/>
              </w:rPr>
              <w:t>]</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2 320 425 399</w:t>
            </w:r>
          </w:p>
        </w:tc>
        <w:tc>
          <w:tcPr>
            <w:tcW w:w="1134"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2 514 413 117</w:t>
            </w:r>
          </w:p>
        </w:tc>
        <w:tc>
          <w:tcPr>
            <w:tcW w:w="992"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818 807 782</w:t>
            </w:r>
          </w:p>
        </w:tc>
        <w:tc>
          <w:tcPr>
            <w:tcW w:w="99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860431994</w:t>
            </w:r>
          </w:p>
        </w:tc>
        <w:tc>
          <w:tcPr>
            <w:tcW w:w="1134"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216 485 537</w:t>
            </w:r>
          </w:p>
        </w:tc>
        <w:tc>
          <w:tcPr>
            <w:tcW w:w="99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230 428 380</w:t>
            </w:r>
          </w:p>
        </w:tc>
      </w:tr>
      <w:tr w:rsidR="00516396" w:rsidRPr="00864A6A" w:rsidTr="00975E0D">
        <w:trPr>
          <w:trHeight w:val="525"/>
        </w:trPr>
        <w:tc>
          <w:tcPr>
            <w:tcW w:w="0" w:type="auto"/>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d</w:t>
            </w:r>
          </w:p>
        </w:tc>
        <w:tc>
          <w:tcPr>
            <w:tcW w:w="2698" w:type="dxa"/>
            <w:tcBorders>
              <w:top w:val="nil"/>
              <w:left w:val="nil"/>
              <w:bottom w:val="single" w:sz="8" w:space="0" w:color="auto"/>
              <w:right w:val="single" w:sz="8"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Úhrady v bežnom roku  za výkony  predch. obd. [v </w:t>
            </w:r>
            <w:r w:rsidR="00E81708" w:rsidRPr="00864A6A">
              <w:rPr>
                <w:rFonts w:ascii="Arial Narrow" w:eastAsia="Times New Roman" w:hAnsi="Arial Narrow" w:cs="Times New Roman"/>
                <w:color w:val="000000"/>
                <w:sz w:val="18"/>
                <w:szCs w:val="18"/>
              </w:rPr>
              <w:t>eur</w:t>
            </w:r>
            <w:r w:rsidRPr="00864A6A">
              <w:rPr>
                <w:rFonts w:ascii="Arial Narrow" w:eastAsia="Times New Roman" w:hAnsi="Arial Narrow" w:cs="Times New Roman"/>
                <w:color w:val="000000"/>
                <w:sz w:val="18"/>
                <w:szCs w:val="18"/>
              </w:rPr>
              <w:t>]</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468 235 702</w:t>
            </w:r>
          </w:p>
        </w:tc>
        <w:tc>
          <w:tcPr>
            <w:tcW w:w="1134"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509 697 958</w:t>
            </w:r>
          </w:p>
        </w:tc>
        <w:tc>
          <w:tcPr>
            <w:tcW w:w="992"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102 178 204</w:t>
            </w:r>
          </w:p>
        </w:tc>
        <w:tc>
          <w:tcPr>
            <w:tcW w:w="99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110 137 057</w:t>
            </w:r>
          </w:p>
        </w:tc>
        <w:tc>
          <w:tcPr>
            <w:tcW w:w="1134"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34 999 687</w:t>
            </w:r>
          </w:p>
        </w:tc>
        <w:tc>
          <w:tcPr>
            <w:tcW w:w="99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34 765 020</w:t>
            </w:r>
          </w:p>
        </w:tc>
      </w:tr>
      <w:tr w:rsidR="00516396" w:rsidRPr="00864A6A" w:rsidTr="00975E0D">
        <w:trPr>
          <w:trHeight w:val="315"/>
        </w:trPr>
        <w:tc>
          <w:tcPr>
            <w:tcW w:w="0" w:type="auto"/>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c+d</w:t>
            </w:r>
          </w:p>
        </w:tc>
        <w:tc>
          <w:tcPr>
            <w:tcW w:w="2698"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Úhrady spolu  [v </w:t>
            </w:r>
            <w:r w:rsidR="00E81708" w:rsidRPr="00864A6A">
              <w:rPr>
                <w:rFonts w:ascii="Arial Narrow" w:eastAsia="Times New Roman" w:hAnsi="Arial Narrow" w:cs="Times New Roman"/>
                <w:color w:val="000000"/>
                <w:sz w:val="18"/>
                <w:szCs w:val="18"/>
              </w:rPr>
              <w:t>eur</w:t>
            </w:r>
            <w:r w:rsidRPr="00864A6A">
              <w:rPr>
                <w:rFonts w:ascii="Arial Narrow" w:eastAsia="Times New Roman" w:hAnsi="Arial Narrow" w:cs="Times New Roman"/>
                <w:color w:val="000000"/>
                <w:sz w:val="18"/>
                <w:szCs w:val="18"/>
              </w:rPr>
              <w:t>]</w:t>
            </w:r>
          </w:p>
        </w:tc>
        <w:tc>
          <w:tcPr>
            <w:tcW w:w="1134" w:type="dxa"/>
            <w:tcBorders>
              <w:top w:val="nil"/>
              <w:left w:val="nil"/>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2 788 661 101</w:t>
            </w:r>
          </w:p>
        </w:tc>
        <w:tc>
          <w:tcPr>
            <w:tcW w:w="1134"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3 024 111 075</w:t>
            </w:r>
          </w:p>
        </w:tc>
        <w:tc>
          <w:tcPr>
            <w:tcW w:w="992"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920 985 986</w:t>
            </w:r>
          </w:p>
        </w:tc>
        <w:tc>
          <w:tcPr>
            <w:tcW w:w="992"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970 569 051</w:t>
            </w:r>
          </w:p>
        </w:tc>
        <w:tc>
          <w:tcPr>
            <w:tcW w:w="1134" w:type="dxa"/>
            <w:tcBorders>
              <w:top w:val="nil"/>
              <w:left w:val="single" w:sz="8" w:space="0" w:color="auto"/>
              <w:bottom w:val="single" w:sz="8" w:space="0" w:color="auto"/>
              <w:right w:val="single" w:sz="8"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251 485 224</w:t>
            </w:r>
          </w:p>
        </w:tc>
        <w:tc>
          <w:tcPr>
            <w:tcW w:w="99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265 193 400</w:t>
            </w:r>
          </w:p>
        </w:tc>
      </w:tr>
    </w:tbl>
    <w:p w:rsidR="00516396" w:rsidRPr="00864A6A" w:rsidRDefault="00516396" w:rsidP="00516396">
      <w:pPr>
        <w:spacing w:after="200"/>
        <w:jc w:val="left"/>
        <w:rPr>
          <w:rFonts w:cs="Times New Roman"/>
          <w:i/>
          <w:sz w:val="20"/>
          <w:szCs w:val="20"/>
        </w:rPr>
      </w:pPr>
      <w:r w:rsidRPr="00864A6A">
        <w:rPr>
          <w:rFonts w:cs="Times New Roman"/>
          <w:i/>
          <w:sz w:val="20"/>
          <w:szCs w:val="20"/>
        </w:rPr>
        <w:t>Zdroj: ZP</w:t>
      </w:r>
    </w:p>
    <w:p w:rsidR="00DD0E17" w:rsidRPr="00864A6A" w:rsidRDefault="00426D42" w:rsidP="00073374">
      <w:pPr>
        <w:spacing w:after="200"/>
        <w:rPr>
          <w:rFonts w:cs="Times New Roman"/>
          <w:b/>
          <w:sz w:val="24"/>
          <w:szCs w:val="24"/>
        </w:rPr>
      </w:pPr>
      <w:r w:rsidRPr="00864A6A">
        <w:t>VšZP zmluvne dohodla s </w:t>
      </w:r>
      <w:r w:rsidR="00F56394" w:rsidRPr="00864A6A">
        <w:t>PZS</w:t>
      </w:r>
      <w:r w:rsidRPr="00864A6A">
        <w:t xml:space="preserve"> rozsah a finančný objem poskytovanej ZS. Dohodnutý zmluvný objem definoval výšku finančne uznaných výkonov, ktoré VšZP uhrádzala PZS  v roku 2016 priebežne. VšZP v</w:t>
      </w:r>
      <w:r w:rsidR="00E9653F" w:rsidRPr="00864A6A">
        <w:t> </w:t>
      </w:r>
      <w:r w:rsidRPr="00864A6A">
        <w:t xml:space="preserve">prvom polroku 2017, po rokovaniach s </w:t>
      </w:r>
      <w:r w:rsidR="00F56394" w:rsidRPr="00864A6A">
        <w:t>P</w:t>
      </w:r>
      <w:r w:rsidRPr="00864A6A">
        <w:t xml:space="preserve">ZS a po uzatvorení dohôd o vzájomnom urovnaní pohľadávok a záväzkov, objem nadlimitných výkonov za rok 2016 znížila v celkovom úhrne na hodnotu 20 466 503,14 </w:t>
      </w:r>
      <w:r w:rsidR="003B5F34" w:rsidRPr="00864A6A">
        <w:t>mil.</w:t>
      </w:r>
      <w:r w:rsidR="00073374" w:rsidRPr="00864A6A">
        <w:t xml:space="preserve"> </w:t>
      </w:r>
      <w:r w:rsidR="003B5F34" w:rsidRPr="00864A6A">
        <w:t>eur</w:t>
      </w:r>
      <w:r w:rsidRPr="00864A6A">
        <w:t>.</w:t>
      </w:r>
    </w:p>
    <w:p w:rsidR="005825EE" w:rsidRPr="00864A6A" w:rsidRDefault="005825EE" w:rsidP="00516396">
      <w:pPr>
        <w:spacing w:after="200"/>
        <w:jc w:val="left"/>
        <w:rPr>
          <w:rFonts w:cs="Times New Roman"/>
          <w:b/>
          <w:sz w:val="24"/>
          <w:szCs w:val="24"/>
        </w:rPr>
      </w:pPr>
    </w:p>
    <w:p w:rsidR="00516396" w:rsidRPr="00864A6A" w:rsidRDefault="00516761" w:rsidP="00516396">
      <w:pPr>
        <w:spacing w:after="200"/>
        <w:jc w:val="left"/>
        <w:rPr>
          <w:rFonts w:cs="Times New Roman"/>
          <w:i/>
          <w:sz w:val="20"/>
          <w:szCs w:val="20"/>
        </w:rPr>
      </w:pPr>
      <w:bookmarkStart w:id="242" w:name="_Toc485028210"/>
      <w:bookmarkStart w:id="243" w:name="_Toc485029728"/>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10</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sz w:val="24"/>
          <w:szCs w:val="24"/>
        </w:rPr>
        <w:t xml:space="preserve"> </w:t>
      </w:r>
      <w:r w:rsidR="00516396" w:rsidRPr="00864A6A">
        <w:rPr>
          <w:rFonts w:cs="Times New Roman"/>
          <w:b/>
          <w:bCs/>
          <w:sz w:val="24"/>
          <w:szCs w:val="24"/>
          <w:lang w:eastAsia="cs-CZ"/>
        </w:rPr>
        <w:t>Prehľad evidenčne uznaných výkonov podľa foriem ZS</w:t>
      </w:r>
      <w:bookmarkEnd w:id="242"/>
      <w:bookmarkEnd w:id="243"/>
      <w:r w:rsidR="00516396" w:rsidRPr="00864A6A">
        <w:rPr>
          <w:rFonts w:cs="Times New Roman"/>
          <w:b/>
          <w:bCs/>
          <w:sz w:val="24"/>
          <w:szCs w:val="24"/>
          <w:lang w:eastAsia="cs-CZ"/>
        </w:rPr>
        <w:t xml:space="preserve">  </w:t>
      </w:r>
    </w:p>
    <w:p w:rsidR="00516396" w:rsidRPr="00864A6A" w:rsidRDefault="00516396" w:rsidP="00516396">
      <w:pPr>
        <w:numPr>
          <w:ilvl w:val="0"/>
          <w:numId w:val="16"/>
        </w:numPr>
        <w:spacing w:line="240" w:lineRule="auto"/>
        <w:contextualSpacing/>
        <w:rPr>
          <w:rFonts w:ascii="Arial Narrow" w:hAnsi="Arial Narrow"/>
          <w:bCs/>
          <w:color w:val="000000"/>
        </w:rPr>
      </w:pPr>
      <w:r w:rsidRPr="00864A6A">
        <w:rPr>
          <w:rFonts w:ascii="Arial Narrow" w:hAnsi="Arial Narrow"/>
          <w:bCs/>
          <w:color w:val="000000"/>
        </w:rPr>
        <w:t>v ZP spolu</w:t>
      </w:r>
    </w:p>
    <w:tbl>
      <w:tblPr>
        <w:tblW w:w="9507" w:type="dxa"/>
        <w:jc w:val="center"/>
        <w:tblCellMar>
          <w:left w:w="70" w:type="dxa"/>
          <w:right w:w="70" w:type="dxa"/>
        </w:tblCellMar>
        <w:tblLook w:val="04A0" w:firstRow="1" w:lastRow="0" w:firstColumn="1" w:lastColumn="0" w:noHBand="0" w:noVBand="1"/>
      </w:tblPr>
      <w:tblGrid>
        <w:gridCol w:w="3276"/>
        <w:gridCol w:w="1417"/>
        <w:gridCol w:w="1412"/>
        <w:gridCol w:w="1423"/>
        <w:gridCol w:w="992"/>
        <w:gridCol w:w="987"/>
      </w:tblGrid>
      <w:tr w:rsidR="00516396" w:rsidRPr="00864A6A" w:rsidTr="00DC0C07">
        <w:trPr>
          <w:trHeight w:val="360"/>
          <w:jc w:val="center"/>
        </w:trPr>
        <w:tc>
          <w:tcPr>
            <w:tcW w:w="3276" w:type="dxa"/>
            <w:vMerge w:val="restart"/>
            <w:tcBorders>
              <w:top w:val="single" w:sz="4" w:space="0" w:color="auto"/>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Formy ZS v jednotlivých druhoch ZS</w:t>
            </w:r>
          </w:p>
        </w:tc>
        <w:tc>
          <w:tcPr>
            <w:tcW w:w="2829" w:type="dxa"/>
            <w:gridSpan w:val="2"/>
            <w:tcBorders>
              <w:top w:val="single" w:sz="4" w:space="0" w:color="auto"/>
              <w:left w:val="nil"/>
              <w:bottom w:val="single" w:sz="4" w:space="0" w:color="auto"/>
              <w:right w:val="single" w:sz="4" w:space="0" w:color="000000"/>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Evidenčne uznané resp. medicínsky uznané výkony [v </w:t>
            </w:r>
            <w:r w:rsidR="00E81708" w:rsidRPr="00864A6A">
              <w:rPr>
                <w:rFonts w:ascii="Arial Narrow" w:eastAsia="Times New Roman" w:hAnsi="Arial Narrow" w:cs="Times New Roman"/>
                <w:b/>
                <w:bCs/>
                <w:color w:val="000000"/>
                <w:sz w:val="20"/>
                <w:szCs w:val="20"/>
              </w:rPr>
              <w:t>eur</w:t>
            </w:r>
            <w:r w:rsidRPr="00864A6A">
              <w:rPr>
                <w:rFonts w:ascii="Arial Narrow" w:eastAsia="Times New Roman" w:hAnsi="Arial Narrow" w:cs="Times New Roman"/>
                <w:b/>
                <w:bCs/>
                <w:color w:val="000000"/>
                <w:sz w:val="20"/>
                <w:szCs w:val="20"/>
              </w:rPr>
              <w:t>]</w:t>
            </w:r>
          </w:p>
        </w:tc>
        <w:tc>
          <w:tcPr>
            <w:tcW w:w="2415" w:type="dxa"/>
            <w:gridSpan w:val="2"/>
            <w:tcBorders>
              <w:top w:val="single" w:sz="4" w:space="0" w:color="auto"/>
              <w:left w:val="single" w:sz="4" w:space="0" w:color="auto"/>
              <w:bottom w:val="single" w:sz="4" w:space="0" w:color="auto"/>
              <w:right w:val="single" w:sz="4" w:space="0" w:color="000000"/>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98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Podiel v roku 2016</w:t>
            </w:r>
          </w:p>
        </w:tc>
      </w:tr>
      <w:tr w:rsidR="00516396" w:rsidRPr="00864A6A" w:rsidTr="00DC0C07">
        <w:trPr>
          <w:trHeight w:val="315"/>
          <w:jc w:val="center"/>
        </w:trPr>
        <w:tc>
          <w:tcPr>
            <w:tcW w:w="3276" w:type="dxa"/>
            <w:vMerge/>
            <w:tcBorders>
              <w:top w:val="single" w:sz="4" w:space="0" w:color="auto"/>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2" w:type="dxa"/>
            <w:tcBorders>
              <w:top w:val="single" w:sz="4" w:space="0" w:color="auto"/>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v </w:t>
            </w:r>
            <w:r w:rsidR="00E81708" w:rsidRPr="00864A6A">
              <w:rPr>
                <w:rFonts w:ascii="Arial Narrow" w:eastAsia="Times New Roman" w:hAnsi="Arial Narrow" w:cs="Times New Roman"/>
                <w:b/>
                <w:color w:val="000000"/>
                <w:sz w:val="20"/>
                <w:szCs w:val="20"/>
              </w:rPr>
              <w:t>eur</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 %</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 %</w:t>
            </w:r>
          </w:p>
        </w:tc>
      </w:tr>
      <w:tr w:rsidR="00516396" w:rsidRPr="00864A6A" w:rsidTr="00DC0C07">
        <w:trPr>
          <w:trHeight w:val="300"/>
          <w:jc w:val="center"/>
        </w:trPr>
        <w:tc>
          <w:tcPr>
            <w:tcW w:w="3276"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Lekárenská starostlivosť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1 077 084 399</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1 126 652 278</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49 567 879</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4,60</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20,67</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 tom: lekárne</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904 703 502</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940 750 010</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36 046 508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3,98</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15,04</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výdajne a optiky</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172 380 898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185 902 268</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13 521 370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7,84</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5,64</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Ambulantná starostlivosť</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1 637 121 110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1 765 987 912</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128 866 801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7,87</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53,75</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 tom: všeobecná ambulantná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293 293 321</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316 252 426</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22 959 105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7,83</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9,58</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 tom: pre dospelých</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114 704 588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126 219 240</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11 514 652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10,04</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4,80</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pre deti a dorast</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68 167 437</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74 486 271</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6 318 834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9,27</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2,64</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LSPP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19 714 668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18 195 945</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-1 518 723</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-7,70</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-0,63</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ZZS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90 706 627</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97 350 969</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6 644 342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7,33</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2,77</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špecializovaná amb. starostlivosť</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1 254 041 669</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1 354 948 086</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100 906 417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8,05</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42,09</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 tom: ŠAS vrátane A liekov</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399 662 400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451 589 884</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51 927 484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12,99</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21,66</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dialýzy</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85 622 228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87 095 959</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1 473 731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1,72</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0,61</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JZS</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73 610 160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89 832 970</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16 222 810</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22,04</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6,77</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stacionáre</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5 188 350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5 362 651</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174 301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3,36</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0,07</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mobilný hospic</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137 350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132 533</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-4 817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-3,51</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0,00</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hideMark/>
          </w:tcPr>
          <w:p w:rsidR="00516396" w:rsidRPr="00864A6A" w:rsidRDefault="007E4E69" w:rsidP="007E4E69">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r w:rsidR="00516396" w:rsidRPr="00864A6A">
              <w:rPr>
                <w:rFonts w:ascii="Arial Narrow" w:eastAsia="Times New Roman" w:hAnsi="Arial Narrow" w:cs="Times New Roman"/>
                <w:color w:val="000000"/>
                <w:sz w:val="20"/>
                <w:szCs w:val="20"/>
              </w:rPr>
              <w:t xml:space="preserve">gynekologická (vrátane </w:t>
            </w:r>
            <w:r w:rsidRPr="00864A6A">
              <w:rPr>
                <w:rFonts w:ascii="Arial Narrow" w:eastAsia="Times New Roman" w:hAnsi="Arial Narrow" w:cs="Times New Roman"/>
                <w:color w:val="000000"/>
                <w:sz w:val="20"/>
                <w:szCs w:val="20"/>
              </w:rPr>
              <w:t xml:space="preserve">                            </w:t>
            </w:r>
            <w:r w:rsidR="00516396" w:rsidRPr="00864A6A">
              <w:rPr>
                <w:rFonts w:ascii="Arial Narrow" w:eastAsia="Times New Roman" w:hAnsi="Arial Narrow" w:cs="Times New Roman"/>
                <w:color w:val="000000"/>
                <w:sz w:val="20"/>
                <w:szCs w:val="20"/>
              </w:rPr>
              <w:t>kapitácie)</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59 596 512</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65 144 349</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5 547 837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9,31</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2,31</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0557C6" w:rsidRPr="00864A6A" w:rsidRDefault="00516396" w:rsidP="000557C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stomatológia (pozn. bez </w:t>
            </w:r>
          </w:p>
          <w:p w:rsidR="00516396" w:rsidRPr="00864A6A" w:rsidRDefault="000557C6" w:rsidP="000557C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r w:rsidR="00516396" w:rsidRPr="00864A6A">
              <w:rPr>
                <w:rFonts w:ascii="Arial Narrow" w:eastAsia="Times New Roman" w:hAnsi="Arial Narrow" w:cs="Times New Roman"/>
                <w:color w:val="000000"/>
                <w:sz w:val="20"/>
                <w:szCs w:val="20"/>
              </w:rPr>
              <w:t>LSPP)</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130 786 647</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135 873 982</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5 087 335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3,89</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2,12</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SVLZ</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445 159 410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462 653 207</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17 493 797</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3,93</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7,30</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ADOS</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16 696 600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18 431 932</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1 735 332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10,39</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0,72</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ÚPS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12 473 868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12 754 630</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280 762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2,25</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0,12</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doprava (pozn. bez LSPP)</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25 108 144</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26 075 989</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967 845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3,85</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0,40</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iné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89 786 118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94 787 399</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5 001 281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5,57</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2,09</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Ústavná starostlivosť</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1 251 248 533</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1 314 256 249</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63 007 715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5,04</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26,28</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 tom:  vš. nemocnice</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893 371 336</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948 850 664</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55 479 328</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6,21</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23,14</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špec. nemocnice</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185 110 561</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292 891 485</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107 780 924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58,23</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44,96</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liečebna</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15 796 608</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17 478 362</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1 681 754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10,65</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0,70</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domy ošetrovateľskej starostlivosti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667 749</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823 843</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156 094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23,38</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0,07</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hospic</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1 576 604</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1 846 698</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270 094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17,13</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0,11</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prírodné liečebné kúpele</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48 924 934</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52 365 196</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3 440 262</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7,03</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1,43</w:t>
            </w:r>
          </w:p>
        </w:tc>
      </w:tr>
      <w:tr w:rsidR="00516396" w:rsidRPr="00864A6A" w:rsidTr="00DC0C07">
        <w:trPr>
          <w:trHeight w:val="300"/>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Formy ZS  spolu </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3 965 454 042</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4 206 896 437</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241 442 395</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6,09</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100,71</w:t>
            </w:r>
          </w:p>
        </w:tc>
      </w:tr>
      <w:tr w:rsidR="00516396" w:rsidRPr="00864A6A" w:rsidTr="00DC0C07">
        <w:trPr>
          <w:trHeight w:val="525"/>
          <w:jc w:val="center"/>
        </w:trPr>
        <w:tc>
          <w:tcPr>
            <w:tcW w:w="3276" w:type="dxa"/>
            <w:tcBorders>
              <w:top w:val="nil"/>
              <w:left w:val="single" w:sz="4" w:space="0" w:color="auto"/>
              <w:bottom w:val="single" w:sz="4" w:space="0" w:color="auto"/>
              <w:right w:val="single" w:sz="4" w:space="0" w:color="auto"/>
            </w:tcBorders>
            <w:shd w:val="clear" w:color="auto" w:fill="auto"/>
            <w:vAlign w:val="bottom"/>
            <w:hideMark/>
          </w:tcPr>
          <w:p w:rsidR="00516396" w:rsidRPr="00864A6A" w:rsidRDefault="00516396" w:rsidP="008016D9">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ZS poskytnutá cudzincom, v cudzine, bezdomovcom, utečencom, neodkl.</w:t>
            </w:r>
            <w:r w:rsidR="000557C6"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ZS</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36 011 300</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34 317 396</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-1 693 904</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-4,70</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-0,71</w:t>
            </w:r>
          </w:p>
        </w:tc>
      </w:tr>
      <w:tr w:rsidR="00516396" w:rsidRPr="00864A6A" w:rsidTr="00DC0C07">
        <w:trPr>
          <w:trHeight w:val="405"/>
          <w:jc w:val="center"/>
        </w:trPr>
        <w:tc>
          <w:tcPr>
            <w:tcW w:w="3276"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Úhrn</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4 001 465 342</w:t>
            </w:r>
          </w:p>
        </w:tc>
        <w:tc>
          <w:tcPr>
            <w:tcW w:w="14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4 241 213 833</w:t>
            </w:r>
          </w:p>
        </w:tc>
        <w:tc>
          <w:tcPr>
            <w:tcW w:w="14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239 748 491</w:t>
            </w:r>
          </w:p>
        </w:tc>
        <w:tc>
          <w:tcPr>
            <w:tcW w:w="99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5,99</w:t>
            </w:r>
          </w:p>
        </w:tc>
        <w:tc>
          <w:tcPr>
            <w:tcW w:w="98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100,00</w:t>
            </w:r>
          </w:p>
        </w:tc>
      </w:tr>
    </w:tbl>
    <w:p w:rsidR="00516396" w:rsidRPr="00864A6A" w:rsidRDefault="00516396" w:rsidP="00516396">
      <w:pPr>
        <w:spacing w:line="240" w:lineRule="auto"/>
        <w:ind w:left="720"/>
        <w:contextualSpacing/>
        <w:rPr>
          <w:rFonts w:ascii="Arial Narrow" w:hAnsi="Arial Narrow"/>
          <w:bCs/>
          <w:color w:val="000000"/>
        </w:rPr>
      </w:pPr>
    </w:p>
    <w:p w:rsidR="00516396" w:rsidRPr="00864A6A" w:rsidRDefault="00516396" w:rsidP="00516396">
      <w:pPr>
        <w:spacing w:line="240" w:lineRule="auto"/>
        <w:rPr>
          <w:bCs/>
          <w:i/>
        </w:rPr>
      </w:pPr>
      <w:r w:rsidRPr="00864A6A">
        <w:rPr>
          <w:rFonts w:ascii="Calibri" w:eastAsia="Times New Roman" w:hAnsi="Calibri" w:cs="Arial"/>
          <w:i/>
          <w:iCs/>
          <w:sz w:val="20"/>
          <w:szCs w:val="20"/>
        </w:rPr>
        <w:t>Zdroj: ZP</w:t>
      </w:r>
    </w:p>
    <w:p w:rsidR="00516396" w:rsidRPr="00864A6A" w:rsidRDefault="00516396" w:rsidP="00516396">
      <w:pPr>
        <w:spacing w:line="240" w:lineRule="auto"/>
        <w:rPr>
          <w:b/>
          <w:bCs/>
        </w:rPr>
      </w:pPr>
    </w:p>
    <w:p w:rsidR="00516396" w:rsidRPr="00864A6A" w:rsidRDefault="00516396" w:rsidP="00516396">
      <w:pPr>
        <w:spacing w:line="240" w:lineRule="auto"/>
        <w:rPr>
          <w:b/>
          <w:bCs/>
        </w:rPr>
      </w:pPr>
    </w:p>
    <w:p w:rsidR="00516396" w:rsidRPr="00864A6A" w:rsidRDefault="00516396" w:rsidP="00516396">
      <w:pPr>
        <w:spacing w:line="240" w:lineRule="auto"/>
        <w:rPr>
          <w:b/>
          <w:bCs/>
        </w:rPr>
      </w:pPr>
    </w:p>
    <w:p w:rsidR="00516396" w:rsidRPr="00864A6A" w:rsidRDefault="00516396" w:rsidP="00516396">
      <w:pPr>
        <w:spacing w:line="240" w:lineRule="auto"/>
        <w:rPr>
          <w:b/>
          <w:bCs/>
        </w:rPr>
      </w:pPr>
    </w:p>
    <w:p w:rsidR="00516396" w:rsidRPr="00864A6A" w:rsidRDefault="00516396" w:rsidP="00516396">
      <w:pPr>
        <w:spacing w:line="240" w:lineRule="auto"/>
        <w:rPr>
          <w:b/>
          <w:bCs/>
        </w:rPr>
      </w:pPr>
    </w:p>
    <w:p w:rsidR="00822272" w:rsidRPr="00864A6A" w:rsidRDefault="00822272" w:rsidP="00516396">
      <w:pPr>
        <w:spacing w:line="240" w:lineRule="auto"/>
        <w:rPr>
          <w:b/>
          <w:bCs/>
        </w:rPr>
      </w:pPr>
    </w:p>
    <w:p w:rsidR="00822272" w:rsidRPr="00864A6A" w:rsidRDefault="00822272" w:rsidP="00516396">
      <w:pPr>
        <w:spacing w:line="240" w:lineRule="auto"/>
        <w:rPr>
          <w:b/>
          <w:bCs/>
        </w:rPr>
      </w:pPr>
    </w:p>
    <w:p w:rsidR="00822272" w:rsidRPr="00864A6A" w:rsidRDefault="00822272" w:rsidP="00516396">
      <w:pPr>
        <w:spacing w:line="240" w:lineRule="auto"/>
        <w:rPr>
          <w:b/>
          <w:bCs/>
        </w:rPr>
      </w:pPr>
    </w:p>
    <w:p w:rsidR="00F968D2" w:rsidRPr="00864A6A" w:rsidRDefault="00F968D2" w:rsidP="00516396">
      <w:pPr>
        <w:spacing w:line="240" w:lineRule="auto"/>
        <w:rPr>
          <w:b/>
          <w:bCs/>
        </w:rPr>
      </w:pPr>
    </w:p>
    <w:p w:rsidR="00516396" w:rsidRPr="00864A6A" w:rsidRDefault="00516396" w:rsidP="00516396">
      <w:pPr>
        <w:numPr>
          <w:ilvl w:val="0"/>
          <w:numId w:val="16"/>
        </w:numPr>
        <w:spacing w:line="240" w:lineRule="auto"/>
        <w:contextualSpacing/>
        <w:rPr>
          <w:bCs/>
        </w:rPr>
      </w:pPr>
      <w:r w:rsidRPr="00864A6A">
        <w:rPr>
          <w:bCs/>
        </w:rPr>
        <w:t>prehľad podľa ZP</w:t>
      </w:r>
    </w:p>
    <w:tbl>
      <w:tblPr>
        <w:tblW w:w="9711" w:type="dxa"/>
        <w:tblInd w:w="55" w:type="dxa"/>
        <w:tblCellMar>
          <w:left w:w="70" w:type="dxa"/>
          <w:right w:w="70" w:type="dxa"/>
        </w:tblCellMar>
        <w:tblLook w:val="04A0" w:firstRow="1" w:lastRow="0" w:firstColumn="1" w:lastColumn="0" w:noHBand="0" w:noVBand="1"/>
      </w:tblPr>
      <w:tblGrid>
        <w:gridCol w:w="2483"/>
        <w:gridCol w:w="770"/>
        <w:gridCol w:w="688"/>
        <w:gridCol w:w="688"/>
        <w:gridCol w:w="797"/>
        <w:gridCol w:w="797"/>
        <w:gridCol w:w="715"/>
        <w:gridCol w:w="715"/>
        <w:gridCol w:w="770"/>
        <w:gridCol w:w="688"/>
        <w:gridCol w:w="600"/>
      </w:tblGrid>
      <w:tr w:rsidR="00516396" w:rsidRPr="00864A6A" w:rsidTr="007E4E69">
        <w:trPr>
          <w:trHeight w:val="480"/>
        </w:trPr>
        <w:tc>
          <w:tcPr>
            <w:tcW w:w="2483" w:type="dxa"/>
            <w:tcBorders>
              <w:top w:val="single" w:sz="4" w:space="0" w:color="auto"/>
              <w:left w:val="single" w:sz="4" w:space="0" w:color="auto"/>
              <w:bottom w:val="nil"/>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 </w:t>
            </w:r>
          </w:p>
        </w:tc>
        <w:tc>
          <w:tcPr>
            <w:tcW w:w="5940" w:type="dxa"/>
            <w:gridSpan w:val="8"/>
            <w:tcBorders>
              <w:top w:val="single" w:sz="4" w:space="0" w:color="auto"/>
              <w:left w:val="single" w:sz="4" w:space="0" w:color="auto"/>
              <w:bottom w:val="single" w:sz="4" w:space="0" w:color="auto"/>
              <w:right w:val="single" w:sz="4" w:space="0" w:color="000000"/>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Evidenčne  resp. medicínsky uznané výkony v [</w:t>
            </w:r>
            <w:r w:rsidR="00E81708" w:rsidRPr="00864A6A">
              <w:rPr>
                <w:rFonts w:ascii="Arial Narrow" w:eastAsia="Times New Roman" w:hAnsi="Arial Narrow" w:cs="Times New Roman"/>
                <w:b/>
                <w:sz w:val="18"/>
                <w:szCs w:val="18"/>
              </w:rPr>
              <w:t>eur</w:t>
            </w:r>
            <w:r w:rsidRPr="00864A6A">
              <w:rPr>
                <w:rFonts w:ascii="Arial Narrow" w:eastAsia="Times New Roman" w:hAnsi="Arial Narrow" w:cs="Times New Roman"/>
                <w:b/>
                <w:sz w:val="18"/>
                <w:szCs w:val="18"/>
              </w:rPr>
              <w:t>]</w:t>
            </w:r>
          </w:p>
        </w:tc>
        <w:tc>
          <w:tcPr>
            <w:tcW w:w="1288" w:type="dxa"/>
            <w:gridSpan w:val="2"/>
            <w:vMerge w:val="restart"/>
            <w:tcBorders>
              <w:top w:val="single" w:sz="4" w:space="0" w:color="auto"/>
              <w:left w:val="single" w:sz="4" w:space="0" w:color="auto"/>
              <w:bottom w:val="single" w:sz="4" w:space="0" w:color="000000"/>
              <w:right w:val="single" w:sz="4" w:space="0" w:color="000000"/>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 xml:space="preserve">Rozdiel </w:t>
            </w:r>
            <w:r w:rsidR="00DC0C07" w:rsidRPr="00864A6A">
              <w:rPr>
                <w:rFonts w:ascii="Arial Narrow" w:eastAsia="Times New Roman" w:hAnsi="Arial Narrow" w:cs="Times New Roman"/>
                <w:b/>
                <w:color w:val="000000"/>
                <w:sz w:val="18"/>
                <w:szCs w:val="18"/>
              </w:rPr>
              <w:t xml:space="preserve">     </w:t>
            </w:r>
            <w:r w:rsidRPr="00864A6A">
              <w:rPr>
                <w:rFonts w:ascii="Arial Narrow" w:eastAsia="Times New Roman" w:hAnsi="Arial Narrow" w:cs="Times New Roman"/>
                <w:b/>
                <w:color w:val="000000"/>
                <w:sz w:val="18"/>
                <w:szCs w:val="18"/>
              </w:rPr>
              <w:t>2016-2015</w:t>
            </w:r>
          </w:p>
        </w:tc>
      </w:tr>
      <w:tr w:rsidR="00516396" w:rsidRPr="00864A6A" w:rsidTr="007E4E69">
        <w:trPr>
          <w:trHeight w:val="360"/>
        </w:trPr>
        <w:tc>
          <w:tcPr>
            <w:tcW w:w="2483" w:type="dxa"/>
            <w:tcBorders>
              <w:top w:val="nil"/>
              <w:left w:val="single" w:sz="4" w:space="0" w:color="auto"/>
              <w:bottom w:val="nil"/>
              <w:right w:val="single" w:sz="4" w:space="0" w:color="auto"/>
            </w:tcBorders>
            <w:shd w:val="clear" w:color="000000" w:fill="FFFFFF"/>
            <w:vAlign w:val="bottom"/>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Formy ZS v jednotlivých druhoch ZZ</w:t>
            </w:r>
          </w:p>
        </w:tc>
        <w:tc>
          <w:tcPr>
            <w:tcW w:w="2943" w:type="dxa"/>
            <w:gridSpan w:val="4"/>
            <w:tcBorders>
              <w:top w:val="single" w:sz="4" w:space="0" w:color="auto"/>
              <w:left w:val="single" w:sz="4" w:space="0" w:color="auto"/>
              <w:bottom w:val="single" w:sz="4" w:space="0" w:color="auto"/>
              <w:right w:val="single" w:sz="4" w:space="0" w:color="000000"/>
            </w:tcBorders>
            <w:shd w:val="clear" w:color="000000" w:fill="FFFFFF"/>
            <w:noWrap/>
            <w:vAlign w:val="bottom"/>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2015</w:t>
            </w:r>
          </w:p>
        </w:tc>
        <w:tc>
          <w:tcPr>
            <w:tcW w:w="0" w:type="auto"/>
            <w:gridSpan w:val="4"/>
            <w:tcBorders>
              <w:top w:val="single" w:sz="4" w:space="0" w:color="auto"/>
              <w:left w:val="nil"/>
              <w:bottom w:val="single" w:sz="4" w:space="0" w:color="auto"/>
              <w:right w:val="single" w:sz="4" w:space="0" w:color="000000"/>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2016</w:t>
            </w:r>
          </w:p>
        </w:tc>
        <w:tc>
          <w:tcPr>
            <w:tcW w:w="1288" w:type="dxa"/>
            <w:gridSpan w:val="2"/>
            <w:vMerge/>
            <w:tcBorders>
              <w:top w:val="single" w:sz="4" w:space="0" w:color="auto"/>
              <w:left w:val="single" w:sz="4" w:space="0" w:color="auto"/>
              <w:bottom w:val="single" w:sz="4" w:space="0" w:color="000000"/>
              <w:right w:val="single" w:sz="4" w:space="0" w:color="000000"/>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2"/>
                <w:szCs w:val="12"/>
              </w:rPr>
            </w:pPr>
          </w:p>
        </w:tc>
      </w:tr>
      <w:tr w:rsidR="00516396" w:rsidRPr="00864A6A" w:rsidTr="007E4E69">
        <w:trPr>
          <w:trHeight w:val="315"/>
        </w:trPr>
        <w:tc>
          <w:tcPr>
            <w:tcW w:w="2483" w:type="dxa"/>
            <w:tcBorders>
              <w:top w:val="nil"/>
              <w:left w:val="single" w:sz="4"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 </w:t>
            </w:r>
          </w:p>
        </w:tc>
        <w:tc>
          <w:tcPr>
            <w:tcW w:w="770" w:type="dxa"/>
            <w:tcBorders>
              <w:top w:val="nil"/>
              <w:left w:val="nil"/>
              <w:bottom w:val="nil"/>
              <w:right w:val="single" w:sz="4" w:space="0" w:color="auto"/>
            </w:tcBorders>
            <w:shd w:val="clear" w:color="000000" w:fill="FFFFFF"/>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VšZP</w:t>
            </w:r>
          </w:p>
        </w:tc>
        <w:tc>
          <w:tcPr>
            <w:tcW w:w="0" w:type="auto"/>
            <w:tcBorders>
              <w:top w:val="nil"/>
              <w:left w:val="nil"/>
              <w:bottom w:val="nil"/>
              <w:right w:val="single" w:sz="4" w:space="0" w:color="auto"/>
            </w:tcBorders>
            <w:shd w:val="clear" w:color="000000" w:fill="FFFFFF"/>
            <w:noWrap/>
            <w:vAlign w:val="bottom"/>
            <w:hideMark/>
          </w:tcPr>
          <w:p w:rsidR="00516396" w:rsidRPr="00864A6A" w:rsidRDefault="00A551E1"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DÔVERA</w:t>
            </w:r>
          </w:p>
        </w:tc>
        <w:tc>
          <w:tcPr>
            <w:tcW w:w="0" w:type="auto"/>
            <w:tcBorders>
              <w:top w:val="nil"/>
              <w:left w:val="nil"/>
              <w:bottom w:val="nil"/>
              <w:right w:val="single" w:sz="4" w:space="0" w:color="auto"/>
            </w:tcBorders>
            <w:shd w:val="clear" w:color="000000" w:fill="FFFFFF"/>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Union</w:t>
            </w:r>
          </w:p>
        </w:tc>
        <w:tc>
          <w:tcPr>
            <w:tcW w:w="0" w:type="auto"/>
            <w:tcBorders>
              <w:top w:val="nil"/>
              <w:left w:val="nil"/>
              <w:bottom w:val="nil"/>
              <w:right w:val="single" w:sz="4" w:space="0" w:color="auto"/>
            </w:tcBorders>
            <w:shd w:val="clear" w:color="000000" w:fill="FFFFFF"/>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ZP SPOLU</w:t>
            </w:r>
          </w:p>
        </w:tc>
        <w:tc>
          <w:tcPr>
            <w:tcW w:w="0" w:type="auto"/>
            <w:tcBorders>
              <w:top w:val="nil"/>
              <w:left w:val="nil"/>
              <w:bottom w:val="nil"/>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VšZP</w:t>
            </w:r>
          </w:p>
        </w:tc>
        <w:tc>
          <w:tcPr>
            <w:tcW w:w="0" w:type="auto"/>
            <w:tcBorders>
              <w:top w:val="nil"/>
              <w:left w:val="nil"/>
              <w:bottom w:val="nil"/>
              <w:right w:val="single" w:sz="4" w:space="0" w:color="auto"/>
            </w:tcBorders>
            <w:shd w:val="clear" w:color="auto" w:fill="auto"/>
            <w:noWrap/>
            <w:vAlign w:val="bottom"/>
            <w:hideMark/>
          </w:tcPr>
          <w:p w:rsidR="00516396" w:rsidRPr="00864A6A" w:rsidRDefault="00A551E1"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DÔVERA</w:t>
            </w:r>
          </w:p>
        </w:tc>
        <w:tc>
          <w:tcPr>
            <w:tcW w:w="0" w:type="auto"/>
            <w:tcBorders>
              <w:top w:val="nil"/>
              <w:left w:val="nil"/>
              <w:bottom w:val="nil"/>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Union</w:t>
            </w:r>
          </w:p>
        </w:tc>
        <w:tc>
          <w:tcPr>
            <w:tcW w:w="0" w:type="auto"/>
            <w:tcBorders>
              <w:top w:val="nil"/>
              <w:left w:val="nil"/>
              <w:bottom w:val="nil"/>
              <w:right w:val="nil"/>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ZP SPOLU</w:t>
            </w:r>
          </w:p>
        </w:tc>
        <w:tc>
          <w:tcPr>
            <w:tcW w:w="0" w:type="auto"/>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 xml:space="preserve">v </w:t>
            </w:r>
            <w:r w:rsidR="00E81708" w:rsidRPr="00864A6A">
              <w:rPr>
                <w:rFonts w:ascii="Arial Narrow" w:eastAsia="Times New Roman" w:hAnsi="Arial Narrow" w:cs="Times New Roman"/>
                <w:sz w:val="12"/>
                <w:szCs w:val="12"/>
              </w:rPr>
              <w:t>eur</w:t>
            </w:r>
          </w:p>
        </w:tc>
        <w:tc>
          <w:tcPr>
            <w:tcW w:w="60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2"/>
                <w:szCs w:val="12"/>
              </w:rPr>
            </w:pPr>
            <w:r w:rsidRPr="00864A6A">
              <w:rPr>
                <w:rFonts w:ascii="Arial Narrow" w:eastAsia="Times New Roman" w:hAnsi="Arial Narrow" w:cs="Times New Roman"/>
                <w:sz w:val="12"/>
                <w:szCs w:val="12"/>
              </w:rPr>
              <w:t>v %</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 xml:space="preserve">Lekárenská starostlivosť </w:t>
            </w:r>
          </w:p>
        </w:tc>
        <w:tc>
          <w:tcPr>
            <w:tcW w:w="770" w:type="dxa"/>
            <w:tcBorders>
              <w:top w:val="single" w:sz="8" w:space="0" w:color="auto"/>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799 017 337</w:t>
            </w:r>
          </w:p>
        </w:tc>
        <w:tc>
          <w:tcPr>
            <w:tcW w:w="0" w:type="auto"/>
            <w:tcBorders>
              <w:top w:val="single" w:sz="8" w:space="0" w:color="auto"/>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222 112 543</w:t>
            </w:r>
          </w:p>
        </w:tc>
        <w:tc>
          <w:tcPr>
            <w:tcW w:w="0" w:type="auto"/>
            <w:tcBorders>
              <w:top w:val="single" w:sz="8" w:space="0" w:color="auto"/>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55 954 519</w:t>
            </w:r>
          </w:p>
        </w:tc>
        <w:tc>
          <w:tcPr>
            <w:tcW w:w="0" w:type="auto"/>
            <w:tcBorders>
              <w:top w:val="single" w:sz="8" w:space="0" w:color="auto"/>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1 077 084 399</w:t>
            </w:r>
          </w:p>
        </w:tc>
        <w:tc>
          <w:tcPr>
            <w:tcW w:w="0" w:type="auto"/>
            <w:tcBorders>
              <w:top w:val="single" w:sz="8" w:space="0" w:color="auto"/>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840 144 808</w:t>
            </w:r>
          </w:p>
        </w:tc>
        <w:tc>
          <w:tcPr>
            <w:tcW w:w="0" w:type="auto"/>
            <w:tcBorders>
              <w:top w:val="single" w:sz="8" w:space="0" w:color="auto"/>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226 889 840</w:t>
            </w:r>
          </w:p>
        </w:tc>
        <w:tc>
          <w:tcPr>
            <w:tcW w:w="0" w:type="auto"/>
            <w:tcBorders>
              <w:top w:val="single" w:sz="8" w:space="0" w:color="auto"/>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59 617 629</w:t>
            </w:r>
          </w:p>
        </w:tc>
        <w:tc>
          <w:tcPr>
            <w:tcW w:w="0" w:type="auto"/>
            <w:tcBorders>
              <w:top w:val="single" w:sz="8" w:space="0" w:color="auto"/>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1 126 652 278</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49 567 879</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4,60</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v tom: lekárne</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655 811 936</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198 932 279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49 959 287</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904 703 502</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687 128 444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201 051 581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52 569 985</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940 750 010</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36 046 508</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3,98</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výdajne a optiky</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143 205 402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23 180 264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5 995 232</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172 380 898</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153 016 364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25 838 259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7 047 644</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185 902 268</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13 521 370</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7,84</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Ambulantná starostlivosť</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1 188 249 611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332 649 532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116 221 967</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1 637 121 110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1 291 847 635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349 023 123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125 117 153</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1 765 987 911</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128 866 801</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7,87</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v tom: všeobecná ambulantná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189 847 374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77 555 208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25 890 739</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293 293 321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204 885 296</w:t>
            </w:r>
          </w:p>
        </w:tc>
        <w:tc>
          <w:tcPr>
            <w:tcW w:w="0" w:type="auto"/>
            <w:tcBorders>
              <w:top w:val="nil"/>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83 021 644</w:t>
            </w:r>
          </w:p>
        </w:tc>
        <w:tc>
          <w:tcPr>
            <w:tcW w:w="0" w:type="auto"/>
            <w:tcBorders>
              <w:top w:val="nil"/>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28 345 486</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316 252 426</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22 959 105</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7,83</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v tom: pre dospelých</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80 527 211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25 858 999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8 318 379</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114 704 588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89 516 266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27 723 686</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8 979 288</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126 219 240</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11 514 652</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10,04</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pre deti a dorast</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39 328 795</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21 042 234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7 796 408</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68 167 437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42 990 435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22 973 574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8 522 262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74 486 271</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6 318 834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9,27</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LSPP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12 235 197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5 604 108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1 875 363</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19 714 668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10 403 973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5 805 316</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1 986 656</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18 195 945</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-1 518 723</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-7,70</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ZZS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57 756 171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25 049 867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7 900 589</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90 706 627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61 974 622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26 519 068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8 857 280</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97 350 969</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6 644 342</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7,33</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špecializovaná amb. starostlivosť</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998 402 236</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165 308 207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90 331 226</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1 254 041 669</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1 086 962 339</w:t>
            </w:r>
          </w:p>
        </w:tc>
        <w:tc>
          <w:tcPr>
            <w:tcW w:w="0" w:type="auto"/>
            <w:tcBorders>
              <w:top w:val="nil"/>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171 214 080</w:t>
            </w:r>
          </w:p>
        </w:tc>
        <w:tc>
          <w:tcPr>
            <w:tcW w:w="0" w:type="auto"/>
            <w:tcBorders>
              <w:top w:val="nil"/>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96 771 668</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1 354 948 086</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100 906 417</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8,05</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v tom: ŠAS vrátane A liekov</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312 359 118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46 965 812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40 337 470</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399 662 400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358 322 968</w:t>
            </w:r>
          </w:p>
        </w:tc>
        <w:tc>
          <w:tcPr>
            <w:tcW w:w="0" w:type="auto"/>
            <w:tcBorders>
              <w:top w:val="nil"/>
              <w:left w:val="nil"/>
              <w:bottom w:val="single" w:sz="4" w:space="0" w:color="auto"/>
              <w:right w:val="single" w:sz="4" w:space="0" w:color="auto"/>
            </w:tcBorders>
            <w:shd w:val="clear" w:color="000000" w:fill="FFFFFF"/>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49 690 042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43 576 875</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451 589 884</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51 927 484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12,99</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dialýzy</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63 511 618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16 620 975</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5 489 635</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85 622 228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65 369 109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15 625 466</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6 101 384</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87 095 959</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1 473 731</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1,72</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JZS</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66 568 940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6 942 069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99 151</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73 610 160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81 905 582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7 784 787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142 602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89 832 970</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16 222 810</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22,04</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stacionáre</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3 684 091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1 133 393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370 866</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5 188 350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3 750 602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1 225 072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386 976</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5 362 651</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174 301</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3,36</w:t>
            </w:r>
          </w:p>
        </w:tc>
      </w:tr>
      <w:tr w:rsidR="00516396" w:rsidRPr="00864A6A" w:rsidTr="007E4E69">
        <w:trPr>
          <w:trHeight w:val="436"/>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mobilný hospic</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122 492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14 858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137 350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113 920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18 614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132 533</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-4 817</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-3,51</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gynekologická (vrátane kapitácie)</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41 891 144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10 979 681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6 725 687</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59 596 512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46 128 670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11 865 187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7 150 492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65 144 349</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5 547 837</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9,31</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8016D9">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stomatológia (pozn. bez LSPP)</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87 404 431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33 850 807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9 531 409</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130 786 647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90 812 014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34 857 110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10 204 858</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135 873 982</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5 087 335</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3,89</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SVLZ</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381 400 008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39 132 393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24 627 009</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445 159 410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396 701 493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40 162 465</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25 789 249</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462 653 207</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17 493 797</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3,93</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ADOS</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12 432 517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3 400 029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864 054</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16 696 600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13 662 792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3 759 217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1 009 924</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18 431 932</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1 735 332</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10,39</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ÚPS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12 126 653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347 215</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12 473 868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12 384 974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0 </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369 656</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12 754 630</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280 762</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2,25</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doprava (pozn. bez LSPP)</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16 901 224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6 268 190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1 938 730</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25 108 144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17 810 217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6 226 121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2 039 652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26 075 989</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967 845</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3,85</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iné</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89 786 118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89 786 118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94 787 399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0</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94 787 399</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5 001 281</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5,57</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Ústavná starostlivosť</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796 324 709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378 740 122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76 183 702</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1 251 248 533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843 513 233</w:t>
            </w:r>
          </w:p>
        </w:tc>
        <w:tc>
          <w:tcPr>
            <w:tcW w:w="0" w:type="auto"/>
            <w:tcBorders>
              <w:top w:val="nil"/>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389 059 665</w:t>
            </w:r>
          </w:p>
        </w:tc>
        <w:tc>
          <w:tcPr>
            <w:tcW w:w="0" w:type="auto"/>
            <w:tcBorders>
              <w:top w:val="nil"/>
              <w:left w:val="single" w:sz="8"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81 683 351</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1 314 256 249</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63 007 715</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5,04</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v tom:  vš. nemocnice</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579 142 515</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255 972 098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58 256 723</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893 371 336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619 841 030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266 272 142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62 737 492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948 850 664</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55 479 328</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6,21</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špec. nemocnice</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173 356 301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105 800 741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11 754 260</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290 911 302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176 165 718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104 586 203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12 139 565</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292 891 485</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107 780 924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0,68</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liečebňa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8 459 997</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3 862 851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3 473 760</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15 796 608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9 493 295</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4 040 235</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3 944 832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17 478 362</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1 681 754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10,65</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domy ošetrovateľskej starostlivosti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465 811</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158 712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43 226</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667 749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545 708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237 493</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40 642</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823 843</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156 094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23,38</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hospic</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1 133 489</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415 958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27 157</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1 576 604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1 383 424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435 720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27 555</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1 846 698</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270 094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17,13</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prírodné liečebné kúpele</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33 766 596</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12 529 762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2 628 576</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48 924 934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2"/>
                <w:szCs w:val="12"/>
              </w:rPr>
            </w:pPr>
          </w:p>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36 084 058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13 487 872</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2 793 265</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52 365 196</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3 440 262</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7,03</w:t>
            </w:r>
          </w:p>
        </w:tc>
      </w:tr>
      <w:tr w:rsidR="00516396" w:rsidRPr="00864A6A" w:rsidTr="007E4E69">
        <w:trPr>
          <w:trHeight w:val="300"/>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 xml:space="preserve">Formy ZS  spolu </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2 783 591 657</w:t>
            </w:r>
          </w:p>
        </w:tc>
        <w:tc>
          <w:tcPr>
            <w:tcW w:w="0" w:type="auto"/>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933 502 197</w:t>
            </w:r>
          </w:p>
        </w:tc>
        <w:tc>
          <w:tcPr>
            <w:tcW w:w="0" w:type="auto"/>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248 360 188</w:t>
            </w:r>
          </w:p>
        </w:tc>
        <w:tc>
          <w:tcPr>
            <w:tcW w:w="0" w:type="auto"/>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3 965 454 042</w:t>
            </w:r>
          </w:p>
        </w:tc>
        <w:tc>
          <w:tcPr>
            <w:tcW w:w="0" w:type="auto"/>
            <w:tcBorders>
              <w:top w:val="nil"/>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2"/>
                <w:szCs w:val="12"/>
              </w:rPr>
            </w:pPr>
          </w:p>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2 975 505 676</w:t>
            </w:r>
          </w:p>
        </w:tc>
        <w:tc>
          <w:tcPr>
            <w:tcW w:w="0" w:type="auto"/>
            <w:tcBorders>
              <w:top w:val="nil"/>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2"/>
                <w:szCs w:val="12"/>
              </w:rPr>
            </w:pPr>
          </w:p>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964 972 628</w:t>
            </w:r>
          </w:p>
        </w:tc>
        <w:tc>
          <w:tcPr>
            <w:tcW w:w="0" w:type="auto"/>
            <w:tcBorders>
              <w:top w:val="nil"/>
              <w:left w:val="single" w:sz="8"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2"/>
                <w:szCs w:val="12"/>
              </w:rPr>
            </w:pPr>
          </w:p>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266 418 134</w:t>
            </w:r>
          </w:p>
        </w:tc>
        <w:tc>
          <w:tcPr>
            <w:tcW w:w="0" w:type="auto"/>
            <w:tcBorders>
              <w:top w:val="nil"/>
              <w:left w:val="single" w:sz="8" w:space="0" w:color="auto"/>
              <w:bottom w:val="single" w:sz="4" w:space="0" w:color="auto"/>
              <w:right w:val="nil"/>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2"/>
                <w:szCs w:val="12"/>
              </w:rPr>
            </w:pPr>
          </w:p>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4 206 896 437</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241 442 395</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6,09</w:t>
            </w:r>
          </w:p>
        </w:tc>
      </w:tr>
      <w:tr w:rsidR="00516396" w:rsidRPr="00864A6A" w:rsidTr="007E4E69">
        <w:trPr>
          <w:trHeight w:val="335"/>
        </w:trPr>
        <w:tc>
          <w:tcPr>
            <w:tcW w:w="2483" w:type="dxa"/>
            <w:tcBorders>
              <w:top w:val="nil"/>
              <w:left w:val="single" w:sz="4" w:space="0" w:color="auto"/>
              <w:bottom w:val="single" w:sz="4" w:space="0" w:color="auto"/>
              <w:right w:val="nil"/>
            </w:tcBorders>
            <w:shd w:val="clear" w:color="000000" w:fill="FFFFFF"/>
            <w:vAlign w:val="bottom"/>
            <w:hideMark/>
          </w:tcPr>
          <w:p w:rsidR="00516396" w:rsidRPr="00864A6A" w:rsidRDefault="00516396" w:rsidP="008C5200">
            <w:pPr>
              <w:spacing w:line="240" w:lineRule="auto"/>
              <w:jc w:val="left"/>
              <w:rPr>
                <w:rFonts w:ascii="Arial Narrow" w:eastAsia="Times New Roman" w:hAnsi="Arial Narrow" w:cs="Times New Roman"/>
                <w:sz w:val="14"/>
                <w:szCs w:val="14"/>
              </w:rPr>
            </w:pPr>
            <w:r w:rsidRPr="00864A6A">
              <w:rPr>
                <w:rFonts w:ascii="Arial Narrow" w:eastAsia="Times New Roman" w:hAnsi="Arial Narrow" w:cs="Times New Roman"/>
                <w:sz w:val="14"/>
                <w:szCs w:val="14"/>
              </w:rPr>
              <w:t>ZS poskytnutá cudzincom, v cudzine, bezdomovcom, utečencom, neodkl.</w:t>
            </w:r>
            <w:r w:rsidR="00A46874" w:rsidRPr="00864A6A">
              <w:rPr>
                <w:rFonts w:ascii="Arial Narrow" w:eastAsia="Times New Roman" w:hAnsi="Arial Narrow" w:cs="Times New Roman"/>
                <w:sz w:val="14"/>
                <w:szCs w:val="14"/>
              </w:rPr>
              <w:t xml:space="preserve"> </w:t>
            </w:r>
            <w:r w:rsidRPr="00864A6A">
              <w:rPr>
                <w:rFonts w:ascii="Arial Narrow" w:eastAsia="Times New Roman" w:hAnsi="Arial Narrow" w:cs="Times New Roman"/>
                <w:sz w:val="14"/>
                <w:szCs w:val="14"/>
              </w:rPr>
              <w:t>ZS</w:t>
            </w:r>
          </w:p>
        </w:tc>
        <w:tc>
          <w:tcPr>
            <w:tcW w:w="770" w:type="dxa"/>
            <w:tcBorders>
              <w:top w:val="nil"/>
              <w:left w:val="single" w:sz="8" w:space="0" w:color="auto"/>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22 016 930</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10 128 544</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3 865 826</w:t>
            </w:r>
          </w:p>
        </w:tc>
        <w:tc>
          <w:tcPr>
            <w:tcW w:w="0" w:type="auto"/>
            <w:tcBorders>
              <w:top w:val="nil"/>
              <w:left w:val="nil"/>
              <w:bottom w:val="single" w:sz="4"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36 011 300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20152487</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10 456 638</w:t>
            </w:r>
          </w:p>
        </w:tc>
        <w:tc>
          <w:tcPr>
            <w:tcW w:w="0" w:type="auto"/>
            <w:tcBorders>
              <w:top w:val="nil"/>
              <w:left w:val="nil"/>
              <w:bottom w:val="single" w:sz="4"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3 708 271</w:t>
            </w:r>
          </w:p>
        </w:tc>
        <w:tc>
          <w:tcPr>
            <w:tcW w:w="0" w:type="auto"/>
            <w:tcBorders>
              <w:top w:val="nil"/>
              <w:left w:val="nil"/>
              <w:bottom w:val="single" w:sz="4"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2"/>
                <w:szCs w:val="12"/>
              </w:rPr>
            </w:pPr>
            <w:r w:rsidRPr="00864A6A">
              <w:rPr>
                <w:rFonts w:ascii="Arial Narrow" w:eastAsia="Times New Roman" w:hAnsi="Arial Narrow" w:cs="Times New Roman"/>
                <w:sz w:val="12"/>
                <w:szCs w:val="12"/>
              </w:rPr>
              <w:t>34 317 396</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-1 693 904</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2"/>
                <w:szCs w:val="12"/>
              </w:rPr>
            </w:pPr>
            <w:r w:rsidRPr="00864A6A">
              <w:rPr>
                <w:rFonts w:ascii="Arial Narrow" w:eastAsia="Times New Roman" w:hAnsi="Arial Narrow" w:cs="Times New Roman"/>
                <w:color w:val="000000"/>
                <w:sz w:val="12"/>
                <w:szCs w:val="12"/>
              </w:rPr>
              <w:t>-4,70</w:t>
            </w:r>
          </w:p>
        </w:tc>
      </w:tr>
      <w:tr w:rsidR="00516396" w:rsidRPr="00864A6A" w:rsidTr="007E4E69">
        <w:trPr>
          <w:trHeight w:val="405"/>
        </w:trPr>
        <w:tc>
          <w:tcPr>
            <w:tcW w:w="2483" w:type="dxa"/>
            <w:tcBorders>
              <w:top w:val="nil"/>
              <w:left w:val="single" w:sz="4" w:space="0" w:color="auto"/>
              <w:bottom w:val="single" w:sz="4" w:space="0" w:color="auto"/>
              <w:right w:val="nil"/>
            </w:tcBorders>
            <w:shd w:val="clear" w:color="000000" w:fill="FFFFFF"/>
            <w:noWrap/>
            <w:vAlign w:val="bottom"/>
            <w:hideMark/>
          </w:tcPr>
          <w:p w:rsidR="00516396" w:rsidRPr="00864A6A" w:rsidRDefault="00516396" w:rsidP="00516396">
            <w:pPr>
              <w:spacing w:line="240" w:lineRule="auto"/>
              <w:jc w:val="lef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Úhrn</w:t>
            </w:r>
          </w:p>
        </w:tc>
        <w:tc>
          <w:tcPr>
            <w:tcW w:w="770" w:type="dxa"/>
            <w:tcBorders>
              <w:top w:val="nil"/>
              <w:left w:val="single" w:sz="8" w:space="0" w:color="auto"/>
              <w:bottom w:val="single" w:sz="8"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2 805 608 587</w:t>
            </w:r>
          </w:p>
        </w:tc>
        <w:tc>
          <w:tcPr>
            <w:tcW w:w="0" w:type="auto"/>
            <w:tcBorders>
              <w:top w:val="nil"/>
              <w:left w:val="nil"/>
              <w:bottom w:val="single" w:sz="8"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943 630 741</w:t>
            </w:r>
          </w:p>
        </w:tc>
        <w:tc>
          <w:tcPr>
            <w:tcW w:w="0" w:type="auto"/>
            <w:tcBorders>
              <w:top w:val="nil"/>
              <w:left w:val="nil"/>
              <w:bottom w:val="single" w:sz="8" w:space="0" w:color="auto"/>
              <w:right w:val="single" w:sz="4"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252 226 014</w:t>
            </w:r>
          </w:p>
        </w:tc>
        <w:tc>
          <w:tcPr>
            <w:tcW w:w="0" w:type="auto"/>
            <w:tcBorders>
              <w:top w:val="nil"/>
              <w:left w:val="nil"/>
              <w:bottom w:val="single" w:sz="8" w:space="0" w:color="auto"/>
              <w:right w:val="single" w:sz="8" w:space="0" w:color="auto"/>
            </w:tcBorders>
            <w:shd w:val="clear" w:color="000000" w:fill="FFFFFF"/>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4 001 465 342</w:t>
            </w:r>
          </w:p>
        </w:tc>
        <w:tc>
          <w:tcPr>
            <w:tcW w:w="0" w:type="auto"/>
            <w:tcBorders>
              <w:top w:val="nil"/>
              <w:left w:val="nil"/>
              <w:bottom w:val="single" w:sz="8"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2 995 658 163</w:t>
            </w:r>
          </w:p>
        </w:tc>
        <w:tc>
          <w:tcPr>
            <w:tcW w:w="0" w:type="auto"/>
            <w:tcBorders>
              <w:top w:val="nil"/>
              <w:left w:val="single" w:sz="8" w:space="0" w:color="auto"/>
              <w:bottom w:val="single" w:sz="8"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975 429 266</w:t>
            </w:r>
          </w:p>
        </w:tc>
        <w:tc>
          <w:tcPr>
            <w:tcW w:w="0" w:type="auto"/>
            <w:tcBorders>
              <w:top w:val="nil"/>
              <w:left w:val="single" w:sz="8" w:space="0" w:color="auto"/>
              <w:bottom w:val="single" w:sz="8"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270 126 405</w:t>
            </w:r>
          </w:p>
        </w:tc>
        <w:tc>
          <w:tcPr>
            <w:tcW w:w="0" w:type="auto"/>
            <w:tcBorders>
              <w:top w:val="nil"/>
              <w:left w:val="single" w:sz="8" w:space="0" w:color="auto"/>
              <w:bottom w:val="single" w:sz="8" w:space="0" w:color="auto"/>
              <w:right w:val="nil"/>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2"/>
                <w:szCs w:val="12"/>
              </w:rPr>
            </w:pPr>
            <w:r w:rsidRPr="00864A6A">
              <w:rPr>
                <w:rFonts w:ascii="Arial Narrow" w:eastAsia="Times New Roman" w:hAnsi="Arial Narrow" w:cs="Times New Roman"/>
                <w:b/>
                <w:bCs/>
                <w:sz w:val="12"/>
                <w:szCs w:val="12"/>
              </w:rPr>
              <w:t>4 241 213 833</w:t>
            </w:r>
          </w:p>
        </w:tc>
        <w:tc>
          <w:tcPr>
            <w:tcW w:w="0" w:type="auto"/>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239 748 491</w:t>
            </w:r>
          </w:p>
        </w:tc>
        <w:tc>
          <w:tcPr>
            <w:tcW w:w="600"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000000"/>
                <w:sz w:val="12"/>
                <w:szCs w:val="12"/>
              </w:rPr>
            </w:pPr>
            <w:r w:rsidRPr="00864A6A">
              <w:rPr>
                <w:rFonts w:ascii="Arial Narrow" w:eastAsia="Times New Roman" w:hAnsi="Arial Narrow" w:cs="Times New Roman"/>
                <w:b/>
                <w:bCs/>
                <w:color w:val="000000"/>
                <w:sz w:val="12"/>
                <w:szCs w:val="12"/>
              </w:rPr>
              <w:t>5,99</w:t>
            </w:r>
          </w:p>
        </w:tc>
      </w:tr>
    </w:tbl>
    <w:p w:rsidR="00516396" w:rsidRPr="00864A6A" w:rsidRDefault="00516396" w:rsidP="00516396">
      <w:pPr>
        <w:spacing w:line="240" w:lineRule="auto"/>
        <w:rPr>
          <w:rFonts w:cs="Times New Roman"/>
          <w:b/>
          <w:bCs/>
        </w:rPr>
      </w:pPr>
      <w:r w:rsidRPr="00864A6A">
        <w:rPr>
          <w:rFonts w:ascii="Calibri" w:eastAsia="Times New Roman" w:hAnsi="Calibri" w:cs="Arial"/>
          <w:i/>
          <w:iCs/>
          <w:sz w:val="20"/>
          <w:szCs w:val="20"/>
        </w:rPr>
        <w:t>Zdroj: ZP</w:t>
      </w:r>
      <w:r w:rsidRPr="00864A6A">
        <w:rPr>
          <w:rFonts w:cs="Times New Roman"/>
          <w:b/>
          <w:bCs/>
        </w:rPr>
        <w:t xml:space="preserve"> </w:t>
      </w:r>
      <w:r w:rsidRPr="00864A6A">
        <w:rPr>
          <w:rFonts w:cs="Times New Roman"/>
          <w:b/>
          <w:bCs/>
        </w:rPr>
        <w:br w:type="page"/>
      </w:r>
    </w:p>
    <w:p w:rsidR="00516396" w:rsidRPr="00864A6A" w:rsidRDefault="00516761" w:rsidP="00516396">
      <w:pPr>
        <w:tabs>
          <w:tab w:val="left" w:pos="426"/>
        </w:tabs>
        <w:spacing w:line="240" w:lineRule="auto"/>
        <w:rPr>
          <w:rFonts w:cs="Times New Roman"/>
          <w:b/>
          <w:color w:val="000000" w:themeColor="text1"/>
          <w:sz w:val="24"/>
          <w:szCs w:val="24"/>
        </w:rPr>
      </w:pPr>
      <w:bookmarkStart w:id="244" w:name="_Toc485028211"/>
      <w:bookmarkStart w:id="245" w:name="_Toc485029729"/>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11</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Prehľad finančne uznaných výkonov  v ZP spolu podľa foriem ZS a ZP</w:t>
      </w:r>
      <w:bookmarkEnd w:id="244"/>
      <w:bookmarkEnd w:id="245"/>
      <w:r w:rsidR="00516396" w:rsidRPr="00864A6A">
        <w:rPr>
          <w:rFonts w:cs="Times New Roman"/>
          <w:b/>
          <w:color w:val="000000" w:themeColor="text1"/>
          <w:sz w:val="24"/>
          <w:szCs w:val="24"/>
        </w:rPr>
        <w:t xml:space="preserve"> </w:t>
      </w:r>
    </w:p>
    <w:p w:rsidR="00F968D2" w:rsidRPr="00864A6A" w:rsidRDefault="00F968D2" w:rsidP="00516396">
      <w:pPr>
        <w:tabs>
          <w:tab w:val="left" w:pos="426"/>
        </w:tabs>
        <w:spacing w:line="240" w:lineRule="auto"/>
        <w:rPr>
          <w:rFonts w:cs="Times New Roman"/>
          <w:b/>
          <w:color w:val="000000" w:themeColor="text1"/>
          <w:sz w:val="24"/>
          <w:szCs w:val="24"/>
        </w:rPr>
      </w:pPr>
    </w:p>
    <w:p w:rsidR="00516396" w:rsidRPr="00864A6A" w:rsidRDefault="00516396" w:rsidP="00F968D2">
      <w:pPr>
        <w:numPr>
          <w:ilvl w:val="0"/>
          <w:numId w:val="17"/>
        </w:numPr>
        <w:spacing w:line="240" w:lineRule="auto"/>
        <w:contextualSpacing/>
        <w:rPr>
          <w:rFonts w:cs="Times New Roman"/>
          <w:color w:val="000000" w:themeColor="text1"/>
          <w:sz w:val="24"/>
          <w:szCs w:val="24"/>
        </w:rPr>
      </w:pPr>
      <w:r w:rsidRPr="00864A6A">
        <w:rPr>
          <w:rFonts w:cs="Times New Roman"/>
          <w:color w:val="000000" w:themeColor="text1"/>
          <w:sz w:val="24"/>
          <w:szCs w:val="24"/>
        </w:rPr>
        <w:t>v ZP spolu</w:t>
      </w:r>
    </w:p>
    <w:p w:rsidR="00516396" w:rsidRPr="00864A6A" w:rsidRDefault="00516396" w:rsidP="00516396">
      <w:pPr>
        <w:spacing w:line="240" w:lineRule="auto"/>
        <w:ind w:left="-567"/>
        <w:rPr>
          <w:bCs/>
          <w:i/>
        </w:rPr>
      </w:pPr>
      <w:r w:rsidRPr="00864A6A">
        <w:rPr>
          <w:bCs/>
          <w:i/>
        </w:rPr>
        <w:t xml:space="preserve">        </w:t>
      </w:r>
    </w:p>
    <w:tbl>
      <w:tblPr>
        <w:tblW w:w="9360" w:type="dxa"/>
        <w:tblInd w:w="55" w:type="dxa"/>
        <w:tblCellMar>
          <w:left w:w="70" w:type="dxa"/>
          <w:right w:w="70" w:type="dxa"/>
        </w:tblCellMar>
        <w:tblLook w:val="04A0" w:firstRow="1" w:lastRow="0" w:firstColumn="1" w:lastColumn="0" w:noHBand="0" w:noVBand="1"/>
      </w:tblPr>
      <w:tblGrid>
        <w:gridCol w:w="3377"/>
        <w:gridCol w:w="1310"/>
        <w:gridCol w:w="1424"/>
        <w:gridCol w:w="1259"/>
        <w:gridCol w:w="690"/>
        <w:gridCol w:w="1300"/>
      </w:tblGrid>
      <w:tr w:rsidR="00516396" w:rsidRPr="00864A6A" w:rsidTr="00DC0C07">
        <w:trPr>
          <w:trHeight w:val="510"/>
        </w:trPr>
        <w:tc>
          <w:tcPr>
            <w:tcW w:w="3377" w:type="dxa"/>
            <w:tcBorders>
              <w:top w:val="single" w:sz="4" w:space="0" w:color="auto"/>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b/>
                <w:sz w:val="20"/>
                <w:szCs w:val="20"/>
              </w:rPr>
            </w:pPr>
            <w:r w:rsidRPr="00864A6A">
              <w:rPr>
                <w:rFonts w:ascii="Arial Narrow" w:eastAsia="Times New Roman" w:hAnsi="Arial Narrow" w:cs="Times New Roman"/>
                <w:b/>
                <w:sz w:val="20"/>
                <w:szCs w:val="20"/>
              </w:rPr>
              <w:t>Formy ZS v jednotlivých druhoch ZZ</w:t>
            </w:r>
          </w:p>
        </w:tc>
        <w:tc>
          <w:tcPr>
            <w:tcW w:w="2734" w:type="dxa"/>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 xml:space="preserve"> Finančne uznané výkony [v </w:t>
            </w:r>
            <w:r w:rsidR="00E81708" w:rsidRPr="00864A6A">
              <w:rPr>
                <w:rFonts w:ascii="Arial Narrow" w:eastAsia="Times New Roman" w:hAnsi="Arial Narrow" w:cs="Times New Roman"/>
                <w:b/>
                <w:bCs/>
                <w:sz w:val="20"/>
                <w:szCs w:val="20"/>
              </w:rPr>
              <w:t>eur</w:t>
            </w:r>
            <w:r w:rsidRPr="00864A6A">
              <w:rPr>
                <w:rFonts w:ascii="Arial Narrow" w:eastAsia="Times New Roman" w:hAnsi="Arial Narrow" w:cs="Times New Roman"/>
                <w:b/>
                <w:bCs/>
                <w:sz w:val="20"/>
                <w:szCs w:val="20"/>
              </w:rPr>
              <w:t>]</w:t>
            </w:r>
          </w:p>
        </w:tc>
        <w:tc>
          <w:tcPr>
            <w:tcW w:w="1949" w:type="dxa"/>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20"/>
                <w:szCs w:val="20"/>
              </w:rPr>
            </w:pPr>
            <w:r w:rsidRPr="00864A6A">
              <w:rPr>
                <w:rFonts w:ascii="Arial Narrow" w:eastAsia="Times New Roman" w:hAnsi="Arial Narrow" w:cs="Times New Roman"/>
                <w:b/>
                <w:sz w:val="20"/>
                <w:szCs w:val="20"/>
              </w:rPr>
              <w:t>Rozdiel                                          2016-2015</w:t>
            </w:r>
          </w:p>
        </w:tc>
        <w:tc>
          <w:tcPr>
            <w:tcW w:w="130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20"/>
                <w:szCs w:val="20"/>
              </w:rPr>
            </w:pPr>
            <w:r w:rsidRPr="00864A6A">
              <w:rPr>
                <w:rFonts w:ascii="Arial Narrow" w:eastAsia="Times New Roman" w:hAnsi="Arial Narrow" w:cs="Times New Roman"/>
                <w:b/>
                <w:sz w:val="20"/>
                <w:szCs w:val="20"/>
              </w:rPr>
              <w:t>Podiel v roku 2016</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Formy  ZS v jednotlivých  druhoch  ZZ  [</w:t>
            </w:r>
            <w:r w:rsidR="00E81708" w:rsidRPr="00864A6A">
              <w:rPr>
                <w:rFonts w:ascii="Arial Narrow" w:eastAsia="Times New Roman" w:hAnsi="Arial Narrow" w:cs="Times New Roman"/>
                <w:sz w:val="20"/>
                <w:szCs w:val="20"/>
              </w:rPr>
              <w:t>eur</w:t>
            </w:r>
            <w:r w:rsidRPr="00864A6A">
              <w:rPr>
                <w:rFonts w:ascii="Arial Narrow" w:eastAsia="Times New Roman" w:hAnsi="Arial Narrow" w:cs="Times New Roman"/>
                <w:sz w:val="20"/>
                <w:szCs w:val="20"/>
              </w:rPr>
              <w:t>]</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2015</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2016</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v </w:t>
            </w:r>
            <w:r w:rsidR="00E81708" w:rsidRPr="00864A6A">
              <w:rPr>
                <w:rFonts w:ascii="Arial Narrow" w:eastAsia="Times New Roman" w:hAnsi="Arial Narrow" w:cs="Times New Roman"/>
                <w:sz w:val="20"/>
                <w:szCs w:val="20"/>
              </w:rPr>
              <w:t>eur</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v %</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20"/>
                <w:szCs w:val="20"/>
              </w:rPr>
            </w:pPr>
            <w:r w:rsidRPr="00864A6A">
              <w:rPr>
                <w:rFonts w:ascii="Arial Narrow" w:eastAsia="Times New Roman" w:hAnsi="Arial Narrow" w:cs="Times New Roman"/>
                <w:sz w:val="20"/>
                <w:szCs w:val="20"/>
              </w:rPr>
              <w:t>v %</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 xml:space="preserve">Lekárenská starostlivosť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1 077 084 399</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1 126 652 277</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49 567 878</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4,60</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26,75</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v tom: lekárne</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904 703 501</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940 750 010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36 046 509</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3,98</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22,33</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výdajne a optiky</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172 380 898</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185 902 267</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13 521 369</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7,84</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4,41</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Ambulantná starostlivosť</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1 616 067 001</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1 741 299 841</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125 232 840</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7,75</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41,34</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v tom: všeobecná ambulantná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293 293 321</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316 252 426</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22 959 105</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7,83</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7,51</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v tom: pre dospelých</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114 704 588</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126 219 240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11 514 652</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10,04</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3,00</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pre deti a dorast</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68 167 436</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74 486 271</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6 318 835</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9,27</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1,77</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LSPP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19 714 669</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18 195 945</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-1 518 724</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-7,70</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0,43</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ZZS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90 706 627</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97 350 970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6 644 343</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7,33</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2,31</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špecializovaná amb. starostlivosť</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1 232 987 562</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1 330 260 016</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97 272 454</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7,89</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31,58</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v tom: ŠAS vrátane A liekov</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389 528 552</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436 378 731</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46 850 179</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12,03</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10,36</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Dialýzy</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85 622 228</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87 095 959</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1 473 731</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1,72</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2,07</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JZS</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73 408 637</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89 017 032</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15 608 395</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21,26</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2,11</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Stacionáre</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4 938 851</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5 045 417</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106 566</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2,16</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0,12</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mobilný hospic</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102 521</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99 474</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-3 047</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-2,97</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0,00</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A46874"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gynekologická (vrátane </w:t>
            </w:r>
          </w:p>
          <w:p w:rsidR="00516396" w:rsidRPr="00864A6A" w:rsidRDefault="00A46874"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w:t>
            </w:r>
            <w:r w:rsidR="00516396" w:rsidRPr="00864A6A">
              <w:rPr>
                <w:rFonts w:ascii="Arial Narrow" w:eastAsia="Times New Roman" w:hAnsi="Arial Narrow" w:cs="Times New Roman"/>
                <w:sz w:val="20"/>
                <w:szCs w:val="20"/>
              </w:rPr>
              <w:t>kapitácie)</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58 884 182</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64 305 620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5 421 438</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9,21</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1,53</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A46874">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stomatológia (pozn. bez LSPP)</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129 394 681</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133 968 866</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4 574 185</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3,54</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3,18</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SVLZ</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439 881 426</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460 587 413</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20 705 987</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4,71</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10,93</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ADOS</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14 587 869</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16 079 282</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1 491 413</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10,22</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0,38</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ÚPS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12 152 277</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12 286 984</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134 707</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1,11</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0,29</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doprava (pozn. bez LSPP)</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24 486 337</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25 395 240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908 903</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3,71</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0,60</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iné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89 786 118</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94 787 399</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5 001 281</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5,57</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2,25</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Ústavná starostlivosť</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1 245 863 090</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1 309 822 594</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68 192 847</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5,13</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31,10</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v tom:  vš. </w:t>
            </w:r>
            <w:r w:rsidR="00A46874" w:rsidRPr="00864A6A">
              <w:rPr>
                <w:rFonts w:ascii="Arial Narrow" w:eastAsia="Times New Roman" w:hAnsi="Arial Narrow" w:cs="Times New Roman"/>
                <w:sz w:val="20"/>
                <w:szCs w:val="20"/>
              </w:rPr>
              <w:t>n</w:t>
            </w:r>
            <w:r w:rsidRPr="00864A6A">
              <w:rPr>
                <w:rFonts w:ascii="Arial Narrow" w:eastAsia="Times New Roman" w:hAnsi="Arial Narrow" w:cs="Times New Roman"/>
                <w:sz w:val="20"/>
                <w:szCs w:val="20"/>
              </w:rPr>
              <w:t>emocnice</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890 115 020</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945 881 241</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55 766 221</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6,27</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22,46</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špec. </w:t>
            </w:r>
            <w:r w:rsidR="00A46874" w:rsidRPr="00864A6A">
              <w:rPr>
                <w:rFonts w:ascii="Arial Narrow" w:eastAsia="Times New Roman" w:hAnsi="Arial Narrow" w:cs="Times New Roman"/>
                <w:sz w:val="20"/>
                <w:szCs w:val="20"/>
              </w:rPr>
              <w:t>n</w:t>
            </w:r>
            <w:r w:rsidRPr="00864A6A">
              <w:rPr>
                <w:rFonts w:ascii="Arial Narrow" w:eastAsia="Times New Roman" w:hAnsi="Arial Narrow" w:cs="Times New Roman"/>
                <w:sz w:val="20"/>
                <w:szCs w:val="20"/>
              </w:rPr>
              <w:t>emocnice</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182 981 434</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291 590 160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109 836 458</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59,36</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6,92</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liečebňa</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15 796 608</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17 402 053</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1 681 754</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10,16</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0,41</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domy ošetrovateľskej starostlivosti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667 749</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785 525</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156 094</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17,64</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0,02</w:t>
            </w:r>
          </w:p>
        </w:tc>
      </w:tr>
      <w:tr w:rsidR="00516396" w:rsidRPr="00864A6A" w:rsidTr="00DC0C07">
        <w:trPr>
          <w:trHeight w:val="31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w:t>
            </w:r>
            <w:r w:rsidR="00A46874" w:rsidRPr="00864A6A">
              <w:rPr>
                <w:rFonts w:ascii="Arial Narrow" w:eastAsia="Times New Roman" w:hAnsi="Arial Narrow" w:cs="Times New Roman"/>
                <w:sz w:val="20"/>
                <w:szCs w:val="20"/>
              </w:rPr>
              <w:t>h</w:t>
            </w:r>
            <w:r w:rsidRPr="00864A6A">
              <w:rPr>
                <w:rFonts w:ascii="Arial Narrow" w:eastAsia="Times New Roman" w:hAnsi="Arial Narrow" w:cs="Times New Roman"/>
                <w:sz w:val="20"/>
                <w:szCs w:val="20"/>
              </w:rPr>
              <w:t>ospic</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1 576 604</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1 798 420</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270 095</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14,07</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0,04</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 xml:space="preserve">            prírodné liečebné kúpele</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48 924 934</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52 365 195</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3 440 261</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7,03</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1,24</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A46874">
            <w:pPr>
              <w:spacing w:line="240" w:lineRule="auto"/>
              <w:jc w:val="lef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 xml:space="preserve">Formy ZS spolu </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3 939 014 490</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4 177 773 906</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148 973 298</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6,06</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99,19</w:t>
            </w:r>
          </w:p>
        </w:tc>
      </w:tr>
      <w:tr w:rsidR="00516396" w:rsidRPr="00864A6A" w:rsidTr="00DC0C07">
        <w:trPr>
          <w:trHeight w:val="1305"/>
        </w:trPr>
        <w:tc>
          <w:tcPr>
            <w:tcW w:w="337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8C5200">
            <w:pPr>
              <w:spacing w:line="240" w:lineRule="auto"/>
              <w:jc w:val="left"/>
              <w:rPr>
                <w:rFonts w:ascii="Arial Narrow" w:eastAsia="Times New Roman" w:hAnsi="Arial Narrow" w:cs="Times New Roman"/>
                <w:sz w:val="20"/>
                <w:szCs w:val="20"/>
              </w:rPr>
            </w:pPr>
            <w:r w:rsidRPr="00864A6A">
              <w:rPr>
                <w:rFonts w:ascii="Arial Narrow" w:eastAsia="Times New Roman" w:hAnsi="Arial Narrow" w:cs="Times New Roman"/>
                <w:sz w:val="20"/>
                <w:szCs w:val="20"/>
              </w:rPr>
              <w:t>ZS poskytnutá cudzincom, v cudzine, bezdomovcom, utečencom, neodkl.</w:t>
            </w:r>
            <w:r w:rsidR="00A46874" w:rsidRPr="00864A6A">
              <w:rPr>
                <w:rFonts w:ascii="Arial Narrow" w:eastAsia="Times New Roman" w:hAnsi="Arial Narrow" w:cs="Times New Roman"/>
                <w:sz w:val="20"/>
                <w:szCs w:val="20"/>
              </w:rPr>
              <w:t xml:space="preserve"> </w:t>
            </w:r>
            <w:r w:rsidRPr="00864A6A">
              <w:rPr>
                <w:rFonts w:ascii="Arial Narrow" w:eastAsia="Times New Roman" w:hAnsi="Arial Narrow" w:cs="Times New Roman"/>
                <w:sz w:val="20"/>
                <w:szCs w:val="20"/>
              </w:rPr>
              <w:t>ZS</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36 011 299</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34 317 396</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-1 693 903</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-4,70</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20"/>
                <w:szCs w:val="20"/>
              </w:rPr>
            </w:pPr>
            <w:r w:rsidRPr="00864A6A">
              <w:rPr>
                <w:rFonts w:ascii="Arial Narrow" w:eastAsia="Times New Roman" w:hAnsi="Arial Narrow" w:cs="Times New Roman"/>
                <w:sz w:val="20"/>
                <w:szCs w:val="20"/>
              </w:rPr>
              <w:t>0,81</w:t>
            </w:r>
          </w:p>
        </w:tc>
      </w:tr>
      <w:tr w:rsidR="00516396" w:rsidRPr="00864A6A" w:rsidTr="00DC0C07">
        <w:trPr>
          <w:trHeight w:val="345"/>
        </w:trPr>
        <w:tc>
          <w:tcPr>
            <w:tcW w:w="337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Úhrn</w:t>
            </w:r>
          </w:p>
        </w:tc>
        <w:tc>
          <w:tcPr>
            <w:tcW w:w="131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3 975 025 790</w:t>
            </w:r>
          </w:p>
        </w:tc>
        <w:tc>
          <w:tcPr>
            <w:tcW w:w="142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4 212 091 302</w:t>
            </w:r>
          </w:p>
        </w:tc>
        <w:tc>
          <w:tcPr>
            <w:tcW w:w="12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147 279 394</w:t>
            </w:r>
          </w:p>
        </w:tc>
        <w:tc>
          <w:tcPr>
            <w:tcW w:w="6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5,96</w:t>
            </w:r>
          </w:p>
        </w:tc>
        <w:tc>
          <w:tcPr>
            <w:tcW w:w="130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20"/>
                <w:szCs w:val="20"/>
              </w:rPr>
            </w:pPr>
            <w:r w:rsidRPr="00864A6A">
              <w:rPr>
                <w:rFonts w:ascii="Arial Narrow" w:eastAsia="Times New Roman" w:hAnsi="Arial Narrow" w:cs="Times New Roman"/>
                <w:b/>
                <w:bCs/>
                <w:sz w:val="20"/>
                <w:szCs w:val="20"/>
              </w:rPr>
              <w:t>100,00</w:t>
            </w:r>
          </w:p>
        </w:tc>
      </w:tr>
    </w:tbl>
    <w:p w:rsidR="00516396" w:rsidRPr="00864A6A" w:rsidRDefault="00516396" w:rsidP="00516396">
      <w:pPr>
        <w:spacing w:line="240" w:lineRule="auto"/>
        <w:ind w:left="-567"/>
        <w:rPr>
          <w:bCs/>
          <w:i/>
        </w:rPr>
      </w:pPr>
      <w:r w:rsidRPr="00864A6A">
        <w:rPr>
          <w:bCs/>
          <w:i/>
        </w:rPr>
        <w:t xml:space="preserve">  </w:t>
      </w:r>
      <w:r w:rsidRPr="00864A6A">
        <w:rPr>
          <w:rFonts w:ascii="Calibri" w:eastAsia="Times New Roman" w:hAnsi="Calibri" w:cs="Arial"/>
          <w:i/>
          <w:iCs/>
          <w:sz w:val="20"/>
          <w:szCs w:val="20"/>
        </w:rPr>
        <w:t>Zdroj: ZP</w:t>
      </w:r>
      <w:r w:rsidRPr="00864A6A">
        <w:rPr>
          <w:rFonts w:ascii="Arial Narrow" w:hAnsi="Arial Narrow"/>
          <w:b/>
          <w:bCs/>
          <w:sz w:val="18"/>
          <w:szCs w:val="18"/>
        </w:rPr>
        <w:br w:type="page"/>
      </w:r>
    </w:p>
    <w:p w:rsidR="00516396" w:rsidRPr="00864A6A" w:rsidRDefault="00516396" w:rsidP="00516396">
      <w:pPr>
        <w:numPr>
          <w:ilvl w:val="0"/>
          <w:numId w:val="17"/>
        </w:numPr>
        <w:spacing w:line="240" w:lineRule="auto"/>
        <w:contextualSpacing/>
        <w:rPr>
          <w:bCs/>
        </w:rPr>
      </w:pPr>
      <w:r w:rsidRPr="00864A6A">
        <w:rPr>
          <w:bCs/>
        </w:rPr>
        <w:lastRenderedPageBreak/>
        <w:t>podľa ZP</w:t>
      </w:r>
    </w:p>
    <w:p w:rsidR="00516396" w:rsidRPr="00864A6A" w:rsidRDefault="00516396" w:rsidP="00516396">
      <w:pPr>
        <w:spacing w:line="240" w:lineRule="auto"/>
        <w:rPr>
          <w:rFonts w:ascii="Arial Narrow" w:hAnsi="Arial Narrow"/>
          <w:b/>
          <w:i/>
          <w:iCs/>
          <w:color w:val="000000"/>
          <w:sz w:val="12"/>
          <w:szCs w:val="12"/>
        </w:rPr>
      </w:pPr>
    </w:p>
    <w:tbl>
      <w:tblPr>
        <w:tblW w:w="9654" w:type="dxa"/>
        <w:jc w:val="center"/>
        <w:tblCellMar>
          <w:left w:w="70" w:type="dxa"/>
          <w:right w:w="70" w:type="dxa"/>
        </w:tblCellMar>
        <w:tblLook w:val="04A0" w:firstRow="1" w:lastRow="0" w:firstColumn="1" w:lastColumn="0" w:noHBand="0" w:noVBand="1"/>
      </w:tblPr>
      <w:tblGrid>
        <w:gridCol w:w="2220"/>
        <w:gridCol w:w="875"/>
        <w:gridCol w:w="875"/>
        <w:gridCol w:w="779"/>
        <w:gridCol w:w="875"/>
        <w:gridCol w:w="875"/>
        <w:gridCol w:w="779"/>
        <w:gridCol w:w="779"/>
        <w:gridCol w:w="875"/>
        <w:gridCol w:w="779"/>
        <w:gridCol w:w="612"/>
      </w:tblGrid>
      <w:tr w:rsidR="00516396" w:rsidRPr="00864A6A" w:rsidTr="00DC0C07">
        <w:trPr>
          <w:trHeight w:val="300"/>
          <w:jc w:val="center"/>
        </w:trPr>
        <w:tc>
          <w:tcPr>
            <w:tcW w:w="0" w:type="auto"/>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16"/>
                <w:szCs w:val="16"/>
              </w:rPr>
            </w:pPr>
            <w:r w:rsidRPr="00864A6A">
              <w:rPr>
                <w:rFonts w:ascii="Arial Narrow" w:eastAsia="Times New Roman" w:hAnsi="Arial Narrow" w:cs="Times New Roman"/>
                <w:sz w:val="16"/>
                <w:szCs w:val="16"/>
              </w:rPr>
              <w:t> </w:t>
            </w:r>
          </w:p>
        </w:tc>
        <w:tc>
          <w:tcPr>
            <w:tcW w:w="0" w:type="auto"/>
            <w:gridSpan w:val="8"/>
            <w:tcBorders>
              <w:top w:val="single" w:sz="4" w:space="0" w:color="auto"/>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Finančne uznané výkony v [</w:t>
            </w:r>
            <w:r w:rsidR="00E81708" w:rsidRPr="00864A6A">
              <w:rPr>
                <w:rFonts w:ascii="Arial Narrow" w:eastAsia="Times New Roman" w:hAnsi="Arial Narrow" w:cs="Times New Roman"/>
                <w:b/>
                <w:sz w:val="18"/>
                <w:szCs w:val="18"/>
              </w:rPr>
              <w:t>eur</w:t>
            </w:r>
            <w:r w:rsidRPr="00864A6A">
              <w:rPr>
                <w:rFonts w:ascii="Arial Narrow" w:eastAsia="Times New Roman" w:hAnsi="Arial Narrow" w:cs="Times New Roman"/>
                <w:b/>
                <w:sz w:val="18"/>
                <w:szCs w:val="18"/>
              </w:rPr>
              <w:t>]</w:t>
            </w:r>
          </w:p>
        </w:tc>
        <w:tc>
          <w:tcPr>
            <w:tcW w:w="1318"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Rozdiel</w:t>
            </w:r>
            <w:r w:rsidR="00DC0C07" w:rsidRPr="00864A6A">
              <w:rPr>
                <w:rFonts w:ascii="Arial Narrow" w:eastAsia="Times New Roman" w:hAnsi="Arial Narrow" w:cs="Times New Roman"/>
                <w:b/>
                <w:sz w:val="18"/>
                <w:szCs w:val="18"/>
              </w:rPr>
              <w:t xml:space="preserve">      </w:t>
            </w:r>
            <w:r w:rsidRPr="00864A6A">
              <w:rPr>
                <w:rFonts w:ascii="Arial Narrow" w:eastAsia="Times New Roman" w:hAnsi="Arial Narrow" w:cs="Times New Roman"/>
                <w:b/>
                <w:sz w:val="18"/>
                <w:szCs w:val="18"/>
              </w:rPr>
              <w:t xml:space="preserve"> </w:t>
            </w:r>
            <w:r w:rsidR="008016D9" w:rsidRPr="00864A6A">
              <w:rPr>
                <w:rFonts w:ascii="Arial Narrow" w:eastAsia="Times New Roman" w:hAnsi="Arial Narrow" w:cs="Times New Roman"/>
                <w:b/>
                <w:sz w:val="18"/>
                <w:szCs w:val="18"/>
              </w:rPr>
              <w:t xml:space="preserve">   </w:t>
            </w:r>
            <w:r w:rsidRPr="00864A6A">
              <w:rPr>
                <w:rFonts w:ascii="Arial Narrow" w:eastAsia="Times New Roman" w:hAnsi="Arial Narrow" w:cs="Times New Roman"/>
                <w:b/>
                <w:sz w:val="18"/>
                <w:szCs w:val="18"/>
              </w:rPr>
              <w:t>2016-2015</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000000" w:fill="FFFFFF"/>
            <w:vAlign w:val="center"/>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Formy ZS v jednotlivých druhoch ZZ</w:t>
            </w:r>
          </w:p>
        </w:tc>
        <w:tc>
          <w:tcPr>
            <w:tcW w:w="0" w:type="auto"/>
            <w:gridSpan w:val="4"/>
            <w:tcBorders>
              <w:top w:val="single" w:sz="4" w:space="0" w:color="auto"/>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2015</w:t>
            </w:r>
          </w:p>
        </w:tc>
        <w:tc>
          <w:tcPr>
            <w:tcW w:w="0" w:type="auto"/>
            <w:gridSpan w:val="4"/>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sz w:val="18"/>
                <w:szCs w:val="18"/>
              </w:rPr>
            </w:pPr>
            <w:r w:rsidRPr="00864A6A">
              <w:rPr>
                <w:rFonts w:ascii="Arial Narrow" w:eastAsia="Times New Roman" w:hAnsi="Arial Narrow" w:cs="Times New Roman"/>
                <w:b/>
                <w:sz w:val="18"/>
                <w:szCs w:val="18"/>
              </w:rPr>
              <w:t>2016</w:t>
            </w:r>
          </w:p>
        </w:tc>
        <w:tc>
          <w:tcPr>
            <w:tcW w:w="1318" w:type="dxa"/>
            <w:gridSpan w:val="2"/>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2"/>
                <w:szCs w:val="12"/>
              </w:rPr>
            </w:pP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VšZP</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A551E1"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DÔVERA</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Union</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ZP SPOLU</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VšZP</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DÔVERA</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Union</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ZP SPOLU</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 xml:space="preserve">v </w:t>
            </w:r>
            <w:r w:rsidR="00E81708" w:rsidRPr="00864A6A">
              <w:rPr>
                <w:rFonts w:ascii="Arial Narrow" w:eastAsia="Times New Roman" w:hAnsi="Arial Narrow" w:cs="Times New Roman"/>
                <w:sz w:val="14"/>
                <w:szCs w:val="12"/>
              </w:rPr>
              <w:t>eur</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sz w:val="14"/>
                <w:szCs w:val="12"/>
              </w:rPr>
            </w:pPr>
            <w:r w:rsidRPr="00864A6A">
              <w:rPr>
                <w:rFonts w:ascii="Arial Narrow" w:eastAsia="Times New Roman" w:hAnsi="Arial Narrow" w:cs="Times New Roman"/>
                <w:sz w:val="14"/>
                <w:szCs w:val="12"/>
              </w:rPr>
              <w:t>v %</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xml:space="preserve">Lekárenská starostlivosť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799 017 338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222 112 543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55 954 519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1 077 084 399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840 144 808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226 889 840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59 617 629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1 126 652 277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49 567 878</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4,60</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v tom: lekárne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655 811 936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198 932 279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49 959 287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904 703 501</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687 128 444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201 051 581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52 569 985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940 750 010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36 046 509</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3,98</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výdajne a optiky</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143 205 402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23 180 264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5 995 232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172 380 898</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153 016 364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25 838 259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7 047 644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185 902 267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13 521 369</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7,84</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Ambulantná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1 167 195 501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332 649 532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116 221 967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1 616 067 001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1 267 159 564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349 023 123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125 117 154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1 741 299 841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125 232 840</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7,75</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v tom: všeobecná ambulantná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189 847 374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77 555 208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25 890 739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293 293 321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204 885 296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83 021 644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28 345 486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316 252 426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22 959 105</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7,83</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v tom: pre dospelých</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80 527 211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25 858 999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8 318 379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114 704 588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89 516 266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27 723 686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8 979 288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126 219 240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11 514 652</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10,04</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pre deti a dorast</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39 328 795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21 042 234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7 796 408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68 167 436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42 990 435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22 973 574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8 522 262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74 486 271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6 318 835</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9,27</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LSPP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12 235 197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5 604 108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1 875 363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19 714 669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10 403 973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5 805 316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1 986 656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18 195 945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-1 518 724</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-7,70</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ZZS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57 756 171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25 049 867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7 900 589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90 706 627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61 974 622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26 519 068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8 857 280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97 350 970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6 644 343</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7,33</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špecializovaná amb. </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977 348 127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165 308 207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90 331 228</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1 232 987 562</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1 062 274 268</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171 214 080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96 771 668</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1 330 260 016</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97 272 454</w:t>
            </w:r>
          </w:p>
        </w:tc>
        <w:tc>
          <w:tcPr>
            <w:tcW w:w="61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7,89</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starostlivosť</w:t>
            </w: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61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v tom: ŠAS vrátane A liekov</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302 225 271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46 965 812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40 337 470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389 528 552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343 111 814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49 690 042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43 576 875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436 378 731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46 850 179</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12,03</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dialýzy</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63 511 618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16 620 975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5 489 635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85 622 228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65 369 109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15 625 466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6 101 384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87 095 959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1 473 731</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1,72</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JZS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66 367 417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6 942 069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99 151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73 408 637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81 089 643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7 784 787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142 602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89 017 032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15 608 395</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21,26</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stacionáre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3 434 592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1 133 393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370 866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4 938 851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3 433 369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1 225 072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386 976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5 045 417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106 566</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2,16</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mobilný hospic</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87 662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14 858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102 521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80 860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18 614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99 474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-3 047</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-2,97</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gynekologická (vrátane </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41 178 814</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10 979 681</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6 725 687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58 884 182</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45 289 941</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11 865 187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7 150 492</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64 305 620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5 421 438</w:t>
            </w:r>
          </w:p>
        </w:tc>
        <w:tc>
          <w:tcPr>
            <w:tcW w:w="61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9,21</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kapitácie)</w:t>
            </w: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61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w:t>
            </w:r>
            <w:r w:rsidR="00480D66" w:rsidRPr="00864A6A">
              <w:rPr>
                <w:rFonts w:ascii="Arial Narrow" w:eastAsia="Times New Roman" w:hAnsi="Arial Narrow" w:cs="Times New Roman"/>
                <w:sz w:val="16"/>
                <w:szCs w:val="16"/>
              </w:rPr>
              <w:t xml:space="preserve">                 stomatológia (</w:t>
            </w:r>
            <w:r w:rsidRPr="00864A6A">
              <w:rPr>
                <w:rFonts w:ascii="Arial Narrow" w:eastAsia="Times New Roman" w:hAnsi="Arial Narrow" w:cs="Times New Roman"/>
                <w:sz w:val="16"/>
                <w:szCs w:val="16"/>
              </w:rPr>
              <w:t xml:space="preserve">pozn. </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86 012 465</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33 850 807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9 531 409</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129 394 681</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88 906 898</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34 857 110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10 204 858</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133 968 866</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4 574 185</w:t>
            </w:r>
          </w:p>
        </w:tc>
        <w:tc>
          <w:tcPr>
            <w:tcW w:w="61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3,54</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bez LSPP)</w:t>
            </w: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61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SVLZ</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376 122 024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39 132 393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24 627 009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439 881 426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394 635 699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40 162 465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25 789 249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460 587 413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20 705 987</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4,71</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ADOS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10 323 786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3 400 029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864 054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14 587 869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11 310 141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3 759 217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1 009 924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16 079 282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1 491 413</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10,22</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ÚPS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11 805 062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347 215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12 152 277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11 917 328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369 656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12 286 984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134 707</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1,11</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doprava (pozn. bez </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16 279 416</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6 268 190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1 938 730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24 486 337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17 129 467</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6 226 121</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2 039 652</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25 395 240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908 903</w:t>
            </w:r>
          </w:p>
        </w:tc>
        <w:tc>
          <w:tcPr>
            <w:tcW w:w="61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3,71</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LSPP)</w:t>
            </w: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61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iné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89 786 118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89 786 118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94 787 399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94 787 399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5 001 281</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5,57</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Ústavná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791 052 770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378 740 122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76 070 198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1 245 863 090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839 279 890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389 059 665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81 483 039</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1 309 822 594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68 192 847</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5,13</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v tom:  vš. nemocnice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575 912 288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255 972 098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58 230 634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890 115 020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616 998 325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266 272 142</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62 610 774</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945 881 241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55 766 221</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6,27</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špec. nemocnice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171 314 589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105 800 741 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11 666 845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298 782 175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174 937 986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104 586 203</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12 065 971</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291 590 160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109 836 458</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0,97</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liečebňa</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8 459 997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3 862 851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3 473 760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15 796 608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9 416 986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4 040 235</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3 944 832</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17 402 053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1 681 754</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10,16</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domy ošetrovateľskej </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465 811</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158 712</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43 226</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667 749</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507 390</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237 493</w:t>
            </w:r>
          </w:p>
        </w:tc>
        <w:tc>
          <w:tcPr>
            <w:tcW w:w="0" w:type="auto"/>
            <w:vMerge w:val="restart"/>
            <w:tcBorders>
              <w:top w:val="nil"/>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40 642</w:t>
            </w:r>
          </w:p>
        </w:tc>
        <w:tc>
          <w:tcPr>
            <w:tcW w:w="0" w:type="auto"/>
            <w:vMerge w:val="restart"/>
            <w:tcBorders>
              <w:top w:val="nil"/>
              <w:left w:val="single" w:sz="4" w:space="0" w:color="auto"/>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785 525</w:t>
            </w:r>
          </w:p>
        </w:tc>
        <w:tc>
          <w:tcPr>
            <w:tcW w:w="0" w:type="auto"/>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156 094</w:t>
            </w:r>
          </w:p>
        </w:tc>
        <w:tc>
          <w:tcPr>
            <w:tcW w:w="612"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17,64</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starostlivosti  </w:t>
            </w: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0" w:type="auto"/>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c>
          <w:tcPr>
            <w:tcW w:w="61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sz w:val="14"/>
                <w:szCs w:val="12"/>
              </w:rPr>
            </w:pP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hospic</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1 133 489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415 958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27 157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1 576 604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1 335 145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435 720</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27 555</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1 798 420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270 095</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14,07</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 xml:space="preserve">            prírodné liečebné kúpele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33 766 596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12 529 762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2 628 576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48 924 934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36 084 058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13 487 872</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2 793 265</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52 365 195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3 440 261</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7,03</w:t>
            </w:r>
          </w:p>
        </w:tc>
      </w:tr>
      <w:tr w:rsidR="00516396" w:rsidRPr="00864A6A" w:rsidTr="00DC0C07">
        <w:trPr>
          <w:trHeight w:val="300"/>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xml:space="preserve">Formy ZS  spolu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2 757 265 609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1 023 288 315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248 246 684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3 939 014 490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2 946 583 456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964 972 628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266 217 822</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4 177 773 906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148 973 298</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6,06</w:t>
            </w:r>
          </w:p>
        </w:tc>
      </w:tr>
      <w:tr w:rsidR="00516396" w:rsidRPr="00864A6A" w:rsidTr="00DC0C07">
        <w:trPr>
          <w:trHeight w:val="1170"/>
          <w:jc w:val="center"/>
        </w:trPr>
        <w:tc>
          <w:tcPr>
            <w:tcW w:w="0" w:type="auto"/>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480D66">
            <w:pPr>
              <w:spacing w:line="240" w:lineRule="auto"/>
              <w:jc w:val="left"/>
              <w:rPr>
                <w:rFonts w:ascii="Arial Narrow" w:eastAsia="Times New Roman" w:hAnsi="Arial Narrow" w:cs="Times New Roman"/>
                <w:sz w:val="16"/>
                <w:szCs w:val="16"/>
              </w:rPr>
            </w:pPr>
            <w:r w:rsidRPr="00864A6A">
              <w:rPr>
                <w:rFonts w:ascii="Arial Narrow" w:eastAsia="Times New Roman" w:hAnsi="Arial Narrow" w:cs="Times New Roman"/>
                <w:sz w:val="16"/>
                <w:szCs w:val="16"/>
              </w:rPr>
              <w:t>ZS poskytnutá cudzincom, v</w:t>
            </w:r>
            <w:r w:rsidR="00480D66" w:rsidRPr="00864A6A">
              <w:rPr>
                <w:rFonts w:ascii="Arial Narrow" w:eastAsia="Times New Roman" w:hAnsi="Arial Narrow" w:cs="Times New Roman"/>
                <w:sz w:val="16"/>
                <w:szCs w:val="16"/>
              </w:rPr>
              <w:t> </w:t>
            </w:r>
            <w:r w:rsidRPr="00864A6A">
              <w:rPr>
                <w:rFonts w:ascii="Arial Narrow" w:eastAsia="Times New Roman" w:hAnsi="Arial Narrow" w:cs="Times New Roman"/>
                <w:sz w:val="16"/>
                <w:szCs w:val="16"/>
              </w:rPr>
              <w:t>cudzine, bezdomovcom, utečencom, neodkl.</w:t>
            </w:r>
            <w:r w:rsidR="00A46874" w:rsidRPr="00864A6A">
              <w:rPr>
                <w:rFonts w:ascii="Arial Narrow" w:eastAsia="Times New Roman" w:hAnsi="Arial Narrow" w:cs="Times New Roman"/>
                <w:sz w:val="16"/>
                <w:szCs w:val="16"/>
              </w:rPr>
              <w:t xml:space="preserve"> </w:t>
            </w:r>
            <w:r w:rsidRPr="00864A6A">
              <w:rPr>
                <w:rFonts w:ascii="Arial Narrow" w:eastAsia="Times New Roman" w:hAnsi="Arial Narrow" w:cs="Times New Roman"/>
                <w:sz w:val="16"/>
                <w:szCs w:val="16"/>
              </w:rPr>
              <w:t>ZS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22 016 930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10 128 544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3 865 826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36 011 299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20 152 487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10 456 638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3 708 271</w:t>
            </w:r>
          </w:p>
        </w:tc>
        <w:tc>
          <w:tcPr>
            <w:tcW w:w="0" w:type="auto"/>
            <w:tcBorders>
              <w:top w:val="nil"/>
              <w:left w:val="nil"/>
              <w:bottom w:val="single" w:sz="4" w:space="0" w:color="auto"/>
              <w:right w:val="single" w:sz="4" w:space="0" w:color="auto"/>
            </w:tcBorders>
            <w:shd w:val="clear" w:color="000000" w:fill="FFFFFF"/>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34 317 396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-1 693 903</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sz w:val="14"/>
                <w:szCs w:val="12"/>
              </w:rPr>
            </w:pPr>
            <w:r w:rsidRPr="00864A6A">
              <w:rPr>
                <w:rFonts w:ascii="Arial Narrow" w:eastAsia="Times New Roman" w:hAnsi="Arial Narrow" w:cs="Times New Roman"/>
                <w:sz w:val="14"/>
                <w:szCs w:val="12"/>
              </w:rPr>
              <w:t>-4,70</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Úhrn</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2 779 282 539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1 033 416 859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252 112 510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3 975 025 790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2 966 735 943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975 429 266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269 926 093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4 212 091 302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147 279 394</w:t>
            </w:r>
          </w:p>
        </w:tc>
        <w:tc>
          <w:tcPr>
            <w:tcW w:w="612"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sz w:val="14"/>
                <w:szCs w:val="12"/>
              </w:rPr>
            </w:pPr>
            <w:r w:rsidRPr="00864A6A">
              <w:rPr>
                <w:rFonts w:ascii="Arial Narrow" w:eastAsia="Times New Roman" w:hAnsi="Arial Narrow" w:cs="Times New Roman"/>
                <w:b/>
                <w:bCs/>
                <w:sz w:val="14"/>
                <w:szCs w:val="12"/>
              </w:rPr>
              <w:t>5,96</w:t>
            </w:r>
          </w:p>
        </w:tc>
      </w:tr>
    </w:tbl>
    <w:p w:rsidR="00516396" w:rsidRPr="00864A6A" w:rsidRDefault="00516396" w:rsidP="00DC0C07">
      <w:pPr>
        <w:spacing w:line="240" w:lineRule="auto"/>
        <w:ind w:left="-567"/>
        <w:rPr>
          <w:bCs/>
          <w:i/>
        </w:rPr>
      </w:pPr>
      <w:r w:rsidRPr="00864A6A">
        <w:rPr>
          <w:bCs/>
          <w:i/>
        </w:rPr>
        <w:t>Zdroj: ZP</w:t>
      </w:r>
      <w:r w:rsidRPr="00864A6A">
        <w:rPr>
          <w:bCs/>
          <w:i/>
        </w:rPr>
        <w:br w:type="page"/>
      </w:r>
    </w:p>
    <w:p w:rsidR="00516396" w:rsidRPr="00864A6A" w:rsidRDefault="00516761" w:rsidP="00516396">
      <w:pPr>
        <w:tabs>
          <w:tab w:val="left" w:pos="426"/>
        </w:tabs>
        <w:spacing w:line="240" w:lineRule="auto"/>
        <w:rPr>
          <w:rFonts w:cs="Times New Roman"/>
          <w:b/>
          <w:color w:val="000000" w:themeColor="text1"/>
          <w:sz w:val="24"/>
          <w:szCs w:val="24"/>
        </w:rPr>
      </w:pPr>
      <w:bookmarkStart w:id="246" w:name="_Toc485028212"/>
      <w:bookmarkStart w:id="247" w:name="_Toc485029730"/>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12</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Prehľad nadlimitných výkonov  v ZP podľa foriem ZS</w:t>
      </w:r>
      <w:bookmarkEnd w:id="246"/>
      <w:bookmarkEnd w:id="247"/>
    </w:p>
    <w:p w:rsidR="00F968D2" w:rsidRPr="00864A6A" w:rsidRDefault="00F968D2" w:rsidP="00516396">
      <w:pPr>
        <w:tabs>
          <w:tab w:val="left" w:pos="426"/>
        </w:tabs>
        <w:spacing w:line="240" w:lineRule="auto"/>
        <w:rPr>
          <w:rFonts w:cs="Times New Roman"/>
          <w:b/>
          <w:color w:val="000000" w:themeColor="text1"/>
          <w:sz w:val="24"/>
          <w:szCs w:val="24"/>
        </w:rPr>
      </w:pPr>
    </w:p>
    <w:p w:rsidR="00516396" w:rsidRPr="00864A6A" w:rsidRDefault="00516396" w:rsidP="00516396">
      <w:pPr>
        <w:numPr>
          <w:ilvl w:val="0"/>
          <w:numId w:val="18"/>
        </w:numPr>
        <w:spacing w:line="240" w:lineRule="auto"/>
        <w:contextualSpacing/>
        <w:rPr>
          <w:rFonts w:cs="Times New Roman"/>
          <w:color w:val="000000" w:themeColor="text1"/>
          <w:sz w:val="24"/>
          <w:szCs w:val="24"/>
        </w:rPr>
      </w:pPr>
      <w:r w:rsidRPr="00864A6A">
        <w:rPr>
          <w:rFonts w:cs="Times New Roman"/>
          <w:color w:val="000000" w:themeColor="text1"/>
          <w:sz w:val="24"/>
          <w:szCs w:val="24"/>
        </w:rPr>
        <w:t>v ZP spolu</w:t>
      </w:r>
    </w:p>
    <w:tbl>
      <w:tblPr>
        <w:tblW w:w="0" w:type="auto"/>
        <w:tblInd w:w="55" w:type="dxa"/>
        <w:tblCellMar>
          <w:left w:w="70" w:type="dxa"/>
          <w:right w:w="70" w:type="dxa"/>
        </w:tblCellMar>
        <w:tblLook w:val="04A0" w:firstRow="1" w:lastRow="0" w:firstColumn="1" w:lastColumn="0" w:noHBand="0" w:noVBand="1"/>
      </w:tblPr>
      <w:tblGrid>
        <w:gridCol w:w="4274"/>
        <w:gridCol w:w="999"/>
        <w:gridCol w:w="999"/>
        <w:gridCol w:w="1326"/>
        <w:gridCol w:w="869"/>
        <w:gridCol w:w="972"/>
      </w:tblGrid>
      <w:tr w:rsidR="00516396" w:rsidRPr="00864A6A" w:rsidTr="007976E4">
        <w:trPr>
          <w:trHeight w:val="510"/>
        </w:trPr>
        <w:tc>
          <w:tcPr>
            <w:tcW w:w="0" w:type="auto"/>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Formy  ZS v jednotlivých  druhoch  ZZ  </w:t>
            </w:r>
          </w:p>
        </w:tc>
        <w:tc>
          <w:tcPr>
            <w:tcW w:w="0" w:type="auto"/>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Nadlimitné výkony v [</w:t>
            </w:r>
            <w:r w:rsidR="00E81708" w:rsidRPr="00864A6A">
              <w:rPr>
                <w:rFonts w:ascii="Arial Narrow" w:eastAsia="Times New Roman" w:hAnsi="Arial Narrow" w:cs="Times New Roman"/>
                <w:b/>
                <w:bCs/>
                <w:color w:val="000000"/>
                <w:sz w:val="20"/>
                <w:szCs w:val="20"/>
              </w:rPr>
              <w:t>eur</w:t>
            </w:r>
            <w:r w:rsidRPr="00864A6A">
              <w:rPr>
                <w:rFonts w:ascii="Arial Narrow" w:eastAsia="Times New Roman" w:hAnsi="Arial Narrow" w:cs="Times New Roman"/>
                <w:b/>
                <w:bCs/>
                <w:color w:val="000000"/>
                <w:sz w:val="20"/>
                <w:szCs w:val="20"/>
              </w:rPr>
              <w:t>]</w:t>
            </w:r>
          </w:p>
        </w:tc>
        <w:tc>
          <w:tcPr>
            <w:tcW w:w="0" w:type="auto"/>
            <w:gridSpan w:val="2"/>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0" w:type="auto"/>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Podiel v roku 2016</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Formy  ZS v jednotlivých  druhoch  ZZ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 </w:t>
            </w:r>
            <w:r w:rsidR="00E81708" w:rsidRPr="00864A6A">
              <w:rPr>
                <w:rFonts w:ascii="Arial Narrow" w:eastAsia="Times New Roman" w:hAnsi="Arial Narrow" w:cs="Times New Roman"/>
                <w:color w:val="000000"/>
                <w:sz w:val="20"/>
                <w:szCs w:val="20"/>
              </w:rPr>
              <w:t>eur</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Lekárenská starostlivosť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 tom: lekárne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výdajne a optiky</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Ambulantná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21 054 110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24 688 071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3 633 961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17,26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84,77</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 tom: všeobecná ambulantná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 tom: pre dospelých</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pre deti a dorast</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LSPP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ZZS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špecializovaná amb.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21 054 107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24 688 071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3 633 964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17,26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84,77</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 tom: ŠAS vrátane A liekov</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10 133 847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15 211 153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5 077 306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52,23</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dialýzy</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JZS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201 523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815 938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614 415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2,80</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stacionáre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249 499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317 234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67 735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1,09</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mobilný hospic</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34 830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33 059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-1 771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0,11</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gynekologická (vrátane kapitácie)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712 330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838 729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126 399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17,74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2,88</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stomatológia (pozn. bez LSPP)</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1 391 966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1 905 116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513 150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36,87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6,54</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SVLZ</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5 277 984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2 065 794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-3 212 190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-60,86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7,09</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ADOS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2 108 731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2 352 650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243 919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11,57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8,08</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ÚPS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321 591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467 646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146 055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45,42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1,61</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doprava (pozn. bez LSPP)</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621 808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680 749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58 941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2,34</w:t>
            </w:r>
          </w:p>
        </w:tc>
      </w:tr>
      <w:tr w:rsidR="00516396" w:rsidRPr="00864A6A" w:rsidTr="007976E4">
        <w:trPr>
          <w:trHeight w:val="300"/>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iné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Ústavná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5 385 443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4 434 461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-950 982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-17,65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15,23</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v tom:  vš. nemocnice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3 256 316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2 969 423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-286 893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-8,81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10,19</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špec. nemocnice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2 129 127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1 302 132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-826 995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4,47</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76309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76 309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0,03</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domy ošetrovateľskej starostlivosti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38318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38 318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0,13</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hospic</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48279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48 279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0,16</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prírodné liečebné kúpele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Formy ZS  spolu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26 439 552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29 122 531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2 682 979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100,00</w:t>
            </w:r>
          </w:p>
        </w:tc>
      </w:tr>
      <w:tr w:rsidR="00516396" w:rsidRPr="00864A6A" w:rsidTr="007976E4">
        <w:trPr>
          <w:trHeight w:val="885"/>
        </w:trPr>
        <w:tc>
          <w:tcPr>
            <w:tcW w:w="0" w:type="auto"/>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8C5200">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ZS poskytnutá cudzincom, v cudzine, bezdomovcom, utečencom, neodkl.</w:t>
            </w:r>
            <w:r w:rsidR="00513AD5"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ZS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  </w:t>
            </w:r>
          </w:p>
        </w:tc>
      </w:tr>
      <w:tr w:rsidR="00516396" w:rsidRPr="00864A6A" w:rsidTr="007976E4">
        <w:trPr>
          <w:trHeight w:val="315"/>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Úhrn</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26 439 552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29 122 531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2 682 979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100,00</w:t>
            </w:r>
          </w:p>
        </w:tc>
      </w:tr>
    </w:tbl>
    <w:p w:rsidR="00516396" w:rsidRPr="00864A6A" w:rsidRDefault="00516396" w:rsidP="00516396">
      <w:pPr>
        <w:spacing w:line="240" w:lineRule="auto"/>
        <w:rPr>
          <w:rFonts w:ascii="Arial Narrow" w:hAnsi="Arial Narrow"/>
          <w:bCs/>
          <w:i/>
          <w:sz w:val="16"/>
          <w:szCs w:val="16"/>
        </w:rPr>
      </w:pPr>
      <w:r w:rsidRPr="00864A6A">
        <w:rPr>
          <w:rFonts w:ascii="Arial Narrow" w:hAnsi="Arial Narrow"/>
          <w:bCs/>
          <w:i/>
          <w:sz w:val="16"/>
          <w:szCs w:val="16"/>
        </w:rPr>
        <w:t xml:space="preserve">Zdroj: ZP </w:t>
      </w:r>
    </w:p>
    <w:p w:rsidR="00516396" w:rsidRPr="00864A6A" w:rsidRDefault="00516396" w:rsidP="00516396">
      <w:pPr>
        <w:spacing w:line="240" w:lineRule="auto"/>
        <w:rPr>
          <w:rFonts w:ascii="Arial Narrow" w:hAnsi="Arial Narrow"/>
          <w:b/>
          <w:bCs/>
          <w:color w:val="000000"/>
        </w:rPr>
      </w:pPr>
    </w:p>
    <w:p w:rsidR="00516396" w:rsidRPr="00864A6A" w:rsidRDefault="00516396" w:rsidP="00516396">
      <w:pPr>
        <w:spacing w:line="240" w:lineRule="auto"/>
        <w:rPr>
          <w:rFonts w:ascii="Arial Narrow" w:hAnsi="Arial Narrow"/>
          <w:b/>
          <w:bCs/>
          <w:color w:val="000000"/>
        </w:rPr>
      </w:pPr>
    </w:p>
    <w:p w:rsidR="00516396" w:rsidRPr="00864A6A" w:rsidRDefault="00516396" w:rsidP="00516396">
      <w:pPr>
        <w:spacing w:line="240" w:lineRule="auto"/>
        <w:rPr>
          <w:rFonts w:ascii="Arial Narrow" w:hAnsi="Arial Narrow"/>
          <w:b/>
          <w:bCs/>
          <w:color w:val="000000"/>
        </w:rPr>
      </w:pPr>
      <w:r w:rsidRPr="00864A6A">
        <w:rPr>
          <w:rFonts w:ascii="Arial Narrow" w:hAnsi="Arial Narrow"/>
          <w:b/>
          <w:bCs/>
          <w:color w:val="000000"/>
        </w:rPr>
        <w:br w:type="page"/>
      </w:r>
    </w:p>
    <w:p w:rsidR="00516396" w:rsidRPr="00864A6A" w:rsidRDefault="00516396" w:rsidP="00516396">
      <w:pPr>
        <w:numPr>
          <w:ilvl w:val="0"/>
          <w:numId w:val="18"/>
        </w:numPr>
        <w:spacing w:line="240" w:lineRule="auto"/>
        <w:contextualSpacing/>
        <w:rPr>
          <w:rFonts w:ascii="Arial Narrow" w:hAnsi="Arial Narrow"/>
          <w:bCs/>
          <w:color w:val="000000"/>
        </w:rPr>
      </w:pPr>
      <w:r w:rsidRPr="00864A6A">
        <w:rPr>
          <w:rFonts w:ascii="Arial Narrow" w:hAnsi="Arial Narrow"/>
          <w:bCs/>
          <w:color w:val="000000"/>
        </w:rPr>
        <w:lastRenderedPageBreak/>
        <w:t xml:space="preserve">podľa  ZP </w:t>
      </w:r>
    </w:p>
    <w:p w:rsidR="00516396" w:rsidRPr="00864A6A" w:rsidRDefault="00516396" w:rsidP="00516396">
      <w:pPr>
        <w:spacing w:line="240" w:lineRule="auto"/>
        <w:rPr>
          <w:b/>
          <w:bCs/>
        </w:rPr>
      </w:pPr>
    </w:p>
    <w:tbl>
      <w:tblPr>
        <w:tblW w:w="9513" w:type="dxa"/>
        <w:jc w:val="center"/>
        <w:tblCellMar>
          <w:left w:w="70" w:type="dxa"/>
          <w:right w:w="70" w:type="dxa"/>
        </w:tblCellMar>
        <w:tblLook w:val="04A0" w:firstRow="1" w:lastRow="0" w:firstColumn="1" w:lastColumn="0" w:noHBand="0" w:noVBand="1"/>
      </w:tblPr>
      <w:tblGrid>
        <w:gridCol w:w="2823"/>
        <w:gridCol w:w="715"/>
        <w:gridCol w:w="625"/>
        <w:gridCol w:w="556"/>
        <w:gridCol w:w="715"/>
        <w:gridCol w:w="715"/>
        <w:gridCol w:w="625"/>
        <w:gridCol w:w="556"/>
        <w:gridCol w:w="715"/>
        <w:gridCol w:w="689"/>
        <w:gridCol w:w="492"/>
        <w:gridCol w:w="723"/>
      </w:tblGrid>
      <w:tr w:rsidR="00516396" w:rsidRPr="00864A6A" w:rsidTr="00DC0C07">
        <w:trPr>
          <w:trHeight w:val="315"/>
          <w:jc w:val="center"/>
        </w:trPr>
        <w:tc>
          <w:tcPr>
            <w:tcW w:w="0" w:type="auto"/>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 xml:space="preserve">Formy  ZS v jednotlivých  druhoch  ZZ  </w:t>
            </w:r>
          </w:p>
        </w:tc>
        <w:tc>
          <w:tcPr>
            <w:tcW w:w="0" w:type="auto"/>
            <w:gridSpan w:val="10"/>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Nadlimitné výkony v [</w:t>
            </w:r>
            <w:r w:rsidR="00E81708" w:rsidRPr="00864A6A">
              <w:rPr>
                <w:rFonts w:ascii="Arial Narrow" w:eastAsia="Times New Roman" w:hAnsi="Arial Narrow" w:cs="Times New Roman"/>
                <w:b/>
                <w:color w:val="000000"/>
                <w:sz w:val="18"/>
                <w:szCs w:val="18"/>
              </w:rPr>
              <w:t>eur</w:t>
            </w:r>
            <w:r w:rsidRPr="00864A6A">
              <w:rPr>
                <w:rFonts w:ascii="Arial Narrow" w:eastAsia="Times New Roman" w:hAnsi="Arial Narrow" w:cs="Times New Roman"/>
                <w:b/>
                <w:color w:val="000000"/>
                <w:sz w:val="18"/>
                <w:szCs w:val="18"/>
              </w:rPr>
              <w:t>]</w:t>
            </w:r>
          </w:p>
        </w:tc>
        <w:tc>
          <w:tcPr>
            <w:tcW w:w="723"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6"/>
                <w:szCs w:val="16"/>
              </w:rPr>
            </w:pPr>
            <w:r w:rsidRPr="00864A6A">
              <w:rPr>
                <w:rFonts w:ascii="Arial Narrow" w:eastAsia="Times New Roman" w:hAnsi="Arial Narrow" w:cs="Times New Roman"/>
                <w:b/>
                <w:color w:val="000000"/>
                <w:sz w:val="16"/>
                <w:szCs w:val="16"/>
              </w:rPr>
              <w:t>% podiel</w:t>
            </w:r>
          </w:p>
        </w:tc>
      </w:tr>
      <w:tr w:rsidR="00516396" w:rsidRPr="00864A6A" w:rsidTr="00DC0C07">
        <w:trPr>
          <w:trHeight w:val="315"/>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2"/>
                <w:szCs w:val="12"/>
              </w:rPr>
            </w:pPr>
          </w:p>
        </w:tc>
        <w:tc>
          <w:tcPr>
            <w:tcW w:w="0" w:type="auto"/>
            <w:gridSpan w:val="4"/>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2015</w:t>
            </w:r>
          </w:p>
        </w:tc>
        <w:tc>
          <w:tcPr>
            <w:tcW w:w="0" w:type="auto"/>
            <w:gridSpan w:val="4"/>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2016</w:t>
            </w:r>
          </w:p>
        </w:tc>
        <w:tc>
          <w:tcPr>
            <w:tcW w:w="0" w:type="auto"/>
            <w:gridSpan w:val="2"/>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2016-2015</w:t>
            </w:r>
          </w:p>
        </w:tc>
        <w:tc>
          <w:tcPr>
            <w:tcW w:w="723"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2"/>
                <w:szCs w:val="12"/>
              </w:rPr>
            </w:pPr>
          </w:p>
        </w:tc>
      </w:tr>
      <w:tr w:rsidR="00516396" w:rsidRPr="00864A6A" w:rsidTr="00DC0C07">
        <w:trPr>
          <w:trHeight w:val="315"/>
          <w:jc w:val="center"/>
        </w:trPr>
        <w:tc>
          <w:tcPr>
            <w:tcW w:w="0" w:type="auto"/>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2"/>
                <w:szCs w:val="12"/>
              </w:rPr>
            </w:pP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VšZP</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A551E1"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DÔVERA</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Union</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ZP spolu</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VšZP</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A551E1"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DÔVERA</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Union</w:t>
            </w:r>
          </w:p>
        </w:tc>
        <w:tc>
          <w:tcPr>
            <w:tcW w:w="0" w:type="auto"/>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ZP spolu</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v </w:t>
            </w:r>
            <w:r w:rsidR="00E81708" w:rsidRPr="00864A6A">
              <w:rPr>
                <w:rFonts w:ascii="Arial Narrow" w:eastAsia="Times New Roman" w:hAnsi="Arial Narrow" w:cs="Times New Roman"/>
                <w:color w:val="000000"/>
                <w:sz w:val="14"/>
                <w:szCs w:val="12"/>
              </w:rPr>
              <w:t>eur</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v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6"/>
                <w:szCs w:val="16"/>
              </w:rPr>
            </w:pPr>
            <w:r w:rsidRPr="00864A6A">
              <w:rPr>
                <w:rFonts w:ascii="Arial Narrow" w:eastAsia="Times New Roman" w:hAnsi="Arial Narrow" w:cs="Times New Roman"/>
                <w:b/>
                <w:bCs/>
                <w:color w:val="000000"/>
                <w:sz w:val="16"/>
                <w:szCs w:val="16"/>
              </w:rPr>
              <w:t xml:space="preserve">Lekárenská starostlivosť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 tom: lekárne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výdajne a optiky</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6"/>
                <w:szCs w:val="16"/>
              </w:rPr>
            </w:pPr>
            <w:r w:rsidRPr="00864A6A">
              <w:rPr>
                <w:rFonts w:ascii="Arial Narrow" w:eastAsia="Times New Roman" w:hAnsi="Arial Narrow" w:cs="Times New Roman"/>
                <w:b/>
                <w:bCs/>
                <w:color w:val="000000"/>
                <w:sz w:val="16"/>
                <w:szCs w:val="16"/>
              </w:rPr>
              <w:t>Ambulantná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21 054 110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21 054 110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24 688 071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24 688 071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3 633 961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17,26</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84,77</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v tom: všeobecná ambulantná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v tom: pre dospelých</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pre deti a dorast</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LSPP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ZZS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špecializovaná amb.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21 054 109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21 054 107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24 688 071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24 688 068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3 633 961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17,26</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84,77</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v tom: ŠAS vrátane A liekov</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10 133 847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10 133 847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15 211 154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15 211 153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5 077 306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50,10</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52,23</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dialýzy</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JZS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201 523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201 523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815 938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815 938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614 415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304,89</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2,8</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stacionáre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249 499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249 499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317 233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317 234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67 735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27,15</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1,09</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mobilný hospic</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34 830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34 830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33 060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33 059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-1 771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-5,08</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0,11</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gynekologická (vrátane kapitácie)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712 330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712 330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838 729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838 729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126 399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17,74</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2,88</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3AD5">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stomatológia (pozn. bez LSPP)</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1 391 966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1 391 966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1 905 116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1 905 116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513 150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36,87</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6,54</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SVLZ</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5 277 984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5 277 984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2 065 794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2 065 794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-3 212 190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-60,86</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7,09</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ADOS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2 108 731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2 108 731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2 352 651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2 352 650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243 919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11,57</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8,08</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ÚPS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321 591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321 591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467 646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467 646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146 055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45,42</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1,61</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doprava (pozn. bez LSPP)</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621 808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621 808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680 750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680 749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58 941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9,48</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2,34</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iné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6"/>
                <w:szCs w:val="16"/>
              </w:rPr>
            </w:pPr>
            <w:r w:rsidRPr="00864A6A">
              <w:rPr>
                <w:rFonts w:ascii="Arial Narrow" w:eastAsia="Times New Roman" w:hAnsi="Arial Narrow" w:cs="Times New Roman"/>
                <w:b/>
                <w:bCs/>
                <w:color w:val="000000"/>
                <w:sz w:val="16"/>
                <w:szCs w:val="16"/>
              </w:rPr>
              <w:t>Ústavná starostlivosť</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5 271 939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113 504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5 385 443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4 234 149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200 312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4 434 461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-950 982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-17,65</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15,23</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v tom:  vš. nemocnice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3 230 227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26 089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3 256 316</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2 842 705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126 718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2 969 423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-286 893</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-8,81</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10,19</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špec. nemocnice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2 041 712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87 415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2 129 127</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1 228 538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73 594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1 302 132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-826 995</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-38,84</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4,47</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liečebňa</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76 309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76 309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76 309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0,26</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domy ošetrovateľskej starostlivosti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38 318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38 318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38 318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0,13</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hospic</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48 279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48 279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48 279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0,16</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prírodné liečebné kúpele</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6"/>
                <w:szCs w:val="16"/>
              </w:rPr>
            </w:pPr>
            <w:r w:rsidRPr="00864A6A">
              <w:rPr>
                <w:rFonts w:ascii="Arial Narrow" w:eastAsia="Times New Roman" w:hAnsi="Arial Narrow" w:cs="Times New Roman"/>
                <w:b/>
                <w:bCs/>
                <w:color w:val="000000"/>
                <w:sz w:val="16"/>
                <w:szCs w:val="16"/>
              </w:rPr>
              <w:t xml:space="preserve">Formy ZS  spolu </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26 326 048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113 504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26 439 552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28 922 220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200 312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29 122 531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2 682 979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10,15</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100,00</w:t>
            </w:r>
          </w:p>
        </w:tc>
      </w:tr>
      <w:tr w:rsidR="00516396" w:rsidRPr="00864A6A" w:rsidTr="00DC0C07">
        <w:trPr>
          <w:trHeight w:val="510"/>
          <w:jc w:val="center"/>
        </w:trPr>
        <w:tc>
          <w:tcPr>
            <w:tcW w:w="0" w:type="auto"/>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8C5200">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ZS poskytnutá cudzincom, v cudzine, bezdomovcom, utečencom, neodkl.</w:t>
            </w:r>
            <w:r w:rsidR="00513AD5" w:rsidRPr="00864A6A">
              <w:rPr>
                <w:rFonts w:ascii="Arial Narrow" w:eastAsia="Times New Roman" w:hAnsi="Arial Narrow" w:cs="Times New Roman"/>
                <w:color w:val="000000"/>
                <w:sz w:val="16"/>
                <w:szCs w:val="16"/>
              </w:rPr>
              <w:t xml:space="preserve"> </w:t>
            </w:r>
            <w:r w:rsidRPr="00864A6A">
              <w:rPr>
                <w:rFonts w:ascii="Arial Narrow" w:eastAsia="Times New Roman" w:hAnsi="Arial Narrow" w:cs="Times New Roman"/>
                <w:color w:val="000000"/>
                <w:sz w:val="16"/>
                <w:szCs w:val="16"/>
              </w:rPr>
              <w:t>ZS</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 xml:space="preserve"> </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2"/>
              </w:rPr>
            </w:pPr>
            <w:r w:rsidRPr="00864A6A">
              <w:rPr>
                <w:rFonts w:ascii="Arial Narrow" w:eastAsia="Times New Roman" w:hAnsi="Arial Narrow" w:cs="Times New Roman"/>
                <w:color w:val="000000"/>
                <w:sz w:val="14"/>
                <w:szCs w:val="12"/>
              </w:rPr>
              <w:t>X</w:t>
            </w:r>
          </w:p>
        </w:tc>
      </w:tr>
      <w:tr w:rsidR="00516396" w:rsidRPr="00864A6A" w:rsidTr="00DC0C07">
        <w:trPr>
          <w:trHeight w:val="315"/>
          <w:jc w:val="center"/>
        </w:trPr>
        <w:tc>
          <w:tcPr>
            <w:tcW w:w="0" w:type="auto"/>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6"/>
                <w:szCs w:val="16"/>
              </w:rPr>
            </w:pPr>
            <w:r w:rsidRPr="00864A6A">
              <w:rPr>
                <w:rFonts w:ascii="Arial Narrow" w:eastAsia="Times New Roman" w:hAnsi="Arial Narrow" w:cs="Times New Roman"/>
                <w:b/>
                <w:bCs/>
                <w:color w:val="000000"/>
                <w:sz w:val="16"/>
                <w:szCs w:val="16"/>
              </w:rPr>
              <w:t>Úhrn</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26 326 048</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113 504</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26 439 552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28 922 220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0</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200 312</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29 122 531</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2 682 979</w:t>
            </w:r>
          </w:p>
        </w:tc>
        <w:tc>
          <w:tcPr>
            <w:tcW w:w="0" w:type="auto"/>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10,15</w:t>
            </w:r>
          </w:p>
        </w:tc>
        <w:tc>
          <w:tcPr>
            <w:tcW w:w="72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4"/>
                <w:szCs w:val="12"/>
              </w:rPr>
            </w:pPr>
            <w:r w:rsidRPr="00864A6A">
              <w:rPr>
                <w:rFonts w:ascii="Arial Narrow" w:eastAsia="Times New Roman" w:hAnsi="Arial Narrow" w:cs="Times New Roman"/>
                <w:b/>
                <w:bCs/>
                <w:color w:val="000000"/>
                <w:sz w:val="14"/>
                <w:szCs w:val="12"/>
              </w:rPr>
              <w:t>100,00</w:t>
            </w:r>
          </w:p>
        </w:tc>
      </w:tr>
    </w:tbl>
    <w:p w:rsidR="00516396" w:rsidRPr="00864A6A" w:rsidRDefault="00516396" w:rsidP="00516396">
      <w:pPr>
        <w:spacing w:line="240" w:lineRule="auto"/>
        <w:rPr>
          <w:bCs/>
          <w:i/>
        </w:rPr>
      </w:pPr>
      <w:r w:rsidRPr="00864A6A">
        <w:rPr>
          <w:bCs/>
          <w:i/>
        </w:rPr>
        <w:t xml:space="preserve">Zdroj: ZP </w:t>
      </w:r>
    </w:p>
    <w:p w:rsidR="00516396" w:rsidRPr="00864A6A" w:rsidRDefault="00516396" w:rsidP="00516396">
      <w:pPr>
        <w:spacing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761" w:rsidP="00516396">
      <w:pPr>
        <w:tabs>
          <w:tab w:val="left" w:pos="426"/>
        </w:tabs>
        <w:spacing w:line="240" w:lineRule="auto"/>
        <w:rPr>
          <w:rFonts w:cs="Times New Roman"/>
          <w:b/>
          <w:color w:val="000000" w:themeColor="text1"/>
          <w:sz w:val="24"/>
          <w:szCs w:val="24"/>
        </w:rPr>
      </w:pPr>
      <w:bookmarkStart w:id="248" w:name="_Toc485028213"/>
      <w:bookmarkStart w:id="249" w:name="_Toc485029731"/>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13</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Prehľad priemernej ceny bodu SVLZ výkonu v SVLZ odbornostiach</w:t>
      </w:r>
      <w:bookmarkEnd w:id="248"/>
      <w:bookmarkEnd w:id="249"/>
    </w:p>
    <w:p w:rsidR="00F968D2" w:rsidRPr="00864A6A" w:rsidRDefault="00F968D2" w:rsidP="00516396">
      <w:pPr>
        <w:tabs>
          <w:tab w:val="left" w:pos="426"/>
        </w:tabs>
        <w:spacing w:line="240" w:lineRule="auto"/>
        <w:rPr>
          <w:rFonts w:cs="Times New Roman"/>
          <w:b/>
          <w:color w:val="000000" w:themeColor="text1"/>
          <w:sz w:val="24"/>
          <w:szCs w:val="24"/>
        </w:rPr>
      </w:pPr>
    </w:p>
    <w:tbl>
      <w:tblPr>
        <w:tblW w:w="9804" w:type="dxa"/>
        <w:tblInd w:w="55"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CellMar>
          <w:left w:w="70" w:type="dxa"/>
          <w:right w:w="70" w:type="dxa"/>
        </w:tblCellMar>
        <w:tblLook w:val="04A0" w:firstRow="1" w:lastRow="0" w:firstColumn="1" w:lastColumn="0" w:noHBand="0" w:noVBand="1"/>
      </w:tblPr>
      <w:tblGrid>
        <w:gridCol w:w="1149"/>
        <w:gridCol w:w="1701"/>
        <w:gridCol w:w="709"/>
        <w:gridCol w:w="556"/>
        <w:gridCol w:w="567"/>
        <w:gridCol w:w="578"/>
        <w:gridCol w:w="858"/>
        <w:gridCol w:w="567"/>
        <w:gridCol w:w="567"/>
        <w:gridCol w:w="567"/>
        <w:gridCol w:w="709"/>
        <w:gridCol w:w="620"/>
        <w:gridCol w:w="656"/>
      </w:tblGrid>
      <w:tr w:rsidR="00516396" w:rsidRPr="00864A6A" w:rsidTr="005A033C">
        <w:trPr>
          <w:trHeight w:val="810"/>
        </w:trPr>
        <w:tc>
          <w:tcPr>
            <w:tcW w:w="1149" w:type="dxa"/>
            <w:vMerge w:val="restart"/>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Typ  SVLZ</w:t>
            </w:r>
          </w:p>
        </w:tc>
        <w:tc>
          <w:tcPr>
            <w:tcW w:w="1701" w:type="dxa"/>
            <w:vMerge w:val="restart"/>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Kód a názov odbornosti</w:t>
            </w:r>
          </w:p>
        </w:tc>
        <w:tc>
          <w:tcPr>
            <w:tcW w:w="4969" w:type="dxa"/>
            <w:gridSpan w:val="8"/>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bCs/>
                <w:sz w:val="18"/>
                <w:szCs w:val="18"/>
              </w:rPr>
            </w:pPr>
            <w:r w:rsidRPr="00864A6A">
              <w:rPr>
                <w:rFonts w:ascii="Arial Narrow" w:eastAsia="Times New Roman" w:hAnsi="Arial Narrow" w:cs="Times New Roman"/>
                <w:b/>
                <w:bCs/>
                <w:sz w:val="18"/>
                <w:szCs w:val="18"/>
              </w:rPr>
              <w:t xml:space="preserve">priem. cena bodu </w:t>
            </w:r>
          </w:p>
        </w:tc>
        <w:tc>
          <w:tcPr>
            <w:tcW w:w="709" w:type="dxa"/>
            <w:vMerge w:val="restart"/>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 xml:space="preserve">Vývoj </w:t>
            </w:r>
          </w:p>
        </w:tc>
        <w:tc>
          <w:tcPr>
            <w:tcW w:w="1276" w:type="dxa"/>
            <w:gridSpan w:val="2"/>
            <w:vMerge w:val="restart"/>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 podiel na nadlimitných výkonoch</w:t>
            </w:r>
          </w:p>
        </w:tc>
      </w:tr>
      <w:tr w:rsidR="00516396" w:rsidRPr="00864A6A" w:rsidTr="005A033C">
        <w:trPr>
          <w:trHeight w:val="300"/>
        </w:trPr>
        <w:tc>
          <w:tcPr>
            <w:tcW w:w="1149" w:type="dxa"/>
            <w:vMerge/>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p>
        </w:tc>
        <w:tc>
          <w:tcPr>
            <w:tcW w:w="1701" w:type="dxa"/>
            <w:vMerge/>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p>
        </w:tc>
        <w:tc>
          <w:tcPr>
            <w:tcW w:w="2410" w:type="dxa"/>
            <w:gridSpan w:val="4"/>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bCs/>
                <w:sz w:val="18"/>
                <w:szCs w:val="18"/>
              </w:rPr>
            </w:pPr>
            <w:r w:rsidRPr="00864A6A">
              <w:rPr>
                <w:rFonts w:ascii="Arial Narrow" w:eastAsia="Times New Roman" w:hAnsi="Arial Narrow" w:cs="Times New Roman"/>
                <w:b/>
                <w:bCs/>
                <w:sz w:val="18"/>
                <w:szCs w:val="18"/>
              </w:rPr>
              <w:t>v roku 2015</w:t>
            </w:r>
          </w:p>
        </w:tc>
        <w:tc>
          <w:tcPr>
            <w:tcW w:w="2559" w:type="dxa"/>
            <w:gridSpan w:val="4"/>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bCs/>
                <w:sz w:val="18"/>
                <w:szCs w:val="18"/>
              </w:rPr>
            </w:pPr>
            <w:r w:rsidRPr="00864A6A">
              <w:rPr>
                <w:rFonts w:ascii="Arial Narrow" w:eastAsia="Times New Roman" w:hAnsi="Arial Narrow" w:cs="Times New Roman"/>
                <w:b/>
                <w:bCs/>
                <w:sz w:val="18"/>
                <w:szCs w:val="18"/>
              </w:rPr>
              <w:t xml:space="preserve"> v roku 2016</w:t>
            </w:r>
          </w:p>
        </w:tc>
        <w:tc>
          <w:tcPr>
            <w:tcW w:w="709" w:type="dxa"/>
            <w:vMerge/>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4"/>
                <w:szCs w:val="14"/>
              </w:rPr>
            </w:pPr>
          </w:p>
        </w:tc>
        <w:tc>
          <w:tcPr>
            <w:tcW w:w="1276" w:type="dxa"/>
            <w:gridSpan w:val="2"/>
            <w:vMerge/>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4"/>
                <w:szCs w:val="14"/>
              </w:rPr>
            </w:pPr>
          </w:p>
        </w:tc>
      </w:tr>
      <w:tr w:rsidR="00516396" w:rsidRPr="00864A6A" w:rsidTr="005A033C">
        <w:trPr>
          <w:trHeight w:val="300"/>
        </w:trPr>
        <w:tc>
          <w:tcPr>
            <w:tcW w:w="1149" w:type="dxa"/>
            <w:vMerge/>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p>
        </w:tc>
        <w:tc>
          <w:tcPr>
            <w:tcW w:w="1701" w:type="dxa"/>
            <w:vMerge/>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p>
        </w:tc>
        <w:tc>
          <w:tcPr>
            <w:tcW w:w="709" w:type="dxa"/>
            <w:shd w:val="clear" w:color="auto" w:fill="auto"/>
            <w:noWrap/>
            <w:vAlign w:val="bottom"/>
            <w:hideMark/>
          </w:tcPr>
          <w:p w:rsidR="00516396" w:rsidRPr="00864A6A" w:rsidRDefault="00A551E1"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DÔVERA</w:t>
            </w:r>
          </w:p>
        </w:tc>
        <w:tc>
          <w:tcPr>
            <w:tcW w:w="556"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Union</w:t>
            </w:r>
          </w:p>
        </w:tc>
        <w:tc>
          <w:tcPr>
            <w:tcW w:w="567"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VšZP</w:t>
            </w:r>
          </w:p>
        </w:tc>
        <w:tc>
          <w:tcPr>
            <w:tcW w:w="578" w:type="dxa"/>
            <w:shd w:val="clear" w:color="auto" w:fill="auto"/>
            <w:noWrap/>
            <w:vAlign w:val="bottom"/>
            <w:hideMark/>
          </w:tcPr>
          <w:p w:rsidR="00516396" w:rsidRPr="00864A6A" w:rsidRDefault="00DC0C07" w:rsidP="00516396">
            <w:pPr>
              <w:spacing w:line="240" w:lineRule="auto"/>
              <w:jc w:val="center"/>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ZP</w:t>
            </w:r>
            <w:r w:rsidR="00516396" w:rsidRPr="00864A6A">
              <w:rPr>
                <w:rFonts w:ascii="Arial Narrow" w:eastAsia="Times New Roman" w:hAnsi="Arial Narrow" w:cs="Times New Roman"/>
                <w:b/>
                <w:bCs/>
                <w:sz w:val="14"/>
                <w:szCs w:val="14"/>
              </w:rPr>
              <w:t xml:space="preserve"> spolu</w:t>
            </w:r>
          </w:p>
        </w:tc>
        <w:tc>
          <w:tcPr>
            <w:tcW w:w="858" w:type="dxa"/>
            <w:shd w:val="clear" w:color="auto" w:fill="auto"/>
            <w:noWrap/>
            <w:vAlign w:val="bottom"/>
            <w:hideMark/>
          </w:tcPr>
          <w:p w:rsidR="00516396" w:rsidRPr="00864A6A" w:rsidRDefault="00A551E1"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DÔVERA</w:t>
            </w:r>
          </w:p>
        </w:tc>
        <w:tc>
          <w:tcPr>
            <w:tcW w:w="567"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Union</w:t>
            </w:r>
          </w:p>
        </w:tc>
        <w:tc>
          <w:tcPr>
            <w:tcW w:w="567"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sz w:val="14"/>
                <w:szCs w:val="14"/>
              </w:rPr>
            </w:pPr>
            <w:r w:rsidRPr="00864A6A">
              <w:rPr>
                <w:rFonts w:ascii="Arial Narrow" w:eastAsia="Times New Roman" w:hAnsi="Arial Narrow" w:cs="Times New Roman"/>
                <w:sz w:val="14"/>
                <w:szCs w:val="14"/>
              </w:rPr>
              <w:t>VšZP</w:t>
            </w:r>
          </w:p>
        </w:tc>
        <w:tc>
          <w:tcPr>
            <w:tcW w:w="567" w:type="dxa"/>
            <w:shd w:val="clear" w:color="auto" w:fill="auto"/>
            <w:noWrap/>
            <w:vAlign w:val="bottom"/>
            <w:hideMark/>
          </w:tcPr>
          <w:p w:rsidR="00516396" w:rsidRPr="00864A6A" w:rsidRDefault="00DC0C07" w:rsidP="00516396">
            <w:pPr>
              <w:spacing w:line="240" w:lineRule="auto"/>
              <w:jc w:val="center"/>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ZP</w:t>
            </w:r>
            <w:r w:rsidR="00516396" w:rsidRPr="00864A6A">
              <w:rPr>
                <w:rFonts w:ascii="Arial Narrow" w:eastAsia="Times New Roman" w:hAnsi="Arial Narrow" w:cs="Times New Roman"/>
                <w:b/>
                <w:bCs/>
                <w:sz w:val="14"/>
                <w:szCs w:val="14"/>
              </w:rPr>
              <w:t xml:space="preserve"> spolu</w:t>
            </w:r>
          </w:p>
        </w:tc>
        <w:tc>
          <w:tcPr>
            <w:tcW w:w="709"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v %</w:t>
            </w:r>
          </w:p>
        </w:tc>
        <w:tc>
          <w:tcPr>
            <w:tcW w:w="620"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2015</w:t>
            </w:r>
          </w:p>
        </w:tc>
        <w:tc>
          <w:tcPr>
            <w:tcW w:w="656" w:type="dxa"/>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2016</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024 klinická biochémia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0,0058</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0,0061</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0,0061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0,0060</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-0,53</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1,53</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0,17</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029 patologická anatómia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0,0053</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0,0062</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0,0007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0,0060</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-0,53</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0,82</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031 hematológia a transfuziológia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0,0068</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0,0079</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0,0076</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0,0176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0,0149</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96,91</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3,49</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6,48</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034 klinická mikrobiológia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0,0056</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0,0064</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0,0062</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0,0064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0,0061</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-1,38</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040 klinická imunológia a alergológia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0,0080</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0,0129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0,0091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0,0095</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19,69</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3,84</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14,40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062 lekárska genetika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0,0547</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0,0127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0,0101</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0,0120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0,0555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0,0103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0,0117</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-2,40</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0,28</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1,22</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065 klinická farmakológia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0,0088</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0,0087</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0,0086</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0,0085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0,0083</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-3,29</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225 laboratórna medicína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0,0057</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0,0081</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0,0074</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0,0097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0,0082</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10,55</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259 laboratórne a diag.</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metódy v hemat. a transfúz.</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0,0061</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0,0062</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4"/>
                <w:szCs w:val="14"/>
              </w:rPr>
            </w:pPr>
            <w:r w:rsidRPr="00864A6A">
              <w:rPr>
                <w:rFonts w:ascii="Arial Narrow" w:eastAsia="Times New Roman" w:hAnsi="Arial Narrow" w:cs="Times New Roman"/>
                <w:color w:val="FFFFFF"/>
                <w:sz w:val="14"/>
                <w:szCs w:val="14"/>
              </w:rPr>
              <w:t>#DELENIENULOU!</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0,0048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0,0061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0,0061</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-1,60</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C09 laboratórne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306 kl.</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pracovné lekárstvo a kl.</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toxik.</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0,0190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0,0192</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0,0199</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0,0196</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0,0198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0,0192</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0,0216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0,0209</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6,67</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w:t>
            </w:r>
          </w:p>
        </w:tc>
      </w:tr>
      <w:tr w:rsidR="00516396" w:rsidRPr="00864A6A" w:rsidTr="005A033C">
        <w:trPr>
          <w:trHeight w:val="300"/>
        </w:trPr>
        <w:tc>
          <w:tcPr>
            <w:tcW w:w="2850" w:type="dxa"/>
            <w:gridSpan w:val="2"/>
            <w:shd w:val="clear" w:color="000000" w:fill="F2F2F2"/>
            <w:noWrap/>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 xml:space="preserve">Priemer C09 laboratórne  </w:t>
            </w:r>
          </w:p>
        </w:tc>
        <w:tc>
          <w:tcPr>
            <w:tcW w:w="709"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0,0126</w:t>
            </w:r>
          </w:p>
        </w:tc>
        <w:tc>
          <w:tcPr>
            <w:tcW w:w="556"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0,0086</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0,0088</w:t>
            </w:r>
          </w:p>
        </w:tc>
        <w:tc>
          <w:tcPr>
            <w:tcW w:w="57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0,0087</w:t>
            </w:r>
          </w:p>
        </w:tc>
        <w:tc>
          <w:tcPr>
            <w:tcW w:w="85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0,0068</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0,0064</w:t>
            </w:r>
          </w:p>
        </w:tc>
        <w:tc>
          <w:tcPr>
            <w:tcW w:w="567" w:type="dxa"/>
            <w:shd w:val="clear" w:color="000000" w:fill="F2F2F2"/>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0,0038</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0,0074</w:t>
            </w:r>
          </w:p>
        </w:tc>
        <w:tc>
          <w:tcPr>
            <w:tcW w:w="709" w:type="dxa"/>
            <w:shd w:val="clear" w:color="auto" w:fill="auto"/>
            <w:noWrap/>
            <w:vAlign w:val="center"/>
            <w:hideMark/>
          </w:tcPr>
          <w:p w:rsidR="00516396" w:rsidRPr="00864A6A" w:rsidRDefault="00516396" w:rsidP="00E86C6A">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-15,10</w:t>
            </w:r>
          </w:p>
        </w:tc>
        <w:tc>
          <w:tcPr>
            <w:tcW w:w="620" w:type="dxa"/>
            <w:shd w:val="clear" w:color="000000" w:fill="F2F2F2"/>
            <w:vAlign w:val="center"/>
            <w:hideMark/>
          </w:tcPr>
          <w:p w:rsidR="00516396" w:rsidRPr="00864A6A" w:rsidRDefault="00516396" w:rsidP="00411D34">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9,99</w:t>
            </w:r>
          </w:p>
        </w:tc>
        <w:tc>
          <w:tcPr>
            <w:tcW w:w="656" w:type="dxa"/>
            <w:shd w:val="clear" w:color="000000" w:fill="F2F2F2"/>
            <w:vAlign w:val="center"/>
            <w:hideMark/>
          </w:tcPr>
          <w:p w:rsidR="00516396" w:rsidRPr="00864A6A" w:rsidRDefault="00516396" w:rsidP="00411D34">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22,37</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023 rádiológia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0,0061</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0,0061</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0,0061</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0,0082</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0,0061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0,0088</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44,51</w:t>
            </w:r>
          </w:p>
        </w:tc>
        <w:tc>
          <w:tcPr>
            <w:tcW w:w="620"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48,85</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24,33</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228 magnetická rezonancia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0,0062</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0,0057</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0,0058</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0,0057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0,0061</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4,93</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3,22</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7,03</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247 USG v gynekológii</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0,0075</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0,0073</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0,0087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0,0150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0,0075</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2,56</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0,21</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0,15</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303 abdominálna USG u dospelých</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0,0067</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0,0072</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0,0069</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0,0071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0,0068</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-0,65</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576 počítačová tomografia - CT</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0,0053</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0,0052</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0,0052</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0,0057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0,0058</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10,74</w:t>
            </w:r>
          </w:p>
        </w:tc>
        <w:tc>
          <w:tcPr>
            <w:tcW w:w="620"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4,11</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8,70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595 mamodiagnostika v gynekológii</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0,0063</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0,0075</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0,0072</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0,0075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0,0073</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1,17</w:t>
            </w:r>
          </w:p>
        </w:tc>
        <w:tc>
          <w:tcPr>
            <w:tcW w:w="620"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0,03</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597 endoskopia respiračného systému</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0,0076</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0,0040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0,0073</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0,0073</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0,0088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0,0084</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15,19</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83"/>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C10 zobrazovacie</w:t>
            </w:r>
          </w:p>
        </w:tc>
        <w:tc>
          <w:tcPr>
            <w:tcW w:w="1701" w:type="dxa"/>
            <w:shd w:val="clear" w:color="auto" w:fill="auto"/>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712 ultrazvukové vyšetrenie cievneho systému</w:t>
            </w:r>
          </w:p>
        </w:tc>
        <w:tc>
          <w:tcPr>
            <w:tcW w:w="709" w:type="dxa"/>
            <w:shd w:val="clear" w:color="auto" w:fill="auto"/>
            <w:noWrap/>
            <w:vAlign w:val="bottom"/>
            <w:hideMark/>
          </w:tcPr>
          <w:p w:rsidR="00516396" w:rsidRPr="00864A6A" w:rsidRDefault="00516396" w:rsidP="00516396">
            <w:pPr>
              <w:spacing w:line="240" w:lineRule="auto"/>
              <w:rPr>
                <w:rFonts w:ascii="Arial Narrow" w:eastAsia="Times New Roman" w:hAnsi="Arial Narrow" w:cs="Times New Roman"/>
                <w:sz w:val="14"/>
                <w:szCs w:val="14"/>
              </w:rPr>
            </w:pPr>
            <w:r w:rsidRPr="00864A6A">
              <w:rPr>
                <w:rFonts w:ascii="Arial Narrow" w:eastAsia="Times New Roman" w:hAnsi="Arial Narrow" w:cs="Times New Roman"/>
                <w:sz w:val="14"/>
                <w:szCs w:val="14"/>
              </w:rPr>
              <w:t xml:space="preserve">  0,0066</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 </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 </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0,0066</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0,0066</w:t>
            </w:r>
          </w:p>
        </w:tc>
        <w:tc>
          <w:tcPr>
            <w:tcW w:w="567" w:type="dxa"/>
            <w:shd w:val="clear" w:color="auto" w:fill="auto"/>
            <w:noWrap/>
            <w:vAlign w:val="bottom"/>
            <w:hideMark/>
          </w:tcPr>
          <w:p w:rsidR="00516396" w:rsidRPr="00864A6A" w:rsidRDefault="00516396" w:rsidP="00516396">
            <w:pPr>
              <w:spacing w:line="240" w:lineRule="auto"/>
              <w:rPr>
                <w:rFonts w:ascii="Arial Narrow" w:eastAsia="Times New Roman" w:hAnsi="Arial Narrow" w:cs="Times New Roman"/>
                <w:color w:val="FFFFFF"/>
                <w:sz w:val="14"/>
                <w:szCs w:val="14"/>
              </w:rPr>
            </w:pPr>
            <w:r w:rsidRPr="00864A6A">
              <w:rPr>
                <w:rFonts w:ascii="Arial Narrow" w:eastAsia="Times New Roman" w:hAnsi="Arial Narrow" w:cs="Times New Roman"/>
                <w:color w:val="FFFFFF"/>
                <w:sz w:val="14"/>
                <w:szCs w:val="14"/>
              </w:rPr>
              <w:t>######</w:t>
            </w:r>
          </w:p>
        </w:tc>
        <w:tc>
          <w:tcPr>
            <w:tcW w:w="567" w:type="dxa"/>
            <w:shd w:val="clear" w:color="auto" w:fill="auto"/>
            <w:noWrap/>
            <w:vAlign w:val="bottom"/>
            <w:hideMark/>
          </w:tcPr>
          <w:p w:rsidR="00516396" w:rsidRPr="00864A6A" w:rsidRDefault="00516396" w:rsidP="00516396">
            <w:pPr>
              <w:spacing w:line="240" w:lineRule="auto"/>
              <w:rPr>
                <w:rFonts w:ascii="Arial Narrow" w:eastAsia="Times New Roman" w:hAnsi="Arial Narrow" w:cs="Times New Roman"/>
                <w:color w:val="000000"/>
                <w:sz w:val="14"/>
                <w:szCs w:val="14"/>
              </w:rPr>
            </w:pP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0,0066</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-0,85</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2850" w:type="dxa"/>
            <w:gridSpan w:val="2"/>
            <w:shd w:val="clear" w:color="000000" w:fill="F2F2F2"/>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Priemer C10 zobrazovacie</w:t>
            </w:r>
          </w:p>
        </w:tc>
        <w:tc>
          <w:tcPr>
            <w:tcW w:w="709"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0,0063</w:t>
            </w:r>
          </w:p>
        </w:tc>
        <w:tc>
          <w:tcPr>
            <w:tcW w:w="556"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0,0064</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0,0066</w:t>
            </w:r>
          </w:p>
        </w:tc>
        <w:tc>
          <w:tcPr>
            <w:tcW w:w="57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0,0066</w:t>
            </w:r>
          </w:p>
        </w:tc>
        <w:tc>
          <w:tcPr>
            <w:tcW w:w="85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0,0081</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0,0075</w:t>
            </w:r>
          </w:p>
        </w:tc>
        <w:tc>
          <w:tcPr>
            <w:tcW w:w="567" w:type="dxa"/>
            <w:shd w:val="clear" w:color="000000" w:fill="F2F2F2"/>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0,0079</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0,0079</w:t>
            </w:r>
          </w:p>
        </w:tc>
        <w:tc>
          <w:tcPr>
            <w:tcW w:w="709" w:type="dxa"/>
            <w:shd w:val="clear" w:color="auto" w:fill="auto"/>
            <w:noWrap/>
            <w:vAlign w:val="center"/>
            <w:hideMark/>
          </w:tcPr>
          <w:p w:rsidR="00516396" w:rsidRPr="00864A6A" w:rsidRDefault="00516396" w:rsidP="00E86C6A">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20,90</w:t>
            </w:r>
          </w:p>
        </w:tc>
        <w:tc>
          <w:tcPr>
            <w:tcW w:w="620" w:type="dxa"/>
            <w:shd w:val="clear" w:color="000000" w:fill="F2F2F2"/>
            <w:vAlign w:val="center"/>
            <w:hideMark/>
          </w:tcPr>
          <w:p w:rsidR="00516396" w:rsidRPr="00864A6A" w:rsidRDefault="00516396" w:rsidP="006B1DDF">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56,42</w:t>
            </w:r>
          </w:p>
        </w:tc>
        <w:tc>
          <w:tcPr>
            <w:tcW w:w="656" w:type="dxa"/>
            <w:shd w:val="clear" w:color="000000" w:fill="F2F2F2"/>
            <w:vAlign w:val="center"/>
            <w:hideMark/>
          </w:tcPr>
          <w:p w:rsidR="00516396" w:rsidRPr="00864A6A" w:rsidRDefault="00516396" w:rsidP="00411D34">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10,46</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027 fyziatria, balneológia a lieč.</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rehab.</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0,0101</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0,0156</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0,0134</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0,0104</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0,0149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0,0131</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-2,21</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22,26</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48,89</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043 radiačná onkológia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0,0121</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0,0102</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0,0106</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0,0150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0,0098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0,0103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0,0114</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6,93</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0,87</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0,92</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047 nukleárna medicína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0,0273</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0,0249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0,0254</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0,0258</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0,0359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0,0475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0,0333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0,0343</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32,97</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3,79</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17,36</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585 diagnostická a intervenčná ezofagogastroduodenoskopia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0,0077</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0,0070</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0,0198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0,0070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0,0071</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0,29</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586 diagnostická a intervenčná kolonoskópia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0,0070</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 </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0,0070</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0,0071</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0,0070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0,0071</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1,09</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588 endoskopická retrográdna cholangiopankreatikografia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0,0067</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0,0073</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0,0072</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0,0135</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0,0150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0,0146</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102,60</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593 intervenčná rádiológia</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0,0057</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0,0073</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0,0070</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0,0513</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0,0326</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0,0198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0,0248</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252,92</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6,57</w:t>
            </w:r>
          </w:p>
        </w:tc>
        <w:tc>
          <w:tcPr>
            <w:tcW w:w="656" w:type="dxa"/>
            <w:shd w:val="clear" w:color="auto" w:fill="auto"/>
            <w:noWrap/>
            <w:vAlign w:val="bottom"/>
            <w:hideMark/>
          </w:tcPr>
          <w:p w:rsidR="00516396" w:rsidRPr="00864A6A" w:rsidRDefault="00516396" w:rsidP="00411D34">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1149" w:type="dxa"/>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C11 ostané</w:t>
            </w:r>
            <w:r w:rsidR="00E91423" w:rsidRPr="00864A6A">
              <w:rPr>
                <w:rFonts w:ascii="Arial Narrow" w:eastAsia="Times New Roman" w:hAnsi="Arial Narrow" w:cs="Times New Roman"/>
                <w:color w:val="000000"/>
                <w:sz w:val="14"/>
                <w:szCs w:val="14"/>
              </w:rPr>
              <w:t xml:space="preserve"> </w:t>
            </w:r>
            <w:r w:rsidRPr="00864A6A">
              <w:rPr>
                <w:rFonts w:ascii="Arial Narrow" w:eastAsia="Times New Roman" w:hAnsi="Arial Narrow" w:cs="Times New Roman"/>
                <w:color w:val="000000"/>
                <w:sz w:val="14"/>
                <w:szCs w:val="14"/>
              </w:rPr>
              <w:t>(terap., funkč.)</w:t>
            </w:r>
          </w:p>
        </w:tc>
        <w:tc>
          <w:tcPr>
            <w:tcW w:w="1701" w:type="dxa"/>
            <w:shd w:val="clear" w:color="auto" w:fill="auto"/>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594 intervenčná USG v urológii</w:t>
            </w:r>
          </w:p>
        </w:tc>
        <w:tc>
          <w:tcPr>
            <w:tcW w:w="709"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0,0072</w:t>
            </w:r>
          </w:p>
        </w:tc>
        <w:tc>
          <w:tcPr>
            <w:tcW w:w="556"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0,0068</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0,0071</w:t>
            </w:r>
          </w:p>
        </w:tc>
        <w:tc>
          <w:tcPr>
            <w:tcW w:w="57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0,0071</w:t>
            </w:r>
          </w:p>
        </w:tc>
        <w:tc>
          <w:tcPr>
            <w:tcW w:w="858"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0,0079</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0,0070</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4"/>
                <w:szCs w:val="14"/>
              </w:rPr>
            </w:pPr>
            <w:r w:rsidRPr="00864A6A">
              <w:rPr>
                <w:rFonts w:ascii="Arial Narrow" w:eastAsia="Times New Roman" w:hAnsi="Arial Narrow" w:cs="Times New Roman"/>
                <w:color w:val="000000"/>
                <w:sz w:val="14"/>
                <w:szCs w:val="14"/>
              </w:rPr>
              <w:t>0,0082</w:t>
            </w:r>
          </w:p>
        </w:tc>
        <w:tc>
          <w:tcPr>
            <w:tcW w:w="567" w:type="dxa"/>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0,0080</w:t>
            </w:r>
          </w:p>
        </w:tc>
        <w:tc>
          <w:tcPr>
            <w:tcW w:w="709" w:type="dxa"/>
            <w:shd w:val="clear" w:color="auto" w:fill="auto"/>
            <w:noWrap/>
            <w:vAlign w:val="bottom"/>
            <w:hideMark/>
          </w:tcPr>
          <w:p w:rsidR="00516396" w:rsidRPr="00864A6A" w:rsidRDefault="00516396" w:rsidP="00E86C6A">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12,71</w:t>
            </w:r>
          </w:p>
        </w:tc>
        <w:tc>
          <w:tcPr>
            <w:tcW w:w="620"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0,05</w:t>
            </w:r>
          </w:p>
        </w:tc>
        <w:tc>
          <w:tcPr>
            <w:tcW w:w="656" w:type="dxa"/>
            <w:shd w:val="clear" w:color="auto" w:fill="auto"/>
            <w:noWrap/>
            <w:vAlign w:val="bottom"/>
            <w:hideMark/>
          </w:tcPr>
          <w:p w:rsidR="00516396" w:rsidRPr="00864A6A" w:rsidRDefault="00516396" w:rsidP="006B1DDF">
            <w:pPr>
              <w:spacing w:line="240" w:lineRule="auto"/>
              <w:jc w:val="right"/>
              <w:rPr>
                <w:rFonts w:ascii="Arial Narrow" w:eastAsia="Times New Roman" w:hAnsi="Arial Narrow" w:cs="Times New Roman"/>
                <w:sz w:val="14"/>
                <w:szCs w:val="14"/>
              </w:rPr>
            </w:pPr>
            <w:r w:rsidRPr="00864A6A">
              <w:rPr>
                <w:rFonts w:ascii="Arial Narrow" w:eastAsia="Times New Roman" w:hAnsi="Arial Narrow" w:cs="Times New Roman"/>
                <w:sz w:val="14"/>
                <w:szCs w:val="14"/>
              </w:rPr>
              <w:t>0,00</w:t>
            </w:r>
          </w:p>
        </w:tc>
      </w:tr>
      <w:tr w:rsidR="00516396" w:rsidRPr="00864A6A" w:rsidTr="005A033C">
        <w:trPr>
          <w:trHeight w:val="300"/>
        </w:trPr>
        <w:tc>
          <w:tcPr>
            <w:tcW w:w="2850" w:type="dxa"/>
            <w:gridSpan w:val="2"/>
            <w:shd w:val="clear" w:color="000000" w:fill="F2F2F2"/>
            <w:noWrap/>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Priemer C11 ostané</w:t>
            </w:r>
            <w:r w:rsidR="008C5200" w:rsidRPr="00864A6A">
              <w:rPr>
                <w:rFonts w:ascii="Arial Narrow" w:eastAsia="Times New Roman" w:hAnsi="Arial Narrow" w:cs="Times New Roman"/>
                <w:b/>
                <w:color w:val="000000"/>
                <w:sz w:val="14"/>
                <w:szCs w:val="14"/>
              </w:rPr>
              <w:t xml:space="preserve"> </w:t>
            </w:r>
            <w:r w:rsidRPr="00864A6A">
              <w:rPr>
                <w:rFonts w:ascii="Arial Narrow" w:eastAsia="Times New Roman" w:hAnsi="Arial Narrow" w:cs="Times New Roman"/>
                <w:b/>
                <w:color w:val="000000"/>
                <w:sz w:val="14"/>
                <w:szCs w:val="14"/>
              </w:rPr>
              <w:t xml:space="preserve">(terap., funkč.) </w:t>
            </w:r>
          </w:p>
        </w:tc>
        <w:tc>
          <w:tcPr>
            <w:tcW w:w="709"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0,0104</w:t>
            </w:r>
          </w:p>
        </w:tc>
        <w:tc>
          <w:tcPr>
            <w:tcW w:w="556"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0,0104</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0,0109</w:t>
            </w:r>
          </w:p>
        </w:tc>
        <w:tc>
          <w:tcPr>
            <w:tcW w:w="57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0,0107</w:t>
            </w:r>
          </w:p>
        </w:tc>
        <w:tc>
          <w:tcPr>
            <w:tcW w:w="85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0,0153</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0,0135</w:t>
            </w:r>
          </w:p>
        </w:tc>
        <w:tc>
          <w:tcPr>
            <w:tcW w:w="567" w:type="dxa"/>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0,0170</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0,0163</w:t>
            </w:r>
          </w:p>
        </w:tc>
        <w:tc>
          <w:tcPr>
            <w:tcW w:w="709" w:type="dxa"/>
            <w:shd w:val="clear" w:color="auto" w:fill="auto"/>
            <w:noWrap/>
            <w:vAlign w:val="center"/>
            <w:hideMark/>
          </w:tcPr>
          <w:p w:rsidR="00516396" w:rsidRPr="00864A6A" w:rsidRDefault="00516396" w:rsidP="00E86C6A">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53,05</w:t>
            </w:r>
          </w:p>
        </w:tc>
        <w:tc>
          <w:tcPr>
            <w:tcW w:w="620" w:type="dxa"/>
            <w:shd w:val="clear" w:color="000000" w:fill="F2F2F2"/>
            <w:vAlign w:val="center"/>
            <w:hideMark/>
          </w:tcPr>
          <w:p w:rsidR="00516396" w:rsidRPr="00864A6A" w:rsidRDefault="00516396" w:rsidP="006B1DDF">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33,59</w:t>
            </w:r>
          </w:p>
        </w:tc>
        <w:tc>
          <w:tcPr>
            <w:tcW w:w="656" w:type="dxa"/>
            <w:shd w:val="clear" w:color="000000" w:fill="F2F2F2"/>
            <w:vAlign w:val="center"/>
            <w:hideMark/>
          </w:tcPr>
          <w:p w:rsidR="00516396" w:rsidRPr="00864A6A" w:rsidRDefault="00516396" w:rsidP="006B1DDF">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67,17</w:t>
            </w:r>
          </w:p>
        </w:tc>
      </w:tr>
      <w:tr w:rsidR="00516396" w:rsidRPr="00864A6A" w:rsidTr="005A033C">
        <w:trPr>
          <w:trHeight w:val="300"/>
        </w:trPr>
        <w:tc>
          <w:tcPr>
            <w:tcW w:w="2850" w:type="dxa"/>
            <w:gridSpan w:val="2"/>
            <w:shd w:val="clear" w:color="000000" w:fill="F2F2F2"/>
            <w:noWrap/>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Celkový priemer</w:t>
            </w:r>
          </w:p>
        </w:tc>
        <w:tc>
          <w:tcPr>
            <w:tcW w:w="709"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0,0100</w:t>
            </w:r>
          </w:p>
        </w:tc>
        <w:tc>
          <w:tcPr>
            <w:tcW w:w="556"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0,0085</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0,0088</w:t>
            </w:r>
          </w:p>
        </w:tc>
        <w:tc>
          <w:tcPr>
            <w:tcW w:w="57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0,0087</w:t>
            </w:r>
          </w:p>
        </w:tc>
        <w:tc>
          <w:tcPr>
            <w:tcW w:w="858"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0,0081</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4"/>
                <w:szCs w:val="14"/>
              </w:rPr>
            </w:pPr>
            <w:r w:rsidRPr="00864A6A">
              <w:rPr>
                <w:rFonts w:ascii="Arial Narrow" w:eastAsia="Times New Roman" w:hAnsi="Arial Narrow" w:cs="Times New Roman"/>
                <w:b/>
                <w:color w:val="000000"/>
                <w:sz w:val="14"/>
                <w:szCs w:val="14"/>
              </w:rPr>
              <w:t>0,0073</w:t>
            </w:r>
          </w:p>
        </w:tc>
        <w:tc>
          <w:tcPr>
            <w:tcW w:w="567" w:type="dxa"/>
            <w:shd w:val="clear" w:color="000000" w:fill="F2F2F2"/>
            <w:noWrap/>
            <w:vAlign w:val="center"/>
            <w:hideMark/>
          </w:tcPr>
          <w:p w:rsidR="00516396" w:rsidRPr="00864A6A" w:rsidRDefault="00516396" w:rsidP="00516396">
            <w:pPr>
              <w:spacing w:line="240" w:lineRule="auto"/>
              <w:jc w:val="center"/>
              <w:rPr>
                <w:rFonts w:ascii="Arial Narrow" w:eastAsia="Times New Roman" w:hAnsi="Arial Narrow" w:cs="Times New Roman"/>
                <w:b/>
                <w:bCs/>
                <w:sz w:val="14"/>
                <w:szCs w:val="14"/>
              </w:rPr>
            </w:pPr>
            <w:r w:rsidRPr="00864A6A">
              <w:rPr>
                <w:rFonts w:ascii="Arial Narrow" w:eastAsia="Times New Roman" w:hAnsi="Arial Narrow" w:cs="Times New Roman"/>
                <w:b/>
                <w:bCs/>
                <w:sz w:val="14"/>
                <w:szCs w:val="14"/>
              </w:rPr>
              <w:t>0,0055</w:t>
            </w:r>
          </w:p>
        </w:tc>
        <w:tc>
          <w:tcPr>
            <w:tcW w:w="567" w:type="dxa"/>
            <w:shd w:val="clear" w:color="000000" w:fill="F2F2F2"/>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14"/>
                <w:szCs w:val="14"/>
              </w:rPr>
            </w:pPr>
            <w:r w:rsidRPr="00864A6A">
              <w:rPr>
                <w:rFonts w:ascii="Arial Narrow" w:eastAsia="Times New Roman" w:hAnsi="Arial Narrow" w:cs="Times New Roman"/>
                <w:b/>
                <w:bCs/>
                <w:color w:val="000000"/>
                <w:sz w:val="14"/>
                <w:szCs w:val="14"/>
              </w:rPr>
              <w:t>0,0083</w:t>
            </w:r>
          </w:p>
        </w:tc>
        <w:tc>
          <w:tcPr>
            <w:tcW w:w="709" w:type="dxa"/>
            <w:shd w:val="clear" w:color="auto" w:fill="auto"/>
            <w:noWrap/>
            <w:vAlign w:val="center"/>
            <w:hideMark/>
          </w:tcPr>
          <w:p w:rsidR="00516396" w:rsidRPr="00864A6A" w:rsidRDefault="00516396" w:rsidP="00E86C6A">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-3,65</w:t>
            </w:r>
          </w:p>
        </w:tc>
        <w:tc>
          <w:tcPr>
            <w:tcW w:w="620" w:type="dxa"/>
            <w:shd w:val="clear" w:color="000000" w:fill="F2F2F2"/>
            <w:vAlign w:val="center"/>
            <w:hideMark/>
          </w:tcPr>
          <w:p w:rsidR="00516396" w:rsidRPr="00864A6A" w:rsidRDefault="00516396" w:rsidP="006B1DDF">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100,00</w:t>
            </w:r>
          </w:p>
        </w:tc>
        <w:tc>
          <w:tcPr>
            <w:tcW w:w="656" w:type="dxa"/>
            <w:shd w:val="clear" w:color="000000" w:fill="F2F2F2"/>
            <w:vAlign w:val="center"/>
            <w:hideMark/>
          </w:tcPr>
          <w:p w:rsidR="00516396" w:rsidRPr="00864A6A" w:rsidRDefault="00516396" w:rsidP="006B1DDF">
            <w:pPr>
              <w:spacing w:line="240" w:lineRule="auto"/>
              <w:jc w:val="center"/>
              <w:rPr>
                <w:rFonts w:ascii="Arial Narrow" w:eastAsia="Times New Roman" w:hAnsi="Arial Narrow" w:cs="Times New Roman"/>
                <w:b/>
                <w:sz w:val="14"/>
                <w:szCs w:val="14"/>
              </w:rPr>
            </w:pPr>
            <w:r w:rsidRPr="00864A6A">
              <w:rPr>
                <w:rFonts w:ascii="Arial Narrow" w:eastAsia="Times New Roman" w:hAnsi="Arial Narrow" w:cs="Times New Roman"/>
                <w:b/>
                <w:sz w:val="14"/>
                <w:szCs w:val="14"/>
              </w:rPr>
              <w:t>100,00</w:t>
            </w:r>
          </w:p>
        </w:tc>
      </w:tr>
    </w:tbl>
    <w:p w:rsidR="00516396" w:rsidRPr="00864A6A" w:rsidRDefault="00516396" w:rsidP="00516396">
      <w:pPr>
        <w:spacing w:line="240" w:lineRule="auto"/>
        <w:rPr>
          <w:bCs/>
          <w:i/>
        </w:rPr>
      </w:pPr>
      <w:r w:rsidRPr="00864A6A">
        <w:rPr>
          <w:bCs/>
          <w:i/>
        </w:rPr>
        <w:t xml:space="preserve">Zdroj: ZP </w:t>
      </w:r>
    </w:p>
    <w:p w:rsidR="00516396" w:rsidRPr="00864A6A" w:rsidRDefault="00516396" w:rsidP="00516396">
      <w:pPr>
        <w:spacing w:line="240" w:lineRule="auto"/>
        <w:jc w:val="left"/>
        <w:rPr>
          <w:rFonts w:cs="Times New Roman"/>
          <w:b/>
          <w:bCs/>
          <w:color w:val="000000" w:themeColor="text1"/>
          <w:lang w:eastAsia="cs-CZ"/>
        </w:rPr>
      </w:pPr>
      <w:r w:rsidRPr="00864A6A">
        <w:rPr>
          <w:color w:val="000000" w:themeColor="text1"/>
        </w:rPr>
        <w:br w:type="page"/>
      </w:r>
    </w:p>
    <w:p w:rsidR="00516396" w:rsidRPr="00864A6A" w:rsidRDefault="00516761" w:rsidP="00516396">
      <w:pPr>
        <w:spacing w:line="240" w:lineRule="auto"/>
        <w:rPr>
          <w:rFonts w:cs="Times New Roman"/>
          <w:b/>
          <w:bCs/>
          <w:color w:val="000000" w:themeColor="text1"/>
          <w:sz w:val="24"/>
          <w:szCs w:val="24"/>
          <w:lang w:eastAsia="cs-CZ"/>
        </w:rPr>
      </w:pPr>
      <w:bookmarkStart w:id="250" w:name="_Toc485028214"/>
      <w:bookmarkStart w:id="251" w:name="_Toc485029732"/>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14</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bCs/>
          <w:color w:val="000000" w:themeColor="text1"/>
          <w:sz w:val="24"/>
          <w:szCs w:val="24"/>
          <w:lang w:eastAsia="cs-CZ"/>
        </w:rPr>
        <w:t>Prehľad vybraných ukazovateľov pri zabezpečení  ZS  v ŠAS vo vybraných odbornostiach v roku  2016</w:t>
      </w:r>
      <w:bookmarkEnd w:id="250"/>
      <w:bookmarkEnd w:id="251"/>
    </w:p>
    <w:tbl>
      <w:tblPr>
        <w:tblW w:w="9498" w:type="dxa"/>
        <w:tblInd w:w="-72" w:type="dxa"/>
        <w:tblCellMar>
          <w:left w:w="70" w:type="dxa"/>
          <w:right w:w="70" w:type="dxa"/>
        </w:tblCellMar>
        <w:tblLook w:val="04A0" w:firstRow="1" w:lastRow="0" w:firstColumn="1" w:lastColumn="0" w:noHBand="0" w:noVBand="1"/>
      </w:tblPr>
      <w:tblGrid>
        <w:gridCol w:w="1581"/>
        <w:gridCol w:w="694"/>
        <w:gridCol w:w="747"/>
        <w:gridCol w:w="1364"/>
        <w:gridCol w:w="870"/>
        <w:gridCol w:w="1407"/>
        <w:gridCol w:w="850"/>
        <w:gridCol w:w="874"/>
        <w:gridCol w:w="1111"/>
      </w:tblGrid>
      <w:tr w:rsidR="00516396" w:rsidRPr="00864A6A" w:rsidTr="007976E4">
        <w:trPr>
          <w:trHeight w:val="614"/>
        </w:trPr>
        <w:tc>
          <w:tcPr>
            <w:tcW w:w="158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6"/>
                <w:szCs w:val="16"/>
              </w:rPr>
            </w:pPr>
            <w:r w:rsidRPr="00864A6A">
              <w:rPr>
                <w:rFonts w:ascii="Arial Narrow" w:eastAsia="Times New Roman" w:hAnsi="Arial Narrow" w:cs="Times New Roman"/>
                <w:b/>
                <w:color w:val="000000"/>
                <w:sz w:val="16"/>
                <w:szCs w:val="16"/>
              </w:rPr>
              <w:t>Menovky riadkov</w:t>
            </w:r>
          </w:p>
        </w:tc>
        <w:tc>
          <w:tcPr>
            <w:tcW w:w="0" w:type="auto"/>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6"/>
                <w:szCs w:val="16"/>
              </w:rPr>
            </w:pPr>
            <w:r w:rsidRPr="00864A6A">
              <w:rPr>
                <w:rFonts w:ascii="Arial Narrow" w:eastAsia="Times New Roman" w:hAnsi="Arial Narrow" w:cs="Times New Roman"/>
                <w:b/>
                <w:color w:val="000000"/>
                <w:sz w:val="16"/>
                <w:szCs w:val="16"/>
              </w:rPr>
              <w:t>ZP</w:t>
            </w:r>
          </w:p>
        </w:tc>
        <w:tc>
          <w:tcPr>
            <w:tcW w:w="0" w:type="auto"/>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počet URČ</w:t>
            </w:r>
          </w:p>
        </w:tc>
        <w:tc>
          <w:tcPr>
            <w:tcW w:w="0" w:type="auto"/>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 xml:space="preserve">EVIDENČNE uznané výkony           v </w:t>
            </w:r>
            <w:r w:rsidR="00E81708" w:rsidRPr="00864A6A">
              <w:rPr>
                <w:rFonts w:ascii="Arial Narrow" w:eastAsia="Times New Roman" w:hAnsi="Arial Narrow" w:cs="Times New Roman"/>
                <w:b/>
                <w:sz w:val="16"/>
                <w:szCs w:val="16"/>
              </w:rPr>
              <w:t>eur</w:t>
            </w:r>
          </w:p>
        </w:tc>
        <w:tc>
          <w:tcPr>
            <w:tcW w:w="0" w:type="auto"/>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Prepočet na 1 URČ</w:t>
            </w:r>
            <w:r w:rsidRPr="00864A6A">
              <w:rPr>
                <w:rFonts w:ascii="Arial Narrow" w:eastAsia="Times New Roman" w:hAnsi="Arial Narrow" w:cs="Times New Roman"/>
                <w:b/>
                <w:sz w:val="16"/>
                <w:szCs w:val="16"/>
              </w:rPr>
              <w:br/>
              <w:t xml:space="preserve"> v </w:t>
            </w:r>
            <w:r w:rsidR="00E81708" w:rsidRPr="00864A6A">
              <w:rPr>
                <w:rFonts w:ascii="Arial Narrow" w:eastAsia="Times New Roman" w:hAnsi="Arial Narrow" w:cs="Times New Roman"/>
                <w:b/>
                <w:sz w:val="16"/>
                <w:szCs w:val="16"/>
              </w:rPr>
              <w:t>eur</w:t>
            </w:r>
          </w:p>
        </w:tc>
        <w:tc>
          <w:tcPr>
            <w:tcW w:w="140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 xml:space="preserve">FINANČNE uznané výkony v </w:t>
            </w:r>
            <w:r w:rsidR="00E81708" w:rsidRPr="00864A6A">
              <w:rPr>
                <w:rFonts w:ascii="Arial Narrow" w:eastAsia="Times New Roman" w:hAnsi="Arial Narrow" w:cs="Times New Roman"/>
                <w:b/>
                <w:sz w:val="16"/>
                <w:szCs w:val="16"/>
              </w:rPr>
              <w:t>eur</w:t>
            </w:r>
          </w:p>
        </w:tc>
        <w:tc>
          <w:tcPr>
            <w:tcW w:w="85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 xml:space="preserve">Prepočet na 1 URČ </w:t>
            </w:r>
            <w:r w:rsidRPr="00864A6A">
              <w:rPr>
                <w:rFonts w:ascii="Arial Narrow" w:eastAsia="Times New Roman" w:hAnsi="Arial Narrow" w:cs="Times New Roman"/>
                <w:b/>
                <w:sz w:val="16"/>
                <w:szCs w:val="16"/>
              </w:rPr>
              <w:br/>
              <w:t xml:space="preserve">v </w:t>
            </w:r>
            <w:r w:rsidR="00E81708" w:rsidRPr="00864A6A">
              <w:rPr>
                <w:rFonts w:ascii="Arial Narrow" w:eastAsia="Times New Roman" w:hAnsi="Arial Narrow" w:cs="Times New Roman"/>
                <w:b/>
                <w:sz w:val="16"/>
                <w:szCs w:val="16"/>
              </w:rPr>
              <w:t>eur</w:t>
            </w:r>
          </w:p>
        </w:tc>
        <w:tc>
          <w:tcPr>
            <w:tcW w:w="874"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Rozdiel</w:t>
            </w:r>
            <w:r w:rsidRPr="00864A6A">
              <w:rPr>
                <w:rFonts w:ascii="Arial Narrow" w:eastAsia="Times New Roman" w:hAnsi="Arial Narrow" w:cs="Times New Roman"/>
                <w:b/>
                <w:sz w:val="16"/>
                <w:szCs w:val="16"/>
              </w:rPr>
              <w:br/>
              <w:t>tzv. nadlimitné výkony</w:t>
            </w:r>
          </w:p>
        </w:tc>
        <w:tc>
          <w:tcPr>
            <w:tcW w:w="111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sz w:val="16"/>
                <w:szCs w:val="16"/>
              </w:rPr>
            </w:pPr>
            <w:r w:rsidRPr="00864A6A">
              <w:rPr>
                <w:rFonts w:ascii="Arial Narrow" w:eastAsia="Times New Roman" w:hAnsi="Arial Narrow" w:cs="Times New Roman"/>
                <w:b/>
                <w:sz w:val="16"/>
                <w:szCs w:val="16"/>
              </w:rPr>
              <w:t xml:space="preserve">Prepočet na 1 URČ </w:t>
            </w:r>
            <w:r w:rsidRPr="00864A6A">
              <w:rPr>
                <w:rFonts w:ascii="Arial Narrow" w:eastAsia="Times New Roman" w:hAnsi="Arial Narrow" w:cs="Times New Roman"/>
                <w:b/>
                <w:sz w:val="16"/>
                <w:szCs w:val="16"/>
              </w:rPr>
              <w:br/>
              <w:t xml:space="preserve">v </w:t>
            </w:r>
            <w:r w:rsidR="00E81708" w:rsidRPr="00864A6A">
              <w:rPr>
                <w:rFonts w:ascii="Arial Narrow" w:eastAsia="Times New Roman" w:hAnsi="Arial Narrow" w:cs="Times New Roman"/>
                <w:b/>
                <w:sz w:val="16"/>
                <w:szCs w:val="16"/>
              </w:rPr>
              <w:t>eur</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001 – vnútorné lekárstvo</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266 114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6 168 663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23,18</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6 168 663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23,18</w:t>
            </w:r>
          </w:p>
        </w:tc>
        <w:tc>
          <w:tcPr>
            <w:tcW w:w="874"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69 041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1 353 791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19,61</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1 353 791</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19,61</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 </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789 791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18 302 177</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23,17</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17 409 042</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22,04</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893 135</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1,13</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001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1 124 946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25 824 631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22,96</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24 931 496</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22,16</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893 135</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0,79</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009 – gynekológia a pôrodníctvo</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336 160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17 344 972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51,60</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17 344 972</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51,60</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111 246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7 272 760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65,38</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7 272 760</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65,38</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1 501 873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46 128 670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30,71</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45 289 941</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30,16</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838 729</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0,56</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009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1 949 279</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70 746 402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36,29</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69 907 673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35,86</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838 729</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0,43</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010 - chirurgia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271 174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7 872 813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29,03</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7 872 813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29,03</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86 002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2 351 766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27,35</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2 351 766</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27,35</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639 408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22 938 836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35,88</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21 752 379</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34,02</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1 186 457</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1,86</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010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996 584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33 163 415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33,28</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31 976 958</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32,09</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1 186 457</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1,19</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011 – ortopédia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193 899</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5 116 788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26,39</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5 116 788</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26,39</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54 166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1 767 953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32,64</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1 767 953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32,64</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531 298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21 266 854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40,03</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20 211 969</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38,04</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1 054 885</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1,99</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011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779 363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28 151 595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36,12</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27 096 710</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34,77</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1 054 885</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1,35</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012 - urológia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108 040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2 560 665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23,70</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2 560 665</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23,70</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26 326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671 025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25,49</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671 025</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25,49</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352 471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11 497 450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32,62</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11 064 523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31,39</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432 927</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1,23</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012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486 837</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14 729 140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30,25</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14 296 213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29,37</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432 927</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0,89</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8C5200">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 xml:space="preserve">019 kl. </w:t>
            </w:r>
            <w:r w:rsidR="008C5200" w:rsidRPr="00864A6A">
              <w:rPr>
                <w:rFonts w:ascii="Arial Narrow" w:eastAsia="Times New Roman" w:hAnsi="Arial Narrow" w:cs="Times New Roman"/>
                <w:color w:val="000000"/>
                <w:sz w:val="16"/>
                <w:szCs w:val="16"/>
              </w:rPr>
              <w:t>onkológia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26 986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4 964 986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183,98</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4 964 986</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183,98</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5 778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3 011 657</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521,23</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3 011 657</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521,23</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91 694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46 292 913</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504,86</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46 020 237</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501,89</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272 676</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2,97</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019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124 458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54 269 556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436,05</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53 996 880</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433,86</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272 676</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2,19</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040 – kl.</w:t>
            </w:r>
            <w:r w:rsidR="008C5200" w:rsidRPr="00864A6A">
              <w:rPr>
                <w:rFonts w:ascii="Arial Narrow" w:eastAsia="Times New Roman" w:hAnsi="Arial Narrow" w:cs="Times New Roman"/>
                <w:color w:val="000000"/>
                <w:sz w:val="16"/>
                <w:szCs w:val="16"/>
              </w:rPr>
              <w:t xml:space="preserve"> </w:t>
            </w:r>
            <w:r w:rsidRPr="00864A6A">
              <w:rPr>
                <w:rFonts w:ascii="Arial Narrow" w:eastAsia="Times New Roman" w:hAnsi="Arial Narrow" w:cs="Times New Roman"/>
                <w:color w:val="000000"/>
                <w:sz w:val="16"/>
                <w:szCs w:val="16"/>
              </w:rPr>
              <w:t>imunológia a alergológia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219 319</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8 989 634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40,99</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8 989 634</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40,99</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76 786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3 176 286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41,37</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3 176 286</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41,37</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646 051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29 631 232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45,87</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29 147 941</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45,12</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483 291</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0,75</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040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942 156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0,00</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0,00</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color w:val="FFFFFF"/>
                <w:sz w:val="16"/>
                <w:szCs w:val="16"/>
              </w:rPr>
            </w:pPr>
            <w:r w:rsidRPr="00864A6A">
              <w:rPr>
                <w:rFonts w:ascii="Arial Narrow" w:eastAsia="Times New Roman" w:hAnsi="Arial Narrow" w:cs="Times New Roman"/>
                <w:b/>
                <w:bCs/>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color w:val="FFFFFF"/>
                <w:sz w:val="16"/>
                <w:szCs w:val="16"/>
              </w:rPr>
            </w:pPr>
            <w:r w:rsidRPr="00864A6A">
              <w:rPr>
                <w:rFonts w:ascii="Arial Narrow" w:eastAsia="Times New Roman" w:hAnsi="Arial Narrow" w:cs="Times New Roman"/>
                <w:b/>
                <w:bCs/>
                <w:color w:val="FFFFFF"/>
                <w:sz w:val="16"/>
                <w:szCs w:val="16"/>
              </w:rPr>
              <w:t>0,00</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049 – kardiológia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109 491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5 717 881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52,22</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5 717 881</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52,22</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25 278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1 184 075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46,84</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1 184 075</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46,84</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361 235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15 536 185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43,01</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14 583 107</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40,37</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953 078</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2,64</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049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496 004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22 438 141</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45,24</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21 485 063</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43,32</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953 078</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1,92</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050 - diabetológia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80 398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2 286 270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28,44</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2 286 270</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28,44</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16 830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422 434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25,10</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422 434</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25,10</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256 274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7 438 846</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29,03</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6 938 000</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27,07</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500 846</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1,95</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050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353 502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10 147 550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28,71</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9 646 704</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27,29</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500 846</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1,42</w:t>
            </w:r>
          </w:p>
        </w:tc>
      </w:tr>
      <w:tr w:rsidR="00516396" w:rsidRPr="00864A6A" w:rsidTr="007976E4">
        <w:trPr>
          <w:trHeight w:val="300"/>
        </w:trPr>
        <w:tc>
          <w:tcPr>
            <w:tcW w:w="1581" w:type="dxa"/>
            <w:vMerge w:val="restart"/>
            <w:tcBorders>
              <w:top w:val="nil"/>
              <w:left w:val="single" w:sz="4" w:space="0" w:color="auto"/>
              <w:bottom w:val="single" w:sz="4" w:space="0" w:color="000000"/>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610 -  ADOS  ošetrovateľ.</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DÔVERA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9 654</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2 920 638</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302,53</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2 920 638</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302,53</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Union</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1 945</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1 010 997</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519,79</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1 010 997</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519,79</w:t>
            </w:r>
          </w:p>
        </w:tc>
        <w:tc>
          <w:tcPr>
            <w:tcW w:w="874"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 </w:t>
            </w:r>
          </w:p>
        </w:tc>
        <w:tc>
          <w:tcPr>
            <w:tcW w:w="111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FFFFFF"/>
                <w:sz w:val="16"/>
                <w:szCs w:val="16"/>
              </w:rPr>
            </w:pPr>
            <w:r w:rsidRPr="00864A6A">
              <w:rPr>
                <w:rFonts w:ascii="Arial Narrow" w:eastAsia="Times New Roman" w:hAnsi="Arial Narrow" w:cs="Times New Roman"/>
                <w:color w:val="FFFFFF"/>
                <w:sz w:val="16"/>
                <w:szCs w:val="16"/>
              </w:rPr>
              <w:t>0,00</w:t>
            </w:r>
          </w:p>
        </w:tc>
      </w:tr>
      <w:tr w:rsidR="00516396" w:rsidRPr="00864A6A" w:rsidTr="007976E4">
        <w:trPr>
          <w:trHeight w:val="300"/>
        </w:trPr>
        <w:tc>
          <w:tcPr>
            <w:tcW w:w="1581" w:type="dxa"/>
            <w:vMerge/>
            <w:tcBorders>
              <w:top w:val="nil"/>
              <w:left w:val="single" w:sz="4" w:space="0" w:color="auto"/>
              <w:bottom w:val="single" w:sz="4" w:space="0" w:color="000000"/>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VšZP</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30 790</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13 357 957</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433,84</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11 086 534</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360,07</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2 271 423</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color w:val="000000"/>
                <w:sz w:val="16"/>
                <w:szCs w:val="16"/>
              </w:rPr>
            </w:pPr>
            <w:r w:rsidRPr="00864A6A">
              <w:rPr>
                <w:rFonts w:ascii="Arial Narrow" w:eastAsia="Times New Roman" w:hAnsi="Arial Narrow" w:cs="Times New Roman"/>
                <w:color w:val="000000"/>
                <w:sz w:val="16"/>
                <w:szCs w:val="16"/>
              </w:rPr>
              <w:t>73,77</w:t>
            </w:r>
          </w:p>
        </w:tc>
      </w:tr>
      <w:tr w:rsidR="00516396" w:rsidRPr="00864A6A" w:rsidTr="007976E4">
        <w:trPr>
          <w:trHeight w:val="300"/>
        </w:trPr>
        <w:tc>
          <w:tcPr>
            <w:tcW w:w="1581"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610 Celková hodnota</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 </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42 389</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17 289 592</w:t>
            </w:r>
          </w:p>
        </w:tc>
        <w:tc>
          <w:tcPr>
            <w:tcW w:w="0" w:type="auto"/>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407,88</w:t>
            </w:r>
          </w:p>
        </w:tc>
        <w:tc>
          <w:tcPr>
            <w:tcW w:w="1407"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15 018 169</w:t>
            </w:r>
          </w:p>
        </w:tc>
        <w:tc>
          <w:tcPr>
            <w:tcW w:w="85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354,29</w:t>
            </w:r>
          </w:p>
        </w:tc>
        <w:tc>
          <w:tcPr>
            <w:tcW w:w="87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2 271 423</w:t>
            </w:r>
          </w:p>
        </w:tc>
        <w:tc>
          <w:tcPr>
            <w:tcW w:w="111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right"/>
              <w:rPr>
                <w:rFonts w:ascii="Arial Narrow" w:eastAsia="Times New Roman" w:hAnsi="Arial Narrow" w:cs="Times New Roman"/>
                <w:b/>
                <w:bCs/>
                <w:sz w:val="16"/>
                <w:szCs w:val="16"/>
              </w:rPr>
            </w:pPr>
            <w:r w:rsidRPr="00864A6A">
              <w:rPr>
                <w:rFonts w:ascii="Arial Narrow" w:eastAsia="Times New Roman" w:hAnsi="Arial Narrow" w:cs="Times New Roman"/>
                <w:b/>
                <w:bCs/>
                <w:sz w:val="16"/>
                <w:szCs w:val="16"/>
              </w:rPr>
              <w:t>53,59</w:t>
            </w:r>
          </w:p>
        </w:tc>
      </w:tr>
    </w:tbl>
    <w:p w:rsidR="00516396" w:rsidRPr="00864A6A" w:rsidRDefault="00516396" w:rsidP="00516396">
      <w:pPr>
        <w:rPr>
          <w:lang w:eastAsia="cs-CZ"/>
        </w:rPr>
      </w:pPr>
      <w:r w:rsidRPr="00864A6A">
        <w:rPr>
          <w:rFonts w:ascii="Arial Narrow" w:eastAsia="Times New Roman" w:hAnsi="Arial Narrow" w:cs="Times New Roman"/>
          <w:i/>
          <w:iCs/>
          <w:color w:val="000000"/>
          <w:sz w:val="20"/>
          <w:szCs w:val="20"/>
        </w:rPr>
        <w:t>Zdroj: ZP</w:t>
      </w:r>
    </w:p>
    <w:p w:rsidR="00D03353" w:rsidRPr="00864A6A" w:rsidRDefault="00D03353" w:rsidP="00516396">
      <w:pPr>
        <w:spacing w:line="240" w:lineRule="auto"/>
        <w:jc w:val="left"/>
        <w:rPr>
          <w:rFonts w:cs="Times New Roman"/>
          <w:b/>
          <w:sz w:val="24"/>
          <w:szCs w:val="24"/>
        </w:rPr>
      </w:pPr>
    </w:p>
    <w:p w:rsidR="00794E49" w:rsidRPr="00864A6A" w:rsidRDefault="00794E49" w:rsidP="00516396">
      <w:pPr>
        <w:spacing w:line="240" w:lineRule="auto"/>
        <w:jc w:val="left"/>
        <w:rPr>
          <w:rFonts w:cs="Times New Roman"/>
          <w:b/>
          <w:sz w:val="24"/>
          <w:szCs w:val="24"/>
        </w:rPr>
      </w:pPr>
    </w:p>
    <w:p w:rsidR="00516396" w:rsidRPr="00864A6A" w:rsidRDefault="00516761" w:rsidP="00516396">
      <w:pPr>
        <w:spacing w:line="240" w:lineRule="auto"/>
        <w:jc w:val="left"/>
        <w:rPr>
          <w:rFonts w:cs="Times New Roman"/>
          <w:b/>
          <w:color w:val="000000" w:themeColor="text1"/>
        </w:rPr>
      </w:pPr>
      <w:bookmarkStart w:id="252" w:name="_Toc485028215"/>
      <w:bookmarkStart w:id="253" w:name="_Toc485029733"/>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15</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sz w:val="24"/>
          <w:szCs w:val="24"/>
        </w:rPr>
        <w:t xml:space="preserve"> Pohľadávky ZP</w:t>
      </w:r>
      <w:bookmarkEnd w:id="252"/>
      <w:bookmarkEnd w:id="253"/>
      <w:r w:rsidR="00516396" w:rsidRPr="00864A6A">
        <w:rPr>
          <w:rFonts w:cs="Times New Roman"/>
          <w:b/>
          <w:sz w:val="24"/>
          <w:szCs w:val="24"/>
        </w:rPr>
        <w:t xml:space="preserve">  </w:t>
      </w:r>
    </w:p>
    <w:p w:rsidR="00516396" w:rsidRPr="00864A6A" w:rsidRDefault="00516396" w:rsidP="00516396">
      <w:pPr>
        <w:spacing w:line="240" w:lineRule="auto"/>
        <w:rPr>
          <w:rFonts w:cs="Times New Roman"/>
          <w:color w:val="000000" w:themeColor="text1"/>
          <w:sz w:val="24"/>
          <w:szCs w:val="24"/>
        </w:rPr>
      </w:pPr>
      <w:r w:rsidRPr="00864A6A">
        <w:rPr>
          <w:rFonts w:cs="Times New Roman"/>
          <w:b/>
          <w:color w:val="000000" w:themeColor="text1"/>
          <w:sz w:val="24"/>
          <w:szCs w:val="24"/>
        </w:rPr>
        <w:t xml:space="preserve"> </w:t>
      </w:r>
    </w:p>
    <w:tbl>
      <w:tblPr>
        <w:tblW w:w="9187" w:type="dxa"/>
        <w:tblInd w:w="55" w:type="dxa"/>
        <w:tblCellMar>
          <w:left w:w="70" w:type="dxa"/>
          <w:right w:w="70" w:type="dxa"/>
        </w:tblCellMar>
        <w:tblLook w:val="04A0" w:firstRow="1" w:lastRow="0" w:firstColumn="1" w:lastColumn="0" w:noHBand="0" w:noVBand="1"/>
      </w:tblPr>
      <w:tblGrid>
        <w:gridCol w:w="8866"/>
        <w:gridCol w:w="159"/>
        <w:gridCol w:w="159"/>
        <w:gridCol w:w="255"/>
      </w:tblGrid>
      <w:tr w:rsidR="00516396" w:rsidRPr="00864A6A" w:rsidTr="007976E4">
        <w:trPr>
          <w:trHeight w:val="285"/>
        </w:trPr>
        <w:tc>
          <w:tcPr>
            <w:tcW w:w="0" w:type="auto"/>
            <w:tcBorders>
              <w:top w:val="nil"/>
              <w:left w:val="nil"/>
              <w:bottom w:val="nil"/>
              <w:right w:val="nil"/>
            </w:tcBorders>
            <w:shd w:val="clear" w:color="auto" w:fill="auto"/>
            <w:noWrap/>
            <w:vAlign w:val="center"/>
            <w:hideMark/>
          </w:tcPr>
          <w:p w:rsidR="00516396" w:rsidRPr="00864A6A" w:rsidRDefault="00516396" w:rsidP="00516396">
            <w:pPr>
              <w:numPr>
                <w:ilvl w:val="0"/>
                <w:numId w:val="46"/>
              </w:numPr>
              <w:spacing w:line="240" w:lineRule="auto"/>
              <w:contextualSpacing/>
              <w:jc w:val="left"/>
              <w:rPr>
                <w:rFonts w:ascii="Arial" w:eastAsia="Times New Roman" w:hAnsi="Arial" w:cs="Arial"/>
                <w:b/>
                <w:sz w:val="18"/>
                <w:szCs w:val="18"/>
              </w:rPr>
            </w:pPr>
            <w:r w:rsidRPr="00864A6A">
              <w:rPr>
                <w:rFonts w:ascii="Arial" w:eastAsia="Times New Roman" w:hAnsi="Arial" w:cs="Arial"/>
                <w:b/>
                <w:sz w:val="18"/>
                <w:szCs w:val="18"/>
              </w:rPr>
              <w:t xml:space="preserve">Štruktúra pohľadávok ZP spolu </w:t>
            </w:r>
          </w:p>
          <w:p w:rsidR="00516396" w:rsidRPr="00864A6A" w:rsidRDefault="00516396" w:rsidP="00516396">
            <w:pPr>
              <w:spacing w:line="240" w:lineRule="auto"/>
              <w:jc w:val="left"/>
              <w:rPr>
                <w:rFonts w:ascii="Arial" w:eastAsia="Times New Roman" w:hAnsi="Arial" w:cs="Arial"/>
                <w:b/>
                <w:sz w:val="18"/>
                <w:szCs w:val="18"/>
              </w:rPr>
            </w:pPr>
          </w:p>
          <w:tbl>
            <w:tblPr>
              <w:tblW w:w="9296" w:type="dxa"/>
              <w:jc w:val="center"/>
              <w:tblCellMar>
                <w:left w:w="70" w:type="dxa"/>
                <w:right w:w="70" w:type="dxa"/>
              </w:tblCellMar>
              <w:tblLook w:val="04A0" w:firstRow="1" w:lastRow="0" w:firstColumn="1" w:lastColumn="0" w:noHBand="0" w:noVBand="1"/>
            </w:tblPr>
            <w:tblGrid>
              <w:gridCol w:w="395"/>
              <w:gridCol w:w="2603"/>
              <w:gridCol w:w="1465"/>
              <w:gridCol w:w="1329"/>
              <w:gridCol w:w="1066"/>
              <w:gridCol w:w="1858"/>
            </w:tblGrid>
            <w:tr w:rsidR="007E4E69" w:rsidRPr="00864A6A" w:rsidTr="00AC4DA8">
              <w:trPr>
                <w:trHeight w:val="300"/>
                <w:jc w:val="center"/>
              </w:trPr>
              <w:tc>
                <w:tcPr>
                  <w:tcW w:w="31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Pohľadávky v </w:t>
                  </w:r>
                  <w:r w:rsidR="00A94C4A" w:rsidRPr="00864A6A">
                    <w:rPr>
                      <w:rFonts w:ascii="Arial Narrow" w:eastAsia="Times New Roman" w:hAnsi="Arial Narrow" w:cs="Times New Roman"/>
                      <w:b/>
                      <w:color w:val="000000"/>
                      <w:sz w:val="20"/>
                      <w:szCs w:val="20"/>
                    </w:rPr>
                    <w:t>eur</w:t>
                  </w:r>
                </w:p>
              </w:tc>
              <w:tc>
                <w:tcPr>
                  <w:tcW w:w="1563"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134"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p>
              </w:tc>
              <w:tc>
                <w:tcPr>
                  <w:tcW w:w="1985"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7E4E69" w:rsidRPr="00864A6A" w:rsidTr="00AC4DA8">
              <w:trPr>
                <w:trHeight w:val="300"/>
                <w:jc w:val="center"/>
              </w:trPr>
              <w:tc>
                <w:tcPr>
                  <w:tcW w:w="3197" w:type="dxa"/>
                  <w:gridSpan w:val="2"/>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563"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A3CF5">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2016-2015</w:t>
                  </w:r>
                </w:p>
              </w:tc>
              <w:tc>
                <w:tcPr>
                  <w:tcW w:w="1985"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406 878 917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404 523 085</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-2 355 832</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-0,58</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18 097 723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17 654 289</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-443 434</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42 663 916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35 644 212</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-7 019 704</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-16,45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49 792 072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55 048 876</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5 256 804</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10,56</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543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6 216</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5 673</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1 044,75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517 433 170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512 876 678</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-4 556 492</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-0,88</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pohľadávky</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40 459 527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34 377 569</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-6 081 958</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-15,03</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Pohľadávky spolu A+B</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557 892 697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547 254 246</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-10 638 451</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-1,91</w:t>
                  </w:r>
                </w:p>
              </w:tc>
            </w:tr>
            <w:tr w:rsidR="007E4E69" w:rsidRPr="00864A6A" w:rsidTr="00AC4DA8">
              <w:trPr>
                <w:trHeight w:val="300"/>
                <w:jc w:val="center"/>
              </w:trPr>
              <w:tc>
                <w:tcPr>
                  <w:tcW w:w="31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Pohľadávky VšZP</w:t>
                  </w:r>
                </w:p>
              </w:tc>
              <w:tc>
                <w:tcPr>
                  <w:tcW w:w="156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p>
              </w:tc>
              <w:tc>
                <w:tcPr>
                  <w:tcW w:w="1985"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7E4E69" w:rsidRPr="00864A6A" w:rsidTr="00AC4DA8">
              <w:trPr>
                <w:trHeight w:val="300"/>
                <w:jc w:val="center"/>
              </w:trPr>
              <w:tc>
                <w:tcPr>
                  <w:tcW w:w="3197" w:type="dxa"/>
                  <w:gridSpan w:val="2"/>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6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A3CF5">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2016-2015</w:t>
                  </w:r>
                </w:p>
              </w:tc>
              <w:tc>
                <w:tcPr>
                  <w:tcW w:w="1985"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265 237 382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257 221 272</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-8 016 110</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-3,02</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9 879 438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9 778 333</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-101 105</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-1,02</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42 663 916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35 644 212</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-7 019 704</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-16,45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36 512 197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41 224 034</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4 711 837</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12,9</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543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6 216</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5 673</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1 044,75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354 293 476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343 874 067</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-10 419 409</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-2,94</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pohľadávky</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6 219 694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6 263 382</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43 688</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Pohľadávky spolu A+B</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360 513 170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350 137 448</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-10 375 722</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-2,88</w:t>
                  </w:r>
                </w:p>
              </w:tc>
            </w:tr>
            <w:tr w:rsidR="007E4E69" w:rsidRPr="00864A6A" w:rsidTr="00AC4DA8">
              <w:trPr>
                <w:trHeight w:val="300"/>
                <w:jc w:val="center"/>
              </w:trPr>
              <w:tc>
                <w:tcPr>
                  <w:tcW w:w="31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Pohľadávky </w:t>
                  </w:r>
                  <w:r w:rsidR="00A551E1" w:rsidRPr="00864A6A">
                    <w:rPr>
                      <w:rFonts w:ascii="Arial Narrow" w:eastAsia="Times New Roman" w:hAnsi="Arial Narrow" w:cs="Times New Roman"/>
                      <w:b/>
                      <w:bCs/>
                      <w:color w:val="000000"/>
                      <w:sz w:val="20"/>
                      <w:szCs w:val="20"/>
                    </w:rPr>
                    <w:t>DÔVERA</w:t>
                  </w:r>
                </w:p>
              </w:tc>
              <w:tc>
                <w:tcPr>
                  <w:tcW w:w="156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p>
              </w:tc>
              <w:tc>
                <w:tcPr>
                  <w:tcW w:w="1985"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7E4E69" w:rsidRPr="00864A6A" w:rsidTr="00AC4DA8">
              <w:trPr>
                <w:trHeight w:val="300"/>
                <w:jc w:val="center"/>
              </w:trPr>
              <w:tc>
                <w:tcPr>
                  <w:tcW w:w="3197" w:type="dxa"/>
                  <w:gridSpan w:val="2"/>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6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A3CF5">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  2016-</w:t>
                  </w:r>
                  <w:r w:rsidR="005A3CF5" w:rsidRPr="00864A6A">
                    <w:rPr>
                      <w:rFonts w:ascii="Arial Narrow" w:eastAsia="Times New Roman" w:hAnsi="Arial Narrow" w:cs="Times New Roman"/>
                      <w:color w:val="000000"/>
                      <w:sz w:val="20"/>
                      <w:szCs w:val="20"/>
                    </w:rPr>
                    <w:t>2015</w:t>
                  </w:r>
                </w:p>
              </w:tc>
              <w:tc>
                <w:tcPr>
                  <w:tcW w:w="1985"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108 518 788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111 011 625</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2 492 837</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5 256 662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5 027 678</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-228 984</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-4,36</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10 241 052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10 861 128</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620 076</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124 016 502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126 900 431</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2 883 929</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2,33</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pohľadávky</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25 403 143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18 636 415</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-6 766 728</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-26,64</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Pohľadávky spolu A+B</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149 419 645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145 536 846</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-3 882 799</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w:t>
                  </w:r>
                </w:p>
              </w:tc>
            </w:tr>
            <w:tr w:rsidR="007E4E69" w:rsidRPr="00864A6A" w:rsidTr="00AC4DA8">
              <w:trPr>
                <w:trHeight w:val="300"/>
                <w:jc w:val="center"/>
              </w:trPr>
              <w:tc>
                <w:tcPr>
                  <w:tcW w:w="31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Pohľadávky Union </w:t>
                  </w:r>
                </w:p>
              </w:tc>
              <w:tc>
                <w:tcPr>
                  <w:tcW w:w="156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Rozdiel            </w:t>
                  </w:r>
                </w:p>
              </w:tc>
              <w:tc>
                <w:tcPr>
                  <w:tcW w:w="1985"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7E4E69" w:rsidRPr="00864A6A" w:rsidTr="00AC4DA8">
              <w:trPr>
                <w:trHeight w:val="300"/>
                <w:jc w:val="center"/>
              </w:trPr>
              <w:tc>
                <w:tcPr>
                  <w:tcW w:w="3197" w:type="dxa"/>
                  <w:gridSpan w:val="2"/>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156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417"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c>
                <w:tcPr>
                  <w:tcW w:w="1134"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A3CF5">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2016-2015</w:t>
                  </w:r>
                </w:p>
              </w:tc>
              <w:tc>
                <w:tcPr>
                  <w:tcW w:w="1985"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33 122 747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36 290 188</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3 167 441</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9,56</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2 961 623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2 848 278</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-113 345</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-3,83</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3 038 823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2 963 714</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-75 109</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-2,47</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39 123 192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42 102 180</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2 978 988</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7,61</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pohľadávky</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8 836 690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9 477 772</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641 082</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7,25</w:t>
                  </w:r>
                </w:p>
              </w:tc>
            </w:tr>
            <w:tr w:rsidR="007E4E69" w:rsidRPr="00864A6A" w:rsidTr="00AC4DA8">
              <w:trPr>
                <w:trHeight w:val="300"/>
                <w:jc w:val="center"/>
              </w:trPr>
              <w:tc>
                <w:tcPr>
                  <w:tcW w:w="413"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278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Pohľadávky spolu A+B</w:t>
                  </w:r>
                </w:p>
              </w:tc>
              <w:tc>
                <w:tcPr>
                  <w:tcW w:w="1563"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47 959 882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51 579 952</w:t>
                  </w:r>
                </w:p>
              </w:tc>
              <w:tc>
                <w:tcPr>
                  <w:tcW w:w="1134"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3 620 070</w:t>
                  </w:r>
                </w:p>
              </w:tc>
              <w:tc>
                <w:tcPr>
                  <w:tcW w:w="1985"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7,55</w:t>
                  </w:r>
                </w:p>
              </w:tc>
            </w:tr>
          </w:tbl>
          <w:p w:rsidR="00516396" w:rsidRPr="00864A6A" w:rsidRDefault="00516396" w:rsidP="00516396">
            <w:pPr>
              <w:spacing w:line="240" w:lineRule="auto"/>
              <w:jc w:val="left"/>
              <w:rPr>
                <w:rFonts w:ascii="Arial Narrow" w:eastAsia="Times New Roman" w:hAnsi="Arial Narrow" w:cs="Arial"/>
                <w:b/>
                <w:sz w:val="20"/>
                <w:szCs w:val="20"/>
              </w:rPr>
            </w:pPr>
          </w:p>
          <w:p w:rsidR="00516396" w:rsidRPr="00864A6A" w:rsidRDefault="00516396" w:rsidP="00516396">
            <w:pPr>
              <w:spacing w:line="240" w:lineRule="auto"/>
              <w:jc w:val="left"/>
              <w:rPr>
                <w:rFonts w:ascii="Arial" w:eastAsia="Times New Roman" w:hAnsi="Arial" w:cs="Arial"/>
                <w:b/>
                <w:sz w:val="18"/>
                <w:szCs w:val="18"/>
              </w:rPr>
            </w:pPr>
          </w:p>
          <w:p w:rsidR="00EC1D4F" w:rsidRPr="00864A6A" w:rsidRDefault="00EC1D4F" w:rsidP="00516396">
            <w:pPr>
              <w:spacing w:line="240" w:lineRule="auto"/>
              <w:jc w:val="left"/>
              <w:rPr>
                <w:rFonts w:ascii="Arial" w:eastAsia="Times New Roman" w:hAnsi="Arial" w:cs="Arial"/>
                <w:b/>
                <w:sz w:val="18"/>
                <w:szCs w:val="18"/>
              </w:rPr>
            </w:pPr>
          </w:p>
          <w:p w:rsidR="00EC1D4F" w:rsidRPr="00864A6A" w:rsidRDefault="00EC1D4F" w:rsidP="00516396">
            <w:pPr>
              <w:spacing w:line="240" w:lineRule="auto"/>
              <w:jc w:val="left"/>
              <w:rPr>
                <w:rFonts w:ascii="Arial" w:eastAsia="Times New Roman" w:hAnsi="Arial" w:cs="Arial"/>
                <w:b/>
                <w:sz w:val="18"/>
                <w:szCs w:val="18"/>
              </w:rPr>
            </w:pPr>
          </w:p>
          <w:p w:rsidR="00EC1D4F" w:rsidRPr="00864A6A" w:rsidRDefault="00EC1D4F" w:rsidP="00516396">
            <w:pPr>
              <w:spacing w:line="240" w:lineRule="auto"/>
              <w:jc w:val="left"/>
              <w:rPr>
                <w:rFonts w:ascii="Arial" w:eastAsia="Times New Roman" w:hAnsi="Arial" w:cs="Arial"/>
                <w:b/>
                <w:sz w:val="18"/>
                <w:szCs w:val="18"/>
              </w:rPr>
            </w:pPr>
          </w:p>
          <w:p w:rsidR="00EC1D4F" w:rsidRPr="00864A6A" w:rsidRDefault="00EC1D4F" w:rsidP="00516396">
            <w:pPr>
              <w:spacing w:line="240" w:lineRule="auto"/>
              <w:jc w:val="left"/>
              <w:rPr>
                <w:rFonts w:ascii="Arial" w:eastAsia="Times New Roman" w:hAnsi="Arial" w:cs="Arial"/>
                <w:b/>
                <w:sz w:val="18"/>
                <w:szCs w:val="18"/>
              </w:rPr>
            </w:pPr>
          </w:p>
          <w:p w:rsidR="00516396" w:rsidRPr="00864A6A" w:rsidRDefault="00516396" w:rsidP="00516396">
            <w:pPr>
              <w:numPr>
                <w:ilvl w:val="0"/>
                <w:numId w:val="46"/>
              </w:numPr>
              <w:spacing w:line="240" w:lineRule="auto"/>
              <w:contextualSpacing/>
              <w:jc w:val="left"/>
              <w:rPr>
                <w:rFonts w:ascii="Arial" w:eastAsia="Times New Roman" w:hAnsi="Arial" w:cs="Arial"/>
                <w:b/>
                <w:sz w:val="18"/>
                <w:szCs w:val="18"/>
              </w:rPr>
            </w:pPr>
            <w:r w:rsidRPr="00864A6A">
              <w:rPr>
                <w:rFonts w:ascii="Arial" w:eastAsia="Times New Roman" w:hAnsi="Arial" w:cs="Arial"/>
                <w:b/>
                <w:bCs/>
                <w:color w:val="000000"/>
                <w:sz w:val="18"/>
                <w:szCs w:val="18"/>
              </w:rPr>
              <w:lastRenderedPageBreak/>
              <w:t>Prehľad pohľadávok z VZP a ich pokrytia PV a VN</w:t>
            </w:r>
          </w:p>
        </w:tc>
        <w:tc>
          <w:tcPr>
            <w:tcW w:w="16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w:eastAsia="Times New Roman" w:hAnsi="Arial" w:cs="Arial"/>
                <w:sz w:val="18"/>
                <w:szCs w:val="18"/>
              </w:rPr>
            </w:pPr>
          </w:p>
        </w:tc>
        <w:tc>
          <w:tcPr>
            <w:tcW w:w="16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libri" w:eastAsia="Times New Roman" w:hAnsi="Calibri" w:cs="Arial"/>
                <w:sz w:val="20"/>
                <w:szCs w:val="20"/>
              </w:rPr>
            </w:pPr>
          </w:p>
        </w:tc>
        <w:tc>
          <w:tcPr>
            <w:tcW w:w="264"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libri" w:eastAsia="Times New Roman" w:hAnsi="Calibri" w:cs="Arial"/>
                <w:sz w:val="20"/>
                <w:szCs w:val="20"/>
              </w:rPr>
            </w:pPr>
          </w:p>
        </w:tc>
      </w:tr>
    </w:tbl>
    <w:p w:rsidR="00516396" w:rsidRPr="00864A6A" w:rsidRDefault="00516396" w:rsidP="00516396">
      <w:pPr>
        <w:spacing w:line="240" w:lineRule="auto"/>
        <w:rPr>
          <w:rFonts w:cs="Times New Roman"/>
          <w:color w:val="000000" w:themeColor="text1"/>
          <w:sz w:val="24"/>
          <w:szCs w:val="24"/>
        </w:rPr>
      </w:pPr>
    </w:p>
    <w:tbl>
      <w:tblPr>
        <w:tblW w:w="9229" w:type="dxa"/>
        <w:tblInd w:w="55" w:type="dxa"/>
        <w:tblCellMar>
          <w:left w:w="70" w:type="dxa"/>
          <w:right w:w="70" w:type="dxa"/>
        </w:tblCellMar>
        <w:tblLook w:val="04A0" w:firstRow="1" w:lastRow="0" w:firstColumn="1" w:lastColumn="0" w:noHBand="0" w:noVBand="1"/>
      </w:tblPr>
      <w:tblGrid>
        <w:gridCol w:w="3417"/>
        <w:gridCol w:w="1418"/>
        <w:gridCol w:w="1417"/>
        <w:gridCol w:w="1701"/>
        <w:gridCol w:w="1276"/>
      </w:tblGrid>
      <w:tr w:rsidR="00516396" w:rsidRPr="00864A6A" w:rsidTr="007976E4">
        <w:trPr>
          <w:trHeight w:val="300"/>
        </w:trPr>
        <w:tc>
          <w:tcPr>
            <w:tcW w:w="3417"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Ukazovateľ</w:t>
            </w:r>
          </w:p>
        </w:tc>
        <w:tc>
          <w:tcPr>
            <w:tcW w:w="1418"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2 015</w:t>
            </w:r>
          </w:p>
        </w:tc>
        <w:tc>
          <w:tcPr>
            <w:tcW w:w="1417"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2 016</w:t>
            </w:r>
          </w:p>
        </w:tc>
        <w:tc>
          <w:tcPr>
            <w:tcW w:w="17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w:t>
            </w:r>
          </w:p>
        </w:tc>
      </w:tr>
      <w:tr w:rsidR="00516396" w:rsidRPr="00864A6A" w:rsidTr="007976E4">
        <w:trPr>
          <w:trHeight w:val="300"/>
        </w:trPr>
        <w:tc>
          <w:tcPr>
            <w:tcW w:w="3417"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418"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417"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701" w:type="dxa"/>
            <w:vMerge/>
            <w:tcBorders>
              <w:top w:val="single" w:sz="4" w:space="0" w:color="auto"/>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 v %</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Pohľadávky z VZP v </w:t>
            </w:r>
            <w:r w:rsidR="00E81708" w:rsidRPr="00864A6A">
              <w:rPr>
                <w:rFonts w:ascii="Arial Narrow" w:eastAsia="Times New Roman" w:hAnsi="Arial Narrow" w:cs="Times New Roman"/>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517 433 170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603 991 334</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86 558 164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16,73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Finančný objem pokrytia pohľadávok v tom: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219 033 714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244 720 425</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25 686 711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11,73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PV v </w:t>
            </w:r>
            <w:r w:rsidR="00A94C4A" w:rsidRPr="00864A6A">
              <w:rPr>
                <w:rFonts w:ascii="Arial Narrow" w:eastAsia="Times New Roman" w:hAnsi="Arial Narrow" w:cs="Times New Roman"/>
                <w:iCs/>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985 313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1 306 693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321 380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32,62</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VN v </w:t>
            </w:r>
            <w:r w:rsidR="00A94C4A"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218 048 401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243 413 731</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25 365 331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11,63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právoplatnými VN v</w:t>
            </w:r>
            <w:r w:rsidR="00A94C4A" w:rsidRPr="00864A6A">
              <w:rPr>
                <w:rFonts w:ascii="Arial Narrow" w:eastAsia="Times New Roman" w:hAnsi="Arial Narrow" w:cs="Times New Roman"/>
                <w:iCs/>
                <w:color w:val="000000"/>
                <w:sz w:val="20"/>
                <w:szCs w:val="20"/>
              </w:rPr>
              <w:t> eur</w:t>
            </w:r>
            <w:r w:rsidRPr="00864A6A">
              <w:rPr>
                <w:rFonts w:ascii="Arial Narrow" w:eastAsia="Times New Roman" w:hAnsi="Arial Narrow" w:cs="Times New Roman"/>
                <w:iCs/>
                <w:color w:val="000000"/>
                <w:sz w:val="20"/>
                <w:szCs w:val="20"/>
              </w:rPr>
              <w:t>*</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141 826 233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138 694 590</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-3 131 643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-2,21</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PV v</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3 975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4 067</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2,31</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počet právoplatných PV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2 479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3 723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1 244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50,18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VN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653 703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701 069</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47 366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7,25</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počet právoplatných VN*</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522 260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530 006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7 746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podaných  námietok k VN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20 797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17 536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-3 261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-15,68</w:t>
            </w:r>
          </w:p>
        </w:tc>
      </w:tr>
      <w:tr w:rsidR="00516396" w:rsidRPr="00864A6A" w:rsidTr="007976E4">
        <w:trPr>
          <w:trHeight w:val="300"/>
        </w:trPr>
        <w:tc>
          <w:tcPr>
            <w:tcW w:w="3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rPr>
            </w:pPr>
          </w:p>
        </w:tc>
        <w:tc>
          <w:tcPr>
            <w:tcW w:w="1701"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rPr>
            </w:pPr>
          </w:p>
        </w:tc>
        <w:tc>
          <w:tcPr>
            <w:tcW w:w="1276"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rPr>
            </w:pPr>
          </w:p>
        </w:tc>
      </w:tr>
      <w:tr w:rsidR="00516396" w:rsidRPr="00864A6A" w:rsidTr="007976E4">
        <w:trPr>
          <w:trHeight w:val="300"/>
        </w:trPr>
        <w:tc>
          <w:tcPr>
            <w:tcW w:w="3417" w:type="dxa"/>
            <w:tcBorders>
              <w:top w:val="nil"/>
              <w:left w:val="nil"/>
              <w:bottom w:val="nil"/>
              <w:right w:val="nil"/>
            </w:tcBorders>
            <w:shd w:val="clear" w:color="auto" w:fill="auto"/>
            <w:noWrap/>
            <w:vAlign w:val="center"/>
          </w:tcPr>
          <w:p w:rsidR="00516396" w:rsidRPr="00864A6A" w:rsidRDefault="00516396" w:rsidP="00516396">
            <w:pPr>
              <w:spacing w:line="240" w:lineRule="auto"/>
              <w:jc w:val="left"/>
              <w:rPr>
                <w:rFonts w:ascii="Arial Narrow" w:eastAsia="Times New Roman" w:hAnsi="Arial Narrow" w:cs="Times New Roman"/>
                <w:color w:val="000000"/>
              </w:rPr>
            </w:pPr>
          </w:p>
        </w:tc>
        <w:tc>
          <w:tcPr>
            <w:tcW w:w="1418" w:type="dxa"/>
            <w:tcBorders>
              <w:top w:val="nil"/>
              <w:left w:val="nil"/>
              <w:bottom w:val="nil"/>
              <w:right w:val="nil"/>
            </w:tcBorders>
            <w:shd w:val="clear" w:color="auto" w:fill="auto"/>
            <w:noWrap/>
            <w:vAlign w:val="center"/>
          </w:tcPr>
          <w:p w:rsidR="00516396" w:rsidRPr="00864A6A" w:rsidRDefault="00516396" w:rsidP="00516396">
            <w:pPr>
              <w:spacing w:line="240" w:lineRule="auto"/>
              <w:jc w:val="left"/>
              <w:rPr>
                <w:rFonts w:ascii="Arial Narrow" w:eastAsia="Times New Roman" w:hAnsi="Arial Narrow" w:cs="Times New Roman"/>
                <w:color w:val="000000"/>
              </w:rPr>
            </w:pPr>
          </w:p>
        </w:tc>
        <w:tc>
          <w:tcPr>
            <w:tcW w:w="1417" w:type="dxa"/>
            <w:tcBorders>
              <w:top w:val="nil"/>
              <w:left w:val="nil"/>
              <w:bottom w:val="nil"/>
              <w:right w:val="nil"/>
            </w:tcBorders>
            <w:shd w:val="clear" w:color="auto" w:fill="auto"/>
            <w:noWrap/>
            <w:vAlign w:val="center"/>
          </w:tcPr>
          <w:p w:rsidR="00516396" w:rsidRPr="00864A6A" w:rsidRDefault="00516396" w:rsidP="00516396">
            <w:pPr>
              <w:spacing w:line="240" w:lineRule="auto"/>
              <w:jc w:val="left"/>
              <w:rPr>
                <w:rFonts w:ascii="Arial Narrow" w:eastAsia="Times New Roman" w:hAnsi="Arial Narrow" w:cs="Times New Roman"/>
                <w:color w:val="000000"/>
              </w:rPr>
            </w:pPr>
          </w:p>
        </w:tc>
        <w:tc>
          <w:tcPr>
            <w:tcW w:w="1701" w:type="dxa"/>
            <w:tcBorders>
              <w:top w:val="nil"/>
              <w:left w:val="nil"/>
              <w:bottom w:val="nil"/>
              <w:right w:val="nil"/>
            </w:tcBorders>
            <w:shd w:val="clear" w:color="auto" w:fill="auto"/>
            <w:noWrap/>
            <w:vAlign w:val="center"/>
          </w:tcPr>
          <w:p w:rsidR="00516396" w:rsidRPr="00864A6A" w:rsidRDefault="00516396" w:rsidP="00516396">
            <w:pPr>
              <w:spacing w:line="240" w:lineRule="auto"/>
              <w:jc w:val="left"/>
              <w:rPr>
                <w:rFonts w:ascii="Arial Narrow" w:eastAsia="Times New Roman" w:hAnsi="Arial Narrow" w:cs="Times New Roman"/>
                <w:color w:val="000000"/>
              </w:rPr>
            </w:pPr>
          </w:p>
        </w:tc>
        <w:tc>
          <w:tcPr>
            <w:tcW w:w="1276" w:type="dxa"/>
            <w:tcBorders>
              <w:top w:val="nil"/>
              <w:left w:val="nil"/>
              <w:bottom w:val="nil"/>
              <w:right w:val="nil"/>
            </w:tcBorders>
            <w:shd w:val="clear" w:color="auto" w:fill="auto"/>
            <w:noWrap/>
            <w:vAlign w:val="center"/>
          </w:tcPr>
          <w:p w:rsidR="00516396" w:rsidRPr="00864A6A" w:rsidRDefault="00516396" w:rsidP="00516396">
            <w:pPr>
              <w:spacing w:line="240" w:lineRule="auto"/>
              <w:jc w:val="left"/>
              <w:rPr>
                <w:rFonts w:ascii="Arial Narrow" w:eastAsia="Times New Roman" w:hAnsi="Arial Narrow" w:cs="Times New Roman"/>
                <w:color w:val="000000"/>
              </w:rPr>
            </w:pPr>
          </w:p>
        </w:tc>
      </w:tr>
      <w:tr w:rsidR="00516396" w:rsidRPr="00864A6A" w:rsidTr="00DC6238">
        <w:trPr>
          <w:trHeight w:val="300"/>
        </w:trPr>
        <w:tc>
          <w:tcPr>
            <w:tcW w:w="3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rPr>
            </w:pPr>
          </w:p>
        </w:tc>
        <w:tc>
          <w:tcPr>
            <w:tcW w:w="1701"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rPr>
            </w:pPr>
          </w:p>
        </w:tc>
        <w:tc>
          <w:tcPr>
            <w:tcW w:w="1276" w:type="dxa"/>
            <w:tcBorders>
              <w:top w:val="nil"/>
              <w:left w:val="nil"/>
              <w:bottom w:val="single" w:sz="4" w:space="0" w:color="auto"/>
              <w:right w:val="nil"/>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rPr>
            </w:pPr>
          </w:p>
        </w:tc>
      </w:tr>
      <w:tr w:rsidR="00DC6238" w:rsidRPr="00864A6A" w:rsidTr="00DC6238">
        <w:trPr>
          <w:trHeight w:val="610"/>
        </w:trPr>
        <w:tc>
          <w:tcPr>
            <w:tcW w:w="3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DC6238" w:rsidRPr="00864A6A" w:rsidRDefault="00DC6238" w:rsidP="00516396">
            <w:pPr>
              <w:spacing w:line="240" w:lineRule="auto"/>
              <w:jc w:val="left"/>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VšZP</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DC6238" w:rsidRPr="00864A6A" w:rsidRDefault="00DC6238"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DC6238" w:rsidRPr="00864A6A" w:rsidRDefault="00DC6238"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701"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DC6238" w:rsidRPr="00864A6A" w:rsidRDefault="00DC6238"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DC6238" w:rsidRPr="00864A6A" w:rsidRDefault="00DC6238"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DC6238">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Pohľadávky z VZP v </w:t>
            </w:r>
            <w:r w:rsidR="00A94C4A" w:rsidRPr="00864A6A">
              <w:rPr>
                <w:rFonts w:ascii="Arial Narrow" w:eastAsia="Times New Roman" w:hAnsi="Arial Narrow" w:cs="Times New Roman"/>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354 293 476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467 229 876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112 936 400</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31,88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Finančný objem pokrytia pohľadávok v tom: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142 768 160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167 414 536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24 646 376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17,26</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PV v </w:t>
            </w:r>
            <w:r w:rsidR="00A94C4A" w:rsidRPr="00864A6A">
              <w:rPr>
                <w:rFonts w:ascii="Arial Narrow" w:eastAsia="Times New Roman" w:hAnsi="Arial Narrow" w:cs="Times New Roman"/>
                <w:iCs/>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366 422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331 789</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-34 633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-9,45</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VN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142 401 738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167 082 747</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24 681 009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17,33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VN v </w:t>
            </w:r>
            <w:r w:rsidR="00A94C4A" w:rsidRPr="00864A6A">
              <w:rPr>
                <w:rFonts w:ascii="Arial Narrow" w:eastAsia="Times New Roman" w:hAnsi="Arial Narrow" w:cs="Times New Roman"/>
                <w:iCs/>
                <w:color w:val="000000"/>
                <w:sz w:val="20"/>
                <w:szCs w:val="20"/>
              </w:rPr>
              <w:t>eur</w:t>
            </w:r>
            <w:r w:rsidRPr="00864A6A">
              <w:rPr>
                <w:rFonts w:ascii="Arial Narrow" w:eastAsia="Times New Roman" w:hAnsi="Arial Narrow" w:cs="Times New Roman"/>
                <w:iCs/>
                <w:color w:val="000000"/>
                <w:sz w:val="20"/>
                <w:szCs w:val="20"/>
              </w:rPr>
              <w:t>*</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84 881 325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86 411 286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1 529 962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1,80</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PV v</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815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-22,33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počet právoplatných PV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591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-21,66</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VN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363 822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368 533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4 711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1,29</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počet právoplatných VN*</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283 226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283 553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0,12</w:t>
            </w:r>
          </w:p>
        </w:tc>
      </w:tr>
      <w:tr w:rsidR="00516396" w:rsidRPr="00864A6A" w:rsidTr="00DC6238">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podaných  námietok k VN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13 060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8 081</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-4 979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-38,12</w:t>
            </w:r>
          </w:p>
        </w:tc>
      </w:tr>
      <w:tr w:rsidR="00DC6238" w:rsidRPr="00864A6A" w:rsidTr="00DC6238">
        <w:trPr>
          <w:trHeight w:val="6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DC6238" w:rsidRPr="00864A6A" w:rsidRDefault="00DC6238" w:rsidP="00516396">
            <w:pPr>
              <w:spacing w:line="240" w:lineRule="auto"/>
              <w:jc w:val="left"/>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DÔVERA</w:t>
            </w:r>
          </w:p>
        </w:tc>
        <w:tc>
          <w:tcPr>
            <w:tcW w:w="1418" w:type="dxa"/>
            <w:tcBorders>
              <w:top w:val="nil"/>
              <w:left w:val="single" w:sz="4" w:space="0" w:color="auto"/>
              <w:bottom w:val="single" w:sz="4" w:space="0" w:color="auto"/>
              <w:right w:val="single" w:sz="4" w:space="0" w:color="auto"/>
            </w:tcBorders>
            <w:shd w:val="clear" w:color="auto" w:fill="auto"/>
            <w:noWrap/>
            <w:vAlign w:val="center"/>
            <w:hideMark/>
          </w:tcPr>
          <w:p w:rsidR="00DC6238" w:rsidRPr="00864A6A" w:rsidRDefault="00DC6238"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tcBorders>
              <w:top w:val="nil"/>
              <w:left w:val="single" w:sz="4" w:space="0" w:color="auto"/>
              <w:bottom w:val="single" w:sz="4" w:space="0" w:color="auto"/>
              <w:right w:val="single" w:sz="4" w:space="0" w:color="auto"/>
            </w:tcBorders>
            <w:shd w:val="clear" w:color="auto" w:fill="auto"/>
            <w:noWrap/>
            <w:vAlign w:val="center"/>
            <w:hideMark/>
          </w:tcPr>
          <w:p w:rsidR="00DC6238" w:rsidRPr="00864A6A" w:rsidRDefault="00DC6238"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701" w:type="dxa"/>
            <w:tcBorders>
              <w:top w:val="nil"/>
              <w:left w:val="single" w:sz="4" w:space="0" w:color="auto"/>
              <w:bottom w:val="single" w:sz="4" w:space="0" w:color="auto"/>
              <w:right w:val="single" w:sz="4" w:space="0" w:color="auto"/>
            </w:tcBorders>
            <w:shd w:val="clear" w:color="auto" w:fill="auto"/>
            <w:vAlign w:val="center"/>
            <w:hideMark/>
          </w:tcPr>
          <w:p w:rsidR="00DC6238" w:rsidRPr="00864A6A" w:rsidRDefault="00DC6238"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DC6238" w:rsidRPr="00864A6A" w:rsidRDefault="00DC6238"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DC6238">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Pohľadávky z VZP v </w:t>
            </w:r>
            <w:r w:rsidR="00A94C4A" w:rsidRPr="00864A6A">
              <w:rPr>
                <w:rFonts w:ascii="Arial Narrow" w:eastAsia="Times New Roman" w:hAnsi="Arial Narrow" w:cs="Times New Roman"/>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124 016 502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126 900 431</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2 883 929</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Finančný objem pokrytia pohľadávok v tom: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58 057 911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56 640 756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-1 417 155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-2,44</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PV v </w:t>
            </w:r>
            <w:r w:rsidR="00A94C4A" w:rsidRPr="00864A6A">
              <w:rPr>
                <w:rFonts w:ascii="Arial Narrow" w:eastAsia="Times New Roman" w:hAnsi="Arial Narrow" w:cs="Times New Roman"/>
                <w:iCs/>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157 095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94 051</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-63 044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-40,13</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VN v </w:t>
            </w:r>
            <w:r w:rsidR="00A94C4A"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57 900 816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56 546 705</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-1 354 111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-2,34</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407D98">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VN v </w:t>
            </w:r>
            <w:r w:rsidR="00407D98" w:rsidRPr="00864A6A">
              <w:rPr>
                <w:rFonts w:ascii="Arial Narrow" w:eastAsia="Times New Roman" w:hAnsi="Arial Narrow" w:cs="Times New Roman"/>
                <w:iCs/>
                <w:color w:val="000000"/>
                <w:sz w:val="20"/>
                <w:szCs w:val="20"/>
              </w:rPr>
              <w:t>eur</w:t>
            </w:r>
            <w:r w:rsidRPr="00864A6A">
              <w:rPr>
                <w:rFonts w:ascii="Arial Narrow" w:eastAsia="Times New Roman" w:hAnsi="Arial Narrow" w:cs="Times New Roman"/>
                <w:iCs/>
                <w:color w:val="000000"/>
                <w:sz w:val="20"/>
                <w:szCs w:val="20"/>
              </w:rPr>
              <w:t>*</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407D98">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w:t>
            </w:r>
            <w:r w:rsidR="00407D98"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8</w:t>
            </w:r>
            <w:r w:rsidR="00407D98" w:rsidRPr="00864A6A">
              <w:rPr>
                <w:rFonts w:ascii="Arial Narrow" w:eastAsia="Times New Roman" w:hAnsi="Arial Narrow" w:cs="Times New Roman"/>
                <w:color w:val="000000"/>
                <w:sz w:val="20"/>
                <w:szCs w:val="20"/>
              </w:rPr>
              <w:t>1</w:t>
            </w:r>
            <w:r w:rsidRPr="00864A6A">
              <w:rPr>
                <w:rFonts w:ascii="Arial Narrow" w:eastAsia="Times New Roman" w:hAnsi="Arial Narrow" w:cs="Times New Roman"/>
                <w:color w:val="000000"/>
                <w:sz w:val="20"/>
                <w:szCs w:val="20"/>
              </w:rPr>
              <w:t>6</w:t>
            </w:r>
            <w:r w:rsidR="00407D98" w:rsidRPr="00864A6A">
              <w:rPr>
                <w:rFonts w:ascii="Arial Narrow" w:eastAsia="Times New Roman" w:hAnsi="Arial Narrow" w:cs="Times New Roman"/>
                <w:color w:val="000000"/>
                <w:sz w:val="20"/>
                <w:szCs w:val="20"/>
              </w:rPr>
              <w:t xml:space="preserve"> </w:t>
            </w:r>
            <w:r w:rsidRPr="00864A6A">
              <w:rPr>
                <w:rFonts w:ascii="Arial Narrow" w:eastAsia="Times New Roman" w:hAnsi="Arial Narrow" w:cs="Times New Roman"/>
                <w:color w:val="000000"/>
                <w:sz w:val="20"/>
                <w:szCs w:val="20"/>
              </w:rPr>
              <w:t>746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43 266 477</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2 449 731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6,00</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PV v tom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78</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-492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-86,32</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počet právoplatných PV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-85,08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VN z 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238 102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255 467</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17 365</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7,29</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počet právoplatných VN*</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191 691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202 510</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10 819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5,64</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podaných  námietok k VN z 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5 684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8 215</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2 531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44,53</w:t>
            </w:r>
          </w:p>
        </w:tc>
      </w:tr>
      <w:tr w:rsidR="00516396" w:rsidRPr="00864A6A" w:rsidTr="007976E4">
        <w:trPr>
          <w:trHeight w:val="510"/>
        </w:trPr>
        <w:tc>
          <w:tcPr>
            <w:tcW w:w="3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Union</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DC6238">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Pohľadávky z VZP v </w:t>
            </w:r>
            <w:r w:rsidR="00A94C4A" w:rsidRPr="00864A6A">
              <w:rPr>
                <w:rFonts w:ascii="Arial Narrow" w:eastAsia="Times New Roman" w:hAnsi="Arial Narrow" w:cs="Times New Roman"/>
                <w:color w:val="000000"/>
                <w:sz w:val="20"/>
                <w:szCs w:val="20"/>
              </w:rPr>
              <w:t>eur</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39 123 192</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9 861 027</w:t>
            </w:r>
          </w:p>
        </w:tc>
        <w:tc>
          <w:tcPr>
            <w:tcW w:w="170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-29 262 165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-74,79</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Finančný objem pokrytia pohľadávok v tom: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18 207 643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20 665 133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2 457 489</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13,50</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PV v </w:t>
            </w:r>
            <w:r w:rsidR="00A94C4A" w:rsidRPr="00864A6A">
              <w:rPr>
                <w:rFonts w:ascii="Arial Narrow" w:eastAsia="Times New Roman" w:hAnsi="Arial Narrow" w:cs="Times New Roman"/>
                <w:iCs/>
                <w:color w:val="000000"/>
                <w:sz w:val="20"/>
                <w:szCs w:val="20"/>
              </w:rPr>
              <w:t>eur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461 796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880 853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419 057</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90,75</w:t>
            </w:r>
          </w:p>
        </w:tc>
      </w:tr>
      <w:tr w:rsidR="00516396" w:rsidRPr="00864A6A" w:rsidTr="00DC6238">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VN v </w:t>
            </w:r>
            <w:r w:rsidR="00E81708" w:rsidRPr="00864A6A">
              <w:rPr>
                <w:rFonts w:ascii="Arial Narrow" w:eastAsia="Times New Roman" w:hAnsi="Arial Narrow" w:cs="Times New Roman"/>
                <w:color w:val="000000"/>
                <w:sz w:val="20"/>
                <w:szCs w:val="20"/>
              </w:rPr>
              <w:t>eur</w:t>
            </w:r>
            <w:r w:rsidRPr="00864A6A">
              <w:rPr>
                <w:rFonts w:ascii="Arial Narrow" w:eastAsia="Times New Roman" w:hAnsi="Arial Narrow" w:cs="Times New Roman"/>
                <w:color w:val="000000"/>
                <w:sz w:val="20"/>
                <w:szCs w:val="20"/>
              </w:rPr>
              <w:t xml:space="preserve">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17 745 847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19 784 279</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2 038 432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11,49</w:t>
            </w:r>
          </w:p>
        </w:tc>
      </w:tr>
      <w:tr w:rsidR="00516396" w:rsidRPr="00864A6A" w:rsidTr="00DC6238">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právoplatnými VN v </w:t>
            </w:r>
            <w:r w:rsidR="00A94C4A" w:rsidRPr="00864A6A">
              <w:rPr>
                <w:rFonts w:ascii="Arial Narrow" w:eastAsia="Times New Roman" w:hAnsi="Arial Narrow" w:cs="Times New Roman"/>
                <w:iCs/>
                <w:color w:val="000000"/>
                <w:sz w:val="20"/>
                <w:szCs w:val="20"/>
              </w:rPr>
              <w:t>eur</w:t>
            </w:r>
            <w:r w:rsidRPr="00864A6A">
              <w:rPr>
                <w:rFonts w:ascii="Arial Narrow" w:eastAsia="Times New Roman" w:hAnsi="Arial Narrow" w:cs="Times New Roman"/>
                <w:iCs/>
                <w:color w:val="000000"/>
                <w:sz w:val="20"/>
                <w:szCs w:val="20"/>
              </w:rPr>
              <w:t>*</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16 128 162</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9 016 827</w:t>
            </w:r>
          </w:p>
        </w:tc>
        <w:tc>
          <w:tcPr>
            <w:tcW w:w="170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-7 111 335</w:t>
            </w:r>
          </w:p>
        </w:tc>
        <w:tc>
          <w:tcPr>
            <w:tcW w:w="127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-44,09</w:t>
            </w:r>
          </w:p>
        </w:tc>
      </w:tr>
      <w:tr w:rsidR="00516396" w:rsidRPr="00864A6A" w:rsidTr="00DC6238">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lastRenderedPageBreak/>
              <w:t>Počet vydaných PV v</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tom</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2 590</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3 356</w:t>
            </w:r>
          </w:p>
        </w:tc>
        <w:tc>
          <w:tcPr>
            <w:tcW w:w="1701"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766</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29,58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 xml:space="preserve">počet právoplatných PV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1 593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3 216</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1 623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101,88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vydaných VN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51 779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77 049</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25 270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48,80</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iCs/>
                <w:color w:val="000000"/>
                <w:sz w:val="20"/>
                <w:szCs w:val="20"/>
              </w:rPr>
            </w:pPr>
            <w:r w:rsidRPr="00864A6A">
              <w:rPr>
                <w:rFonts w:ascii="Arial Narrow" w:eastAsia="Times New Roman" w:hAnsi="Arial Narrow" w:cs="Times New Roman"/>
                <w:iCs/>
                <w:color w:val="000000"/>
                <w:sz w:val="20"/>
                <w:szCs w:val="20"/>
              </w:rPr>
              <w:t>počet právoplatných VN*</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47 343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43 943</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-3 400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-7,18</w:t>
            </w:r>
          </w:p>
        </w:tc>
      </w:tr>
      <w:tr w:rsidR="00516396" w:rsidRPr="00864A6A" w:rsidTr="007976E4">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Počet podaných  námietok k VN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toho</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2 053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1 240</w:t>
            </w:r>
          </w:p>
        </w:tc>
        <w:tc>
          <w:tcPr>
            <w:tcW w:w="1701"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-813</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2858C4">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-39,60</w:t>
            </w:r>
          </w:p>
        </w:tc>
      </w:tr>
      <w:tr w:rsidR="00516396" w:rsidRPr="00864A6A" w:rsidTr="007976E4">
        <w:trPr>
          <w:trHeight w:val="300"/>
        </w:trPr>
        <w:tc>
          <w:tcPr>
            <w:tcW w:w="3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c>
          <w:tcPr>
            <w:tcW w:w="1701"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976E4">
        <w:trPr>
          <w:trHeight w:val="300"/>
        </w:trPr>
        <w:tc>
          <w:tcPr>
            <w:tcW w:w="9229" w:type="dxa"/>
            <w:gridSpan w:val="5"/>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eastAsia="Times New Roman" w:cs="Times New Roman"/>
                <w:i/>
                <w:iCs/>
                <w:color w:val="000000"/>
                <w:sz w:val="20"/>
                <w:szCs w:val="20"/>
              </w:rPr>
            </w:pPr>
            <w:r w:rsidRPr="00864A6A">
              <w:rPr>
                <w:rFonts w:eastAsia="Times New Roman" w:cs="Times New Roman"/>
                <w:i/>
                <w:iCs/>
                <w:color w:val="000000"/>
                <w:sz w:val="20"/>
                <w:szCs w:val="20"/>
              </w:rPr>
              <w:t>* za rok 2016 ide o údaje týkajúce sa VN z RZZP za rok 2015 a na preddavky vzťahujúce s k roku 2016</w:t>
            </w:r>
          </w:p>
        </w:tc>
      </w:tr>
      <w:tr w:rsidR="00516396" w:rsidRPr="00864A6A" w:rsidTr="007976E4">
        <w:trPr>
          <w:trHeight w:val="300"/>
        </w:trPr>
        <w:tc>
          <w:tcPr>
            <w:tcW w:w="3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eastAsia="Times New Roman" w:cs="Times New Roman"/>
                <w:i/>
                <w:iCs/>
                <w:color w:val="000000"/>
                <w:sz w:val="20"/>
                <w:szCs w:val="20"/>
              </w:rPr>
            </w:pPr>
            <w:r w:rsidRPr="00864A6A">
              <w:rPr>
                <w:rFonts w:eastAsia="Times New Roman" w:cs="Times New Roman"/>
                <w:i/>
                <w:iCs/>
                <w:color w:val="000000"/>
                <w:sz w:val="20"/>
                <w:szCs w:val="20"/>
              </w:rPr>
              <w:t>Zdroj: ZP, úrad</w:t>
            </w:r>
          </w:p>
        </w:tc>
        <w:tc>
          <w:tcPr>
            <w:tcW w:w="1418"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c>
          <w:tcPr>
            <w:tcW w:w="1701"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c>
          <w:tcPr>
            <w:tcW w:w="1276" w:type="dxa"/>
            <w:tcBorders>
              <w:top w:val="nil"/>
              <w:left w:val="nil"/>
              <w:bottom w:val="nil"/>
              <w:right w:val="nil"/>
            </w:tcBorders>
            <w:shd w:val="clear" w:color="auto" w:fill="auto"/>
            <w:noWrap/>
            <w:vAlign w:val="bottom"/>
            <w:hideMark/>
          </w:tcPr>
          <w:p w:rsidR="00516396" w:rsidRPr="00864A6A" w:rsidRDefault="00516396" w:rsidP="00516396">
            <w:pPr>
              <w:spacing w:line="240" w:lineRule="auto"/>
              <w:jc w:val="left"/>
              <w:rPr>
                <w:rFonts w:ascii="Cambria" w:eastAsia="Times New Roman" w:hAnsi="Cambria" w:cs="Times New Roman"/>
                <w:color w:val="000000"/>
              </w:rPr>
            </w:pPr>
          </w:p>
        </w:tc>
      </w:tr>
    </w:tbl>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pPr>
        <w:spacing w:line="240" w:lineRule="auto"/>
        <w:rPr>
          <w:rFonts w:cs="Times New Roman"/>
          <w:color w:val="000000" w:themeColor="text1"/>
          <w:sz w:val="24"/>
          <w:szCs w:val="24"/>
        </w:rPr>
      </w:pPr>
      <w:r w:rsidRPr="00864A6A">
        <w:rPr>
          <w:rFonts w:cs="Times New Roman"/>
          <w:color w:val="000000" w:themeColor="text1"/>
          <w:sz w:val="24"/>
          <w:szCs w:val="24"/>
        </w:rPr>
        <w:t xml:space="preserve"> </w:t>
      </w:r>
    </w:p>
    <w:p w:rsidR="00516396" w:rsidRPr="00864A6A" w:rsidRDefault="00516396" w:rsidP="00516396">
      <w:pPr>
        <w:spacing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761" w:rsidP="00516396">
      <w:pPr>
        <w:spacing w:line="240" w:lineRule="auto"/>
        <w:rPr>
          <w:rFonts w:cs="Times New Roman"/>
          <w:b/>
          <w:color w:val="000000" w:themeColor="text1"/>
          <w:sz w:val="24"/>
          <w:szCs w:val="24"/>
        </w:rPr>
      </w:pPr>
      <w:bookmarkStart w:id="254" w:name="_Toc485028216"/>
      <w:bookmarkStart w:id="255" w:name="_Toc485029734"/>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16</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Záväzky ZP</w:t>
      </w:r>
      <w:bookmarkEnd w:id="254"/>
      <w:bookmarkEnd w:id="255"/>
      <w:r w:rsidR="00516396" w:rsidRPr="00864A6A">
        <w:rPr>
          <w:rFonts w:cs="Times New Roman"/>
          <w:b/>
          <w:color w:val="000000" w:themeColor="text1"/>
          <w:sz w:val="24"/>
          <w:szCs w:val="24"/>
        </w:rPr>
        <w:t xml:space="preserve"> </w:t>
      </w:r>
    </w:p>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numPr>
          <w:ilvl w:val="0"/>
          <w:numId w:val="4"/>
        </w:numPr>
        <w:spacing w:line="240" w:lineRule="auto"/>
        <w:ind w:left="426"/>
        <w:rPr>
          <w:rFonts w:cs="Times New Roman"/>
          <w:color w:val="000000" w:themeColor="text1"/>
          <w:sz w:val="24"/>
          <w:szCs w:val="24"/>
        </w:rPr>
      </w:pPr>
      <w:r w:rsidRPr="00864A6A">
        <w:rPr>
          <w:rFonts w:cs="Times New Roman"/>
          <w:color w:val="000000" w:themeColor="text1"/>
          <w:sz w:val="24"/>
          <w:szCs w:val="24"/>
        </w:rPr>
        <w:t>Prehľad o vývoji záväzkov</w:t>
      </w:r>
      <w:r w:rsidRPr="00864A6A">
        <w:rPr>
          <w:rFonts w:cs="Times New Roman"/>
          <w:color w:val="000000" w:themeColor="text1"/>
          <w:sz w:val="24"/>
          <w:szCs w:val="24"/>
        </w:rPr>
        <w:tab/>
      </w:r>
    </w:p>
    <w:p w:rsidR="00516396" w:rsidRPr="00864A6A" w:rsidRDefault="00516396" w:rsidP="00516396">
      <w:pPr>
        <w:spacing w:line="240" w:lineRule="auto"/>
        <w:ind w:left="426"/>
        <w:rPr>
          <w:rFonts w:cs="Times New Roman"/>
          <w:color w:val="000000" w:themeColor="text1"/>
          <w:sz w:val="24"/>
          <w:szCs w:val="24"/>
        </w:rPr>
      </w:pPr>
    </w:p>
    <w:tbl>
      <w:tblPr>
        <w:tblW w:w="9513" w:type="dxa"/>
        <w:tblInd w:w="55" w:type="dxa"/>
        <w:tblCellMar>
          <w:left w:w="70" w:type="dxa"/>
          <w:right w:w="70" w:type="dxa"/>
        </w:tblCellMar>
        <w:tblLook w:val="04A0" w:firstRow="1" w:lastRow="0" w:firstColumn="1" w:lastColumn="0" w:noHBand="0" w:noVBand="1"/>
      </w:tblPr>
      <w:tblGrid>
        <w:gridCol w:w="455"/>
        <w:gridCol w:w="3557"/>
        <w:gridCol w:w="1390"/>
        <w:gridCol w:w="1276"/>
        <w:gridCol w:w="1417"/>
        <w:gridCol w:w="1418"/>
      </w:tblGrid>
      <w:tr w:rsidR="00516396" w:rsidRPr="00864A6A" w:rsidTr="007976E4">
        <w:trPr>
          <w:trHeight w:val="510"/>
        </w:trPr>
        <w:tc>
          <w:tcPr>
            <w:tcW w:w="4012"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 xml:space="preserve">Záväzky v </w:t>
            </w:r>
            <w:r w:rsidR="00A94C4A" w:rsidRPr="00864A6A">
              <w:rPr>
                <w:rFonts w:ascii="Arial Narrow" w:eastAsia="Times New Roman" w:hAnsi="Arial Narrow" w:cs="Arial"/>
                <w:b/>
                <w:sz w:val="20"/>
                <w:szCs w:val="20"/>
              </w:rPr>
              <w:t>eur</w:t>
            </w:r>
          </w:p>
        </w:tc>
        <w:tc>
          <w:tcPr>
            <w:tcW w:w="139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2015</w:t>
            </w:r>
          </w:p>
        </w:tc>
        <w:tc>
          <w:tcPr>
            <w:tcW w:w="1276"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2016</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8553AF">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Rozdiel            2016-2015</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Arial"/>
                <w:b/>
                <w:sz w:val="20"/>
                <w:szCs w:val="20"/>
              </w:rPr>
              <w:t>Vývoj v %</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A.1</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voči poisteným</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28 707 944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37 811 279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9 103 335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31,71</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A.2</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voči PZS</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285 088 556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252 245 036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-32 843 520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-11,52</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A.3</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voči inej ZP</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23 474 450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23 920 593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446 143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1,90</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A.4</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voči úradu</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16 718 561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17 767 922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1 049 361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6,28</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A.5</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voči MZ SR</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0,00</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A.6</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A94C4A"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I</w:t>
            </w:r>
            <w:r w:rsidR="00516396" w:rsidRPr="00864A6A">
              <w:rPr>
                <w:rFonts w:ascii="Arial Narrow" w:eastAsia="Times New Roman" w:hAnsi="Arial Narrow" w:cs="Arial"/>
                <w:sz w:val="20"/>
                <w:szCs w:val="20"/>
              </w:rPr>
              <w:t>né</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0,00</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A.</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z VZP</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353 989 511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331 744 830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-22 244 681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-6,28</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B.</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bankové úvery*</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139 318 182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92 704 545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-46 613 637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-33,46</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C.</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sz w:val="20"/>
                <w:szCs w:val="20"/>
              </w:rPr>
            </w:pPr>
            <w:r w:rsidRPr="00864A6A">
              <w:rPr>
                <w:rFonts w:ascii="Arial Narrow" w:eastAsia="Times New Roman" w:hAnsi="Arial Narrow" w:cs="Arial"/>
                <w:sz w:val="20"/>
                <w:szCs w:val="20"/>
              </w:rPr>
              <w:t>ostatné záväzky</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56 090 401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62 145 512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6 055 111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10,80</w:t>
            </w:r>
          </w:p>
        </w:tc>
      </w:tr>
      <w:tr w:rsidR="00516396" w:rsidRPr="00864A6A" w:rsidTr="007976E4">
        <w:trPr>
          <w:trHeight w:val="255"/>
        </w:trPr>
        <w:tc>
          <w:tcPr>
            <w:tcW w:w="455"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D.</w:t>
            </w:r>
          </w:p>
        </w:tc>
        <w:tc>
          <w:tcPr>
            <w:tcW w:w="355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Arial"/>
                <w:b/>
                <w:bCs/>
                <w:sz w:val="20"/>
                <w:szCs w:val="20"/>
              </w:rPr>
            </w:pPr>
            <w:r w:rsidRPr="00864A6A">
              <w:rPr>
                <w:rFonts w:ascii="Arial Narrow" w:eastAsia="Times New Roman" w:hAnsi="Arial Narrow" w:cs="Arial"/>
                <w:b/>
                <w:bCs/>
                <w:sz w:val="20"/>
                <w:szCs w:val="20"/>
              </w:rPr>
              <w:t>Záväzky spolu A+B+C</w:t>
            </w:r>
          </w:p>
        </w:tc>
        <w:tc>
          <w:tcPr>
            <w:tcW w:w="139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b/>
                <w:bCs/>
                <w:noProof/>
                <w:sz w:val="20"/>
                <w:szCs w:val="20"/>
              </w:rPr>
            </w:pPr>
            <w:r w:rsidRPr="00864A6A">
              <w:rPr>
                <w:rFonts w:ascii="Arial Narrow" w:eastAsia="Times New Roman" w:hAnsi="Arial Narrow" w:cs="Calibri"/>
                <w:b/>
                <w:bCs/>
                <w:noProof/>
                <w:sz w:val="20"/>
                <w:szCs w:val="20"/>
              </w:rPr>
              <w:t>549 398 094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b/>
                <w:bCs/>
                <w:noProof/>
                <w:sz w:val="20"/>
                <w:szCs w:val="20"/>
              </w:rPr>
            </w:pPr>
            <w:r w:rsidRPr="00864A6A">
              <w:rPr>
                <w:rFonts w:ascii="Arial Narrow" w:eastAsia="Times New Roman" w:hAnsi="Arial Narrow" w:cs="Calibri"/>
                <w:b/>
                <w:bCs/>
                <w:noProof/>
                <w:sz w:val="20"/>
                <w:szCs w:val="20"/>
              </w:rPr>
              <w:t>486 594 887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b/>
                <w:bCs/>
                <w:noProof/>
                <w:sz w:val="20"/>
                <w:szCs w:val="20"/>
              </w:rPr>
            </w:pPr>
            <w:r w:rsidRPr="00864A6A">
              <w:rPr>
                <w:rFonts w:ascii="Arial Narrow" w:eastAsia="Times New Roman" w:hAnsi="Arial Narrow" w:cs="Calibri"/>
                <w:b/>
                <w:bCs/>
                <w:noProof/>
                <w:sz w:val="20"/>
                <w:szCs w:val="20"/>
              </w:rPr>
              <w:t>-62 803 207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Calibri"/>
                <w:noProof/>
                <w:sz w:val="20"/>
                <w:szCs w:val="20"/>
              </w:rPr>
            </w:pPr>
            <w:r w:rsidRPr="00864A6A">
              <w:rPr>
                <w:rFonts w:ascii="Arial Narrow" w:eastAsia="Times New Roman" w:hAnsi="Arial Narrow" w:cs="Calibri"/>
                <w:noProof/>
                <w:sz w:val="20"/>
                <w:szCs w:val="20"/>
              </w:rPr>
              <w:t>-11,43</w:t>
            </w:r>
          </w:p>
        </w:tc>
      </w:tr>
    </w:tbl>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numPr>
          <w:ilvl w:val="0"/>
          <w:numId w:val="4"/>
        </w:numPr>
        <w:spacing w:line="240" w:lineRule="auto"/>
        <w:ind w:left="426"/>
        <w:rPr>
          <w:rFonts w:cs="Times New Roman"/>
          <w:color w:val="000000" w:themeColor="text1"/>
          <w:sz w:val="24"/>
          <w:szCs w:val="24"/>
        </w:rPr>
      </w:pPr>
      <w:r w:rsidRPr="00864A6A">
        <w:rPr>
          <w:rFonts w:cs="Times New Roman"/>
          <w:color w:val="000000" w:themeColor="text1"/>
          <w:sz w:val="24"/>
          <w:szCs w:val="24"/>
        </w:rPr>
        <w:t>Vývoj záväzkov ZP  v prepočte na 1 poistenca</w:t>
      </w:r>
    </w:p>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spacing w:line="240" w:lineRule="auto"/>
        <w:rPr>
          <w:rFonts w:cs="Times New Roman"/>
          <w:i/>
          <w:color w:val="000000" w:themeColor="text1"/>
          <w:sz w:val="24"/>
          <w:szCs w:val="24"/>
        </w:rPr>
      </w:pPr>
      <w:r w:rsidRPr="00864A6A">
        <w:rPr>
          <w:rFonts w:cs="Times New Roman"/>
          <w:i/>
          <w:color w:val="000000" w:themeColor="text1"/>
          <w:sz w:val="24"/>
          <w:szCs w:val="24"/>
        </w:rPr>
        <w:t>Prehľad podľa ZP</w:t>
      </w:r>
    </w:p>
    <w:tbl>
      <w:tblPr>
        <w:tblW w:w="9513" w:type="dxa"/>
        <w:tblInd w:w="55" w:type="dxa"/>
        <w:tblCellMar>
          <w:left w:w="70" w:type="dxa"/>
          <w:right w:w="70" w:type="dxa"/>
        </w:tblCellMar>
        <w:tblLook w:val="04A0" w:firstRow="1" w:lastRow="0" w:firstColumn="1" w:lastColumn="0" w:noHBand="0" w:noVBand="1"/>
      </w:tblPr>
      <w:tblGrid>
        <w:gridCol w:w="387"/>
        <w:gridCol w:w="3597"/>
        <w:gridCol w:w="1418"/>
        <w:gridCol w:w="1276"/>
        <w:gridCol w:w="1417"/>
        <w:gridCol w:w="1418"/>
      </w:tblGrid>
      <w:tr w:rsidR="00516396" w:rsidRPr="00864A6A" w:rsidTr="007976E4">
        <w:trPr>
          <w:trHeight w:val="765"/>
        </w:trPr>
        <w:tc>
          <w:tcPr>
            <w:tcW w:w="3984"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Ukazovateľ</w:t>
            </w:r>
            <w:r w:rsidR="000C02C5" w:rsidRPr="00864A6A">
              <w:rPr>
                <w:rFonts w:ascii="Arial Narrow" w:eastAsia="Times New Roman" w:hAnsi="Arial Narrow" w:cs="Times New Roman"/>
                <w:b/>
                <w:color w:val="000000"/>
                <w:sz w:val="20"/>
                <w:szCs w:val="20"/>
              </w:rPr>
              <w:t xml:space="preserve"> </w:t>
            </w:r>
            <w:r w:rsidR="000C02C5" w:rsidRPr="00864A6A">
              <w:rPr>
                <w:rFonts w:ascii="Arial Narrow" w:eastAsia="Times New Roman" w:hAnsi="Arial Narrow" w:cs="Arial"/>
                <w:b/>
                <w:sz w:val="20"/>
                <w:szCs w:val="20"/>
              </w:rPr>
              <w:t xml:space="preserve">v </w:t>
            </w:r>
            <w:r w:rsidR="00A94C4A" w:rsidRPr="00864A6A">
              <w:rPr>
                <w:rFonts w:ascii="Arial Narrow" w:eastAsia="Times New Roman" w:hAnsi="Arial Narrow" w:cs="Arial"/>
                <w:b/>
                <w:sz w:val="20"/>
                <w:szCs w:val="20"/>
              </w:rPr>
              <w:t>eur</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B66025">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záväzky z</w:t>
            </w:r>
            <w:r w:rsidR="00A94C4A" w:rsidRPr="00864A6A">
              <w:rPr>
                <w:rFonts w:ascii="Arial Narrow" w:eastAsia="Times New Roman" w:hAnsi="Arial Narrow" w:cs="Times New Roman"/>
                <w:color w:val="000000"/>
                <w:sz w:val="20"/>
                <w:szCs w:val="20"/>
              </w:rPr>
              <w:t> </w:t>
            </w:r>
            <w:r w:rsidRPr="00864A6A">
              <w:rPr>
                <w:rFonts w:ascii="Arial Narrow" w:eastAsia="Times New Roman" w:hAnsi="Arial Narrow" w:cs="Times New Roman"/>
                <w:color w:val="000000"/>
                <w:sz w:val="20"/>
                <w:szCs w:val="20"/>
              </w:rPr>
              <w:t>VZP</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68,55</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64,41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-6,04</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záväzky</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10,86</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12,07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11,08</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Záväzky spolu A+B</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106,39</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94,47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-11,92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w:t>
            </w:r>
          </w:p>
        </w:tc>
      </w:tr>
      <w:tr w:rsidR="00516396" w:rsidRPr="00864A6A" w:rsidTr="007976E4">
        <w:trPr>
          <w:trHeight w:val="300"/>
        </w:trPr>
        <w:tc>
          <w:tcPr>
            <w:tcW w:w="3984" w:type="dxa"/>
            <w:gridSpan w:val="2"/>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276"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976E4">
        <w:trPr>
          <w:trHeight w:val="300"/>
        </w:trPr>
        <w:tc>
          <w:tcPr>
            <w:tcW w:w="38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359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276"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976E4">
        <w:trPr>
          <w:trHeight w:val="300"/>
        </w:trPr>
        <w:tc>
          <w:tcPr>
            <w:tcW w:w="38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359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276"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976E4">
        <w:trPr>
          <w:trHeight w:val="765"/>
        </w:trPr>
        <w:tc>
          <w:tcPr>
            <w:tcW w:w="3984" w:type="dxa"/>
            <w:gridSpan w:val="2"/>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Záväzky VšZP</w:t>
            </w:r>
            <w:r w:rsidR="000C02C5" w:rsidRPr="00864A6A">
              <w:rPr>
                <w:rFonts w:ascii="Arial Narrow" w:eastAsia="Times New Roman" w:hAnsi="Arial Narrow" w:cs="Times New Roman"/>
                <w:b/>
                <w:bCs/>
                <w:color w:val="000000"/>
                <w:sz w:val="20"/>
                <w:szCs w:val="20"/>
              </w:rPr>
              <w:t xml:space="preserve"> </w:t>
            </w:r>
            <w:r w:rsidR="000C02C5" w:rsidRPr="00864A6A">
              <w:rPr>
                <w:rFonts w:ascii="Arial Narrow" w:eastAsia="Times New Roman" w:hAnsi="Arial Narrow" w:cs="Arial"/>
                <w:b/>
                <w:sz w:val="20"/>
                <w:szCs w:val="20"/>
              </w:rPr>
              <w:t xml:space="preserve">v </w:t>
            </w:r>
            <w:r w:rsidR="00A94C4A" w:rsidRPr="00864A6A">
              <w:rPr>
                <w:rFonts w:ascii="Arial Narrow" w:eastAsia="Times New Roman" w:hAnsi="Arial Narrow" w:cs="Arial"/>
                <w:b/>
                <w:sz w:val="20"/>
                <w:szCs w:val="20"/>
              </w:rPr>
              <w:t>eur</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B66025">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8 484 168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16 874 316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8 390 148</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98,89</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239 524 826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206 900 564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-32 624 262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-13,62</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12 226 866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12 677 376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450 510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3,68</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A.6</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A94C4A"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w:t>
            </w:r>
            <w:r w:rsidR="00516396" w:rsidRPr="00864A6A">
              <w:rPr>
                <w:rFonts w:ascii="Arial Narrow" w:eastAsia="Times New Roman" w:hAnsi="Arial Narrow" w:cs="Times New Roman"/>
                <w:color w:val="000000"/>
                <w:sz w:val="20"/>
                <w:szCs w:val="20"/>
              </w:rPr>
              <w:t>né</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260 235 860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236 452 256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-23 783 604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-9,14</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bankové úvery*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záväzky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12 670 771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11 948 150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-722 621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Záväzky spolu A+B+C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272 906 631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248 400 406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-24 506 225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-8,98</w:t>
            </w:r>
          </w:p>
        </w:tc>
      </w:tr>
      <w:tr w:rsidR="00516396" w:rsidRPr="00864A6A" w:rsidTr="007976E4">
        <w:trPr>
          <w:trHeight w:val="601"/>
        </w:trPr>
        <w:tc>
          <w:tcPr>
            <w:tcW w:w="3984"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Záväzky </w:t>
            </w:r>
            <w:r w:rsidR="00A551E1" w:rsidRPr="00864A6A">
              <w:rPr>
                <w:rFonts w:ascii="Arial Narrow" w:eastAsia="Times New Roman" w:hAnsi="Arial Narrow" w:cs="Times New Roman"/>
                <w:b/>
                <w:bCs/>
                <w:color w:val="000000"/>
                <w:sz w:val="20"/>
                <w:szCs w:val="20"/>
              </w:rPr>
              <w:t>DÔVERA</w:t>
            </w:r>
            <w:r w:rsidR="000C02C5" w:rsidRPr="00864A6A">
              <w:rPr>
                <w:rFonts w:ascii="Arial Narrow" w:eastAsia="Times New Roman" w:hAnsi="Arial Narrow" w:cs="Times New Roman"/>
                <w:b/>
                <w:bCs/>
                <w:color w:val="000000"/>
                <w:sz w:val="20"/>
                <w:szCs w:val="20"/>
              </w:rPr>
              <w:t xml:space="preserve"> </w:t>
            </w:r>
            <w:r w:rsidR="000C02C5" w:rsidRPr="00864A6A">
              <w:rPr>
                <w:rFonts w:ascii="Arial Narrow" w:eastAsia="Times New Roman" w:hAnsi="Arial Narrow" w:cs="Arial"/>
                <w:b/>
                <w:sz w:val="20"/>
                <w:szCs w:val="20"/>
              </w:rPr>
              <w:t xml:space="preserve">v </w:t>
            </w:r>
            <w:r w:rsidR="00A94C4A" w:rsidRPr="00864A6A">
              <w:rPr>
                <w:rFonts w:ascii="Arial Narrow" w:eastAsia="Times New Roman" w:hAnsi="Arial Narrow" w:cs="Arial"/>
                <w:b/>
                <w:sz w:val="20"/>
                <w:szCs w:val="20"/>
              </w:rPr>
              <w:t>eur</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B66025">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7 365 034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7 298 547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-66 487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-0,9</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27 399 336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26 749 447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-649 889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-2,37</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19 520 156</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19 118 083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-402 073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-2,06</w:t>
            </w:r>
          </w:p>
        </w:tc>
      </w:tr>
      <w:tr w:rsidR="00516396" w:rsidRPr="00864A6A" w:rsidTr="007976E4">
        <w:trPr>
          <w:trHeight w:val="300"/>
        </w:trPr>
        <w:tc>
          <w:tcPr>
            <w:tcW w:w="38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359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4 491 695</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5 090 546</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598 851</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13,33</w:t>
            </w:r>
          </w:p>
        </w:tc>
      </w:tr>
      <w:tr w:rsidR="00516396" w:rsidRPr="00864A6A" w:rsidTr="00DC6238">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DC6238">
        <w:trPr>
          <w:trHeight w:val="300"/>
        </w:trPr>
        <w:tc>
          <w:tcPr>
            <w:tcW w:w="38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lastRenderedPageBreak/>
              <w:t>A.6</w:t>
            </w:r>
          </w:p>
        </w:tc>
        <w:tc>
          <w:tcPr>
            <w:tcW w:w="359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A94C4A"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w:t>
            </w:r>
            <w:r w:rsidR="00516396" w:rsidRPr="00864A6A">
              <w:rPr>
                <w:rFonts w:ascii="Arial Narrow" w:eastAsia="Times New Roman" w:hAnsi="Arial Narrow" w:cs="Times New Roman"/>
                <w:color w:val="000000"/>
                <w:sz w:val="20"/>
                <w:szCs w:val="20"/>
              </w:rPr>
              <w:t>né</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DC6238">
        <w:trPr>
          <w:trHeight w:val="300"/>
        </w:trPr>
        <w:tc>
          <w:tcPr>
            <w:tcW w:w="38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359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58 776 221</w:t>
            </w:r>
          </w:p>
        </w:tc>
        <w:tc>
          <w:tcPr>
            <w:tcW w:w="1276"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58 256 623</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-519 598</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-0,88</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bankové úvery*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139 318 182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92 704 545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-46 613 637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-33,46</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záväzky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41 014 508</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45 522 908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4 508 400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10,99</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Záväzky spolu A+B+C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239 108 911</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196 484 076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-42 624 835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-17,83</w:t>
            </w:r>
          </w:p>
        </w:tc>
      </w:tr>
      <w:tr w:rsidR="00516396" w:rsidRPr="00864A6A" w:rsidTr="007976E4">
        <w:trPr>
          <w:trHeight w:val="765"/>
        </w:trPr>
        <w:tc>
          <w:tcPr>
            <w:tcW w:w="3984" w:type="dxa"/>
            <w:gridSpan w:val="2"/>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Arial"/>
                <w:b/>
                <w:sz w:val="20"/>
                <w:szCs w:val="20"/>
              </w:rPr>
            </w:pPr>
            <w:r w:rsidRPr="00864A6A">
              <w:rPr>
                <w:rFonts w:ascii="Arial Narrow" w:eastAsia="Times New Roman" w:hAnsi="Arial Narrow" w:cs="Times New Roman"/>
                <w:b/>
                <w:bCs/>
                <w:color w:val="000000"/>
                <w:sz w:val="20"/>
                <w:szCs w:val="20"/>
              </w:rPr>
              <w:t xml:space="preserve">Záväzky Union </w:t>
            </w:r>
            <w:r w:rsidR="000C02C5" w:rsidRPr="00864A6A">
              <w:rPr>
                <w:rFonts w:ascii="Arial Narrow" w:eastAsia="Times New Roman" w:hAnsi="Arial Narrow" w:cs="Times New Roman"/>
                <w:b/>
                <w:bCs/>
                <w:color w:val="000000"/>
                <w:sz w:val="20"/>
                <w:szCs w:val="20"/>
              </w:rPr>
              <w:t xml:space="preserve"> </w:t>
            </w:r>
            <w:r w:rsidR="000C02C5" w:rsidRPr="00864A6A">
              <w:rPr>
                <w:rFonts w:ascii="Arial Narrow" w:eastAsia="Times New Roman" w:hAnsi="Arial Narrow" w:cs="Arial"/>
                <w:b/>
                <w:sz w:val="20"/>
                <w:szCs w:val="20"/>
              </w:rPr>
              <w:t xml:space="preserve">v </w:t>
            </w:r>
            <w:r w:rsidR="00A94C4A" w:rsidRPr="00864A6A">
              <w:rPr>
                <w:rFonts w:ascii="Arial Narrow" w:eastAsia="Times New Roman" w:hAnsi="Arial Narrow" w:cs="Arial"/>
                <w:b/>
                <w:sz w:val="20"/>
                <w:szCs w:val="20"/>
              </w:rPr>
              <w:t>eur</w:t>
            </w:r>
          </w:p>
          <w:p w:rsidR="000C02C5" w:rsidRPr="00864A6A" w:rsidRDefault="000C02C5" w:rsidP="00516396">
            <w:pPr>
              <w:spacing w:line="240" w:lineRule="auto"/>
              <w:jc w:val="center"/>
              <w:rPr>
                <w:rFonts w:ascii="Arial Narrow" w:eastAsia="Times New Roman" w:hAnsi="Arial Narrow" w:cs="Times New Roman"/>
                <w:b/>
                <w:bCs/>
                <w:color w:val="000000"/>
                <w:sz w:val="20"/>
                <w:szCs w:val="20"/>
              </w:rPr>
            </w:pP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6"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B66025">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A.1</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poisteným</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12 858 742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13 638 416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779 674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6,06</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A.2</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PZS</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18 164 394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18 595 025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430 631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2,37</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A.3</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inej ZP</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3 954 294</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4 802 510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848 216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21,45</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A.4</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úradu</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A.5</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voči MZ SR</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A.6</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A94C4A"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I</w:t>
            </w:r>
            <w:r w:rsidR="00516396" w:rsidRPr="00864A6A">
              <w:rPr>
                <w:rFonts w:ascii="Arial Narrow" w:eastAsia="Times New Roman" w:hAnsi="Arial Narrow" w:cs="Times New Roman"/>
                <w:color w:val="000000"/>
                <w:sz w:val="20"/>
                <w:szCs w:val="20"/>
              </w:rPr>
              <w:t>né</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A.</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 VZP</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34 977 430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37 035 951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2 058 521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5,89</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bankové úvery*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C.</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záväzky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2 405 122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4 674 454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2 269 332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94,35</w:t>
            </w:r>
          </w:p>
        </w:tc>
      </w:tr>
      <w:tr w:rsidR="00516396" w:rsidRPr="00864A6A" w:rsidTr="007976E4">
        <w:trPr>
          <w:trHeight w:val="300"/>
        </w:trPr>
        <w:tc>
          <w:tcPr>
            <w:tcW w:w="38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w:t>
            </w:r>
          </w:p>
        </w:tc>
        <w:tc>
          <w:tcPr>
            <w:tcW w:w="359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Záväzky spolu A+B+C</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37 382 552</w:t>
            </w:r>
          </w:p>
        </w:tc>
        <w:tc>
          <w:tcPr>
            <w:tcW w:w="1276"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41 710 405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4 327 853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11,58</w:t>
            </w:r>
          </w:p>
        </w:tc>
      </w:tr>
      <w:tr w:rsidR="00516396" w:rsidRPr="00864A6A" w:rsidTr="007976E4">
        <w:trPr>
          <w:trHeight w:val="300"/>
        </w:trPr>
        <w:tc>
          <w:tcPr>
            <w:tcW w:w="5402" w:type="dxa"/>
            <w:gridSpan w:val="3"/>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20"/>
                <w:szCs w:val="20"/>
              </w:rPr>
            </w:pPr>
            <w:r w:rsidRPr="00864A6A">
              <w:rPr>
                <w:rFonts w:ascii="Arial Narrow" w:eastAsia="Times New Roman" w:hAnsi="Arial Narrow" w:cs="Times New Roman"/>
                <w:i/>
                <w:iCs/>
                <w:color w:val="000000"/>
                <w:sz w:val="20"/>
                <w:szCs w:val="20"/>
              </w:rPr>
              <w:t>Zdroj: ZP, pozn. *bankové úvery</w:t>
            </w:r>
            <w:r w:rsidR="008553AF"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w:t>
            </w:r>
            <w:r w:rsidR="008553AF" w:rsidRPr="00864A6A">
              <w:rPr>
                <w:rFonts w:ascii="Arial Narrow" w:eastAsia="Times New Roman" w:hAnsi="Arial Narrow" w:cs="Times New Roman"/>
                <w:i/>
                <w:iCs/>
                <w:color w:val="000000"/>
                <w:sz w:val="20"/>
                <w:szCs w:val="20"/>
              </w:rPr>
              <w:t xml:space="preserve"> </w:t>
            </w:r>
            <w:r w:rsidRPr="00864A6A">
              <w:rPr>
                <w:rFonts w:ascii="Arial Narrow" w:eastAsia="Times New Roman" w:hAnsi="Arial Narrow" w:cs="Times New Roman"/>
                <w:i/>
                <w:iCs/>
                <w:color w:val="000000"/>
                <w:sz w:val="20"/>
                <w:szCs w:val="20"/>
              </w:rPr>
              <w:t>súkromné</w:t>
            </w:r>
          </w:p>
        </w:tc>
        <w:tc>
          <w:tcPr>
            <w:tcW w:w="1276"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bl>
    <w:p w:rsidR="00516396" w:rsidRPr="00864A6A" w:rsidRDefault="00516396" w:rsidP="00516396"/>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pPr>
        <w:spacing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761" w:rsidP="00516396">
      <w:pPr>
        <w:spacing w:line="240" w:lineRule="auto"/>
        <w:rPr>
          <w:rFonts w:ascii="Arial Narrow" w:hAnsi="Arial Narrow" w:cs="Times New Roman"/>
          <w:b/>
          <w:color w:val="000000" w:themeColor="text1"/>
          <w:sz w:val="24"/>
          <w:szCs w:val="24"/>
        </w:rPr>
      </w:pPr>
      <w:bookmarkStart w:id="256" w:name="_Toc485028217"/>
      <w:bookmarkStart w:id="257" w:name="_Toc485029735"/>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17</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ascii="Arial Narrow" w:hAnsi="Arial Narrow" w:cs="Times New Roman"/>
          <w:b/>
          <w:color w:val="000000" w:themeColor="text1"/>
          <w:sz w:val="24"/>
          <w:szCs w:val="24"/>
        </w:rPr>
        <w:t>Prepočet rezerv k 31.12</w:t>
      </w:r>
      <w:r w:rsidR="00F273C1" w:rsidRPr="00864A6A">
        <w:rPr>
          <w:rFonts w:ascii="Arial Narrow" w:hAnsi="Arial Narrow" w:cs="Times New Roman"/>
          <w:b/>
          <w:color w:val="000000" w:themeColor="text1"/>
          <w:sz w:val="24"/>
          <w:szCs w:val="24"/>
        </w:rPr>
        <w:t>.</w:t>
      </w:r>
      <w:r w:rsidR="00516396" w:rsidRPr="00864A6A">
        <w:rPr>
          <w:rFonts w:ascii="Arial Narrow" w:hAnsi="Arial Narrow" w:cs="Times New Roman"/>
          <w:b/>
          <w:color w:val="000000" w:themeColor="text1"/>
          <w:sz w:val="24"/>
          <w:szCs w:val="24"/>
        </w:rPr>
        <w:t xml:space="preserve"> na </w:t>
      </w:r>
      <w:r w:rsidR="00DC6238" w:rsidRPr="00864A6A">
        <w:rPr>
          <w:rFonts w:ascii="Arial Narrow" w:hAnsi="Arial Narrow" w:cs="Times New Roman"/>
          <w:b/>
          <w:color w:val="000000" w:themeColor="text1"/>
          <w:sz w:val="24"/>
          <w:szCs w:val="24"/>
        </w:rPr>
        <w:t>jedného</w:t>
      </w:r>
      <w:r w:rsidR="00516396" w:rsidRPr="00864A6A">
        <w:rPr>
          <w:rFonts w:ascii="Arial Narrow" w:hAnsi="Arial Narrow" w:cs="Times New Roman"/>
          <w:b/>
          <w:color w:val="000000" w:themeColor="text1"/>
          <w:sz w:val="24"/>
          <w:szCs w:val="24"/>
        </w:rPr>
        <w:t xml:space="preserve"> poistenca</w:t>
      </w:r>
      <w:bookmarkEnd w:id="256"/>
      <w:bookmarkEnd w:id="257"/>
      <w:r w:rsidR="00516396" w:rsidRPr="00864A6A">
        <w:rPr>
          <w:rFonts w:ascii="Arial Narrow" w:hAnsi="Arial Narrow" w:cs="Times New Roman"/>
          <w:b/>
          <w:color w:val="000000" w:themeColor="text1"/>
          <w:sz w:val="24"/>
          <w:szCs w:val="24"/>
        </w:rPr>
        <w:t xml:space="preserve">  </w:t>
      </w:r>
    </w:p>
    <w:p w:rsidR="00516396" w:rsidRPr="00864A6A" w:rsidRDefault="00516396" w:rsidP="00516396">
      <w:pPr>
        <w:spacing w:line="240" w:lineRule="auto"/>
        <w:rPr>
          <w:rFonts w:ascii="Arial Narrow" w:hAnsi="Arial Narrow" w:cs="Times New Roman"/>
          <w:color w:val="000000" w:themeColor="text1"/>
          <w:sz w:val="24"/>
          <w:szCs w:val="24"/>
        </w:rPr>
      </w:pPr>
    </w:p>
    <w:tbl>
      <w:tblPr>
        <w:tblW w:w="9371" w:type="dxa"/>
        <w:tblInd w:w="55" w:type="dxa"/>
        <w:tblCellMar>
          <w:left w:w="70" w:type="dxa"/>
          <w:right w:w="70" w:type="dxa"/>
        </w:tblCellMar>
        <w:tblLook w:val="04A0" w:firstRow="1" w:lastRow="0" w:firstColumn="1" w:lastColumn="0" w:noHBand="0" w:noVBand="1"/>
      </w:tblPr>
      <w:tblGrid>
        <w:gridCol w:w="1420"/>
        <w:gridCol w:w="2139"/>
        <w:gridCol w:w="1418"/>
        <w:gridCol w:w="1417"/>
        <w:gridCol w:w="1418"/>
        <w:gridCol w:w="1559"/>
      </w:tblGrid>
      <w:tr w:rsidR="00516396" w:rsidRPr="00864A6A" w:rsidTr="007976E4">
        <w:trPr>
          <w:trHeight w:val="510"/>
        </w:trPr>
        <w:tc>
          <w:tcPr>
            <w:tcW w:w="142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ZP</w:t>
            </w:r>
          </w:p>
        </w:tc>
        <w:tc>
          <w:tcPr>
            <w:tcW w:w="2139"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Ukazovatele v </w:t>
            </w:r>
            <w:r w:rsidR="00A94C4A" w:rsidRPr="00864A6A">
              <w:rPr>
                <w:rFonts w:ascii="Arial Narrow" w:eastAsia="Times New Roman" w:hAnsi="Arial Narrow" w:cs="Times New Roman"/>
                <w:b/>
                <w:color w:val="000000"/>
                <w:sz w:val="20"/>
                <w:szCs w:val="20"/>
              </w:rPr>
              <w:t>eur</w:t>
            </w:r>
            <w:r w:rsidRPr="00864A6A">
              <w:rPr>
                <w:rFonts w:ascii="Arial Narrow" w:eastAsia="Times New Roman" w:hAnsi="Arial Narrow" w:cs="Times New Roman"/>
                <w:b/>
                <w:color w:val="000000"/>
                <w:sz w:val="20"/>
                <w:szCs w:val="20"/>
              </w:rPr>
              <w:t xml:space="preserve"> </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F273C1">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559"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976E4">
        <w:trPr>
          <w:trHeight w:val="300"/>
        </w:trPr>
        <w:tc>
          <w:tcPr>
            <w:tcW w:w="1420"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VšZP</w:t>
            </w: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TR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68,82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87,27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18,45</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26,8</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rezervy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0,99</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84,74</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Rezervy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69,99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89,43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19,44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27,77</w:t>
            </w:r>
          </w:p>
        </w:tc>
      </w:tr>
      <w:tr w:rsidR="00516396" w:rsidRPr="00864A6A" w:rsidTr="007976E4">
        <w:trPr>
          <w:trHeight w:val="300"/>
        </w:trPr>
        <w:tc>
          <w:tcPr>
            <w:tcW w:w="142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DÔVERA</w:t>
            </w: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TR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75,32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71,65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-3,67</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-4,87</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rezervy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0,52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0,55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0,02</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4,45</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Rezervy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75,84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71,34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-4,5</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-5,94</w:t>
            </w:r>
          </w:p>
        </w:tc>
      </w:tr>
      <w:tr w:rsidR="00516396" w:rsidRPr="00864A6A" w:rsidTr="007976E4">
        <w:trPr>
          <w:trHeight w:val="300"/>
        </w:trPr>
        <w:tc>
          <w:tcPr>
            <w:tcW w:w="142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Union </w:t>
            </w: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TR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101,76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113,49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11,73</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11,53</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rezervy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0,79</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0,46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-0,33</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-41,87</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Rezervy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102,55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113,95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11,12</w:t>
            </w:r>
          </w:p>
        </w:tc>
      </w:tr>
      <w:tr w:rsidR="00516396" w:rsidRPr="00864A6A" w:rsidTr="007976E4">
        <w:trPr>
          <w:trHeight w:val="300"/>
        </w:trPr>
        <w:tc>
          <w:tcPr>
            <w:tcW w:w="1420" w:type="dxa"/>
            <w:vMerge w:val="restart"/>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ZP spolu</w:t>
            </w: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 xml:space="preserve">TR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73,51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85,35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11,84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16,11</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rezervy</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0,96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63,13</w:t>
            </w:r>
          </w:p>
        </w:tc>
      </w:tr>
      <w:tr w:rsidR="00516396" w:rsidRPr="00864A6A" w:rsidTr="007976E4">
        <w:trPr>
          <w:trHeight w:val="300"/>
        </w:trPr>
        <w:tc>
          <w:tcPr>
            <w:tcW w:w="142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p>
        </w:tc>
        <w:tc>
          <w:tcPr>
            <w:tcW w:w="213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 xml:space="preserve">Rezervy spolu </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74,46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86,91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12,45</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16,72</w:t>
            </w:r>
          </w:p>
        </w:tc>
      </w:tr>
    </w:tbl>
    <w:p w:rsidR="00516396" w:rsidRPr="00864A6A" w:rsidRDefault="00516396" w:rsidP="00516396">
      <w:pPr>
        <w:spacing w:line="240" w:lineRule="auto"/>
        <w:jc w:val="left"/>
        <w:rPr>
          <w:rFonts w:cs="Times New Roman"/>
          <w:b/>
          <w:color w:val="000000" w:themeColor="text1"/>
        </w:rPr>
      </w:pPr>
      <w:r w:rsidRPr="00864A6A">
        <w:rPr>
          <w:rFonts w:ascii="Calibri" w:hAnsi="Calibri" w:cs="Arial"/>
          <w:i/>
          <w:iCs/>
          <w:sz w:val="20"/>
          <w:szCs w:val="20"/>
        </w:rPr>
        <w:t>Zdroj: ZP</w:t>
      </w:r>
      <w:r w:rsidRPr="00864A6A">
        <w:rPr>
          <w:rFonts w:cs="Times New Roman"/>
          <w:b/>
          <w:color w:val="000000" w:themeColor="text1"/>
        </w:rPr>
        <w:t xml:space="preserve"> </w:t>
      </w:r>
      <w:r w:rsidRPr="00864A6A">
        <w:rPr>
          <w:rFonts w:cs="Times New Roman"/>
          <w:b/>
          <w:color w:val="000000" w:themeColor="text1"/>
        </w:rPr>
        <w:br w:type="page"/>
      </w:r>
    </w:p>
    <w:p w:rsidR="00516396" w:rsidRPr="00864A6A" w:rsidRDefault="00516761" w:rsidP="00516396">
      <w:pPr>
        <w:spacing w:line="240" w:lineRule="auto"/>
        <w:rPr>
          <w:rFonts w:cs="Times New Roman"/>
          <w:b/>
          <w:color w:val="000000" w:themeColor="text1"/>
          <w:sz w:val="24"/>
          <w:szCs w:val="24"/>
        </w:rPr>
      </w:pPr>
      <w:bookmarkStart w:id="258" w:name="_Toc485028218"/>
      <w:bookmarkStart w:id="259" w:name="_Toc485029736"/>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18</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Hospodárenie ZP</w:t>
      </w:r>
      <w:bookmarkEnd w:id="258"/>
      <w:bookmarkEnd w:id="259"/>
      <w:r w:rsidR="00516396" w:rsidRPr="00864A6A">
        <w:rPr>
          <w:rFonts w:cs="Times New Roman"/>
          <w:b/>
          <w:color w:val="000000" w:themeColor="text1"/>
          <w:sz w:val="24"/>
          <w:szCs w:val="24"/>
        </w:rPr>
        <w:t xml:space="preserve">  </w:t>
      </w:r>
    </w:p>
    <w:p w:rsidR="00516396" w:rsidRPr="00864A6A" w:rsidRDefault="00516396" w:rsidP="00516396">
      <w:pPr>
        <w:spacing w:line="240" w:lineRule="auto"/>
        <w:jc w:val="left"/>
        <w:rPr>
          <w:rFonts w:ascii="Arial Narrow" w:eastAsia="Times New Roman" w:hAnsi="Arial Narrow" w:cs="Arial"/>
          <w:i/>
          <w:iCs/>
          <w:sz w:val="20"/>
          <w:szCs w:val="20"/>
        </w:rPr>
      </w:pPr>
    </w:p>
    <w:tbl>
      <w:tblPr>
        <w:tblW w:w="9371" w:type="dxa"/>
        <w:tblInd w:w="55" w:type="dxa"/>
        <w:tblCellMar>
          <w:left w:w="70" w:type="dxa"/>
          <w:right w:w="70" w:type="dxa"/>
        </w:tblCellMar>
        <w:tblLook w:val="04A0" w:firstRow="1" w:lastRow="0" w:firstColumn="1" w:lastColumn="0" w:noHBand="0" w:noVBand="1"/>
      </w:tblPr>
      <w:tblGrid>
        <w:gridCol w:w="3417"/>
        <w:gridCol w:w="1560"/>
        <w:gridCol w:w="1559"/>
        <w:gridCol w:w="1417"/>
        <w:gridCol w:w="1418"/>
      </w:tblGrid>
      <w:tr w:rsidR="00516396" w:rsidRPr="00864A6A" w:rsidTr="007E4E69">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 xml:space="preserve">Vybrané ukazovatele z výkazu ziskov a strát v </w:t>
            </w:r>
            <w:r w:rsidR="00A94C4A" w:rsidRPr="00864A6A">
              <w:rPr>
                <w:rFonts w:ascii="Arial Narrow" w:eastAsia="Times New Roman" w:hAnsi="Arial Narrow" w:cs="Times New Roman"/>
                <w:b/>
                <w:color w:val="000000"/>
                <w:sz w:val="20"/>
                <w:szCs w:val="20"/>
              </w:rPr>
              <w:t>eur</w:t>
            </w:r>
          </w:p>
        </w:tc>
        <w:tc>
          <w:tcPr>
            <w:tcW w:w="156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559"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CD0622">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poistné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4 236 503 391</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4 404 113 700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167 610 309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3,96</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výnosy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246 548 657</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251 523 807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4 975 150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2,02</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TR na poistné plnenie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3 989 450 892</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4 269 288 770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279 837 878</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7,01</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iných TR</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1 427 991</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5 503 232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4 075 241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285,38</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správna réž</w:t>
            </w:r>
            <w:r w:rsidR="00F8453E" w:rsidRPr="00864A6A">
              <w:rPr>
                <w:rFonts w:ascii="Arial Narrow" w:eastAsia="Times New Roman" w:hAnsi="Arial Narrow" w:cs="Times New Roman"/>
                <w:color w:val="000000"/>
                <w:sz w:val="20"/>
                <w:szCs w:val="20"/>
              </w:rPr>
              <w:t>i</w:t>
            </w:r>
            <w:r w:rsidRPr="00864A6A">
              <w:rPr>
                <w:rFonts w:ascii="Arial Narrow" w:eastAsia="Times New Roman" w:hAnsi="Arial Narrow" w:cs="Times New Roman"/>
                <w:color w:val="000000"/>
                <w:sz w:val="20"/>
                <w:szCs w:val="20"/>
              </w:rPr>
              <w:t>a</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118 954 709</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139 168 508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20 213 799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16,99</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náklady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310 003 685</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298 751 273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-11 252 412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-3,63</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technického účtu k neživotnému poisteniu</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63 214 771</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-57 074 276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-120 289 047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-190,29</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 bežnej činnosti po zdanení</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19 294 954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-97 712 852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-117 007 806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-606,42</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za účtovné obdobie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19 352 224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-97 701 856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-117 054 080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-604,86</w:t>
            </w:r>
          </w:p>
        </w:tc>
      </w:tr>
      <w:tr w:rsidR="00516396" w:rsidRPr="00864A6A" w:rsidTr="007E4E69">
        <w:trPr>
          <w:trHeight w:val="300"/>
        </w:trPr>
        <w:tc>
          <w:tcPr>
            <w:tcW w:w="3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56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559"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E4E69">
        <w:trPr>
          <w:trHeight w:val="300"/>
        </w:trPr>
        <w:tc>
          <w:tcPr>
            <w:tcW w:w="3417"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56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559"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E4E69">
        <w:trPr>
          <w:trHeight w:val="300"/>
        </w:trPr>
        <w:tc>
          <w:tcPr>
            <w:tcW w:w="3417" w:type="dxa"/>
            <w:tcBorders>
              <w:top w:val="nil"/>
              <w:left w:val="nil"/>
              <w:bottom w:val="nil"/>
              <w:right w:val="nil"/>
            </w:tcBorders>
            <w:shd w:val="clear" w:color="auto" w:fill="auto"/>
            <w:vAlign w:val="center"/>
            <w:hideMark/>
          </w:tcPr>
          <w:p w:rsidR="00516396" w:rsidRPr="00864A6A" w:rsidRDefault="00516396" w:rsidP="00516396">
            <w:pPr>
              <w:spacing w:line="240" w:lineRule="auto"/>
              <w:jc w:val="left"/>
              <w:rPr>
                <w:rFonts w:eastAsia="Times New Roman" w:cs="Times New Roman"/>
                <w:b/>
                <w:bCs/>
                <w:i/>
                <w:iCs/>
                <w:color w:val="000000"/>
                <w:sz w:val="20"/>
                <w:szCs w:val="20"/>
              </w:rPr>
            </w:pPr>
            <w:r w:rsidRPr="00864A6A">
              <w:rPr>
                <w:rFonts w:eastAsia="Times New Roman" w:cs="Times New Roman"/>
                <w:b/>
                <w:bCs/>
                <w:i/>
                <w:iCs/>
                <w:color w:val="000000"/>
                <w:sz w:val="20"/>
                <w:szCs w:val="20"/>
              </w:rPr>
              <w:t>Prehľad podľa ZP</w:t>
            </w:r>
          </w:p>
        </w:tc>
        <w:tc>
          <w:tcPr>
            <w:tcW w:w="1560"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559"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7"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c>
          <w:tcPr>
            <w:tcW w:w="1418" w:type="dxa"/>
            <w:tcBorders>
              <w:top w:val="nil"/>
              <w:left w:val="nil"/>
              <w:bottom w:val="nil"/>
              <w:right w:val="nil"/>
            </w:tcBorders>
            <w:shd w:val="clear" w:color="auto" w:fill="auto"/>
            <w:noWrap/>
            <w:vAlign w:val="center"/>
            <w:hideMark/>
          </w:tcPr>
          <w:p w:rsidR="00516396" w:rsidRPr="00864A6A" w:rsidRDefault="00516396" w:rsidP="00516396">
            <w:pPr>
              <w:spacing w:line="240" w:lineRule="auto"/>
              <w:jc w:val="left"/>
              <w:rPr>
                <w:rFonts w:ascii="Cambria" w:eastAsia="Times New Roman" w:hAnsi="Cambria" w:cs="Times New Roman"/>
                <w:color w:val="000000"/>
              </w:rPr>
            </w:pPr>
          </w:p>
        </w:tc>
      </w:tr>
      <w:tr w:rsidR="00516396" w:rsidRPr="00864A6A" w:rsidTr="007E4E69">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VšZP</w:t>
            </w:r>
            <w:r w:rsidR="00A94C4A" w:rsidRPr="00864A6A">
              <w:rPr>
                <w:rFonts w:ascii="Arial Narrow" w:eastAsia="Times New Roman" w:hAnsi="Arial Narrow" w:cs="Times New Roman"/>
                <w:b/>
                <w:bCs/>
                <w:color w:val="000000"/>
                <w:sz w:val="20"/>
                <w:szCs w:val="20"/>
              </w:rPr>
              <w:t xml:space="preserve"> v eur</w:t>
            </w:r>
          </w:p>
        </w:tc>
        <w:tc>
          <w:tcPr>
            <w:tcW w:w="1560"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559"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CD0622">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poistné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2 751 116 971</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2 837 632 342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86 515 371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výnosy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209 371 710</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206 907 976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-2 463 734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-1,18</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TR na poistné plnenie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-2 784 420 268</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-3 016 292 314</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-231 872 046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8,33</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iných TR</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-1 485 434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-552 541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932 893</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-62,8</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správna réž</w:t>
            </w:r>
            <w:r w:rsidR="00F8453E" w:rsidRPr="00864A6A">
              <w:rPr>
                <w:rFonts w:ascii="Arial Narrow" w:eastAsia="Times New Roman" w:hAnsi="Arial Narrow" w:cs="Times New Roman"/>
                <w:color w:val="000000"/>
                <w:sz w:val="20"/>
                <w:szCs w:val="20"/>
              </w:rPr>
              <w:t>i</w:t>
            </w:r>
            <w:r w:rsidRPr="00864A6A">
              <w:rPr>
                <w:rFonts w:ascii="Arial Narrow" w:eastAsia="Times New Roman" w:hAnsi="Arial Narrow" w:cs="Times New Roman"/>
                <w:color w:val="000000"/>
                <w:sz w:val="20"/>
                <w:szCs w:val="20"/>
              </w:rPr>
              <w:t>a</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-79 797 009</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-88 204 808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-8 407 799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náklady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-79 689 346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-45 072 342</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34 617 004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-43,44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technického účtu k neživotnému poisteniu</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15 096 624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-105 581 687</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-120 678 311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-799,37</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 bežnej činnosti po zdanení</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17 618 524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-112 338 118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-129 956 642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-737,61</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za účtovné obdobie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17 618 524</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-112 338 118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-129 956 642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-737,61</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A551E1"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DÔVERA</w:t>
            </w:r>
          </w:p>
        </w:tc>
        <w:tc>
          <w:tcPr>
            <w:tcW w:w="156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55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CD0622">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Vývoj v %</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poistné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1 157 361 037</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1 202 966 668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45 605 631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3,94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výnosy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21 847 471</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23 739 156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1 891 685</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8,66</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TR na poistné plnenie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-946 379 802</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-976 141 278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-29 761 476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iných TR</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0</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správna réž</w:t>
            </w:r>
            <w:r w:rsidR="00F8453E" w:rsidRPr="00864A6A">
              <w:rPr>
                <w:rFonts w:ascii="Arial Narrow" w:eastAsia="Times New Roman" w:hAnsi="Arial Narrow" w:cs="Times New Roman"/>
                <w:color w:val="000000"/>
                <w:sz w:val="20"/>
                <w:szCs w:val="20"/>
              </w:rPr>
              <w:t>i</w:t>
            </w:r>
            <w:r w:rsidRPr="00864A6A">
              <w:rPr>
                <w:rFonts w:ascii="Arial Narrow" w:eastAsia="Times New Roman" w:hAnsi="Arial Narrow" w:cs="Times New Roman"/>
                <w:color w:val="000000"/>
                <w:sz w:val="20"/>
                <w:szCs w:val="20"/>
              </w:rPr>
              <w:t>a</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-28 265 837</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-37 743 813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-9 477 976</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33,53</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náklady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-152 681 789</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-169 261 920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-16 580 131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10,86</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technického účtu k neživotnému poisteniu</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51 881 080</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43 558 813</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-8 322 267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-16,04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 bežnej činnosti po zdanení</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3 452 866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12 752 740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9 299 874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269,34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za účtovné obdobie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3 510 136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12 763 736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9 253 600</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263,63</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s="Times New Roman"/>
                <w:b/>
                <w:bCs/>
                <w:color w:val="000000"/>
                <w:sz w:val="20"/>
                <w:szCs w:val="20"/>
              </w:rPr>
            </w:pPr>
            <w:r w:rsidRPr="00864A6A">
              <w:rPr>
                <w:rFonts w:ascii="Arial Narrow" w:eastAsia="Times New Roman" w:hAnsi="Arial Narrow" w:cs="Times New Roman"/>
                <w:b/>
                <w:bCs/>
                <w:color w:val="000000"/>
                <w:sz w:val="20"/>
                <w:szCs w:val="20"/>
              </w:rPr>
              <w:t>Union</w:t>
            </w:r>
          </w:p>
        </w:tc>
        <w:tc>
          <w:tcPr>
            <w:tcW w:w="156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2015</w:t>
            </w:r>
          </w:p>
        </w:tc>
        <w:tc>
          <w:tcPr>
            <w:tcW w:w="1559"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2016</w:t>
            </w:r>
          </w:p>
        </w:tc>
        <w:tc>
          <w:tcPr>
            <w:tcW w:w="1417"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B66025">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Rozdiel                2016-2015</w:t>
            </w:r>
          </w:p>
        </w:tc>
        <w:tc>
          <w:tcPr>
            <w:tcW w:w="1418"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Vývoj v %</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poistné v hrubej výške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328 025 383</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363 514 690</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35 489 307</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10,82</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výnosy</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15 329 476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20 876 675</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5 547 199</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36,19</w:t>
            </w:r>
          </w:p>
        </w:tc>
      </w:tr>
      <w:tr w:rsidR="00516396" w:rsidRPr="00864A6A" w:rsidTr="007E4E69">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TR na poistné plnenie v hrubej výške</w:t>
            </w:r>
          </w:p>
        </w:tc>
        <w:tc>
          <w:tcPr>
            <w:tcW w:w="1560"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-258 650 822</w:t>
            </w:r>
          </w:p>
        </w:tc>
        <w:tc>
          <w:tcPr>
            <w:tcW w:w="1559"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-276 855 178</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-18 204 356</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7,04</w:t>
            </w:r>
          </w:p>
        </w:tc>
      </w:tr>
      <w:tr w:rsidR="00516396" w:rsidRPr="00864A6A" w:rsidTr="00CD6CAE">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zmena stavu iných TR</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57 443</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-4 950 691</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-5 008 134</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-8 718,44</w:t>
            </w:r>
          </w:p>
        </w:tc>
      </w:tr>
      <w:tr w:rsidR="00516396" w:rsidRPr="00864A6A" w:rsidTr="00CD6CAE">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lastRenderedPageBreak/>
              <w:t>správna réž</w:t>
            </w:r>
            <w:r w:rsidR="00CD6CAE" w:rsidRPr="00864A6A">
              <w:rPr>
                <w:rFonts w:ascii="Arial Narrow" w:eastAsia="Times New Roman" w:hAnsi="Arial Narrow" w:cs="Times New Roman"/>
                <w:color w:val="000000"/>
                <w:sz w:val="20"/>
                <w:szCs w:val="20"/>
              </w:rPr>
              <w:t>i</w:t>
            </w:r>
            <w:r w:rsidRPr="00864A6A">
              <w:rPr>
                <w:rFonts w:ascii="Arial Narrow" w:eastAsia="Times New Roman" w:hAnsi="Arial Narrow" w:cs="Times New Roman"/>
                <w:color w:val="000000"/>
                <w:sz w:val="20"/>
                <w:szCs w:val="20"/>
              </w:rPr>
              <w:t>a</w:t>
            </w:r>
          </w:p>
        </w:tc>
        <w:tc>
          <w:tcPr>
            <w:tcW w:w="156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-10 891 863</w:t>
            </w:r>
          </w:p>
        </w:tc>
        <w:tc>
          <w:tcPr>
            <w:tcW w:w="1559"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-13 219 887</w:t>
            </w:r>
          </w:p>
        </w:tc>
        <w:tc>
          <w:tcPr>
            <w:tcW w:w="1417"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-2 328 024</w:t>
            </w:r>
          </w:p>
        </w:tc>
        <w:tc>
          <w:tcPr>
            <w:tcW w:w="1418"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21,37</w:t>
            </w:r>
          </w:p>
        </w:tc>
      </w:tr>
      <w:tr w:rsidR="00516396" w:rsidRPr="00864A6A" w:rsidTr="00CD6CAE">
        <w:trPr>
          <w:trHeight w:val="300"/>
        </w:trPr>
        <w:tc>
          <w:tcPr>
            <w:tcW w:w="3417"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ostatné technické náklady</w:t>
            </w:r>
          </w:p>
        </w:tc>
        <w:tc>
          <w:tcPr>
            <w:tcW w:w="1560"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-77 632 550</w:t>
            </w:r>
          </w:p>
        </w:tc>
        <w:tc>
          <w:tcPr>
            <w:tcW w:w="1559"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-84 417 011</w:t>
            </w:r>
          </w:p>
        </w:tc>
        <w:tc>
          <w:tcPr>
            <w:tcW w:w="1417"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-6 784 461</w:t>
            </w:r>
          </w:p>
        </w:tc>
        <w:tc>
          <w:tcPr>
            <w:tcW w:w="1418"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8,74</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technického účtu k neživotnému poisteniu</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-3 762 933</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4 948 598</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8 711 531</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-231,51</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 bežnej činnosti po zdanení</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-1 776 436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1 872 526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3 648 962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-205,41</w:t>
            </w:r>
          </w:p>
        </w:tc>
      </w:tr>
      <w:tr w:rsidR="00516396" w:rsidRPr="00864A6A" w:rsidTr="007E4E69">
        <w:trPr>
          <w:trHeight w:val="300"/>
        </w:trPr>
        <w:tc>
          <w:tcPr>
            <w:tcW w:w="3417"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výsledok hospodárenia za účtovné obdobie</w:t>
            </w:r>
          </w:p>
        </w:tc>
        <w:tc>
          <w:tcPr>
            <w:tcW w:w="1560"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-1 776 436</w:t>
            </w:r>
          </w:p>
        </w:tc>
        <w:tc>
          <w:tcPr>
            <w:tcW w:w="1559"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1 872 526</w:t>
            </w:r>
          </w:p>
        </w:tc>
        <w:tc>
          <w:tcPr>
            <w:tcW w:w="1417"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3 648 962</w:t>
            </w:r>
          </w:p>
        </w:tc>
        <w:tc>
          <w:tcPr>
            <w:tcW w:w="1418" w:type="dxa"/>
            <w:tcBorders>
              <w:top w:val="nil"/>
              <w:left w:val="nil"/>
              <w:bottom w:val="single" w:sz="4" w:space="0" w:color="auto"/>
              <w:right w:val="single" w:sz="4" w:space="0" w:color="auto"/>
            </w:tcBorders>
            <w:shd w:val="clear" w:color="auto" w:fill="auto"/>
            <w:noWrap/>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-205,41</w:t>
            </w:r>
          </w:p>
        </w:tc>
      </w:tr>
    </w:tbl>
    <w:p w:rsidR="00516396" w:rsidRPr="00864A6A" w:rsidRDefault="00516396" w:rsidP="00516396">
      <w:pPr>
        <w:spacing w:line="240" w:lineRule="auto"/>
        <w:jc w:val="left"/>
        <w:rPr>
          <w:rFonts w:ascii="Arial Narrow" w:eastAsia="Times New Roman" w:hAnsi="Arial Narrow" w:cs="Arial"/>
          <w:i/>
          <w:iCs/>
          <w:sz w:val="20"/>
          <w:szCs w:val="20"/>
        </w:rPr>
      </w:pPr>
      <w:r w:rsidRPr="00864A6A">
        <w:rPr>
          <w:rFonts w:ascii="Arial Narrow" w:eastAsia="Times New Roman" w:hAnsi="Arial Narrow" w:cs="Arial"/>
          <w:i/>
          <w:iCs/>
          <w:sz w:val="20"/>
          <w:szCs w:val="20"/>
        </w:rPr>
        <w:t>Zdroj: ZP</w:t>
      </w:r>
    </w:p>
    <w:p w:rsidR="00516396" w:rsidRPr="00864A6A" w:rsidRDefault="00516396" w:rsidP="00516396">
      <w:pPr>
        <w:spacing w:line="240" w:lineRule="auto"/>
        <w:rPr>
          <w:rFonts w:eastAsia="Times New Roman" w:cs="Times New Roman"/>
          <w:noProof/>
          <w:sz w:val="24"/>
          <w:szCs w:val="24"/>
        </w:rPr>
      </w:pPr>
    </w:p>
    <w:p w:rsidR="00516396" w:rsidRPr="00864A6A" w:rsidRDefault="00516396" w:rsidP="00516396">
      <w:pPr>
        <w:spacing w:line="240" w:lineRule="auto"/>
        <w:rPr>
          <w:rFonts w:cs="Times New Roman"/>
          <w:color w:val="000000" w:themeColor="text1"/>
          <w:sz w:val="24"/>
          <w:szCs w:val="24"/>
        </w:rPr>
      </w:pPr>
    </w:p>
    <w:p w:rsidR="00516396" w:rsidRPr="00864A6A" w:rsidRDefault="00516396" w:rsidP="00516396">
      <w:r w:rsidRPr="00864A6A">
        <w:rPr>
          <w:i/>
          <w:iCs/>
          <w:color w:val="000000"/>
          <w:sz w:val="20"/>
          <w:szCs w:val="20"/>
        </w:rPr>
        <w:t xml:space="preserve"> </w:t>
      </w:r>
    </w:p>
    <w:p w:rsidR="00516396" w:rsidRPr="00864A6A" w:rsidRDefault="00516396" w:rsidP="00516396">
      <w:pPr>
        <w:spacing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761" w:rsidP="00516396">
      <w:pPr>
        <w:spacing w:line="240" w:lineRule="auto"/>
        <w:rPr>
          <w:rFonts w:cs="Times New Roman"/>
          <w:b/>
          <w:color w:val="000000" w:themeColor="text1"/>
          <w:sz w:val="24"/>
          <w:szCs w:val="24"/>
        </w:rPr>
      </w:pPr>
      <w:bookmarkStart w:id="260" w:name="_Toc485028219"/>
      <w:bookmarkStart w:id="261" w:name="_Toc485029737"/>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19</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lang w:eastAsia="cs-CZ"/>
        </w:rPr>
        <w:t>Počet zmlúv, ktoré uzatvorili ZP s poskytovateľmi vybraných foriem ZS</w:t>
      </w:r>
      <w:bookmarkEnd w:id="260"/>
      <w:bookmarkEnd w:id="261"/>
      <w:r w:rsidR="00516396" w:rsidRPr="00864A6A">
        <w:rPr>
          <w:rFonts w:cs="Times New Roman"/>
          <w:b/>
          <w:color w:val="000000" w:themeColor="text1"/>
          <w:sz w:val="24"/>
          <w:szCs w:val="24"/>
        </w:rPr>
        <w:t xml:space="preserve">  </w:t>
      </w:r>
    </w:p>
    <w:p w:rsidR="00F968D2" w:rsidRPr="00864A6A" w:rsidRDefault="00F968D2" w:rsidP="00516396">
      <w:pPr>
        <w:spacing w:line="240" w:lineRule="auto"/>
        <w:rPr>
          <w:rFonts w:cs="Times New Roman"/>
          <w:b/>
          <w:color w:val="000000" w:themeColor="text1"/>
          <w:sz w:val="24"/>
          <w:szCs w:val="24"/>
        </w:rPr>
      </w:pPr>
    </w:p>
    <w:tbl>
      <w:tblPr>
        <w:tblW w:w="9513" w:type="dxa"/>
        <w:tblInd w:w="55" w:type="dxa"/>
        <w:tblCellMar>
          <w:left w:w="70" w:type="dxa"/>
          <w:right w:w="70" w:type="dxa"/>
        </w:tblCellMar>
        <w:tblLook w:val="04A0" w:firstRow="1" w:lastRow="0" w:firstColumn="1" w:lastColumn="0" w:noHBand="0" w:noVBand="1"/>
      </w:tblPr>
      <w:tblGrid>
        <w:gridCol w:w="4000"/>
        <w:gridCol w:w="835"/>
        <w:gridCol w:w="850"/>
        <w:gridCol w:w="993"/>
        <w:gridCol w:w="992"/>
        <w:gridCol w:w="850"/>
        <w:gridCol w:w="993"/>
      </w:tblGrid>
      <w:tr w:rsidR="00516396" w:rsidRPr="00864A6A" w:rsidTr="007976E4">
        <w:trPr>
          <w:trHeight w:val="330"/>
        </w:trPr>
        <w:tc>
          <w:tcPr>
            <w:tcW w:w="4000"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i/>
                <w:iCs/>
                <w:color w:val="000000"/>
                <w:sz w:val="18"/>
                <w:szCs w:val="18"/>
              </w:rPr>
            </w:pPr>
          </w:p>
        </w:tc>
        <w:tc>
          <w:tcPr>
            <w:tcW w:w="2678" w:type="dxa"/>
            <w:gridSpan w:val="3"/>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2015</w:t>
            </w:r>
          </w:p>
        </w:tc>
        <w:tc>
          <w:tcPr>
            <w:tcW w:w="2835" w:type="dxa"/>
            <w:gridSpan w:val="3"/>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2016</w:t>
            </w:r>
          </w:p>
        </w:tc>
      </w:tr>
      <w:tr w:rsidR="00516396" w:rsidRPr="00864A6A" w:rsidTr="007976E4">
        <w:trPr>
          <w:trHeight w:val="300"/>
        </w:trPr>
        <w:tc>
          <w:tcPr>
            <w:tcW w:w="4000"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D8329C" w:rsidP="00516396">
            <w:pPr>
              <w:spacing w:line="240" w:lineRule="auto"/>
              <w:jc w:val="center"/>
              <w:rPr>
                <w:rFonts w:ascii="Arial Narrow" w:eastAsia="Times New Roman" w:hAnsi="Arial Narrow" w:cs="Times New Roman"/>
                <w:b/>
                <w:i/>
                <w:iCs/>
                <w:color w:val="000000"/>
                <w:sz w:val="18"/>
                <w:szCs w:val="18"/>
              </w:rPr>
            </w:pPr>
            <w:r w:rsidRPr="00864A6A">
              <w:rPr>
                <w:rFonts w:ascii="Arial Narrow" w:eastAsia="Times New Roman" w:hAnsi="Arial Narrow" w:cs="Times New Roman"/>
                <w:b/>
                <w:i/>
                <w:iCs/>
                <w:color w:val="000000"/>
                <w:sz w:val="18"/>
                <w:szCs w:val="18"/>
              </w:rPr>
              <w:t>Typ PZS</w:t>
            </w:r>
            <w:r w:rsidR="00516396" w:rsidRPr="00864A6A">
              <w:rPr>
                <w:rFonts w:ascii="Arial Narrow" w:eastAsia="Times New Roman" w:hAnsi="Arial Narrow" w:cs="Times New Roman"/>
                <w:b/>
                <w:i/>
                <w:iCs/>
                <w:color w:val="000000"/>
                <w:sz w:val="18"/>
                <w:szCs w:val="18"/>
              </w:rPr>
              <w:t> </w:t>
            </w:r>
          </w:p>
        </w:tc>
        <w:tc>
          <w:tcPr>
            <w:tcW w:w="835"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VšZP</w:t>
            </w:r>
          </w:p>
        </w:tc>
        <w:tc>
          <w:tcPr>
            <w:tcW w:w="850"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A551E1"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DÔVERA</w:t>
            </w:r>
          </w:p>
        </w:tc>
        <w:tc>
          <w:tcPr>
            <w:tcW w:w="99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Union</w:t>
            </w:r>
          </w:p>
        </w:tc>
        <w:tc>
          <w:tcPr>
            <w:tcW w:w="992"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VšZP</w:t>
            </w:r>
          </w:p>
        </w:tc>
        <w:tc>
          <w:tcPr>
            <w:tcW w:w="850"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A551E1"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DÔVERA</w:t>
            </w:r>
          </w:p>
        </w:tc>
        <w:tc>
          <w:tcPr>
            <w:tcW w:w="993" w:type="dxa"/>
            <w:vMerge w:val="restart"/>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center"/>
              <w:rPr>
                <w:rFonts w:ascii="Arial Narrow" w:eastAsia="Times New Roman" w:hAnsi="Arial Narrow" w:cs="Times New Roman"/>
                <w:b/>
                <w:color w:val="000000"/>
                <w:sz w:val="18"/>
                <w:szCs w:val="18"/>
              </w:rPr>
            </w:pPr>
            <w:r w:rsidRPr="00864A6A">
              <w:rPr>
                <w:rFonts w:ascii="Arial Narrow" w:eastAsia="Times New Roman" w:hAnsi="Arial Narrow" w:cs="Times New Roman"/>
                <w:b/>
                <w:color w:val="000000"/>
                <w:sz w:val="18"/>
                <w:szCs w:val="18"/>
              </w:rPr>
              <w:t>Union</w:t>
            </w:r>
          </w:p>
        </w:tc>
      </w:tr>
      <w:tr w:rsidR="00516396" w:rsidRPr="00864A6A" w:rsidTr="007976E4">
        <w:trPr>
          <w:trHeight w:val="207"/>
        </w:trPr>
        <w:tc>
          <w:tcPr>
            <w:tcW w:w="400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i/>
                <w:iCs/>
                <w:color w:val="000000"/>
                <w:sz w:val="18"/>
                <w:szCs w:val="18"/>
              </w:rPr>
            </w:pPr>
          </w:p>
        </w:tc>
        <w:tc>
          <w:tcPr>
            <w:tcW w:w="835"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p>
        </w:tc>
        <w:tc>
          <w:tcPr>
            <w:tcW w:w="85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p>
        </w:tc>
        <w:tc>
          <w:tcPr>
            <w:tcW w:w="99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p>
        </w:tc>
        <w:tc>
          <w:tcPr>
            <w:tcW w:w="992"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p>
        </w:tc>
        <w:tc>
          <w:tcPr>
            <w:tcW w:w="850"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p>
        </w:tc>
        <w:tc>
          <w:tcPr>
            <w:tcW w:w="993" w:type="dxa"/>
            <w:vMerge/>
            <w:tcBorders>
              <w:top w:val="nil"/>
              <w:left w:val="single" w:sz="4" w:space="0" w:color="auto"/>
              <w:bottom w:val="single" w:sz="4" w:space="0" w:color="auto"/>
              <w:right w:val="single" w:sz="4" w:space="0" w:color="auto"/>
            </w:tcBorders>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NsP všeobecné (okrem fakultných a univerzitných)**</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62</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53</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55</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62</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53</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55</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Špecializované ústavy**</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Univerzitné a Fakultné nemocnice**</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Liečebne a OLÚ**</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14</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14</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Psychiatrické: nemocnice, liečebne a ústavy**</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8</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8</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Hospic**+ mobilný hospic</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7</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Mobilný hospic</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Domy ošetrovateľskej starostlivosti**</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ADOS</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163</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152</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153</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164</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146</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Pôrodná asistencia</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Prírodné liečebné kúpele a kúpeľné liečebne**</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23</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23</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Ambulancie všeobecné (VLD)</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1 753</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1 780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1 719</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1 737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1 758</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1 701</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Ambulancie všeobecné (VLDD)</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949</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961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937</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930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942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916</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Ambulancie všeobecné (VLD + VLDD)***</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Ambulancie stomatologické</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2 036</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2 020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1 838</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2 020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2 007</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1 833</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Gynekologická ambulantná starostlivosť</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458</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462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463</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460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464</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463</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B66025">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Špecializovaná ambulantná starostlivos</w:t>
            </w:r>
            <w:r w:rsidR="00B66025" w:rsidRPr="00864A6A">
              <w:rPr>
                <w:rFonts w:ascii="Arial Narrow" w:eastAsia="Times New Roman" w:hAnsi="Arial Narrow" w:cs="Times New Roman"/>
                <w:color w:val="000000"/>
                <w:sz w:val="18"/>
                <w:szCs w:val="18"/>
              </w:rPr>
              <w:t>ť</w:t>
            </w:r>
            <w:r w:rsidRPr="00864A6A">
              <w:rPr>
                <w:rFonts w:ascii="Arial Narrow" w:eastAsia="Times New Roman" w:hAnsi="Arial Narrow" w:cs="Times New Roman"/>
                <w:color w:val="000000"/>
                <w:sz w:val="18"/>
                <w:szCs w:val="18"/>
              </w:rPr>
              <w:t xml:space="preserve">  INÁ</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2 692</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2 828</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2 759</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2 666</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2 817</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2 751</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Ambulancie LSPP</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29</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129</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31</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130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Záchranná zdravotná služba (RLP a RZP)</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Vrtuľníková záchranná zdravotná služba</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w:t>
            </w:r>
          </w:p>
        </w:tc>
      </w:tr>
      <w:tr w:rsidR="00516396" w:rsidRPr="00864A6A" w:rsidTr="00802E7E">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Zariadenia jednodňovej zdravotnej starostlivosti</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22</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91</w:t>
            </w:r>
          </w:p>
        </w:tc>
        <w:tc>
          <w:tcPr>
            <w:tcW w:w="993" w:type="dxa"/>
            <w:tcBorders>
              <w:top w:val="nil"/>
              <w:left w:val="nil"/>
              <w:bottom w:val="single" w:sz="4" w:space="0" w:color="auto"/>
              <w:right w:val="single" w:sz="4" w:space="0" w:color="auto"/>
            </w:tcBorders>
            <w:shd w:val="clear" w:color="auto" w:fill="auto"/>
            <w:vAlign w:val="bottom"/>
            <w:hideMark/>
          </w:tcPr>
          <w:p w:rsidR="00516396" w:rsidRPr="00864A6A" w:rsidRDefault="00802E7E" w:rsidP="00802E7E">
            <w:pPr>
              <w:spacing w:line="240" w:lineRule="auto"/>
              <w:jc w:val="right"/>
              <w:rPr>
                <w:rFonts w:ascii="Arial Narrow" w:eastAsia="Times New Roman" w:hAnsi="Arial Narrow" w:cs="Times New Roman"/>
                <w:color w:val="FFFFFF"/>
                <w:sz w:val="18"/>
                <w:szCs w:val="18"/>
              </w:rPr>
            </w:pPr>
            <w:r w:rsidRPr="00864A6A">
              <w:rPr>
                <w:rFonts w:ascii="Arial Narrow" w:eastAsia="Times New Roman" w:hAnsi="Arial Narrow" w:cs="Times New Roman"/>
                <w:color w:val="FFFFFF"/>
                <w:sz w:val="18"/>
                <w:szCs w:val="18"/>
              </w:rPr>
              <w:t xml:space="preserve">12  </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30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93</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11</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Dialyzačné strediská</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14</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13</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13</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Stacionáre</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Polikliniky***</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63</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551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67</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558</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67</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 xml:space="preserve">Zariadenia SVLZ </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96</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110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100</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98</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109</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100</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Kombinovaní PZS (v type ZS)***</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635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617</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595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614</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Lekárne</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1 787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1 813</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1 825</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1 818</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1 846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1 850</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Výdajne ZP</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156</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174</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161</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157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176</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166</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Optiky</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274</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252</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234</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251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226</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Zariadenia biomedicínskeho výskumu</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DZS</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61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29</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26</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57</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28</w:t>
            </w:r>
          </w:p>
        </w:tc>
      </w:tr>
      <w:tr w:rsidR="00516396" w:rsidRPr="00864A6A" w:rsidTr="007976E4">
        <w:trPr>
          <w:trHeight w:val="30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IVF</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8</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7</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9</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color w:val="000000"/>
                <w:sz w:val="18"/>
                <w:szCs w:val="18"/>
              </w:rPr>
            </w:pPr>
            <w:r w:rsidRPr="00864A6A">
              <w:rPr>
                <w:rFonts w:ascii="Arial Narrow" w:eastAsia="Times New Roman" w:hAnsi="Arial Narrow" w:cs="Times New Roman"/>
                <w:color w:val="000000"/>
                <w:sz w:val="18"/>
                <w:szCs w:val="18"/>
              </w:rPr>
              <w:t>0</w:t>
            </w:r>
          </w:p>
        </w:tc>
      </w:tr>
      <w:tr w:rsidR="00516396" w:rsidRPr="00864A6A" w:rsidTr="007976E4">
        <w:trPr>
          <w:trHeight w:val="330"/>
        </w:trPr>
        <w:tc>
          <w:tcPr>
            <w:tcW w:w="4000" w:type="dxa"/>
            <w:tcBorders>
              <w:top w:val="nil"/>
              <w:left w:val="single" w:sz="4" w:space="0" w:color="auto"/>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lef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SPOLU</w:t>
            </w:r>
          </w:p>
        </w:tc>
        <w:tc>
          <w:tcPr>
            <w:tcW w:w="835"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11 355</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11 681</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11 150</w:t>
            </w:r>
          </w:p>
        </w:tc>
        <w:tc>
          <w:tcPr>
            <w:tcW w:w="992"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11 306</w:t>
            </w:r>
          </w:p>
        </w:tc>
        <w:tc>
          <w:tcPr>
            <w:tcW w:w="850"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11 658</w:t>
            </w:r>
          </w:p>
        </w:tc>
        <w:tc>
          <w:tcPr>
            <w:tcW w:w="993" w:type="dxa"/>
            <w:tcBorders>
              <w:top w:val="nil"/>
              <w:left w:val="nil"/>
              <w:bottom w:val="single" w:sz="4" w:space="0" w:color="auto"/>
              <w:right w:val="single" w:sz="4" w:space="0" w:color="auto"/>
            </w:tcBorders>
            <w:shd w:val="clear" w:color="auto" w:fill="auto"/>
            <w:vAlign w:val="center"/>
            <w:hideMark/>
          </w:tcPr>
          <w:p w:rsidR="00516396" w:rsidRPr="00864A6A" w:rsidRDefault="00516396" w:rsidP="00516396">
            <w:pPr>
              <w:spacing w:line="240" w:lineRule="auto"/>
              <w:jc w:val="right"/>
              <w:rPr>
                <w:rFonts w:ascii="Arial Narrow" w:eastAsia="Times New Roman" w:hAnsi="Arial Narrow" w:cs="Times New Roman"/>
                <w:b/>
                <w:bCs/>
                <w:color w:val="000000"/>
                <w:sz w:val="18"/>
                <w:szCs w:val="18"/>
              </w:rPr>
            </w:pPr>
            <w:r w:rsidRPr="00864A6A">
              <w:rPr>
                <w:rFonts w:ascii="Arial Narrow" w:eastAsia="Times New Roman" w:hAnsi="Arial Narrow" w:cs="Times New Roman"/>
                <w:b/>
                <w:bCs/>
                <w:color w:val="000000"/>
                <w:sz w:val="18"/>
                <w:szCs w:val="18"/>
              </w:rPr>
              <w:t>1 111</w:t>
            </w:r>
          </w:p>
        </w:tc>
      </w:tr>
    </w:tbl>
    <w:p w:rsidR="00516396" w:rsidRPr="00864A6A" w:rsidRDefault="00516396" w:rsidP="00516396">
      <w:pPr>
        <w:jc w:val="left"/>
        <w:rPr>
          <w:rFonts w:ascii="Arial" w:eastAsia="Times New Roman" w:hAnsi="Arial" w:cs="Arial"/>
          <w:i/>
          <w:iCs/>
          <w:noProof/>
          <w:sz w:val="18"/>
          <w:szCs w:val="18"/>
          <w:lang w:eastAsia="cs-CZ"/>
        </w:rPr>
      </w:pPr>
      <w:r w:rsidRPr="00864A6A">
        <w:rPr>
          <w:rFonts w:ascii="Arial" w:eastAsia="Calibri" w:hAnsi="Arial" w:cs="Arial"/>
          <w:i/>
          <w:iCs/>
          <w:noProof/>
          <w:sz w:val="18"/>
          <w:szCs w:val="18"/>
          <w:lang w:eastAsia="en-US"/>
        </w:rPr>
        <w:t>Zdroj: ZP</w:t>
      </w:r>
    </w:p>
    <w:p w:rsidR="00516396" w:rsidRPr="00864A6A" w:rsidRDefault="00516396" w:rsidP="00516396">
      <w:pPr>
        <w:jc w:val="left"/>
        <w:rPr>
          <w:rFonts w:ascii="Arial" w:eastAsia="Times New Roman" w:hAnsi="Arial" w:cs="Arial"/>
          <w:bCs/>
          <w:noProof/>
          <w:sz w:val="16"/>
          <w:szCs w:val="16"/>
        </w:rPr>
      </w:pPr>
      <w:r w:rsidRPr="00864A6A">
        <w:rPr>
          <w:rFonts w:ascii="Arial" w:eastAsia="Times New Roman" w:hAnsi="Arial" w:cs="Arial"/>
          <w:bCs/>
          <w:noProof/>
          <w:sz w:val="16"/>
          <w:szCs w:val="16"/>
        </w:rPr>
        <w:t>Poznámka:</w:t>
      </w:r>
    </w:p>
    <w:p w:rsidR="00516396" w:rsidRPr="00864A6A" w:rsidRDefault="00516396" w:rsidP="00516396">
      <w:pPr>
        <w:jc w:val="left"/>
        <w:rPr>
          <w:rFonts w:ascii="Arial" w:eastAsia="Times New Roman" w:hAnsi="Arial" w:cs="Arial"/>
          <w:bCs/>
          <w:noProof/>
          <w:sz w:val="16"/>
          <w:szCs w:val="16"/>
        </w:rPr>
      </w:pPr>
      <w:r w:rsidRPr="00864A6A">
        <w:rPr>
          <w:rFonts w:ascii="Arial" w:eastAsia="Times New Roman" w:hAnsi="Arial" w:cs="Arial"/>
          <w:bCs/>
          <w:noProof/>
          <w:sz w:val="16"/>
          <w:szCs w:val="16"/>
        </w:rPr>
        <w:t>VšZP vykázala stav k 31.</w:t>
      </w:r>
      <w:r w:rsidR="0005449A" w:rsidRPr="00864A6A">
        <w:rPr>
          <w:rFonts w:ascii="Arial" w:eastAsia="Times New Roman" w:hAnsi="Arial" w:cs="Arial"/>
          <w:bCs/>
          <w:noProof/>
          <w:sz w:val="16"/>
          <w:szCs w:val="16"/>
        </w:rPr>
        <w:t xml:space="preserve"> </w:t>
      </w:r>
      <w:r w:rsidRPr="00864A6A">
        <w:rPr>
          <w:rFonts w:ascii="Arial" w:eastAsia="Times New Roman" w:hAnsi="Arial" w:cs="Arial"/>
          <w:bCs/>
          <w:noProof/>
          <w:sz w:val="16"/>
          <w:szCs w:val="16"/>
        </w:rPr>
        <w:t>12.</w:t>
      </w:r>
      <w:r w:rsidR="0005449A" w:rsidRPr="00864A6A">
        <w:rPr>
          <w:rFonts w:ascii="Arial" w:eastAsia="Times New Roman" w:hAnsi="Arial" w:cs="Arial"/>
          <w:bCs/>
          <w:noProof/>
          <w:sz w:val="16"/>
          <w:szCs w:val="16"/>
        </w:rPr>
        <w:t xml:space="preserve"> </w:t>
      </w:r>
      <w:r w:rsidRPr="00864A6A">
        <w:rPr>
          <w:rFonts w:ascii="Arial" w:eastAsia="Times New Roman" w:hAnsi="Arial" w:cs="Arial"/>
          <w:bCs/>
          <w:noProof/>
          <w:sz w:val="16"/>
          <w:szCs w:val="16"/>
        </w:rPr>
        <w:t>2016</w:t>
      </w:r>
    </w:p>
    <w:p w:rsidR="00516396" w:rsidRPr="00864A6A" w:rsidRDefault="00A551E1" w:rsidP="00516396">
      <w:pPr>
        <w:jc w:val="left"/>
        <w:rPr>
          <w:rFonts w:ascii="Arial" w:eastAsia="Times New Roman" w:hAnsi="Arial" w:cs="Arial"/>
          <w:bCs/>
          <w:noProof/>
          <w:sz w:val="16"/>
          <w:szCs w:val="16"/>
        </w:rPr>
      </w:pPr>
      <w:r w:rsidRPr="00864A6A">
        <w:rPr>
          <w:rFonts w:ascii="Arial" w:eastAsia="Times New Roman" w:hAnsi="Arial" w:cs="Arial"/>
          <w:bCs/>
          <w:noProof/>
          <w:sz w:val="16"/>
          <w:szCs w:val="16"/>
        </w:rPr>
        <w:t>DÔVERA</w:t>
      </w:r>
      <w:r w:rsidR="00516396" w:rsidRPr="00864A6A">
        <w:rPr>
          <w:rFonts w:ascii="Arial" w:eastAsia="Times New Roman" w:hAnsi="Arial" w:cs="Arial"/>
          <w:bCs/>
          <w:noProof/>
          <w:sz w:val="16"/>
          <w:szCs w:val="16"/>
        </w:rPr>
        <w:t xml:space="preserve"> vykázala stav k 31.</w:t>
      </w:r>
      <w:r w:rsidR="0005449A" w:rsidRPr="00864A6A">
        <w:rPr>
          <w:rFonts w:ascii="Arial" w:eastAsia="Times New Roman" w:hAnsi="Arial" w:cs="Arial"/>
          <w:bCs/>
          <w:noProof/>
          <w:sz w:val="16"/>
          <w:szCs w:val="16"/>
        </w:rPr>
        <w:t xml:space="preserve"> </w:t>
      </w:r>
      <w:r w:rsidR="00516396" w:rsidRPr="00864A6A">
        <w:rPr>
          <w:rFonts w:ascii="Arial" w:eastAsia="Times New Roman" w:hAnsi="Arial" w:cs="Arial"/>
          <w:bCs/>
          <w:noProof/>
          <w:sz w:val="16"/>
          <w:szCs w:val="16"/>
        </w:rPr>
        <w:t>12.</w:t>
      </w:r>
      <w:r w:rsidR="0005449A" w:rsidRPr="00864A6A">
        <w:rPr>
          <w:rFonts w:ascii="Arial" w:eastAsia="Times New Roman" w:hAnsi="Arial" w:cs="Arial"/>
          <w:bCs/>
          <w:noProof/>
          <w:sz w:val="16"/>
          <w:szCs w:val="16"/>
        </w:rPr>
        <w:t xml:space="preserve"> </w:t>
      </w:r>
      <w:r w:rsidR="00516396" w:rsidRPr="00864A6A">
        <w:rPr>
          <w:rFonts w:ascii="Arial" w:eastAsia="Times New Roman" w:hAnsi="Arial" w:cs="Arial"/>
          <w:bCs/>
          <w:noProof/>
          <w:sz w:val="16"/>
          <w:szCs w:val="16"/>
        </w:rPr>
        <w:t xml:space="preserve">2016, aby neboli transformované subjekty započítané duplicitne </w:t>
      </w:r>
    </w:p>
    <w:p w:rsidR="00516396" w:rsidRPr="00864A6A" w:rsidRDefault="00516396" w:rsidP="00516396">
      <w:pPr>
        <w:jc w:val="left"/>
        <w:rPr>
          <w:rFonts w:ascii="Arial" w:eastAsia="Times New Roman" w:hAnsi="Arial" w:cs="Arial"/>
          <w:bCs/>
          <w:noProof/>
          <w:sz w:val="16"/>
          <w:szCs w:val="16"/>
        </w:rPr>
      </w:pPr>
      <w:r w:rsidRPr="00864A6A">
        <w:rPr>
          <w:rFonts w:ascii="Arial" w:eastAsia="Times New Roman" w:hAnsi="Arial" w:cs="Arial"/>
          <w:bCs/>
          <w:noProof/>
          <w:sz w:val="16"/>
          <w:szCs w:val="16"/>
        </w:rPr>
        <w:t>**</w:t>
      </w:r>
      <w:r w:rsidR="00A551E1" w:rsidRPr="00864A6A">
        <w:rPr>
          <w:rFonts w:ascii="Arial" w:eastAsia="Times New Roman" w:hAnsi="Arial" w:cs="Arial"/>
          <w:bCs/>
          <w:noProof/>
          <w:sz w:val="16"/>
          <w:szCs w:val="16"/>
        </w:rPr>
        <w:t>DÔVERA</w:t>
      </w:r>
      <w:r w:rsidRPr="00864A6A">
        <w:rPr>
          <w:rFonts w:ascii="Arial" w:eastAsia="Times New Roman" w:hAnsi="Arial" w:cs="Arial"/>
          <w:bCs/>
          <w:noProof/>
          <w:sz w:val="16"/>
          <w:szCs w:val="16"/>
        </w:rPr>
        <w:t>: konkrétny zoznam podľa IČO na hárku „zoznam PZS UZS“ (k 1A)“</w:t>
      </w:r>
    </w:p>
    <w:p w:rsidR="00516396" w:rsidRPr="00864A6A" w:rsidRDefault="00516396" w:rsidP="00516396">
      <w:pPr>
        <w:jc w:val="left"/>
        <w:rPr>
          <w:rFonts w:ascii="Arial" w:eastAsia="Times New Roman" w:hAnsi="Arial" w:cs="Arial"/>
          <w:bCs/>
          <w:noProof/>
          <w:sz w:val="16"/>
          <w:szCs w:val="16"/>
        </w:rPr>
      </w:pPr>
      <w:r w:rsidRPr="00864A6A">
        <w:rPr>
          <w:rFonts w:ascii="Arial" w:eastAsia="Times New Roman" w:hAnsi="Arial" w:cs="Arial"/>
          <w:bCs/>
          <w:noProof/>
          <w:sz w:val="16"/>
          <w:szCs w:val="16"/>
        </w:rPr>
        <w:t>***</w:t>
      </w:r>
      <w:r w:rsidR="00A551E1" w:rsidRPr="00864A6A">
        <w:rPr>
          <w:rFonts w:ascii="Arial" w:eastAsia="Times New Roman" w:hAnsi="Arial" w:cs="Arial"/>
          <w:bCs/>
          <w:noProof/>
          <w:sz w:val="16"/>
          <w:szCs w:val="16"/>
        </w:rPr>
        <w:t>DÔVERA</w:t>
      </w:r>
      <w:r w:rsidRPr="00864A6A">
        <w:rPr>
          <w:rFonts w:ascii="Arial" w:eastAsia="Times New Roman" w:hAnsi="Arial" w:cs="Arial"/>
          <w:bCs/>
          <w:noProof/>
          <w:sz w:val="16"/>
          <w:szCs w:val="16"/>
        </w:rPr>
        <w:t xml:space="preserve"> do „Polikliniky“ sú zahrnutí aj „Kombinovaní PZS (v type ZS)“ a „Ambulancie všeobecné (VLD+VLDD“), nakoľko ich ZP takto neeviduje                                                                                                                                                                                     </w:t>
      </w:r>
    </w:p>
    <w:p w:rsidR="00516396" w:rsidRPr="00864A6A" w:rsidRDefault="00516396" w:rsidP="00516396">
      <w:pPr>
        <w:jc w:val="left"/>
        <w:rPr>
          <w:rFonts w:ascii="Arial" w:eastAsia="Times New Roman" w:hAnsi="Arial" w:cs="Arial"/>
          <w:bCs/>
          <w:noProof/>
          <w:sz w:val="16"/>
          <w:szCs w:val="16"/>
        </w:rPr>
      </w:pPr>
      <w:r w:rsidRPr="00864A6A">
        <w:rPr>
          <w:rFonts w:ascii="Arial" w:eastAsia="Times New Roman" w:hAnsi="Arial" w:cs="Arial"/>
          <w:bCs/>
          <w:noProof/>
          <w:sz w:val="16"/>
          <w:szCs w:val="16"/>
        </w:rPr>
        <w:t>Union v tabuľke vykázala uzatvorenú zmluvu s každým PZS len raz v príslušnom type PZS (napr. v type PZS Poliklinika je uvedená 1 zmluva na poskytovanie viacerých foriem ZS a nie je uvedená aj v type PZS</w:t>
      </w:r>
      <w:r w:rsidR="0005449A" w:rsidRPr="00864A6A">
        <w:rPr>
          <w:rFonts w:ascii="Arial" w:eastAsia="Times New Roman" w:hAnsi="Arial" w:cs="Arial"/>
          <w:bCs/>
          <w:noProof/>
          <w:sz w:val="16"/>
          <w:szCs w:val="16"/>
        </w:rPr>
        <w:t>,</w:t>
      </w:r>
      <w:r w:rsidR="00055245" w:rsidRPr="00864A6A">
        <w:rPr>
          <w:rFonts w:ascii="Arial" w:eastAsia="Times New Roman" w:hAnsi="Arial" w:cs="Arial"/>
          <w:bCs/>
          <w:noProof/>
          <w:sz w:val="16"/>
          <w:szCs w:val="16"/>
        </w:rPr>
        <w:t xml:space="preserve"> napr. VLD, VLDD a pod.</w:t>
      </w:r>
      <w:r w:rsidRPr="00864A6A">
        <w:rPr>
          <w:rFonts w:ascii="Arial" w:eastAsia="Times New Roman" w:hAnsi="Arial" w:cs="Arial"/>
          <w:bCs/>
          <w:noProof/>
          <w:sz w:val="16"/>
          <w:szCs w:val="16"/>
        </w:rPr>
        <w:t>)</w:t>
      </w:r>
    </w:p>
    <w:p w:rsidR="00516396" w:rsidRPr="00864A6A" w:rsidRDefault="00A551E1" w:rsidP="00516396">
      <w:pPr>
        <w:jc w:val="left"/>
        <w:rPr>
          <w:rFonts w:ascii="Arial" w:eastAsia="Times New Roman" w:hAnsi="Arial" w:cs="Arial"/>
          <w:i/>
          <w:noProof/>
          <w:sz w:val="16"/>
          <w:szCs w:val="16"/>
          <w:lang w:eastAsia="cs-CZ"/>
        </w:rPr>
      </w:pPr>
      <w:r w:rsidRPr="00864A6A">
        <w:rPr>
          <w:rFonts w:ascii="Arial" w:eastAsia="Times New Roman" w:hAnsi="Arial" w:cs="Arial"/>
          <w:i/>
          <w:noProof/>
          <w:sz w:val="16"/>
          <w:szCs w:val="16"/>
          <w:lang w:eastAsia="cs-CZ"/>
        </w:rPr>
        <w:t>DÔVERA</w:t>
      </w:r>
      <w:r w:rsidR="00516396" w:rsidRPr="00864A6A">
        <w:rPr>
          <w:rFonts w:ascii="Arial" w:eastAsia="Times New Roman" w:hAnsi="Arial" w:cs="Arial"/>
          <w:i/>
          <w:noProof/>
          <w:sz w:val="16"/>
          <w:szCs w:val="16"/>
          <w:lang w:eastAsia="cs-CZ"/>
        </w:rPr>
        <w:t xml:space="preserve"> a Union údaje sú uvedené za typ PZS samostane Hospic a Mobilný hospic </w:t>
      </w:r>
    </w:p>
    <w:p w:rsidR="00516396" w:rsidRPr="00864A6A" w:rsidRDefault="00516396" w:rsidP="00516396">
      <w:pPr>
        <w:jc w:val="left"/>
        <w:rPr>
          <w:rFonts w:ascii="Arial" w:eastAsia="Times New Roman" w:hAnsi="Arial" w:cs="Arial"/>
          <w:i/>
          <w:noProof/>
          <w:sz w:val="16"/>
          <w:szCs w:val="16"/>
          <w:lang w:eastAsia="cs-CZ"/>
        </w:rPr>
      </w:pPr>
      <w:r w:rsidRPr="00864A6A">
        <w:rPr>
          <w:rFonts w:ascii="Arial" w:eastAsia="Times New Roman" w:hAnsi="Arial" w:cs="Arial"/>
          <w:i/>
          <w:noProof/>
          <w:sz w:val="16"/>
          <w:szCs w:val="16"/>
          <w:lang w:eastAsia="cs-CZ"/>
        </w:rPr>
        <w:t>VšZP vykázala typ PZS Hospic spolu s  mobilným hospicom a mobilný hospic aj samostatne</w:t>
      </w:r>
    </w:p>
    <w:p w:rsidR="00516396" w:rsidRPr="00864A6A" w:rsidRDefault="00516396" w:rsidP="00516396">
      <w:pPr>
        <w:spacing w:after="200"/>
        <w:jc w:val="left"/>
        <w:rPr>
          <w:rFonts w:cs="Times New Roman"/>
          <w:i/>
          <w:color w:val="000000" w:themeColor="text1"/>
          <w:sz w:val="20"/>
          <w:szCs w:val="20"/>
        </w:rPr>
      </w:pPr>
    </w:p>
    <w:p w:rsidR="00516396" w:rsidRPr="00864A6A" w:rsidRDefault="00516761" w:rsidP="00516396">
      <w:pPr>
        <w:spacing w:after="200"/>
        <w:jc w:val="left"/>
        <w:rPr>
          <w:rFonts w:cs="Times New Roman"/>
          <w:i/>
          <w:color w:val="000000" w:themeColor="text1"/>
          <w:sz w:val="20"/>
          <w:szCs w:val="20"/>
        </w:rPr>
      </w:pPr>
      <w:bookmarkStart w:id="262" w:name="_Toc485028220"/>
      <w:bookmarkStart w:id="263" w:name="_Toc485029738"/>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20</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Prehľad o počte poistencov na zozname poistencov čakajúcich na poskytnutie ZS</w:t>
      </w:r>
      <w:bookmarkEnd w:id="262"/>
      <w:bookmarkEnd w:id="263"/>
      <w:r w:rsidR="00516396" w:rsidRPr="00864A6A">
        <w:rPr>
          <w:rFonts w:cs="Times New Roman"/>
          <w:b/>
          <w:color w:val="000000" w:themeColor="text1"/>
          <w:sz w:val="24"/>
          <w:szCs w:val="24"/>
        </w:rPr>
        <w:t xml:space="preserve">   </w:t>
      </w:r>
    </w:p>
    <w:p w:rsidR="00516396" w:rsidRPr="00864A6A" w:rsidRDefault="00516396" w:rsidP="00516396">
      <w:pPr>
        <w:spacing w:line="240" w:lineRule="auto"/>
        <w:rPr>
          <w:rFonts w:cs="Times New Roman"/>
          <w:b/>
          <w:color w:val="000000" w:themeColor="text1"/>
          <w:sz w:val="24"/>
          <w:szCs w:val="24"/>
        </w:rPr>
      </w:pPr>
      <w:r w:rsidRPr="00864A6A">
        <w:rPr>
          <w:rFonts w:cs="Times New Roman"/>
          <w:b/>
          <w:color w:val="000000" w:themeColor="text1"/>
          <w:sz w:val="24"/>
          <w:szCs w:val="24"/>
        </w:rPr>
        <w:t xml:space="preserve">  </w:t>
      </w:r>
    </w:p>
    <w:p w:rsidR="00516396" w:rsidRPr="00864A6A" w:rsidRDefault="00516396" w:rsidP="00516396">
      <w:pPr>
        <w:numPr>
          <w:ilvl w:val="0"/>
          <w:numId w:val="5"/>
        </w:numPr>
        <w:spacing w:line="240" w:lineRule="auto"/>
        <w:ind w:left="426"/>
        <w:rPr>
          <w:rFonts w:cs="Times New Roman"/>
          <w:color w:val="000000" w:themeColor="text1"/>
          <w:sz w:val="24"/>
          <w:szCs w:val="24"/>
        </w:rPr>
      </w:pPr>
      <w:r w:rsidRPr="00864A6A">
        <w:rPr>
          <w:rFonts w:cs="Times New Roman"/>
          <w:color w:val="000000" w:themeColor="text1"/>
          <w:sz w:val="24"/>
          <w:szCs w:val="24"/>
        </w:rPr>
        <w:t>Počet poistencov čakajúcich na poskytnutie plánovanej  ZS podľa vybraných chorôb za</w:t>
      </w:r>
    </w:p>
    <w:p w:rsidR="00516396" w:rsidRPr="00864A6A" w:rsidRDefault="00516396" w:rsidP="00516396">
      <w:pPr>
        <w:spacing w:line="240" w:lineRule="auto"/>
        <w:ind w:left="426"/>
        <w:rPr>
          <w:rFonts w:cs="Times New Roman"/>
          <w:color w:val="000000" w:themeColor="text1"/>
          <w:sz w:val="24"/>
          <w:szCs w:val="24"/>
        </w:rPr>
      </w:pPr>
      <w:r w:rsidRPr="00864A6A">
        <w:rPr>
          <w:rFonts w:cs="Times New Roman"/>
          <w:color w:val="000000" w:themeColor="text1"/>
          <w:sz w:val="24"/>
          <w:szCs w:val="24"/>
        </w:rPr>
        <w:t>všetky ZP</w:t>
      </w:r>
    </w:p>
    <w:tbl>
      <w:tblPr>
        <w:tblW w:w="9498" w:type="dxa"/>
        <w:jc w:val="center"/>
        <w:tblBorders>
          <w:top w:val="single" w:sz="2" w:space="0" w:color="000000"/>
          <w:left w:val="single" w:sz="2" w:space="0" w:color="000000"/>
          <w:bottom w:val="single" w:sz="2" w:space="0" w:color="000000"/>
          <w:right w:val="single" w:sz="2" w:space="0" w:color="000000"/>
          <w:insideH w:val="single" w:sz="2" w:space="0" w:color="000000"/>
          <w:insideV w:val="single" w:sz="2" w:space="0" w:color="000000"/>
        </w:tblBorders>
        <w:tblLayout w:type="fixed"/>
        <w:tblCellMar>
          <w:left w:w="70" w:type="dxa"/>
          <w:right w:w="70" w:type="dxa"/>
        </w:tblCellMar>
        <w:tblLook w:val="04A0" w:firstRow="1" w:lastRow="0" w:firstColumn="1" w:lastColumn="0" w:noHBand="0" w:noVBand="1"/>
      </w:tblPr>
      <w:tblGrid>
        <w:gridCol w:w="840"/>
        <w:gridCol w:w="3199"/>
        <w:gridCol w:w="1701"/>
        <w:gridCol w:w="1701"/>
        <w:gridCol w:w="1134"/>
        <w:gridCol w:w="923"/>
      </w:tblGrid>
      <w:tr w:rsidR="00516396" w:rsidRPr="00864A6A" w:rsidTr="004F5771">
        <w:trPr>
          <w:trHeight w:val="1131"/>
          <w:jc w:val="center"/>
        </w:trPr>
        <w:tc>
          <w:tcPr>
            <w:tcW w:w="4039" w:type="dxa"/>
            <w:gridSpan w:val="2"/>
            <w:shd w:val="clear" w:color="auto" w:fill="auto"/>
            <w:vAlign w:val="center"/>
            <w:hideMark/>
          </w:tcPr>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Vybrané choroby</w:t>
            </w:r>
          </w:p>
        </w:tc>
        <w:tc>
          <w:tcPr>
            <w:tcW w:w="1701" w:type="dxa"/>
            <w:shd w:val="clear" w:color="auto" w:fill="auto"/>
            <w:vAlign w:val="center"/>
            <w:hideMark/>
          </w:tcPr>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 xml:space="preserve">Počet poistencov čakajúcich na poskytnutie ZS </w:t>
            </w:r>
          </w:p>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k 31.</w:t>
            </w:r>
            <w:r w:rsidR="0046602B" w:rsidRPr="00864A6A">
              <w:rPr>
                <w:rFonts w:ascii="Arial Narrow" w:eastAsia="Times New Roman" w:hAnsi="Arial Narrow"/>
                <w:b/>
                <w:color w:val="000000"/>
                <w:sz w:val="20"/>
                <w:szCs w:val="20"/>
              </w:rPr>
              <w:t xml:space="preserve"> </w:t>
            </w:r>
            <w:r w:rsidRPr="00864A6A">
              <w:rPr>
                <w:rFonts w:ascii="Arial Narrow" w:eastAsia="Times New Roman" w:hAnsi="Arial Narrow"/>
                <w:b/>
                <w:color w:val="000000"/>
                <w:sz w:val="20"/>
                <w:szCs w:val="20"/>
              </w:rPr>
              <w:t>12.</w:t>
            </w:r>
            <w:r w:rsidR="0046602B" w:rsidRPr="00864A6A">
              <w:rPr>
                <w:rFonts w:ascii="Arial Narrow" w:eastAsia="Times New Roman" w:hAnsi="Arial Narrow"/>
                <w:b/>
                <w:color w:val="000000"/>
                <w:sz w:val="20"/>
                <w:szCs w:val="20"/>
              </w:rPr>
              <w:t xml:space="preserve"> </w:t>
            </w:r>
            <w:r w:rsidRPr="00864A6A">
              <w:rPr>
                <w:rFonts w:ascii="Arial Narrow" w:eastAsia="Times New Roman" w:hAnsi="Arial Narrow"/>
                <w:b/>
                <w:color w:val="000000"/>
                <w:sz w:val="20"/>
                <w:szCs w:val="20"/>
              </w:rPr>
              <w:t>2015</w:t>
            </w:r>
          </w:p>
        </w:tc>
        <w:tc>
          <w:tcPr>
            <w:tcW w:w="1701" w:type="dxa"/>
            <w:shd w:val="clear" w:color="auto" w:fill="auto"/>
            <w:vAlign w:val="center"/>
            <w:hideMark/>
          </w:tcPr>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 xml:space="preserve">Počet poistencov čakajúcich na poskytnutie ZS </w:t>
            </w:r>
          </w:p>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k 31.</w:t>
            </w:r>
            <w:r w:rsidR="0046602B" w:rsidRPr="00864A6A">
              <w:rPr>
                <w:rFonts w:ascii="Arial Narrow" w:eastAsia="Times New Roman" w:hAnsi="Arial Narrow"/>
                <w:b/>
                <w:color w:val="000000"/>
                <w:sz w:val="20"/>
                <w:szCs w:val="20"/>
              </w:rPr>
              <w:t xml:space="preserve"> </w:t>
            </w:r>
            <w:r w:rsidRPr="00864A6A">
              <w:rPr>
                <w:rFonts w:ascii="Arial Narrow" w:eastAsia="Times New Roman" w:hAnsi="Arial Narrow"/>
                <w:b/>
                <w:color w:val="000000"/>
                <w:sz w:val="20"/>
                <w:szCs w:val="20"/>
              </w:rPr>
              <w:t>12.</w:t>
            </w:r>
            <w:r w:rsidR="0046602B" w:rsidRPr="00864A6A">
              <w:rPr>
                <w:rFonts w:ascii="Arial Narrow" w:eastAsia="Times New Roman" w:hAnsi="Arial Narrow"/>
                <w:b/>
                <w:color w:val="000000"/>
                <w:sz w:val="20"/>
                <w:szCs w:val="20"/>
              </w:rPr>
              <w:t xml:space="preserve"> </w:t>
            </w:r>
            <w:r w:rsidRPr="00864A6A">
              <w:rPr>
                <w:rFonts w:ascii="Arial Narrow" w:eastAsia="Times New Roman" w:hAnsi="Arial Narrow"/>
                <w:b/>
                <w:color w:val="000000"/>
                <w:sz w:val="20"/>
                <w:szCs w:val="20"/>
              </w:rPr>
              <w:t>2016</w:t>
            </w:r>
          </w:p>
        </w:tc>
        <w:tc>
          <w:tcPr>
            <w:tcW w:w="1134" w:type="dxa"/>
            <w:shd w:val="clear" w:color="auto" w:fill="auto"/>
            <w:vAlign w:val="center"/>
            <w:hideMark/>
          </w:tcPr>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 xml:space="preserve">Rozdiel </w:t>
            </w:r>
          </w:p>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2016-2015</w:t>
            </w:r>
          </w:p>
        </w:tc>
        <w:tc>
          <w:tcPr>
            <w:tcW w:w="923" w:type="dxa"/>
            <w:shd w:val="clear" w:color="auto" w:fill="auto"/>
            <w:vAlign w:val="center"/>
            <w:hideMark/>
          </w:tcPr>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 xml:space="preserve">vývoj </w:t>
            </w:r>
          </w:p>
          <w:p w:rsidR="00516396" w:rsidRPr="00864A6A" w:rsidRDefault="00516396" w:rsidP="00516396">
            <w:pPr>
              <w:spacing w:line="240" w:lineRule="auto"/>
              <w:jc w:val="center"/>
              <w:rPr>
                <w:rFonts w:ascii="Arial Narrow" w:eastAsia="Times New Roman" w:hAnsi="Arial Narrow"/>
                <w:b/>
                <w:color w:val="000000"/>
                <w:sz w:val="20"/>
                <w:szCs w:val="20"/>
              </w:rPr>
            </w:pPr>
            <w:r w:rsidRPr="00864A6A">
              <w:rPr>
                <w:rFonts w:ascii="Arial Narrow" w:eastAsia="Times New Roman" w:hAnsi="Arial Narrow"/>
                <w:b/>
                <w:color w:val="000000"/>
                <w:sz w:val="20"/>
                <w:szCs w:val="20"/>
              </w:rPr>
              <w:t>v %</w:t>
            </w:r>
          </w:p>
        </w:tc>
      </w:tr>
      <w:tr w:rsidR="00516396" w:rsidRPr="00864A6A" w:rsidTr="004F5771">
        <w:trPr>
          <w:trHeight w:val="227"/>
          <w:jc w:val="center"/>
        </w:trPr>
        <w:tc>
          <w:tcPr>
            <w:tcW w:w="840" w:type="dxa"/>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1.</w:t>
            </w:r>
          </w:p>
        </w:tc>
        <w:tc>
          <w:tcPr>
            <w:tcW w:w="3199" w:type="dxa"/>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Choroby oka a jeho adnexov vyžadujúce implantáciu zdravotníckej pomôcky</w:t>
            </w:r>
          </w:p>
        </w:tc>
        <w:tc>
          <w:tcPr>
            <w:tcW w:w="1701" w:type="dxa"/>
            <w:shd w:val="clear" w:color="auto" w:fill="auto"/>
            <w:noWrap/>
            <w:vAlign w:val="center"/>
          </w:tcPr>
          <w:p w:rsidR="00516396" w:rsidRPr="00864A6A" w:rsidRDefault="00516396" w:rsidP="00AC4DA8">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255</w:t>
            </w:r>
          </w:p>
        </w:tc>
        <w:tc>
          <w:tcPr>
            <w:tcW w:w="1701"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23</w:t>
            </w:r>
          </w:p>
        </w:tc>
        <w:tc>
          <w:tcPr>
            <w:tcW w:w="1134" w:type="dxa"/>
            <w:shd w:val="clear" w:color="auto" w:fill="auto"/>
            <w:noWrap/>
            <w:vAlign w:val="center"/>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       -232</w:t>
            </w:r>
          </w:p>
        </w:tc>
        <w:tc>
          <w:tcPr>
            <w:tcW w:w="923"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9,02 </w:t>
            </w:r>
          </w:p>
        </w:tc>
      </w:tr>
      <w:tr w:rsidR="00516396" w:rsidRPr="00864A6A" w:rsidTr="004F5771">
        <w:trPr>
          <w:trHeight w:val="227"/>
          <w:jc w:val="center"/>
        </w:trPr>
        <w:tc>
          <w:tcPr>
            <w:tcW w:w="840" w:type="dxa"/>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2.</w:t>
            </w:r>
          </w:p>
        </w:tc>
        <w:tc>
          <w:tcPr>
            <w:tcW w:w="3199" w:type="dxa"/>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Choroby obehovej sústavy</w:t>
            </w:r>
          </w:p>
        </w:tc>
        <w:tc>
          <w:tcPr>
            <w:tcW w:w="1701" w:type="dxa"/>
            <w:shd w:val="clear" w:color="auto" w:fill="auto"/>
            <w:noWrap/>
            <w:vAlign w:val="center"/>
          </w:tcPr>
          <w:p w:rsidR="00516396" w:rsidRPr="00864A6A" w:rsidRDefault="00516396" w:rsidP="00AC4DA8">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243</w:t>
            </w:r>
          </w:p>
        </w:tc>
        <w:tc>
          <w:tcPr>
            <w:tcW w:w="1701"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388</w:t>
            </w:r>
          </w:p>
        </w:tc>
        <w:tc>
          <w:tcPr>
            <w:tcW w:w="1134"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145</w:t>
            </w:r>
          </w:p>
        </w:tc>
        <w:tc>
          <w:tcPr>
            <w:tcW w:w="923"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 </w:t>
            </w:r>
          </w:p>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159,67</w:t>
            </w:r>
          </w:p>
          <w:p w:rsidR="00516396" w:rsidRPr="00864A6A" w:rsidRDefault="00516396" w:rsidP="00516396">
            <w:pPr>
              <w:spacing w:line="240" w:lineRule="auto"/>
              <w:jc w:val="center"/>
              <w:rPr>
                <w:rFonts w:ascii="Arial Narrow" w:eastAsia="Times New Roman" w:hAnsi="Arial Narrow"/>
                <w:color w:val="000000"/>
                <w:sz w:val="20"/>
                <w:szCs w:val="20"/>
              </w:rPr>
            </w:pPr>
          </w:p>
        </w:tc>
      </w:tr>
      <w:tr w:rsidR="00516396" w:rsidRPr="00864A6A" w:rsidTr="004F5771">
        <w:trPr>
          <w:trHeight w:val="227"/>
          <w:jc w:val="center"/>
        </w:trPr>
        <w:tc>
          <w:tcPr>
            <w:tcW w:w="840" w:type="dxa"/>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3.</w:t>
            </w:r>
          </w:p>
        </w:tc>
        <w:tc>
          <w:tcPr>
            <w:tcW w:w="3199" w:type="dxa"/>
            <w:shd w:val="clear" w:color="auto" w:fill="auto"/>
            <w:vAlign w:val="center"/>
            <w:hideMark/>
          </w:tcPr>
          <w:p w:rsidR="00516396" w:rsidRPr="00864A6A" w:rsidRDefault="00516396" w:rsidP="00516396">
            <w:pPr>
              <w:spacing w:line="240" w:lineRule="auto"/>
              <w:rPr>
                <w:rFonts w:ascii="Arial Narrow" w:eastAsia="Times New Roman" w:hAnsi="Arial Narrow"/>
                <w:color w:val="000000"/>
                <w:sz w:val="20"/>
                <w:szCs w:val="20"/>
              </w:rPr>
            </w:pPr>
            <w:r w:rsidRPr="00864A6A">
              <w:rPr>
                <w:rFonts w:ascii="Arial Narrow" w:eastAsia="Times New Roman" w:hAnsi="Arial Narrow"/>
                <w:color w:val="000000"/>
                <w:sz w:val="20"/>
                <w:szCs w:val="20"/>
              </w:rPr>
              <w:t>Choroby svalovej a kostrovej sústavy a spojivového tkaniva vyžadujúce implantáciu zdravotníckej pomôcky</w:t>
            </w:r>
          </w:p>
        </w:tc>
        <w:tc>
          <w:tcPr>
            <w:tcW w:w="1701" w:type="dxa"/>
            <w:shd w:val="clear" w:color="auto" w:fill="auto"/>
            <w:noWrap/>
            <w:vAlign w:val="center"/>
          </w:tcPr>
          <w:p w:rsidR="00516396" w:rsidRPr="00864A6A" w:rsidRDefault="00516396" w:rsidP="00AC4DA8">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3343</w:t>
            </w:r>
          </w:p>
        </w:tc>
        <w:tc>
          <w:tcPr>
            <w:tcW w:w="1701"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2720</w:t>
            </w:r>
          </w:p>
        </w:tc>
        <w:tc>
          <w:tcPr>
            <w:tcW w:w="1134"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-623</w:t>
            </w:r>
          </w:p>
        </w:tc>
        <w:tc>
          <w:tcPr>
            <w:tcW w:w="923"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81,36 </w:t>
            </w:r>
          </w:p>
          <w:p w:rsidR="00516396" w:rsidRPr="00864A6A" w:rsidRDefault="00516396" w:rsidP="00516396">
            <w:pPr>
              <w:spacing w:line="240" w:lineRule="auto"/>
              <w:jc w:val="center"/>
              <w:rPr>
                <w:rFonts w:ascii="Arial Narrow" w:eastAsia="Times New Roman" w:hAnsi="Arial Narrow"/>
                <w:color w:val="000000"/>
                <w:sz w:val="20"/>
                <w:szCs w:val="20"/>
              </w:rPr>
            </w:pPr>
          </w:p>
        </w:tc>
      </w:tr>
      <w:tr w:rsidR="00516396" w:rsidRPr="00864A6A" w:rsidTr="004F5771">
        <w:trPr>
          <w:trHeight w:val="227"/>
          <w:jc w:val="center"/>
        </w:trPr>
        <w:tc>
          <w:tcPr>
            <w:tcW w:w="4039" w:type="dxa"/>
            <w:gridSpan w:val="2"/>
            <w:shd w:val="clear" w:color="auto" w:fill="auto"/>
            <w:noWrap/>
            <w:vAlign w:val="center"/>
            <w:hideMark/>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Spolu</w:t>
            </w:r>
          </w:p>
        </w:tc>
        <w:tc>
          <w:tcPr>
            <w:tcW w:w="1701" w:type="dxa"/>
            <w:shd w:val="clear" w:color="auto" w:fill="auto"/>
            <w:noWrap/>
            <w:vAlign w:val="center"/>
          </w:tcPr>
          <w:p w:rsidR="00516396" w:rsidRPr="00864A6A" w:rsidRDefault="00516396" w:rsidP="00AC4DA8">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3841</w:t>
            </w:r>
          </w:p>
        </w:tc>
        <w:tc>
          <w:tcPr>
            <w:tcW w:w="1701"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3131</w:t>
            </w:r>
          </w:p>
        </w:tc>
        <w:tc>
          <w:tcPr>
            <w:tcW w:w="1134"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 -710</w:t>
            </w:r>
          </w:p>
        </w:tc>
        <w:tc>
          <w:tcPr>
            <w:tcW w:w="923" w:type="dxa"/>
            <w:shd w:val="clear" w:color="auto" w:fill="auto"/>
            <w:noWrap/>
            <w:vAlign w:val="center"/>
          </w:tcPr>
          <w:p w:rsidR="00516396" w:rsidRPr="00864A6A" w:rsidRDefault="00516396" w:rsidP="00516396">
            <w:pPr>
              <w:spacing w:line="240" w:lineRule="auto"/>
              <w:jc w:val="center"/>
              <w:rPr>
                <w:rFonts w:ascii="Arial Narrow" w:eastAsia="Times New Roman" w:hAnsi="Arial Narrow"/>
                <w:color w:val="000000"/>
                <w:sz w:val="20"/>
                <w:szCs w:val="20"/>
              </w:rPr>
            </w:pPr>
            <w:r w:rsidRPr="00864A6A">
              <w:rPr>
                <w:rFonts w:ascii="Arial Narrow" w:eastAsia="Times New Roman" w:hAnsi="Arial Narrow"/>
                <w:color w:val="000000"/>
                <w:sz w:val="20"/>
                <w:szCs w:val="20"/>
              </w:rPr>
              <w:t xml:space="preserve">81,52 </w:t>
            </w:r>
          </w:p>
        </w:tc>
      </w:tr>
    </w:tbl>
    <w:p w:rsidR="00516396" w:rsidRPr="00864A6A" w:rsidRDefault="00516396" w:rsidP="00516396">
      <w:pPr>
        <w:spacing w:line="240" w:lineRule="auto"/>
        <w:rPr>
          <w:rFonts w:cs="Times New Roman"/>
          <w:color w:val="000000" w:themeColor="text1"/>
          <w:sz w:val="24"/>
          <w:szCs w:val="24"/>
        </w:rPr>
      </w:pPr>
      <w:r w:rsidRPr="00864A6A">
        <w:rPr>
          <w:rFonts w:eastAsia="Times New Roman" w:cs="Times New Roman"/>
          <w:i/>
          <w:iCs/>
          <w:color w:val="000000"/>
          <w:sz w:val="20"/>
          <w:szCs w:val="20"/>
        </w:rPr>
        <w:t>Zdroj:</w:t>
      </w:r>
      <w:r w:rsidR="00055245" w:rsidRPr="00864A6A">
        <w:rPr>
          <w:rFonts w:eastAsia="Times New Roman" w:cs="Times New Roman"/>
          <w:i/>
          <w:iCs/>
          <w:color w:val="000000"/>
          <w:sz w:val="20"/>
          <w:szCs w:val="20"/>
        </w:rPr>
        <w:t xml:space="preserve"> </w:t>
      </w:r>
      <w:r w:rsidRPr="00864A6A">
        <w:rPr>
          <w:rFonts w:eastAsia="Times New Roman" w:cs="Times New Roman"/>
          <w:i/>
          <w:iCs/>
          <w:color w:val="000000"/>
          <w:sz w:val="20"/>
          <w:szCs w:val="20"/>
        </w:rPr>
        <w:t>ZP</w:t>
      </w:r>
    </w:p>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spacing w:line="240" w:lineRule="auto"/>
        <w:ind w:left="426"/>
        <w:rPr>
          <w:rFonts w:cs="Times New Roman"/>
          <w:color w:val="000000" w:themeColor="text1"/>
          <w:sz w:val="24"/>
          <w:szCs w:val="24"/>
        </w:rPr>
      </w:pPr>
    </w:p>
    <w:p w:rsidR="00516396" w:rsidRPr="00864A6A" w:rsidRDefault="00516396" w:rsidP="00516396">
      <w:pPr>
        <w:numPr>
          <w:ilvl w:val="0"/>
          <w:numId w:val="5"/>
        </w:numPr>
        <w:spacing w:line="240" w:lineRule="auto"/>
        <w:ind w:left="426"/>
        <w:rPr>
          <w:rFonts w:cs="Times New Roman"/>
          <w:color w:val="000000" w:themeColor="text1"/>
          <w:sz w:val="24"/>
          <w:szCs w:val="24"/>
        </w:rPr>
      </w:pPr>
      <w:r w:rsidRPr="00864A6A">
        <w:rPr>
          <w:rFonts w:cs="Times New Roman"/>
          <w:color w:val="000000" w:themeColor="text1"/>
          <w:sz w:val="24"/>
          <w:szCs w:val="24"/>
        </w:rPr>
        <w:t>Počet poistencov čakajúcich na poskytnutie plánovanej  ZS v jednotlivých ZP</w:t>
      </w:r>
    </w:p>
    <w:p w:rsidR="00516396" w:rsidRPr="00864A6A" w:rsidRDefault="00516396" w:rsidP="00516396">
      <w:pPr>
        <w:spacing w:line="240" w:lineRule="auto"/>
        <w:rPr>
          <w:rFonts w:cs="Times New Roman"/>
          <w:color w:val="000000" w:themeColor="text1"/>
        </w:rPr>
      </w:pPr>
    </w:p>
    <w:tbl>
      <w:tblPr>
        <w:tblW w:w="9654" w:type="dxa"/>
        <w:tblInd w:w="55" w:type="dxa"/>
        <w:tblCellMar>
          <w:left w:w="70" w:type="dxa"/>
          <w:right w:w="70" w:type="dxa"/>
        </w:tblCellMar>
        <w:tblLook w:val="04A0" w:firstRow="1" w:lastRow="0" w:firstColumn="1" w:lastColumn="0" w:noHBand="0" w:noVBand="1"/>
      </w:tblPr>
      <w:tblGrid>
        <w:gridCol w:w="3984"/>
        <w:gridCol w:w="1560"/>
        <w:gridCol w:w="1275"/>
        <w:gridCol w:w="1701"/>
        <w:gridCol w:w="1134"/>
      </w:tblGrid>
      <w:tr w:rsidR="00516396" w:rsidRPr="00864A6A" w:rsidTr="00626673">
        <w:trPr>
          <w:trHeight w:val="660"/>
        </w:trPr>
        <w:tc>
          <w:tcPr>
            <w:tcW w:w="3984"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ZP/rok</w:t>
            </w:r>
          </w:p>
        </w:tc>
        <w:tc>
          <w:tcPr>
            <w:tcW w:w="1560"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2015</w:t>
            </w:r>
          </w:p>
        </w:tc>
        <w:tc>
          <w:tcPr>
            <w:tcW w:w="1275"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2016</w:t>
            </w:r>
          </w:p>
        </w:tc>
        <w:tc>
          <w:tcPr>
            <w:tcW w:w="1701" w:type="dxa"/>
            <w:tcBorders>
              <w:top w:val="single" w:sz="4" w:space="0" w:color="auto"/>
              <w:left w:val="nil"/>
              <w:bottom w:val="single" w:sz="4" w:space="0" w:color="auto"/>
              <w:right w:val="single" w:sz="4" w:space="0" w:color="auto"/>
            </w:tcBorders>
            <w:shd w:val="clear" w:color="auto" w:fill="auto"/>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2016-2015</w:t>
            </w:r>
          </w:p>
        </w:tc>
        <w:tc>
          <w:tcPr>
            <w:tcW w:w="1134" w:type="dxa"/>
            <w:tcBorders>
              <w:top w:val="single" w:sz="4" w:space="0" w:color="auto"/>
              <w:left w:val="nil"/>
              <w:bottom w:val="single" w:sz="4" w:space="0" w:color="auto"/>
              <w:right w:val="single" w:sz="4" w:space="0" w:color="auto"/>
            </w:tcBorders>
            <w:shd w:val="clear" w:color="auto" w:fill="auto"/>
            <w:noWrap/>
            <w:vAlign w:val="center"/>
            <w:hideMark/>
          </w:tcPr>
          <w:p w:rsidR="00516396" w:rsidRPr="00864A6A" w:rsidRDefault="00516396" w:rsidP="00626673">
            <w:pPr>
              <w:spacing w:line="240" w:lineRule="auto"/>
              <w:jc w:val="center"/>
              <w:rPr>
                <w:rFonts w:ascii="Arial Narrow" w:eastAsia="Times New Roman" w:hAnsi="Arial Narrow" w:cs="Times New Roman"/>
                <w:b/>
                <w:color w:val="000000"/>
                <w:sz w:val="20"/>
                <w:szCs w:val="20"/>
              </w:rPr>
            </w:pPr>
            <w:r w:rsidRPr="00864A6A">
              <w:rPr>
                <w:rFonts w:ascii="Arial Narrow" w:eastAsia="Times New Roman" w:hAnsi="Arial Narrow" w:cs="Times New Roman"/>
                <w:b/>
                <w:color w:val="000000"/>
                <w:sz w:val="20"/>
                <w:szCs w:val="20"/>
              </w:rPr>
              <w:t>rozdiel v %</w:t>
            </w:r>
          </w:p>
        </w:tc>
      </w:tr>
      <w:tr w:rsidR="00516396" w:rsidRPr="00864A6A" w:rsidTr="00626673">
        <w:trPr>
          <w:trHeight w:val="227"/>
        </w:trPr>
        <w:tc>
          <w:tcPr>
            <w:tcW w:w="3984"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VšZP</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2829</w:t>
            </w:r>
          </w:p>
        </w:tc>
        <w:tc>
          <w:tcPr>
            <w:tcW w:w="1275"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2396</w:t>
            </w:r>
          </w:p>
        </w:tc>
        <w:tc>
          <w:tcPr>
            <w:tcW w:w="170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-433</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84,69</w:t>
            </w:r>
          </w:p>
        </w:tc>
      </w:tr>
      <w:tr w:rsidR="00516396" w:rsidRPr="00864A6A" w:rsidTr="00626673">
        <w:trPr>
          <w:trHeight w:val="227"/>
        </w:trPr>
        <w:tc>
          <w:tcPr>
            <w:tcW w:w="3984"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A551E1"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DÔVERA</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960</w:t>
            </w:r>
          </w:p>
        </w:tc>
        <w:tc>
          <w:tcPr>
            <w:tcW w:w="1275"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699</w:t>
            </w:r>
          </w:p>
        </w:tc>
        <w:tc>
          <w:tcPr>
            <w:tcW w:w="170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-261</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72,81</w:t>
            </w:r>
          </w:p>
        </w:tc>
      </w:tr>
      <w:tr w:rsidR="00516396" w:rsidRPr="00864A6A" w:rsidTr="00626673">
        <w:trPr>
          <w:trHeight w:val="227"/>
        </w:trPr>
        <w:tc>
          <w:tcPr>
            <w:tcW w:w="3984"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Union</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52</w:t>
            </w:r>
          </w:p>
        </w:tc>
        <w:tc>
          <w:tcPr>
            <w:tcW w:w="1275"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36</w:t>
            </w:r>
          </w:p>
        </w:tc>
        <w:tc>
          <w:tcPr>
            <w:tcW w:w="170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-16</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69,23</w:t>
            </w:r>
          </w:p>
        </w:tc>
      </w:tr>
      <w:tr w:rsidR="00516396" w:rsidRPr="00864A6A" w:rsidTr="00626673">
        <w:trPr>
          <w:trHeight w:val="227"/>
        </w:trPr>
        <w:tc>
          <w:tcPr>
            <w:tcW w:w="3984" w:type="dxa"/>
            <w:tcBorders>
              <w:top w:val="nil"/>
              <w:left w:val="single" w:sz="4" w:space="0" w:color="auto"/>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left"/>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ZP spolu</w:t>
            </w:r>
          </w:p>
        </w:tc>
        <w:tc>
          <w:tcPr>
            <w:tcW w:w="1560"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3841</w:t>
            </w:r>
          </w:p>
        </w:tc>
        <w:tc>
          <w:tcPr>
            <w:tcW w:w="1275"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3131</w:t>
            </w:r>
          </w:p>
        </w:tc>
        <w:tc>
          <w:tcPr>
            <w:tcW w:w="1701"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-710</w:t>
            </w:r>
          </w:p>
        </w:tc>
        <w:tc>
          <w:tcPr>
            <w:tcW w:w="1134" w:type="dxa"/>
            <w:tcBorders>
              <w:top w:val="nil"/>
              <w:left w:val="nil"/>
              <w:bottom w:val="single" w:sz="4" w:space="0" w:color="auto"/>
              <w:right w:val="single" w:sz="4" w:space="0" w:color="auto"/>
            </w:tcBorders>
            <w:shd w:val="clear" w:color="auto" w:fill="auto"/>
            <w:noWrap/>
            <w:vAlign w:val="bottom"/>
            <w:hideMark/>
          </w:tcPr>
          <w:p w:rsidR="00516396" w:rsidRPr="00864A6A" w:rsidRDefault="00516396" w:rsidP="00516396">
            <w:pPr>
              <w:spacing w:line="240" w:lineRule="auto"/>
              <w:jc w:val="center"/>
              <w:rPr>
                <w:rFonts w:ascii="Arial Narrow" w:eastAsia="Times New Roman" w:hAnsi="Arial Narrow" w:cs="Times New Roman"/>
                <w:color w:val="000000"/>
                <w:sz w:val="20"/>
                <w:szCs w:val="20"/>
              </w:rPr>
            </w:pPr>
            <w:r w:rsidRPr="00864A6A">
              <w:rPr>
                <w:rFonts w:ascii="Arial Narrow" w:eastAsia="Times New Roman" w:hAnsi="Arial Narrow" w:cs="Times New Roman"/>
                <w:color w:val="000000"/>
                <w:sz w:val="20"/>
                <w:szCs w:val="20"/>
              </w:rPr>
              <w:t>81,52</w:t>
            </w:r>
          </w:p>
        </w:tc>
      </w:tr>
    </w:tbl>
    <w:p w:rsidR="00516396" w:rsidRPr="00864A6A" w:rsidRDefault="00516396" w:rsidP="00516396">
      <w:pPr>
        <w:spacing w:line="240" w:lineRule="auto"/>
        <w:jc w:val="left"/>
        <w:rPr>
          <w:rFonts w:cs="Times New Roman"/>
          <w:b/>
          <w:color w:val="000000" w:themeColor="text1"/>
        </w:rPr>
      </w:pPr>
      <w:r w:rsidRPr="00864A6A">
        <w:rPr>
          <w:rFonts w:cs="Times New Roman"/>
          <w:b/>
          <w:color w:val="000000" w:themeColor="text1"/>
        </w:rPr>
        <w:br w:type="page"/>
      </w:r>
    </w:p>
    <w:p w:rsidR="00516396" w:rsidRPr="00864A6A" w:rsidRDefault="00516761" w:rsidP="00516396">
      <w:pPr>
        <w:spacing w:line="240" w:lineRule="auto"/>
        <w:rPr>
          <w:rFonts w:cs="Times New Roman"/>
          <w:b/>
          <w:color w:val="000000" w:themeColor="text1"/>
          <w:sz w:val="24"/>
          <w:szCs w:val="24"/>
        </w:rPr>
      </w:pPr>
      <w:bookmarkStart w:id="264" w:name="_Toc485028221"/>
      <w:bookmarkStart w:id="265" w:name="_Toc485029739"/>
      <w:r w:rsidRPr="00864A6A">
        <w:rPr>
          <w:rFonts w:cs="Times New Roman"/>
          <w:b/>
          <w:color w:val="000000" w:themeColor="text1"/>
          <w:sz w:val="24"/>
          <w:szCs w:val="24"/>
        </w:rPr>
        <w:lastRenderedPageBreak/>
        <w:t xml:space="preserve">Príloha  č. </w:t>
      </w:r>
      <w:r w:rsidRPr="00864A6A">
        <w:rPr>
          <w:rFonts w:cs="Times New Roman"/>
          <w:b/>
          <w:color w:val="000000" w:themeColor="text1"/>
          <w:sz w:val="24"/>
          <w:szCs w:val="24"/>
        </w:rPr>
        <w:fldChar w:fldCharType="begin"/>
      </w:r>
      <w:r w:rsidRPr="00864A6A">
        <w:rPr>
          <w:rFonts w:cs="Times New Roman"/>
          <w:b/>
          <w:color w:val="000000" w:themeColor="text1"/>
          <w:sz w:val="24"/>
          <w:szCs w:val="24"/>
        </w:rPr>
        <w:instrText xml:space="preserve"> SEQ Príloha__č. \* ARABIC </w:instrText>
      </w:r>
      <w:r w:rsidRPr="00864A6A">
        <w:rPr>
          <w:rFonts w:cs="Times New Roman"/>
          <w:b/>
          <w:color w:val="000000" w:themeColor="text1"/>
          <w:sz w:val="24"/>
          <w:szCs w:val="24"/>
        </w:rPr>
        <w:fldChar w:fldCharType="separate"/>
      </w:r>
      <w:r w:rsidR="003D29EC">
        <w:rPr>
          <w:rFonts w:cs="Times New Roman"/>
          <w:b/>
          <w:noProof/>
          <w:color w:val="000000" w:themeColor="text1"/>
          <w:sz w:val="24"/>
          <w:szCs w:val="24"/>
        </w:rPr>
        <w:t>21</w:t>
      </w:r>
      <w:r w:rsidRPr="00864A6A">
        <w:rPr>
          <w:rFonts w:cs="Times New Roman"/>
          <w:b/>
          <w:color w:val="000000" w:themeColor="text1"/>
          <w:sz w:val="24"/>
          <w:szCs w:val="24"/>
        </w:rPr>
        <w:fldChar w:fldCharType="end"/>
      </w:r>
      <w:r w:rsidRPr="00864A6A">
        <w:rPr>
          <w:rFonts w:cs="Times New Roman"/>
          <w:b/>
          <w:color w:val="000000" w:themeColor="text1"/>
          <w:sz w:val="24"/>
          <w:szCs w:val="24"/>
        </w:rPr>
        <w:t xml:space="preserve"> </w:t>
      </w:r>
      <w:r w:rsidR="00516396" w:rsidRPr="00864A6A">
        <w:rPr>
          <w:rFonts w:cs="Times New Roman"/>
          <w:b/>
          <w:color w:val="000000" w:themeColor="text1"/>
          <w:sz w:val="24"/>
          <w:szCs w:val="24"/>
        </w:rPr>
        <w:t>Prehľad o počte zmluvných LM vo VAS a ŠAS, o počte dialyzačných monitorov v zmluvných dialyzačných centrách, o počte SM u zmluvných poskytovateľov DOS a počte zmluvných hospicov a mobilných hospicov v roku 201</w:t>
      </w:r>
      <w:r w:rsidR="009311CB" w:rsidRPr="00864A6A">
        <w:rPr>
          <w:rFonts w:cs="Times New Roman"/>
          <w:b/>
          <w:color w:val="000000" w:themeColor="text1"/>
          <w:sz w:val="24"/>
          <w:szCs w:val="24"/>
        </w:rPr>
        <w:t>5</w:t>
      </w:r>
      <w:r w:rsidR="00516396" w:rsidRPr="00864A6A">
        <w:rPr>
          <w:rFonts w:cs="Times New Roman"/>
          <w:b/>
          <w:color w:val="000000" w:themeColor="text1"/>
          <w:sz w:val="24"/>
          <w:szCs w:val="24"/>
        </w:rPr>
        <w:t xml:space="preserve"> a 201</w:t>
      </w:r>
      <w:r w:rsidR="009311CB" w:rsidRPr="00864A6A">
        <w:rPr>
          <w:rFonts w:cs="Times New Roman"/>
          <w:b/>
          <w:color w:val="000000" w:themeColor="text1"/>
          <w:sz w:val="24"/>
          <w:szCs w:val="24"/>
        </w:rPr>
        <w:t>6</w:t>
      </w:r>
      <w:bookmarkEnd w:id="264"/>
      <w:bookmarkEnd w:id="265"/>
    </w:p>
    <w:p w:rsidR="00516396" w:rsidRPr="00864A6A" w:rsidRDefault="00E42A74" w:rsidP="00516396">
      <w:pPr>
        <w:rPr>
          <w:rFonts w:ascii="Arial Narrow" w:hAnsi="Arial Narrow"/>
          <w:sz w:val="20"/>
          <w:szCs w:val="20"/>
        </w:rPr>
      </w:pPr>
      <w:r w:rsidRPr="00864A6A">
        <w:rPr>
          <w:rFonts w:ascii="Arial Narrow" w:hAnsi="Arial Narrow" w:cs="Calibri"/>
          <w:bCs/>
          <w:noProof/>
          <w:sz w:val="20"/>
          <w:szCs w:val="20"/>
        </w:rPr>
        <w:t xml:space="preserve"> </w:t>
      </w:r>
    </w:p>
    <w:p w:rsidR="002E6560" w:rsidRPr="00864A6A" w:rsidRDefault="002E6560" w:rsidP="002E6560">
      <w:pPr>
        <w:keepNext/>
        <w:spacing w:line="240" w:lineRule="auto"/>
        <w:rPr>
          <w:rFonts w:ascii="Arial Narrow" w:hAnsi="Arial Narrow" w:cs="Calibri"/>
          <w:bCs/>
          <w:noProof/>
          <w:color w:val="FF0000"/>
          <w:sz w:val="20"/>
          <w:szCs w:val="20"/>
        </w:rPr>
      </w:pPr>
    </w:p>
    <w:p w:rsidR="00E42A74" w:rsidRPr="00864A6A" w:rsidRDefault="00D03353" w:rsidP="00990951">
      <w:pPr>
        <w:rPr>
          <w:rFonts w:ascii="Arial Narrow" w:hAnsi="Arial Narrow" w:cs="Times New Roman"/>
          <w:color w:val="000000" w:themeColor="text1"/>
          <w:sz w:val="20"/>
          <w:szCs w:val="20"/>
        </w:rPr>
      </w:pPr>
      <w:r w:rsidRPr="00864A6A">
        <w:rPr>
          <w:rFonts w:ascii="Arial Narrow" w:hAnsi="Arial Narrow" w:cs="Calibri"/>
          <w:bCs/>
          <w:noProof/>
          <w:color w:val="FF0000"/>
          <w:sz w:val="20"/>
          <w:szCs w:val="20"/>
        </w:rPr>
        <w:t xml:space="preserve"> </w:t>
      </w:r>
    </w:p>
    <w:tbl>
      <w:tblPr>
        <w:tblW w:w="9659" w:type="dxa"/>
        <w:jc w:val="center"/>
        <w:tblCellMar>
          <w:left w:w="70" w:type="dxa"/>
          <w:right w:w="70" w:type="dxa"/>
        </w:tblCellMar>
        <w:tblLook w:val="04A0" w:firstRow="1" w:lastRow="0" w:firstColumn="1" w:lastColumn="0" w:noHBand="0" w:noVBand="1"/>
      </w:tblPr>
      <w:tblGrid>
        <w:gridCol w:w="1619"/>
        <w:gridCol w:w="1445"/>
        <w:gridCol w:w="1134"/>
        <w:gridCol w:w="1417"/>
        <w:gridCol w:w="849"/>
        <w:gridCol w:w="144"/>
        <w:gridCol w:w="141"/>
        <w:gridCol w:w="1137"/>
        <w:gridCol w:w="144"/>
        <w:gridCol w:w="63"/>
        <w:gridCol w:w="1231"/>
        <w:gridCol w:w="191"/>
        <w:gridCol w:w="144"/>
      </w:tblGrid>
      <w:tr w:rsidR="00E42A74" w:rsidRPr="00864A6A" w:rsidTr="00AC4DA8">
        <w:trPr>
          <w:gridAfter w:val="1"/>
          <w:wAfter w:w="144" w:type="dxa"/>
          <w:trHeight w:val="276"/>
          <w:jc w:val="center"/>
        </w:trPr>
        <w:tc>
          <w:tcPr>
            <w:tcW w:w="7886" w:type="dxa"/>
            <w:gridSpan w:val="8"/>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vMerge w:val="restart"/>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7886" w:type="dxa"/>
            <w:gridSpan w:val="8"/>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xml:space="preserve">Počet zmluvných LM vo VAS pre dospelých a vo VAS pre deti a dorast </w:t>
            </w:r>
          </w:p>
        </w:tc>
        <w:tc>
          <w:tcPr>
            <w:tcW w:w="1438" w:type="dxa"/>
            <w:gridSpan w:val="3"/>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val="restart"/>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399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2015</w:t>
            </w:r>
          </w:p>
        </w:tc>
        <w:tc>
          <w:tcPr>
            <w:tcW w:w="3709" w:type="dxa"/>
            <w:gridSpan w:val="7"/>
            <w:tcBorders>
              <w:top w:val="single" w:sz="4" w:space="0" w:color="auto"/>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2016</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13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34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231"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VAS – dospelí</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2 175,7 </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2 197,8</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2 136,8</w:t>
            </w:r>
          </w:p>
        </w:tc>
        <w:tc>
          <w:tcPr>
            <w:tcW w:w="113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2 141,83</w:t>
            </w:r>
          </w:p>
        </w:tc>
        <w:tc>
          <w:tcPr>
            <w:tcW w:w="134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2 173,94</w:t>
            </w:r>
          </w:p>
        </w:tc>
        <w:tc>
          <w:tcPr>
            <w:tcW w:w="1231"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2 105,60</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VAS - deti a dorast</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1 080,6 </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1 090,9 </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1 056,2 </w:t>
            </w:r>
          </w:p>
        </w:tc>
        <w:tc>
          <w:tcPr>
            <w:tcW w:w="113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1 063,29</w:t>
            </w:r>
          </w:p>
        </w:tc>
        <w:tc>
          <w:tcPr>
            <w:tcW w:w="134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1 067,56</w:t>
            </w:r>
          </w:p>
        </w:tc>
        <w:tc>
          <w:tcPr>
            <w:tcW w:w="1231"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1 033,38</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i/>
                <w:iCs/>
                <w:noProof/>
                <w:color w:val="000000"/>
                <w:sz w:val="20"/>
                <w:szCs w:val="20"/>
              </w:rPr>
            </w:pPr>
            <w:r w:rsidRPr="00864A6A">
              <w:rPr>
                <w:rFonts w:ascii="Arial Narrow" w:eastAsia="Times New Roman" w:hAnsi="Arial Narrow" w:cs="Arial"/>
                <w:i/>
                <w:iCs/>
                <w:noProof/>
                <w:color w:val="000000"/>
                <w:sz w:val="20"/>
                <w:szCs w:val="20"/>
              </w:rPr>
              <w:t>Zdroj: ZP</w:t>
            </w: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34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23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34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23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6749" w:type="dxa"/>
            <w:gridSpan w:val="7"/>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Počet zmluvných LM v ŠAS gynekologickej a zubno-lekárskej</w:t>
            </w:r>
          </w:p>
        </w:tc>
        <w:tc>
          <w:tcPr>
            <w:tcW w:w="134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23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val="restart"/>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399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2015</w:t>
            </w:r>
          </w:p>
        </w:tc>
        <w:tc>
          <w:tcPr>
            <w:tcW w:w="3709" w:type="dxa"/>
            <w:gridSpan w:val="7"/>
            <w:tcBorders>
              <w:top w:val="single" w:sz="4" w:space="0" w:color="auto"/>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2016</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13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7"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ŠAS gynekologická</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673,6</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609,8 </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708,7 </w:t>
            </w:r>
          </w:p>
        </w:tc>
        <w:tc>
          <w:tcPr>
            <w:tcW w:w="113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664,1 </w:t>
            </w:r>
          </w:p>
        </w:tc>
        <w:tc>
          <w:tcPr>
            <w:tcW w:w="113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606,49 </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701,78</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ŠAS zubno – lekárska</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2 155,6</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2 220,9</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1 951,4 </w:t>
            </w:r>
          </w:p>
        </w:tc>
        <w:tc>
          <w:tcPr>
            <w:tcW w:w="1134"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2 140,3 </w:t>
            </w:r>
          </w:p>
        </w:tc>
        <w:tc>
          <w:tcPr>
            <w:tcW w:w="113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2 228,77 </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1 905,24 </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i/>
                <w:iCs/>
                <w:noProof/>
                <w:color w:val="000000"/>
                <w:sz w:val="20"/>
                <w:szCs w:val="20"/>
              </w:rPr>
            </w:pPr>
            <w:r w:rsidRPr="00864A6A">
              <w:rPr>
                <w:rFonts w:ascii="Arial Narrow" w:eastAsia="Times New Roman" w:hAnsi="Arial Narrow" w:cs="Arial"/>
                <w:i/>
                <w:iCs/>
                <w:noProof/>
                <w:color w:val="000000"/>
                <w:sz w:val="20"/>
                <w:szCs w:val="20"/>
              </w:rPr>
              <w:t>Zdroj: ZP</w:t>
            </w: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3064" w:type="dxa"/>
            <w:gridSpan w:val="2"/>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Počet zmluvných LM v ŠAS inej</w:t>
            </w: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val="restart"/>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399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2015</w:t>
            </w:r>
          </w:p>
        </w:tc>
        <w:tc>
          <w:tcPr>
            <w:tcW w:w="3709" w:type="dxa"/>
            <w:gridSpan w:val="7"/>
            <w:tcBorders>
              <w:top w:val="single" w:sz="4" w:space="0" w:color="auto"/>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2016</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trHeight w:val="276"/>
          <w:jc w:val="center"/>
        </w:trPr>
        <w:tc>
          <w:tcPr>
            <w:tcW w:w="1619" w:type="dxa"/>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993"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294"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335"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trHeight w:val="276"/>
          <w:jc w:val="center"/>
        </w:trPr>
        <w:tc>
          <w:tcPr>
            <w:tcW w:w="161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ŠAS iná</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5 312,5</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5 488 </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5 449,9</w:t>
            </w:r>
          </w:p>
        </w:tc>
        <w:tc>
          <w:tcPr>
            <w:tcW w:w="993"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5 298,5 </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5 484,7</w:t>
            </w:r>
          </w:p>
        </w:tc>
        <w:tc>
          <w:tcPr>
            <w:tcW w:w="1294"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5 435,1 </w:t>
            </w:r>
          </w:p>
        </w:tc>
        <w:tc>
          <w:tcPr>
            <w:tcW w:w="335"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i/>
                <w:iCs/>
                <w:noProof/>
                <w:color w:val="000000"/>
                <w:sz w:val="20"/>
                <w:szCs w:val="20"/>
              </w:rPr>
            </w:pPr>
            <w:r w:rsidRPr="00864A6A">
              <w:rPr>
                <w:rFonts w:ascii="Arial Narrow" w:eastAsia="Times New Roman" w:hAnsi="Arial Narrow" w:cs="Arial"/>
                <w:i/>
                <w:iCs/>
                <w:noProof/>
                <w:color w:val="000000"/>
                <w:sz w:val="20"/>
                <w:szCs w:val="20"/>
              </w:rPr>
              <w:t>Zdroj: ZP</w:t>
            </w: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849"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849"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6464" w:type="dxa"/>
            <w:gridSpan w:val="5"/>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xml:space="preserve">Počet dialyzačných monitorov v zmluvných dialyzačných centrách </w:t>
            </w: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val="restart"/>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399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2015</w:t>
            </w:r>
          </w:p>
        </w:tc>
        <w:tc>
          <w:tcPr>
            <w:tcW w:w="3709" w:type="dxa"/>
            <w:gridSpan w:val="7"/>
            <w:tcBorders>
              <w:top w:val="single" w:sz="4" w:space="0" w:color="auto"/>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2016</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993"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294"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xml:space="preserve">Počet dialyzačných monitorov </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1 191 </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1 025</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1 063 </w:t>
            </w:r>
          </w:p>
        </w:tc>
        <w:tc>
          <w:tcPr>
            <w:tcW w:w="993"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1 205 </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1 037 </w:t>
            </w:r>
          </w:p>
        </w:tc>
        <w:tc>
          <w:tcPr>
            <w:tcW w:w="1294" w:type="dxa"/>
            <w:gridSpan w:val="2"/>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1 078</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i/>
                <w:iCs/>
                <w:noProof/>
                <w:color w:val="000000"/>
                <w:sz w:val="20"/>
                <w:szCs w:val="20"/>
              </w:rPr>
            </w:pPr>
            <w:r w:rsidRPr="00864A6A">
              <w:rPr>
                <w:rFonts w:ascii="Arial Narrow" w:eastAsia="Times New Roman" w:hAnsi="Arial Narrow" w:cs="Arial"/>
                <w:i/>
                <w:iCs/>
                <w:noProof/>
                <w:color w:val="000000"/>
                <w:sz w:val="20"/>
                <w:szCs w:val="20"/>
              </w:rPr>
              <w:t>Zdroj: ZP</w:t>
            </w: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993"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294"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993"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294"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3064" w:type="dxa"/>
            <w:gridSpan w:val="2"/>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Počet SM u zmluvných poskytovateľov DOS</w:t>
            </w: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993"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294" w:type="dxa"/>
            <w:gridSpan w:val="2"/>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val="restart"/>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399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2015</w:t>
            </w:r>
          </w:p>
        </w:tc>
        <w:tc>
          <w:tcPr>
            <w:tcW w:w="3709" w:type="dxa"/>
            <w:gridSpan w:val="7"/>
            <w:tcBorders>
              <w:top w:val="single" w:sz="4" w:space="0" w:color="auto"/>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2016</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849"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DOS</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638,4</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630 </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675 </w:t>
            </w:r>
          </w:p>
        </w:tc>
        <w:tc>
          <w:tcPr>
            <w:tcW w:w="849"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646,4</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655,4 </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684,97 </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i/>
                <w:iCs/>
                <w:noProof/>
                <w:color w:val="000000"/>
                <w:sz w:val="20"/>
                <w:szCs w:val="20"/>
              </w:rPr>
            </w:pPr>
            <w:r w:rsidRPr="00864A6A">
              <w:rPr>
                <w:rFonts w:ascii="Arial Narrow" w:eastAsia="Times New Roman" w:hAnsi="Arial Narrow" w:cs="Arial"/>
                <w:i/>
                <w:iCs/>
                <w:noProof/>
                <w:color w:val="000000"/>
                <w:sz w:val="20"/>
                <w:szCs w:val="20"/>
              </w:rPr>
              <w:t>Zdroj: ZP</w:t>
            </w: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849"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849"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4198" w:type="dxa"/>
            <w:gridSpan w:val="3"/>
            <w:tcBorders>
              <w:top w:val="nil"/>
              <w:left w:val="nil"/>
              <w:bottom w:val="nil"/>
              <w:right w:val="nil"/>
            </w:tcBorders>
            <w:shd w:val="clear" w:color="auto" w:fill="auto"/>
            <w:noWrap/>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xml:space="preserve">Počet zmluvných hospicov a mobilných hospicov </w:t>
            </w:r>
          </w:p>
        </w:tc>
        <w:tc>
          <w:tcPr>
            <w:tcW w:w="1417"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849"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val="restart"/>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3996" w:type="dxa"/>
            <w:gridSpan w:val="3"/>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2015</w:t>
            </w:r>
          </w:p>
        </w:tc>
        <w:tc>
          <w:tcPr>
            <w:tcW w:w="3709" w:type="dxa"/>
            <w:gridSpan w:val="7"/>
            <w:tcBorders>
              <w:top w:val="single" w:sz="4" w:space="0" w:color="auto"/>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2016</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vMerge/>
            <w:tcBorders>
              <w:top w:val="nil"/>
              <w:left w:val="nil"/>
              <w:bottom w:val="nil"/>
              <w:right w:val="nil"/>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c>
          <w:tcPr>
            <w:tcW w:w="1445"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849"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VšZP</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A551E1"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DÔVERA</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center"/>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Union</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single" w:sz="4" w:space="0" w:color="auto"/>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Hospic</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13 </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10</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11</w:t>
            </w:r>
          </w:p>
        </w:tc>
        <w:tc>
          <w:tcPr>
            <w:tcW w:w="849"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13</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10 </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12 </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864A6A" w:rsidTr="00AC4DA8">
        <w:trPr>
          <w:gridAfter w:val="1"/>
          <w:wAfter w:w="144" w:type="dxa"/>
          <w:trHeight w:val="276"/>
          <w:jc w:val="center"/>
        </w:trPr>
        <w:tc>
          <w:tcPr>
            <w:tcW w:w="1619" w:type="dxa"/>
            <w:tcBorders>
              <w:top w:val="nil"/>
              <w:left w:val="single" w:sz="4" w:space="0" w:color="auto"/>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Mobilný hospic</w:t>
            </w:r>
          </w:p>
        </w:tc>
        <w:tc>
          <w:tcPr>
            <w:tcW w:w="1445"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14 </w:t>
            </w:r>
          </w:p>
        </w:tc>
        <w:tc>
          <w:tcPr>
            <w:tcW w:w="1134"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xml:space="preserve">    6 </w:t>
            </w:r>
          </w:p>
        </w:tc>
        <w:tc>
          <w:tcPr>
            <w:tcW w:w="1417"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14 </w:t>
            </w:r>
          </w:p>
        </w:tc>
        <w:tc>
          <w:tcPr>
            <w:tcW w:w="849" w:type="dxa"/>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14</w:t>
            </w:r>
          </w:p>
        </w:tc>
        <w:tc>
          <w:tcPr>
            <w:tcW w:w="1422"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6 </w:t>
            </w:r>
          </w:p>
        </w:tc>
        <w:tc>
          <w:tcPr>
            <w:tcW w:w="1438" w:type="dxa"/>
            <w:gridSpan w:val="3"/>
            <w:tcBorders>
              <w:top w:val="nil"/>
              <w:left w:val="nil"/>
              <w:bottom w:val="single" w:sz="4" w:space="0" w:color="auto"/>
              <w:right w:val="single" w:sz="4" w:space="0" w:color="auto"/>
            </w:tcBorders>
            <w:shd w:val="clear" w:color="auto" w:fill="auto"/>
            <w:vAlign w:val="center"/>
            <w:hideMark/>
          </w:tcPr>
          <w:p w:rsidR="00E42A74" w:rsidRPr="00864A6A" w:rsidRDefault="00E42A74" w:rsidP="00E42A74">
            <w:pPr>
              <w:spacing w:line="240" w:lineRule="auto"/>
              <w:jc w:val="right"/>
              <w:rPr>
                <w:rFonts w:ascii="Arial Narrow" w:eastAsia="Times New Roman" w:hAnsi="Arial Narrow" w:cs="Arial"/>
                <w:noProof/>
                <w:color w:val="000000"/>
                <w:sz w:val="20"/>
                <w:szCs w:val="20"/>
              </w:rPr>
            </w:pPr>
            <w:r w:rsidRPr="00864A6A">
              <w:rPr>
                <w:rFonts w:ascii="Arial Narrow" w:eastAsia="Times New Roman" w:hAnsi="Arial Narrow" w:cs="Arial"/>
                <w:noProof/>
                <w:color w:val="000000"/>
                <w:sz w:val="20"/>
                <w:szCs w:val="20"/>
              </w:rPr>
              <w:t> 14</w:t>
            </w:r>
          </w:p>
        </w:tc>
        <w:tc>
          <w:tcPr>
            <w:tcW w:w="191" w:type="dxa"/>
            <w:tcBorders>
              <w:top w:val="nil"/>
              <w:left w:val="nil"/>
              <w:bottom w:val="nil"/>
              <w:right w:val="nil"/>
            </w:tcBorders>
            <w:shd w:val="clear" w:color="auto" w:fill="auto"/>
            <w:noWrap/>
            <w:vAlign w:val="bottom"/>
            <w:hideMark/>
          </w:tcPr>
          <w:p w:rsidR="00E42A74" w:rsidRPr="00864A6A" w:rsidRDefault="00E42A74" w:rsidP="00E42A74">
            <w:pPr>
              <w:spacing w:line="240" w:lineRule="auto"/>
              <w:jc w:val="left"/>
              <w:rPr>
                <w:rFonts w:ascii="Arial Narrow" w:eastAsia="Times New Roman" w:hAnsi="Arial Narrow" w:cs="Arial"/>
                <w:noProof/>
                <w:color w:val="000000"/>
                <w:sz w:val="20"/>
                <w:szCs w:val="20"/>
              </w:rPr>
            </w:pPr>
          </w:p>
        </w:tc>
      </w:tr>
      <w:tr w:rsidR="00E42A74" w:rsidRPr="00E42A74" w:rsidTr="00AC4DA8">
        <w:trPr>
          <w:gridAfter w:val="1"/>
          <w:wAfter w:w="144" w:type="dxa"/>
          <w:trHeight w:val="276"/>
          <w:jc w:val="center"/>
        </w:trPr>
        <w:tc>
          <w:tcPr>
            <w:tcW w:w="1619" w:type="dxa"/>
            <w:tcBorders>
              <w:top w:val="nil"/>
              <w:left w:val="nil"/>
              <w:bottom w:val="nil"/>
              <w:right w:val="nil"/>
            </w:tcBorders>
            <w:shd w:val="clear" w:color="auto" w:fill="auto"/>
            <w:noWrap/>
            <w:vAlign w:val="center"/>
            <w:hideMark/>
          </w:tcPr>
          <w:p w:rsidR="00E42A74" w:rsidRPr="00426D42" w:rsidRDefault="00E42A74" w:rsidP="00E42A74">
            <w:pPr>
              <w:spacing w:line="240" w:lineRule="auto"/>
              <w:jc w:val="left"/>
              <w:rPr>
                <w:rFonts w:ascii="Arial Narrow" w:eastAsia="Times New Roman" w:hAnsi="Arial Narrow" w:cs="Arial"/>
                <w:i/>
                <w:iCs/>
                <w:noProof/>
                <w:color w:val="000000"/>
                <w:sz w:val="20"/>
                <w:szCs w:val="20"/>
              </w:rPr>
            </w:pPr>
            <w:r w:rsidRPr="00864A6A">
              <w:rPr>
                <w:rFonts w:ascii="Arial Narrow" w:eastAsia="Times New Roman" w:hAnsi="Arial Narrow" w:cs="Arial"/>
                <w:i/>
                <w:iCs/>
                <w:noProof/>
                <w:color w:val="000000"/>
                <w:sz w:val="20"/>
                <w:szCs w:val="20"/>
              </w:rPr>
              <w:t>Zdroj: ZP</w:t>
            </w:r>
          </w:p>
        </w:tc>
        <w:tc>
          <w:tcPr>
            <w:tcW w:w="1445" w:type="dxa"/>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c>
          <w:tcPr>
            <w:tcW w:w="1134" w:type="dxa"/>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c>
          <w:tcPr>
            <w:tcW w:w="1417" w:type="dxa"/>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c>
          <w:tcPr>
            <w:tcW w:w="849" w:type="dxa"/>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c>
          <w:tcPr>
            <w:tcW w:w="1422" w:type="dxa"/>
            <w:gridSpan w:val="3"/>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c>
          <w:tcPr>
            <w:tcW w:w="1438" w:type="dxa"/>
            <w:gridSpan w:val="3"/>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c>
          <w:tcPr>
            <w:tcW w:w="191" w:type="dxa"/>
            <w:tcBorders>
              <w:top w:val="nil"/>
              <w:left w:val="nil"/>
              <w:bottom w:val="nil"/>
              <w:right w:val="nil"/>
            </w:tcBorders>
            <w:shd w:val="clear" w:color="auto" w:fill="auto"/>
            <w:noWrap/>
            <w:vAlign w:val="bottom"/>
            <w:hideMark/>
          </w:tcPr>
          <w:p w:rsidR="00E42A74" w:rsidRPr="00426D42" w:rsidRDefault="00E42A74" w:rsidP="00E42A74">
            <w:pPr>
              <w:spacing w:line="240" w:lineRule="auto"/>
              <w:jc w:val="left"/>
              <w:rPr>
                <w:rFonts w:ascii="Arial Narrow" w:eastAsia="Times New Roman" w:hAnsi="Arial Narrow" w:cs="Arial"/>
                <w:noProof/>
                <w:color w:val="000000"/>
                <w:sz w:val="20"/>
                <w:szCs w:val="20"/>
              </w:rPr>
            </w:pPr>
          </w:p>
        </w:tc>
      </w:tr>
    </w:tbl>
    <w:p w:rsidR="00097CB2" w:rsidRPr="002E6560" w:rsidRDefault="00097CB2" w:rsidP="00990951">
      <w:pPr>
        <w:rPr>
          <w:rFonts w:ascii="Arial Narrow" w:hAnsi="Arial Narrow" w:cs="Times New Roman"/>
          <w:color w:val="000000" w:themeColor="text1"/>
          <w:sz w:val="20"/>
          <w:szCs w:val="20"/>
        </w:rPr>
      </w:pPr>
    </w:p>
    <w:sectPr w:rsidR="00097CB2" w:rsidRPr="002E6560" w:rsidSect="00165CF1">
      <w:footerReference w:type="even" r:id="rId26"/>
      <w:footerReference w:type="default" r:id="rId27"/>
      <w:type w:val="continuous"/>
      <w:pgSz w:w="11906" w:h="16838"/>
      <w:pgMar w:top="1134" w:right="1418" w:bottom="851" w:left="1134" w:header="284" w:footer="374"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C95DC0" w:rsidRDefault="00C95DC0">
      <w:r>
        <w:separator/>
      </w:r>
    </w:p>
  </w:endnote>
  <w:endnote w:type="continuationSeparator" w:id="0">
    <w:p w:rsidR="00C95DC0" w:rsidRDefault="00C95DC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AFF" w:usb1="C0007841" w:usb2="00000009" w:usb3="00000000" w:csb0="000001FF" w:csb1="00000000"/>
  </w:font>
  <w:font w:name="Courier New">
    <w:panose1 w:val="02070309020205020404"/>
    <w:charset w:val="EE"/>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EE"/>
    <w:family w:val="roman"/>
    <w:pitch w:val="variable"/>
    <w:sig w:usb0="00000287" w:usb1="00000000" w:usb2="00000000" w:usb3="00000000" w:csb0="0000009F" w:csb1="00000000"/>
  </w:font>
  <w:font w:name="Tahoma">
    <w:panose1 w:val="020B0604030504040204"/>
    <w:charset w:val="00"/>
    <w:family w:val="swiss"/>
    <w:notTrueType/>
    <w:pitch w:val="variable"/>
    <w:sig w:usb0="00000003" w:usb1="00000000" w:usb2="00000000" w:usb3="00000000" w:csb0="00000001" w:csb1="00000000"/>
  </w:font>
  <w:font w:name="Calibri">
    <w:panose1 w:val="020F0502020204030204"/>
    <w:charset w:val="EE"/>
    <w:family w:val="swiss"/>
    <w:pitch w:val="variable"/>
    <w:sig w:usb0="E00002FF" w:usb1="4000ACFF" w:usb2="00000001" w:usb3="00000000" w:csb0="0000019F" w:csb1="00000000"/>
  </w:font>
  <w:font w:name="Cambria">
    <w:panose1 w:val="02040503050406030204"/>
    <w:charset w:val="EE"/>
    <w:family w:val="roman"/>
    <w:pitch w:val="variable"/>
    <w:sig w:usb0="E00002FF" w:usb1="400004FF" w:usb2="00000000" w:usb3="00000000" w:csb0="0000019F" w:csb1="00000000"/>
  </w:font>
  <w:font w:name="Verdana">
    <w:panose1 w:val="020B0604030504040204"/>
    <w:charset w:val="EE"/>
    <w:family w:val="swiss"/>
    <w:pitch w:val="variable"/>
    <w:sig w:usb0="A10006FF" w:usb1="4000205B" w:usb2="00000010" w:usb3="00000000" w:csb0="0000019F" w:csb1="00000000"/>
  </w:font>
  <w:font w:name="Microsoft Sans Serif">
    <w:panose1 w:val="020B0604020202020204"/>
    <w:charset w:val="EE"/>
    <w:family w:val="swiss"/>
    <w:pitch w:val="variable"/>
    <w:sig w:usb0="E1002AFF" w:usb1="C0000002" w:usb2="00000008" w:usb3="00000000" w:csb0="000101FF" w:csb1="00000000"/>
  </w:font>
  <w:font w:name="Arial">
    <w:panose1 w:val="020B0604020202020204"/>
    <w:charset w:val="EE"/>
    <w:family w:val="swiss"/>
    <w:pitch w:val="variable"/>
    <w:sig w:usb0="E0002AFF" w:usb1="C0007843" w:usb2="00000009" w:usb3="00000000" w:csb0="000001FF" w:csb1="00000000"/>
  </w:font>
  <w:font w:name="Arial Narrow">
    <w:panose1 w:val="020B0606020202030204"/>
    <w:charset w:val="EE"/>
    <w:family w:val="swiss"/>
    <w:pitch w:val="variable"/>
    <w:sig w:usb0="00000287" w:usb1="00000800" w:usb2="00000000" w:usb3="00000000" w:csb0="0000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76181" w:rsidRDefault="00D76181" w:rsidP="00046F5D">
    <w:pPr>
      <w:pStyle w:val="Pta"/>
      <w:framePr w:wrap="around" w:vAnchor="text" w:hAnchor="margin" w:xAlign="right" w:y="1"/>
      <w:rPr>
        <w:rStyle w:val="slostrany"/>
      </w:rPr>
    </w:pPr>
    <w:r>
      <w:rPr>
        <w:rStyle w:val="slostrany"/>
      </w:rPr>
      <w:fldChar w:fldCharType="begin"/>
    </w:r>
    <w:r>
      <w:rPr>
        <w:rStyle w:val="slostrany"/>
      </w:rPr>
      <w:instrText xml:space="preserve">PAGE  </w:instrText>
    </w:r>
    <w:r>
      <w:rPr>
        <w:rStyle w:val="slostrany"/>
      </w:rPr>
      <w:fldChar w:fldCharType="end"/>
    </w:r>
  </w:p>
  <w:p w:rsidR="00D76181" w:rsidRDefault="00D76181" w:rsidP="000C3616">
    <w:pPr>
      <w:pStyle w:val="Pta"/>
      <w:ind w:right="360"/>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479189142"/>
      <w:docPartObj>
        <w:docPartGallery w:val="Page Numbers (Bottom of Page)"/>
        <w:docPartUnique/>
      </w:docPartObj>
    </w:sdtPr>
    <w:sdtEndPr/>
    <w:sdtContent>
      <w:p w:rsidR="00D76181" w:rsidRDefault="00D76181">
        <w:pPr>
          <w:pStyle w:val="Pta"/>
          <w:jc w:val="right"/>
        </w:pPr>
        <w:r>
          <w:fldChar w:fldCharType="begin"/>
        </w:r>
        <w:r>
          <w:instrText>PAGE   \* MERGEFORMAT</w:instrText>
        </w:r>
        <w:r>
          <w:fldChar w:fldCharType="separate"/>
        </w:r>
        <w:r w:rsidR="00455F43">
          <w:rPr>
            <w:noProof/>
          </w:rPr>
          <w:t>1</w:t>
        </w:r>
        <w:r>
          <w:fldChar w:fldCharType="end"/>
        </w:r>
      </w:p>
    </w:sdtContent>
  </w:sdt>
  <w:p w:rsidR="00D76181" w:rsidRDefault="00D76181">
    <w:pPr>
      <w:pStyle w:val="Pta"/>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C95DC0" w:rsidRDefault="00C95DC0">
      <w:r>
        <w:separator/>
      </w:r>
    </w:p>
  </w:footnote>
  <w:footnote w:type="continuationSeparator" w:id="0">
    <w:p w:rsidR="00C95DC0" w:rsidRDefault="00C95DC0">
      <w:r>
        <w:continuationSeparator/>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9.2pt;height:9.2pt" o:bullet="t">
        <v:imagedata r:id="rId1" o:title="BD21344_"/>
      </v:shape>
    </w:pict>
  </w:numPicBullet>
  <w:abstractNum w:abstractNumId="0">
    <w:nsid w:val="01BC2665"/>
    <w:multiLevelType w:val="hybridMultilevel"/>
    <w:tmpl w:val="65FE17FE"/>
    <w:lvl w:ilvl="0" w:tplc="041B0001">
      <w:start w:val="1"/>
      <w:numFmt w:val="bullet"/>
      <w:lvlText w:val=""/>
      <w:lvlJc w:val="left"/>
      <w:pPr>
        <w:ind w:left="862" w:hanging="360"/>
      </w:pPr>
      <w:rPr>
        <w:rFonts w:ascii="Symbol" w:hAnsi="Symbol" w:hint="default"/>
      </w:rPr>
    </w:lvl>
    <w:lvl w:ilvl="1" w:tplc="041B0003" w:tentative="1">
      <w:start w:val="1"/>
      <w:numFmt w:val="bullet"/>
      <w:lvlText w:val="o"/>
      <w:lvlJc w:val="left"/>
      <w:pPr>
        <w:ind w:left="1582" w:hanging="360"/>
      </w:pPr>
      <w:rPr>
        <w:rFonts w:ascii="Courier New" w:hAnsi="Courier New" w:cs="Courier New" w:hint="default"/>
      </w:rPr>
    </w:lvl>
    <w:lvl w:ilvl="2" w:tplc="041B0005" w:tentative="1">
      <w:start w:val="1"/>
      <w:numFmt w:val="bullet"/>
      <w:lvlText w:val=""/>
      <w:lvlJc w:val="left"/>
      <w:pPr>
        <w:ind w:left="2302" w:hanging="360"/>
      </w:pPr>
      <w:rPr>
        <w:rFonts w:ascii="Wingdings" w:hAnsi="Wingdings" w:hint="default"/>
      </w:rPr>
    </w:lvl>
    <w:lvl w:ilvl="3" w:tplc="041B0001" w:tentative="1">
      <w:start w:val="1"/>
      <w:numFmt w:val="bullet"/>
      <w:lvlText w:val=""/>
      <w:lvlJc w:val="left"/>
      <w:pPr>
        <w:ind w:left="3022" w:hanging="360"/>
      </w:pPr>
      <w:rPr>
        <w:rFonts w:ascii="Symbol" w:hAnsi="Symbol" w:hint="default"/>
      </w:rPr>
    </w:lvl>
    <w:lvl w:ilvl="4" w:tplc="041B0003" w:tentative="1">
      <w:start w:val="1"/>
      <w:numFmt w:val="bullet"/>
      <w:lvlText w:val="o"/>
      <w:lvlJc w:val="left"/>
      <w:pPr>
        <w:ind w:left="3742" w:hanging="360"/>
      </w:pPr>
      <w:rPr>
        <w:rFonts w:ascii="Courier New" w:hAnsi="Courier New" w:cs="Courier New" w:hint="default"/>
      </w:rPr>
    </w:lvl>
    <w:lvl w:ilvl="5" w:tplc="041B0005" w:tentative="1">
      <w:start w:val="1"/>
      <w:numFmt w:val="bullet"/>
      <w:lvlText w:val=""/>
      <w:lvlJc w:val="left"/>
      <w:pPr>
        <w:ind w:left="4462" w:hanging="360"/>
      </w:pPr>
      <w:rPr>
        <w:rFonts w:ascii="Wingdings" w:hAnsi="Wingdings" w:hint="default"/>
      </w:rPr>
    </w:lvl>
    <w:lvl w:ilvl="6" w:tplc="041B0001" w:tentative="1">
      <w:start w:val="1"/>
      <w:numFmt w:val="bullet"/>
      <w:lvlText w:val=""/>
      <w:lvlJc w:val="left"/>
      <w:pPr>
        <w:ind w:left="5182" w:hanging="360"/>
      </w:pPr>
      <w:rPr>
        <w:rFonts w:ascii="Symbol" w:hAnsi="Symbol" w:hint="default"/>
      </w:rPr>
    </w:lvl>
    <w:lvl w:ilvl="7" w:tplc="041B0003" w:tentative="1">
      <w:start w:val="1"/>
      <w:numFmt w:val="bullet"/>
      <w:lvlText w:val="o"/>
      <w:lvlJc w:val="left"/>
      <w:pPr>
        <w:ind w:left="5902" w:hanging="360"/>
      </w:pPr>
      <w:rPr>
        <w:rFonts w:ascii="Courier New" w:hAnsi="Courier New" w:cs="Courier New" w:hint="default"/>
      </w:rPr>
    </w:lvl>
    <w:lvl w:ilvl="8" w:tplc="041B0005" w:tentative="1">
      <w:start w:val="1"/>
      <w:numFmt w:val="bullet"/>
      <w:lvlText w:val=""/>
      <w:lvlJc w:val="left"/>
      <w:pPr>
        <w:ind w:left="6622" w:hanging="360"/>
      </w:pPr>
      <w:rPr>
        <w:rFonts w:ascii="Wingdings" w:hAnsi="Wingdings" w:hint="default"/>
      </w:rPr>
    </w:lvl>
  </w:abstractNum>
  <w:abstractNum w:abstractNumId="1">
    <w:nsid w:val="021A3B5D"/>
    <w:multiLevelType w:val="hybridMultilevel"/>
    <w:tmpl w:val="C87821F8"/>
    <w:lvl w:ilvl="0" w:tplc="64D0DD06">
      <w:start w:val="1"/>
      <w:numFmt w:val="lowerLetter"/>
      <w:lvlText w:val="%1)"/>
      <w:lvlJc w:val="left"/>
      <w:pPr>
        <w:ind w:left="851" w:hanging="360"/>
      </w:pPr>
      <w:rPr>
        <w:rFonts w:hint="default"/>
        <w:sz w:val="22"/>
      </w:rPr>
    </w:lvl>
    <w:lvl w:ilvl="1" w:tplc="041B0019" w:tentative="1">
      <w:start w:val="1"/>
      <w:numFmt w:val="lowerLetter"/>
      <w:lvlText w:val="%2."/>
      <w:lvlJc w:val="left"/>
      <w:pPr>
        <w:ind w:left="1571" w:hanging="360"/>
      </w:pPr>
    </w:lvl>
    <w:lvl w:ilvl="2" w:tplc="041B001B" w:tentative="1">
      <w:start w:val="1"/>
      <w:numFmt w:val="lowerRoman"/>
      <w:lvlText w:val="%3."/>
      <w:lvlJc w:val="right"/>
      <w:pPr>
        <w:ind w:left="2291" w:hanging="180"/>
      </w:pPr>
    </w:lvl>
    <w:lvl w:ilvl="3" w:tplc="041B000F" w:tentative="1">
      <w:start w:val="1"/>
      <w:numFmt w:val="decimal"/>
      <w:lvlText w:val="%4."/>
      <w:lvlJc w:val="left"/>
      <w:pPr>
        <w:ind w:left="3011" w:hanging="360"/>
      </w:pPr>
    </w:lvl>
    <w:lvl w:ilvl="4" w:tplc="041B0019" w:tentative="1">
      <w:start w:val="1"/>
      <w:numFmt w:val="lowerLetter"/>
      <w:lvlText w:val="%5."/>
      <w:lvlJc w:val="left"/>
      <w:pPr>
        <w:ind w:left="3731" w:hanging="360"/>
      </w:pPr>
    </w:lvl>
    <w:lvl w:ilvl="5" w:tplc="041B001B" w:tentative="1">
      <w:start w:val="1"/>
      <w:numFmt w:val="lowerRoman"/>
      <w:lvlText w:val="%6."/>
      <w:lvlJc w:val="right"/>
      <w:pPr>
        <w:ind w:left="4451" w:hanging="180"/>
      </w:pPr>
    </w:lvl>
    <w:lvl w:ilvl="6" w:tplc="041B000F" w:tentative="1">
      <w:start w:val="1"/>
      <w:numFmt w:val="decimal"/>
      <w:lvlText w:val="%7."/>
      <w:lvlJc w:val="left"/>
      <w:pPr>
        <w:ind w:left="5171" w:hanging="360"/>
      </w:pPr>
    </w:lvl>
    <w:lvl w:ilvl="7" w:tplc="041B0019" w:tentative="1">
      <w:start w:val="1"/>
      <w:numFmt w:val="lowerLetter"/>
      <w:lvlText w:val="%8."/>
      <w:lvlJc w:val="left"/>
      <w:pPr>
        <w:ind w:left="5891" w:hanging="360"/>
      </w:pPr>
    </w:lvl>
    <w:lvl w:ilvl="8" w:tplc="041B001B" w:tentative="1">
      <w:start w:val="1"/>
      <w:numFmt w:val="lowerRoman"/>
      <w:lvlText w:val="%9."/>
      <w:lvlJc w:val="right"/>
      <w:pPr>
        <w:ind w:left="6611" w:hanging="180"/>
      </w:pPr>
    </w:lvl>
  </w:abstractNum>
  <w:abstractNum w:abstractNumId="2">
    <w:nsid w:val="059E31D3"/>
    <w:multiLevelType w:val="hybridMultilevel"/>
    <w:tmpl w:val="5B7E7528"/>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
    <w:nsid w:val="06E36243"/>
    <w:multiLevelType w:val="hybridMultilevel"/>
    <w:tmpl w:val="8B2EF7A6"/>
    <w:lvl w:ilvl="0" w:tplc="D842FE1A">
      <w:start w:val="1"/>
      <w:numFmt w:val="bullet"/>
      <w:lvlText w:val="-"/>
      <w:lvlPicBulletId w:val="0"/>
      <w:lvlJc w:val="left"/>
      <w:pPr>
        <w:ind w:left="720" w:hanging="360"/>
      </w:pPr>
      <w:rPr>
        <w:rFonts w:ascii="Georgia" w:eastAsia="Times New Roman" w:hAnsi="Georgia" w:hint="default"/>
        <w:color w:val="auto"/>
      </w:rPr>
    </w:lvl>
    <w:lvl w:ilvl="1" w:tplc="041B0003">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
    <w:nsid w:val="08205B6B"/>
    <w:multiLevelType w:val="hybridMultilevel"/>
    <w:tmpl w:val="C9542926"/>
    <w:lvl w:ilvl="0" w:tplc="041B0017">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5">
    <w:nsid w:val="0A6A470E"/>
    <w:multiLevelType w:val="hybridMultilevel"/>
    <w:tmpl w:val="3050EBEC"/>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6">
    <w:nsid w:val="0B7A7FD5"/>
    <w:multiLevelType w:val="hybridMultilevel"/>
    <w:tmpl w:val="9E5A91B8"/>
    <w:lvl w:ilvl="0" w:tplc="041B0001">
      <w:start w:val="1"/>
      <w:numFmt w:val="bullet"/>
      <w:lvlText w:val=""/>
      <w:lvlJc w:val="left"/>
      <w:pPr>
        <w:tabs>
          <w:tab w:val="num" w:pos="720"/>
        </w:tabs>
        <w:ind w:left="720" w:hanging="360"/>
      </w:pPr>
      <w:rPr>
        <w:rFonts w:ascii="Symbol" w:hAnsi="Symbol" w:hint="default"/>
      </w:rPr>
    </w:lvl>
    <w:lvl w:ilvl="1" w:tplc="D842FE1A">
      <w:start w:val="1"/>
      <w:numFmt w:val="bullet"/>
      <w:lvlText w:val="-"/>
      <w:lvlJc w:val="left"/>
      <w:pPr>
        <w:tabs>
          <w:tab w:val="num" w:pos="1515"/>
        </w:tabs>
        <w:ind w:left="1515" w:hanging="360"/>
      </w:pPr>
      <w:rPr>
        <w:rFonts w:ascii="Georgia" w:eastAsia="Times New Roman" w:hAnsi="Georgia" w:hint="default"/>
      </w:rPr>
    </w:lvl>
    <w:lvl w:ilvl="2" w:tplc="0405000F">
      <w:start w:val="1"/>
      <w:numFmt w:val="decimal"/>
      <w:lvlText w:val="%3."/>
      <w:lvlJc w:val="left"/>
      <w:pPr>
        <w:tabs>
          <w:tab w:val="num" w:pos="2415"/>
        </w:tabs>
        <w:ind w:left="2415" w:hanging="360"/>
      </w:pPr>
    </w:lvl>
    <w:lvl w:ilvl="3" w:tplc="0405000F" w:tentative="1">
      <w:start w:val="1"/>
      <w:numFmt w:val="decimal"/>
      <w:lvlText w:val="%4."/>
      <w:lvlJc w:val="left"/>
      <w:pPr>
        <w:tabs>
          <w:tab w:val="num" w:pos="2955"/>
        </w:tabs>
        <w:ind w:left="2955" w:hanging="360"/>
      </w:pPr>
    </w:lvl>
    <w:lvl w:ilvl="4" w:tplc="04050019" w:tentative="1">
      <w:start w:val="1"/>
      <w:numFmt w:val="lowerLetter"/>
      <w:lvlText w:val="%5."/>
      <w:lvlJc w:val="left"/>
      <w:pPr>
        <w:tabs>
          <w:tab w:val="num" w:pos="3675"/>
        </w:tabs>
        <w:ind w:left="3675" w:hanging="360"/>
      </w:pPr>
    </w:lvl>
    <w:lvl w:ilvl="5" w:tplc="0405001B" w:tentative="1">
      <w:start w:val="1"/>
      <w:numFmt w:val="lowerRoman"/>
      <w:lvlText w:val="%6."/>
      <w:lvlJc w:val="right"/>
      <w:pPr>
        <w:tabs>
          <w:tab w:val="num" w:pos="4395"/>
        </w:tabs>
        <w:ind w:left="4395" w:hanging="180"/>
      </w:pPr>
    </w:lvl>
    <w:lvl w:ilvl="6" w:tplc="0405000F" w:tentative="1">
      <w:start w:val="1"/>
      <w:numFmt w:val="decimal"/>
      <w:lvlText w:val="%7."/>
      <w:lvlJc w:val="left"/>
      <w:pPr>
        <w:tabs>
          <w:tab w:val="num" w:pos="5115"/>
        </w:tabs>
        <w:ind w:left="5115" w:hanging="360"/>
      </w:pPr>
    </w:lvl>
    <w:lvl w:ilvl="7" w:tplc="04050019" w:tentative="1">
      <w:start w:val="1"/>
      <w:numFmt w:val="lowerLetter"/>
      <w:lvlText w:val="%8."/>
      <w:lvlJc w:val="left"/>
      <w:pPr>
        <w:tabs>
          <w:tab w:val="num" w:pos="5835"/>
        </w:tabs>
        <w:ind w:left="5835" w:hanging="360"/>
      </w:pPr>
    </w:lvl>
    <w:lvl w:ilvl="8" w:tplc="0405001B" w:tentative="1">
      <w:start w:val="1"/>
      <w:numFmt w:val="lowerRoman"/>
      <w:lvlText w:val="%9."/>
      <w:lvlJc w:val="right"/>
      <w:pPr>
        <w:tabs>
          <w:tab w:val="num" w:pos="6555"/>
        </w:tabs>
        <w:ind w:left="6555" w:hanging="180"/>
      </w:pPr>
    </w:lvl>
  </w:abstractNum>
  <w:abstractNum w:abstractNumId="7">
    <w:nsid w:val="0C967B34"/>
    <w:multiLevelType w:val="hybridMultilevel"/>
    <w:tmpl w:val="84727DF8"/>
    <w:lvl w:ilvl="0" w:tplc="D842FE1A">
      <w:start w:val="1"/>
      <w:numFmt w:val="bullet"/>
      <w:lvlText w:val="-"/>
      <w:lvlPicBulletId w:val="0"/>
      <w:lvlJc w:val="left"/>
      <w:pPr>
        <w:ind w:left="720" w:hanging="360"/>
      </w:pPr>
      <w:rPr>
        <w:rFonts w:ascii="Georgia" w:eastAsia="Times New Roman" w:hAnsi="Georgia" w:hint="default"/>
        <w:color w:val="auto"/>
      </w:rPr>
    </w:lvl>
    <w:lvl w:ilvl="1" w:tplc="041B0003">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8">
    <w:nsid w:val="10624395"/>
    <w:multiLevelType w:val="hybridMultilevel"/>
    <w:tmpl w:val="C87821F8"/>
    <w:lvl w:ilvl="0" w:tplc="64D0DD06">
      <w:start w:val="1"/>
      <w:numFmt w:val="lowerLetter"/>
      <w:lvlText w:val="%1)"/>
      <w:lvlJc w:val="left"/>
      <w:pPr>
        <w:ind w:left="720" w:hanging="360"/>
      </w:pPr>
      <w:rPr>
        <w:rFonts w:hint="default"/>
        <w:sz w:val="22"/>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9">
    <w:nsid w:val="1350218B"/>
    <w:multiLevelType w:val="hybridMultilevel"/>
    <w:tmpl w:val="EECEE71E"/>
    <w:lvl w:ilvl="0" w:tplc="041B0001">
      <w:start w:val="1"/>
      <w:numFmt w:val="bullet"/>
      <w:lvlText w:val=""/>
      <w:lvlJc w:val="left"/>
      <w:pPr>
        <w:ind w:left="786" w:hanging="360"/>
      </w:pPr>
      <w:rPr>
        <w:rFonts w:ascii="Symbol" w:hAnsi="Symbol" w:hint="default"/>
      </w:rPr>
    </w:lvl>
    <w:lvl w:ilvl="1" w:tplc="041B0003" w:tentative="1">
      <w:start w:val="1"/>
      <w:numFmt w:val="bullet"/>
      <w:lvlText w:val="o"/>
      <w:lvlJc w:val="left"/>
      <w:pPr>
        <w:ind w:left="1506" w:hanging="360"/>
      </w:pPr>
      <w:rPr>
        <w:rFonts w:ascii="Courier New" w:hAnsi="Courier New" w:cs="Courier New" w:hint="default"/>
      </w:rPr>
    </w:lvl>
    <w:lvl w:ilvl="2" w:tplc="041B0005" w:tentative="1">
      <w:start w:val="1"/>
      <w:numFmt w:val="bullet"/>
      <w:lvlText w:val=""/>
      <w:lvlJc w:val="left"/>
      <w:pPr>
        <w:ind w:left="2226" w:hanging="360"/>
      </w:pPr>
      <w:rPr>
        <w:rFonts w:ascii="Wingdings" w:hAnsi="Wingdings" w:hint="default"/>
      </w:rPr>
    </w:lvl>
    <w:lvl w:ilvl="3" w:tplc="041B0001" w:tentative="1">
      <w:start w:val="1"/>
      <w:numFmt w:val="bullet"/>
      <w:lvlText w:val=""/>
      <w:lvlJc w:val="left"/>
      <w:pPr>
        <w:ind w:left="2946" w:hanging="360"/>
      </w:pPr>
      <w:rPr>
        <w:rFonts w:ascii="Symbol" w:hAnsi="Symbol" w:hint="default"/>
      </w:rPr>
    </w:lvl>
    <w:lvl w:ilvl="4" w:tplc="041B0003" w:tentative="1">
      <w:start w:val="1"/>
      <w:numFmt w:val="bullet"/>
      <w:lvlText w:val="o"/>
      <w:lvlJc w:val="left"/>
      <w:pPr>
        <w:ind w:left="3666" w:hanging="360"/>
      </w:pPr>
      <w:rPr>
        <w:rFonts w:ascii="Courier New" w:hAnsi="Courier New" w:cs="Courier New" w:hint="default"/>
      </w:rPr>
    </w:lvl>
    <w:lvl w:ilvl="5" w:tplc="041B0005" w:tentative="1">
      <w:start w:val="1"/>
      <w:numFmt w:val="bullet"/>
      <w:lvlText w:val=""/>
      <w:lvlJc w:val="left"/>
      <w:pPr>
        <w:ind w:left="4386" w:hanging="360"/>
      </w:pPr>
      <w:rPr>
        <w:rFonts w:ascii="Wingdings" w:hAnsi="Wingdings" w:hint="default"/>
      </w:rPr>
    </w:lvl>
    <w:lvl w:ilvl="6" w:tplc="041B0001" w:tentative="1">
      <w:start w:val="1"/>
      <w:numFmt w:val="bullet"/>
      <w:lvlText w:val=""/>
      <w:lvlJc w:val="left"/>
      <w:pPr>
        <w:ind w:left="5106" w:hanging="360"/>
      </w:pPr>
      <w:rPr>
        <w:rFonts w:ascii="Symbol" w:hAnsi="Symbol" w:hint="default"/>
      </w:rPr>
    </w:lvl>
    <w:lvl w:ilvl="7" w:tplc="041B0003" w:tentative="1">
      <w:start w:val="1"/>
      <w:numFmt w:val="bullet"/>
      <w:lvlText w:val="o"/>
      <w:lvlJc w:val="left"/>
      <w:pPr>
        <w:ind w:left="5826" w:hanging="360"/>
      </w:pPr>
      <w:rPr>
        <w:rFonts w:ascii="Courier New" w:hAnsi="Courier New" w:cs="Courier New" w:hint="default"/>
      </w:rPr>
    </w:lvl>
    <w:lvl w:ilvl="8" w:tplc="041B0005" w:tentative="1">
      <w:start w:val="1"/>
      <w:numFmt w:val="bullet"/>
      <w:lvlText w:val=""/>
      <w:lvlJc w:val="left"/>
      <w:pPr>
        <w:ind w:left="6546" w:hanging="360"/>
      </w:pPr>
      <w:rPr>
        <w:rFonts w:ascii="Wingdings" w:hAnsi="Wingdings" w:hint="default"/>
      </w:rPr>
    </w:lvl>
  </w:abstractNum>
  <w:abstractNum w:abstractNumId="10">
    <w:nsid w:val="143D207A"/>
    <w:multiLevelType w:val="hybridMultilevel"/>
    <w:tmpl w:val="2F202C74"/>
    <w:lvl w:ilvl="0" w:tplc="041B0017">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1">
    <w:nsid w:val="15773BDD"/>
    <w:multiLevelType w:val="hybridMultilevel"/>
    <w:tmpl w:val="178E2658"/>
    <w:lvl w:ilvl="0" w:tplc="0CAECE8A">
      <w:numFmt w:val="bullet"/>
      <w:lvlText w:val="-"/>
      <w:lvlJc w:val="left"/>
      <w:pPr>
        <w:ind w:left="720" w:hanging="360"/>
      </w:pPr>
      <w:rPr>
        <w:rFonts w:ascii="Georgia" w:eastAsia="Times New Roman" w:hAnsi="Georgia" w:cs="Tahoma" w:hint="default"/>
        <w:color w:val="auto"/>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2">
    <w:nsid w:val="1CCF68C9"/>
    <w:multiLevelType w:val="hybridMultilevel"/>
    <w:tmpl w:val="481A59EE"/>
    <w:lvl w:ilvl="0" w:tplc="041B0001">
      <w:start w:val="1"/>
      <w:numFmt w:val="bullet"/>
      <w:lvlText w:val=""/>
      <w:lvlJc w:val="left"/>
      <w:pPr>
        <w:tabs>
          <w:tab w:val="num" w:pos="720"/>
        </w:tabs>
        <w:ind w:left="720" w:hanging="360"/>
      </w:pPr>
      <w:rPr>
        <w:rFonts w:ascii="Symbol" w:hAnsi="Symbol" w:hint="default"/>
      </w:rPr>
    </w:lvl>
    <w:lvl w:ilvl="1" w:tplc="D842FE1A">
      <w:start w:val="1"/>
      <w:numFmt w:val="bullet"/>
      <w:lvlText w:val="-"/>
      <w:lvlJc w:val="left"/>
      <w:pPr>
        <w:tabs>
          <w:tab w:val="num" w:pos="1575"/>
        </w:tabs>
        <w:ind w:left="1575" w:hanging="495"/>
      </w:pPr>
      <w:rPr>
        <w:rFonts w:ascii="Georgia" w:eastAsia="Times New Roman" w:hAnsi="Georgia" w:hint="default"/>
      </w:rPr>
    </w:lvl>
    <w:lvl w:ilvl="2" w:tplc="04050005">
      <w:start w:val="1"/>
      <w:numFmt w:val="bullet"/>
      <w:lvlText w:val=""/>
      <w:lvlJc w:val="left"/>
      <w:pPr>
        <w:tabs>
          <w:tab w:val="num" w:pos="2160"/>
        </w:tabs>
        <w:ind w:left="2160" w:hanging="360"/>
      </w:pPr>
      <w:rPr>
        <w:rFonts w:ascii="Wingdings" w:hAnsi="Wingdings" w:hint="default"/>
      </w:rPr>
    </w:lvl>
    <w:lvl w:ilvl="3" w:tplc="04050001">
      <w:start w:val="1"/>
      <w:numFmt w:val="bullet"/>
      <w:lvlText w:val=""/>
      <w:lvlJc w:val="left"/>
      <w:pPr>
        <w:tabs>
          <w:tab w:val="num" w:pos="2880"/>
        </w:tabs>
        <w:ind w:left="2880" w:hanging="360"/>
      </w:pPr>
      <w:rPr>
        <w:rFonts w:ascii="Symbol" w:hAnsi="Symbol" w:hint="default"/>
      </w:rPr>
    </w:lvl>
    <w:lvl w:ilvl="4" w:tplc="04050003">
      <w:start w:val="1"/>
      <w:numFmt w:val="bullet"/>
      <w:lvlText w:val="o"/>
      <w:lvlJc w:val="left"/>
      <w:pPr>
        <w:tabs>
          <w:tab w:val="num" w:pos="3600"/>
        </w:tabs>
        <w:ind w:left="3600" w:hanging="360"/>
      </w:pPr>
      <w:rPr>
        <w:rFonts w:ascii="Courier New" w:hAnsi="Courier New" w:hint="default"/>
      </w:rPr>
    </w:lvl>
    <w:lvl w:ilvl="5" w:tplc="04050005">
      <w:start w:val="1"/>
      <w:numFmt w:val="bullet"/>
      <w:lvlText w:val=""/>
      <w:lvlJc w:val="left"/>
      <w:pPr>
        <w:tabs>
          <w:tab w:val="num" w:pos="4320"/>
        </w:tabs>
        <w:ind w:left="4320" w:hanging="360"/>
      </w:pPr>
      <w:rPr>
        <w:rFonts w:ascii="Wingdings" w:hAnsi="Wingdings" w:hint="default"/>
      </w:rPr>
    </w:lvl>
    <w:lvl w:ilvl="6" w:tplc="04050001">
      <w:start w:val="1"/>
      <w:numFmt w:val="bullet"/>
      <w:lvlText w:val=""/>
      <w:lvlJc w:val="left"/>
      <w:pPr>
        <w:tabs>
          <w:tab w:val="num" w:pos="5040"/>
        </w:tabs>
        <w:ind w:left="5040" w:hanging="360"/>
      </w:pPr>
      <w:rPr>
        <w:rFonts w:ascii="Symbol" w:hAnsi="Symbol" w:hint="default"/>
      </w:rPr>
    </w:lvl>
    <w:lvl w:ilvl="7" w:tplc="04050003">
      <w:start w:val="1"/>
      <w:numFmt w:val="bullet"/>
      <w:lvlText w:val="o"/>
      <w:lvlJc w:val="left"/>
      <w:pPr>
        <w:tabs>
          <w:tab w:val="num" w:pos="5760"/>
        </w:tabs>
        <w:ind w:left="5760" w:hanging="360"/>
      </w:pPr>
      <w:rPr>
        <w:rFonts w:ascii="Courier New" w:hAnsi="Courier New" w:hint="default"/>
      </w:rPr>
    </w:lvl>
    <w:lvl w:ilvl="8" w:tplc="04050005">
      <w:start w:val="1"/>
      <w:numFmt w:val="bullet"/>
      <w:lvlText w:val=""/>
      <w:lvlJc w:val="left"/>
      <w:pPr>
        <w:tabs>
          <w:tab w:val="num" w:pos="6480"/>
        </w:tabs>
        <w:ind w:left="6480" w:hanging="360"/>
      </w:pPr>
      <w:rPr>
        <w:rFonts w:ascii="Wingdings" w:hAnsi="Wingdings" w:hint="default"/>
      </w:rPr>
    </w:lvl>
  </w:abstractNum>
  <w:abstractNum w:abstractNumId="13">
    <w:nsid w:val="1FD5670D"/>
    <w:multiLevelType w:val="hybridMultilevel"/>
    <w:tmpl w:val="65D4E788"/>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4">
    <w:nsid w:val="20146559"/>
    <w:multiLevelType w:val="hybridMultilevel"/>
    <w:tmpl w:val="37EA8934"/>
    <w:lvl w:ilvl="0" w:tplc="DAFEC5A0">
      <w:numFmt w:val="bullet"/>
      <w:lvlText w:val="-"/>
      <w:lvlJc w:val="left"/>
      <w:pPr>
        <w:ind w:left="720" w:hanging="360"/>
      </w:pPr>
      <w:rPr>
        <w:rFonts w:ascii="Times New Roman" w:eastAsiaTheme="minorHAnsi"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5">
    <w:nsid w:val="26F42519"/>
    <w:multiLevelType w:val="hybridMultilevel"/>
    <w:tmpl w:val="E26A99A0"/>
    <w:lvl w:ilvl="0" w:tplc="041B0001">
      <w:start w:val="1"/>
      <w:numFmt w:val="bullet"/>
      <w:lvlText w:val=""/>
      <w:lvlJc w:val="left"/>
      <w:pPr>
        <w:tabs>
          <w:tab w:val="num" w:pos="1068"/>
        </w:tabs>
        <w:ind w:left="1068" w:hanging="360"/>
      </w:pPr>
      <w:rPr>
        <w:rFonts w:ascii="Symbol" w:hAnsi="Symbol" w:hint="default"/>
      </w:rPr>
    </w:lvl>
    <w:lvl w:ilvl="1" w:tplc="041B0003">
      <w:start w:val="1"/>
      <w:numFmt w:val="bullet"/>
      <w:lvlText w:val="o"/>
      <w:lvlJc w:val="left"/>
      <w:pPr>
        <w:tabs>
          <w:tab w:val="num" w:pos="1800"/>
        </w:tabs>
        <w:ind w:left="1800" w:hanging="360"/>
      </w:pPr>
      <w:rPr>
        <w:rFonts w:ascii="Courier New" w:hAnsi="Courier New" w:hint="default"/>
      </w:rPr>
    </w:lvl>
    <w:lvl w:ilvl="2" w:tplc="041B0005">
      <w:start w:val="1"/>
      <w:numFmt w:val="bullet"/>
      <w:lvlText w:val=""/>
      <w:lvlJc w:val="left"/>
      <w:pPr>
        <w:tabs>
          <w:tab w:val="num" w:pos="2520"/>
        </w:tabs>
        <w:ind w:left="2520" w:hanging="360"/>
      </w:pPr>
      <w:rPr>
        <w:rFonts w:ascii="Wingdings" w:hAnsi="Wingdings" w:hint="default"/>
      </w:rPr>
    </w:lvl>
    <w:lvl w:ilvl="3" w:tplc="041B0001">
      <w:start w:val="1"/>
      <w:numFmt w:val="bullet"/>
      <w:lvlText w:val=""/>
      <w:lvlJc w:val="left"/>
      <w:pPr>
        <w:tabs>
          <w:tab w:val="num" w:pos="3240"/>
        </w:tabs>
        <w:ind w:left="3240" w:hanging="360"/>
      </w:pPr>
      <w:rPr>
        <w:rFonts w:ascii="Symbol" w:hAnsi="Symbol" w:hint="default"/>
      </w:rPr>
    </w:lvl>
    <w:lvl w:ilvl="4" w:tplc="041B0003">
      <w:start w:val="1"/>
      <w:numFmt w:val="bullet"/>
      <w:lvlText w:val="o"/>
      <w:lvlJc w:val="left"/>
      <w:pPr>
        <w:tabs>
          <w:tab w:val="num" w:pos="3960"/>
        </w:tabs>
        <w:ind w:left="3960" w:hanging="360"/>
      </w:pPr>
      <w:rPr>
        <w:rFonts w:ascii="Courier New" w:hAnsi="Courier New" w:hint="default"/>
      </w:rPr>
    </w:lvl>
    <w:lvl w:ilvl="5" w:tplc="041B0005">
      <w:start w:val="1"/>
      <w:numFmt w:val="bullet"/>
      <w:lvlText w:val=""/>
      <w:lvlJc w:val="left"/>
      <w:pPr>
        <w:tabs>
          <w:tab w:val="num" w:pos="4680"/>
        </w:tabs>
        <w:ind w:left="4680" w:hanging="360"/>
      </w:pPr>
      <w:rPr>
        <w:rFonts w:ascii="Wingdings" w:hAnsi="Wingdings" w:hint="default"/>
      </w:rPr>
    </w:lvl>
    <w:lvl w:ilvl="6" w:tplc="041B0001">
      <w:start w:val="1"/>
      <w:numFmt w:val="bullet"/>
      <w:lvlText w:val=""/>
      <w:lvlJc w:val="left"/>
      <w:pPr>
        <w:tabs>
          <w:tab w:val="num" w:pos="5400"/>
        </w:tabs>
        <w:ind w:left="5400" w:hanging="360"/>
      </w:pPr>
      <w:rPr>
        <w:rFonts w:ascii="Symbol" w:hAnsi="Symbol" w:hint="default"/>
      </w:rPr>
    </w:lvl>
    <w:lvl w:ilvl="7" w:tplc="041B0003">
      <w:start w:val="1"/>
      <w:numFmt w:val="bullet"/>
      <w:lvlText w:val="o"/>
      <w:lvlJc w:val="left"/>
      <w:pPr>
        <w:tabs>
          <w:tab w:val="num" w:pos="6120"/>
        </w:tabs>
        <w:ind w:left="6120" w:hanging="360"/>
      </w:pPr>
      <w:rPr>
        <w:rFonts w:ascii="Courier New" w:hAnsi="Courier New" w:hint="default"/>
      </w:rPr>
    </w:lvl>
    <w:lvl w:ilvl="8" w:tplc="041B0005">
      <w:start w:val="1"/>
      <w:numFmt w:val="bullet"/>
      <w:lvlText w:val=""/>
      <w:lvlJc w:val="left"/>
      <w:pPr>
        <w:tabs>
          <w:tab w:val="num" w:pos="6840"/>
        </w:tabs>
        <w:ind w:left="6840" w:hanging="360"/>
      </w:pPr>
      <w:rPr>
        <w:rFonts w:ascii="Wingdings" w:hAnsi="Wingdings" w:hint="default"/>
      </w:rPr>
    </w:lvl>
  </w:abstractNum>
  <w:abstractNum w:abstractNumId="16">
    <w:nsid w:val="29990B1C"/>
    <w:multiLevelType w:val="hybridMultilevel"/>
    <w:tmpl w:val="ADD40F46"/>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7">
    <w:nsid w:val="2CAF7E4E"/>
    <w:multiLevelType w:val="hybridMultilevel"/>
    <w:tmpl w:val="897827AC"/>
    <w:lvl w:ilvl="0" w:tplc="041B0001">
      <w:start w:val="1"/>
      <w:numFmt w:val="bullet"/>
      <w:lvlText w:val=""/>
      <w:lvlJc w:val="left"/>
      <w:pPr>
        <w:tabs>
          <w:tab w:val="num" w:pos="720"/>
        </w:tabs>
        <w:ind w:left="720" w:hanging="360"/>
      </w:pPr>
      <w:rPr>
        <w:rFonts w:ascii="Symbol" w:hAnsi="Symbol" w:hint="default"/>
      </w:rPr>
    </w:lvl>
    <w:lvl w:ilvl="1" w:tplc="041B0003">
      <w:start w:val="1"/>
      <w:numFmt w:val="bullet"/>
      <w:lvlText w:val="o"/>
      <w:lvlJc w:val="left"/>
      <w:pPr>
        <w:tabs>
          <w:tab w:val="num" w:pos="1440"/>
        </w:tabs>
        <w:ind w:left="1440" w:hanging="360"/>
      </w:pPr>
      <w:rPr>
        <w:rFonts w:ascii="Courier New" w:hAnsi="Courier New" w:hint="default"/>
      </w:rPr>
    </w:lvl>
    <w:lvl w:ilvl="2" w:tplc="041B0005">
      <w:start w:val="1"/>
      <w:numFmt w:val="bullet"/>
      <w:lvlText w:val=""/>
      <w:lvlJc w:val="left"/>
      <w:pPr>
        <w:tabs>
          <w:tab w:val="num" w:pos="2160"/>
        </w:tabs>
        <w:ind w:left="2160" w:hanging="360"/>
      </w:pPr>
      <w:rPr>
        <w:rFonts w:ascii="Wingdings" w:hAnsi="Wingdings" w:hint="default"/>
      </w:rPr>
    </w:lvl>
    <w:lvl w:ilvl="3" w:tplc="041B0001">
      <w:start w:val="1"/>
      <w:numFmt w:val="bullet"/>
      <w:lvlText w:val=""/>
      <w:lvlJc w:val="left"/>
      <w:pPr>
        <w:tabs>
          <w:tab w:val="num" w:pos="2880"/>
        </w:tabs>
        <w:ind w:left="2880" w:hanging="360"/>
      </w:pPr>
      <w:rPr>
        <w:rFonts w:ascii="Symbol" w:hAnsi="Symbol" w:hint="default"/>
      </w:rPr>
    </w:lvl>
    <w:lvl w:ilvl="4" w:tplc="041B0003">
      <w:start w:val="1"/>
      <w:numFmt w:val="bullet"/>
      <w:lvlText w:val="o"/>
      <w:lvlJc w:val="left"/>
      <w:pPr>
        <w:tabs>
          <w:tab w:val="num" w:pos="3600"/>
        </w:tabs>
        <w:ind w:left="3600" w:hanging="360"/>
      </w:pPr>
      <w:rPr>
        <w:rFonts w:ascii="Courier New" w:hAnsi="Courier New" w:hint="default"/>
      </w:rPr>
    </w:lvl>
    <w:lvl w:ilvl="5" w:tplc="041B0005">
      <w:start w:val="1"/>
      <w:numFmt w:val="bullet"/>
      <w:lvlText w:val=""/>
      <w:lvlJc w:val="left"/>
      <w:pPr>
        <w:tabs>
          <w:tab w:val="num" w:pos="4320"/>
        </w:tabs>
        <w:ind w:left="4320" w:hanging="360"/>
      </w:pPr>
      <w:rPr>
        <w:rFonts w:ascii="Wingdings" w:hAnsi="Wingdings" w:hint="default"/>
      </w:rPr>
    </w:lvl>
    <w:lvl w:ilvl="6" w:tplc="041B0001">
      <w:start w:val="1"/>
      <w:numFmt w:val="bullet"/>
      <w:lvlText w:val=""/>
      <w:lvlJc w:val="left"/>
      <w:pPr>
        <w:tabs>
          <w:tab w:val="num" w:pos="5040"/>
        </w:tabs>
        <w:ind w:left="5040" w:hanging="360"/>
      </w:pPr>
      <w:rPr>
        <w:rFonts w:ascii="Symbol" w:hAnsi="Symbol" w:hint="default"/>
      </w:rPr>
    </w:lvl>
    <w:lvl w:ilvl="7" w:tplc="041B0003">
      <w:start w:val="1"/>
      <w:numFmt w:val="bullet"/>
      <w:lvlText w:val="o"/>
      <w:lvlJc w:val="left"/>
      <w:pPr>
        <w:tabs>
          <w:tab w:val="num" w:pos="5760"/>
        </w:tabs>
        <w:ind w:left="5760" w:hanging="360"/>
      </w:pPr>
      <w:rPr>
        <w:rFonts w:ascii="Courier New" w:hAnsi="Courier New" w:hint="default"/>
      </w:rPr>
    </w:lvl>
    <w:lvl w:ilvl="8" w:tplc="041B0005">
      <w:start w:val="1"/>
      <w:numFmt w:val="bullet"/>
      <w:lvlText w:val=""/>
      <w:lvlJc w:val="left"/>
      <w:pPr>
        <w:tabs>
          <w:tab w:val="num" w:pos="6480"/>
        </w:tabs>
        <w:ind w:left="6480" w:hanging="360"/>
      </w:pPr>
      <w:rPr>
        <w:rFonts w:ascii="Wingdings" w:hAnsi="Wingdings" w:hint="default"/>
      </w:rPr>
    </w:lvl>
  </w:abstractNum>
  <w:abstractNum w:abstractNumId="18">
    <w:nsid w:val="2EF53717"/>
    <w:multiLevelType w:val="hybridMultilevel"/>
    <w:tmpl w:val="5A0A84F4"/>
    <w:lvl w:ilvl="0" w:tplc="041B0001">
      <w:start w:val="1"/>
      <w:numFmt w:val="bullet"/>
      <w:lvlText w:val=""/>
      <w:lvlJc w:val="left"/>
      <w:pPr>
        <w:tabs>
          <w:tab w:val="num" w:pos="1068"/>
        </w:tabs>
        <w:ind w:left="1068" w:hanging="360"/>
      </w:pPr>
      <w:rPr>
        <w:rFonts w:ascii="Symbol" w:hAnsi="Symbol" w:hint="default"/>
      </w:rPr>
    </w:lvl>
    <w:lvl w:ilvl="1" w:tplc="041B0003">
      <w:start w:val="1"/>
      <w:numFmt w:val="bullet"/>
      <w:lvlText w:val="o"/>
      <w:lvlJc w:val="left"/>
      <w:pPr>
        <w:tabs>
          <w:tab w:val="num" w:pos="1440"/>
        </w:tabs>
        <w:ind w:left="1440" w:hanging="360"/>
      </w:pPr>
      <w:rPr>
        <w:rFonts w:ascii="Courier New" w:hAnsi="Courier New" w:hint="default"/>
      </w:rPr>
    </w:lvl>
    <w:lvl w:ilvl="2" w:tplc="041B0005">
      <w:start w:val="1"/>
      <w:numFmt w:val="bullet"/>
      <w:lvlText w:val=""/>
      <w:lvlJc w:val="left"/>
      <w:pPr>
        <w:tabs>
          <w:tab w:val="num" w:pos="2160"/>
        </w:tabs>
        <w:ind w:left="2160" w:hanging="360"/>
      </w:pPr>
      <w:rPr>
        <w:rFonts w:ascii="Wingdings" w:hAnsi="Wingdings" w:hint="default"/>
      </w:rPr>
    </w:lvl>
    <w:lvl w:ilvl="3" w:tplc="041B0001">
      <w:start w:val="1"/>
      <w:numFmt w:val="bullet"/>
      <w:lvlText w:val=""/>
      <w:lvlJc w:val="left"/>
      <w:pPr>
        <w:tabs>
          <w:tab w:val="num" w:pos="2880"/>
        </w:tabs>
        <w:ind w:left="2880" w:hanging="360"/>
      </w:pPr>
      <w:rPr>
        <w:rFonts w:ascii="Symbol" w:hAnsi="Symbol" w:hint="default"/>
      </w:rPr>
    </w:lvl>
    <w:lvl w:ilvl="4" w:tplc="041B0003">
      <w:start w:val="1"/>
      <w:numFmt w:val="bullet"/>
      <w:lvlText w:val="o"/>
      <w:lvlJc w:val="left"/>
      <w:pPr>
        <w:tabs>
          <w:tab w:val="num" w:pos="3600"/>
        </w:tabs>
        <w:ind w:left="3600" w:hanging="360"/>
      </w:pPr>
      <w:rPr>
        <w:rFonts w:ascii="Courier New" w:hAnsi="Courier New" w:hint="default"/>
      </w:rPr>
    </w:lvl>
    <w:lvl w:ilvl="5" w:tplc="041B0005">
      <w:start w:val="1"/>
      <w:numFmt w:val="bullet"/>
      <w:lvlText w:val=""/>
      <w:lvlJc w:val="left"/>
      <w:pPr>
        <w:tabs>
          <w:tab w:val="num" w:pos="4320"/>
        </w:tabs>
        <w:ind w:left="4320" w:hanging="360"/>
      </w:pPr>
      <w:rPr>
        <w:rFonts w:ascii="Wingdings" w:hAnsi="Wingdings" w:hint="default"/>
      </w:rPr>
    </w:lvl>
    <w:lvl w:ilvl="6" w:tplc="041B0001">
      <w:start w:val="1"/>
      <w:numFmt w:val="bullet"/>
      <w:lvlText w:val=""/>
      <w:lvlJc w:val="left"/>
      <w:pPr>
        <w:tabs>
          <w:tab w:val="num" w:pos="5040"/>
        </w:tabs>
        <w:ind w:left="5040" w:hanging="360"/>
      </w:pPr>
      <w:rPr>
        <w:rFonts w:ascii="Symbol" w:hAnsi="Symbol" w:hint="default"/>
      </w:rPr>
    </w:lvl>
    <w:lvl w:ilvl="7" w:tplc="041B0003">
      <w:start w:val="1"/>
      <w:numFmt w:val="bullet"/>
      <w:lvlText w:val="o"/>
      <w:lvlJc w:val="left"/>
      <w:pPr>
        <w:tabs>
          <w:tab w:val="num" w:pos="5760"/>
        </w:tabs>
        <w:ind w:left="5760" w:hanging="360"/>
      </w:pPr>
      <w:rPr>
        <w:rFonts w:ascii="Courier New" w:hAnsi="Courier New" w:hint="default"/>
      </w:rPr>
    </w:lvl>
    <w:lvl w:ilvl="8" w:tplc="041B0005">
      <w:start w:val="1"/>
      <w:numFmt w:val="bullet"/>
      <w:lvlText w:val=""/>
      <w:lvlJc w:val="left"/>
      <w:pPr>
        <w:tabs>
          <w:tab w:val="num" w:pos="6480"/>
        </w:tabs>
        <w:ind w:left="6480" w:hanging="360"/>
      </w:pPr>
      <w:rPr>
        <w:rFonts w:ascii="Wingdings" w:hAnsi="Wingdings" w:hint="default"/>
      </w:rPr>
    </w:lvl>
  </w:abstractNum>
  <w:abstractNum w:abstractNumId="19">
    <w:nsid w:val="2F4238DE"/>
    <w:multiLevelType w:val="hybridMultilevel"/>
    <w:tmpl w:val="CA0E2B4E"/>
    <w:lvl w:ilvl="0" w:tplc="66EE3EF4">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0">
    <w:nsid w:val="34F43196"/>
    <w:multiLevelType w:val="multilevel"/>
    <w:tmpl w:val="041B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1">
    <w:nsid w:val="379D5251"/>
    <w:multiLevelType w:val="hybridMultilevel"/>
    <w:tmpl w:val="C87821F8"/>
    <w:lvl w:ilvl="0" w:tplc="64D0DD06">
      <w:start w:val="1"/>
      <w:numFmt w:val="lowerLetter"/>
      <w:lvlText w:val="%1)"/>
      <w:lvlJc w:val="left"/>
      <w:pPr>
        <w:ind w:left="720" w:hanging="360"/>
      </w:pPr>
      <w:rPr>
        <w:rFonts w:hint="default"/>
        <w:sz w:val="22"/>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22">
    <w:nsid w:val="3B074362"/>
    <w:multiLevelType w:val="hybridMultilevel"/>
    <w:tmpl w:val="7BAABB80"/>
    <w:lvl w:ilvl="0" w:tplc="423C74FC">
      <w:numFmt w:val="bullet"/>
      <w:lvlText w:val="-"/>
      <w:lvlJc w:val="left"/>
      <w:pPr>
        <w:ind w:left="720" w:hanging="360"/>
      </w:pPr>
      <w:rPr>
        <w:rFonts w:ascii="Georgia" w:eastAsia="Calibri" w:hAnsi="Georgia" w:cs="Times New Roman" w:hint="default"/>
      </w:rPr>
    </w:lvl>
    <w:lvl w:ilvl="1" w:tplc="041B0003" w:tentative="1">
      <w:start w:val="1"/>
      <w:numFmt w:val="bullet"/>
      <w:lvlText w:val="o"/>
      <w:lvlJc w:val="left"/>
      <w:pPr>
        <w:ind w:left="1506" w:hanging="360"/>
      </w:pPr>
      <w:rPr>
        <w:rFonts w:ascii="Courier New" w:hAnsi="Courier New" w:cs="Courier New" w:hint="default"/>
      </w:rPr>
    </w:lvl>
    <w:lvl w:ilvl="2" w:tplc="041B0005" w:tentative="1">
      <w:start w:val="1"/>
      <w:numFmt w:val="bullet"/>
      <w:lvlText w:val=""/>
      <w:lvlJc w:val="left"/>
      <w:pPr>
        <w:ind w:left="2226" w:hanging="360"/>
      </w:pPr>
      <w:rPr>
        <w:rFonts w:ascii="Wingdings" w:hAnsi="Wingdings" w:hint="default"/>
      </w:rPr>
    </w:lvl>
    <w:lvl w:ilvl="3" w:tplc="041B0001" w:tentative="1">
      <w:start w:val="1"/>
      <w:numFmt w:val="bullet"/>
      <w:lvlText w:val=""/>
      <w:lvlJc w:val="left"/>
      <w:pPr>
        <w:ind w:left="2946" w:hanging="360"/>
      </w:pPr>
      <w:rPr>
        <w:rFonts w:ascii="Symbol" w:hAnsi="Symbol" w:hint="default"/>
      </w:rPr>
    </w:lvl>
    <w:lvl w:ilvl="4" w:tplc="041B0003" w:tentative="1">
      <w:start w:val="1"/>
      <w:numFmt w:val="bullet"/>
      <w:lvlText w:val="o"/>
      <w:lvlJc w:val="left"/>
      <w:pPr>
        <w:ind w:left="3666" w:hanging="360"/>
      </w:pPr>
      <w:rPr>
        <w:rFonts w:ascii="Courier New" w:hAnsi="Courier New" w:cs="Courier New" w:hint="default"/>
      </w:rPr>
    </w:lvl>
    <w:lvl w:ilvl="5" w:tplc="041B0005" w:tentative="1">
      <w:start w:val="1"/>
      <w:numFmt w:val="bullet"/>
      <w:lvlText w:val=""/>
      <w:lvlJc w:val="left"/>
      <w:pPr>
        <w:ind w:left="4386" w:hanging="360"/>
      </w:pPr>
      <w:rPr>
        <w:rFonts w:ascii="Wingdings" w:hAnsi="Wingdings" w:hint="default"/>
      </w:rPr>
    </w:lvl>
    <w:lvl w:ilvl="6" w:tplc="041B0001" w:tentative="1">
      <w:start w:val="1"/>
      <w:numFmt w:val="bullet"/>
      <w:lvlText w:val=""/>
      <w:lvlJc w:val="left"/>
      <w:pPr>
        <w:ind w:left="5106" w:hanging="360"/>
      </w:pPr>
      <w:rPr>
        <w:rFonts w:ascii="Symbol" w:hAnsi="Symbol" w:hint="default"/>
      </w:rPr>
    </w:lvl>
    <w:lvl w:ilvl="7" w:tplc="041B0003" w:tentative="1">
      <w:start w:val="1"/>
      <w:numFmt w:val="bullet"/>
      <w:lvlText w:val="o"/>
      <w:lvlJc w:val="left"/>
      <w:pPr>
        <w:ind w:left="5826" w:hanging="360"/>
      </w:pPr>
      <w:rPr>
        <w:rFonts w:ascii="Courier New" w:hAnsi="Courier New" w:cs="Courier New" w:hint="default"/>
      </w:rPr>
    </w:lvl>
    <w:lvl w:ilvl="8" w:tplc="041B0005" w:tentative="1">
      <w:start w:val="1"/>
      <w:numFmt w:val="bullet"/>
      <w:lvlText w:val=""/>
      <w:lvlJc w:val="left"/>
      <w:pPr>
        <w:ind w:left="6546" w:hanging="360"/>
      </w:pPr>
      <w:rPr>
        <w:rFonts w:ascii="Wingdings" w:hAnsi="Wingdings" w:hint="default"/>
      </w:rPr>
    </w:lvl>
  </w:abstractNum>
  <w:abstractNum w:abstractNumId="23">
    <w:nsid w:val="41884C15"/>
    <w:multiLevelType w:val="hybridMultilevel"/>
    <w:tmpl w:val="36607D74"/>
    <w:lvl w:ilvl="0" w:tplc="041B0005">
      <w:start w:val="1"/>
      <w:numFmt w:val="bullet"/>
      <w:lvlText w:val=""/>
      <w:lvlJc w:val="left"/>
      <w:pPr>
        <w:ind w:left="720" w:hanging="360"/>
      </w:pPr>
      <w:rPr>
        <w:rFonts w:ascii="Wingdings" w:hAnsi="Wingdings" w:hint="default"/>
      </w:rPr>
    </w:lvl>
    <w:lvl w:ilvl="1" w:tplc="041B0003" w:tentative="1">
      <w:start w:val="1"/>
      <w:numFmt w:val="bullet"/>
      <w:lvlText w:val="o"/>
      <w:lvlJc w:val="left"/>
      <w:pPr>
        <w:ind w:left="1440" w:hanging="360"/>
      </w:pPr>
      <w:rPr>
        <w:rFonts w:ascii="Courier New" w:hAnsi="Courier New" w:cs="Courier New" w:hint="default"/>
      </w:rPr>
    </w:lvl>
    <w:lvl w:ilvl="2" w:tplc="041B0005">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4">
    <w:nsid w:val="42864F55"/>
    <w:multiLevelType w:val="hybridMultilevel"/>
    <w:tmpl w:val="067C26D8"/>
    <w:lvl w:ilvl="0" w:tplc="3334BE7A">
      <w:numFmt w:val="bullet"/>
      <w:lvlText w:val="-"/>
      <w:lvlJc w:val="left"/>
      <w:pPr>
        <w:ind w:left="786" w:hanging="360"/>
      </w:pPr>
      <w:rPr>
        <w:rFonts w:ascii="Georgia" w:eastAsia="Calibri" w:hAnsi="Georgia" w:cs="Times New Roman" w:hint="default"/>
      </w:rPr>
    </w:lvl>
    <w:lvl w:ilvl="1" w:tplc="041B0003" w:tentative="1">
      <w:start w:val="1"/>
      <w:numFmt w:val="bullet"/>
      <w:lvlText w:val="o"/>
      <w:lvlJc w:val="left"/>
      <w:pPr>
        <w:ind w:left="1506" w:hanging="360"/>
      </w:pPr>
      <w:rPr>
        <w:rFonts w:ascii="Courier New" w:hAnsi="Courier New" w:cs="Courier New" w:hint="default"/>
      </w:rPr>
    </w:lvl>
    <w:lvl w:ilvl="2" w:tplc="041B0005" w:tentative="1">
      <w:start w:val="1"/>
      <w:numFmt w:val="bullet"/>
      <w:lvlText w:val=""/>
      <w:lvlJc w:val="left"/>
      <w:pPr>
        <w:ind w:left="2226" w:hanging="360"/>
      </w:pPr>
      <w:rPr>
        <w:rFonts w:ascii="Wingdings" w:hAnsi="Wingdings" w:hint="default"/>
      </w:rPr>
    </w:lvl>
    <w:lvl w:ilvl="3" w:tplc="041B0001" w:tentative="1">
      <w:start w:val="1"/>
      <w:numFmt w:val="bullet"/>
      <w:lvlText w:val=""/>
      <w:lvlJc w:val="left"/>
      <w:pPr>
        <w:ind w:left="2946" w:hanging="360"/>
      </w:pPr>
      <w:rPr>
        <w:rFonts w:ascii="Symbol" w:hAnsi="Symbol" w:hint="default"/>
      </w:rPr>
    </w:lvl>
    <w:lvl w:ilvl="4" w:tplc="041B0003" w:tentative="1">
      <w:start w:val="1"/>
      <w:numFmt w:val="bullet"/>
      <w:lvlText w:val="o"/>
      <w:lvlJc w:val="left"/>
      <w:pPr>
        <w:ind w:left="3666" w:hanging="360"/>
      </w:pPr>
      <w:rPr>
        <w:rFonts w:ascii="Courier New" w:hAnsi="Courier New" w:cs="Courier New" w:hint="default"/>
      </w:rPr>
    </w:lvl>
    <w:lvl w:ilvl="5" w:tplc="041B0005" w:tentative="1">
      <w:start w:val="1"/>
      <w:numFmt w:val="bullet"/>
      <w:lvlText w:val=""/>
      <w:lvlJc w:val="left"/>
      <w:pPr>
        <w:ind w:left="4386" w:hanging="360"/>
      </w:pPr>
      <w:rPr>
        <w:rFonts w:ascii="Wingdings" w:hAnsi="Wingdings" w:hint="default"/>
      </w:rPr>
    </w:lvl>
    <w:lvl w:ilvl="6" w:tplc="041B0001" w:tentative="1">
      <w:start w:val="1"/>
      <w:numFmt w:val="bullet"/>
      <w:lvlText w:val=""/>
      <w:lvlJc w:val="left"/>
      <w:pPr>
        <w:ind w:left="5106" w:hanging="360"/>
      </w:pPr>
      <w:rPr>
        <w:rFonts w:ascii="Symbol" w:hAnsi="Symbol" w:hint="default"/>
      </w:rPr>
    </w:lvl>
    <w:lvl w:ilvl="7" w:tplc="041B0003" w:tentative="1">
      <w:start w:val="1"/>
      <w:numFmt w:val="bullet"/>
      <w:lvlText w:val="o"/>
      <w:lvlJc w:val="left"/>
      <w:pPr>
        <w:ind w:left="5826" w:hanging="360"/>
      </w:pPr>
      <w:rPr>
        <w:rFonts w:ascii="Courier New" w:hAnsi="Courier New" w:cs="Courier New" w:hint="default"/>
      </w:rPr>
    </w:lvl>
    <w:lvl w:ilvl="8" w:tplc="041B0005" w:tentative="1">
      <w:start w:val="1"/>
      <w:numFmt w:val="bullet"/>
      <w:lvlText w:val=""/>
      <w:lvlJc w:val="left"/>
      <w:pPr>
        <w:ind w:left="6546" w:hanging="360"/>
      </w:pPr>
      <w:rPr>
        <w:rFonts w:ascii="Wingdings" w:hAnsi="Wingdings" w:hint="default"/>
      </w:rPr>
    </w:lvl>
  </w:abstractNum>
  <w:abstractNum w:abstractNumId="25">
    <w:nsid w:val="42B26C3D"/>
    <w:multiLevelType w:val="multilevel"/>
    <w:tmpl w:val="556CA430"/>
    <w:lvl w:ilvl="0">
      <w:start w:val="1"/>
      <w:numFmt w:val="decimal"/>
      <w:pStyle w:val="nzov-sprvavzp"/>
      <w:lvlText w:val="%1."/>
      <w:lvlJc w:val="left"/>
      <w:pPr>
        <w:ind w:left="360" w:hanging="360"/>
      </w:pPr>
      <w:rPr>
        <w:rFonts w:ascii="Times New Roman" w:hAnsi="Times New Roman" w:hint="default"/>
        <w:b w:val="0"/>
        <w:color w:val="auto"/>
        <w:sz w:val="28"/>
      </w:rPr>
    </w:lvl>
    <w:lvl w:ilvl="1">
      <w:start w:val="1"/>
      <w:numFmt w:val="decimal"/>
      <w:lvlText w:val="%1.%2."/>
      <w:lvlJc w:val="left"/>
      <w:pPr>
        <w:ind w:left="792" w:hanging="432"/>
      </w:pPr>
      <w:rPr>
        <w:rFonts w:hint="default"/>
      </w:rPr>
    </w:lvl>
    <w:lvl w:ilvl="2">
      <w:start w:val="1"/>
      <w:numFmt w:val="decimal"/>
      <w:pStyle w:val="nadpis3sprvavzp"/>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6">
    <w:nsid w:val="4425716F"/>
    <w:multiLevelType w:val="hybridMultilevel"/>
    <w:tmpl w:val="ADC2797C"/>
    <w:lvl w:ilvl="0" w:tplc="04050001">
      <w:start w:val="1"/>
      <w:numFmt w:val="bullet"/>
      <w:lvlText w:val=""/>
      <w:lvlJc w:val="left"/>
      <w:pPr>
        <w:tabs>
          <w:tab w:val="num" w:pos="720"/>
        </w:tabs>
        <w:ind w:left="720" w:hanging="360"/>
      </w:pPr>
      <w:rPr>
        <w:rFonts w:ascii="Symbol" w:hAnsi="Symbol" w:hint="default"/>
      </w:rPr>
    </w:lvl>
    <w:lvl w:ilvl="1" w:tplc="04050003">
      <w:start w:val="1"/>
      <w:numFmt w:val="bullet"/>
      <w:lvlText w:val="o"/>
      <w:lvlJc w:val="left"/>
      <w:pPr>
        <w:tabs>
          <w:tab w:val="num" w:pos="1440"/>
        </w:tabs>
        <w:ind w:left="1440" w:hanging="360"/>
      </w:pPr>
      <w:rPr>
        <w:rFonts w:ascii="Courier New" w:hAnsi="Courier New" w:hint="default"/>
      </w:rPr>
    </w:lvl>
    <w:lvl w:ilvl="2" w:tplc="04050005">
      <w:start w:val="1"/>
      <w:numFmt w:val="bullet"/>
      <w:lvlText w:val=""/>
      <w:lvlJc w:val="left"/>
      <w:pPr>
        <w:tabs>
          <w:tab w:val="num" w:pos="2160"/>
        </w:tabs>
        <w:ind w:left="2160" w:hanging="360"/>
      </w:pPr>
      <w:rPr>
        <w:rFonts w:ascii="Wingdings" w:hAnsi="Wingdings" w:hint="default"/>
      </w:rPr>
    </w:lvl>
    <w:lvl w:ilvl="3" w:tplc="04050001">
      <w:start w:val="1"/>
      <w:numFmt w:val="bullet"/>
      <w:lvlText w:val=""/>
      <w:lvlJc w:val="left"/>
      <w:pPr>
        <w:tabs>
          <w:tab w:val="num" w:pos="2880"/>
        </w:tabs>
        <w:ind w:left="2880" w:hanging="360"/>
      </w:pPr>
      <w:rPr>
        <w:rFonts w:ascii="Symbol" w:hAnsi="Symbol" w:hint="default"/>
      </w:rPr>
    </w:lvl>
    <w:lvl w:ilvl="4" w:tplc="04050003">
      <w:start w:val="1"/>
      <w:numFmt w:val="bullet"/>
      <w:lvlText w:val="o"/>
      <w:lvlJc w:val="left"/>
      <w:pPr>
        <w:tabs>
          <w:tab w:val="num" w:pos="3600"/>
        </w:tabs>
        <w:ind w:left="3600" w:hanging="360"/>
      </w:pPr>
      <w:rPr>
        <w:rFonts w:ascii="Courier New" w:hAnsi="Courier New" w:hint="default"/>
      </w:rPr>
    </w:lvl>
    <w:lvl w:ilvl="5" w:tplc="04050005">
      <w:start w:val="1"/>
      <w:numFmt w:val="bullet"/>
      <w:lvlText w:val=""/>
      <w:lvlJc w:val="left"/>
      <w:pPr>
        <w:tabs>
          <w:tab w:val="num" w:pos="4320"/>
        </w:tabs>
        <w:ind w:left="4320" w:hanging="360"/>
      </w:pPr>
      <w:rPr>
        <w:rFonts w:ascii="Wingdings" w:hAnsi="Wingdings" w:hint="default"/>
      </w:rPr>
    </w:lvl>
    <w:lvl w:ilvl="6" w:tplc="04050001">
      <w:start w:val="1"/>
      <w:numFmt w:val="bullet"/>
      <w:lvlText w:val=""/>
      <w:lvlJc w:val="left"/>
      <w:pPr>
        <w:tabs>
          <w:tab w:val="num" w:pos="5040"/>
        </w:tabs>
        <w:ind w:left="5040" w:hanging="360"/>
      </w:pPr>
      <w:rPr>
        <w:rFonts w:ascii="Symbol" w:hAnsi="Symbol" w:hint="default"/>
      </w:rPr>
    </w:lvl>
    <w:lvl w:ilvl="7" w:tplc="04050003">
      <w:start w:val="1"/>
      <w:numFmt w:val="bullet"/>
      <w:lvlText w:val="o"/>
      <w:lvlJc w:val="left"/>
      <w:pPr>
        <w:tabs>
          <w:tab w:val="num" w:pos="5760"/>
        </w:tabs>
        <w:ind w:left="5760" w:hanging="360"/>
      </w:pPr>
      <w:rPr>
        <w:rFonts w:ascii="Courier New" w:hAnsi="Courier New" w:hint="default"/>
      </w:rPr>
    </w:lvl>
    <w:lvl w:ilvl="8" w:tplc="04050005">
      <w:start w:val="1"/>
      <w:numFmt w:val="bullet"/>
      <w:lvlText w:val=""/>
      <w:lvlJc w:val="left"/>
      <w:pPr>
        <w:tabs>
          <w:tab w:val="num" w:pos="6480"/>
        </w:tabs>
        <w:ind w:left="6480" w:hanging="360"/>
      </w:pPr>
      <w:rPr>
        <w:rFonts w:ascii="Wingdings" w:hAnsi="Wingdings" w:hint="default"/>
      </w:rPr>
    </w:lvl>
  </w:abstractNum>
  <w:abstractNum w:abstractNumId="27">
    <w:nsid w:val="47AE1B14"/>
    <w:multiLevelType w:val="hybridMultilevel"/>
    <w:tmpl w:val="4B8EE092"/>
    <w:lvl w:ilvl="0" w:tplc="041B000F">
      <w:start w:val="1"/>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28">
    <w:nsid w:val="4CF51CFB"/>
    <w:multiLevelType w:val="hybridMultilevel"/>
    <w:tmpl w:val="A7669D02"/>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9">
    <w:nsid w:val="4D685157"/>
    <w:multiLevelType w:val="hybridMultilevel"/>
    <w:tmpl w:val="543CF4EE"/>
    <w:lvl w:ilvl="0" w:tplc="66EE3EF4">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0">
    <w:nsid w:val="4E86403F"/>
    <w:multiLevelType w:val="multilevel"/>
    <w:tmpl w:val="F79CB574"/>
    <w:lvl w:ilvl="0">
      <w:start w:val="2"/>
      <w:numFmt w:val="decimal"/>
      <w:lvlText w:val="%1"/>
      <w:lvlJc w:val="left"/>
      <w:pPr>
        <w:ind w:left="375" w:hanging="375"/>
      </w:pPr>
      <w:rPr>
        <w:rFonts w:hint="default"/>
      </w:rPr>
    </w:lvl>
    <w:lvl w:ilvl="1">
      <w:start w:val="3"/>
      <w:numFmt w:val="decimal"/>
      <w:lvlText w:val="%1.%2"/>
      <w:lvlJc w:val="left"/>
      <w:pPr>
        <w:ind w:left="517" w:hanging="375"/>
      </w:pPr>
      <w:rPr>
        <w:rFonts w:hint="default"/>
      </w:rPr>
    </w:lvl>
    <w:lvl w:ilvl="2">
      <w:start w:val="1"/>
      <w:numFmt w:val="decimal"/>
      <w:lvlText w:val="%1.%2.%3"/>
      <w:lvlJc w:val="left"/>
      <w:pPr>
        <w:ind w:left="1004"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648" w:hanging="1080"/>
      </w:pPr>
      <w:rPr>
        <w:rFonts w:hint="default"/>
      </w:rPr>
    </w:lvl>
    <w:lvl w:ilvl="5">
      <w:start w:val="1"/>
      <w:numFmt w:val="decimal"/>
      <w:lvlText w:val="%1.%2.%3.%4.%5.%6"/>
      <w:lvlJc w:val="left"/>
      <w:pPr>
        <w:ind w:left="2150" w:hanging="1440"/>
      </w:pPr>
      <w:rPr>
        <w:rFonts w:hint="default"/>
      </w:rPr>
    </w:lvl>
    <w:lvl w:ilvl="6">
      <w:start w:val="1"/>
      <w:numFmt w:val="decimal"/>
      <w:lvlText w:val="%1.%2.%3.%4.%5.%6.%7"/>
      <w:lvlJc w:val="left"/>
      <w:pPr>
        <w:ind w:left="2292" w:hanging="1440"/>
      </w:pPr>
      <w:rPr>
        <w:rFonts w:hint="default"/>
      </w:rPr>
    </w:lvl>
    <w:lvl w:ilvl="7">
      <w:start w:val="1"/>
      <w:numFmt w:val="decimal"/>
      <w:lvlText w:val="%1.%2.%3.%4.%5.%6.%7.%8"/>
      <w:lvlJc w:val="left"/>
      <w:pPr>
        <w:ind w:left="2794" w:hanging="1800"/>
      </w:pPr>
      <w:rPr>
        <w:rFonts w:hint="default"/>
      </w:rPr>
    </w:lvl>
    <w:lvl w:ilvl="8">
      <w:start w:val="1"/>
      <w:numFmt w:val="decimal"/>
      <w:lvlText w:val="%1.%2.%3.%4.%5.%6.%7.%8.%9"/>
      <w:lvlJc w:val="left"/>
      <w:pPr>
        <w:ind w:left="3296" w:hanging="2160"/>
      </w:pPr>
      <w:rPr>
        <w:rFonts w:hint="default"/>
      </w:rPr>
    </w:lvl>
  </w:abstractNum>
  <w:abstractNum w:abstractNumId="31">
    <w:nsid w:val="4F4C6B0D"/>
    <w:multiLevelType w:val="hybridMultilevel"/>
    <w:tmpl w:val="AD0671EA"/>
    <w:lvl w:ilvl="0" w:tplc="041B0001">
      <w:start w:val="1"/>
      <w:numFmt w:val="bullet"/>
      <w:lvlText w:val=""/>
      <w:lvlJc w:val="left"/>
      <w:pPr>
        <w:ind w:left="1069" w:hanging="360"/>
      </w:pPr>
      <w:rPr>
        <w:rFonts w:ascii="Symbol" w:hAnsi="Symbol" w:hint="default"/>
      </w:rPr>
    </w:lvl>
    <w:lvl w:ilvl="1" w:tplc="041B0003" w:tentative="1">
      <w:start w:val="1"/>
      <w:numFmt w:val="bullet"/>
      <w:lvlText w:val="o"/>
      <w:lvlJc w:val="left"/>
      <w:pPr>
        <w:ind w:left="1789" w:hanging="360"/>
      </w:pPr>
      <w:rPr>
        <w:rFonts w:ascii="Courier New" w:hAnsi="Courier New" w:cs="Courier New" w:hint="default"/>
      </w:rPr>
    </w:lvl>
    <w:lvl w:ilvl="2" w:tplc="041B0005" w:tentative="1">
      <w:start w:val="1"/>
      <w:numFmt w:val="bullet"/>
      <w:lvlText w:val=""/>
      <w:lvlJc w:val="left"/>
      <w:pPr>
        <w:ind w:left="2509" w:hanging="360"/>
      </w:pPr>
      <w:rPr>
        <w:rFonts w:ascii="Wingdings" w:hAnsi="Wingdings" w:hint="default"/>
      </w:rPr>
    </w:lvl>
    <w:lvl w:ilvl="3" w:tplc="041B0001" w:tentative="1">
      <w:start w:val="1"/>
      <w:numFmt w:val="bullet"/>
      <w:lvlText w:val=""/>
      <w:lvlJc w:val="left"/>
      <w:pPr>
        <w:ind w:left="3229" w:hanging="360"/>
      </w:pPr>
      <w:rPr>
        <w:rFonts w:ascii="Symbol" w:hAnsi="Symbol" w:hint="default"/>
      </w:rPr>
    </w:lvl>
    <w:lvl w:ilvl="4" w:tplc="041B0003" w:tentative="1">
      <w:start w:val="1"/>
      <w:numFmt w:val="bullet"/>
      <w:lvlText w:val="o"/>
      <w:lvlJc w:val="left"/>
      <w:pPr>
        <w:ind w:left="3949" w:hanging="360"/>
      </w:pPr>
      <w:rPr>
        <w:rFonts w:ascii="Courier New" w:hAnsi="Courier New" w:cs="Courier New" w:hint="default"/>
      </w:rPr>
    </w:lvl>
    <w:lvl w:ilvl="5" w:tplc="041B0005" w:tentative="1">
      <w:start w:val="1"/>
      <w:numFmt w:val="bullet"/>
      <w:lvlText w:val=""/>
      <w:lvlJc w:val="left"/>
      <w:pPr>
        <w:ind w:left="4669" w:hanging="360"/>
      </w:pPr>
      <w:rPr>
        <w:rFonts w:ascii="Wingdings" w:hAnsi="Wingdings" w:hint="default"/>
      </w:rPr>
    </w:lvl>
    <w:lvl w:ilvl="6" w:tplc="041B0001" w:tentative="1">
      <w:start w:val="1"/>
      <w:numFmt w:val="bullet"/>
      <w:lvlText w:val=""/>
      <w:lvlJc w:val="left"/>
      <w:pPr>
        <w:ind w:left="5389" w:hanging="360"/>
      </w:pPr>
      <w:rPr>
        <w:rFonts w:ascii="Symbol" w:hAnsi="Symbol" w:hint="default"/>
      </w:rPr>
    </w:lvl>
    <w:lvl w:ilvl="7" w:tplc="041B0003" w:tentative="1">
      <w:start w:val="1"/>
      <w:numFmt w:val="bullet"/>
      <w:lvlText w:val="o"/>
      <w:lvlJc w:val="left"/>
      <w:pPr>
        <w:ind w:left="6109" w:hanging="360"/>
      </w:pPr>
      <w:rPr>
        <w:rFonts w:ascii="Courier New" w:hAnsi="Courier New" w:cs="Courier New" w:hint="default"/>
      </w:rPr>
    </w:lvl>
    <w:lvl w:ilvl="8" w:tplc="041B0005" w:tentative="1">
      <w:start w:val="1"/>
      <w:numFmt w:val="bullet"/>
      <w:lvlText w:val=""/>
      <w:lvlJc w:val="left"/>
      <w:pPr>
        <w:ind w:left="6829" w:hanging="360"/>
      </w:pPr>
      <w:rPr>
        <w:rFonts w:ascii="Wingdings" w:hAnsi="Wingdings" w:hint="default"/>
      </w:rPr>
    </w:lvl>
  </w:abstractNum>
  <w:abstractNum w:abstractNumId="32">
    <w:nsid w:val="5CBF4CF0"/>
    <w:multiLevelType w:val="hybridMultilevel"/>
    <w:tmpl w:val="35E4C582"/>
    <w:lvl w:ilvl="0" w:tplc="64D0DD06">
      <w:start w:val="1"/>
      <w:numFmt w:val="lowerLetter"/>
      <w:lvlText w:val="%1)"/>
      <w:lvlJc w:val="left"/>
      <w:pPr>
        <w:ind w:left="851" w:hanging="360"/>
      </w:pPr>
      <w:rPr>
        <w:rFonts w:hint="default"/>
        <w:sz w:val="22"/>
      </w:rPr>
    </w:lvl>
    <w:lvl w:ilvl="1" w:tplc="041B0019" w:tentative="1">
      <w:start w:val="1"/>
      <w:numFmt w:val="lowerLetter"/>
      <w:lvlText w:val="%2."/>
      <w:lvlJc w:val="left"/>
      <w:pPr>
        <w:ind w:left="1571" w:hanging="360"/>
      </w:pPr>
    </w:lvl>
    <w:lvl w:ilvl="2" w:tplc="041B001B" w:tentative="1">
      <w:start w:val="1"/>
      <w:numFmt w:val="lowerRoman"/>
      <w:lvlText w:val="%3."/>
      <w:lvlJc w:val="right"/>
      <w:pPr>
        <w:ind w:left="2291" w:hanging="180"/>
      </w:pPr>
    </w:lvl>
    <w:lvl w:ilvl="3" w:tplc="041B000F" w:tentative="1">
      <w:start w:val="1"/>
      <w:numFmt w:val="decimal"/>
      <w:lvlText w:val="%4."/>
      <w:lvlJc w:val="left"/>
      <w:pPr>
        <w:ind w:left="3011" w:hanging="360"/>
      </w:pPr>
    </w:lvl>
    <w:lvl w:ilvl="4" w:tplc="041B0019" w:tentative="1">
      <w:start w:val="1"/>
      <w:numFmt w:val="lowerLetter"/>
      <w:lvlText w:val="%5."/>
      <w:lvlJc w:val="left"/>
      <w:pPr>
        <w:ind w:left="3731" w:hanging="360"/>
      </w:pPr>
    </w:lvl>
    <w:lvl w:ilvl="5" w:tplc="041B001B" w:tentative="1">
      <w:start w:val="1"/>
      <w:numFmt w:val="lowerRoman"/>
      <w:lvlText w:val="%6."/>
      <w:lvlJc w:val="right"/>
      <w:pPr>
        <w:ind w:left="4451" w:hanging="180"/>
      </w:pPr>
    </w:lvl>
    <w:lvl w:ilvl="6" w:tplc="041B000F" w:tentative="1">
      <w:start w:val="1"/>
      <w:numFmt w:val="decimal"/>
      <w:lvlText w:val="%7."/>
      <w:lvlJc w:val="left"/>
      <w:pPr>
        <w:ind w:left="5171" w:hanging="360"/>
      </w:pPr>
    </w:lvl>
    <w:lvl w:ilvl="7" w:tplc="041B0019" w:tentative="1">
      <w:start w:val="1"/>
      <w:numFmt w:val="lowerLetter"/>
      <w:lvlText w:val="%8."/>
      <w:lvlJc w:val="left"/>
      <w:pPr>
        <w:ind w:left="5891" w:hanging="360"/>
      </w:pPr>
    </w:lvl>
    <w:lvl w:ilvl="8" w:tplc="041B001B" w:tentative="1">
      <w:start w:val="1"/>
      <w:numFmt w:val="lowerRoman"/>
      <w:lvlText w:val="%9."/>
      <w:lvlJc w:val="right"/>
      <w:pPr>
        <w:ind w:left="6611" w:hanging="180"/>
      </w:pPr>
    </w:lvl>
  </w:abstractNum>
  <w:abstractNum w:abstractNumId="33">
    <w:nsid w:val="61956E02"/>
    <w:multiLevelType w:val="hybridMultilevel"/>
    <w:tmpl w:val="CC06BA42"/>
    <w:lvl w:ilvl="0" w:tplc="BEFEA2D8">
      <w:numFmt w:val="bullet"/>
      <w:lvlText w:val="-"/>
      <w:lvlJc w:val="left"/>
      <w:pPr>
        <w:ind w:left="1800" w:hanging="360"/>
      </w:pPr>
      <w:rPr>
        <w:rFonts w:ascii="Calibri" w:eastAsiaTheme="minorHAnsi" w:hAnsi="Calibri" w:cs="Calibri" w:hint="default"/>
      </w:rPr>
    </w:lvl>
    <w:lvl w:ilvl="1" w:tplc="041B0003" w:tentative="1">
      <w:start w:val="1"/>
      <w:numFmt w:val="bullet"/>
      <w:lvlText w:val="o"/>
      <w:lvlJc w:val="left"/>
      <w:pPr>
        <w:ind w:left="2520" w:hanging="360"/>
      </w:pPr>
      <w:rPr>
        <w:rFonts w:ascii="Courier New" w:hAnsi="Courier New" w:cs="Courier New" w:hint="default"/>
      </w:rPr>
    </w:lvl>
    <w:lvl w:ilvl="2" w:tplc="041B0005" w:tentative="1">
      <w:start w:val="1"/>
      <w:numFmt w:val="bullet"/>
      <w:lvlText w:val=""/>
      <w:lvlJc w:val="left"/>
      <w:pPr>
        <w:ind w:left="3240" w:hanging="360"/>
      </w:pPr>
      <w:rPr>
        <w:rFonts w:ascii="Wingdings" w:hAnsi="Wingdings" w:hint="default"/>
      </w:rPr>
    </w:lvl>
    <w:lvl w:ilvl="3" w:tplc="041B0001" w:tentative="1">
      <w:start w:val="1"/>
      <w:numFmt w:val="bullet"/>
      <w:lvlText w:val=""/>
      <w:lvlJc w:val="left"/>
      <w:pPr>
        <w:ind w:left="3960" w:hanging="360"/>
      </w:pPr>
      <w:rPr>
        <w:rFonts w:ascii="Symbol" w:hAnsi="Symbol" w:hint="default"/>
      </w:rPr>
    </w:lvl>
    <w:lvl w:ilvl="4" w:tplc="041B0003" w:tentative="1">
      <w:start w:val="1"/>
      <w:numFmt w:val="bullet"/>
      <w:lvlText w:val="o"/>
      <w:lvlJc w:val="left"/>
      <w:pPr>
        <w:ind w:left="4680" w:hanging="360"/>
      </w:pPr>
      <w:rPr>
        <w:rFonts w:ascii="Courier New" w:hAnsi="Courier New" w:cs="Courier New" w:hint="default"/>
      </w:rPr>
    </w:lvl>
    <w:lvl w:ilvl="5" w:tplc="041B0005" w:tentative="1">
      <w:start w:val="1"/>
      <w:numFmt w:val="bullet"/>
      <w:lvlText w:val=""/>
      <w:lvlJc w:val="left"/>
      <w:pPr>
        <w:ind w:left="5400" w:hanging="360"/>
      </w:pPr>
      <w:rPr>
        <w:rFonts w:ascii="Wingdings" w:hAnsi="Wingdings" w:hint="default"/>
      </w:rPr>
    </w:lvl>
    <w:lvl w:ilvl="6" w:tplc="041B0001" w:tentative="1">
      <w:start w:val="1"/>
      <w:numFmt w:val="bullet"/>
      <w:lvlText w:val=""/>
      <w:lvlJc w:val="left"/>
      <w:pPr>
        <w:ind w:left="6120" w:hanging="360"/>
      </w:pPr>
      <w:rPr>
        <w:rFonts w:ascii="Symbol" w:hAnsi="Symbol" w:hint="default"/>
      </w:rPr>
    </w:lvl>
    <w:lvl w:ilvl="7" w:tplc="041B0003" w:tentative="1">
      <w:start w:val="1"/>
      <w:numFmt w:val="bullet"/>
      <w:lvlText w:val="o"/>
      <w:lvlJc w:val="left"/>
      <w:pPr>
        <w:ind w:left="6840" w:hanging="360"/>
      </w:pPr>
      <w:rPr>
        <w:rFonts w:ascii="Courier New" w:hAnsi="Courier New" w:cs="Courier New" w:hint="default"/>
      </w:rPr>
    </w:lvl>
    <w:lvl w:ilvl="8" w:tplc="041B0005" w:tentative="1">
      <w:start w:val="1"/>
      <w:numFmt w:val="bullet"/>
      <w:lvlText w:val=""/>
      <w:lvlJc w:val="left"/>
      <w:pPr>
        <w:ind w:left="7560" w:hanging="360"/>
      </w:pPr>
      <w:rPr>
        <w:rFonts w:ascii="Wingdings" w:hAnsi="Wingdings" w:hint="default"/>
      </w:rPr>
    </w:lvl>
  </w:abstractNum>
  <w:abstractNum w:abstractNumId="34">
    <w:nsid w:val="683D3F00"/>
    <w:multiLevelType w:val="hybridMultilevel"/>
    <w:tmpl w:val="270675DC"/>
    <w:lvl w:ilvl="0" w:tplc="041B0001">
      <w:start w:val="1"/>
      <w:numFmt w:val="bullet"/>
      <w:lvlText w:val=""/>
      <w:lvlJc w:val="left"/>
      <w:pPr>
        <w:tabs>
          <w:tab w:val="num" w:pos="720"/>
        </w:tabs>
        <w:ind w:left="720" w:hanging="360"/>
      </w:pPr>
      <w:rPr>
        <w:rFonts w:ascii="Symbol" w:hAnsi="Symbol" w:hint="default"/>
      </w:rPr>
    </w:lvl>
    <w:lvl w:ilvl="1" w:tplc="041B0003">
      <w:start w:val="1"/>
      <w:numFmt w:val="bullet"/>
      <w:lvlText w:val="o"/>
      <w:lvlJc w:val="left"/>
      <w:pPr>
        <w:tabs>
          <w:tab w:val="num" w:pos="1440"/>
        </w:tabs>
        <w:ind w:left="1440" w:hanging="360"/>
      </w:pPr>
      <w:rPr>
        <w:rFonts w:ascii="Courier New" w:hAnsi="Courier New" w:hint="default"/>
      </w:rPr>
    </w:lvl>
    <w:lvl w:ilvl="2" w:tplc="041B0005">
      <w:start w:val="1"/>
      <w:numFmt w:val="bullet"/>
      <w:lvlText w:val=""/>
      <w:lvlJc w:val="left"/>
      <w:pPr>
        <w:tabs>
          <w:tab w:val="num" w:pos="2160"/>
        </w:tabs>
        <w:ind w:left="2160" w:hanging="360"/>
      </w:pPr>
      <w:rPr>
        <w:rFonts w:ascii="Wingdings" w:hAnsi="Wingdings" w:hint="default"/>
      </w:rPr>
    </w:lvl>
    <w:lvl w:ilvl="3" w:tplc="041B0001">
      <w:start w:val="1"/>
      <w:numFmt w:val="bullet"/>
      <w:lvlText w:val=""/>
      <w:lvlJc w:val="left"/>
      <w:pPr>
        <w:tabs>
          <w:tab w:val="num" w:pos="2880"/>
        </w:tabs>
        <w:ind w:left="2880" w:hanging="360"/>
      </w:pPr>
      <w:rPr>
        <w:rFonts w:ascii="Symbol" w:hAnsi="Symbol" w:hint="default"/>
      </w:rPr>
    </w:lvl>
    <w:lvl w:ilvl="4" w:tplc="041B0003">
      <w:start w:val="1"/>
      <w:numFmt w:val="bullet"/>
      <w:lvlText w:val="o"/>
      <w:lvlJc w:val="left"/>
      <w:pPr>
        <w:tabs>
          <w:tab w:val="num" w:pos="3600"/>
        </w:tabs>
        <w:ind w:left="3600" w:hanging="360"/>
      </w:pPr>
      <w:rPr>
        <w:rFonts w:ascii="Courier New" w:hAnsi="Courier New" w:hint="default"/>
      </w:rPr>
    </w:lvl>
    <w:lvl w:ilvl="5" w:tplc="041B0005">
      <w:start w:val="1"/>
      <w:numFmt w:val="bullet"/>
      <w:lvlText w:val=""/>
      <w:lvlJc w:val="left"/>
      <w:pPr>
        <w:tabs>
          <w:tab w:val="num" w:pos="4320"/>
        </w:tabs>
        <w:ind w:left="4320" w:hanging="360"/>
      </w:pPr>
      <w:rPr>
        <w:rFonts w:ascii="Wingdings" w:hAnsi="Wingdings" w:hint="default"/>
      </w:rPr>
    </w:lvl>
    <w:lvl w:ilvl="6" w:tplc="041B0001">
      <w:start w:val="1"/>
      <w:numFmt w:val="bullet"/>
      <w:lvlText w:val=""/>
      <w:lvlJc w:val="left"/>
      <w:pPr>
        <w:tabs>
          <w:tab w:val="num" w:pos="5040"/>
        </w:tabs>
        <w:ind w:left="5040" w:hanging="360"/>
      </w:pPr>
      <w:rPr>
        <w:rFonts w:ascii="Symbol" w:hAnsi="Symbol" w:hint="default"/>
      </w:rPr>
    </w:lvl>
    <w:lvl w:ilvl="7" w:tplc="041B0003">
      <w:start w:val="1"/>
      <w:numFmt w:val="bullet"/>
      <w:lvlText w:val="o"/>
      <w:lvlJc w:val="left"/>
      <w:pPr>
        <w:tabs>
          <w:tab w:val="num" w:pos="5760"/>
        </w:tabs>
        <w:ind w:left="5760" w:hanging="360"/>
      </w:pPr>
      <w:rPr>
        <w:rFonts w:ascii="Courier New" w:hAnsi="Courier New" w:hint="default"/>
      </w:rPr>
    </w:lvl>
    <w:lvl w:ilvl="8" w:tplc="041B0005">
      <w:start w:val="1"/>
      <w:numFmt w:val="bullet"/>
      <w:lvlText w:val=""/>
      <w:lvlJc w:val="left"/>
      <w:pPr>
        <w:tabs>
          <w:tab w:val="num" w:pos="6480"/>
        </w:tabs>
        <w:ind w:left="6480" w:hanging="360"/>
      </w:pPr>
      <w:rPr>
        <w:rFonts w:ascii="Wingdings" w:hAnsi="Wingdings" w:hint="default"/>
      </w:rPr>
    </w:lvl>
  </w:abstractNum>
  <w:abstractNum w:abstractNumId="35">
    <w:nsid w:val="6A4F394C"/>
    <w:multiLevelType w:val="hybridMultilevel"/>
    <w:tmpl w:val="79B4803A"/>
    <w:lvl w:ilvl="0" w:tplc="041B000F">
      <w:start w:val="1"/>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36">
    <w:nsid w:val="6C653A3A"/>
    <w:multiLevelType w:val="hybridMultilevel"/>
    <w:tmpl w:val="078A9A72"/>
    <w:lvl w:ilvl="0" w:tplc="041B0001">
      <w:start w:val="1"/>
      <w:numFmt w:val="bullet"/>
      <w:lvlText w:val=""/>
      <w:lvlJc w:val="left"/>
      <w:pPr>
        <w:tabs>
          <w:tab w:val="num" w:pos="1068"/>
        </w:tabs>
        <w:ind w:left="1068" w:hanging="360"/>
      </w:pPr>
      <w:rPr>
        <w:rFonts w:ascii="Symbol" w:hAnsi="Symbol" w:hint="default"/>
      </w:rPr>
    </w:lvl>
    <w:lvl w:ilvl="1" w:tplc="041B0003">
      <w:start w:val="1"/>
      <w:numFmt w:val="bullet"/>
      <w:lvlText w:val="o"/>
      <w:lvlJc w:val="left"/>
      <w:pPr>
        <w:tabs>
          <w:tab w:val="num" w:pos="1440"/>
        </w:tabs>
        <w:ind w:left="1440" w:hanging="360"/>
      </w:pPr>
      <w:rPr>
        <w:rFonts w:ascii="Courier New" w:hAnsi="Courier New" w:hint="default"/>
      </w:rPr>
    </w:lvl>
    <w:lvl w:ilvl="2" w:tplc="041B0005">
      <w:start w:val="1"/>
      <w:numFmt w:val="bullet"/>
      <w:lvlText w:val=""/>
      <w:lvlJc w:val="left"/>
      <w:pPr>
        <w:tabs>
          <w:tab w:val="num" w:pos="2160"/>
        </w:tabs>
        <w:ind w:left="2160" w:hanging="360"/>
      </w:pPr>
      <w:rPr>
        <w:rFonts w:ascii="Wingdings" w:hAnsi="Wingdings" w:hint="default"/>
      </w:rPr>
    </w:lvl>
    <w:lvl w:ilvl="3" w:tplc="041B0001">
      <w:start w:val="1"/>
      <w:numFmt w:val="bullet"/>
      <w:lvlText w:val=""/>
      <w:lvlJc w:val="left"/>
      <w:pPr>
        <w:tabs>
          <w:tab w:val="num" w:pos="2880"/>
        </w:tabs>
        <w:ind w:left="2880" w:hanging="360"/>
      </w:pPr>
      <w:rPr>
        <w:rFonts w:ascii="Symbol" w:hAnsi="Symbol" w:hint="default"/>
      </w:rPr>
    </w:lvl>
    <w:lvl w:ilvl="4" w:tplc="041B0003">
      <w:start w:val="1"/>
      <w:numFmt w:val="bullet"/>
      <w:lvlText w:val="o"/>
      <w:lvlJc w:val="left"/>
      <w:pPr>
        <w:tabs>
          <w:tab w:val="num" w:pos="3600"/>
        </w:tabs>
        <w:ind w:left="3600" w:hanging="360"/>
      </w:pPr>
      <w:rPr>
        <w:rFonts w:ascii="Courier New" w:hAnsi="Courier New" w:hint="default"/>
      </w:rPr>
    </w:lvl>
    <w:lvl w:ilvl="5" w:tplc="041B0005">
      <w:start w:val="1"/>
      <w:numFmt w:val="bullet"/>
      <w:lvlText w:val=""/>
      <w:lvlJc w:val="left"/>
      <w:pPr>
        <w:tabs>
          <w:tab w:val="num" w:pos="4320"/>
        </w:tabs>
        <w:ind w:left="4320" w:hanging="360"/>
      </w:pPr>
      <w:rPr>
        <w:rFonts w:ascii="Wingdings" w:hAnsi="Wingdings" w:hint="default"/>
      </w:rPr>
    </w:lvl>
    <w:lvl w:ilvl="6" w:tplc="041B0001">
      <w:start w:val="1"/>
      <w:numFmt w:val="bullet"/>
      <w:lvlText w:val=""/>
      <w:lvlJc w:val="left"/>
      <w:pPr>
        <w:tabs>
          <w:tab w:val="num" w:pos="5040"/>
        </w:tabs>
        <w:ind w:left="5040" w:hanging="360"/>
      </w:pPr>
      <w:rPr>
        <w:rFonts w:ascii="Symbol" w:hAnsi="Symbol" w:hint="default"/>
      </w:rPr>
    </w:lvl>
    <w:lvl w:ilvl="7" w:tplc="041B0003">
      <w:start w:val="1"/>
      <w:numFmt w:val="bullet"/>
      <w:lvlText w:val="o"/>
      <w:lvlJc w:val="left"/>
      <w:pPr>
        <w:tabs>
          <w:tab w:val="num" w:pos="5760"/>
        </w:tabs>
        <w:ind w:left="5760" w:hanging="360"/>
      </w:pPr>
      <w:rPr>
        <w:rFonts w:ascii="Courier New" w:hAnsi="Courier New" w:hint="default"/>
      </w:rPr>
    </w:lvl>
    <w:lvl w:ilvl="8" w:tplc="041B0005">
      <w:start w:val="1"/>
      <w:numFmt w:val="bullet"/>
      <w:lvlText w:val=""/>
      <w:lvlJc w:val="left"/>
      <w:pPr>
        <w:tabs>
          <w:tab w:val="num" w:pos="6480"/>
        </w:tabs>
        <w:ind w:left="6480" w:hanging="360"/>
      </w:pPr>
      <w:rPr>
        <w:rFonts w:ascii="Wingdings" w:hAnsi="Wingdings" w:hint="default"/>
      </w:rPr>
    </w:lvl>
  </w:abstractNum>
  <w:abstractNum w:abstractNumId="37">
    <w:nsid w:val="6FB24F38"/>
    <w:multiLevelType w:val="hybridMultilevel"/>
    <w:tmpl w:val="2B3A9F8E"/>
    <w:lvl w:ilvl="0" w:tplc="041B0017">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38">
    <w:nsid w:val="700F300B"/>
    <w:multiLevelType w:val="multilevel"/>
    <w:tmpl w:val="06A2DDD2"/>
    <w:lvl w:ilvl="0">
      <w:start w:val="1"/>
      <w:numFmt w:val="decimal"/>
      <w:pStyle w:val="Nadpisviacrovov"/>
      <w:lvlText w:val="%1."/>
      <w:lvlJc w:val="left"/>
      <w:pPr>
        <w:ind w:left="360" w:hanging="360"/>
      </w:pPr>
    </w:lvl>
    <w:lvl w:ilvl="1">
      <w:start w:val="1"/>
      <w:numFmt w:val="decimal"/>
      <w:pStyle w:val="Nadpisrove2"/>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nsid w:val="70F37610"/>
    <w:multiLevelType w:val="hybridMultilevel"/>
    <w:tmpl w:val="C562FE52"/>
    <w:lvl w:ilvl="0" w:tplc="31DE5B66">
      <w:start w:val="1"/>
      <w:numFmt w:val="decimal"/>
      <w:lvlText w:val="%1"/>
      <w:lvlJc w:val="left"/>
      <w:pPr>
        <w:tabs>
          <w:tab w:val="num" w:pos="720"/>
        </w:tabs>
        <w:ind w:left="720" w:hanging="360"/>
      </w:pPr>
      <w:rPr>
        <w:rFonts w:cs="Times New Roman" w:hint="default"/>
        <w:i/>
        <w:sz w:val="16"/>
        <w:szCs w:val="16"/>
      </w:rPr>
    </w:lvl>
    <w:lvl w:ilvl="1" w:tplc="FFFFFFFF">
      <w:start w:val="1"/>
      <w:numFmt w:val="lowerLetter"/>
      <w:lvlText w:val="%2."/>
      <w:lvlJc w:val="left"/>
      <w:pPr>
        <w:tabs>
          <w:tab w:val="num" w:pos="1440"/>
        </w:tabs>
        <w:ind w:left="1440" w:hanging="360"/>
      </w:pPr>
      <w:rPr>
        <w:rFonts w:cs="Times New Roman"/>
      </w:rPr>
    </w:lvl>
    <w:lvl w:ilvl="2" w:tplc="FFFFFFFF">
      <w:start w:val="1"/>
      <w:numFmt w:val="lowerRoman"/>
      <w:lvlText w:val="%3."/>
      <w:lvlJc w:val="right"/>
      <w:pPr>
        <w:tabs>
          <w:tab w:val="num" w:pos="2160"/>
        </w:tabs>
        <w:ind w:left="2160" w:hanging="180"/>
      </w:pPr>
      <w:rPr>
        <w:rFonts w:cs="Times New Roman"/>
      </w:rPr>
    </w:lvl>
    <w:lvl w:ilvl="3" w:tplc="FFFFFFFF">
      <w:start w:val="1"/>
      <w:numFmt w:val="decimal"/>
      <w:lvlText w:val="%4."/>
      <w:lvlJc w:val="left"/>
      <w:pPr>
        <w:tabs>
          <w:tab w:val="num" w:pos="2880"/>
        </w:tabs>
        <w:ind w:left="2880" w:hanging="360"/>
      </w:pPr>
      <w:rPr>
        <w:rFonts w:cs="Times New Roman"/>
      </w:rPr>
    </w:lvl>
    <w:lvl w:ilvl="4" w:tplc="FFFFFFFF">
      <w:start w:val="1"/>
      <w:numFmt w:val="lowerLetter"/>
      <w:lvlText w:val="%5."/>
      <w:lvlJc w:val="left"/>
      <w:pPr>
        <w:tabs>
          <w:tab w:val="num" w:pos="3600"/>
        </w:tabs>
        <w:ind w:left="3600" w:hanging="360"/>
      </w:pPr>
      <w:rPr>
        <w:rFonts w:cs="Times New Roman"/>
      </w:rPr>
    </w:lvl>
    <w:lvl w:ilvl="5" w:tplc="FFFFFFFF">
      <w:start w:val="1"/>
      <w:numFmt w:val="lowerRoman"/>
      <w:lvlText w:val="%6."/>
      <w:lvlJc w:val="right"/>
      <w:pPr>
        <w:tabs>
          <w:tab w:val="num" w:pos="4320"/>
        </w:tabs>
        <w:ind w:left="4320" w:hanging="180"/>
      </w:pPr>
      <w:rPr>
        <w:rFonts w:cs="Times New Roman"/>
      </w:rPr>
    </w:lvl>
    <w:lvl w:ilvl="6" w:tplc="FFFFFFFF">
      <w:start w:val="1"/>
      <w:numFmt w:val="decimal"/>
      <w:lvlText w:val="%7."/>
      <w:lvlJc w:val="left"/>
      <w:pPr>
        <w:tabs>
          <w:tab w:val="num" w:pos="5040"/>
        </w:tabs>
        <w:ind w:left="5040" w:hanging="360"/>
      </w:pPr>
      <w:rPr>
        <w:rFonts w:cs="Times New Roman"/>
      </w:rPr>
    </w:lvl>
    <w:lvl w:ilvl="7" w:tplc="FFFFFFFF">
      <w:start w:val="1"/>
      <w:numFmt w:val="lowerLetter"/>
      <w:lvlText w:val="%8."/>
      <w:lvlJc w:val="left"/>
      <w:pPr>
        <w:tabs>
          <w:tab w:val="num" w:pos="5760"/>
        </w:tabs>
        <w:ind w:left="5760" w:hanging="360"/>
      </w:pPr>
      <w:rPr>
        <w:rFonts w:cs="Times New Roman"/>
      </w:rPr>
    </w:lvl>
    <w:lvl w:ilvl="8" w:tplc="FFFFFFFF">
      <w:start w:val="1"/>
      <w:numFmt w:val="lowerRoman"/>
      <w:lvlText w:val="%9."/>
      <w:lvlJc w:val="right"/>
      <w:pPr>
        <w:tabs>
          <w:tab w:val="num" w:pos="6480"/>
        </w:tabs>
        <w:ind w:left="6480" w:hanging="180"/>
      </w:pPr>
      <w:rPr>
        <w:rFonts w:cs="Times New Roman"/>
      </w:rPr>
    </w:lvl>
  </w:abstractNum>
  <w:abstractNum w:abstractNumId="40">
    <w:nsid w:val="7339151A"/>
    <w:multiLevelType w:val="multilevel"/>
    <w:tmpl w:val="461C087E"/>
    <w:lvl w:ilvl="0">
      <w:start w:val="1"/>
      <w:numFmt w:val="decimal"/>
      <w:pStyle w:val="Nadpis1"/>
      <w:lvlText w:val="%1"/>
      <w:lvlJc w:val="left"/>
      <w:pPr>
        <w:ind w:left="432" w:hanging="432"/>
      </w:pPr>
    </w:lvl>
    <w:lvl w:ilvl="1">
      <w:start w:val="1"/>
      <w:numFmt w:val="decimal"/>
      <w:lvlText w:val="%1.%2"/>
      <w:lvlJc w:val="left"/>
      <w:pPr>
        <w:ind w:left="576" w:hanging="576"/>
      </w:pPr>
    </w:lvl>
    <w:lvl w:ilvl="2">
      <w:start w:val="1"/>
      <w:numFmt w:val="decimal"/>
      <w:pStyle w:val="Nadpis3"/>
      <w:lvlText w:val="%1.%2.%3"/>
      <w:lvlJc w:val="left"/>
      <w:pPr>
        <w:ind w:left="720" w:hanging="720"/>
      </w:pPr>
    </w:lvl>
    <w:lvl w:ilvl="3">
      <w:start w:val="1"/>
      <w:numFmt w:val="decimal"/>
      <w:pStyle w:val="Nadpis4"/>
      <w:lvlText w:val="%1.%2.%3.%4"/>
      <w:lvlJc w:val="left"/>
      <w:pPr>
        <w:ind w:left="864" w:hanging="864"/>
      </w:pPr>
    </w:lvl>
    <w:lvl w:ilvl="4">
      <w:start w:val="1"/>
      <w:numFmt w:val="decimal"/>
      <w:pStyle w:val="Nadpis5"/>
      <w:lvlText w:val="%1.%2.%3.%4.%5"/>
      <w:lvlJc w:val="left"/>
      <w:pPr>
        <w:ind w:left="1008" w:hanging="1008"/>
      </w:pPr>
    </w:lvl>
    <w:lvl w:ilvl="5">
      <w:start w:val="1"/>
      <w:numFmt w:val="decimal"/>
      <w:pStyle w:val="Nadpis6"/>
      <w:lvlText w:val="%1.%2.%3.%4.%5.%6"/>
      <w:lvlJc w:val="left"/>
      <w:pPr>
        <w:ind w:left="1152" w:hanging="1152"/>
      </w:pPr>
    </w:lvl>
    <w:lvl w:ilvl="6">
      <w:start w:val="1"/>
      <w:numFmt w:val="decimal"/>
      <w:pStyle w:val="Nadpis7"/>
      <w:lvlText w:val="%1.%2.%3.%4.%5.%6.%7"/>
      <w:lvlJc w:val="left"/>
      <w:pPr>
        <w:ind w:left="1296" w:hanging="1296"/>
      </w:pPr>
    </w:lvl>
    <w:lvl w:ilvl="7">
      <w:start w:val="1"/>
      <w:numFmt w:val="decimal"/>
      <w:pStyle w:val="Nadpis8"/>
      <w:lvlText w:val="%1.%2.%3.%4.%5.%6.%7.%8"/>
      <w:lvlJc w:val="left"/>
      <w:pPr>
        <w:ind w:left="1440" w:hanging="1440"/>
      </w:pPr>
    </w:lvl>
    <w:lvl w:ilvl="8">
      <w:start w:val="1"/>
      <w:numFmt w:val="decimal"/>
      <w:pStyle w:val="Nadpis9"/>
      <w:lvlText w:val="%1.%2.%3.%4.%5.%6.%7.%8.%9"/>
      <w:lvlJc w:val="left"/>
      <w:pPr>
        <w:ind w:left="1584" w:hanging="1584"/>
      </w:pPr>
    </w:lvl>
  </w:abstractNum>
  <w:abstractNum w:abstractNumId="41">
    <w:nsid w:val="73A14162"/>
    <w:multiLevelType w:val="hybridMultilevel"/>
    <w:tmpl w:val="356AB032"/>
    <w:lvl w:ilvl="0" w:tplc="041B0001">
      <w:start w:val="1"/>
      <w:numFmt w:val="bullet"/>
      <w:lvlText w:val=""/>
      <w:lvlJc w:val="left"/>
      <w:pPr>
        <w:ind w:left="36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2">
    <w:nsid w:val="7A9748B1"/>
    <w:multiLevelType w:val="hybridMultilevel"/>
    <w:tmpl w:val="B3F8AC8A"/>
    <w:lvl w:ilvl="0" w:tplc="041B0005">
      <w:start w:val="1"/>
      <w:numFmt w:val="bullet"/>
      <w:lvlText w:val=""/>
      <w:lvlJc w:val="left"/>
      <w:pPr>
        <w:ind w:left="720" w:hanging="360"/>
      </w:pPr>
      <w:rPr>
        <w:rFonts w:ascii="Wingdings" w:hAnsi="Wingdings"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3">
    <w:nsid w:val="7ADD3236"/>
    <w:multiLevelType w:val="hybridMultilevel"/>
    <w:tmpl w:val="2F202C74"/>
    <w:lvl w:ilvl="0" w:tplc="041B0017">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num w:numId="1">
    <w:abstractNumId w:val="25"/>
  </w:num>
  <w:num w:numId="2">
    <w:abstractNumId w:val="38"/>
  </w:num>
  <w:num w:numId="3">
    <w:abstractNumId w:val="8"/>
  </w:num>
  <w:num w:numId="4">
    <w:abstractNumId w:val="32"/>
  </w:num>
  <w:num w:numId="5">
    <w:abstractNumId w:val="1"/>
  </w:num>
  <w:num w:numId="6">
    <w:abstractNumId w:val="40"/>
  </w:num>
  <w:num w:numId="7">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33"/>
  </w:num>
  <w:num w:numId="9">
    <w:abstractNumId w:val="31"/>
  </w:num>
  <w:num w:numId="10">
    <w:abstractNumId w:val="36"/>
  </w:num>
  <w:num w:numId="11">
    <w:abstractNumId w:val="18"/>
  </w:num>
  <w:num w:numId="12">
    <w:abstractNumId w:val="15"/>
  </w:num>
  <w:num w:numId="13">
    <w:abstractNumId w:val="34"/>
  </w:num>
  <w:num w:numId="14">
    <w:abstractNumId w:val="17"/>
  </w:num>
  <w:num w:numId="15">
    <w:abstractNumId w:val="27"/>
  </w:num>
  <w:num w:numId="16">
    <w:abstractNumId w:val="37"/>
  </w:num>
  <w:num w:numId="17">
    <w:abstractNumId w:val="43"/>
  </w:num>
  <w:num w:numId="18">
    <w:abstractNumId w:val="10"/>
  </w:num>
  <w:num w:numId="19">
    <w:abstractNumId w:val="21"/>
  </w:num>
  <w:num w:numId="20">
    <w:abstractNumId w:val="6"/>
  </w:num>
  <w:num w:numId="21">
    <w:abstractNumId w:val="3"/>
  </w:num>
  <w:num w:numId="22">
    <w:abstractNumId w:val="41"/>
  </w:num>
  <w:num w:numId="23">
    <w:abstractNumId w:val="7"/>
  </w:num>
  <w:num w:numId="24">
    <w:abstractNumId w:val="5"/>
  </w:num>
  <w:num w:numId="25">
    <w:abstractNumId w:val="13"/>
  </w:num>
  <w:num w:numId="26">
    <w:abstractNumId w:val="40"/>
  </w:num>
  <w:num w:numId="27">
    <w:abstractNumId w:val="12"/>
  </w:num>
  <w:num w:numId="28">
    <w:abstractNumId w:val="26"/>
  </w:num>
  <w:num w:numId="29">
    <w:abstractNumId w:val="28"/>
  </w:num>
  <w:num w:numId="30">
    <w:abstractNumId w:val="24"/>
  </w:num>
  <w:num w:numId="31">
    <w:abstractNumId w:val="30"/>
  </w:num>
  <w:num w:numId="32">
    <w:abstractNumId w:val="39"/>
  </w:num>
  <w:num w:numId="33">
    <w:abstractNumId w:val="25"/>
  </w:num>
  <w:num w:numId="34">
    <w:abstractNumId w:val="25"/>
  </w:num>
  <w:num w:numId="35">
    <w:abstractNumId w:val="42"/>
  </w:num>
  <w:num w:numId="36">
    <w:abstractNumId w:val="23"/>
  </w:num>
  <w:num w:numId="37">
    <w:abstractNumId w:val="40"/>
  </w:num>
  <w:num w:numId="38">
    <w:abstractNumId w:val="29"/>
  </w:num>
  <w:num w:numId="39">
    <w:abstractNumId w:val="19"/>
  </w:num>
  <w:num w:numId="40">
    <w:abstractNumId w:val="11"/>
  </w:num>
  <w:num w:numId="41">
    <w:abstractNumId w:val="35"/>
  </w:num>
  <w:num w:numId="42">
    <w:abstractNumId w:val="22"/>
  </w:num>
  <w:num w:numId="43">
    <w:abstractNumId w:val="0"/>
  </w:num>
  <w:num w:numId="44">
    <w:abstractNumId w:val="9"/>
  </w:num>
  <w:num w:numId="45">
    <w:abstractNumId w:val="14"/>
  </w:num>
  <w:num w:numId="46">
    <w:abstractNumId w:val="4"/>
  </w:num>
  <w:num w:numId="47">
    <w:abstractNumId w:val="2"/>
  </w:num>
  <w:num w:numId="48">
    <w:abstractNumId w:val="16"/>
  </w:num>
  <w:num w:numId="49">
    <w:abstractNumId w:val="20"/>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30"/>
  <w:hideGrammaticalError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rawingGridHorizontalSpacing w:val="120"/>
  <w:displayHorizontalDrawingGridEvery w:val="2"/>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35001D"/>
    <w:rsid w:val="0000077C"/>
    <w:rsid w:val="0000109C"/>
    <w:rsid w:val="000026B4"/>
    <w:rsid w:val="000028B6"/>
    <w:rsid w:val="000029DA"/>
    <w:rsid w:val="00002AE9"/>
    <w:rsid w:val="00002BA2"/>
    <w:rsid w:val="000034D0"/>
    <w:rsid w:val="00003554"/>
    <w:rsid w:val="00003C01"/>
    <w:rsid w:val="0000480F"/>
    <w:rsid w:val="00004BB0"/>
    <w:rsid w:val="000058D6"/>
    <w:rsid w:val="00005DFC"/>
    <w:rsid w:val="000069FD"/>
    <w:rsid w:val="00006D25"/>
    <w:rsid w:val="00006EE8"/>
    <w:rsid w:val="00006F6C"/>
    <w:rsid w:val="00007E25"/>
    <w:rsid w:val="00012334"/>
    <w:rsid w:val="000128E9"/>
    <w:rsid w:val="000129E0"/>
    <w:rsid w:val="00012A68"/>
    <w:rsid w:val="00012F8E"/>
    <w:rsid w:val="0001330A"/>
    <w:rsid w:val="000135E7"/>
    <w:rsid w:val="000138C7"/>
    <w:rsid w:val="000141E8"/>
    <w:rsid w:val="000146ED"/>
    <w:rsid w:val="0001484C"/>
    <w:rsid w:val="0001570F"/>
    <w:rsid w:val="00016199"/>
    <w:rsid w:val="0001632C"/>
    <w:rsid w:val="00016592"/>
    <w:rsid w:val="0002026C"/>
    <w:rsid w:val="00020B9E"/>
    <w:rsid w:val="00022848"/>
    <w:rsid w:val="00023175"/>
    <w:rsid w:val="000231BE"/>
    <w:rsid w:val="000235FB"/>
    <w:rsid w:val="000237DF"/>
    <w:rsid w:val="00023A89"/>
    <w:rsid w:val="00023DD3"/>
    <w:rsid w:val="00024318"/>
    <w:rsid w:val="00024542"/>
    <w:rsid w:val="00024976"/>
    <w:rsid w:val="00024C6A"/>
    <w:rsid w:val="000271C1"/>
    <w:rsid w:val="000273EF"/>
    <w:rsid w:val="00027A7D"/>
    <w:rsid w:val="00027AB0"/>
    <w:rsid w:val="00030105"/>
    <w:rsid w:val="0003015F"/>
    <w:rsid w:val="000303AB"/>
    <w:rsid w:val="000303B3"/>
    <w:rsid w:val="0003074A"/>
    <w:rsid w:val="00030EE2"/>
    <w:rsid w:val="00030F99"/>
    <w:rsid w:val="00031756"/>
    <w:rsid w:val="000325FC"/>
    <w:rsid w:val="00032797"/>
    <w:rsid w:val="00032F90"/>
    <w:rsid w:val="00035C2B"/>
    <w:rsid w:val="000374E3"/>
    <w:rsid w:val="00037B57"/>
    <w:rsid w:val="00037E91"/>
    <w:rsid w:val="000402A5"/>
    <w:rsid w:val="000405A2"/>
    <w:rsid w:val="00041A22"/>
    <w:rsid w:val="00042289"/>
    <w:rsid w:val="000423FB"/>
    <w:rsid w:val="00042C61"/>
    <w:rsid w:val="00042D27"/>
    <w:rsid w:val="00042F4E"/>
    <w:rsid w:val="000430F5"/>
    <w:rsid w:val="000435FB"/>
    <w:rsid w:val="000438E4"/>
    <w:rsid w:val="000447D5"/>
    <w:rsid w:val="00045190"/>
    <w:rsid w:val="00045784"/>
    <w:rsid w:val="000458D1"/>
    <w:rsid w:val="00045B52"/>
    <w:rsid w:val="00046736"/>
    <w:rsid w:val="00046F5D"/>
    <w:rsid w:val="00047B55"/>
    <w:rsid w:val="00050838"/>
    <w:rsid w:val="000508B0"/>
    <w:rsid w:val="00050938"/>
    <w:rsid w:val="0005335D"/>
    <w:rsid w:val="00053945"/>
    <w:rsid w:val="00053A7E"/>
    <w:rsid w:val="00053F3F"/>
    <w:rsid w:val="0005414F"/>
    <w:rsid w:val="0005449A"/>
    <w:rsid w:val="00055053"/>
    <w:rsid w:val="0005518B"/>
    <w:rsid w:val="00055245"/>
    <w:rsid w:val="0005559F"/>
    <w:rsid w:val="00055639"/>
    <w:rsid w:val="000557A8"/>
    <w:rsid w:val="000557C6"/>
    <w:rsid w:val="00055E11"/>
    <w:rsid w:val="00056657"/>
    <w:rsid w:val="000579C2"/>
    <w:rsid w:val="00057BAE"/>
    <w:rsid w:val="00057CD8"/>
    <w:rsid w:val="00060843"/>
    <w:rsid w:val="000609B7"/>
    <w:rsid w:val="00060B16"/>
    <w:rsid w:val="000611FF"/>
    <w:rsid w:val="00061D70"/>
    <w:rsid w:val="00061DF8"/>
    <w:rsid w:val="00061E0F"/>
    <w:rsid w:val="0006204C"/>
    <w:rsid w:val="000626ED"/>
    <w:rsid w:val="0006377E"/>
    <w:rsid w:val="000641BA"/>
    <w:rsid w:val="00064242"/>
    <w:rsid w:val="000649A2"/>
    <w:rsid w:val="000649E4"/>
    <w:rsid w:val="0006651C"/>
    <w:rsid w:val="00066548"/>
    <w:rsid w:val="000666D7"/>
    <w:rsid w:val="00066806"/>
    <w:rsid w:val="0006741A"/>
    <w:rsid w:val="00067685"/>
    <w:rsid w:val="00067C39"/>
    <w:rsid w:val="00070009"/>
    <w:rsid w:val="00070AFD"/>
    <w:rsid w:val="00071CF9"/>
    <w:rsid w:val="00072423"/>
    <w:rsid w:val="0007279F"/>
    <w:rsid w:val="00072EC2"/>
    <w:rsid w:val="00073374"/>
    <w:rsid w:val="000734C3"/>
    <w:rsid w:val="00073848"/>
    <w:rsid w:val="00074353"/>
    <w:rsid w:val="00074446"/>
    <w:rsid w:val="000755CC"/>
    <w:rsid w:val="0007619B"/>
    <w:rsid w:val="0007640A"/>
    <w:rsid w:val="00080A34"/>
    <w:rsid w:val="00080E60"/>
    <w:rsid w:val="000811E3"/>
    <w:rsid w:val="00081D2D"/>
    <w:rsid w:val="00081E55"/>
    <w:rsid w:val="00083CE3"/>
    <w:rsid w:val="00084D0D"/>
    <w:rsid w:val="00084DE8"/>
    <w:rsid w:val="000858A6"/>
    <w:rsid w:val="00086383"/>
    <w:rsid w:val="00086A2A"/>
    <w:rsid w:val="0008749A"/>
    <w:rsid w:val="00087650"/>
    <w:rsid w:val="00087BA2"/>
    <w:rsid w:val="00090377"/>
    <w:rsid w:val="00090631"/>
    <w:rsid w:val="00090EB3"/>
    <w:rsid w:val="00090F05"/>
    <w:rsid w:val="000917AA"/>
    <w:rsid w:val="00091C97"/>
    <w:rsid w:val="0009210E"/>
    <w:rsid w:val="0009339C"/>
    <w:rsid w:val="00093B1F"/>
    <w:rsid w:val="0009468D"/>
    <w:rsid w:val="00094DED"/>
    <w:rsid w:val="000952C1"/>
    <w:rsid w:val="0009545F"/>
    <w:rsid w:val="00095DA5"/>
    <w:rsid w:val="00096044"/>
    <w:rsid w:val="00096157"/>
    <w:rsid w:val="000966B3"/>
    <w:rsid w:val="000970C3"/>
    <w:rsid w:val="000973E1"/>
    <w:rsid w:val="00097CB2"/>
    <w:rsid w:val="000A012D"/>
    <w:rsid w:val="000A0287"/>
    <w:rsid w:val="000A05E9"/>
    <w:rsid w:val="000A0B20"/>
    <w:rsid w:val="000A0C1D"/>
    <w:rsid w:val="000A122F"/>
    <w:rsid w:val="000A1D44"/>
    <w:rsid w:val="000A2332"/>
    <w:rsid w:val="000A249C"/>
    <w:rsid w:val="000A3642"/>
    <w:rsid w:val="000A39E0"/>
    <w:rsid w:val="000A3A34"/>
    <w:rsid w:val="000A3B23"/>
    <w:rsid w:val="000A3C99"/>
    <w:rsid w:val="000A4E9C"/>
    <w:rsid w:val="000A50DF"/>
    <w:rsid w:val="000A51BB"/>
    <w:rsid w:val="000A5663"/>
    <w:rsid w:val="000A5AEA"/>
    <w:rsid w:val="000A65F5"/>
    <w:rsid w:val="000A6DA5"/>
    <w:rsid w:val="000A6F25"/>
    <w:rsid w:val="000A7294"/>
    <w:rsid w:val="000A73D0"/>
    <w:rsid w:val="000A7609"/>
    <w:rsid w:val="000A7A3D"/>
    <w:rsid w:val="000A7E29"/>
    <w:rsid w:val="000A7E4D"/>
    <w:rsid w:val="000B02FF"/>
    <w:rsid w:val="000B1B9C"/>
    <w:rsid w:val="000B3225"/>
    <w:rsid w:val="000B3670"/>
    <w:rsid w:val="000B3BC6"/>
    <w:rsid w:val="000B4038"/>
    <w:rsid w:val="000B426B"/>
    <w:rsid w:val="000B4CB3"/>
    <w:rsid w:val="000B5243"/>
    <w:rsid w:val="000B59FA"/>
    <w:rsid w:val="000B5C85"/>
    <w:rsid w:val="000B632B"/>
    <w:rsid w:val="000B68EF"/>
    <w:rsid w:val="000B7A0D"/>
    <w:rsid w:val="000C02C5"/>
    <w:rsid w:val="000C07A2"/>
    <w:rsid w:val="000C15CF"/>
    <w:rsid w:val="000C195A"/>
    <w:rsid w:val="000C23A5"/>
    <w:rsid w:val="000C296A"/>
    <w:rsid w:val="000C32EB"/>
    <w:rsid w:val="000C3597"/>
    <w:rsid w:val="000C3616"/>
    <w:rsid w:val="000C3C44"/>
    <w:rsid w:val="000C45FC"/>
    <w:rsid w:val="000C5065"/>
    <w:rsid w:val="000C5CF5"/>
    <w:rsid w:val="000C6181"/>
    <w:rsid w:val="000C69C6"/>
    <w:rsid w:val="000C6B72"/>
    <w:rsid w:val="000C7132"/>
    <w:rsid w:val="000C7291"/>
    <w:rsid w:val="000D0CF5"/>
    <w:rsid w:val="000D255E"/>
    <w:rsid w:val="000D3683"/>
    <w:rsid w:val="000D3EBF"/>
    <w:rsid w:val="000D4910"/>
    <w:rsid w:val="000D4A70"/>
    <w:rsid w:val="000D5694"/>
    <w:rsid w:val="000D57B4"/>
    <w:rsid w:val="000D5825"/>
    <w:rsid w:val="000D5A84"/>
    <w:rsid w:val="000D6374"/>
    <w:rsid w:val="000D653C"/>
    <w:rsid w:val="000D6647"/>
    <w:rsid w:val="000D74CE"/>
    <w:rsid w:val="000D7753"/>
    <w:rsid w:val="000D788C"/>
    <w:rsid w:val="000D7A23"/>
    <w:rsid w:val="000D7D9B"/>
    <w:rsid w:val="000E05D6"/>
    <w:rsid w:val="000E1771"/>
    <w:rsid w:val="000E1C94"/>
    <w:rsid w:val="000E2691"/>
    <w:rsid w:val="000E27DC"/>
    <w:rsid w:val="000E544E"/>
    <w:rsid w:val="000E6AD0"/>
    <w:rsid w:val="000E6AF3"/>
    <w:rsid w:val="000E766D"/>
    <w:rsid w:val="000E7700"/>
    <w:rsid w:val="000E7CA3"/>
    <w:rsid w:val="000F07C7"/>
    <w:rsid w:val="000F0B02"/>
    <w:rsid w:val="000F1045"/>
    <w:rsid w:val="000F17F7"/>
    <w:rsid w:val="000F2701"/>
    <w:rsid w:val="000F37D0"/>
    <w:rsid w:val="000F3BB9"/>
    <w:rsid w:val="000F459D"/>
    <w:rsid w:val="000F4C5D"/>
    <w:rsid w:val="000F5BE5"/>
    <w:rsid w:val="000F5D13"/>
    <w:rsid w:val="000F5EF4"/>
    <w:rsid w:val="000F6E12"/>
    <w:rsid w:val="000F75DD"/>
    <w:rsid w:val="0010032B"/>
    <w:rsid w:val="0010071D"/>
    <w:rsid w:val="0010075A"/>
    <w:rsid w:val="001007DD"/>
    <w:rsid w:val="0010083E"/>
    <w:rsid w:val="00100AE6"/>
    <w:rsid w:val="00101C39"/>
    <w:rsid w:val="00101D74"/>
    <w:rsid w:val="00101E6A"/>
    <w:rsid w:val="00103CF4"/>
    <w:rsid w:val="00103D2A"/>
    <w:rsid w:val="00104E65"/>
    <w:rsid w:val="00104FDD"/>
    <w:rsid w:val="001051D0"/>
    <w:rsid w:val="0010552B"/>
    <w:rsid w:val="00105DEC"/>
    <w:rsid w:val="001062CF"/>
    <w:rsid w:val="001063C9"/>
    <w:rsid w:val="0010644F"/>
    <w:rsid w:val="0010698D"/>
    <w:rsid w:val="00106E76"/>
    <w:rsid w:val="00107598"/>
    <w:rsid w:val="00107BAB"/>
    <w:rsid w:val="00107BF9"/>
    <w:rsid w:val="00110794"/>
    <w:rsid w:val="00113464"/>
    <w:rsid w:val="00113A31"/>
    <w:rsid w:val="001140E3"/>
    <w:rsid w:val="00114852"/>
    <w:rsid w:val="0011492F"/>
    <w:rsid w:val="00114A8A"/>
    <w:rsid w:val="00115F7D"/>
    <w:rsid w:val="00116834"/>
    <w:rsid w:val="00116DA0"/>
    <w:rsid w:val="00116EE0"/>
    <w:rsid w:val="0012069A"/>
    <w:rsid w:val="00120A0C"/>
    <w:rsid w:val="00120EA0"/>
    <w:rsid w:val="0012115D"/>
    <w:rsid w:val="00122BC0"/>
    <w:rsid w:val="00122E67"/>
    <w:rsid w:val="00123190"/>
    <w:rsid w:val="00123457"/>
    <w:rsid w:val="001240C9"/>
    <w:rsid w:val="00124D9E"/>
    <w:rsid w:val="00125009"/>
    <w:rsid w:val="00125441"/>
    <w:rsid w:val="00125F83"/>
    <w:rsid w:val="0012673D"/>
    <w:rsid w:val="00126BC9"/>
    <w:rsid w:val="00127223"/>
    <w:rsid w:val="00127474"/>
    <w:rsid w:val="00127636"/>
    <w:rsid w:val="00127973"/>
    <w:rsid w:val="00127BE7"/>
    <w:rsid w:val="00130246"/>
    <w:rsid w:val="00130567"/>
    <w:rsid w:val="00131F4B"/>
    <w:rsid w:val="001326A5"/>
    <w:rsid w:val="001330C8"/>
    <w:rsid w:val="00133F8C"/>
    <w:rsid w:val="00134BBC"/>
    <w:rsid w:val="00135954"/>
    <w:rsid w:val="00135B90"/>
    <w:rsid w:val="00135CB2"/>
    <w:rsid w:val="001372E5"/>
    <w:rsid w:val="00137566"/>
    <w:rsid w:val="0013790C"/>
    <w:rsid w:val="0014042E"/>
    <w:rsid w:val="0014143E"/>
    <w:rsid w:val="0014239C"/>
    <w:rsid w:val="00142719"/>
    <w:rsid w:val="001433EE"/>
    <w:rsid w:val="0014341F"/>
    <w:rsid w:val="00144DDE"/>
    <w:rsid w:val="001451EB"/>
    <w:rsid w:val="00145DDC"/>
    <w:rsid w:val="00145F94"/>
    <w:rsid w:val="001460A1"/>
    <w:rsid w:val="00146585"/>
    <w:rsid w:val="00147366"/>
    <w:rsid w:val="00147EBF"/>
    <w:rsid w:val="0015033B"/>
    <w:rsid w:val="0015076E"/>
    <w:rsid w:val="001513AE"/>
    <w:rsid w:val="0015288E"/>
    <w:rsid w:val="001543C4"/>
    <w:rsid w:val="00156599"/>
    <w:rsid w:val="001567C5"/>
    <w:rsid w:val="001578BC"/>
    <w:rsid w:val="00157C61"/>
    <w:rsid w:val="00160001"/>
    <w:rsid w:val="00160313"/>
    <w:rsid w:val="00160885"/>
    <w:rsid w:val="00160B4E"/>
    <w:rsid w:val="00160BB7"/>
    <w:rsid w:val="00160C03"/>
    <w:rsid w:val="00160C1E"/>
    <w:rsid w:val="00160E9E"/>
    <w:rsid w:val="001618BF"/>
    <w:rsid w:val="00162EC7"/>
    <w:rsid w:val="0016330A"/>
    <w:rsid w:val="00163818"/>
    <w:rsid w:val="0016383F"/>
    <w:rsid w:val="00164721"/>
    <w:rsid w:val="00164DE1"/>
    <w:rsid w:val="00165A07"/>
    <w:rsid w:val="00165B2E"/>
    <w:rsid w:val="00165BF6"/>
    <w:rsid w:val="00165CF1"/>
    <w:rsid w:val="001670B8"/>
    <w:rsid w:val="00167465"/>
    <w:rsid w:val="00167E7E"/>
    <w:rsid w:val="00170D5C"/>
    <w:rsid w:val="001710BC"/>
    <w:rsid w:val="00171334"/>
    <w:rsid w:val="0017279D"/>
    <w:rsid w:val="001728E3"/>
    <w:rsid w:val="00172A0D"/>
    <w:rsid w:val="00172AB0"/>
    <w:rsid w:val="001736B3"/>
    <w:rsid w:val="001741F0"/>
    <w:rsid w:val="0017479E"/>
    <w:rsid w:val="00174FB9"/>
    <w:rsid w:val="00174FD7"/>
    <w:rsid w:val="00175E50"/>
    <w:rsid w:val="00177517"/>
    <w:rsid w:val="00177781"/>
    <w:rsid w:val="00181B0F"/>
    <w:rsid w:val="001824FB"/>
    <w:rsid w:val="00183876"/>
    <w:rsid w:val="001838F9"/>
    <w:rsid w:val="00183CD0"/>
    <w:rsid w:val="001840A8"/>
    <w:rsid w:val="00184B0F"/>
    <w:rsid w:val="00185CA2"/>
    <w:rsid w:val="00190F20"/>
    <w:rsid w:val="001912BA"/>
    <w:rsid w:val="0019195C"/>
    <w:rsid w:val="00191E59"/>
    <w:rsid w:val="00192667"/>
    <w:rsid w:val="001928AB"/>
    <w:rsid w:val="0019339C"/>
    <w:rsid w:val="0019426B"/>
    <w:rsid w:val="00194E69"/>
    <w:rsid w:val="00196613"/>
    <w:rsid w:val="00196918"/>
    <w:rsid w:val="0019696E"/>
    <w:rsid w:val="00196B80"/>
    <w:rsid w:val="00196C4C"/>
    <w:rsid w:val="0019725C"/>
    <w:rsid w:val="001A03BF"/>
    <w:rsid w:val="001A0DAE"/>
    <w:rsid w:val="001A11FF"/>
    <w:rsid w:val="001A25D6"/>
    <w:rsid w:val="001A3BFE"/>
    <w:rsid w:val="001A3C64"/>
    <w:rsid w:val="001A3D5B"/>
    <w:rsid w:val="001A405D"/>
    <w:rsid w:val="001A4C0C"/>
    <w:rsid w:val="001A5D81"/>
    <w:rsid w:val="001A65B3"/>
    <w:rsid w:val="001A6D31"/>
    <w:rsid w:val="001A6ECB"/>
    <w:rsid w:val="001B0200"/>
    <w:rsid w:val="001B1000"/>
    <w:rsid w:val="001B11D1"/>
    <w:rsid w:val="001B2624"/>
    <w:rsid w:val="001B4106"/>
    <w:rsid w:val="001B47B7"/>
    <w:rsid w:val="001B4EC3"/>
    <w:rsid w:val="001B5205"/>
    <w:rsid w:val="001B5A70"/>
    <w:rsid w:val="001B5ADC"/>
    <w:rsid w:val="001B5C96"/>
    <w:rsid w:val="001B5D41"/>
    <w:rsid w:val="001B5EF0"/>
    <w:rsid w:val="001B747A"/>
    <w:rsid w:val="001B7500"/>
    <w:rsid w:val="001C100C"/>
    <w:rsid w:val="001C1917"/>
    <w:rsid w:val="001C21DA"/>
    <w:rsid w:val="001C2C45"/>
    <w:rsid w:val="001C33B3"/>
    <w:rsid w:val="001C443F"/>
    <w:rsid w:val="001C5F97"/>
    <w:rsid w:val="001C6FA2"/>
    <w:rsid w:val="001D184B"/>
    <w:rsid w:val="001D32D8"/>
    <w:rsid w:val="001D3576"/>
    <w:rsid w:val="001D3775"/>
    <w:rsid w:val="001D3AB3"/>
    <w:rsid w:val="001D3B32"/>
    <w:rsid w:val="001D5649"/>
    <w:rsid w:val="001D576B"/>
    <w:rsid w:val="001D5F86"/>
    <w:rsid w:val="001D62DC"/>
    <w:rsid w:val="001D6C46"/>
    <w:rsid w:val="001D718E"/>
    <w:rsid w:val="001D75C3"/>
    <w:rsid w:val="001D7E40"/>
    <w:rsid w:val="001E101E"/>
    <w:rsid w:val="001E27AC"/>
    <w:rsid w:val="001E27F7"/>
    <w:rsid w:val="001E31EA"/>
    <w:rsid w:val="001E4104"/>
    <w:rsid w:val="001E44CD"/>
    <w:rsid w:val="001E4A46"/>
    <w:rsid w:val="001F1480"/>
    <w:rsid w:val="001F1B75"/>
    <w:rsid w:val="001F28B0"/>
    <w:rsid w:val="001F2C60"/>
    <w:rsid w:val="001F384C"/>
    <w:rsid w:val="001F3D18"/>
    <w:rsid w:val="001F40E4"/>
    <w:rsid w:val="001F460A"/>
    <w:rsid w:val="001F4A06"/>
    <w:rsid w:val="001F544B"/>
    <w:rsid w:val="001F5FAD"/>
    <w:rsid w:val="001F72C7"/>
    <w:rsid w:val="001F76C8"/>
    <w:rsid w:val="001F770E"/>
    <w:rsid w:val="00200D3B"/>
    <w:rsid w:val="00200E26"/>
    <w:rsid w:val="00201314"/>
    <w:rsid w:val="002014F6"/>
    <w:rsid w:val="00201C30"/>
    <w:rsid w:val="002023C8"/>
    <w:rsid w:val="002028E9"/>
    <w:rsid w:val="00202FED"/>
    <w:rsid w:val="00203F27"/>
    <w:rsid w:val="00204728"/>
    <w:rsid w:val="00204A98"/>
    <w:rsid w:val="00204D83"/>
    <w:rsid w:val="00204FC0"/>
    <w:rsid w:val="002063B0"/>
    <w:rsid w:val="002068A7"/>
    <w:rsid w:val="00211455"/>
    <w:rsid w:val="00212AE8"/>
    <w:rsid w:val="00212B12"/>
    <w:rsid w:val="00213226"/>
    <w:rsid w:val="002133FE"/>
    <w:rsid w:val="00214C0C"/>
    <w:rsid w:val="00214DEA"/>
    <w:rsid w:val="0021558B"/>
    <w:rsid w:val="00215FCE"/>
    <w:rsid w:val="00216F64"/>
    <w:rsid w:val="002174A4"/>
    <w:rsid w:val="00217576"/>
    <w:rsid w:val="002178E9"/>
    <w:rsid w:val="00217D58"/>
    <w:rsid w:val="002206E6"/>
    <w:rsid w:val="00222854"/>
    <w:rsid w:val="002239E4"/>
    <w:rsid w:val="00223C87"/>
    <w:rsid w:val="002243EA"/>
    <w:rsid w:val="00225E72"/>
    <w:rsid w:val="00227C41"/>
    <w:rsid w:val="0023030E"/>
    <w:rsid w:val="00230520"/>
    <w:rsid w:val="0023156E"/>
    <w:rsid w:val="00231F0A"/>
    <w:rsid w:val="0023242A"/>
    <w:rsid w:val="002325C1"/>
    <w:rsid w:val="00232C0D"/>
    <w:rsid w:val="00232DA3"/>
    <w:rsid w:val="002330E5"/>
    <w:rsid w:val="002338FB"/>
    <w:rsid w:val="0023441E"/>
    <w:rsid w:val="00234FB6"/>
    <w:rsid w:val="00235720"/>
    <w:rsid w:val="0023709E"/>
    <w:rsid w:val="00237D45"/>
    <w:rsid w:val="00240170"/>
    <w:rsid w:val="00240181"/>
    <w:rsid w:val="00241479"/>
    <w:rsid w:val="002414FC"/>
    <w:rsid w:val="00241D05"/>
    <w:rsid w:val="00241F9E"/>
    <w:rsid w:val="00242A82"/>
    <w:rsid w:val="00243A59"/>
    <w:rsid w:val="00243E4D"/>
    <w:rsid w:val="00244268"/>
    <w:rsid w:val="002442D0"/>
    <w:rsid w:val="00244E3F"/>
    <w:rsid w:val="00245E68"/>
    <w:rsid w:val="00246066"/>
    <w:rsid w:val="0024629D"/>
    <w:rsid w:val="00250110"/>
    <w:rsid w:val="00250909"/>
    <w:rsid w:val="00250C2A"/>
    <w:rsid w:val="0025124F"/>
    <w:rsid w:val="002513E6"/>
    <w:rsid w:val="00251C51"/>
    <w:rsid w:val="00251E84"/>
    <w:rsid w:val="00251E87"/>
    <w:rsid w:val="002528A8"/>
    <w:rsid w:val="00252BAA"/>
    <w:rsid w:val="00252FE1"/>
    <w:rsid w:val="00253468"/>
    <w:rsid w:val="002534A8"/>
    <w:rsid w:val="00253741"/>
    <w:rsid w:val="00253D6C"/>
    <w:rsid w:val="002542F1"/>
    <w:rsid w:val="002552C5"/>
    <w:rsid w:val="002553C0"/>
    <w:rsid w:val="002557AB"/>
    <w:rsid w:val="002559E9"/>
    <w:rsid w:val="00255A3A"/>
    <w:rsid w:val="002567BF"/>
    <w:rsid w:val="00256DC7"/>
    <w:rsid w:val="002576C8"/>
    <w:rsid w:val="00257D60"/>
    <w:rsid w:val="00260673"/>
    <w:rsid w:val="00264019"/>
    <w:rsid w:val="00264946"/>
    <w:rsid w:val="00264F47"/>
    <w:rsid w:val="0026584B"/>
    <w:rsid w:val="002669A9"/>
    <w:rsid w:val="00266A35"/>
    <w:rsid w:val="00266CF6"/>
    <w:rsid w:val="00270232"/>
    <w:rsid w:val="00270412"/>
    <w:rsid w:val="002704F9"/>
    <w:rsid w:val="002706E7"/>
    <w:rsid w:val="00270DF7"/>
    <w:rsid w:val="00271503"/>
    <w:rsid w:val="0027260D"/>
    <w:rsid w:val="002730B7"/>
    <w:rsid w:val="00273A27"/>
    <w:rsid w:val="002745B2"/>
    <w:rsid w:val="00277192"/>
    <w:rsid w:val="002779C6"/>
    <w:rsid w:val="00277C06"/>
    <w:rsid w:val="00277D99"/>
    <w:rsid w:val="002827A5"/>
    <w:rsid w:val="00282DB9"/>
    <w:rsid w:val="00283031"/>
    <w:rsid w:val="00283A3E"/>
    <w:rsid w:val="0028460B"/>
    <w:rsid w:val="00285632"/>
    <w:rsid w:val="002858C4"/>
    <w:rsid w:val="00285C2E"/>
    <w:rsid w:val="002870C5"/>
    <w:rsid w:val="00290650"/>
    <w:rsid w:val="00290C8E"/>
    <w:rsid w:val="00292615"/>
    <w:rsid w:val="00292F49"/>
    <w:rsid w:val="002944E7"/>
    <w:rsid w:val="002953CB"/>
    <w:rsid w:val="002955EF"/>
    <w:rsid w:val="00296537"/>
    <w:rsid w:val="00296539"/>
    <w:rsid w:val="002968B8"/>
    <w:rsid w:val="00296E4B"/>
    <w:rsid w:val="00297307"/>
    <w:rsid w:val="00297E2A"/>
    <w:rsid w:val="00297E32"/>
    <w:rsid w:val="00297F6E"/>
    <w:rsid w:val="002A007C"/>
    <w:rsid w:val="002A0758"/>
    <w:rsid w:val="002A07A6"/>
    <w:rsid w:val="002A0F66"/>
    <w:rsid w:val="002A190D"/>
    <w:rsid w:val="002A193A"/>
    <w:rsid w:val="002A1A1C"/>
    <w:rsid w:val="002A2287"/>
    <w:rsid w:val="002A2354"/>
    <w:rsid w:val="002A305B"/>
    <w:rsid w:val="002A3D29"/>
    <w:rsid w:val="002A444F"/>
    <w:rsid w:val="002A4697"/>
    <w:rsid w:val="002A48DC"/>
    <w:rsid w:val="002A496E"/>
    <w:rsid w:val="002A4F4D"/>
    <w:rsid w:val="002A4F86"/>
    <w:rsid w:val="002A609A"/>
    <w:rsid w:val="002A6D31"/>
    <w:rsid w:val="002A7129"/>
    <w:rsid w:val="002B00FD"/>
    <w:rsid w:val="002B06B8"/>
    <w:rsid w:val="002B0A17"/>
    <w:rsid w:val="002B169D"/>
    <w:rsid w:val="002B2A89"/>
    <w:rsid w:val="002B2BE0"/>
    <w:rsid w:val="002B2C9B"/>
    <w:rsid w:val="002B30F7"/>
    <w:rsid w:val="002B4177"/>
    <w:rsid w:val="002B4673"/>
    <w:rsid w:val="002B4683"/>
    <w:rsid w:val="002B469B"/>
    <w:rsid w:val="002B4B23"/>
    <w:rsid w:val="002B517D"/>
    <w:rsid w:val="002B63CE"/>
    <w:rsid w:val="002B659E"/>
    <w:rsid w:val="002B6A8C"/>
    <w:rsid w:val="002B7857"/>
    <w:rsid w:val="002B7A67"/>
    <w:rsid w:val="002C064F"/>
    <w:rsid w:val="002C1EEC"/>
    <w:rsid w:val="002C2413"/>
    <w:rsid w:val="002C3210"/>
    <w:rsid w:val="002C325A"/>
    <w:rsid w:val="002C34A5"/>
    <w:rsid w:val="002C3C8D"/>
    <w:rsid w:val="002C5505"/>
    <w:rsid w:val="002C5FD4"/>
    <w:rsid w:val="002C703C"/>
    <w:rsid w:val="002C7C17"/>
    <w:rsid w:val="002C7E02"/>
    <w:rsid w:val="002D0ACA"/>
    <w:rsid w:val="002D0E44"/>
    <w:rsid w:val="002D14F1"/>
    <w:rsid w:val="002D1570"/>
    <w:rsid w:val="002D26D4"/>
    <w:rsid w:val="002D2760"/>
    <w:rsid w:val="002D4298"/>
    <w:rsid w:val="002D4C77"/>
    <w:rsid w:val="002D4DCA"/>
    <w:rsid w:val="002D50A5"/>
    <w:rsid w:val="002D5BD0"/>
    <w:rsid w:val="002D6040"/>
    <w:rsid w:val="002D60E7"/>
    <w:rsid w:val="002D6779"/>
    <w:rsid w:val="002D7F1C"/>
    <w:rsid w:val="002E12C3"/>
    <w:rsid w:val="002E1C26"/>
    <w:rsid w:val="002E2521"/>
    <w:rsid w:val="002E3423"/>
    <w:rsid w:val="002E3816"/>
    <w:rsid w:val="002E6560"/>
    <w:rsid w:val="002E678C"/>
    <w:rsid w:val="002E7186"/>
    <w:rsid w:val="002E7449"/>
    <w:rsid w:val="002E76C2"/>
    <w:rsid w:val="002E7794"/>
    <w:rsid w:val="002E7A19"/>
    <w:rsid w:val="002F0384"/>
    <w:rsid w:val="002F071C"/>
    <w:rsid w:val="002F096B"/>
    <w:rsid w:val="002F0C43"/>
    <w:rsid w:val="002F0C88"/>
    <w:rsid w:val="002F128F"/>
    <w:rsid w:val="002F20E4"/>
    <w:rsid w:val="002F28F6"/>
    <w:rsid w:val="002F2D9D"/>
    <w:rsid w:val="002F3B48"/>
    <w:rsid w:val="002F4134"/>
    <w:rsid w:val="002F4D58"/>
    <w:rsid w:val="002F706F"/>
    <w:rsid w:val="002F7A36"/>
    <w:rsid w:val="00301EEB"/>
    <w:rsid w:val="00301F05"/>
    <w:rsid w:val="003021A2"/>
    <w:rsid w:val="0030296B"/>
    <w:rsid w:val="00303320"/>
    <w:rsid w:val="0030387A"/>
    <w:rsid w:val="003043C5"/>
    <w:rsid w:val="003053BF"/>
    <w:rsid w:val="003054BB"/>
    <w:rsid w:val="0030629D"/>
    <w:rsid w:val="0030654A"/>
    <w:rsid w:val="003068AF"/>
    <w:rsid w:val="00306C57"/>
    <w:rsid w:val="003106C8"/>
    <w:rsid w:val="003113CD"/>
    <w:rsid w:val="003120F6"/>
    <w:rsid w:val="0031265E"/>
    <w:rsid w:val="00313103"/>
    <w:rsid w:val="0031397C"/>
    <w:rsid w:val="003140EF"/>
    <w:rsid w:val="003142EA"/>
    <w:rsid w:val="00314594"/>
    <w:rsid w:val="003159BB"/>
    <w:rsid w:val="003162FE"/>
    <w:rsid w:val="00317297"/>
    <w:rsid w:val="00317E85"/>
    <w:rsid w:val="0032058A"/>
    <w:rsid w:val="0032097B"/>
    <w:rsid w:val="003214D9"/>
    <w:rsid w:val="00321583"/>
    <w:rsid w:val="00322A76"/>
    <w:rsid w:val="00322B9C"/>
    <w:rsid w:val="0032353A"/>
    <w:rsid w:val="00323885"/>
    <w:rsid w:val="00323EF5"/>
    <w:rsid w:val="003245FA"/>
    <w:rsid w:val="003246C6"/>
    <w:rsid w:val="00324817"/>
    <w:rsid w:val="003248EA"/>
    <w:rsid w:val="00327440"/>
    <w:rsid w:val="00327595"/>
    <w:rsid w:val="0033076C"/>
    <w:rsid w:val="003322AB"/>
    <w:rsid w:val="00332A4E"/>
    <w:rsid w:val="00332C3F"/>
    <w:rsid w:val="003345B8"/>
    <w:rsid w:val="00334D47"/>
    <w:rsid w:val="00335066"/>
    <w:rsid w:val="003356F2"/>
    <w:rsid w:val="00335BD1"/>
    <w:rsid w:val="00335DAE"/>
    <w:rsid w:val="003361A0"/>
    <w:rsid w:val="0034029B"/>
    <w:rsid w:val="00340BCF"/>
    <w:rsid w:val="00341906"/>
    <w:rsid w:val="003424D5"/>
    <w:rsid w:val="00343701"/>
    <w:rsid w:val="00345294"/>
    <w:rsid w:val="00345864"/>
    <w:rsid w:val="003461C0"/>
    <w:rsid w:val="003463C3"/>
    <w:rsid w:val="00346606"/>
    <w:rsid w:val="00346C11"/>
    <w:rsid w:val="0035001D"/>
    <w:rsid w:val="00350D1D"/>
    <w:rsid w:val="00350D91"/>
    <w:rsid w:val="00351414"/>
    <w:rsid w:val="00352095"/>
    <w:rsid w:val="00352344"/>
    <w:rsid w:val="00353283"/>
    <w:rsid w:val="00353944"/>
    <w:rsid w:val="00353DF2"/>
    <w:rsid w:val="00354DE2"/>
    <w:rsid w:val="003570D6"/>
    <w:rsid w:val="00360225"/>
    <w:rsid w:val="00360C8B"/>
    <w:rsid w:val="00361553"/>
    <w:rsid w:val="00361739"/>
    <w:rsid w:val="00361900"/>
    <w:rsid w:val="00361F14"/>
    <w:rsid w:val="003623E7"/>
    <w:rsid w:val="003637B5"/>
    <w:rsid w:val="00363CD9"/>
    <w:rsid w:val="00363CDA"/>
    <w:rsid w:val="003644E2"/>
    <w:rsid w:val="00364684"/>
    <w:rsid w:val="003647C6"/>
    <w:rsid w:val="00364A88"/>
    <w:rsid w:val="0036505D"/>
    <w:rsid w:val="00365084"/>
    <w:rsid w:val="00365980"/>
    <w:rsid w:val="00366504"/>
    <w:rsid w:val="0036741B"/>
    <w:rsid w:val="0036769A"/>
    <w:rsid w:val="00367B19"/>
    <w:rsid w:val="00370C5A"/>
    <w:rsid w:val="00371467"/>
    <w:rsid w:val="00372248"/>
    <w:rsid w:val="00373658"/>
    <w:rsid w:val="00373844"/>
    <w:rsid w:val="0037579F"/>
    <w:rsid w:val="003758C5"/>
    <w:rsid w:val="003773E2"/>
    <w:rsid w:val="003774A1"/>
    <w:rsid w:val="003775BD"/>
    <w:rsid w:val="0037766F"/>
    <w:rsid w:val="00377B25"/>
    <w:rsid w:val="003803A1"/>
    <w:rsid w:val="003804BF"/>
    <w:rsid w:val="00380B35"/>
    <w:rsid w:val="00380E49"/>
    <w:rsid w:val="00380F77"/>
    <w:rsid w:val="0038165F"/>
    <w:rsid w:val="003823B4"/>
    <w:rsid w:val="003825ED"/>
    <w:rsid w:val="003826E6"/>
    <w:rsid w:val="00384008"/>
    <w:rsid w:val="003848D4"/>
    <w:rsid w:val="00384A53"/>
    <w:rsid w:val="00385A61"/>
    <w:rsid w:val="00385E1D"/>
    <w:rsid w:val="0038600F"/>
    <w:rsid w:val="00387116"/>
    <w:rsid w:val="0038734E"/>
    <w:rsid w:val="0038799C"/>
    <w:rsid w:val="003879A6"/>
    <w:rsid w:val="00390BAE"/>
    <w:rsid w:val="00391514"/>
    <w:rsid w:val="00391D1C"/>
    <w:rsid w:val="00392979"/>
    <w:rsid w:val="00392EFA"/>
    <w:rsid w:val="003933C3"/>
    <w:rsid w:val="00393961"/>
    <w:rsid w:val="00393AFB"/>
    <w:rsid w:val="00393C8F"/>
    <w:rsid w:val="00394BF9"/>
    <w:rsid w:val="00396BAF"/>
    <w:rsid w:val="003974A2"/>
    <w:rsid w:val="003A057A"/>
    <w:rsid w:val="003A179F"/>
    <w:rsid w:val="003A368E"/>
    <w:rsid w:val="003A3890"/>
    <w:rsid w:val="003A52C6"/>
    <w:rsid w:val="003A5990"/>
    <w:rsid w:val="003A5F91"/>
    <w:rsid w:val="003A63AD"/>
    <w:rsid w:val="003A6A71"/>
    <w:rsid w:val="003B0B87"/>
    <w:rsid w:val="003B0FCE"/>
    <w:rsid w:val="003B101C"/>
    <w:rsid w:val="003B2C02"/>
    <w:rsid w:val="003B2C32"/>
    <w:rsid w:val="003B3A3D"/>
    <w:rsid w:val="003B3AE3"/>
    <w:rsid w:val="003B3B66"/>
    <w:rsid w:val="003B3D75"/>
    <w:rsid w:val="003B43FB"/>
    <w:rsid w:val="003B49C8"/>
    <w:rsid w:val="003B5BD0"/>
    <w:rsid w:val="003B5E7B"/>
    <w:rsid w:val="003B5F34"/>
    <w:rsid w:val="003B63F9"/>
    <w:rsid w:val="003B6946"/>
    <w:rsid w:val="003B76B4"/>
    <w:rsid w:val="003B7BB0"/>
    <w:rsid w:val="003C0587"/>
    <w:rsid w:val="003C16B4"/>
    <w:rsid w:val="003C1983"/>
    <w:rsid w:val="003C288D"/>
    <w:rsid w:val="003C3941"/>
    <w:rsid w:val="003C39A7"/>
    <w:rsid w:val="003C486D"/>
    <w:rsid w:val="003C54B2"/>
    <w:rsid w:val="003C5C4D"/>
    <w:rsid w:val="003C6030"/>
    <w:rsid w:val="003C6066"/>
    <w:rsid w:val="003C63E9"/>
    <w:rsid w:val="003C642F"/>
    <w:rsid w:val="003C67D5"/>
    <w:rsid w:val="003C6D09"/>
    <w:rsid w:val="003C71CB"/>
    <w:rsid w:val="003C74B7"/>
    <w:rsid w:val="003C75D3"/>
    <w:rsid w:val="003C79AD"/>
    <w:rsid w:val="003C7B91"/>
    <w:rsid w:val="003D03BF"/>
    <w:rsid w:val="003D17E8"/>
    <w:rsid w:val="003D1E0A"/>
    <w:rsid w:val="003D2108"/>
    <w:rsid w:val="003D257B"/>
    <w:rsid w:val="003D29EC"/>
    <w:rsid w:val="003D30C2"/>
    <w:rsid w:val="003D5000"/>
    <w:rsid w:val="003D5354"/>
    <w:rsid w:val="003D5EEC"/>
    <w:rsid w:val="003D6548"/>
    <w:rsid w:val="003D6AE7"/>
    <w:rsid w:val="003D6D5E"/>
    <w:rsid w:val="003D6FD3"/>
    <w:rsid w:val="003D797A"/>
    <w:rsid w:val="003E0431"/>
    <w:rsid w:val="003E1031"/>
    <w:rsid w:val="003E1205"/>
    <w:rsid w:val="003E21B7"/>
    <w:rsid w:val="003E2C14"/>
    <w:rsid w:val="003E305E"/>
    <w:rsid w:val="003E345A"/>
    <w:rsid w:val="003E388C"/>
    <w:rsid w:val="003E3D37"/>
    <w:rsid w:val="003E41B2"/>
    <w:rsid w:val="003E43DA"/>
    <w:rsid w:val="003E48D9"/>
    <w:rsid w:val="003E49F2"/>
    <w:rsid w:val="003E4C0F"/>
    <w:rsid w:val="003E5B33"/>
    <w:rsid w:val="003E6CC9"/>
    <w:rsid w:val="003E7901"/>
    <w:rsid w:val="003F0149"/>
    <w:rsid w:val="003F0B9C"/>
    <w:rsid w:val="003F1C4D"/>
    <w:rsid w:val="003F1F7B"/>
    <w:rsid w:val="003F2C10"/>
    <w:rsid w:val="003F40BE"/>
    <w:rsid w:val="003F5017"/>
    <w:rsid w:val="003F50D9"/>
    <w:rsid w:val="003F547E"/>
    <w:rsid w:val="003F6338"/>
    <w:rsid w:val="003F6E8B"/>
    <w:rsid w:val="003F73A7"/>
    <w:rsid w:val="004005FD"/>
    <w:rsid w:val="004006DB"/>
    <w:rsid w:val="0040087A"/>
    <w:rsid w:val="004008C3"/>
    <w:rsid w:val="004011D2"/>
    <w:rsid w:val="00401484"/>
    <w:rsid w:val="004014C1"/>
    <w:rsid w:val="004043CF"/>
    <w:rsid w:val="004046B5"/>
    <w:rsid w:val="004049DA"/>
    <w:rsid w:val="00405696"/>
    <w:rsid w:val="00405D2C"/>
    <w:rsid w:val="004061DC"/>
    <w:rsid w:val="004068B4"/>
    <w:rsid w:val="0040694B"/>
    <w:rsid w:val="00406BAE"/>
    <w:rsid w:val="00406DFF"/>
    <w:rsid w:val="00407098"/>
    <w:rsid w:val="004075DA"/>
    <w:rsid w:val="00407D98"/>
    <w:rsid w:val="004106CC"/>
    <w:rsid w:val="004109DA"/>
    <w:rsid w:val="0041110A"/>
    <w:rsid w:val="00411492"/>
    <w:rsid w:val="00411D04"/>
    <w:rsid w:val="00411D34"/>
    <w:rsid w:val="00411E93"/>
    <w:rsid w:val="0041260E"/>
    <w:rsid w:val="00412BFE"/>
    <w:rsid w:val="00414451"/>
    <w:rsid w:val="00414DCC"/>
    <w:rsid w:val="00415121"/>
    <w:rsid w:val="00415B5F"/>
    <w:rsid w:val="00416344"/>
    <w:rsid w:val="00421049"/>
    <w:rsid w:val="00421624"/>
    <w:rsid w:val="00421B55"/>
    <w:rsid w:val="00421C43"/>
    <w:rsid w:val="00421E92"/>
    <w:rsid w:val="00421FD2"/>
    <w:rsid w:val="00422501"/>
    <w:rsid w:val="00422946"/>
    <w:rsid w:val="00422A0C"/>
    <w:rsid w:val="00423560"/>
    <w:rsid w:val="004237F7"/>
    <w:rsid w:val="00423AA0"/>
    <w:rsid w:val="004245B4"/>
    <w:rsid w:val="004246D4"/>
    <w:rsid w:val="00424735"/>
    <w:rsid w:val="004248ED"/>
    <w:rsid w:val="00424CC7"/>
    <w:rsid w:val="0042684B"/>
    <w:rsid w:val="004268D3"/>
    <w:rsid w:val="00426D42"/>
    <w:rsid w:val="00427890"/>
    <w:rsid w:val="004304A1"/>
    <w:rsid w:val="00430860"/>
    <w:rsid w:val="00430979"/>
    <w:rsid w:val="00430BB6"/>
    <w:rsid w:val="0043146F"/>
    <w:rsid w:val="0043580C"/>
    <w:rsid w:val="00436D8D"/>
    <w:rsid w:val="004378AB"/>
    <w:rsid w:val="004406CF"/>
    <w:rsid w:val="00442C5F"/>
    <w:rsid w:val="00442F46"/>
    <w:rsid w:val="00443803"/>
    <w:rsid w:val="00443C90"/>
    <w:rsid w:val="00444118"/>
    <w:rsid w:val="004447EB"/>
    <w:rsid w:val="004455E3"/>
    <w:rsid w:val="00445918"/>
    <w:rsid w:val="00445D96"/>
    <w:rsid w:val="00446572"/>
    <w:rsid w:val="00447F9A"/>
    <w:rsid w:val="004501D3"/>
    <w:rsid w:val="00450EE4"/>
    <w:rsid w:val="00452AB8"/>
    <w:rsid w:val="00452BC3"/>
    <w:rsid w:val="00452DDC"/>
    <w:rsid w:val="00453594"/>
    <w:rsid w:val="00453780"/>
    <w:rsid w:val="00453E32"/>
    <w:rsid w:val="00453F5D"/>
    <w:rsid w:val="0045421E"/>
    <w:rsid w:val="00455F43"/>
    <w:rsid w:val="00457034"/>
    <w:rsid w:val="00457451"/>
    <w:rsid w:val="00457672"/>
    <w:rsid w:val="00460770"/>
    <w:rsid w:val="00460C9D"/>
    <w:rsid w:val="00460D49"/>
    <w:rsid w:val="004615E4"/>
    <w:rsid w:val="004628DA"/>
    <w:rsid w:val="00462F9F"/>
    <w:rsid w:val="00463BF3"/>
    <w:rsid w:val="00463C3A"/>
    <w:rsid w:val="00464006"/>
    <w:rsid w:val="004640CA"/>
    <w:rsid w:val="0046426D"/>
    <w:rsid w:val="00464E47"/>
    <w:rsid w:val="00464F23"/>
    <w:rsid w:val="00465002"/>
    <w:rsid w:val="00465607"/>
    <w:rsid w:val="00465A99"/>
    <w:rsid w:val="00465C57"/>
    <w:rsid w:val="00465ECC"/>
    <w:rsid w:val="0046602B"/>
    <w:rsid w:val="00466707"/>
    <w:rsid w:val="00466DE6"/>
    <w:rsid w:val="00467063"/>
    <w:rsid w:val="00467EAA"/>
    <w:rsid w:val="00470793"/>
    <w:rsid w:val="004707FC"/>
    <w:rsid w:val="00471738"/>
    <w:rsid w:val="00471E83"/>
    <w:rsid w:val="00471F4A"/>
    <w:rsid w:val="00472115"/>
    <w:rsid w:val="004727D4"/>
    <w:rsid w:val="00472EB3"/>
    <w:rsid w:val="0047302F"/>
    <w:rsid w:val="0047317C"/>
    <w:rsid w:val="004739B0"/>
    <w:rsid w:val="004741E0"/>
    <w:rsid w:val="004745E8"/>
    <w:rsid w:val="00474691"/>
    <w:rsid w:val="00474CB4"/>
    <w:rsid w:val="00475AC0"/>
    <w:rsid w:val="00476084"/>
    <w:rsid w:val="00476716"/>
    <w:rsid w:val="0047684E"/>
    <w:rsid w:val="00476D03"/>
    <w:rsid w:val="00477B74"/>
    <w:rsid w:val="00480D66"/>
    <w:rsid w:val="00480E30"/>
    <w:rsid w:val="004817F5"/>
    <w:rsid w:val="00481EC2"/>
    <w:rsid w:val="00482A82"/>
    <w:rsid w:val="00482F19"/>
    <w:rsid w:val="0048321A"/>
    <w:rsid w:val="00484F1A"/>
    <w:rsid w:val="004859B8"/>
    <w:rsid w:val="00485D83"/>
    <w:rsid w:val="004868CE"/>
    <w:rsid w:val="00486A5F"/>
    <w:rsid w:val="00487C5A"/>
    <w:rsid w:val="00490829"/>
    <w:rsid w:val="004914EC"/>
    <w:rsid w:val="004916D5"/>
    <w:rsid w:val="004918BD"/>
    <w:rsid w:val="004918F1"/>
    <w:rsid w:val="00492836"/>
    <w:rsid w:val="00492926"/>
    <w:rsid w:val="00493007"/>
    <w:rsid w:val="0049405D"/>
    <w:rsid w:val="004949FA"/>
    <w:rsid w:val="00495104"/>
    <w:rsid w:val="00495505"/>
    <w:rsid w:val="00495537"/>
    <w:rsid w:val="004956F1"/>
    <w:rsid w:val="00495799"/>
    <w:rsid w:val="00495E6B"/>
    <w:rsid w:val="00495EEE"/>
    <w:rsid w:val="00496643"/>
    <w:rsid w:val="00497835"/>
    <w:rsid w:val="00497E18"/>
    <w:rsid w:val="004A0353"/>
    <w:rsid w:val="004A1A54"/>
    <w:rsid w:val="004A20B8"/>
    <w:rsid w:val="004A293D"/>
    <w:rsid w:val="004A2C94"/>
    <w:rsid w:val="004A36F0"/>
    <w:rsid w:val="004A3CDD"/>
    <w:rsid w:val="004A46D8"/>
    <w:rsid w:val="004A4A76"/>
    <w:rsid w:val="004A4CD9"/>
    <w:rsid w:val="004A4F15"/>
    <w:rsid w:val="004A6A59"/>
    <w:rsid w:val="004A6A63"/>
    <w:rsid w:val="004A7726"/>
    <w:rsid w:val="004A7983"/>
    <w:rsid w:val="004B0227"/>
    <w:rsid w:val="004B1ADB"/>
    <w:rsid w:val="004B1D1D"/>
    <w:rsid w:val="004B1F76"/>
    <w:rsid w:val="004B1FFC"/>
    <w:rsid w:val="004B2152"/>
    <w:rsid w:val="004B29E0"/>
    <w:rsid w:val="004B2A51"/>
    <w:rsid w:val="004B38DA"/>
    <w:rsid w:val="004B4177"/>
    <w:rsid w:val="004B5498"/>
    <w:rsid w:val="004B5C30"/>
    <w:rsid w:val="004B5D26"/>
    <w:rsid w:val="004B5FFB"/>
    <w:rsid w:val="004B6B79"/>
    <w:rsid w:val="004B72D2"/>
    <w:rsid w:val="004B7E73"/>
    <w:rsid w:val="004C207A"/>
    <w:rsid w:val="004C2676"/>
    <w:rsid w:val="004C275E"/>
    <w:rsid w:val="004C2E11"/>
    <w:rsid w:val="004C39ED"/>
    <w:rsid w:val="004C3F0C"/>
    <w:rsid w:val="004C4279"/>
    <w:rsid w:val="004C4B81"/>
    <w:rsid w:val="004C50E6"/>
    <w:rsid w:val="004C5F22"/>
    <w:rsid w:val="004C5FC1"/>
    <w:rsid w:val="004C64B9"/>
    <w:rsid w:val="004C664E"/>
    <w:rsid w:val="004D060A"/>
    <w:rsid w:val="004D0F8F"/>
    <w:rsid w:val="004D1A20"/>
    <w:rsid w:val="004D1B6B"/>
    <w:rsid w:val="004D1BA6"/>
    <w:rsid w:val="004D36F8"/>
    <w:rsid w:val="004D3F0E"/>
    <w:rsid w:val="004D4998"/>
    <w:rsid w:val="004D608E"/>
    <w:rsid w:val="004D63BC"/>
    <w:rsid w:val="004D6665"/>
    <w:rsid w:val="004D6A13"/>
    <w:rsid w:val="004D6EC6"/>
    <w:rsid w:val="004D6F36"/>
    <w:rsid w:val="004D6FC8"/>
    <w:rsid w:val="004D7AAC"/>
    <w:rsid w:val="004D7F2F"/>
    <w:rsid w:val="004E0218"/>
    <w:rsid w:val="004E04A5"/>
    <w:rsid w:val="004E27A3"/>
    <w:rsid w:val="004E4858"/>
    <w:rsid w:val="004E4ADF"/>
    <w:rsid w:val="004E4D2A"/>
    <w:rsid w:val="004E51CE"/>
    <w:rsid w:val="004E63AD"/>
    <w:rsid w:val="004E6402"/>
    <w:rsid w:val="004E6D5B"/>
    <w:rsid w:val="004E72F8"/>
    <w:rsid w:val="004E79BF"/>
    <w:rsid w:val="004E7DEB"/>
    <w:rsid w:val="004F0E6E"/>
    <w:rsid w:val="004F0E90"/>
    <w:rsid w:val="004F172A"/>
    <w:rsid w:val="004F3D51"/>
    <w:rsid w:val="004F3FF4"/>
    <w:rsid w:val="004F4E65"/>
    <w:rsid w:val="004F4FF9"/>
    <w:rsid w:val="004F5572"/>
    <w:rsid w:val="004F5771"/>
    <w:rsid w:val="004F5879"/>
    <w:rsid w:val="004F69F6"/>
    <w:rsid w:val="004F6C32"/>
    <w:rsid w:val="004F7AD7"/>
    <w:rsid w:val="004F7F78"/>
    <w:rsid w:val="00500832"/>
    <w:rsid w:val="00500E73"/>
    <w:rsid w:val="0050102E"/>
    <w:rsid w:val="005011D1"/>
    <w:rsid w:val="0050139A"/>
    <w:rsid w:val="005015D4"/>
    <w:rsid w:val="00502666"/>
    <w:rsid w:val="0050307C"/>
    <w:rsid w:val="005043A5"/>
    <w:rsid w:val="00504EB0"/>
    <w:rsid w:val="00504EE0"/>
    <w:rsid w:val="005055F6"/>
    <w:rsid w:val="005056CE"/>
    <w:rsid w:val="00505738"/>
    <w:rsid w:val="00506213"/>
    <w:rsid w:val="00506339"/>
    <w:rsid w:val="0050657F"/>
    <w:rsid w:val="005073FE"/>
    <w:rsid w:val="005077B3"/>
    <w:rsid w:val="005079DB"/>
    <w:rsid w:val="00507C86"/>
    <w:rsid w:val="00507F24"/>
    <w:rsid w:val="005114A9"/>
    <w:rsid w:val="0051231F"/>
    <w:rsid w:val="00512AAB"/>
    <w:rsid w:val="005131BF"/>
    <w:rsid w:val="0051375C"/>
    <w:rsid w:val="00513AD5"/>
    <w:rsid w:val="00513AE7"/>
    <w:rsid w:val="00513D7E"/>
    <w:rsid w:val="00513FB7"/>
    <w:rsid w:val="00514D06"/>
    <w:rsid w:val="00515C98"/>
    <w:rsid w:val="00516396"/>
    <w:rsid w:val="00516761"/>
    <w:rsid w:val="00516A57"/>
    <w:rsid w:val="00520267"/>
    <w:rsid w:val="005206CD"/>
    <w:rsid w:val="00522A0F"/>
    <w:rsid w:val="00522F55"/>
    <w:rsid w:val="0052397F"/>
    <w:rsid w:val="00523F56"/>
    <w:rsid w:val="005242D7"/>
    <w:rsid w:val="005242E4"/>
    <w:rsid w:val="00525051"/>
    <w:rsid w:val="00525085"/>
    <w:rsid w:val="005253EB"/>
    <w:rsid w:val="0052638B"/>
    <w:rsid w:val="005274E3"/>
    <w:rsid w:val="00527DC3"/>
    <w:rsid w:val="00531560"/>
    <w:rsid w:val="00532091"/>
    <w:rsid w:val="00532132"/>
    <w:rsid w:val="00532933"/>
    <w:rsid w:val="00532DFF"/>
    <w:rsid w:val="00533564"/>
    <w:rsid w:val="005338D2"/>
    <w:rsid w:val="00534D72"/>
    <w:rsid w:val="005369B5"/>
    <w:rsid w:val="00536F57"/>
    <w:rsid w:val="00537A7F"/>
    <w:rsid w:val="00540148"/>
    <w:rsid w:val="00540AA8"/>
    <w:rsid w:val="00541AA5"/>
    <w:rsid w:val="00544394"/>
    <w:rsid w:val="00544624"/>
    <w:rsid w:val="00544850"/>
    <w:rsid w:val="00544A70"/>
    <w:rsid w:val="00544F54"/>
    <w:rsid w:val="00545547"/>
    <w:rsid w:val="00545F1D"/>
    <w:rsid w:val="00545F6E"/>
    <w:rsid w:val="00547E4B"/>
    <w:rsid w:val="00547EBC"/>
    <w:rsid w:val="00551424"/>
    <w:rsid w:val="0055190E"/>
    <w:rsid w:val="00552101"/>
    <w:rsid w:val="005524E1"/>
    <w:rsid w:val="00553E44"/>
    <w:rsid w:val="005548F5"/>
    <w:rsid w:val="005554CA"/>
    <w:rsid w:val="005557D6"/>
    <w:rsid w:val="00555B9A"/>
    <w:rsid w:val="0055602F"/>
    <w:rsid w:val="00556DF4"/>
    <w:rsid w:val="00557478"/>
    <w:rsid w:val="00557A34"/>
    <w:rsid w:val="00560DD5"/>
    <w:rsid w:val="00561B9F"/>
    <w:rsid w:val="005621DD"/>
    <w:rsid w:val="005627D5"/>
    <w:rsid w:val="00562DD8"/>
    <w:rsid w:val="00563C5D"/>
    <w:rsid w:val="005640FD"/>
    <w:rsid w:val="00564306"/>
    <w:rsid w:val="005647DD"/>
    <w:rsid w:val="00564BA0"/>
    <w:rsid w:val="005651A5"/>
    <w:rsid w:val="00565281"/>
    <w:rsid w:val="0056535E"/>
    <w:rsid w:val="005656E4"/>
    <w:rsid w:val="0056591F"/>
    <w:rsid w:val="0056640B"/>
    <w:rsid w:val="00566AF0"/>
    <w:rsid w:val="00566B05"/>
    <w:rsid w:val="00566BDF"/>
    <w:rsid w:val="0057009A"/>
    <w:rsid w:val="00570A8A"/>
    <w:rsid w:val="00570E86"/>
    <w:rsid w:val="005710DB"/>
    <w:rsid w:val="00571B88"/>
    <w:rsid w:val="00572E38"/>
    <w:rsid w:val="00573E19"/>
    <w:rsid w:val="00574956"/>
    <w:rsid w:val="00574CA3"/>
    <w:rsid w:val="00580BB0"/>
    <w:rsid w:val="00581496"/>
    <w:rsid w:val="00581B8D"/>
    <w:rsid w:val="00581BC8"/>
    <w:rsid w:val="00581C5A"/>
    <w:rsid w:val="0058245E"/>
    <w:rsid w:val="005825EE"/>
    <w:rsid w:val="00582993"/>
    <w:rsid w:val="00582C8B"/>
    <w:rsid w:val="0058327C"/>
    <w:rsid w:val="005833C2"/>
    <w:rsid w:val="0058345A"/>
    <w:rsid w:val="00583735"/>
    <w:rsid w:val="0058519E"/>
    <w:rsid w:val="005853D8"/>
    <w:rsid w:val="00585762"/>
    <w:rsid w:val="00586A94"/>
    <w:rsid w:val="0058770C"/>
    <w:rsid w:val="00587BB3"/>
    <w:rsid w:val="00587D69"/>
    <w:rsid w:val="005914D2"/>
    <w:rsid w:val="00591546"/>
    <w:rsid w:val="005915AC"/>
    <w:rsid w:val="0059239E"/>
    <w:rsid w:val="005934B1"/>
    <w:rsid w:val="00594231"/>
    <w:rsid w:val="0059443E"/>
    <w:rsid w:val="00594501"/>
    <w:rsid w:val="00594566"/>
    <w:rsid w:val="005949B4"/>
    <w:rsid w:val="00594D2C"/>
    <w:rsid w:val="0059568B"/>
    <w:rsid w:val="005956D8"/>
    <w:rsid w:val="005976EF"/>
    <w:rsid w:val="00597C77"/>
    <w:rsid w:val="005A033C"/>
    <w:rsid w:val="005A060F"/>
    <w:rsid w:val="005A106A"/>
    <w:rsid w:val="005A1137"/>
    <w:rsid w:val="005A1220"/>
    <w:rsid w:val="005A178F"/>
    <w:rsid w:val="005A19D9"/>
    <w:rsid w:val="005A20A5"/>
    <w:rsid w:val="005A3CF5"/>
    <w:rsid w:val="005A440E"/>
    <w:rsid w:val="005A46D6"/>
    <w:rsid w:val="005A518C"/>
    <w:rsid w:val="005A6291"/>
    <w:rsid w:val="005A7082"/>
    <w:rsid w:val="005A7574"/>
    <w:rsid w:val="005A7C64"/>
    <w:rsid w:val="005A7FCB"/>
    <w:rsid w:val="005B023D"/>
    <w:rsid w:val="005B047D"/>
    <w:rsid w:val="005B10C0"/>
    <w:rsid w:val="005B17D6"/>
    <w:rsid w:val="005B1CB6"/>
    <w:rsid w:val="005B2FC1"/>
    <w:rsid w:val="005B34E7"/>
    <w:rsid w:val="005B4342"/>
    <w:rsid w:val="005B442D"/>
    <w:rsid w:val="005B46B7"/>
    <w:rsid w:val="005B4B50"/>
    <w:rsid w:val="005B4C8A"/>
    <w:rsid w:val="005B4FBD"/>
    <w:rsid w:val="005B65CE"/>
    <w:rsid w:val="005B756A"/>
    <w:rsid w:val="005C03BC"/>
    <w:rsid w:val="005C0B31"/>
    <w:rsid w:val="005C1018"/>
    <w:rsid w:val="005C15A3"/>
    <w:rsid w:val="005C21E5"/>
    <w:rsid w:val="005C2F57"/>
    <w:rsid w:val="005C3BFC"/>
    <w:rsid w:val="005C48E8"/>
    <w:rsid w:val="005C49D5"/>
    <w:rsid w:val="005C4BF8"/>
    <w:rsid w:val="005C52C4"/>
    <w:rsid w:val="005C58EE"/>
    <w:rsid w:val="005C6607"/>
    <w:rsid w:val="005C6BAC"/>
    <w:rsid w:val="005C6DB0"/>
    <w:rsid w:val="005C7207"/>
    <w:rsid w:val="005C73E5"/>
    <w:rsid w:val="005C7B9C"/>
    <w:rsid w:val="005D138E"/>
    <w:rsid w:val="005D1582"/>
    <w:rsid w:val="005D216E"/>
    <w:rsid w:val="005D2969"/>
    <w:rsid w:val="005D3544"/>
    <w:rsid w:val="005D364F"/>
    <w:rsid w:val="005D36CC"/>
    <w:rsid w:val="005D3BE7"/>
    <w:rsid w:val="005D4BCE"/>
    <w:rsid w:val="005D58E3"/>
    <w:rsid w:val="005D5A5E"/>
    <w:rsid w:val="005D5B6B"/>
    <w:rsid w:val="005D628E"/>
    <w:rsid w:val="005D6DDE"/>
    <w:rsid w:val="005D6F5B"/>
    <w:rsid w:val="005D71FA"/>
    <w:rsid w:val="005D795B"/>
    <w:rsid w:val="005E19F2"/>
    <w:rsid w:val="005E1EA3"/>
    <w:rsid w:val="005E1FF8"/>
    <w:rsid w:val="005E3CC6"/>
    <w:rsid w:val="005E5A57"/>
    <w:rsid w:val="005E5C24"/>
    <w:rsid w:val="005E6708"/>
    <w:rsid w:val="005E6CE8"/>
    <w:rsid w:val="005E757C"/>
    <w:rsid w:val="005E7A4A"/>
    <w:rsid w:val="005E7C30"/>
    <w:rsid w:val="005E7FD0"/>
    <w:rsid w:val="005F052E"/>
    <w:rsid w:val="005F08ED"/>
    <w:rsid w:val="005F1EF0"/>
    <w:rsid w:val="005F1F0C"/>
    <w:rsid w:val="005F23D3"/>
    <w:rsid w:val="005F3AAB"/>
    <w:rsid w:val="005F46FC"/>
    <w:rsid w:val="005F4DBE"/>
    <w:rsid w:val="005F4E18"/>
    <w:rsid w:val="005F5E9F"/>
    <w:rsid w:val="005F77EB"/>
    <w:rsid w:val="00600134"/>
    <w:rsid w:val="006005E3"/>
    <w:rsid w:val="00600AB2"/>
    <w:rsid w:val="00600B89"/>
    <w:rsid w:val="006012E6"/>
    <w:rsid w:val="0060164B"/>
    <w:rsid w:val="006034D4"/>
    <w:rsid w:val="00604895"/>
    <w:rsid w:val="006049C6"/>
    <w:rsid w:val="00605113"/>
    <w:rsid w:val="00605134"/>
    <w:rsid w:val="0060736A"/>
    <w:rsid w:val="00607AAF"/>
    <w:rsid w:val="00607AD1"/>
    <w:rsid w:val="00607EFD"/>
    <w:rsid w:val="006112EF"/>
    <w:rsid w:val="00611BBE"/>
    <w:rsid w:val="00611F23"/>
    <w:rsid w:val="006120D8"/>
    <w:rsid w:val="0061267B"/>
    <w:rsid w:val="00612FB9"/>
    <w:rsid w:val="00613440"/>
    <w:rsid w:val="00613F8A"/>
    <w:rsid w:val="006141E6"/>
    <w:rsid w:val="00614AF2"/>
    <w:rsid w:val="00614CD8"/>
    <w:rsid w:val="006155D2"/>
    <w:rsid w:val="00615FB6"/>
    <w:rsid w:val="00616031"/>
    <w:rsid w:val="006162DB"/>
    <w:rsid w:val="0062068C"/>
    <w:rsid w:val="00620E06"/>
    <w:rsid w:val="00622837"/>
    <w:rsid w:val="00622BFC"/>
    <w:rsid w:val="0062363A"/>
    <w:rsid w:val="00623EDF"/>
    <w:rsid w:val="0062406F"/>
    <w:rsid w:val="00624306"/>
    <w:rsid w:val="00624ACA"/>
    <w:rsid w:val="006250FA"/>
    <w:rsid w:val="006257D8"/>
    <w:rsid w:val="00625A51"/>
    <w:rsid w:val="00626673"/>
    <w:rsid w:val="0062703D"/>
    <w:rsid w:val="00627142"/>
    <w:rsid w:val="0062765F"/>
    <w:rsid w:val="0063009E"/>
    <w:rsid w:val="0063093C"/>
    <w:rsid w:val="00630A20"/>
    <w:rsid w:val="00630BF0"/>
    <w:rsid w:val="00631454"/>
    <w:rsid w:val="006315C2"/>
    <w:rsid w:val="00633E3E"/>
    <w:rsid w:val="00634259"/>
    <w:rsid w:val="006347B6"/>
    <w:rsid w:val="00634D89"/>
    <w:rsid w:val="006351B0"/>
    <w:rsid w:val="0063555B"/>
    <w:rsid w:val="006356AB"/>
    <w:rsid w:val="006356D4"/>
    <w:rsid w:val="0063608D"/>
    <w:rsid w:val="00636B32"/>
    <w:rsid w:val="00636FF2"/>
    <w:rsid w:val="006370A3"/>
    <w:rsid w:val="006371AA"/>
    <w:rsid w:val="00637F9C"/>
    <w:rsid w:val="0064194E"/>
    <w:rsid w:val="00641B34"/>
    <w:rsid w:val="00641FB1"/>
    <w:rsid w:val="006420D9"/>
    <w:rsid w:val="00642324"/>
    <w:rsid w:val="0064307A"/>
    <w:rsid w:val="0064324E"/>
    <w:rsid w:val="0064375C"/>
    <w:rsid w:val="00643CE7"/>
    <w:rsid w:val="006441AC"/>
    <w:rsid w:val="00644AF0"/>
    <w:rsid w:val="00644E0C"/>
    <w:rsid w:val="00645089"/>
    <w:rsid w:val="00645310"/>
    <w:rsid w:val="00646F00"/>
    <w:rsid w:val="0064746A"/>
    <w:rsid w:val="006510E5"/>
    <w:rsid w:val="00651547"/>
    <w:rsid w:val="00653405"/>
    <w:rsid w:val="0065372D"/>
    <w:rsid w:val="00653934"/>
    <w:rsid w:val="00653952"/>
    <w:rsid w:val="0065413C"/>
    <w:rsid w:val="00654B32"/>
    <w:rsid w:val="00654D7F"/>
    <w:rsid w:val="006554F3"/>
    <w:rsid w:val="00655652"/>
    <w:rsid w:val="00656162"/>
    <w:rsid w:val="00657186"/>
    <w:rsid w:val="00657574"/>
    <w:rsid w:val="00657B0E"/>
    <w:rsid w:val="00657BD0"/>
    <w:rsid w:val="00657DFF"/>
    <w:rsid w:val="00660357"/>
    <w:rsid w:val="00660499"/>
    <w:rsid w:val="00660A81"/>
    <w:rsid w:val="0066151C"/>
    <w:rsid w:val="00661755"/>
    <w:rsid w:val="00661A5B"/>
    <w:rsid w:val="006628BA"/>
    <w:rsid w:val="006629B7"/>
    <w:rsid w:val="00662A2F"/>
    <w:rsid w:val="00662F72"/>
    <w:rsid w:val="00663864"/>
    <w:rsid w:val="00664A76"/>
    <w:rsid w:val="00664B8F"/>
    <w:rsid w:val="00664D56"/>
    <w:rsid w:val="00664F81"/>
    <w:rsid w:val="00665CC4"/>
    <w:rsid w:val="006664C4"/>
    <w:rsid w:val="0066694E"/>
    <w:rsid w:val="00667A2F"/>
    <w:rsid w:val="0067072F"/>
    <w:rsid w:val="00670E19"/>
    <w:rsid w:val="00671394"/>
    <w:rsid w:val="00671C7B"/>
    <w:rsid w:val="00672292"/>
    <w:rsid w:val="00672E64"/>
    <w:rsid w:val="00673736"/>
    <w:rsid w:val="0067403C"/>
    <w:rsid w:val="00674B7A"/>
    <w:rsid w:val="006752DE"/>
    <w:rsid w:val="0067601A"/>
    <w:rsid w:val="00676900"/>
    <w:rsid w:val="00676AEB"/>
    <w:rsid w:val="00676B5A"/>
    <w:rsid w:val="006770CA"/>
    <w:rsid w:val="006771CA"/>
    <w:rsid w:val="00677BDF"/>
    <w:rsid w:val="00677EC6"/>
    <w:rsid w:val="0068175A"/>
    <w:rsid w:val="006817E4"/>
    <w:rsid w:val="00682470"/>
    <w:rsid w:val="00682E40"/>
    <w:rsid w:val="0068347E"/>
    <w:rsid w:val="0068369E"/>
    <w:rsid w:val="0068375B"/>
    <w:rsid w:val="0068403C"/>
    <w:rsid w:val="006844D7"/>
    <w:rsid w:val="00684C46"/>
    <w:rsid w:val="00684E15"/>
    <w:rsid w:val="006851D0"/>
    <w:rsid w:val="00685358"/>
    <w:rsid w:val="00686DA2"/>
    <w:rsid w:val="006871F9"/>
    <w:rsid w:val="00687B45"/>
    <w:rsid w:val="00690745"/>
    <w:rsid w:val="0069138A"/>
    <w:rsid w:val="006922CD"/>
    <w:rsid w:val="006927E5"/>
    <w:rsid w:val="00694199"/>
    <w:rsid w:val="006946AD"/>
    <w:rsid w:val="00695035"/>
    <w:rsid w:val="006962BC"/>
    <w:rsid w:val="0069694D"/>
    <w:rsid w:val="00697C81"/>
    <w:rsid w:val="006A112E"/>
    <w:rsid w:val="006A12A7"/>
    <w:rsid w:val="006A3263"/>
    <w:rsid w:val="006A4301"/>
    <w:rsid w:val="006A57AA"/>
    <w:rsid w:val="006A5979"/>
    <w:rsid w:val="006A6BC5"/>
    <w:rsid w:val="006A76DC"/>
    <w:rsid w:val="006A7910"/>
    <w:rsid w:val="006B00C0"/>
    <w:rsid w:val="006B03D0"/>
    <w:rsid w:val="006B1362"/>
    <w:rsid w:val="006B1DDF"/>
    <w:rsid w:val="006B2371"/>
    <w:rsid w:val="006B2710"/>
    <w:rsid w:val="006B27E2"/>
    <w:rsid w:val="006B38C7"/>
    <w:rsid w:val="006B3ABE"/>
    <w:rsid w:val="006B44D8"/>
    <w:rsid w:val="006B5C49"/>
    <w:rsid w:val="006B5DE3"/>
    <w:rsid w:val="006B64E7"/>
    <w:rsid w:val="006B6781"/>
    <w:rsid w:val="006B6F26"/>
    <w:rsid w:val="006B708E"/>
    <w:rsid w:val="006B79D1"/>
    <w:rsid w:val="006C131B"/>
    <w:rsid w:val="006C1ED8"/>
    <w:rsid w:val="006C3357"/>
    <w:rsid w:val="006C3C03"/>
    <w:rsid w:val="006C3F70"/>
    <w:rsid w:val="006C476A"/>
    <w:rsid w:val="006C52D8"/>
    <w:rsid w:val="006C5EC6"/>
    <w:rsid w:val="006C631B"/>
    <w:rsid w:val="006C6578"/>
    <w:rsid w:val="006C719D"/>
    <w:rsid w:val="006C71D2"/>
    <w:rsid w:val="006C76C4"/>
    <w:rsid w:val="006D0386"/>
    <w:rsid w:val="006D07F5"/>
    <w:rsid w:val="006D0856"/>
    <w:rsid w:val="006D08AC"/>
    <w:rsid w:val="006D2563"/>
    <w:rsid w:val="006D3333"/>
    <w:rsid w:val="006D3356"/>
    <w:rsid w:val="006D3728"/>
    <w:rsid w:val="006D3ED3"/>
    <w:rsid w:val="006D4554"/>
    <w:rsid w:val="006D4C1C"/>
    <w:rsid w:val="006D5E59"/>
    <w:rsid w:val="006D611B"/>
    <w:rsid w:val="006D68B5"/>
    <w:rsid w:val="006D6F67"/>
    <w:rsid w:val="006D7589"/>
    <w:rsid w:val="006E0474"/>
    <w:rsid w:val="006E07DC"/>
    <w:rsid w:val="006E0DB2"/>
    <w:rsid w:val="006E16AD"/>
    <w:rsid w:val="006E2899"/>
    <w:rsid w:val="006E2965"/>
    <w:rsid w:val="006E318B"/>
    <w:rsid w:val="006E398A"/>
    <w:rsid w:val="006E3BB3"/>
    <w:rsid w:val="006E4A92"/>
    <w:rsid w:val="006E4E62"/>
    <w:rsid w:val="006E5476"/>
    <w:rsid w:val="006E5681"/>
    <w:rsid w:val="006E6721"/>
    <w:rsid w:val="006E7648"/>
    <w:rsid w:val="006E78A2"/>
    <w:rsid w:val="006E7E46"/>
    <w:rsid w:val="006F0748"/>
    <w:rsid w:val="006F07CD"/>
    <w:rsid w:val="006F10E1"/>
    <w:rsid w:val="006F1BDC"/>
    <w:rsid w:val="006F2098"/>
    <w:rsid w:val="006F4B35"/>
    <w:rsid w:val="006F4B66"/>
    <w:rsid w:val="006F4D1A"/>
    <w:rsid w:val="006F5AEF"/>
    <w:rsid w:val="006F669E"/>
    <w:rsid w:val="006F6F84"/>
    <w:rsid w:val="007001BA"/>
    <w:rsid w:val="007020BF"/>
    <w:rsid w:val="0070216F"/>
    <w:rsid w:val="0070244D"/>
    <w:rsid w:val="00702827"/>
    <w:rsid w:val="00703E67"/>
    <w:rsid w:val="00704615"/>
    <w:rsid w:val="00704FAD"/>
    <w:rsid w:val="00704FFA"/>
    <w:rsid w:val="0070654C"/>
    <w:rsid w:val="007072DD"/>
    <w:rsid w:val="00707625"/>
    <w:rsid w:val="00707798"/>
    <w:rsid w:val="00707D9F"/>
    <w:rsid w:val="00710008"/>
    <w:rsid w:val="00711AA4"/>
    <w:rsid w:val="00712274"/>
    <w:rsid w:val="00712CEB"/>
    <w:rsid w:val="00713A80"/>
    <w:rsid w:val="0071488A"/>
    <w:rsid w:val="00714A85"/>
    <w:rsid w:val="00715234"/>
    <w:rsid w:val="00715B11"/>
    <w:rsid w:val="00716610"/>
    <w:rsid w:val="00716AA4"/>
    <w:rsid w:val="00716DBA"/>
    <w:rsid w:val="00716DEF"/>
    <w:rsid w:val="00720172"/>
    <w:rsid w:val="00720211"/>
    <w:rsid w:val="007204C5"/>
    <w:rsid w:val="00720FE6"/>
    <w:rsid w:val="00721DCF"/>
    <w:rsid w:val="00724034"/>
    <w:rsid w:val="0072533D"/>
    <w:rsid w:val="00725562"/>
    <w:rsid w:val="0072556A"/>
    <w:rsid w:val="00726A75"/>
    <w:rsid w:val="00726A99"/>
    <w:rsid w:val="00726E1C"/>
    <w:rsid w:val="00726E97"/>
    <w:rsid w:val="00727796"/>
    <w:rsid w:val="00727C7B"/>
    <w:rsid w:val="00727F6B"/>
    <w:rsid w:val="00731815"/>
    <w:rsid w:val="00732908"/>
    <w:rsid w:val="00732ADF"/>
    <w:rsid w:val="00732E90"/>
    <w:rsid w:val="00733BCF"/>
    <w:rsid w:val="00733C02"/>
    <w:rsid w:val="00733DC0"/>
    <w:rsid w:val="00734B33"/>
    <w:rsid w:val="00734FF2"/>
    <w:rsid w:val="00735289"/>
    <w:rsid w:val="00735AB5"/>
    <w:rsid w:val="00736B2A"/>
    <w:rsid w:val="00737910"/>
    <w:rsid w:val="00740391"/>
    <w:rsid w:val="00740999"/>
    <w:rsid w:val="0074151E"/>
    <w:rsid w:val="00741997"/>
    <w:rsid w:val="00741CD0"/>
    <w:rsid w:val="00741E0F"/>
    <w:rsid w:val="00742998"/>
    <w:rsid w:val="007443A5"/>
    <w:rsid w:val="007448C1"/>
    <w:rsid w:val="007456C8"/>
    <w:rsid w:val="007457D2"/>
    <w:rsid w:val="007463EC"/>
    <w:rsid w:val="00751022"/>
    <w:rsid w:val="00751202"/>
    <w:rsid w:val="00751541"/>
    <w:rsid w:val="00751C87"/>
    <w:rsid w:val="0075252C"/>
    <w:rsid w:val="00752E80"/>
    <w:rsid w:val="00753DAB"/>
    <w:rsid w:val="00753F1B"/>
    <w:rsid w:val="00755717"/>
    <w:rsid w:val="007558A7"/>
    <w:rsid w:val="007561A8"/>
    <w:rsid w:val="00757637"/>
    <w:rsid w:val="0075774E"/>
    <w:rsid w:val="00760089"/>
    <w:rsid w:val="00760096"/>
    <w:rsid w:val="007607FA"/>
    <w:rsid w:val="00761E5D"/>
    <w:rsid w:val="00761F8F"/>
    <w:rsid w:val="007626C6"/>
    <w:rsid w:val="00763166"/>
    <w:rsid w:val="00763534"/>
    <w:rsid w:val="007638FF"/>
    <w:rsid w:val="00763D1C"/>
    <w:rsid w:val="00765127"/>
    <w:rsid w:val="0076540D"/>
    <w:rsid w:val="00765E5E"/>
    <w:rsid w:val="0076625F"/>
    <w:rsid w:val="0076647A"/>
    <w:rsid w:val="0076688B"/>
    <w:rsid w:val="007668B9"/>
    <w:rsid w:val="00770478"/>
    <w:rsid w:val="007705BC"/>
    <w:rsid w:val="007705D4"/>
    <w:rsid w:val="00770B97"/>
    <w:rsid w:val="00770DE2"/>
    <w:rsid w:val="00770E9F"/>
    <w:rsid w:val="00771353"/>
    <w:rsid w:val="0077167E"/>
    <w:rsid w:val="00771F41"/>
    <w:rsid w:val="00772661"/>
    <w:rsid w:val="00772EA7"/>
    <w:rsid w:val="007730A8"/>
    <w:rsid w:val="007731E6"/>
    <w:rsid w:val="007739F6"/>
    <w:rsid w:val="00773A29"/>
    <w:rsid w:val="00773CA5"/>
    <w:rsid w:val="007747DB"/>
    <w:rsid w:val="00774D82"/>
    <w:rsid w:val="00774EBB"/>
    <w:rsid w:val="00774F6A"/>
    <w:rsid w:val="007752D9"/>
    <w:rsid w:val="0077537F"/>
    <w:rsid w:val="007755E9"/>
    <w:rsid w:val="00775BAD"/>
    <w:rsid w:val="00775C0D"/>
    <w:rsid w:val="00775C17"/>
    <w:rsid w:val="0077605B"/>
    <w:rsid w:val="0077624F"/>
    <w:rsid w:val="00776E8B"/>
    <w:rsid w:val="00777847"/>
    <w:rsid w:val="00777A3F"/>
    <w:rsid w:val="0078082D"/>
    <w:rsid w:val="00780C86"/>
    <w:rsid w:val="00780D4C"/>
    <w:rsid w:val="00782C3D"/>
    <w:rsid w:val="0078372F"/>
    <w:rsid w:val="00783BB8"/>
    <w:rsid w:val="00783BBB"/>
    <w:rsid w:val="00786A7E"/>
    <w:rsid w:val="00786E28"/>
    <w:rsid w:val="00787111"/>
    <w:rsid w:val="00787207"/>
    <w:rsid w:val="0078722D"/>
    <w:rsid w:val="00787B9D"/>
    <w:rsid w:val="00787FFC"/>
    <w:rsid w:val="00791401"/>
    <w:rsid w:val="007918F4"/>
    <w:rsid w:val="0079211D"/>
    <w:rsid w:val="007925F4"/>
    <w:rsid w:val="00792603"/>
    <w:rsid w:val="007929BE"/>
    <w:rsid w:val="00792D81"/>
    <w:rsid w:val="00793BC3"/>
    <w:rsid w:val="00794E49"/>
    <w:rsid w:val="007963E0"/>
    <w:rsid w:val="00796A09"/>
    <w:rsid w:val="00796E84"/>
    <w:rsid w:val="007974E3"/>
    <w:rsid w:val="007976E4"/>
    <w:rsid w:val="00797866"/>
    <w:rsid w:val="00797C85"/>
    <w:rsid w:val="007A04BF"/>
    <w:rsid w:val="007A096C"/>
    <w:rsid w:val="007A0DC8"/>
    <w:rsid w:val="007A1ED7"/>
    <w:rsid w:val="007A3A42"/>
    <w:rsid w:val="007A3F47"/>
    <w:rsid w:val="007A4FDC"/>
    <w:rsid w:val="007A4FDE"/>
    <w:rsid w:val="007A5235"/>
    <w:rsid w:val="007A5BBB"/>
    <w:rsid w:val="007A6C47"/>
    <w:rsid w:val="007A6F6D"/>
    <w:rsid w:val="007A7B25"/>
    <w:rsid w:val="007B034F"/>
    <w:rsid w:val="007B145D"/>
    <w:rsid w:val="007B151F"/>
    <w:rsid w:val="007B1E70"/>
    <w:rsid w:val="007B21A0"/>
    <w:rsid w:val="007B2415"/>
    <w:rsid w:val="007B28F9"/>
    <w:rsid w:val="007B294A"/>
    <w:rsid w:val="007B2AF5"/>
    <w:rsid w:val="007B2B12"/>
    <w:rsid w:val="007B30B1"/>
    <w:rsid w:val="007B32AA"/>
    <w:rsid w:val="007B37E4"/>
    <w:rsid w:val="007B3EAC"/>
    <w:rsid w:val="007B3F14"/>
    <w:rsid w:val="007B4444"/>
    <w:rsid w:val="007B4B04"/>
    <w:rsid w:val="007B599A"/>
    <w:rsid w:val="007B59D4"/>
    <w:rsid w:val="007B7891"/>
    <w:rsid w:val="007B7FEF"/>
    <w:rsid w:val="007C05C7"/>
    <w:rsid w:val="007C1026"/>
    <w:rsid w:val="007C1ED0"/>
    <w:rsid w:val="007C23CF"/>
    <w:rsid w:val="007C25B7"/>
    <w:rsid w:val="007C553B"/>
    <w:rsid w:val="007C6A00"/>
    <w:rsid w:val="007C6B1F"/>
    <w:rsid w:val="007C6DD0"/>
    <w:rsid w:val="007C7912"/>
    <w:rsid w:val="007C7AFB"/>
    <w:rsid w:val="007D019B"/>
    <w:rsid w:val="007D03C4"/>
    <w:rsid w:val="007D0A26"/>
    <w:rsid w:val="007D2E2C"/>
    <w:rsid w:val="007D354B"/>
    <w:rsid w:val="007D47FE"/>
    <w:rsid w:val="007D5395"/>
    <w:rsid w:val="007D5AAC"/>
    <w:rsid w:val="007D6301"/>
    <w:rsid w:val="007D7416"/>
    <w:rsid w:val="007D7CA7"/>
    <w:rsid w:val="007E0863"/>
    <w:rsid w:val="007E0A6A"/>
    <w:rsid w:val="007E10DE"/>
    <w:rsid w:val="007E1437"/>
    <w:rsid w:val="007E15D6"/>
    <w:rsid w:val="007E196A"/>
    <w:rsid w:val="007E2886"/>
    <w:rsid w:val="007E2B58"/>
    <w:rsid w:val="007E38D6"/>
    <w:rsid w:val="007E3F66"/>
    <w:rsid w:val="007E4826"/>
    <w:rsid w:val="007E487D"/>
    <w:rsid w:val="007E4C6A"/>
    <w:rsid w:val="007E4E69"/>
    <w:rsid w:val="007E5259"/>
    <w:rsid w:val="007E54E7"/>
    <w:rsid w:val="007E5792"/>
    <w:rsid w:val="007E6960"/>
    <w:rsid w:val="007E6AE5"/>
    <w:rsid w:val="007E6B1F"/>
    <w:rsid w:val="007E6C88"/>
    <w:rsid w:val="007E6DF9"/>
    <w:rsid w:val="007E799E"/>
    <w:rsid w:val="007F066F"/>
    <w:rsid w:val="007F0CD6"/>
    <w:rsid w:val="007F104C"/>
    <w:rsid w:val="007F1892"/>
    <w:rsid w:val="007F19CE"/>
    <w:rsid w:val="007F23CC"/>
    <w:rsid w:val="007F27B5"/>
    <w:rsid w:val="007F3AC3"/>
    <w:rsid w:val="007F40D9"/>
    <w:rsid w:val="007F46BD"/>
    <w:rsid w:val="007F46CC"/>
    <w:rsid w:val="007F48C7"/>
    <w:rsid w:val="007F5DD7"/>
    <w:rsid w:val="007F6160"/>
    <w:rsid w:val="007F6B60"/>
    <w:rsid w:val="007F6B7F"/>
    <w:rsid w:val="007F6F53"/>
    <w:rsid w:val="007F7A5B"/>
    <w:rsid w:val="007F7B63"/>
    <w:rsid w:val="007F7DE0"/>
    <w:rsid w:val="007F7F27"/>
    <w:rsid w:val="008014BC"/>
    <w:rsid w:val="008016D9"/>
    <w:rsid w:val="00801EA4"/>
    <w:rsid w:val="008027FA"/>
    <w:rsid w:val="00802CE2"/>
    <w:rsid w:val="00802E7E"/>
    <w:rsid w:val="00803139"/>
    <w:rsid w:val="00803842"/>
    <w:rsid w:val="00803AC0"/>
    <w:rsid w:val="00803B32"/>
    <w:rsid w:val="008047A8"/>
    <w:rsid w:val="008063EF"/>
    <w:rsid w:val="00806B32"/>
    <w:rsid w:val="00807409"/>
    <w:rsid w:val="00807579"/>
    <w:rsid w:val="008075E2"/>
    <w:rsid w:val="00810FF1"/>
    <w:rsid w:val="00812832"/>
    <w:rsid w:val="0081297F"/>
    <w:rsid w:val="008131A4"/>
    <w:rsid w:val="008132DE"/>
    <w:rsid w:val="00813D04"/>
    <w:rsid w:val="00814BD0"/>
    <w:rsid w:val="00814FB9"/>
    <w:rsid w:val="00815058"/>
    <w:rsid w:val="008151CC"/>
    <w:rsid w:val="008152FB"/>
    <w:rsid w:val="00815AF0"/>
    <w:rsid w:val="00815CF4"/>
    <w:rsid w:val="00815EAB"/>
    <w:rsid w:val="00815ED1"/>
    <w:rsid w:val="0081652D"/>
    <w:rsid w:val="008175DC"/>
    <w:rsid w:val="00817AF9"/>
    <w:rsid w:val="00817FCE"/>
    <w:rsid w:val="00820296"/>
    <w:rsid w:val="00820B59"/>
    <w:rsid w:val="008211EB"/>
    <w:rsid w:val="00821C01"/>
    <w:rsid w:val="00822061"/>
    <w:rsid w:val="00822272"/>
    <w:rsid w:val="00822F4B"/>
    <w:rsid w:val="00822FD1"/>
    <w:rsid w:val="008231B2"/>
    <w:rsid w:val="008239B6"/>
    <w:rsid w:val="00823EBD"/>
    <w:rsid w:val="008248A6"/>
    <w:rsid w:val="00824BA0"/>
    <w:rsid w:val="00824D5D"/>
    <w:rsid w:val="00824D7C"/>
    <w:rsid w:val="00825128"/>
    <w:rsid w:val="00826134"/>
    <w:rsid w:val="00826B82"/>
    <w:rsid w:val="008270E6"/>
    <w:rsid w:val="008271CA"/>
    <w:rsid w:val="00830AEB"/>
    <w:rsid w:val="00831ADE"/>
    <w:rsid w:val="00832A94"/>
    <w:rsid w:val="00833BB9"/>
    <w:rsid w:val="0083430E"/>
    <w:rsid w:val="008343C1"/>
    <w:rsid w:val="00834A2E"/>
    <w:rsid w:val="00834CCC"/>
    <w:rsid w:val="008371F9"/>
    <w:rsid w:val="00837349"/>
    <w:rsid w:val="008373B0"/>
    <w:rsid w:val="0083741E"/>
    <w:rsid w:val="008401D8"/>
    <w:rsid w:val="008402A4"/>
    <w:rsid w:val="00841286"/>
    <w:rsid w:val="00841D03"/>
    <w:rsid w:val="00843F4E"/>
    <w:rsid w:val="008440DE"/>
    <w:rsid w:val="008444DC"/>
    <w:rsid w:val="008445AC"/>
    <w:rsid w:val="008450A9"/>
    <w:rsid w:val="00845341"/>
    <w:rsid w:val="0084653D"/>
    <w:rsid w:val="008465C7"/>
    <w:rsid w:val="00846A2A"/>
    <w:rsid w:val="00846EF0"/>
    <w:rsid w:val="00846FF7"/>
    <w:rsid w:val="0085080D"/>
    <w:rsid w:val="00850843"/>
    <w:rsid w:val="00850B0A"/>
    <w:rsid w:val="00850BDF"/>
    <w:rsid w:val="00850DCB"/>
    <w:rsid w:val="00851915"/>
    <w:rsid w:val="0085195D"/>
    <w:rsid w:val="0085236B"/>
    <w:rsid w:val="0085283A"/>
    <w:rsid w:val="008542E3"/>
    <w:rsid w:val="008553AF"/>
    <w:rsid w:val="00855CBA"/>
    <w:rsid w:val="00856319"/>
    <w:rsid w:val="008568EA"/>
    <w:rsid w:val="00856D70"/>
    <w:rsid w:val="00856FA9"/>
    <w:rsid w:val="00857695"/>
    <w:rsid w:val="00857995"/>
    <w:rsid w:val="008622CE"/>
    <w:rsid w:val="00862304"/>
    <w:rsid w:val="00862BB1"/>
    <w:rsid w:val="00863BFD"/>
    <w:rsid w:val="008646FE"/>
    <w:rsid w:val="00864A6A"/>
    <w:rsid w:val="00865214"/>
    <w:rsid w:val="0086534F"/>
    <w:rsid w:val="00865B88"/>
    <w:rsid w:val="008660C6"/>
    <w:rsid w:val="0086645D"/>
    <w:rsid w:val="00866A6E"/>
    <w:rsid w:val="008671CA"/>
    <w:rsid w:val="00867260"/>
    <w:rsid w:val="008679EE"/>
    <w:rsid w:val="00867A80"/>
    <w:rsid w:val="00867BD8"/>
    <w:rsid w:val="0087054F"/>
    <w:rsid w:val="0087091E"/>
    <w:rsid w:val="00870F35"/>
    <w:rsid w:val="00871ADB"/>
    <w:rsid w:val="00872AC9"/>
    <w:rsid w:val="008730FB"/>
    <w:rsid w:val="008734B6"/>
    <w:rsid w:val="0087381A"/>
    <w:rsid w:val="00873EF4"/>
    <w:rsid w:val="00874A5F"/>
    <w:rsid w:val="0087557E"/>
    <w:rsid w:val="00875C3C"/>
    <w:rsid w:val="0087609F"/>
    <w:rsid w:val="00876BC2"/>
    <w:rsid w:val="00877283"/>
    <w:rsid w:val="008774D3"/>
    <w:rsid w:val="00877CE9"/>
    <w:rsid w:val="0088023C"/>
    <w:rsid w:val="00881CA2"/>
    <w:rsid w:val="00882403"/>
    <w:rsid w:val="00882696"/>
    <w:rsid w:val="00882C7F"/>
    <w:rsid w:val="008835AC"/>
    <w:rsid w:val="00883B9A"/>
    <w:rsid w:val="00884417"/>
    <w:rsid w:val="00884646"/>
    <w:rsid w:val="00884B03"/>
    <w:rsid w:val="00886B67"/>
    <w:rsid w:val="00886F15"/>
    <w:rsid w:val="00886F74"/>
    <w:rsid w:val="008874F7"/>
    <w:rsid w:val="00887A4F"/>
    <w:rsid w:val="008904CD"/>
    <w:rsid w:val="00890A06"/>
    <w:rsid w:val="00891534"/>
    <w:rsid w:val="0089196B"/>
    <w:rsid w:val="00891EB4"/>
    <w:rsid w:val="008928C8"/>
    <w:rsid w:val="00892DAB"/>
    <w:rsid w:val="00893D8B"/>
    <w:rsid w:val="0089405F"/>
    <w:rsid w:val="00895ABE"/>
    <w:rsid w:val="00895D43"/>
    <w:rsid w:val="00896B4D"/>
    <w:rsid w:val="008971B9"/>
    <w:rsid w:val="00897301"/>
    <w:rsid w:val="00897D5C"/>
    <w:rsid w:val="00897FFC"/>
    <w:rsid w:val="008A099E"/>
    <w:rsid w:val="008A113E"/>
    <w:rsid w:val="008A18D6"/>
    <w:rsid w:val="008A1E22"/>
    <w:rsid w:val="008A2462"/>
    <w:rsid w:val="008A2E6C"/>
    <w:rsid w:val="008A3295"/>
    <w:rsid w:val="008A3974"/>
    <w:rsid w:val="008A3BEB"/>
    <w:rsid w:val="008A400A"/>
    <w:rsid w:val="008A4515"/>
    <w:rsid w:val="008A5913"/>
    <w:rsid w:val="008A7BC9"/>
    <w:rsid w:val="008B00F8"/>
    <w:rsid w:val="008B0714"/>
    <w:rsid w:val="008B1691"/>
    <w:rsid w:val="008B1F85"/>
    <w:rsid w:val="008B265B"/>
    <w:rsid w:val="008B2A15"/>
    <w:rsid w:val="008B2F20"/>
    <w:rsid w:val="008B32AE"/>
    <w:rsid w:val="008B381E"/>
    <w:rsid w:val="008B3823"/>
    <w:rsid w:val="008B39A7"/>
    <w:rsid w:val="008B3D47"/>
    <w:rsid w:val="008B3DE4"/>
    <w:rsid w:val="008B3EA4"/>
    <w:rsid w:val="008B4182"/>
    <w:rsid w:val="008B4A97"/>
    <w:rsid w:val="008B4FD0"/>
    <w:rsid w:val="008B55F3"/>
    <w:rsid w:val="008B5F45"/>
    <w:rsid w:val="008B6505"/>
    <w:rsid w:val="008B65DB"/>
    <w:rsid w:val="008B66E3"/>
    <w:rsid w:val="008B6A9F"/>
    <w:rsid w:val="008B7389"/>
    <w:rsid w:val="008B77B5"/>
    <w:rsid w:val="008C0406"/>
    <w:rsid w:val="008C1180"/>
    <w:rsid w:val="008C1337"/>
    <w:rsid w:val="008C2433"/>
    <w:rsid w:val="008C274E"/>
    <w:rsid w:val="008C2D1F"/>
    <w:rsid w:val="008C37D5"/>
    <w:rsid w:val="008C4C76"/>
    <w:rsid w:val="008C5200"/>
    <w:rsid w:val="008C6008"/>
    <w:rsid w:val="008C69DC"/>
    <w:rsid w:val="008C6BE2"/>
    <w:rsid w:val="008C7E6A"/>
    <w:rsid w:val="008D02A3"/>
    <w:rsid w:val="008D04E2"/>
    <w:rsid w:val="008D0C36"/>
    <w:rsid w:val="008D0E75"/>
    <w:rsid w:val="008D1519"/>
    <w:rsid w:val="008D18BD"/>
    <w:rsid w:val="008D2666"/>
    <w:rsid w:val="008D3023"/>
    <w:rsid w:val="008D4718"/>
    <w:rsid w:val="008D486D"/>
    <w:rsid w:val="008D49A1"/>
    <w:rsid w:val="008D4C42"/>
    <w:rsid w:val="008D4E51"/>
    <w:rsid w:val="008D52C5"/>
    <w:rsid w:val="008D5A2E"/>
    <w:rsid w:val="008D7443"/>
    <w:rsid w:val="008D7DEA"/>
    <w:rsid w:val="008E0331"/>
    <w:rsid w:val="008E12ED"/>
    <w:rsid w:val="008E1BFC"/>
    <w:rsid w:val="008E1D57"/>
    <w:rsid w:val="008E29FF"/>
    <w:rsid w:val="008E3756"/>
    <w:rsid w:val="008E39E5"/>
    <w:rsid w:val="008E3CDB"/>
    <w:rsid w:val="008E420B"/>
    <w:rsid w:val="008E45E8"/>
    <w:rsid w:val="008E4A72"/>
    <w:rsid w:val="008E4D02"/>
    <w:rsid w:val="008E6166"/>
    <w:rsid w:val="008E707B"/>
    <w:rsid w:val="008F048D"/>
    <w:rsid w:val="008F0BAE"/>
    <w:rsid w:val="008F149D"/>
    <w:rsid w:val="008F1798"/>
    <w:rsid w:val="008F1D4F"/>
    <w:rsid w:val="008F1EDA"/>
    <w:rsid w:val="008F2A7D"/>
    <w:rsid w:val="008F2F0B"/>
    <w:rsid w:val="008F31DC"/>
    <w:rsid w:val="008F3902"/>
    <w:rsid w:val="008F3D78"/>
    <w:rsid w:val="008F492E"/>
    <w:rsid w:val="008F496D"/>
    <w:rsid w:val="008F4977"/>
    <w:rsid w:val="008F607B"/>
    <w:rsid w:val="008F657C"/>
    <w:rsid w:val="008F6D2B"/>
    <w:rsid w:val="008F726C"/>
    <w:rsid w:val="008F74CA"/>
    <w:rsid w:val="008F7621"/>
    <w:rsid w:val="008F78F6"/>
    <w:rsid w:val="0090037A"/>
    <w:rsid w:val="0090072B"/>
    <w:rsid w:val="009011B9"/>
    <w:rsid w:val="00901F86"/>
    <w:rsid w:val="009025F9"/>
    <w:rsid w:val="00903384"/>
    <w:rsid w:val="009033D0"/>
    <w:rsid w:val="00903C63"/>
    <w:rsid w:val="00903E4E"/>
    <w:rsid w:val="00904301"/>
    <w:rsid w:val="00905241"/>
    <w:rsid w:val="009077B1"/>
    <w:rsid w:val="00907BE1"/>
    <w:rsid w:val="00907EAF"/>
    <w:rsid w:val="00910E37"/>
    <w:rsid w:val="009113C8"/>
    <w:rsid w:val="00911A97"/>
    <w:rsid w:val="00911BD3"/>
    <w:rsid w:val="00912136"/>
    <w:rsid w:val="00912A7E"/>
    <w:rsid w:val="00913567"/>
    <w:rsid w:val="009149CB"/>
    <w:rsid w:val="00915358"/>
    <w:rsid w:val="00915682"/>
    <w:rsid w:val="00915C65"/>
    <w:rsid w:val="009177E6"/>
    <w:rsid w:val="00917EC1"/>
    <w:rsid w:val="009208E9"/>
    <w:rsid w:val="00920A8F"/>
    <w:rsid w:val="00921BC0"/>
    <w:rsid w:val="00921D0A"/>
    <w:rsid w:val="00922A27"/>
    <w:rsid w:val="00922F88"/>
    <w:rsid w:val="00923A99"/>
    <w:rsid w:val="009243F0"/>
    <w:rsid w:val="00924FC7"/>
    <w:rsid w:val="00925C64"/>
    <w:rsid w:val="00925F84"/>
    <w:rsid w:val="00926558"/>
    <w:rsid w:val="00926669"/>
    <w:rsid w:val="00927FD0"/>
    <w:rsid w:val="00930068"/>
    <w:rsid w:val="00930165"/>
    <w:rsid w:val="009303EC"/>
    <w:rsid w:val="00930945"/>
    <w:rsid w:val="009309FE"/>
    <w:rsid w:val="009311CB"/>
    <w:rsid w:val="0093238E"/>
    <w:rsid w:val="009325FE"/>
    <w:rsid w:val="00933F87"/>
    <w:rsid w:val="00934307"/>
    <w:rsid w:val="00934C7D"/>
    <w:rsid w:val="00934E20"/>
    <w:rsid w:val="00934FA7"/>
    <w:rsid w:val="0093512E"/>
    <w:rsid w:val="00935C07"/>
    <w:rsid w:val="0093708D"/>
    <w:rsid w:val="00937566"/>
    <w:rsid w:val="0093795A"/>
    <w:rsid w:val="009379A0"/>
    <w:rsid w:val="00940299"/>
    <w:rsid w:val="00941821"/>
    <w:rsid w:val="009418B3"/>
    <w:rsid w:val="00941BFF"/>
    <w:rsid w:val="00941C1B"/>
    <w:rsid w:val="00942305"/>
    <w:rsid w:val="00942C5A"/>
    <w:rsid w:val="00943132"/>
    <w:rsid w:val="00943615"/>
    <w:rsid w:val="0094384F"/>
    <w:rsid w:val="00943D63"/>
    <w:rsid w:val="00943DD8"/>
    <w:rsid w:val="00944A78"/>
    <w:rsid w:val="0094544B"/>
    <w:rsid w:val="0094562B"/>
    <w:rsid w:val="00945CAB"/>
    <w:rsid w:val="00946897"/>
    <w:rsid w:val="00947ABF"/>
    <w:rsid w:val="00947B38"/>
    <w:rsid w:val="00950189"/>
    <w:rsid w:val="00950EED"/>
    <w:rsid w:val="00950FA7"/>
    <w:rsid w:val="00952968"/>
    <w:rsid w:val="009537DE"/>
    <w:rsid w:val="009545AD"/>
    <w:rsid w:val="00955777"/>
    <w:rsid w:val="00955A34"/>
    <w:rsid w:val="00955F4F"/>
    <w:rsid w:val="009560BA"/>
    <w:rsid w:val="00956F3E"/>
    <w:rsid w:val="00957B8C"/>
    <w:rsid w:val="00957B8F"/>
    <w:rsid w:val="00957D07"/>
    <w:rsid w:val="0096165A"/>
    <w:rsid w:val="009617AC"/>
    <w:rsid w:val="00961822"/>
    <w:rsid w:val="00961F53"/>
    <w:rsid w:val="0096210A"/>
    <w:rsid w:val="009625CC"/>
    <w:rsid w:val="009625E7"/>
    <w:rsid w:val="00962881"/>
    <w:rsid w:val="009629E9"/>
    <w:rsid w:val="00962CB3"/>
    <w:rsid w:val="009636A6"/>
    <w:rsid w:val="0096456E"/>
    <w:rsid w:val="009653D3"/>
    <w:rsid w:val="00965597"/>
    <w:rsid w:val="00965A03"/>
    <w:rsid w:val="00965B07"/>
    <w:rsid w:val="00967435"/>
    <w:rsid w:val="009675E1"/>
    <w:rsid w:val="009679AB"/>
    <w:rsid w:val="00967AED"/>
    <w:rsid w:val="00967D11"/>
    <w:rsid w:val="00967F3C"/>
    <w:rsid w:val="00970089"/>
    <w:rsid w:val="00970FF0"/>
    <w:rsid w:val="00971EA4"/>
    <w:rsid w:val="00972AE9"/>
    <w:rsid w:val="00972EE1"/>
    <w:rsid w:val="0097328D"/>
    <w:rsid w:val="009733FE"/>
    <w:rsid w:val="00973C13"/>
    <w:rsid w:val="0097420A"/>
    <w:rsid w:val="00974AEB"/>
    <w:rsid w:val="00974F00"/>
    <w:rsid w:val="00975097"/>
    <w:rsid w:val="00975830"/>
    <w:rsid w:val="00975DE4"/>
    <w:rsid w:val="00975E0D"/>
    <w:rsid w:val="00976551"/>
    <w:rsid w:val="0097671A"/>
    <w:rsid w:val="00976B1C"/>
    <w:rsid w:val="00976DC8"/>
    <w:rsid w:val="00976FC1"/>
    <w:rsid w:val="00977D47"/>
    <w:rsid w:val="009800E3"/>
    <w:rsid w:val="009802F3"/>
    <w:rsid w:val="00980703"/>
    <w:rsid w:val="009811FB"/>
    <w:rsid w:val="009813C0"/>
    <w:rsid w:val="00981F99"/>
    <w:rsid w:val="00981FC0"/>
    <w:rsid w:val="00982327"/>
    <w:rsid w:val="00982854"/>
    <w:rsid w:val="00983AFE"/>
    <w:rsid w:val="00983DC5"/>
    <w:rsid w:val="00984BDE"/>
    <w:rsid w:val="0098547E"/>
    <w:rsid w:val="0098561B"/>
    <w:rsid w:val="00985BF2"/>
    <w:rsid w:val="00986231"/>
    <w:rsid w:val="0098684F"/>
    <w:rsid w:val="00986B62"/>
    <w:rsid w:val="00986C2E"/>
    <w:rsid w:val="00986C52"/>
    <w:rsid w:val="009872E5"/>
    <w:rsid w:val="00987874"/>
    <w:rsid w:val="00987AD8"/>
    <w:rsid w:val="00987D7B"/>
    <w:rsid w:val="00990345"/>
    <w:rsid w:val="0099034D"/>
    <w:rsid w:val="00990544"/>
    <w:rsid w:val="00990641"/>
    <w:rsid w:val="00990653"/>
    <w:rsid w:val="00990951"/>
    <w:rsid w:val="00991E91"/>
    <w:rsid w:val="00992514"/>
    <w:rsid w:val="00992FE3"/>
    <w:rsid w:val="00993220"/>
    <w:rsid w:val="00994240"/>
    <w:rsid w:val="0099540B"/>
    <w:rsid w:val="00995CA5"/>
    <w:rsid w:val="009962E9"/>
    <w:rsid w:val="00996310"/>
    <w:rsid w:val="00996DA0"/>
    <w:rsid w:val="00996F05"/>
    <w:rsid w:val="00997E52"/>
    <w:rsid w:val="009A03AA"/>
    <w:rsid w:val="009A09D3"/>
    <w:rsid w:val="009A0C8F"/>
    <w:rsid w:val="009A16A4"/>
    <w:rsid w:val="009A2254"/>
    <w:rsid w:val="009A24CA"/>
    <w:rsid w:val="009A3760"/>
    <w:rsid w:val="009A382E"/>
    <w:rsid w:val="009A3A20"/>
    <w:rsid w:val="009A4EF2"/>
    <w:rsid w:val="009A6CE8"/>
    <w:rsid w:val="009A6F17"/>
    <w:rsid w:val="009A7153"/>
    <w:rsid w:val="009A77C1"/>
    <w:rsid w:val="009A7B5F"/>
    <w:rsid w:val="009B084D"/>
    <w:rsid w:val="009B11E2"/>
    <w:rsid w:val="009B1393"/>
    <w:rsid w:val="009B18A5"/>
    <w:rsid w:val="009B24CD"/>
    <w:rsid w:val="009B4DB7"/>
    <w:rsid w:val="009B4FAF"/>
    <w:rsid w:val="009B5246"/>
    <w:rsid w:val="009B607B"/>
    <w:rsid w:val="009B6FFD"/>
    <w:rsid w:val="009B74E2"/>
    <w:rsid w:val="009B7B45"/>
    <w:rsid w:val="009C0BFB"/>
    <w:rsid w:val="009C1417"/>
    <w:rsid w:val="009C162B"/>
    <w:rsid w:val="009C2149"/>
    <w:rsid w:val="009C338F"/>
    <w:rsid w:val="009C3BC7"/>
    <w:rsid w:val="009C4145"/>
    <w:rsid w:val="009C46FB"/>
    <w:rsid w:val="009C4986"/>
    <w:rsid w:val="009C569B"/>
    <w:rsid w:val="009C5FDF"/>
    <w:rsid w:val="009C614B"/>
    <w:rsid w:val="009C660A"/>
    <w:rsid w:val="009C6980"/>
    <w:rsid w:val="009C6E87"/>
    <w:rsid w:val="009C787F"/>
    <w:rsid w:val="009D0D12"/>
    <w:rsid w:val="009D1212"/>
    <w:rsid w:val="009D1D40"/>
    <w:rsid w:val="009D1DFC"/>
    <w:rsid w:val="009D2011"/>
    <w:rsid w:val="009D269C"/>
    <w:rsid w:val="009D2E52"/>
    <w:rsid w:val="009D31AA"/>
    <w:rsid w:val="009D3AA1"/>
    <w:rsid w:val="009D52D3"/>
    <w:rsid w:val="009D5D67"/>
    <w:rsid w:val="009D670A"/>
    <w:rsid w:val="009D68CF"/>
    <w:rsid w:val="009D6A19"/>
    <w:rsid w:val="009D6DBA"/>
    <w:rsid w:val="009D7505"/>
    <w:rsid w:val="009D76A5"/>
    <w:rsid w:val="009E0644"/>
    <w:rsid w:val="009E0BE3"/>
    <w:rsid w:val="009E0DDF"/>
    <w:rsid w:val="009E120F"/>
    <w:rsid w:val="009E1318"/>
    <w:rsid w:val="009E1D77"/>
    <w:rsid w:val="009E20A4"/>
    <w:rsid w:val="009E259F"/>
    <w:rsid w:val="009E2D7A"/>
    <w:rsid w:val="009E34AB"/>
    <w:rsid w:val="009E4C95"/>
    <w:rsid w:val="009E54AC"/>
    <w:rsid w:val="009E5DCE"/>
    <w:rsid w:val="009E65D9"/>
    <w:rsid w:val="009E773F"/>
    <w:rsid w:val="009E7840"/>
    <w:rsid w:val="009F0E88"/>
    <w:rsid w:val="009F1300"/>
    <w:rsid w:val="009F2C22"/>
    <w:rsid w:val="009F3BCD"/>
    <w:rsid w:val="009F43BD"/>
    <w:rsid w:val="009F4481"/>
    <w:rsid w:val="009F4986"/>
    <w:rsid w:val="009F4BCE"/>
    <w:rsid w:val="009F54EE"/>
    <w:rsid w:val="009F5AE6"/>
    <w:rsid w:val="009F5B3A"/>
    <w:rsid w:val="009F6EF5"/>
    <w:rsid w:val="009F750F"/>
    <w:rsid w:val="00A0055E"/>
    <w:rsid w:val="00A00704"/>
    <w:rsid w:val="00A010BD"/>
    <w:rsid w:val="00A011B4"/>
    <w:rsid w:val="00A0121E"/>
    <w:rsid w:val="00A012E5"/>
    <w:rsid w:val="00A01917"/>
    <w:rsid w:val="00A01CA4"/>
    <w:rsid w:val="00A02754"/>
    <w:rsid w:val="00A027DA"/>
    <w:rsid w:val="00A02D38"/>
    <w:rsid w:val="00A0323A"/>
    <w:rsid w:val="00A03AD8"/>
    <w:rsid w:val="00A045F0"/>
    <w:rsid w:val="00A04644"/>
    <w:rsid w:val="00A04754"/>
    <w:rsid w:val="00A04C74"/>
    <w:rsid w:val="00A056FC"/>
    <w:rsid w:val="00A0599E"/>
    <w:rsid w:val="00A060FF"/>
    <w:rsid w:val="00A0664D"/>
    <w:rsid w:val="00A07614"/>
    <w:rsid w:val="00A10495"/>
    <w:rsid w:val="00A135D5"/>
    <w:rsid w:val="00A13B39"/>
    <w:rsid w:val="00A13C5B"/>
    <w:rsid w:val="00A140F1"/>
    <w:rsid w:val="00A145D2"/>
    <w:rsid w:val="00A15A5F"/>
    <w:rsid w:val="00A15C3A"/>
    <w:rsid w:val="00A165DE"/>
    <w:rsid w:val="00A16B24"/>
    <w:rsid w:val="00A1734B"/>
    <w:rsid w:val="00A17609"/>
    <w:rsid w:val="00A204E5"/>
    <w:rsid w:val="00A219D6"/>
    <w:rsid w:val="00A23493"/>
    <w:rsid w:val="00A237BC"/>
    <w:rsid w:val="00A24CB6"/>
    <w:rsid w:val="00A2573A"/>
    <w:rsid w:val="00A25815"/>
    <w:rsid w:val="00A26645"/>
    <w:rsid w:val="00A268D4"/>
    <w:rsid w:val="00A27100"/>
    <w:rsid w:val="00A2750C"/>
    <w:rsid w:val="00A277F0"/>
    <w:rsid w:val="00A3051F"/>
    <w:rsid w:val="00A30B34"/>
    <w:rsid w:val="00A30BF3"/>
    <w:rsid w:val="00A31090"/>
    <w:rsid w:val="00A32B36"/>
    <w:rsid w:val="00A32B37"/>
    <w:rsid w:val="00A32D4E"/>
    <w:rsid w:val="00A3310E"/>
    <w:rsid w:val="00A34FB6"/>
    <w:rsid w:val="00A35814"/>
    <w:rsid w:val="00A35E30"/>
    <w:rsid w:val="00A36DF0"/>
    <w:rsid w:val="00A373D0"/>
    <w:rsid w:val="00A3763E"/>
    <w:rsid w:val="00A37A55"/>
    <w:rsid w:val="00A37DFB"/>
    <w:rsid w:val="00A40063"/>
    <w:rsid w:val="00A40F10"/>
    <w:rsid w:val="00A41892"/>
    <w:rsid w:val="00A420C2"/>
    <w:rsid w:val="00A42772"/>
    <w:rsid w:val="00A42F03"/>
    <w:rsid w:val="00A43ACC"/>
    <w:rsid w:val="00A44BFC"/>
    <w:rsid w:val="00A454F3"/>
    <w:rsid w:val="00A455ED"/>
    <w:rsid w:val="00A459D1"/>
    <w:rsid w:val="00A45BA9"/>
    <w:rsid w:val="00A45C01"/>
    <w:rsid w:val="00A4617E"/>
    <w:rsid w:val="00A46874"/>
    <w:rsid w:val="00A501A9"/>
    <w:rsid w:val="00A5155A"/>
    <w:rsid w:val="00A5223B"/>
    <w:rsid w:val="00A5330D"/>
    <w:rsid w:val="00A535C6"/>
    <w:rsid w:val="00A53A7A"/>
    <w:rsid w:val="00A54489"/>
    <w:rsid w:val="00A551E1"/>
    <w:rsid w:val="00A559DB"/>
    <w:rsid w:val="00A55BD1"/>
    <w:rsid w:val="00A56544"/>
    <w:rsid w:val="00A56570"/>
    <w:rsid w:val="00A5668F"/>
    <w:rsid w:val="00A5716F"/>
    <w:rsid w:val="00A57AC7"/>
    <w:rsid w:val="00A61758"/>
    <w:rsid w:val="00A6210E"/>
    <w:rsid w:val="00A62513"/>
    <w:rsid w:val="00A62815"/>
    <w:rsid w:val="00A63A0D"/>
    <w:rsid w:val="00A6468E"/>
    <w:rsid w:val="00A65205"/>
    <w:rsid w:val="00A65D8B"/>
    <w:rsid w:val="00A66283"/>
    <w:rsid w:val="00A671AD"/>
    <w:rsid w:val="00A67322"/>
    <w:rsid w:val="00A67B42"/>
    <w:rsid w:val="00A70103"/>
    <w:rsid w:val="00A7040F"/>
    <w:rsid w:val="00A70C44"/>
    <w:rsid w:val="00A70DC6"/>
    <w:rsid w:val="00A70E1D"/>
    <w:rsid w:val="00A71466"/>
    <w:rsid w:val="00A7163B"/>
    <w:rsid w:val="00A71B50"/>
    <w:rsid w:val="00A71F8C"/>
    <w:rsid w:val="00A73E84"/>
    <w:rsid w:val="00A740F5"/>
    <w:rsid w:val="00A7467C"/>
    <w:rsid w:val="00A74CA3"/>
    <w:rsid w:val="00A75C90"/>
    <w:rsid w:val="00A75DF3"/>
    <w:rsid w:val="00A764C0"/>
    <w:rsid w:val="00A76A1D"/>
    <w:rsid w:val="00A76C6A"/>
    <w:rsid w:val="00A76EBC"/>
    <w:rsid w:val="00A76F56"/>
    <w:rsid w:val="00A77480"/>
    <w:rsid w:val="00A77F06"/>
    <w:rsid w:val="00A80DF5"/>
    <w:rsid w:val="00A80E3E"/>
    <w:rsid w:val="00A80E53"/>
    <w:rsid w:val="00A81989"/>
    <w:rsid w:val="00A81AA4"/>
    <w:rsid w:val="00A8205F"/>
    <w:rsid w:val="00A8219B"/>
    <w:rsid w:val="00A83DA7"/>
    <w:rsid w:val="00A83F1B"/>
    <w:rsid w:val="00A84483"/>
    <w:rsid w:val="00A84703"/>
    <w:rsid w:val="00A855B4"/>
    <w:rsid w:val="00A86A4A"/>
    <w:rsid w:val="00A86AA0"/>
    <w:rsid w:val="00A86F32"/>
    <w:rsid w:val="00A87BA0"/>
    <w:rsid w:val="00A87E9E"/>
    <w:rsid w:val="00A90E45"/>
    <w:rsid w:val="00A9175E"/>
    <w:rsid w:val="00A91965"/>
    <w:rsid w:val="00A91DF8"/>
    <w:rsid w:val="00A92410"/>
    <w:rsid w:val="00A92FC0"/>
    <w:rsid w:val="00A9422C"/>
    <w:rsid w:val="00A942D2"/>
    <w:rsid w:val="00A94C4A"/>
    <w:rsid w:val="00A956CB"/>
    <w:rsid w:val="00A963CE"/>
    <w:rsid w:val="00A96F5B"/>
    <w:rsid w:val="00A96F66"/>
    <w:rsid w:val="00A97108"/>
    <w:rsid w:val="00AA0860"/>
    <w:rsid w:val="00AA14C3"/>
    <w:rsid w:val="00AA166E"/>
    <w:rsid w:val="00AA1994"/>
    <w:rsid w:val="00AA2392"/>
    <w:rsid w:val="00AA3909"/>
    <w:rsid w:val="00AA4398"/>
    <w:rsid w:val="00AA540C"/>
    <w:rsid w:val="00AA6339"/>
    <w:rsid w:val="00AA729D"/>
    <w:rsid w:val="00AA7741"/>
    <w:rsid w:val="00AA7DF9"/>
    <w:rsid w:val="00AB0688"/>
    <w:rsid w:val="00AB0D3E"/>
    <w:rsid w:val="00AB12D3"/>
    <w:rsid w:val="00AB2120"/>
    <w:rsid w:val="00AB32E7"/>
    <w:rsid w:val="00AB432F"/>
    <w:rsid w:val="00AB5652"/>
    <w:rsid w:val="00AB56AC"/>
    <w:rsid w:val="00AB5D42"/>
    <w:rsid w:val="00AB60B4"/>
    <w:rsid w:val="00AB6806"/>
    <w:rsid w:val="00AB7033"/>
    <w:rsid w:val="00AB710E"/>
    <w:rsid w:val="00AB71A5"/>
    <w:rsid w:val="00AB7259"/>
    <w:rsid w:val="00AB76F0"/>
    <w:rsid w:val="00AB78E6"/>
    <w:rsid w:val="00AB79A2"/>
    <w:rsid w:val="00AB7A2F"/>
    <w:rsid w:val="00AB7BC9"/>
    <w:rsid w:val="00AB7ED0"/>
    <w:rsid w:val="00AC0883"/>
    <w:rsid w:val="00AC0BAE"/>
    <w:rsid w:val="00AC169F"/>
    <w:rsid w:val="00AC1999"/>
    <w:rsid w:val="00AC33BB"/>
    <w:rsid w:val="00AC3DAD"/>
    <w:rsid w:val="00AC3F6E"/>
    <w:rsid w:val="00AC4476"/>
    <w:rsid w:val="00AC4491"/>
    <w:rsid w:val="00AC4DA8"/>
    <w:rsid w:val="00AC506D"/>
    <w:rsid w:val="00AC6682"/>
    <w:rsid w:val="00AC670F"/>
    <w:rsid w:val="00AC74E0"/>
    <w:rsid w:val="00AC7D01"/>
    <w:rsid w:val="00AC7FE7"/>
    <w:rsid w:val="00AD12F7"/>
    <w:rsid w:val="00AD154C"/>
    <w:rsid w:val="00AD15A6"/>
    <w:rsid w:val="00AD1D06"/>
    <w:rsid w:val="00AD2203"/>
    <w:rsid w:val="00AD2721"/>
    <w:rsid w:val="00AD279C"/>
    <w:rsid w:val="00AD290A"/>
    <w:rsid w:val="00AD379D"/>
    <w:rsid w:val="00AD3C7C"/>
    <w:rsid w:val="00AD3E06"/>
    <w:rsid w:val="00AD40F1"/>
    <w:rsid w:val="00AD4E2D"/>
    <w:rsid w:val="00AD6A2C"/>
    <w:rsid w:val="00AD6A9E"/>
    <w:rsid w:val="00AD74E2"/>
    <w:rsid w:val="00AD757F"/>
    <w:rsid w:val="00AE027D"/>
    <w:rsid w:val="00AE044B"/>
    <w:rsid w:val="00AE0680"/>
    <w:rsid w:val="00AE0A46"/>
    <w:rsid w:val="00AE145F"/>
    <w:rsid w:val="00AE1678"/>
    <w:rsid w:val="00AE1797"/>
    <w:rsid w:val="00AE2D4A"/>
    <w:rsid w:val="00AE3C8C"/>
    <w:rsid w:val="00AE4718"/>
    <w:rsid w:val="00AE50D0"/>
    <w:rsid w:val="00AE5448"/>
    <w:rsid w:val="00AE5B2C"/>
    <w:rsid w:val="00AE5C32"/>
    <w:rsid w:val="00AE67D6"/>
    <w:rsid w:val="00AE6903"/>
    <w:rsid w:val="00AE6FD2"/>
    <w:rsid w:val="00AF02D6"/>
    <w:rsid w:val="00AF094E"/>
    <w:rsid w:val="00AF15B4"/>
    <w:rsid w:val="00AF22F5"/>
    <w:rsid w:val="00AF262A"/>
    <w:rsid w:val="00AF27F1"/>
    <w:rsid w:val="00AF2A96"/>
    <w:rsid w:val="00AF383D"/>
    <w:rsid w:val="00AF3C3B"/>
    <w:rsid w:val="00AF6875"/>
    <w:rsid w:val="00AF6947"/>
    <w:rsid w:val="00AF7166"/>
    <w:rsid w:val="00AF7524"/>
    <w:rsid w:val="00B00A7E"/>
    <w:rsid w:val="00B0150D"/>
    <w:rsid w:val="00B0183F"/>
    <w:rsid w:val="00B01F14"/>
    <w:rsid w:val="00B01F21"/>
    <w:rsid w:val="00B01FC7"/>
    <w:rsid w:val="00B02149"/>
    <w:rsid w:val="00B021F8"/>
    <w:rsid w:val="00B02526"/>
    <w:rsid w:val="00B026A7"/>
    <w:rsid w:val="00B02854"/>
    <w:rsid w:val="00B02DAB"/>
    <w:rsid w:val="00B030A1"/>
    <w:rsid w:val="00B0338C"/>
    <w:rsid w:val="00B0465A"/>
    <w:rsid w:val="00B04816"/>
    <w:rsid w:val="00B0481D"/>
    <w:rsid w:val="00B04EE1"/>
    <w:rsid w:val="00B05093"/>
    <w:rsid w:val="00B05E80"/>
    <w:rsid w:val="00B068D1"/>
    <w:rsid w:val="00B06B45"/>
    <w:rsid w:val="00B07B31"/>
    <w:rsid w:val="00B100B7"/>
    <w:rsid w:val="00B101ED"/>
    <w:rsid w:val="00B1048B"/>
    <w:rsid w:val="00B105B2"/>
    <w:rsid w:val="00B105C0"/>
    <w:rsid w:val="00B10C78"/>
    <w:rsid w:val="00B117DB"/>
    <w:rsid w:val="00B12EA4"/>
    <w:rsid w:val="00B12FBD"/>
    <w:rsid w:val="00B13211"/>
    <w:rsid w:val="00B136B0"/>
    <w:rsid w:val="00B1378F"/>
    <w:rsid w:val="00B138EB"/>
    <w:rsid w:val="00B14FA9"/>
    <w:rsid w:val="00B171DC"/>
    <w:rsid w:val="00B1721C"/>
    <w:rsid w:val="00B179CB"/>
    <w:rsid w:val="00B17B12"/>
    <w:rsid w:val="00B17B7B"/>
    <w:rsid w:val="00B17E5C"/>
    <w:rsid w:val="00B20C1A"/>
    <w:rsid w:val="00B21633"/>
    <w:rsid w:val="00B2236D"/>
    <w:rsid w:val="00B22572"/>
    <w:rsid w:val="00B23B14"/>
    <w:rsid w:val="00B23EB7"/>
    <w:rsid w:val="00B24624"/>
    <w:rsid w:val="00B2550B"/>
    <w:rsid w:val="00B25AFA"/>
    <w:rsid w:val="00B2675F"/>
    <w:rsid w:val="00B269A7"/>
    <w:rsid w:val="00B270B7"/>
    <w:rsid w:val="00B272D7"/>
    <w:rsid w:val="00B27D5E"/>
    <w:rsid w:val="00B3099F"/>
    <w:rsid w:val="00B31205"/>
    <w:rsid w:val="00B3123A"/>
    <w:rsid w:val="00B314CA"/>
    <w:rsid w:val="00B31C2A"/>
    <w:rsid w:val="00B31CD4"/>
    <w:rsid w:val="00B31E54"/>
    <w:rsid w:val="00B31FAC"/>
    <w:rsid w:val="00B3351C"/>
    <w:rsid w:val="00B33690"/>
    <w:rsid w:val="00B33752"/>
    <w:rsid w:val="00B350FD"/>
    <w:rsid w:val="00B36852"/>
    <w:rsid w:val="00B36A3E"/>
    <w:rsid w:val="00B378E1"/>
    <w:rsid w:val="00B37BCF"/>
    <w:rsid w:val="00B4046C"/>
    <w:rsid w:val="00B40D49"/>
    <w:rsid w:val="00B41AC1"/>
    <w:rsid w:val="00B420F2"/>
    <w:rsid w:val="00B42197"/>
    <w:rsid w:val="00B424D5"/>
    <w:rsid w:val="00B425A9"/>
    <w:rsid w:val="00B42C50"/>
    <w:rsid w:val="00B4409E"/>
    <w:rsid w:val="00B44936"/>
    <w:rsid w:val="00B44E2D"/>
    <w:rsid w:val="00B4509A"/>
    <w:rsid w:val="00B45A88"/>
    <w:rsid w:val="00B4636B"/>
    <w:rsid w:val="00B466C7"/>
    <w:rsid w:val="00B46717"/>
    <w:rsid w:val="00B47C3B"/>
    <w:rsid w:val="00B50187"/>
    <w:rsid w:val="00B5039C"/>
    <w:rsid w:val="00B51018"/>
    <w:rsid w:val="00B51951"/>
    <w:rsid w:val="00B519A4"/>
    <w:rsid w:val="00B51FDA"/>
    <w:rsid w:val="00B5208B"/>
    <w:rsid w:val="00B53633"/>
    <w:rsid w:val="00B5384B"/>
    <w:rsid w:val="00B5392D"/>
    <w:rsid w:val="00B5549B"/>
    <w:rsid w:val="00B55B82"/>
    <w:rsid w:val="00B57E24"/>
    <w:rsid w:val="00B60CB1"/>
    <w:rsid w:val="00B611EF"/>
    <w:rsid w:val="00B635A3"/>
    <w:rsid w:val="00B64201"/>
    <w:rsid w:val="00B64BAE"/>
    <w:rsid w:val="00B64D8A"/>
    <w:rsid w:val="00B65001"/>
    <w:rsid w:val="00B6545B"/>
    <w:rsid w:val="00B65D45"/>
    <w:rsid w:val="00B66025"/>
    <w:rsid w:val="00B67500"/>
    <w:rsid w:val="00B70329"/>
    <w:rsid w:val="00B708FD"/>
    <w:rsid w:val="00B71448"/>
    <w:rsid w:val="00B725D6"/>
    <w:rsid w:val="00B7477E"/>
    <w:rsid w:val="00B74E9D"/>
    <w:rsid w:val="00B758C1"/>
    <w:rsid w:val="00B75A12"/>
    <w:rsid w:val="00B7614B"/>
    <w:rsid w:val="00B76CD7"/>
    <w:rsid w:val="00B77374"/>
    <w:rsid w:val="00B77B2B"/>
    <w:rsid w:val="00B802D7"/>
    <w:rsid w:val="00B80582"/>
    <w:rsid w:val="00B80D92"/>
    <w:rsid w:val="00B82112"/>
    <w:rsid w:val="00B838B3"/>
    <w:rsid w:val="00B84258"/>
    <w:rsid w:val="00B84FAC"/>
    <w:rsid w:val="00B85A72"/>
    <w:rsid w:val="00B85F6B"/>
    <w:rsid w:val="00B86377"/>
    <w:rsid w:val="00B900DD"/>
    <w:rsid w:val="00B901EC"/>
    <w:rsid w:val="00B9032E"/>
    <w:rsid w:val="00B90443"/>
    <w:rsid w:val="00B90E48"/>
    <w:rsid w:val="00B90EA3"/>
    <w:rsid w:val="00B91195"/>
    <w:rsid w:val="00B911F0"/>
    <w:rsid w:val="00B91B5F"/>
    <w:rsid w:val="00B9249E"/>
    <w:rsid w:val="00B92715"/>
    <w:rsid w:val="00B92FD0"/>
    <w:rsid w:val="00B9333F"/>
    <w:rsid w:val="00B935F4"/>
    <w:rsid w:val="00B93790"/>
    <w:rsid w:val="00B94538"/>
    <w:rsid w:val="00B95023"/>
    <w:rsid w:val="00B951C1"/>
    <w:rsid w:val="00B952AB"/>
    <w:rsid w:val="00B95757"/>
    <w:rsid w:val="00B95B98"/>
    <w:rsid w:val="00B963AA"/>
    <w:rsid w:val="00B966E5"/>
    <w:rsid w:val="00B968E3"/>
    <w:rsid w:val="00B969AA"/>
    <w:rsid w:val="00B96E5A"/>
    <w:rsid w:val="00B97EBA"/>
    <w:rsid w:val="00BA10CD"/>
    <w:rsid w:val="00BA2110"/>
    <w:rsid w:val="00BA2A2B"/>
    <w:rsid w:val="00BA40A0"/>
    <w:rsid w:val="00BA4769"/>
    <w:rsid w:val="00BA49A6"/>
    <w:rsid w:val="00BA57E2"/>
    <w:rsid w:val="00BA6132"/>
    <w:rsid w:val="00BA6B0D"/>
    <w:rsid w:val="00BA710A"/>
    <w:rsid w:val="00BA74A1"/>
    <w:rsid w:val="00BA7AA1"/>
    <w:rsid w:val="00BB04DB"/>
    <w:rsid w:val="00BB0E08"/>
    <w:rsid w:val="00BB383A"/>
    <w:rsid w:val="00BB3CEA"/>
    <w:rsid w:val="00BB4645"/>
    <w:rsid w:val="00BB4956"/>
    <w:rsid w:val="00BB53B5"/>
    <w:rsid w:val="00BB64E3"/>
    <w:rsid w:val="00BB6A25"/>
    <w:rsid w:val="00BB71C5"/>
    <w:rsid w:val="00BB7507"/>
    <w:rsid w:val="00BB7BC0"/>
    <w:rsid w:val="00BC06C1"/>
    <w:rsid w:val="00BC1157"/>
    <w:rsid w:val="00BC12F5"/>
    <w:rsid w:val="00BC1483"/>
    <w:rsid w:val="00BC230F"/>
    <w:rsid w:val="00BC2531"/>
    <w:rsid w:val="00BC2C46"/>
    <w:rsid w:val="00BC30C4"/>
    <w:rsid w:val="00BC357C"/>
    <w:rsid w:val="00BC384F"/>
    <w:rsid w:val="00BC391C"/>
    <w:rsid w:val="00BC39CC"/>
    <w:rsid w:val="00BC42A2"/>
    <w:rsid w:val="00BC47C6"/>
    <w:rsid w:val="00BC5F2B"/>
    <w:rsid w:val="00BC5F85"/>
    <w:rsid w:val="00BC61AE"/>
    <w:rsid w:val="00BC6FAA"/>
    <w:rsid w:val="00BC754B"/>
    <w:rsid w:val="00BD011D"/>
    <w:rsid w:val="00BD086E"/>
    <w:rsid w:val="00BD0944"/>
    <w:rsid w:val="00BD0961"/>
    <w:rsid w:val="00BD0D86"/>
    <w:rsid w:val="00BD1C42"/>
    <w:rsid w:val="00BD505A"/>
    <w:rsid w:val="00BD5784"/>
    <w:rsid w:val="00BD6430"/>
    <w:rsid w:val="00BD7385"/>
    <w:rsid w:val="00BD7395"/>
    <w:rsid w:val="00BD7FDC"/>
    <w:rsid w:val="00BE01BE"/>
    <w:rsid w:val="00BE0747"/>
    <w:rsid w:val="00BE08AF"/>
    <w:rsid w:val="00BE0F1A"/>
    <w:rsid w:val="00BE1CF4"/>
    <w:rsid w:val="00BE3397"/>
    <w:rsid w:val="00BE36B5"/>
    <w:rsid w:val="00BE5855"/>
    <w:rsid w:val="00BE5857"/>
    <w:rsid w:val="00BE5DEC"/>
    <w:rsid w:val="00BE5E57"/>
    <w:rsid w:val="00BE6E7E"/>
    <w:rsid w:val="00BE7D2F"/>
    <w:rsid w:val="00BE7D9F"/>
    <w:rsid w:val="00BF06FD"/>
    <w:rsid w:val="00BF0A0F"/>
    <w:rsid w:val="00BF0D42"/>
    <w:rsid w:val="00BF1786"/>
    <w:rsid w:val="00BF1872"/>
    <w:rsid w:val="00BF1DDB"/>
    <w:rsid w:val="00BF2134"/>
    <w:rsid w:val="00BF21DE"/>
    <w:rsid w:val="00BF2454"/>
    <w:rsid w:val="00BF292B"/>
    <w:rsid w:val="00BF2D6B"/>
    <w:rsid w:val="00BF32D8"/>
    <w:rsid w:val="00BF3BE7"/>
    <w:rsid w:val="00BF4227"/>
    <w:rsid w:val="00BF46CC"/>
    <w:rsid w:val="00BF47B4"/>
    <w:rsid w:val="00BF51CB"/>
    <w:rsid w:val="00BF5BB6"/>
    <w:rsid w:val="00BF6DD8"/>
    <w:rsid w:val="00BF6DF0"/>
    <w:rsid w:val="00BF70E4"/>
    <w:rsid w:val="00BF7C28"/>
    <w:rsid w:val="00BF7E8F"/>
    <w:rsid w:val="00BF7F93"/>
    <w:rsid w:val="00C006C2"/>
    <w:rsid w:val="00C00CF5"/>
    <w:rsid w:val="00C00E94"/>
    <w:rsid w:val="00C0193B"/>
    <w:rsid w:val="00C01AA8"/>
    <w:rsid w:val="00C02611"/>
    <w:rsid w:val="00C02661"/>
    <w:rsid w:val="00C038B7"/>
    <w:rsid w:val="00C03B35"/>
    <w:rsid w:val="00C03C89"/>
    <w:rsid w:val="00C04689"/>
    <w:rsid w:val="00C05503"/>
    <w:rsid w:val="00C05BFA"/>
    <w:rsid w:val="00C06683"/>
    <w:rsid w:val="00C078A8"/>
    <w:rsid w:val="00C07E46"/>
    <w:rsid w:val="00C10325"/>
    <w:rsid w:val="00C10537"/>
    <w:rsid w:val="00C10A97"/>
    <w:rsid w:val="00C11FDF"/>
    <w:rsid w:val="00C121C8"/>
    <w:rsid w:val="00C12468"/>
    <w:rsid w:val="00C12CC5"/>
    <w:rsid w:val="00C12D3F"/>
    <w:rsid w:val="00C12F35"/>
    <w:rsid w:val="00C12F85"/>
    <w:rsid w:val="00C131A7"/>
    <w:rsid w:val="00C13217"/>
    <w:rsid w:val="00C139C2"/>
    <w:rsid w:val="00C13B89"/>
    <w:rsid w:val="00C1406F"/>
    <w:rsid w:val="00C152E5"/>
    <w:rsid w:val="00C15737"/>
    <w:rsid w:val="00C1634A"/>
    <w:rsid w:val="00C16FBE"/>
    <w:rsid w:val="00C17115"/>
    <w:rsid w:val="00C176DB"/>
    <w:rsid w:val="00C178E5"/>
    <w:rsid w:val="00C17B78"/>
    <w:rsid w:val="00C17DDD"/>
    <w:rsid w:val="00C17FE4"/>
    <w:rsid w:val="00C203FC"/>
    <w:rsid w:val="00C20BA0"/>
    <w:rsid w:val="00C20C36"/>
    <w:rsid w:val="00C21210"/>
    <w:rsid w:val="00C216A8"/>
    <w:rsid w:val="00C22271"/>
    <w:rsid w:val="00C22854"/>
    <w:rsid w:val="00C229CE"/>
    <w:rsid w:val="00C23091"/>
    <w:rsid w:val="00C2397C"/>
    <w:rsid w:val="00C25B74"/>
    <w:rsid w:val="00C25BA7"/>
    <w:rsid w:val="00C25CBE"/>
    <w:rsid w:val="00C26681"/>
    <w:rsid w:val="00C26A91"/>
    <w:rsid w:val="00C27BD9"/>
    <w:rsid w:val="00C27C39"/>
    <w:rsid w:val="00C301DA"/>
    <w:rsid w:val="00C306F6"/>
    <w:rsid w:val="00C30748"/>
    <w:rsid w:val="00C3109C"/>
    <w:rsid w:val="00C3126A"/>
    <w:rsid w:val="00C32BFD"/>
    <w:rsid w:val="00C32DC9"/>
    <w:rsid w:val="00C33915"/>
    <w:rsid w:val="00C33BA5"/>
    <w:rsid w:val="00C34B1D"/>
    <w:rsid w:val="00C3594B"/>
    <w:rsid w:val="00C36024"/>
    <w:rsid w:val="00C3717F"/>
    <w:rsid w:val="00C377E6"/>
    <w:rsid w:val="00C412E7"/>
    <w:rsid w:val="00C43811"/>
    <w:rsid w:val="00C475FA"/>
    <w:rsid w:val="00C51223"/>
    <w:rsid w:val="00C5152A"/>
    <w:rsid w:val="00C51A3C"/>
    <w:rsid w:val="00C51DB8"/>
    <w:rsid w:val="00C525CF"/>
    <w:rsid w:val="00C52770"/>
    <w:rsid w:val="00C5277D"/>
    <w:rsid w:val="00C53D92"/>
    <w:rsid w:val="00C53EFA"/>
    <w:rsid w:val="00C54043"/>
    <w:rsid w:val="00C550F4"/>
    <w:rsid w:val="00C562C7"/>
    <w:rsid w:val="00C5652E"/>
    <w:rsid w:val="00C56996"/>
    <w:rsid w:val="00C56BCB"/>
    <w:rsid w:val="00C570B5"/>
    <w:rsid w:val="00C57B2D"/>
    <w:rsid w:val="00C60144"/>
    <w:rsid w:val="00C60486"/>
    <w:rsid w:val="00C604F4"/>
    <w:rsid w:val="00C61127"/>
    <w:rsid w:val="00C62382"/>
    <w:rsid w:val="00C62850"/>
    <w:rsid w:val="00C62D24"/>
    <w:rsid w:val="00C630D9"/>
    <w:rsid w:val="00C641CC"/>
    <w:rsid w:val="00C64A9F"/>
    <w:rsid w:val="00C657B9"/>
    <w:rsid w:val="00C66E60"/>
    <w:rsid w:val="00C67C35"/>
    <w:rsid w:val="00C702B5"/>
    <w:rsid w:val="00C70432"/>
    <w:rsid w:val="00C70448"/>
    <w:rsid w:val="00C70BD8"/>
    <w:rsid w:val="00C72980"/>
    <w:rsid w:val="00C72B33"/>
    <w:rsid w:val="00C72FFC"/>
    <w:rsid w:val="00C74179"/>
    <w:rsid w:val="00C747DA"/>
    <w:rsid w:val="00C74EEA"/>
    <w:rsid w:val="00C750C4"/>
    <w:rsid w:val="00C75C11"/>
    <w:rsid w:val="00C75D27"/>
    <w:rsid w:val="00C764FF"/>
    <w:rsid w:val="00C7678A"/>
    <w:rsid w:val="00C77563"/>
    <w:rsid w:val="00C7776D"/>
    <w:rsid w:val="00C80361"/>
    <w:rsid w:val="00C80380"/>
    <w:rsid w:val="00C81387"/>
    <w:rsid w:val="00C81AAE"/>
    <w:rsid w:val="00C8229E"/>
    <w:rsid w:val="00C82E78"/>
    <w:rsid w:val="00C82F2D"/>
    <w:rsid w:val="00C838FD"/>
    <w:rsid w:val="00C83D0F"/>
    <w:rsid w:val="00C83DA2"/>
    <w:rsid w:val="00C83DA4"/>
    <w:rsid w:val="00C840A9"/>
    <w:rsid w:val="00C84124"/>
    <w:rsid w:val="00C84878"/>
    <w:rsid w:val="00C8505A"/>
    <w:rsid w:val="00C85BA7"/>
    <w:rsid w:val="00C863E1"/>
    <w:rsid w:val="00C86735"/>
    <w:rsid w:val="00C8674A"/>
    <w:rsid w:val="00C86F11"/>
    <w:rsid w:val="00C87170"/>
    <w:rsid w:val="00C87487"/>
    <w:rsid w:val="00C87793"/>
    <w:rsid w:val="00C87900"/>
    <w:rsid w:val="00C87A2E"/>
    <w:rsid w:val="00C87B8A"/>
    <w:rsid w:val="00C9241A"/>
    <w:rsid w:val="00C93051"/>
    <w:rsid w:val="00C93663"/>
    <w:rsid w:val="00C9407E"/>
    <w:rsid w:val="00C94BAD"/>
    <w:rsid w:val="00C95472"/>
    <w:rsid w:val="00C95BBE"/>
    <w:rsid w:val="00C95DC0"/>
    <w:rsid w:val="00C95E6C"/>
    <w:rsid w:val="00C96615"/>
    <w:rsid w:val="00C9693B"/>
    <w:rsid w:val="00C96E04"/>
    <w:rsid w:val="00C97678"/>
    <w:rsid w:val="00C979C1"/>
    <w:rsid w:val="00CA049B"/>
    <w:rsid w:val="00CA05AF"/>
    <w:rsid w:val="00CA1B32"/>
    <w:rsid w:val="00CA1CA0"/>
    <w:rsid w:val="00CA2333"/>
    <w:rsid w:val="00CA2599"/>
    <w:rsid w:val="00CA25EF"/>
    <w:rsid w:val="00CA2CE2"/>
    <w:rsid w:val="00CA35A2"/>
    <w:rsid w:val="00CA39D6"/>
    <w:rsid w:val="00CA418F"/>
    <w:rsid w:val="00CA4323"/>
    <w:rsid w:val="00CA4782"/>
    <w:rsid w:val="00CA5048"/>
    <w:rsid w:val="00CA53F4"/>
    <w:rsid w:val="00CA5D58"/>
    <w:rsid w:val="00CA6587"/>
    <w:rsid w:val="00CA71DF"/>
    <w:rsid w:val="00CA7B13"/>
    <w:rsid w:val="00CB0D7E"/>
    <w:rsid w:val="00CB2F03"/>
    <w:rsid w:val="00CB2F2C"/>
    <w:rsid w:val="00CB35B2"/>
    <w:rsid w:val="00CB3B2D"/>
    <w:rsid w:val="00CB4005"/>
    <w:rsid w:val="00CB469E"/>
    <w:rsid w:val="00CB4BDD"/>
    <w:rsid w:val="00CB5821"/>
    <w:rsid w:val="00CB64D0"/>
    <w:rsid w:val="00CB7881"/>
    <w:rsid w:val="00CB7ABE"/>
    <w:rsid w:val="00CC0462"/>
    <w:rsid w:val="00CC1D65"/>
    <w:rsid w:val="00CC3DEE"/>
    <w:rsid w:val="00CD0622"/>
    <w:rsid w:val="00CD0833"/>
    <w:rsid w:val="00CD0A71"/>
    <w:rsid w:val="00CD0F2E"/>
    <w:rsid w:val="00CD1756"/>
    <w:rsid w:val="00CD1CD5"/>
    <w:rsid w:val="00CD3193"/>
    <w:rsid w:val="00CD3B7C"/>
    <w:rsid w:val="00CD3DB4"/>
    <w:rsid w:val="00CD4C1E"/>
    <w:rsid w:val="00CD53A3"/>
    <w:rsid w:val="00CD558F"/>
    <w:rsid w:val="00CD5B99"/>
    <w:rsid w:val="00CD6402"/>
    <w:rsid w:val="00CD678D"/>
    <w:rsid w:val="00CD6CAE"/>
    <w:rsid w:val="00CD7798"/>
    <w:rsid w:val="00CD7B40"/>
    <w:rsid w:val="00CE00CC"/>
    <w:rsid w:val="00CE0917"/>
    <w:rsid w:val="00CE126F"/>
    <w:rsid w:val="00CE1606"/>
    <w:rsid w:val="00CE2708"/>
    <w:rsid w:val="00CE3F03"/>
    <w:rsid w:val="00CE4252"/>
    <w:rsid w:val="00CE4328"/>
    <w:rsid w:val="00CE4530"/>
    <w:rsid w:val="00CE466B"/>
    <w:rsid w:val="00CE4B18"/>
    <w:rsid w:val="00CE55E3"/>
    <w:rsid w:val="00CE60F1"/>
    <w:rsid w:val="00CE6344"/>
    <w:rsid w:val="00CE63A6"/>
    <w:rsid w:val="00CE681C"/>
    <w:rsid w:val="00CE68B5"/>
    <w:rsid w:val="00CF0023"/>
    <w:rsid w:val="00CF1B04"/>
    <w:rsid w:val="00CF21CB"/>
    <w:rsid w:val="00CF293E"/>
    <w:rsid w:val="00CF2C0B"/>
    <w:rsid w:val="00CF31E6"/>
    <w:rsid w:val="00CF332D"/>
    <w:rsid w:val="00CF3829"/>
    <w:rsid w:val="00CF52C1"/>
    <w:rsid w:val="00CF5507"/>
    <w:rsid w:val="00CF551D"/>
    <w:rsid w:val="00CF5604"/>
    <w:rsid w:val="00CF58F0"/>
    <w:rsid w:val="00CF60A5"/>
    <w:rsid w:val="00CF62F5"/>
    <w:rsid w:val="00CF6382"/>
    <w:rsid w:val="00CF653C"/>
    <w:rsid w:val="00CF697D"/>
    <w:rsid w:val="00CF6AA6"/>
    <w:rsid w:val="00CF71E0"/>
    <w:rsid w:val="00CF7C77"/>
    <w:rsid w:val="00D0068A"/>
    <w:rsid w:val="00D007A8"/>
    <w:rsid w:val="00D00B9C"/>
    <w:rsid w:val="00D00DAF"/>
    <w:rsid w:val="00D0177E"/>
    <w:rsid w:val="00D02033"/>
    <w:rsid w:val="00D02556"/>
    <w:rsid w:val="00D03353"/>
    <w:rsid w:val="00D03D85"/>
    <w:rsid w:val="00D04433"/>
    <w:rsid w:val="00D04591"/>
    <w:rsid w:val="00D046E7"/>
    <w:rsid w:val="00D063B0"/>
    <w:rsid w:val="00D06526"/>
    <w:rsid w:val="00D072D2"/>
    <w:rsid w:val="00D0788E"/>
    <w:rsid w:val="00D1031C"/>
    <w:rsid w:val="00D10BAB"/>
    <w:rsid w:val="00D10DF9"/>
    <w:rsid w:val="00D11012"/>
    <w:rsid w:val="00D129FC"/>
    <w:rsid w:val="00D13824"/>
    <w:rsid w:val="00D13D0D"/>
    <w:rsid w:val="00D14307"/>
    <w:rsid w:val="00D14E35"/>
    <w:rsid w:val="00D15CE2"/>
    <w:rsid w:val="00D16203"/>
    <w:rsid w:val="00D169A2"/>
    <w:rsid w:val="00D169DC"/>
    <w:rsid w:val="00D16CE5"/>
    <w:rsid w:val="00D17220"/>
    <w:rsid w:val="00D17BE5"/>
    <w:rsid w:val="00D17F7A"/>
    <w:rsid w:val="00D20399"/>
    <w:rsid w:val="00D204D0"/>
    <w:rsid w:val="00D220A5"/>
    <w:rsid w:val="00D22ECD"/>
    <w:rsid w:val="00D23B47"/>
    <w:rsid w:val="00D23E4B"/>
    <w:rsid w:val="00D24898"/>
    <w:rsid w:val="00D24EA0"/>
    <w:rsid w:val="00D255E9"/>
    <w:rsid w:val="00D2576F"/>
    <w:rsid w:val="00D25A03"/>
    <w:rsid w:val="00D25A9B"/>
    <w:rsid w:val="00D25D7A"/>
    <w:rsid w:val="00D26A39"/>
    <w:rsid w:val="00D30458"/>
    <w:rsid w:val="00D308AF"/>
    <w:rsid w:val="00D31CC9"/>
    <w:rsid w:val="00D32CAF"/>
    <w:rsid w:val="00D32F6A"/>
    <w:rsid w:val="00D332B5"/>
    <w:rsid w:val="00D33C54"/>
    <w:rsid w:val="00D33F66"/>
    <w:rsid w:val="00D34F42"/>
    <w:rsid w:val="00D35A33"/>
    <w:rsid w:val="00D360D9"/>
    <w:rsid w:val="00D36BC4"/>
    <w:rsid w:val="00D36C39"/>
    <w:rsid w:val="00D36EF7"/>
    <w:rsid w:val="00D40826"/>
    <w:rsid w:val="00D41C62"/>
    <w:rsid w:val="00D41C92"/>
    <w:rsid w:val="00D41D23"/>
    <w:rsid w:val="00D425B3"/>
    <w:rsid w:val="00D435A8"/>
    <w:rsid w:val="00D43BCC"/>
    <w:rsid w:val="00D44E99"/>
    <w:rsid w:val="00D45CB3"/>
    <w:rsid w:val="00D460FA"/>
    <w:rsid w:val="00D471A8"/>
    <w:rsid w:val="00D4759D"/>
    <w:rsid w:val="00D5048E"/>
    <w:rsid w:val="00D50AA9"/>
    <w:rsid w:val="00D50CF1"/>
    <w:rsid w:val="00D523A4"/>
    <w:rsid w:val="00D52E52"/>
    <w:rsid w:val="00D533B1"/>
    <w:rsid w:val="00D54491"/>
    <w:rsid w:val="00D553C8"/>
    <w:rsid w:val="00D559F5"/>
    <w:rsid w:val="00D57C24"/>
    <w:rsid w:val="00D61161"/>
    <w:rsid w:val="00D6248E"/>
    <w:rsid w:val="00D62509"/>
    <w:rsid w:val="00D646EA"/>
    <w:rsid w:val="00D64F05"/>
    <w:rsid w:val="00D651CC"/>
    <w:rsid w:val="00D662C0"/>
    <w:rsid w:val="00D66840"/>
    <w:rsid w:val="00D671C4"/>
    <w:rsid w:val="00D67550"/>
    <w:rsid w:val="00D67A8C"/>
    <w:rsid w:val="00D7006E"/>
    <w:rsid w:val="00D7077E"/>
    <w:rsid w:val="00D71E60"/>
    <w:rsid w:val="00D7229B"/>
    <w:rsid w:val="00D7294A"/>
    <w:rsid w:val="00D7317D"/>
    <w:rsid w:val="00D74127"/>
    <w:rsid w:val="00D7471A"/>
    <w:rsid w:val="00D75220"/>
    <w:rsid w:val="00D75DF9"/>
    <w:rsid w:val="00D76181"/>
    <w:rsid w:val="00D76CFB"/>
    <w:rsid w:val="00D77A94"/>
    <w:rsid w:val="00D801CB"/>
    <w:rsid w:val="00D806C4"/>
    <w:rsid w:val="00D81AD4"/>
    <w:rsid w:val="00D820C3"/>
    <w:rsid w:val="00D829DE"/>
    <w:rsid w:val="00D83103"/>
    <w:rsid w:val="00D8329C"/>
    <w:rsid w:val="00D83DD0"/>
    <w:rsid w:val="00D83E55"/>
    <w:rsid w:val="00D84770"/>
    <w:rsid w:val="00D84BAE"/>
    <w:rsid w:val="00D84F4D"/>
    <w:rsid w:val="00D854D6"/>
    <w:rsid w:val="00D85846"/>
    <w:rsid w:val="00D861C3"/>
    <w:rsid w:val="00D86478"/>
    <w:rsid w:val="00D8783D"/>
    <w:rsid w:val="00D9031A"/>
    <w:rsid w:val="00D9062C"/>
    <w:rsid w:val="00D906B1"/>
    <w:rsid w:val="00D91215"/>
    <w:rsid w:val="00D91FF5"/>
    <w:rsid w:val="00D92C6B"/>
    <w:rsid w:val="00D93763"/>
    <w:rsid w:val="00D93980"/>
    <w:rsid w:val="00D94496"/>
    <w:rsid w:val="00D9452B"/>
    <w:rsid w:val="00D94596"/>
    <w:rsid w:val="00D95907"/>
    <w:rsid w:val="00D9765E"/>
    <w:rsid w:val="00D9796B"/>
    <w:rsid w:val="00DA0A15"/>
    <w:rsid w:val="00DA230B"/>
    <w:rsid w:val="00DA2353"/>
    <w:rsid w:val="00DA2381"/>
    <w:rsid w:val="00DA2966"/>
    <w:rsid w:val="00DA35EB"/>
    <w:rsid w:val="00DA372E"/>
    <w:rsid w:val="00DA4195"/>
    <w:rsid w:val="00DA431B"/>
    <w:rsid w:val="00DA4EFF"/>
    <w:rsid w:val="00DA531E"/>
    <w:rsid w:val="00DA555A"/>
    <w:rsid w:val="00DA5902"/>
    <w:rsid w:val="00DA63A7"/>
    <w:rsid w:val="00DA6D0A"/>
    <w:rsid w:val="00DB01EC"/>
    <w:rsid w:val="00DB0581"/>
    <w:rsid w:val="00DB082E"/>
    <w:rsid w:val="00DB1202"/>
    <w:rsid w:val="00DB1289"/>
    <w:rsid w:val="00DB1531"/>
    <w:rsid w:val="00DB1BD8"/>
    <w:rsid w:val="00DB48F3"/>
    <w:rsid w:val="00DB4B7F"/>
    <w:rsid w:val="00DB534E"/>
    <w:rsid w:val="00DB53E1"/>
    <w:rsid w:val="00DB5A32"/>
    <w:rsid w:val="00DB70FF"/>
    <w:rsid w:val="00DC09EA"/>
    <w:rsid w:val="00DC0A4A"/>
    <w:rsid w:val="00DC0C07"/>
    <w:rsid w:val="00DC1481"/>
    <w:rsid w:val="00DC15C9"/>
    <w:rsid w:val="00DC1B28"/>
    <w:rsid w:val="00DC286E"/>
    <w:rsid w:val="00DC325E"/>
    <w:rsid w:val="00DC3D21"/>
    <w:rsid w:val="00DC3E45"/>
    <w:rsid w:val="00DC4885"/>
    <w:rsid w:val="00DC4CCC"/>
    <w:rsid w:val="00DC5008"/>
    <w:rsid w:val="00DC6238"/>
    <w:rsid w:val="00DC7274"/>
    <w:rsid w:val="00DC73F2"/>
    <w:rsid w:val="00DC7A87"/>
    <w:rsid w:val="00DC7DBE"/>
    <w:rsid w:val="00DD099A"/>
    <w:rsid w:val="00DD0E17"/>
    <w:rsid w:val="00DD30DB"/>
    <w:rsid w:val="00DD325A"/>
    <w:rsid w:val="00DD3367"/>
    <w:rsid w:val="00DD3469"/>
    <w:rsid w:val="00DD3768"/>
    <w:rsid w:val="00DD4347"/>
    <w:rsid w:val="00DD5288"/>
    <w:rsid w:val="00DD66D3"/>
    <w:rsid w:val="00DD6DA5"/>
    <w:rsid w:val="00DE054C"/>
    <w:rsid w:val="00DE06AA"/>
    <w:rsid w:val="00DE1676"/>
    <w:rsid w:val="00DE1A7A"/>
    <w:rsid w:val="00DE360D"/>
    <w:rsid w:val="00DE3EA0"/>
    <w:rsid w:val="00DE46B5"/>
    <w:rsid w:val="00DE46D6"/>
    <w:rsid w:val="00DE4802"/>
    <w:rsid w:val="00DE5588"/>
    <w:rsid w:val="00DE5C4A"/>
    <w:rsid w:val="00DE6DDD"/>
    <w:rsid w:val="00DE736D"/>
    <w:rsid w:val="00DF07D7"/>
    <w:rsid w:val="00DF0A53"/>
    <w:rsid w:val="00DF2219"/>
    <w:rsid w:val="00DF2262"/>
    <w:rsid w:val="00DF2655"/>
    <w:rsid w:val="00DF2D78"/>
    <w:rsid w:val="00DF2FD1"/>
    <w:rsid w:val="00DF375D"/>
    <w:rsid w:val="00DF4001"/>
    <w:rsid w:val="00DF478D"/>
    <w:rsid w:val="00DF6F38"/>
    <w:rsid w:val="00E003E6"/>
    <w:rsid w:val="00E0074F"/>
    <w:rsid w:val="00E01BC2"/>
    <w:rsid w:val="00E0247F"/>
    <w:rsid w:val="00E02E14"/>
    <w:rsid w:val="00E02F24"/>
    <w:rsid w:val="00E03836"/>
    <w:rsid w:val="00E03C53"/>
    <w:rsid w:val="00E05104"/>
    <w:rsid w:val="00E062E6"/>
    <w:rsid w:val="00E0773D"/>
    <w:rsid w:val="00E0794A"/>
    <w:rsid w:val="00E07EAD"/>
    <w:rsid w:val="00E10CE7"/>
    <w:rsid w:val="00E110E1"/>
    <w:rsid w:val="00E11221"/>
    <w:rsid w:val="00E11323"/>
    <w:rsid w:val="00E11834"/>
    <w:rsid w:val="00E124DF"/>
    <w:rsid w:val="00E12853"/>
    <w:rsid w:val="00E134C6"/>
    <w:rsid w:val="00E1392F"/>
    <w:rsid w:val="00E13C71"/>
    <w:rsid w:val="00E13FBF"/>
    <w:rsid w:val="00E1427B"/>
    <w:rsid w:val="00E1445D"/>
    <w:rsid w:val="00E14B19"/>
    <w:rsid w:val="00E14CF8"/>
    <w:rsid w:val="00E14FB2"/>
    <w:rsid w:val="00E1590B"/>
    <w:rsid w:val="00E159B0"/>
    <w:rsid w:val="00E164B3"/>
    <w:rsid w:val="00E1766B"/>
    <w:rsid w:val="00E17C74"/>
    <w:rsid w:val="00E2367C"/>
    <w:rsid w:val="00E238ED"/>
    <w:rsid w:val="00E23987"/>
    <w:rsid w:val="00E24050"/>
    <w:rsid w:val="00E241AE"/>
    <w:rsid w:val="00E244CC"/>
    <w:rsid w:val="00E24E01"/>
    <w:rsid w:val="00E25B71"/>
    <w:rsid w:val="00E26223"/>
    <w:rsid w:val="00E26F25"/>
    <w:rsid w:val="00E27371"/>
    <w:rsid w:val="00E2779C"/>
    <w:rsid w:val="00E321DB"/>
    <w:rsid w:val="00E324D1"/>
    <w:rsid w:val="00E3269A"/>
    <w:rsid w:val="00E340E3"/>
    <w:rsid w:val="00E34770"/>
    <w:rsid w:val="00E35794"/>
    <w:rsid w:val="00E36225"/>
    <w:rsid w:val="00E36322"/>
    <w:rsid w:val="00E3669D"/>
    <w:rsid w:val="00E408CE"/>
    <w:rsid w:val="00E4194D"/>
    <w:rsid w:val="00E42255"/>
    <w:rsid w:val="00E4272F"/>
    <w:rsid w:val="00E42A74"/>
    <w:rsid w:val="00E42E4D"/>
    <w:rsid w:val="00E4308D"/>
    <w:rsid w:val="00E4332B"/>
    <w:rsid w:val="00E4363A"/>
    <w:rsid w:val="00E43692"/>
    <w:rsid w:val="00E45AAD"/>
    <w:rsid w:val="00E45C04"/>
    <w:rsid w:val="00E4640B"/>
    <w:rsid w:val="00E46B85"/>
    <w:rsid w:val="00E46C52"/>
    <w:rsid w:val="00E471EA"/>
    <w:rsid w:val="00E478D7"/>
    <w:rsid w:val="00E5059B"/>
    <w:rsid w:val="00E505C8"/>
    <w:rsid w:val="00E515C4"/>
    <w:rsid w:val="00E51672"/>
    <w:rsid w:val="00E51859"/>
    <w:rsid w:val="00E5232A"/>
    <w:rsid w:val="00E52952"/>
    <w:rsid w:val="00E531F2"/>
    <w:rsid w:val="00E53416"/>
    <w:rsid w:val="00E53DAA"/>
    <w:rsid w:val="00E555C9"/>
    <w:rsid w:val="00E556F5"/>
    <w:rsid w:val="00E564FB"/>
    <w:rsid w:val="00E575D5"/>
    <w:rsid w:val="00E57652"/>
    <w:rsid w:val="00E6034A"/>
    <w:rsid w:val="00E6036A"/>
    <w:rsid w:val="00E610FD"/>
    <w:rsid w:val="00E61BDD"/>
    <w:rsid w:val="00E627AA"/>
    <w:rsid w:val="00E635C4"/>
    <w:rsid w:val="00E64361"/>
    <w:rsid w:val="00E645B3"/>
    <w:rsid w:val="00E647E6"/>
    <w:rsid w:val="00E64D7C"/>
    <w:rsid w:val="00E64EB0"/>
    <w:rsid w:val="00E6562F"/>
    <w:rsid w:val="00E6624D"/>
    <w:rsid w:val="00E674FF"/>
    <w:rsid w:val="00E677EB"/>
    <w:rsid w:val="00E70136"/>
    <w:rsid w:val="00E70A53"/>
    <w:rsid w:val="00E70DBD"/>
    <w:rsid w:val="00E711A6"/>
    <w:rsid w:val="00E71932"/>
    <w:rsid w:val="00E71A7B"/>
    <w:rsid w:val="00E72366"/>
    <w:rsid w:val="00E73001"/>
    <w:rsid w:val="00E742CE"/>
    <w:rsid w:val="00E74411"/>
    <w:rsid w:val="00E74CEB"/>
    <w:rsid w:val="00E75473"/>
    <w:rsid w:val="00E7555F"/>
    <w:rsid w:val="00E75BDB"/>
    <w:rsid w:val="00E764F3"/>
    <w:rsid w:val="00E767D6"/>
    <w:rsid w:val="00E76A85"/>
    <w:rsid w:val="00E773F4"/>
    <w:rsid w:val="00E8113A"/>
    <w:rsid w:val="00E81708"/>
    <w:rsid w:val="00E82903"/>
    <w:rsid w:val="00E82B6B"/>
    <w:rsid w:val="00E82CDC"/>
    <w:rsid w:val="00E83D28"/>
    <w:rsid w:val="00E83D99"/>
    <w:rsid w:val="00E842E7"/>
    <w:rsid w:val="00E84BEF"/>
    <w:rsid w:val="00E85330"/>
    <w:rsid w:val="00E85676"/>
    <w:rsid w:val="00E858C5"/>
    <w:rsid w:val="00E863DB"/>
    <w:rsid w:val="00E86AC3"/>
    <w:rsid w:val="00E86C6A"/>
    <w:rsid w:val="00E86D37"/>
    <w:rsid w:val="00E8708E"/>
    <w:rsid w:val="00E87C15"/>
    <w:rsid w:val="00E87E8D"/>
    <w:rsid w:val="00E87F1D"/>
    <w:rsid w:val="00E91423"/>
    <w:rsid w:val="00E92F52"/>
    <w:rsid w:val="00E93271"/>
    <w:rsid w:val="00E93E7D"/>
    <w:rsid w:val="00E94860"/>
    <w:rsid w:val="00E94C0B"/>
    <w:rsid w:val="00E94E2D"/>
    <w:rsid w:val="00E950EF"/>
    <w:rsid w:val="00E95728"/>
    <w:rsid w:val="00E9614B"/>
    <w:rsid w:val="00E9653F"/>
    <w:rsid w:val="00E974FE"/>
    <w:rsid w:val="00EA194C"/>
    <w:rsid w:val="00EA253C"/>
    <w:rsid w:val="00EA2DA8"/>
    <w:rsid w:val="00EA30E9"/>
    <w:rsid w:val="00EA3F11"/>
    <w:rsid w:val="00EA45A7"/>
    <w:rsid w:val="00EA4F9C"/>
    <w:rsid w:val="00EA57FD"/>
    <w:rsid w:val="00EA65BA"/>
    <w:rsid w:val="00EA69E1"/>
    <w:rsid w:val="00EA6BBF"/>
    <w:rsid w:val="00EA7039"/>
    <w:rsid w:val="00EA7053"/>
    <w:rsid w:val="00EA7D7C"/>
    <w:rsid w:val="00EB0A23"/>
    <w:rsid w:val="00EB0D51"/>
    <w:rsid w:val="00EB19C4"/>
    <w:rsid w:val="00EB2824"/>
    <w:rsid w:val="00EB31C6"/>
    <w:rsid w:val="00EB32C4"/>
    <w:rsid w:val="00EB354D"/>
    <w:rsid w:val="00EB4728"/>
    <w:rsid w:val="00EB5B20"/>
    <w:rsid w:val="00EB63CE"/>
    <w:rsid w:val="00EB75DE"/>
    <w:rsid w:val="00EC1598"/>
    <w:rsid w:val="00EC17B1"/>
    <w:rsid w:val="00EC1822"/>
    <w:rsid w:val="00EC1D4F"/>
    <w:rsid w:val="00EC2487"/>
    <w:rsid w:val="00EC37B0"/>
    <w:rsid w:val="00EC3AE8"/>
    <w:rsid w:val="00EC3BD4"/>
    <w:rsid w:val="00EC3C6C"/>
    <w:rsid w:val="00EC3CE2"/>
    <w:rsid w:val="00EC49FE"/>
    <w:rsid w:val="00EC4AC0"/>
    <w:rsid w:val="00EC4E3B"/>
    <w:rsid w:val="00EC5B67"/>
    <w:rsid w:val="00EC60EA"/>
    <w:rsid w:val="00EC6AEE"/>
    <w:rsid w:val="00EC7CB0"/>
    <w:rsid w:val="00ED0AC1"/>
    <w:rsid w:val="00ED13E1"/>
    <w:rsid w:val="00ED13FD"/>
    <w:rsid w:val="00ED1AB1"/>
    <w:rsid w:val="00ED49AB"/>
    <w:rsid w:val="00ED56AC"/>
    <w:rsid w:val="00ED6D47"/>
    <w:rsid w:val="00ED7D57"/>
    <w:rsid w:val="00EE0596"/>
    <w:rsid w:val="00EE2424"/>
    <w:rsid w:val="00EE3C7E"/>
    <w:rsid w:val="00EE450F"/>
    <w:rsid w:val="00EE4F91"/>
    <w:rsid w:val="00EE5120"/>
    <w:rsid w:val="00EE521B"/>
    <w:rsid w:val="00EE5316"/>
    <w:rsid w:val="00EE5564"/>
    <w:rsid w:val="00EE5DC8"/>
    <w:rsid w:val="00EE7024"/>
    <w:rsid w:val="00EF0077"/>
    <w:rsid w:val="00EF0F43"/>
    <w:rsid w:val="00EF1794"/>
    <w:rsid w:val="00EF1EDB"/>
    <w:rsid w:val="00EF2A56"/>
    <w:rsid w:val="00EF3014"/>
    <w:rsid w:val="00EF30E6"/>
    <w:rsid w:val="00EF4E1A"/>
    <w:rsid w:val="00EF4E71"/>
    <w:rsid w:val="00EF5257"/>
    <w:rsid w:val="00EF5A9F"/>
    <w:rsid w:val="00EF627C"/>
    <w:rsid w:val="00EF6AFC"/>
    <w:rsid w:val="00F00CA4"/>
    <w:rsid w:val="00F03507"/>
    <w:rsid w:val="00F040E2"/>
    <w:rsid w:val="00F05845"/>
    <w:rsid w:val="00F05AF2"/>
    <w:rsid w:val="00F05B36"/>
    <w:rsid w:val="00F063E6"/>
    <w:rsid w:val="00F067D6"/>
    <w:rsid w:val="00F06EE7"/>
    <w:rsid w:val="00F070B0"/>
    <w:rsid w:val="00F07567"/>
    <w:rsid w:val="00F1016A"/>
    <w:rsid w:val="00F10496"/>
    <w:rsid w:val="00F113A1"/>
    <w:rsid w:val="00F11652"/>
    <w:rsid w:val="00F1222F"/>
    <w:rsid w:val="00F13855"/>
    <w:rsid w:val="00F142B5"/>
    <w:rsid w:val="00F15187"/>
    <w:rsid w:val="00F1548D"/>
    <w:rsid w:val="00F15D76"/>
    <w:rsid w:val="00F15E6E"/>
    <w:rsid w:val="00F1776A"/>
    <w:rsid w:val="00F177E0"/>
    <w:rsid w:val="00F17CA2"/>
    <w:rsid w:val="00F17EDF"/>
    <w:rsid w:val="00F17F40"/>
    <w:rsid w:val="00F209F8"/>
    <w:rsid w:val="00F20D8C"/>
    <w:rsid w:val="00F215B0"/>
    <w:rsid w:val="00F21E35"/>
    <w:rsid w:val="00F22A61"/>
    <w:rsid w:val="00F22C9F"/>
    <w:rsid w:val="00F237D1"/>
    <w:rsid w:val="00F240D9"/>
    <w:rsid w:val="00F25358"/>
    <w:rsid w:val="00F253B3"/>
    <w:rsid w:val="00F25B3E"/>
    <w:rsid w:val="00F26EDC"/>
    <w:rsid w:val="00F26F06"/>
    <w:rsid w:val="00F271DD"/>
    <w:rsid w:val="00F273C1"/>
    <w:rsid w:val="00F27D4A"/>
    <w:rsid w:val="00F27F69"/>
    <w:rsid w:val="00F30B06"/>
    <w:rsid w:val="00F31011"/>
    <w:rsid w:val="00F342FA"/>
    <w:rsid w:val="00F355BC"/>
    <w:rsid w:val="00F36753"/>
    <w:rsid w:val="00F36C3A"/>
    <w:rsid w:val="00F375B3"/>
    <w:rsid w:val="00F3796A"/>
    <w:rsid w:val="00F37EE1"/>
    <w:rsid w:val="00F4008E"/>
    <w:rsid w:val="00F40528"/>
    <w:rsid w:val="00F4085D"/>
    <w:rsid w:val="00F40CEE"/>
    <w:rsid w:val="00F40D22"/>
    <w:rsid w:val="00F41274"/>
    <w:rsid w:val="00F4190D"/>
    <w:rsid w:val="00F41D4A"/>
    <w:rsid w:val="00F426EA"/>
    <w:rsid w:val="00F42974"/>
    <w:rsid w:val="00F42A82"/>
    <w:rsid w:val="00F42AA6"/>
    <w:rsid w:val="00F42B89"/>
    <w:rsid w:val="00F43F92"/>
    <w:rsid w:val="00F44091"/>
    <w:rsid w:val="00F4492D"/>
    <w:rsid w:val="00F45296"/>
    <w:rsid w:val="00F453FC"/>
    <w:rsid w:val="00F458E8"/>
    <w:rsid w:val="00F459D3"/>
    <w:rsid w:val="00F45D59"/>
    <w:rsid w:val="00F45E33"/>
    <w:rsid w:val="00F464E5"/>
    <w:rsid w:val="00F4697B"/>
    <w:rsid w:val="00F4701D"/>
    <w:rsid w:val="00F475E6"/>
    <w:rsid w:val="00F4786F"/>
    <w:rsid w:val="00F5004B"/>
    <w:rsid w:val="00F5090A"/>
    <w:rsid w:val="00F50934"/>
    <w:rsid w:val="00F50D9F"/>
    <w:rsid w:val="00F51273"/>
    <w:rsid w:val="00F515CC"/>
    <w:rsid w:val="00F51917"/>
    <w:rsid w:val="00F51B6A"/>
    <w:rsid w:val="00F52E77"/>
    <w:rsid w:val="00F5370B"/>
    <w:rsid w:val="00F54956"/>
    <w:rsid w:val="00F55461"/>
    <w:rsid w:val="00F55B45"/>
    <w:rsid w:val="00F56394"/>
    <w:rsid w:val="00F574CB"/>
    <w:rsid w:val="00F576C8"/>
    <w:rsid w:val="00F579CB"/>
    <w:rsid w:val="00F57C64"/>
    <w:rsid w:val="00F57DFC"/>
    <w:rsid w:val="00F60571"/>
    <w:rsid w:val="00F6068D"/>
    <w:rsid w:val="00F608C8"/>
    <w:rsid w:val="00F61253"/>
    <w:rsid w:val="00F6206B"/>
    <w:rsid w:val="00F63ABF"/>
    <w:rsid w:val="00F63D75"/>
    <w:rsid w:val="00F63DC4"/>
    <w:rsid w:val="00F64D14"/>
    <w:rsid w:val="00F65810"/>
    <w:rsid w:val="00F65ADE"/>
    <w:rsid w:val="00F66318"/>
    <w:rsid w:val="00F664C8"/>
    <w:rsid w:val="00F66EFD"/>
    <w:rsid w:val="00F701F2"/>
    <w:rsid w:val="00F7056A"/>
    <w:rsid w:val="00F70A1F"/>
    <w:rsid w:val="00F70AF1"/>
    <w:rsid w:val="00F70CAE"/>
    <w:rsid w:val="00F7193B"/>
    <w:rsid w:val="00F7194F"/>
    <w:rsid w:val="00F72160"/>
    <w:rsid w:val="00F72953"/>
    <w:rsid w:val="00F7448C"/>
    <w:rsid w:val="00F765FB"/>
    <w:rsid w:val="00F7737D"/>
    <w:rsid w:val="00F77391"/>
    <w:rsid w:val="00F77ECF"/>
    <w:rsid w:val="00F80391"/>
    <w:rsid w:val="00F80A99"/>
    <w:rsid w:val="00F80DFE"/>
    <w:rsid w:val="00F8209F"/>
    <w:rsid w:val="00F82E13"/>
    <w:rsid w:val="00F83458"/>
    <w:rsid w:val="00F83567"/>
    <w:rsid w:val="00F8429D"/>
    <w:rsid w:val="00F8453E"/>
    <w:rsid w:val="00F848AC"/>
    <w:rsid w:val="00F8553F"/>
    <w:rsid w:val="00F85C66"/>
    <w:rsid w:val="00F8614A"/>
    <w:rsid w:val="00F872BD"/>
    <w:rsid w:val="00F879D2"/>
    <w:rsid w:val="00F87A9B"/>
    <w:rsid w:val="00F87B7C"/>
    <w:rsid w:val="00F90167"/>
    <w:rsid w:val="00F926DF"/>
    <w:rsid w:val="00F926F4"/>
    <w:rsid w:val="00F92BA2"/>
    <w:rsid w:val="00F9386C"/>
    <w:rsid w:val="00F943A0"/>
    <w:rsid w:val="00F9465E"/>
    <w:rsid w:val="00F9496E"/>
    <w:rsid w:val="00F9555B"/>
    <w:rsid w:val="00F95CE4"/>
    <w:rsid w:val="00F968D2"/>
    <w:rsid w:val="00F97006"/>
    <w:rsid w:val="00F97A65"/>
    <w:rsid w:val="00FA021B"/>
    <w:rsid w:val="00FA06A4"/>
    <w:rsid w:val="00FA0BE8"/>
    <w:rsid w:val="00FA1827"/>
    <w:rsid w:val="00FA1DD1"/>
    <w:rsid w:val="00FA1F71"/>
    <w:rsid w:val="00FA267F"/>
    <w:rsid w:val="00FA2693"/>
    <w:rsid w:val="00FA374E"/>
    <w:rsid w:val="00FA4B0E"/>
    <w:rsid w:val="00FA63A7"/>
    <w:rsid w:val="00FA6EC3"/>
    <w:rsid w:val="00FA6ECB"/>
    <w:rsid w:val="00FA7136"/>
    <w:rsid w:val="00FA7DB0"/>
    <w:rsid w:val="00FB1179"/>
    <w:rsid w:val="00FB297E"/>
    <w:rsid w:val="00FB2B40"/>
    <w:rsid w:val="00FB30ED"/>
    <w:rsid w:val="00FB40DC"/>
    <w:rsid w:val="00FB413F"/>
    <w:rsid w:val="00FB4218"/>
    <w:rsid w:val="00FB450C"/>
    <w:rsid w:val="00FB5057"/>
    <w:rsid w:val="00FB6F4F"/>
    <w:rsid w:val="00FB7791"/>
    <w:rsid w:val="00FC0459"/>
    <w:rsid w:val="00FC06C5"/>
    <w:rsid w:val="00FC0DFC"/>
    <w:rsid w:val="00FC1129"/>
    <w:rsid w:val="00FC11DA"/>
    <w:rsid w:val="00FC183E"/>
    <w:rsid w:val="00FC2BC0"/>
    <w:rsid w:val="00FC30E2"/>
    <w:rsid w:val="00FC3A7D"/>
    <w:rsid w:val="00FC4373"/>
    <w:rsid w:val="00FC5452"/>
    <w:rsid w:val="00FC632A"/>
    <w:rsid w:val="00FC7943"/>
    <w:rsid w:val="00FD0595"/>
    <w:rsid w:val="00FD07DB"/>
    <w:rsid w:val="00FD0AD7"/>
    <w:rsid w:val="00FD1A9A"/>
    <w:rsid w:val="00FD3852"/>
    <w:rsid w:val="00FD4A6F"/>
    <w:rsid w:val="00FD57DF"/>
    <w:rsid w:val="00FD6A18"/>
    <w:rsid w:val="00FD75C8"/>
    <w:rsid w:val="00FD76CC"/>
    <w:rsid w:val="00FD7C15"/>
    <w:rsid w:val="00FD7DC6"/>
    <w:rsid w:val="00FE012F"/>
    <w:rsid w:val="00FE0634"/>
    <w:rsid w:val="00FE07BB"/>
    <w:rsid w:val="00FE1669"/>
    <w:rsid w:val="00FE216B"/>
    <w:rsid w:val="00FE2966"/>
    <w:rsid w:val="00FE3021"/>
    <w:rsid w:val="00FE4083"/>
    <w:rsid w:val="00FE4784"/>
    <w:rsid w:val="00FE4DE8"/>
    <w:rsid w:val="00FE6164"/>
    <w:rsid w:val="00FE65FA"/>
    <w:rsid w:val="00FE6F18"/>
    <w:rsid w:val="00FE77E6"/>
    <w:rsid w:val="00FE7D71"/>
    <w:rsid w:val="00FF0E44"/>
    <w:rsid w:val="00FF0EE1"/>
    <w:rsid w:val="00FF0EEE"/>
    <w:rsid w:val="00FF1901"/>
    <w:rsid w:val="00FF1D28"/>
    <w:rsid w:val="00FF1E89"/>
    <w:rsid w:val="00FF2303"/>
    <w:rsid w:val="00FF28DC"/>
    <w:rsid w:val="00FF2EBD"/>
    <w:rsid w:val="00FF37EB"/>
    <w:rsid w:val="00FF4FE3"/>
    <w:rsid w:val="00FF5FD7"/>
    <w:rsid w:val="00FF6065"/>
    <w:rsid w:val="00FF6E5D"/>
    <w:rsid w:val="00FF757B"/>
    <w:rsid w:val="00FF7C3D"/>
  </w:rsids>
  <m:mathPr>
    <m:mathFont m:val="Cambria Math"/>
    <m:brkBin m:val="before"/>
    <m:brkBinSub m:val="--"/>
    <m:smallFrac m:val="0"/>
    <m:dispDef/>
    <m:lMargin m:val="0"/>
    <m:rMargin m:val="0"/>
    <m:defJc m:val="centerGroup"/>
    <m:wrapIndent m:val="1440"/>
    <m:intLim m:val="subSup"/>
    <m:naryLim m:val="undOvr"/>
  </m:mathPr>
  <w:themeFontLang w:val="sk-S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ajorHAnsi" w:eastAsiaTheme="majorEastAsia" w:hAnsiTheme="majorHAnsi" w:cstheme="majorBidi"/>
        <w:sz w:val="22"/>
        <w:szCs w:val="22"/>
        <w:lang w:val="sk-SK" w:eastAsia="sk-SK" w:bidi="ar-SA"/>
      </w:rPr>
    </w:rPrDefault>
    <w:pPrDefault>
      <w:pPr>
        <w:spacing w:after="200" w:line="276" w:lineRule="auto"/>
      </w:pPr>
    </w:pPrDefault>
  </w:docDefaults>
  <w:latentStyles w:defLockedState="0" w:defUIPriority="0" w:defSemiHidden="1" w:defUnhideWhenUsed="1" w:defQFormat="0" w:count="267">
    <w:lsdException w:name="Normal" w:semiHidden="0" w:unhideWhenUsed="0" w:qFormat="1"/>
    <w:lsdException w:name="heading 1" w:semiHidden="0" w:uiPriority="9" w:unhideWhenUsed="0"/>
    <w:lsdException w:name="heading 2" w:semiHidden="0" w:uiPriority="9" w:unhideWhenUsed="0" w:qFormat="1"/>
    <w:lsdException w:name="heading 3" w:semiHidden="0" w:uiPriority="9" w:unhideWhenUsed="0" w:qFormat="1"/>
    <w:lsdException w:name="heading 4" w:semiHidden="0" w:uiPriority="9" w:unhideWhenUsed="0" w:qFormat="1"/>
    <w:lsdException w:name="heading 5" w:semiHidden="0" w:uiPriority="9" w:unhideWhenUsed="0" w:qFormat="1"/>
    <w:lsdException w:name="heading 6" w:semiHidden="0" w:uiPriority="9" w:unhideWhenUsed="0" w:qFormat="1"/>
    <w:lsdException w:name="heading 7" w:uiPriority="9" w:qFormat="1"/>
    <w:lsdException w:name="heading 8" w:uiPriority="9" w:qFormat="1"/>
    <w:lsdException w:name="heading 9" w:uiPriority="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header" w:uiPriority="99"/>
    <w:lsdException w:name="footer" w:uiPriority="99"/>
    <w:lsdException w:name="caption" w:qFormat="1"/>
    <w:lsdException w:name="table of figures" w:uiPriority="99"/>
    <w:lsdException w:name="footnote reference" w:uiPriority="99"/>
    <w:lsdException w:name="List Number" w:semiHidden="0" w:unhideWhenUsed="0"/>
    <w:lsdException w:name="List 4" w:semiHidden="0" w:unhideWhenUsed="0"/>
    <w:lsdException w:name="List 5" w:semiHidden="0" w:unhideWhenUsed="0"/>
    <w:lsdException w:name="Title" w:semiHidden="0" w:uiPriority="10" w:unhideWhenUsed="0" w:qFormat="1"/>
    <w:lsdException w:name="Body Text" w:uiPriority="99"/>
    <w:lsdException w:name="Subtitle" w:semiHidden="0" w:uiPriority="11" w:unhideWhenUsed="0" w:qFormat="1"/>
    <w:lsdException w:name="Salutation" w:semiHidden="0" w:unhideWhenUsed="0"/>
    <w:lsdException w:name="Date" w:semiHidden="0" w:unhideWhenUsed="0"/>
    <w:lsdException w:name="Body Text First Indent" w:semiHidden="0" w:unhideWhenUsed="0"/>
    <w:lsdException w:name="Hyperlink" w:uiPriority="99"/>
    <w:lsdException w:name="FollowedHyperlink" w:uiPriority="99"/>
    <w:lsdException w:name="Strong" w:semiHidden="0" w:uiPriority="22" w:unhideWhenUsed="0" w:qFormat="1"/>
    <w:lsdException w:name="Emphasis" w:semiHidden="0" w:uiPriority="20" w:unhideWhenUsed="0" w:qFormat="1"/>
    <w:lsdException w:name="Normal (Web)" w:uiPriority="99"/>
    <w:lsdException w:name="HTML Variable" w:uiPriority="99"/>
    <w:lsdException w:name="annotation subject" w:uiPriority="99"/>
    <w:lsdException w:name="No List" w:uiPriority="99"/>
    <w:lsdException w:name="Table Grid 3" w:uiPriority="99"/>
    <w:lsdException w:name="Balloon Text" w:uiPriority="99"/>
    <w:lsdException w:name="Table Grid" w:semiHidden="0" w:uiPriority="99"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lny">
    <w:name w:val="Normal"/>
    <w:qFormat/>
    <w:rsid w:val="001330C8"/>
    <w:pPr>
      <w:spacing w:after="0"/>
      <w:jc w:val="both"/>
    </w:pPr>
    <w:rPr>
      <w:rFonts w:ascii="Times New Roman" w:hAnsi="Times New Roman"/>
    </w:rPr>
  </w:style>
  <w:style w:type="paragraph" w:styleId="Nadpis1">
    <w:name w:val="heading 1"/>
    <w:basedOn w:val="Popis"/>
    <w:next w:val="Normlny"/>
    <w:link w:val="Nadpis1Char"/>
    <w:uiPriority w:val="9"/>
    <w:rsid w:val="00D16CE5"/>
    <w:pPr>
      <w:numPr>
        <w:numId w:val="6"/>
      </w:numPr>
      <w:tabs>
        <w:tab w:val="left" w:pos="1276"/>
      </w:tabs>
      <w:outlineLvl w:val="0"/>
    </w:pPr>
    <w:rPr>
      <w:color w:val="auto"/>
      <w:sz w:val="24"/>
    </w:rPr>
  </w:style>
  <w:style w:type="paragraph" w:styleId="Nadpis2">
    <w:name w:val="heading 2"/>
    <w:basedOn w:val="Normlny"/>
    <w:next w:val="Normlny"/>
    <w:link w:val="Nadpis2Char"/>
    <w:autoRedefine/>
    <w:uiPriority w:val="9"/>
    <w:unhideWhenUsed/>
    <w:qFormat/>
    <w:rsid w:val="003647C6"/>
    <w:pPr>
      <w:tabs>
        <w:tab w:val="left" w:pos="720"/>
      </w:tabs>
      <w:outlineLvl w:val="1"/>
    </w:pPr>
    <w:rPr>
      <w:rFonts w:cs="Times New Roman"/>
      <w:b/>
      <w:iCs/>
      <w:sz w:val="28"/>
      <w:szCs w:val="28"/>
      <w:lang w:eastAsia="cs-CZ"/>
    </w:rPr>
  </w:style>
  <w:style w:type="paragraph" w:styleId="Nadpis3">
    <w:name w:val="heading 3"/>
    <w:basedOn w:val="Normlny"/>
    <w:next w:val="Normlny"/>
    <w:link w:val="Nadpis3Char"/>
    <w:uiPriority w:val="9"/>
    <w:unhideWhenUsed/>
    <w:qFormat/>
    <w:rsid w:val="008F149D"/>
    <w:pPr>
      <w:numPr>
        <w:ilvl w:val="2"/>
        <w:numId w:val="6"/>
      </w:numPr>
      <w:outlineLvl w:val="2"/>
    </w:pPr>
    <w:rPr>
      <w:b/>
      <w:iCs/>
      <w:spacing w:val="5"/>
      <w:szCs w:val="26"/>
    </w:rPr>
  </w:style>
  <w:style w:type="paragraph" w:styleId="Nadpis4">
    <w:name w:val="heading 4"/>
    <w:basedOn w:val="Normlny"/>
    <w:next w:val="Normlny"/>
    <w:link w:val="Nadpis4Char"/>
    <w:uiPriority w:val="9"/>
    <w:unhideWhenUsed/>
    <w:qFormat/>
    <w:rsid w:val="00D4759D"/>
    <w:pPr>
      <w:numPr>
        <w:ilvl w:val="3"/>
        <w:numId w:val="6"/>
      </w:numPr>
      <w:spacing w:line="271" w:lineRule="auto"/>
      <w:outlineLvl w:val="3"/>
    </w:pPr>
    <w:rPr>
      <w:b/>
      <w:bCs/>
      <w:spacing w:val="5"/>
      <w:sz w:val="24"/>
      <w:szCs w:val="24"/>
    </w:rPr>
  </w:style>
  <w:style w:type="paragraph" w:styleId="Nadpis5">
    <w:name w:val="heading 5"/>
    <w:basedOn w:val="Normlny"/>
    <w:next w:val="Normlny"/>
    <w:link w:val="Nadpis5Char"/>
    <w:uiPriority w:val="9"/>
    <w:unhideWhenUsed/>
    <w:qFormat/>
    <w:rsid w:val="00D4759D"/>
    <w:pPr>
      <w:numPr>
        <w:ilvl w:val="4"/>
        <w:numId w:val="6"/>
      </w:numPr>
      <w:spacing w:line="271" w:lineRule="auto"/>
      <w:outlineLvl w:val="4"/>
    </w:pPr>
    <w:rPr>
      <w:i/>
      <w:iCs/>
      <w:sz w:val="24"/>
      <w:szCs w:val="24"/>
    </w:rPr>
  </w:style>
  <w:style w:type="paragraph" w:styleId="Nadpis6">
    <w:name w:val="heading 6"/>
    <w:basedOn w:val="Normlny"/>
    <w:next w:val="Normlny"/>
    <w:link w:val="Nadpis6Char"/>
    <w:uiPriority w:val="9"/>
    <w:unhideWhenUsed/>
    <w:qFormat/>
    <w:rsid w:val="00D4759D"/>
    <w:pPr>
      <w:numPr>
        <w:ilvl w:val="5"/>
        <w:numId w:val="6"/>
      </w:numPr>
      <w:shd w:val="clear" w:color="auto" w:fill="FFFFFF" w:themeFill="background1"/>
      <w:spacing w:line="271" w:lineRule="auto"/>
      <w:outlineLvl w:val="5"/>
    </w:pPr>
    <w:rPr>
      <w:b/>
      <w:bCs/>
      <w:color w:val="595959" w:themeColor="text1" w:themeTint="A6"/>
      <w:spacing w:val="5"/>
    </w:rPr>
  </w:style>
  <w:style w:type="paragraph" w:styleId="Nadpis7">
    <w:name w:val="heading 7"/>
    <w:basedOn w:val="Normlny"/>
    <w:next w:val="Normlny"/>
    <w:link w:val="Nadpis7Char"/>
    <w:uiPriority w:val="9"/>
    <w:unhideWhenUsed/>
    <w:qFormat/>
    <w:rsid w:val="00D4759D"/>
    <w:pPr>
      <w:numPr>
        <w:ilvl w:val="6"/>
        <w:numId w:val="6"/>
      </w:numPr>
      <w:outlineLvl w:val="6"/>
    </w:pPr>
    <w:rPr>
      <w:b/>
      <w:bCs/>
      <w:i/>
      <w:iCs/>
      <w:color w:val="5A5A5A" w:themeColor="text1" w:themeTint="A5"/>
      <w:sz w:val="20"/>
      <w:szCs w:val="20"/>
    </w:rPr>
  </w:style>
  <w:style w:type="paragraph" w:styleId="Nadpis8">
    <w:name w:val="heading 8"/>
    <w:basedOn w:val="Normlny"/>
    <w:next w:val="Normlny"/>
    <w:link w:val="Nadpis8Char"/>
    <w:uiPriority w:val="9"/>
    <w:unhideWhenUsed/>
    <w:qFormat/>
    <w:rsid w:val="00D4759D"/>
    <w:pPr>
      <w:numPr>
        <w:ilvl w:val="7"/>
        <w:numId w:val="6"/>
      </w:numPr>
      <w:outlineLvl w:val="7"/>
    </w:pPr>
    <w:rPr>
      <w:b/>
      <w:bCs/>
      <w:color w:val="7F7F7F" w:themeColor="text1" w:themeTint="80"/>
      <w:sz w:val="20"/>
      <w:szCs w:val="20"/>
    </w:rPr>
  </w:style>
  <w:style w:type="paragraph" w:styleId="Nadpis9">
    <w:name w:val="heading 9"/>
    <w:basedOn w:val="Normlny"/>
    <w:next w:val="Normlny"/>
    <w:link w:val="Nadpis9Char"/>
    <w:uiPriority w:val="9"/>
    <w:unhideWhenUsed/>
    <w:qFormat/>
    <w:rsid w:val="00D4759D"/>
    <w:pPr>
      <w:numPr>
        <w:ilvl w:val="8"/>
        <w:numId w:val="6"/>
      </w:numPr>
      <w:spacing w:line="271" w:lineRule="auto"/>
      <w:outlineLvl w:val="8"/>
    </w:pPr>
    <w:rPr>
      <w:b/>
      <w:bCs/>
      <w:i/>
      <w:iCs/>
      <w:color w:val="7F7F7F" w:themeColor="text1" w:themeTint="80"/>
      <w:sz w:val="18"/>
      <w:szCs w:val="18"/>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customStyle="1" w:styleId="CharChar1TegnTegn">
    <w:name w:val="Char Char1 Tegn Tegn"/>
    <w:basedOn w:val="Normlny"/>
    <w:uiPriority w:val="99"/>
    <w:rsid w:val="001F72C7"/>
    <w:pPr>
      <w:spacing w:after="160" w:line="240" w:lineRule="exact"/>
    </w:pPr>
    <w:rPr>
      <w:rFonts w:ascii="Verdana" w:hAnsi="Verdana"/>
      <w:szCs w:val="20"/>
      <w:lang w:val="en-US" w:eastAsia="en-US"/>
    </w:rPr>
  </w:style>
  <w:style w:type="paragraph" w:customStyle="1" w:styleId="CharCharCharCharCharCharChar">
    <w:name w:val="Char Char Char Char Char Char Char"/>
    <w:basedOn w:val="Normlny"/>
    <w:rsid w:val="0035001D"/>
    <w:rPr>
      <w:lang w:val="pl-PL" w:eastAsia="pl-PL"/>
    </w:rPr>
  </w:style>
  <w:style w:type="paragraph" w:styleId="Textbubliny">
    <w:name w:val="Balloon Text"/>
    <w:basedOn w:val="Normlny"/>
    <w:link w:val="TextbublinyChar"/>
    <w:uiPriority w:val="99"/>
    <w:rsid w:val="0023709E"/>
    <w:rPr>
      <w:rFonts w:ascii="Tahoma" w:hAnsi="Tahoma" w:cs="Tahoma"/>
      <w:sz w:val="16"/>
      <w:szCs w:val="16"/>
    </w:rPr>
  </w:style>
  <w:style w:type="character" w:customStyle="1" w:styleId="TextbublinyChar">
    <w:name w:val="Text bubliny Char"/>
    <w:link w:val="Textbubliny"/>
    <w:uiPriority w:val="99"/>
    <w:rsid w:val="0023709E"/>
    <w:rPr>
      <w:rFonts w:ascii="Tahoma" w:hAnsi="Tahoma" w:cs="Tahoma"/>
      <w:noProof/>
      <w:sz w:val="16"/>
      <w:szCs w:val="16"/>
    </w:rPr>
  </w:style>
  <w:style w:type="table" w:styleId="Mriekatabuky">
    <w:name w:val="Table Grid"/>
    <w:basedOn w:val="Normlnatabuka"/>
    <w:uiPriority w:val="99"/>
    <w:rsid w:val="00C77563"/>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Hypertextovprepojenie">
    <w:name w:val="Hyperlink"/>
    <w:uiPriority w:val="99"/>
    <w:rsid w:val="00C77563"/>
    <w:rPr>
      <w:color w:val="0000FF"/>
      <w:u w:val="single"/>
    </w:rPr>
  </w:style>
  <w:style w:type="character" w:customStyle="1" w:styleId="ra">
    <w:name w:val="ra"/>
    <w:basedOn w:val="Predvolenpsmoodseku"/>
    <w:uiPriority w:val="99"/>
    <w:rsid w:val="00452BC3"/>
  </w:style>
  <w:style w:type="paragraph" w:styleId="Popis">
    <w:name w:val="caption"/>
    <w:basedOn w:val="Normlny"/>
    <w:next w:val="Normlny"/>
    <w:qFormat/>
    <w:rsid w:val="00D16CE5"/>
    <w:rPr>
      <w:rFonts w:cs="Times New Roman"/>
      <w:b/>
      <w:bCs/>
      <w:color w:val="000000" w:themeColor="text1"/>
      <w:szCs w:val="24"/>
      <w:lang w:eastAsia="cs-CZ"/>
    </w:rPr>
  </w:style>
  <w:style w:type="paragraph" w:customStyle="1" w:styleId="CharCharCharCharCharChar">
    <w:name w:val="Char Char Char Char Char Char"/>
    <w:basedOn w:val="Normlny"/>
    <w:uiPriority w:val="99"/>
    <w:rsid w:val="00452BC3"/>
    <w:rPr>
      <w:rFonts w:ascii="Georgia" w:hAnsi="Georgia" w:cs="Georgia"/>
      <w:lang w:val="pl-PL" w:eastAsia="pl-PL"/>
    </w:rPr>
  </w:style>
  <w:style w:type="paragraph" w:customStyle="1" w:styleId="tnr12">
    <w:name w:val="tnr 12"/>
    <w:basedOn w:val="Normlny"/>
    <w:uiPriority w:val="99"/>
    <w:rsid w:val="00452BC3"/>
    <w:pPr>
      <w:spacing w:line="360" w:lineRule="atLeast"/>
    </w:pPr>
    <w:rPr>
      <w:rFonts w:ascii="Georgia" w:hAnsi="Georgia" w:cs="Georgia"/>
      <w:lang w:eastAsia="en-US"/>
    </w:rPr>
  </w:style>
  <w:style w:type="character" w:customStyle="1" w:styleId="tlGeorgia11pt">
    <w:name w:val="Štýl Georgia 11 pt"/>
    <w:uiPriority w:val="99"/>
    <w:rsid w:val="00452BC3"/>
    <w:rPr>
      <w:rFonts w:ascii="Georgia" w:hAnsi="Georgia" w:hint="default"/>
      <w:sz w:val="22"/>
    </w:rPr>
  </w:style>
  <w:style w:type="paragraph" w:styleId="Zkladntext">
    <w:name w:val="Body Text"/>
    <w:basedOn w:val="Normlny"/>
    <w:link w:val="ZkladntextChar"/>
    <w:uiPriority w:val="99"/>
    <w:rsid w:val="00452BC3"/>
    <w:pPr>
      <w:spacing w:after="120"/>
    </w:pPr>
    <w:rPr>
      <w:rFonts w:ascii="Georgia" w:hAnsi="Georgia"/>
      <w:lang w:eastAsia="cs-CZ"/>
    </w:rPr>
  </w:style>
  <w:style w:type="table" w:styleId="Mriekatabuky3">
    <w:name w:val="Table Grid 3"/>
    <w:basedOn w:val="Normlnatabuka"/>
    <w:uiPriority w:val="99"/>
    <w:rsid w:val="00452BC3"/>
    <w:tblPr>
      <w:tblInd w:w="0" w:type="dxa"/>
      <w:tblBorders>
        <w:top w:val="single" w:sz="6" w:space="0" w:color="000000"/>
        <w:left w:val="single" w:sz="12" w:space="0" w:color="000000"/>
        <w:bottom w:val="single" w:sz="6" w:space="0" w:color="000000"/>
        <w:right w:val="single" w:sz="12" w:space="0" w:color="000000"/>
        <w:insideV w:val="single" w:sz="6" w:space="0" w:color="000000"/>
      </w:tblBorders>
      <w:tblCellMar>
        <w:top w:w="0" w:type="dxa"/>
        <w:left w:w="108" w:type="dxa"/>
        <w:bottom w:w="0" w:type="dxa"/>
        <w:right w:w="108" w:type="dxa"/>
      </w:tblCellMa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paragraph" w:styleId="Textpoznmkypodiarou">
    <w:name w:val="footnote text"/>
    <w:basedOn w:val="Normlny"/>
    <w:link w:val="TextpoznmkypodiarouChar"/>
    <w:rsid w:val="00452BC3"/>
    <w:rPr>
      <w:rFonts w:ascii="Georgia" w:hAnsi="Georgia"/>
      <w:sz w:val="20"/>
      <w:szCs w:val="20"/>
      <w:lang w:eastAsia="cs-CZ"/>
    </w:rPr>
  </w:style>
  <w:style w:type="paragraph" w:styleId="Obsah3">
    <w:name w:val="toc 3"/>
    <w:basedOn w:val="Normlny"/>
    <w:next w:val="Normlny"/>
    <w:autoRedefine/>
    <w:uiPriority w:val="39"/>
    <w:qFormat/>
    <w:rsid w:val="00D533B1"/>
    <w:pPr>
      <w:tabs>
        <w:tab w:val="left" w:pos="993"/>
        <w:tab w:val="right" w:leader="dot" w:pos="9062"/>
      </w:tabs>
      <w:spacing w:line="240" w:lineRule="auto"/>
      <w:jc w:val="right"/>
    </w:pPr>
    <w:rPr>
      <w:lang w:eastAsia="cs-CZ"/>
    </w:rPr>
  </w:style>
  <w:style w:type="paragraph" w:styleId="Pta">
    <w:name w:val="footer"/>
    <w:basedOn w:val="Normlny"/>
    <w:link w:val="PtaChar"/>
    <w:uiPriority w:val="99"/>
    <w:rsid w:val="00452BC3"/>
    <w:pPr>
      <w:tabs>
        <w:tab w:val="center" w:pos="4536"/>
        <w:tab w:val="right" w:pos="9072"/>
      </w:tabs>
    </w:pPr>
    <w:rPr>
      <w:lang w:eastAsia="cs-CZ"/>
    </w:rPr>
  </w:style>
  <w:style w:type="character" w:styleId="slostrany">
    <w:name w:val="page number"/>
    <w:basedOn w:val="Predvolenpsmoodseku"/>
    <w:rsid w:val="00452BC3"/>
  </w:style>
  <w:style w:type="character" w:customStyle="1" w:styleId="Nadpis1Char">
    <w:name w:val="Nadpis 1 Char"/>
    <w:basedOn w:val="Predvolenpsmoodseku"/>
    <w:link w:val="Nadpis1"/>
    <w:uiPriority w:val="9"/>
    <w:locked/>
    <w:rsid w:val="00D16CE5"/>
    <w:rPr>
      <w:rFonts w:ascii="Times New Roman" w:hAnsi="Times New Roman" w:cs="Times New Roman"/>
      <w:b/>
      <w:bCs/>
      <w:sz w:val="24"/>
      <w:szCs w:val="24"/>
      <w:lang w:eastAsia="cs-CZ"/>
    </w:rPr>
  </w:style>
  <w:style w:type="character" w:customStyle="1" w:styleId="Nadpis2Char">
    <w:name w:val="Nadpis 2 Char"/>
    <w:basedOn w:val="Predvolenpsmoodseku"/>
    <w:link w:val="Nadpis2"/>
    <w:uiPriority w:val="9"/>
    <w:locked/>
    <w:rsid w:val="003647C6"/>
    <w:rPr>
      <w:rFonts w:ascii="Times New Roman" w:hAnsi="Times New Roman" w:cs="Times New Roman"/>
      <w:b/>
      <w:iCs/>
      <w:sz w:val="28"/>
      <w:szCs w:val="28"/>
      <w:lang w:eastAsia="cs-CZ"/>
    </w:rPr>
  </w:style>
  <w:style w:type="character" w:customStyle="1" w:styleId="Nadpis3Char">
    <w:name w:val="Nadpis 3 Char"/>
    <w:basedOn w:val="Predvolenpsmoodseku"/>
    <w:link w:val="Nadpis3"/>
    <w:uiPriority w:val="9"/>
    <w:locked/>
    <w:rsid w:val="008F149D"/>
    <w:rPr>
      <w:rFonts w:ascii="Times New Roman" w:hAnsi="Times New Roman"/>
      <w:b/>
      <w:iCs/>
      <w:spacing w:val="5"/>
      <w:szCs w:val="26"/>
    </w:rPr>
  </w:style>
  <w:style w:type="paragraph" w:styleId="Odsekzoznamu">
    <w:name w:val="List Paragraph"/>
    <w:basedOn w:val="Normlny"/>
    <w:uiPriority w:val="34"/>
    <w:qFormat/>
    <w:rsid w:val="00D4759D"/>
    <w:pPr>
      <w:ind w:left="720"/>
      <w:contextualSpacing/>
    </w:pPr>
  </w:style>
  <w:style w:type="paragraph" w:styleId="Obsah1">
    <w:name w:val="toc 1"/>
    <w:basedOn w:val="Normlny"/>
    <w:next w:val="Normlny"/>
    <w:autoRedefine/>
    <w:uiPriority w:val="39"/>
    <w:qFormat/>
    <w:rsid w:val="00D533B1"/>
    <w:pPr>
      <w:tabs>
        <w:tab w:val="left" w:pos="426"/>
        <w:tab w:val="left" w:pos="900"/>
        <w:tab w:val="right" w:leader="dot" w:pos="9345"/>
      </w:tabs>
      <w:spacing w:line="240" w:lineRule="auto"/>
      <w:jc w:val="left"/>
    </w:pPr>
    <w:rPr>
      <w:rFonts w:cs="Times New Roman"/>
      <w:b/>
      <w:bCs/>
      <w:noProof/>
      <w:sz w:val="24"/>
      <w:szCs w:val="24"/>
      <w:lang w:eastAsia="cs-CZ"/>
    </w:rPr>
  </w:style>
  <w:style w:type="paragraph" w:styleId="Obsah2">
    <w:name w:val="toc 2"/>
    <w:basedOn w:val="Normlny"/>
    <w:next w:val="Normlny"/>
    <w:autoRedefine/>
    <w:uiPriority w:val="39"/>
    <w:qFormat/>
    <w:rsid w:val="00751022"/>
    <w:pPr>
      <w:tabs>
        <w:tab w:val="left" w:pos="567"/>
        <w:tab w:val="right" w:leader="dot" w:pos="9345"/>
      </w:tabs>
      <w:ind w:left="238"/>
    </w:pPr>
  </w:style>
  <w:style w:type="paragraph" w:styleId="Obsah4">
    <w:name w:val="toc 4"/>
    <w:basedOn w:val="Normlny"/>
    <w:next w:val="Normlny"/>
    <w:autoRedefine/>
    <w:uiPriority w:val="39"/>
    <w:rsid w:val="00D533B1"/>
    <w:pPr>
      <w:tabs>
        <w:tab w:val="left" w:pos="1680"/>
        <w:tab w:val="right" w:leader="dot" w:pos="9344"/>
      </w:tabs>
      <w:spacing w:line="240" w:lineRule="auto"/>
      <w:ind w:left="426"/>
    </w:pPr>
  </w:style>
  <w:style w:type="paragraph" w:styleId="Zoznamobrzkov">
    <w:name w:val="table of figures"/>
    <w:aliases w:val="Zoznam tabuliek"/>
    <w:basedOn w:val="Normlny"/>
    <w:next w:val="Normlny"/>
    <w:autoRedefine/>
    <w:uiPriority w:val="99"/>
    <w:rsid w:val="007D2E2C"/>
    <w:pPr>
      <w:spacing w:line="240" w:lineRule="auto"/>
      <w:ind w:left="992" w:right="612" w:hanging="992"/>
    </w:pPr>
    <w:rPr>
      <w:lang w:eastAsia="cs-CZ"/>
    </w:rPr>
  </w:style>
  <w:style w:type="paragraph" w:styleId="Obsah5">
    <w:name w:val="toc 5"/>
    <w:basedOn w:val="Normlny"/>
    <w:next w:val="Normlny"/>
    <w:autoRedefine/>
    <w:uiPriority w:val="39"/>
    <w:rsid w:val="00AC7FE7"/>
    <w:pPr>
      <w:ind w:left="720"/>
    </w:pPr>
    <w:rPr>
      <w:sz w:val="20"/>
      <w:szCs w:val="20"/>
      <w:lang w:eastAsia="cs-CZ"/>
    </w:rPr>
  </w:style>
  <w:style w:type="paragraph" w:styleId="Obsah6">
    <w:name w:val="toc 6"/>
    <w:basedOn w:val="Normlny"/>
    <w:next w:val="Normlny"/>
    <w:autoRedefine/>
    <w:uiPriority w:val="39"/>
    <w:rsid w:val="00AC7FE7"/>
    <w:pPr>
      <w:ind w:left="960"/>
    </w:pPr>
    <w:rPr>
      <w:sz w:val="20"/>
      <w:szCs w:val="20"/>
      <w:lang w:eastAsia="cs-CZ"/>
    </w:rPr>
  </w:style>
  <w:style w:type="paragraph" w:styleId="Obsah7">
    <w:name w:val="toc 7"/>
    <w:basedOn w:val="Normlny"/>
    <w:next w:val="Normlny"/>
    <w:autoRedefine/>
    <w:uiPriority w:val="39"/>
    <w:rsid w:val="00AC7FE7"/>
    <w:pPr>
      <w:ind w:left="1200"/>
    </w:pPr>
    <w:rPr>
      <w:sz w:val="20"/>
      <w:szCs w:val="20"/>
      <w:lang w:eastAsia="cs-CZ"/>
    </w:rPr>
  </w:style>
  <w:style w:type="paragraph" w:styleId="Obsah8">
    <w:name w:val="toc 8"/>
    <w:basedOn w:val="Normlny"/>
    <w:next w:val="Normlny"/>
    <w:autoRedefine/>
    <w:uiPriority w:val="39"/>
    <w:rsid w:val="00AC7FE7"/>
    <w:pPr>
      <w:ind w:left="1440"/>
    </w:pPr>
    <w:rPr>
      <w:sz w:val="20"/>
      <w:szCs w:val="20"/>
      <w:lang w:eastAsia="cs-CZ"/>
    </w:rPr>
  </w:style>
  <w:style w:type="paragraph" w:styleId="Obsah9">
    <w:name w:val="toc 9"/>
    <w:basedOn w:val="Normlny"/>
    <w:next w:val="Normlny"/>
    <w:autoRedefine/>
    <w:uiPriority w:val="39"/>
    <w:rsid w:val="00AC7FE7"/>
    <w:pPr>
      <w:ind w:left="1680"/>
    </w:pPr>
    <w:rPr>
      <w:sz w:val="20"/>
      <w:szCs w:val="20"/>
      <w:lang w:eastAsia="cs-CZ"/>
    </w:rPr>
  </w:style>
  <w:style w:type="paragraph" w:customStyle="1" w:styleId="tnr121">
    <w:name w:val="tnr 121"/>
    <w:basedOn w:val="Normlny"/>
    <w:uiPriority w:val="99"/>
    <w:rsid w:val="00AC7FE7"/>
    <w:pPr>
      <w:spacing w:line="360" w:lineRule="atLeast"/>
    </w:pPr>
    <w:rPr>
      <w:szCs w:val="20"/>
      <w:lang w:eastAsia="en-US"/>
    </w:rPr>
  </w:style>
  <w:style w:type="paragraph" w:customStyle="1" w:styleId="CharChar">
    <w:name w:val="Char Char"/>
    <w:basedOn w:val="Normlny"/>
    <w:rsid w:val="00AC7FE7"/>
    <w:rPr>
      <w:lang w:val="pl-PL" w:eastAsia="pl-PL"/>
    </w:rPr>
  </w:style>
  <w:style w:type="character" w:customStyle="1" w:styleId="TextpoznmkypodiarouChar">
    <w:name w:val="Text poznámky pod čiarou Char"/>
    <w:link w:val="Textpoznmkypodiarou"/>
    <w:locked/>
    <w:rsid w:val="00AC7FE7"/>
    <w:rPr>
      <w:rFonts w:ascii="Georgia" w:hAnsi="Georgia"/>
      <w:lang w:eastAsia="cs-CZ"/>
    </w:rPr>
  </w:style>
  <w:style w:type="paragraph" w:styleId="Hlavika">
    <w:name w:val="header"/>
    <w:basedOn w:val="Normlny"/>
    <w:link w:val="HlavikaChar"/>
    <w:uiPriority w:val="99"/>
    <w:rsid w:val="00AC7FE7"/>
    <w:pPr>
      <w:tabs>
        <w:tab w:val="center" w:pos="4536"/>
        <w:tab w:val="right" w:pos="9072"/>
      </w:tabs>
    </w:pPr>
    <w:rPr>
      <w:lang w:eastAsia="cs-CZ"/>
    </w:rPr>
  </w:style>
  <w:style w:type="character" w:customStyle="1" w:styleId="HlavikaChar">
    <w:name w:val="Hlavička Char"/>
    <w:link w:val="Hlavika"/>
    <w:uiPriority w:val="99"/>
    <w:rsid w:val="00AC7FE7"/>
    <w:rPr>
      <w:sz w:val="24"/>
      <w:szCs w:val="24"/>
      <w:lang w:eastAsia="cs-CZ"/>
    </w:rPr>
  </w:style>
  <w:style w:type="character" w:styleId="Odkaznakomentr">
    <w:name w:val="annotation reference"/>
    <w:rsid w:val="00AC7FE7"/>
    <w:rPr>
      <w:rFonts w:cs="Times New Roman"/>
      <w:sz w:val="16"/>
      <w:szCs w:val="16"/>
    </w:rPr>
  </w:style>
  <w:style w:type="paragraph" w:styleId="Textkomentra">
    <w:name w:val="annotation text"/>
    <w:basedOn w:val="Normlny"/>
    <w:link w:val="TextkomentraChar"/>
    <w:rsid w:val="00AC7FE7"/>
    <w:rPr>
      <w:sz w:val="20"/>
      <w:szCs w:val="20"/>
      <w:lang w:eastAsia="cs-CZ"/>
    </w:rPr>
  </w:style>
  <w:style w:type="character" w:customStyle="1" w:styleId="TextkomentraChar">
    <w:name w:val="Text komentára Char"/>
    <w:link w:val="Textkomentra"/>
    <w:rsid w:val="00AC7FE7"/>
    <w:rPr>
      <w:lang w:eastAsia="cs-CZ"/>
    </w:rPr>
  </w:style>
  <w:style w:type="paragraph" w:styleId="Predmetkomentra">
    <w:name w:val="annotation subject"/>
    <w:basedOn w:val="Textkomentra"/>
    <w:next w:val="Textkomentra"/>
    <w:link w:val="PredmetkomentraChar"/>
    <w:uiPriority w:val="99"/>
    <w:rsid w:val="00AC7FE7"/>
    <w:rPr>
      <w:b/>
      <w:bCs/>
    </w:rPr>
  </w:style>
  <w:style w:type="character" w:customStyle="1" w:styleId="PredmetkomentraChar">
    <w:name w:val="Predmet komentára Char"/>
    <w:link w:val="Predmetkomentra"/>
    <w:uiPriority w:val="99"/>
    <w:rsid w:val="00AC7FE7"/>
    <w:rPr>
      <w:b/>
      <w:bCs/>
      <w:lang w:eastAsia="cs-CZ"/>
    </w:rPr>
  </w:style>
  <w:style w:type="character" w:customStyle="1" w:styleId="apple-style-span">
    <w:name w:val="apple-style-span"/>
    <w:rsid w:val="00AC7FE7"/>
    <w:rPr>
      <w:rFonts w:cs="Times New Roman"/>
    </w:rPr>
  </w:style>
  <w:style w:type="character" w:customStyle="1" w:styleId="apple-converted-space">
    <w:name w:val="apple-converted-space"/>
    <w:rsid w:val="00AC7FE7"/>
    <w:rPr>
      <w:rFonts w:cs="Times New Roman"/>
    </w:rPr>
  </w:style>
  <w:style w:type="character" w:customStyle="1" w:styleId="Nadpis4Char">
    <w:name w:val="Nadpis 4 Char"/>
    <w:basedOn w:val="Predvolenpsmoodseku"/>
    <w:link w:val="Nadpis4"/>
    <w:uiPriority w:val="9"/>
    <w:rsid w:val="00D4759D"/>
    <w:rPr>
      <w:rFonts w:ascii="Times New Roman" w:hAnsi="Times New Roman"/>
      <w:b/>
      <w:bCs/>
      <w:spacing w:val="5"/>
      <w:sz w:val="24"/>
      <w:szCs w:val="24"/>
    </w:rPr>
  </w:style>
  <w:style w:type="character" w:customStyle="1" w:styleId="Nadpis5Char">
    <w:name w:val="Nadpis 5 Char"/>
    <w:basedOn w:val="Predvolenpsmoodseku"/>
    <w:link w:val="Nadpis5"/>
    <w:uiPriority w:val="9"/>
    <w:rsid w:val="00D4759D"/>
    <w:rPr>
      <w:rFonts w:ascii="Times New Roman" w:hAnsi="Times New Roman"/>
      <w:i/>
      <w:iCs/>
      <w:sz w:val="24"/>
      <w:szCs w:val="24"/>
    </w:rPr>
  </w:style>
  <w:style w:type="character" w:customStyle="1" w:styleId="Nadpis6Char">
    <w:name w:val="Nadpis 6 Char"/>
    <w:basedOn w:val="Predvolenpsmoodseku"/>
    <w:link w:val="Nadpis6"/>
    <w:uiPriority w:val="9"/>
    <w:rsid w:val="00D4759D"/>
    <w:rPr>
      <w:rFonts w:ascii="Times New Roman" w:hAnsi="Times New Roman"/>
      <w:b/>
      <w:bCs/>
      <w:color w:val="595959" w:themeColor="text1" w:themeTint="A6"/>
      <w:spacing w:val="5"/>
      <w:shd w:val="clear" w:color="auto" w:fill="FFFFFF" w:themeFill="background1"/>
    </w:rPr>
  </w:style>
  <w:style w:type="character" w:customStyle="1" w:styleId="Nadpis7Char">
    <w:name w:val="Nadpis 7 Char"/>
    <w:basedOn w:val="Predvolenpsmoodseku"/>
    <w:link w:val="Nadpis7"/>
    <w:uiPriority w:val="9"/>
    <w:rsid w:val="00D4759D"/>
    <w:rPr>
      <w:rFonts w:ascii="Times New Roman" w:hAnsi="Times New Roman"/>
      <w:b/>
      <w:bCs/>
      <w:i/>
      <w:iCs/>
      <w:color w:val="5A5A5A" w:themeColor="text1" w:themeTint="A5"/>
      <w:sz w:val="20"/>
      <w:szCs w:val="20"/>
    </w:rPr>
  </w:style>
  <w:style w:type="character" w:customStyle="1" w:styleId="Nadpis8Char">
    <w:name w:val="Nadpis 8 Char"/>
    <w:basedOn w:val="Predvolenpsmoodseku"/>
    <w:link w:val="Nadpis8"/>
    <w:uiPriority w:val="9"/>
    <w:rsid w:val="00D4759D"/>
    <w:rPr>
      <w:rFonts w:ascii="Times New Roman" w:hAnsi="Times New Roman"/>
      <w:b/>
      <w:bCs/>
      <w:color w:val="7F7F7F" w:themeColor="text1" w:themeTint="80"/>
      <w:sz w:val="20"/>
      <w:szCs w:val="20"/>
    </w:rPr>
  </w:style>
  <w:style w:type="character" w:customStyle="1" w:styleId="Nadpis9Char">
    <w:name w:val="Nadpis 9 Char"/>
    <w:basedOn w:val="Predvolenpsmoodseku"/>
    <w:link w:val="Nadpis9"/>
    <w:uiPriority w:val="9"/>
    <w:rsid w:val="00D4759D"/>
    <w:rPr>
      <w:rFonts w:ascii="Times New Roman" w:hAnsi="Times New Roman"/>
      <w:b/>
      <w:bCs/>
      <w:i/>
      <w:iCs/>
      <w:color w:val="7F7F7F" w:themeColor="text1" w:themeTint="80"/>
      <w:sz w:val="18"/>
      <w:szCs w:val="18"/>
    </w:rPr>
  </w:style>
  <w:style w:type="character" w:customStyle="1" w:styleId="ZkladntextChar">
    <w:name w:val="Základný text Char"/>
    <w:link w:val="Zkladntext"/>
    <w:uiPriority w:val="99"/>
    <w:rsid w:val="00BD086E"/>
    <w:rPr>
      <w:rFonts w:ascii="Georgia" w:hAnsi="Georgia"/>
      <w:sz w:val="22"/>
      <w:szCs w:val="22"/>
      <w:lang w:eastAsia="cs-CZ"/>
    </w:rPr>
  </w:style>
  <w:style w:type="character" w:customStyle="1" w:styleId="PtaChar">
    <w:name w:val="Päta Char"/>
    <w:link w:val="Pta"/>
    <w:uiPriority w:val="99"/>
    <w:rsid w:val="00BD086E"/>
    <w:rPr>
      <w:sz w:val="24"/>
      <w:szCs w:val="24"/>
      <w:lang w:eastAsia="cs-CZ"/>
    </w:rPr>
  </w:style>
  <w:style w:type="character" w:styleId="PouitHypertextovPrepojenie">
    <w:name w:val="FollowedHyperlink"/>
    <w:uiPriority w:val="99"/>
    <w:unhideWhenUsed/>
    <w:rsid w:val="00BD086E"/>
    <w:rPr>
      <w:color w:val="800080"/>
      <w:u w:val="single"/>
    </w:rPr>
  </w:style>
  <w:style w:type="paragraph" w:customStyle="1" w:styleId="Nadpisviacrovov">
    <w:name w:val="Nadpis viacúrovňový"/>
    <w:basedOn w:val="Normlny"/>
    <w:rsid w:val="00C75D27"/>
    <w:pPr>
      <w:numPr>
        <w:numId w:val="2"/>
      </w:numPr>
    </w:pPr>
  </w:style>
  <w:style w:type="paragraph" w:customStyle="1" w:styleId="Nadpisrove2">
    <w:name w:val="Nadpis úroveň 2"/>
    <w:basedOn w:val="Normlny"/>
    <w:rsid w:val="00C75D27"/>
    <w:pPr>
      <w:numPr>
        <w:ilvl w:val="1"/>
        <w:numId w:val="2"/>
      </w:numPr>
    </w:pPr>
  </w:style>
  <w:style w:type="paragraph" w:customStyle="1" w:styleId="Nadpisysprva">
    <w:name w:val="Nadpisy správa"/>
    <w:basedOn w:val="Nadpis1"/>
    <w:rsid w:val="00B802D7"/>
    <w:rPr>
      <w:rFonts w:ascii="Georgia" w:hAnsi="Georgia"/>
      <w:iCs/>
      <w:noProof/>
      <w:szCs w:val="26"/>
    </w:rPr>
  </w:style>
  <w:style w:type="paragraph" w:customStyle="1" w:styleId="Default">
    <w:name w:val="Default"/>
    <w:rsid w:val="00B802D7"/>
    <w:pPr>
      <w:autoSpaceDE w:val="0"/>
      <w:autoSpaceDN w:val="0"/>
      <w:adjustRightInd w:val="0"/>
    </w:pPr>
    <w:rPr>
      <w:color w:val="000000"/>
      <w:sz w:val="24"/>
      <w:szCs w:val="24"/>
    </w:rPr>
  </w:style>
  <w:style w:type="paragraph" w:customStyle="1" w:styleId="Odsekzoznamu1">
    <w:name w:val="Odsek zoznamu1"/>
    <w:basedOn w:val="Normlny"/>
    <w:rsid w:val="00B802D7"/>
    <w:pPr>
      <w:ind w:left="720"/>
    </w:pPr>
    <w:rPr>
      <w:lang w:val="cs-CZ" w:eastAsia="cs-CZ"/>
    </w:rPr>
  </w:style>
  <w:style w:type="paragraph" w:styleId="Normlnywebov">
    <w:name w:val="Normal (Web)"/>
    <w:basedOn w:val="Normlny"/>
    <w:uiPriority w:val="99"/>
    <w:rsid w:val="00B802D7"/>
    <w:pPr>
      <w:spacing w:before="100" w:beforeAutospacing="1" w:after="100" w:afterAutospacing="1"/>
    </w:pPr>
    <w:rPr>
      <w:lang w:val="cs-CZ" w:eastAsia="cs-CZ"/>
    </w:rPr>
  </w:style>
  <w:style w:type="paragraph" w:customStyle="1" w:styleId="CharChar1">
    <w:name w:val="Char Char1"/>
    <w:basedOn w:val="Normlny"/>
    <w:rsid w:val="0038734E"/>
    <w:rPr>
      <w:lang w:val="pl-PL" w:eastAsia="pl-PL"/>
    </w:rPr>
  </w:style>
  <w:style w:type="character" w:styleId="Odkaznapoznmkupodiarou">
    <w:name w:val="footnote reference"/>
    <w:uiPriority w:val="99"/>
    <w:rsid w:val="0038734E"/>
    <w:rPr>
      <w:rFonts w:cs="Times New Roman"/>
      <w:vertAlign w:val="superscript"/>
    </w:rPr>
  </w:style>
  <w:style w:type="paragraph" w:customStyle="1" w:styleId="l4">
    <w:name w:val="l4"/>
    <w:basedOn w:val="Normlny"/>
    <w:rsid w:val="0038734E"/>
    <w:pPr>
      <w:spacing w:before="100" w:beforeAutospacing="1" w:after="100" w:afterAutospacing="1"/>
    </w:pPr>
  </w:style>
  <w:style w:type="character" w:customStyle="1" w:styleId="num">
    <w:name w:val="num"/>
    <w:rsid w:val="0038734E"/>
    <w:rPr>
      <w:rFonts w:cs="Times New Roman"/>
    </w:rPr>
  </w:style>
  <w:style w:type="paragraph" w:customStyle="1" w:styleId="nospacing">
    <w:name w:val="nospacing"/>
    <w:basedOn w:val="Normlny"/>
    <w:rsid w:val="0038734E"/>
    <w:pPr>
      <w:spacing w:before="100" w:beforeAutospacing="1" w:after="100" w:afterAutospacing="1"/>
    </w:pPr>
  </w:style>
  <w:style w:type="character" w:styleId="Siln">
    <w:name w:val="Strong"/>
    <w:uiPriority w:val="22"/>
    <w:qFormat/>
    <w:rsid w:val="00D4759D"/>
    <w:rPr>
      <w:b/>
      <w:bCs/>
    </w:rPr>
  </w:style>
  <w:style w:type="character" w:styleId="Zvraznenie">
    <w:name w:val="Emphasis"/>
    <w:uiPriority w:val="20"/>
    <w:qFormat/>
    <w:rsid w:val="00D4759D"/>
    <w:rPr>
      <w:b/>
      <w:bCs/>
      <w:i/>
      <w:iCs/>
      <w:spacing w:val="10"/>
    </w:rPr>
  </w:style>
  <w:style w:type="paragraph" w:styleId="Hlavikaobsahu">
    <w:name w:val="TOC Heading"/>
    <w:basedOn w:val="Nadpis1"/>
    <w:next w:val="Normlny"/>
    <w:uiPriority w:val="39"/>
    <w:semiHidden/>
    <w:unhideWhenUsed/>
    <w:qFormat/>
    <w:rsid w:val="00D4759D"/>
    <w:pPr>
      <w:outlineLvl w:val="9"/>
    </w:pPr>
    <w:rPr>
      <w:lang w:bidi="en-US"/>
    </w:rPr>
  </w:style>
  <w:style w:type="paragraph" w:customStyle="1" w:styleId="nzov-sprvavzp">
    <w:name w:val="názov-správa vzp"/>
    <w:basedOn w:val="Nadpis1"/>
    <w:link w:val="nzov-sprvavzpChar"/>
    <w:rsid w:val="00F9386C"/>
    <w:pPr>
      <w:numPr>
        <w:numId w:val="1"/>
      </w:numPr>
      <w:tabs>
        <w:tab w:val="left" w:pos="426"/>
      </w:tabs>
    </w:pPr>
    <w:rPr>
      <w:rFonts w:ascii="Georgia" w:hAnsi="Georgia"/>
      <w:szCs w:val="22"/>
    </w:rPr>
  </w:style>
  <w:style w:type="paragraph" w:customStyle="1" w:styleId="nadpis2sprvavzp">
    <w:name w:val="nadpis 2 správa vzp"/>
    <w:basedOn w:val="Nadpis2"/>
    <w:link w:val="nadpis2sprvavzpChar"/>
    <w:qFormat/>
    <w:rsid w:val="00F9386C"/>
    <w:pPr>
      <w:tabs>
        <w:tab w:val="left" w:pos="426"/>
      </w:tabs>
      <w:ind w:left="360" w:hanging="360"/>
    </w:pPr>
    <w:rPr>
      <w:rFonts w:ascii="Georgia" w:hAnsi="Georgia"/>
      <w:i/>
      <w:iCs w:val="0"/>
    </w:rPr>
  </w:style>
  <w:style w:type="character" w:customStyle="1" w:styleId="nzov-sprvavzpChar">
    <w:name w:val="názov-správa vzp Char"/>
    <w:link w:val="nzov-sprvavzp"/>
    <w:rsid w:val="00F9386C"/>
    <w:rPr>
      <w:rFonts w:ascii="Georgia" w:hAnsi="Georgia" w:cs="Times New Roman"/>
      <w:b/>
      <w:bCs/>
      <w:sz w:val="24"/>
      <w:lang w:eastAsia="cs-CZ"/>
    </w:rPr>
  </w:style>
  <w:style w:type="paragraph" w:customStyle="1" w:styleId="nadpis3sprvavzp">
    <w:name w:val="nadpis 3 správa vzp"/>
    <w:basedOn w:val="Nadpis3"/>
    <w:link w:val="nadpis3sprvavzpChar"/>
    <w:qFormat/>
    <w:rsid w:val="00F9386C"/>
    <w:pPr>
      <w:numPr>
        <w:numId w:val="1"/>
      </w:numPr>
      <w:tabs>
        <w:tab w:val="left" w:pos="426"/>
      </w:tabs>
    </w:pPr>
    <w:rPr>
      <w:rFonts w:ascii="Georgia" w:hAnsi="Georgia"/>
      <w:szCs w:val="22"/>
    </w:rPr>
  </w:style>
  <w:style w:type="paragraph" w:customStyle="1" w:styleId="nadpis4spravavzp">
    <w:name w:val="nadpis 4 sprava vzp"/>
    <w:basedOn w:val="Nadpis4"/>
    <w:link w:val="nadpis4spravavzpChar"/>
    <w:qFormat/>
    <w:rsid w:val="00F9386C"/>
    <w:pPr>
      <w:tabs>
        <w:tab w:val="left" w:pos="426"/>
        <w:tab w:val="left" w:pos="851"/>
      </w:tabs>
    </w:pPr>
    <w:rPr>
      <w:rFonts w:ascii="Georgia" w:hAnsi="Georgia"/>
    </w:rPr>
  </w:style>
  <w:style w:type="paragraph" w:customStyle="1" w:styleId="norml-spvavzp">
    <w:name w:val="normál-spáva vzp"/>
    <w:basedOn w:val="Normlny"/>
    <w:qFormat/>
    <w:rsid w:val="00F9386C"/>
    <w:rPr>
      <w:rFonts w:ascii="Georgia" w:hAnsi="Georgia"/>
    </w:rPr>
  </w:style>
  <w:style w:type="paragraph" w:customStyle="1" w:styleId="Odsekzoznamu2">
    <w:name w:val="Odsek zoznamu2"/>
    <w:basedOn w:val="Normlny"/>
    <w:rsid w:val="00F9386C"/>
    <w:pPr>
      <w:ind w:left="720"/>
    </w:pPr>
    <w:rPr>
      <w:lang w:val="cs-CZ" w:eastAsia="cs-CZ"/>
    </w:rPr>
  </w:style>
  <w:style w:type="paragraph" w:styleId="Zkladntext2">
    <w:name w:val="Body Text 2"/>
    <w:basedOn w:val="Normlny"/>
    <w:link w:val="Zkladntext2Char"/>
    <w:rsid w:val="008444DC"/>
    <w:pPr>
      <w:spacing w:after="120" w:line="480" w:lineRule="auto"/>
    </w:pPr>
  </w:style>
  <w:style w:type="character" w:customStyle="1" w:styleId="Zkladntext2Char">
    <w:name w:val="Základný text 2 Char"/>
    <w:link w:val="Zkladntext2"/>
    <w:rsid w:val="008444DC"/>
    <w:rPr>
      <w:noProof/>
      <w:sz w:val="24"/>
      <w:szCs w:val="24"/>
    </w:rPr>
  </w:style>
  <w:style w:type="paragraph" w:styleId="Bezriadkovania">
    <w:name w:val="No Spacing"/>
    <w:basedOn w:val="Normlny"/>
    <w:uiPriority w:val="1"/>
    <w:qFormat/>
    <w:rsid w:val="00D4759D"/>
    <w:pPr>
      <w:spacing w:line="240" w:lineRule="auto"/>
    </w:pPr>
  </w:style>
  <w:style w:type="character" w:customStyle="1" w:styleId="Zkladntext0">
    <w:name w:val="Základný text_"/>
    <w:link w:val="Zkladntext1"/>
    <w:rsid w:val="008444DC"/>
    <w:rPr>
      <w:rFonts w:ascii="Microsoft Sans Serif" w:eastAsia="Microsoft Sans Serif" w:hAnsi="Microsoft Sans Serif" w:cs="Microsoft Sans Serif"/>
      <w:shd w:val="clear" w:color="auto" w:fill="FFFFFF"/>
    </w:rPr>
  </w:style>
  <w:style w:type="character" w:customStyle="1" w:styleId="ZkladntextTun">
    <w:name w:val="Základný text + Tučné"/>
    <w:rsid w:val="008444DC"/>
    <w:rPr>
      <w:rFonts w:ascii="Microsoft Sans Serif" w:eastAsia="Microsoft Sans Serif" w:hAnsi="Microsoft Sans Serif" w:cs="Microsoft Sans Serif"/>
      <w:b/>
      <w:bCs/>
      <w:color w:val="000000"/>
      <w:spacing w:val="0"/>
      <w:w w:val="100"/>
      <w:position w:val="0"/>
      <w:shd w:val="clear" w:color="auto" w:fill="FFFFFF"/>
      <w:lang w:val="sk-SK" w:eastAsia="sk-SK" w:bidi="sk-SK"/>
    </w:rPr>
  </w:style>
  <w:style w:type="paragraph" w:customStyle="1" w:styleId="Zkladntext1">
    <w:name w:val="Základný text1"/>
    <w:basedOn w:val="Normlny"/>
    <w:link w:val="Zkladntext0"/>
    <w:rsid w:val="008444DC"/>
    <w:pPr>
      <w:widowControl w:val="0"/>
      <w:shd w:val="clear" w:color="auto" w:fill="FFFFFF"/>
      <w:spacing w:line="254" w:lineRule="exact"/>
    </w:pPr>
    <w:rPr>
      <w:rFonts w:ascii="Microsoft Sans Serif" w:eastAsia="Microsoft Sans Serif" w:hAnsi="Microsoft Sans Serif" w:cs="Microsoft Sans Serif"/>
      <w:sz w:val="20"/>
      <w:szCs w:val="20"/>
    </w:rPr>
  </w:style>
  <w:style w:type="paragraph" w:customStyle="1" w:styleId="vod">
    <w:name w:val="úvod"/>
    <w:basedOn w:val="nzov-sprvavzp"/>
    <w:link w:val="vodChar"/>
    <w:rsid w:val="008444DC"/>
    <w:pPr>
      <w:numPr>
        <w:numId w:val="0"/>
      </w:numPr>
      <w:ind w:left="431" w:hanging="431"/>
    </w:pPr>
    <w:rPr>
      <w:rFonts w:ascii="Arial" w:hAnsi="Arial"/>
      <w:szCs w:val="28"/>
    </w:rPr>
  </w:style>
  <w:style w:type="paragraph" w:customStyle="1" w:styleId="nadpis10">
    <w:name w:val="nadpis1"/>
    <w:basedOn w:val="Nadpis1"/>
    <w:link w:val="nadpis1Char0"/>
    <w:rsid w:val="008444DC"/>
    <w:pPr>
      <w:ind w:left="360" w:hanging="360"/>
    </w:pPr>
    <w:rPr>
      <w:szCs w:val="28"/>
    </w:rPr>
  </w:style>
  <w:style w:type="character" w:customStyle="1" w:styleId="vodChar">
    <w:name w:val="úvod Char"/>
    <w:link w:val="vod"/>
    <w:rsid w:val="008444DC"/>
    <w:rPr>
      <w:rFonts w:ascii="Arial" w:hAnsi="Arial" w:cs="Arial"/>
      <w:b/>
      <w:bCs/>
      <w:kern w:val="32"/>
      <w:sz w:val="24"/>
      <w:szCs w:val="28"/>
    </w:rPr>
  </w:style>
  <w:style w:type="paragraph" w:customStyle="1" w:styleId="Normlny1">
    <w:name w:val="Normálny1"/>
    <w:basedOn w:val="Normlny"/>
    <w:link w:val="normalChar"/>
    <w:rsid w:val="008444DC"/>
    <w:rPr>
      <w:rFonts w:ascii="Arial" w:hAnsi="Arial"/>
    </w:rPr>
  </w:style>
  <w:style w:type="character" w:customStyle="1" w:styleId="nadpis1Char0">
    <w:name w:val="nadpis1 Char"/>
    <w:link w:val="nadpis10"/>
    <w:rsid w:val="008444DC"/>
    <w:rPr>
      <w:rFonts w:ascii="Times New Roman" w:hAnsi="Times New Roman" w:cs="Times New Roman"/>
      <w:b/>
      <w:bCs/>
      <w:sz w:val="24"/>
      <w:szCs w:val="28"/>
      <w:lang w:eastAsia="cs-CZ"/>
    </w:rPr>
  </w:style>
  <w:style w:type="paragraph" w:customStyle="1" w:styleId="nadpis20">
    <w:name w:val="nadpis2"/>
    <w:basedOn w:val="nadpis2sprvavzp"/>
    <w:link w:val="nadpis2Char0"/>
    <w:rsid w:val="008444DC"/>
    <w:pPr>
      <w:ind w:left="576" w:hanging="576"/>
    </w:pPr>
    <w:rPr>
      <w:rFonts w:ascii="Arial" w:hAnsi="Arial"/>
      <w:szCs w:val="24"/>
    </w:rPr>
  </w:style>
  <w:style w:type="character" w:customStyle="1" w:styleId="normalChar">
    <w:name w:val="normal Char"/>
    <w:link w:val="Normlny1"/>
    <w:rsid w:val="008444DC"/>
    <w:rPr>
      <w:rFonts w:ascii="Arial" w:hAnsi="Arial"/>
      <w:noProof/>
      <w:sz w:val="22"/>
      <w:szCs w:val="24"/>
    </w:rPr>
  </w:style>
  <w:style w:type="paragraph" w:customStyle="1" w:styleId="nadpis30">
    <w:name w:val="nadpis3"/>
    <w:basedOn w:val="nadpis3sprvavzp"/>
    <w:link w:val="nadpis3Char0"/>
    <w:rsid w:val="008444DC"/>
    <w:pPr>
      <w:ind w:left="720" w:hanging="720"/>
    </w:pPr>
    <w:rPr>
      <w:rFonts w:ascii="Arial" w:hAnsi="Arial"/>
      <w:szCs w:val="24"/>
    </w:rPr>
  </w:style>
  <w:style w:type="character" w:customStyle="1" w:styleId="nadpis2sprvavzpChar">
    <w:name w:val="nadpis 2 správa vzp Char"/>
    <w:link w:val="nadpis2sprvavzp"/>
    <w:rsid w:val="008444DC"/>
    <w:rPr>
      <w:rFonts w:ascii="Georgia" w:hAnsi="Georgia"/>
      <w:i/>
      <w:iCs/>
      <w:smallCaps/>
      <w:sz w:val="28"/>
    </w:rPr>
  </w:style>
  <w:style w:type="character" w:customStyle="1" w:styleId="nadpis2Char0">
    <w:name w:val="nadpis2 Char"/>
    <w:link w:val="nadpis20"/>
    <w:rsid w:val="008444DC"/>
    <w:rPr>
      <w:rFonts w:ascii="Arial" w:hAnsi="Arial" w:cs="Arial"/>
      <w:b/>
      <w:bCs/>
      <w:sz w:val="22"/>
      <w:szCs w:val="24"/>
    </w:rPr>
  </w:style>
  <w:style w:type="paragraph" w:customStyle="1" w:styleId="nadpis40">
    <w:name w:val="nadpis4"/>
    <w:basedOn w:val="nadpis4spravavzp"/>
    <w:link w:val="nadpis4Char0"/>
    <w:rsid w:val="008444DC"/>
    <w:pPr>
      <w:ind w:left="862" w:hanging="862"/>
    </w:pPr>
    <w:rPr>
      <w:rFonts w:ascii="Arial" w:hAnsi="Arial" w:cs="Arial"/>
    </w:rPr>
  </w:style>
  <w:style w:type="character" w:customStyle="1" w:styleId="nadpis3sprvavzpChar">
    <w:name w:val="nadpis 3 správa vzp Char"/>
    <w:link w:val="nadpis3sprvavzp"/>
    <w:rsid w:val="008444DC"/>
    <w:rPr>
      <w:rFonts w:ascii="Georgia" w:hAnsi="Georgia"/>
      <w:b/>
      <w:iCs/>
      <w:spacing w:val="5"/>
    </w:rPr>
  </w:style>
  <w:style w:type="character" w:customStyle="1" w:styleId="nadpis3Char0">
    <w:name w:val="nadpis3 Char"/>
    <w:link w:val="nadpis30"/>
    <w:rsid w:val="008444DC"/>
    <w:rPr>
      <w:rFonts w:ascii="Arial" w:hAnsi="Arial"/>
      <w:b/>
      <w:iCs/>
      <w:spacing w:val="5"/>
      <w:szCs w:val="24"/>
    </w:rPr>
  </w:style>
  <w:style w:type="paragraph" w:customStyle="1" w:styleId="nadpis21">
    <w:name w:val="nadpis2."/>
    <w:basedOn w:val="nadpis20"/>
    <w:link w:val="nadpis2Char1"/>
    <w:rsid w:val="008444DC"/>
    <w:pPr>
      <w:tabs>
        <w:tab w:val="clear" w:pos="426"/>
        <w:tab w:val="left" w:pos="567"/>
      </w:tabs>
    </w:pPr>
  </w:style>
  <w:style w:type="character" w:customStyle="1" w:styleId="nadpis4spravavzpChar">
    <w:name w:val="nadpis 4 sprava vzp Char"/>
    <w:link w:val="nadpis4spravavzp"/>
    <w:rsid w:val="008444DC"/>
    <w:rPr>
      <w:rFonts w:ascii="Georgia" w:hAnsi="Georgia"/>
      <w:b/>
      <w:bCs/>
      <w:spacing w:val="5"/>
      <w:sz w:val="24"/>
      <w:szCs w:val="24"/>
    </w:rPr>
  </w:style>
  <w:style w:type="character" w:customStyle="1" w:styleId="nadpis4Char0">
    <w:name w:val="nadpis4 Char"/>
    <w:link w:val="nadpis40"/>
    <w:rsid w:val="008444DC"/>
    <w:rPr>
      <w:rFonts w:ascii="Arial" w:hAnsi="Arial" w:cs="Arial"/>
      <w:b/>
      <w:bCs/>
      <w:spacing w:val="5"/>
      <w:sz w:val="24"/>
      <w:szCs w:val="24"/>
    </w:rPr>
  </w:style>
  <w:style w:type="character" w:customStyle="1" w:styleId="nadpis2Char1">
    <w:name w:val="nadpis2. Char"/>
    <w:link w:val="nadpis21"/>
    <w:rsid w:val="008444DC"/>
    <w:rPr>
      <w:rFonts w:ascii="Arial" w:hAnsi="Arial" w:cs="Arial"/>
      <w:b/>
      <w:bCs/>
      <w:sz w:val="22"/>
      <w:szCs w:val="24"/>
    </w:rPr>
  </w:style>
  <w:style w:type="paragraph" w:customStyle="1" w:styleId="fspecialista">
    <w:name w:val="f_specialista"/>
    <w:basedOn w:val="Normlny"/>
    <w:rsid w:val="008C69DC"/>
    <w:pPr>
      <w:spacing w:before="100" w:beforeAutospacing="1" w:after="100" w:afterAutospacing="1"/>
    </w:pPr>
  </w:style>
  <w:style w:type="paragraph" w:customStyle="1" w:styleId="fzariadenie">
    <w:name w:val="f_zariadenie"/>
    <w:basedOn w:val="Normlny"/>
    <w:rsid w:val="008C69DC"/>
    <w:pPr>
      <w:spacing w:before="100" w:beforeAutospacing="1" w:after="100" w:afterAutospacing="1"/>
    </w:pPr>
  </w:style>
  <w:style w:type="paragraph" w:customStyle="1" w:styleId="l5">
    <w:name w:val="l5"/>
    <w:basedOn w:val="Normlny"/>
    <w:rsid w:val="00886F74"/>
    <w:pPr>
      <w:spacing w:before="100" w:beforeAutospacing="1" w:after="100" w:afterAutospacing="1"/>
    </w:pPr>
  </w:style>
  <w:style w:type="character" w:styleId="PremennHTML">
    <w:name w:val="HTML Variable"/>
    <w:uiPriority w:val="99"/>
    <w:unhideWhenUsed/>
    <w:rsid w:val="00886F74"/>
    <w:rPr>
      <w:i/>
      <w:iCs/>
    </w:rPr>
  </w:style>
  <w:style w:type="paragraph" w:customStyle="1" w:styleId="l6">
    <w:name w:val="l6"/>
    <w:basedOn w:val="Normlny"/>
    <w:rsid w:val="00886F74"/>
    <w:pPr>
      <w:spacing w:before="100" w:beforeAutospacing="1" w:after="100" w:afterAutospacing="1"/>
    </w:pPr>
  </w:style>
  <w:style w:type="paragraph" w:customStyle="1" w:styleId="l7">
    <w:name w:val="l7"/>
    <w:basedOn w:val="Normlny"/>
    <w:rsid w:val="00886F74"/>
    <w:pPr>
      <w:spacing w:before="100" w:beforeAutospacing="1" w:after="100" w:afterAutospacing="1"/>
    </w:pPr>
  </w:style>
  <w:style w:type="paragraph" w:customStyle="1" w:styleId="l1">
    <w:name w:val="l1"/>
    <w:basedOn w:val="Normlny"/>
    <w:rsid w:val="00E2779C"/>
    <w:pPr>
      <w:spacing w:before="100" w:beforeAutospacing="1" w:after="100" w:afterAutospacing="1"/>
    </w:pPr>
  </w:style>
  <w:style w:type="paragraph" w:customStyle="1" w:styleId="l2">
    <w:name w:val="l2"/>
    <w:basedOn w:val="Normlny"/>
    <w:rsid w:val="00E2779C"/>
    <w:pPr>
      <w:spacing w:before="100" w:beforeAutospacing="1" w:after="100" w:afterAutospacing="1"/>
    </w:pPr>
  </w:style>
  <w:style w:type="paragraph" w:styleId="Podtitul">
    <w:name w:val="Subtitle"/>
    <w:basedOn w:val="Normlny"/>
    <w:next w:val="Normlny"/>
    <w:link w:val="PodtitulChar"/>
    <w:uiPriority w:val="11"/>
    <w:qFormat/>
    <w:rsid w:val="00D4759D"/>
    <w:rPr>
      <w:i/>
      <w:iCs/>
      <w:smallCaps/>
      <w:spacing w:val="10"/>
      <w:sz w:val="28"/>
      <w:szCs w:val="28"/>
    </w:rPr>
  </w:style>
  <w:style w:type="character" w:customStyle="1" w:styleId="PodtitulChar">
    <w:name w:val="Podtitul Char"/>
    <w:basedOn w:val="Predvolenpsmoodseku"/>
    <w:link w:val="Podtitul"/>
    <w:uiPriority w:val="11"/>
    <w:rsid w:val="00D4759D"/>
    <w:rPr>
      <w:i/>
      <w:iCs/>
      <w:smallCaps/>
      <w:spacing w:val="10"/>
      <w:sz w:val="28"/>
      <w:szCs w:val="28"/>
    </w:rPr>
  </w:style>
  <w:style w:type="paragraph" w:styleId="Nzov">
    <w:name w:val="Title"/>
    <w:basedOn w:val="Normlny"/>
    <w:next w:val="Normlny"/>
    <w:link w:val="NzovChar"/>
    <w:uiPriority w:val="10"/>
    <w:qFormat/>
    <w:rsid w:val="00D4759D"/>
    <w:pPr>
      <w:spacing w:after="300" w:line="240" w:lineRule="auto"/>
      <w:contextualSpacing/>
    </w:pPr>
    <w:rPr>
      <w:smallCaps/>
      <w:sz w:val="52"/>
      <w:szCs w:val="52"/>
    </w:rPr>
  </w:style>
  <w:style w:type="character" w:customStyle="1" w:styleId="NzovChar">
    <w:name w:val="Názov Char"/>
    <w:basedOn w:val="Predvolenpsmoodseku"/>
    <w:link w:val="Nzov"/>
    <w:uiPriority w:val="10"/>
    <w:rsid w:val="00D4759D"/>
    <w:rPr>
      <w:smallCaps/>
      <w:sz w:val="52"/>
      <w:szCs w:val="52"/>
    </w:rPr>
  </w:style>
  <w:style w:type="paragraph" w:styleId="Citcia">
    <w:name w:val="Quote"/>
    <w:basedOn w:val="Normlny"/>
    <w:next w:val="Normlny"/>
    <w:link w:val="CitciaChar"/>
    <w:uiPriority w:val="29"/>
    <w:qFormat/>
    <w:rsid w:val="00D4759D"/>
    <w:rPr>
      <w:i/>
      <w:iCs/>
    </w:rPr>
  </w:style>
  <w:style w:type="character" w:customStyle="1" w:styleId="CitciaChar">
    <w:name w:val="Citácia Char"/>
    <w:basedOn w:val="Predvolenpsmoodseku"/>
    <w:link w:val="Citcia"/>
    <w:uiPriority w:val="29"/>
    <w:rsid w:val="00D4759D"/>
    <w:rPr>
      <w:i/>
      <w:iCs/>
    </w:rPr>
  </w:style>
  <w:style w:type="paragraph" w:styleId="Zvraznencitcia">
    <w:name w:val="Intense Quote"/>
    <w:basedOn w:val="Normlny"/>
    <w:next w:val="Normlny"/>
    <w:link w:val="ZvraznencitciaChar"/>
    <w:uiPriority w:val="30"/>
    <w:qFormat/>
    <w:rsid w:val="00D4759D"/>
    <w:pPr>
      <w:pBdr>
        <w:top w:val="single" w:sz="4" w:space="10" w:color="auto"/>
        <w:bottom w:val="single" w:sz="4" w:space="10" w:color="auto"/>
      </w:pBdr>
      <w:spacing w:before="240" w:after="240" w:line="300" w:lineRule="auto"/>
      <w:ind w:left="1152" w:right="1152"/>
    </w:pPr>
    <w:rPr>
      <w:i/>
      <w:iCs/>
    </w:rPr>
  </w:style>
  <w:style w:type="character" w:customStyle="1" w:styleId="ZvraznencitciaChar">
    <w:name w:val="Zvýraznená citácia Char"/>
    <w:basedOn w:val="Predvolenpsmoodseku"/>
    <w:link w:val="Zvraznencitcia"/>
    <w:uiPriority w:val="30"/>
    <w:rsid w:val="00D4759D"/>
    <w:rPr>
      <w:i/>
      <w:iCs/>
    </w:rPr>
  </w:style>
  <w:style w:type="character" w:styleId="Jemnzvraznenie">
    <w:name w:val="Subtle Emphasis"/>
    <w:uiPriority w:val="19"/>
    <w:qFormat/>
    <w:rsid w:val="00D4759D"/>
    <w:rPr>
      <w:i/>
      <w:iCs/>
    </w:rPr>
  </w:style>
  <w:style w:type="character" w:styleId="Intenzvnezvraznenie">
    <w:name w:val="Intense Emphasis"/>
    <w:uiPriority w:val="21"/>
    <w:qFormat/>
    <w:rsid w:val="00D4759D"/>
    <w:rPr>
      <w:b/>
      <w:bCs/>
      <w:i/>
      <w:iCs/>
    </w:rPr>
  </w:style>
  <w:style w:type="character" w:styleId="Jemnodkaz">
    <w:name w:val="Subtle Reference"/>
    <w:basedOn w:val="Predvolenpsmoodseku"/>
    <w:uiPriority w:val="31"/>
    <w:qFormat/>
    <w:rsid w:val="00D4759D"/>
    <w:rPr>
      <w:smallCaps/>
    </w:rPr>
  </w:style>
  <w:style w:type="character" w:styleId="Intenzvnyodkaz">
    <w:name w:val="Intense Reference"/>
    <w:uiPriority w:val="32"/>
    <w:qFormat/>
    <w:rsid w:val="00D4759D"/>
    <w:rPr>
      <w:b/>
      <w:bCs/>
      <w:smallCaps/>
    </w:rPr>
  </w:style>
  <w:style w:type="character" w:styleId="Nzovknihy">
    <w:name w:val="Book Title"/>
    <w:basedOn w:val="Predvolenpsmoodseku"/>
    <w:uiPriority w:val="33"/>
    <w:qFormat/>
    <w:rsid w:val="00D4759D"/>
    <w:rPr>
      <w:i/>
      <w:iCs/>
      <w:smallCaps/>
      <w:spacing w:val="5"/>
    </w:rPr>
  </w:style>
  <w:style w:type="character" w:customStyle="1" w:styleId="h1a2">
    <w:name w:val="h1a2"/>
    <w:basedOn w:val="Predvolenpsmoodseku"/>
    <w:rsid w:val="00726A99"/>
    <w:rPr>
      <w:vanish w:val="0"/>
      <w:webHidden w:val="0"/>
      <w:sz w:val="24"/>
      <w:szCs w:val="24"/>
      <w:specVanish w:val="0"/>
    </w:rPr>
  </w:style>
  <w:style w:type="paragraph" w:styleId="Revzia">
    <w:name w:val="Revision"/>
    <w:hidden/>
    <w:uiPriority w:val="99"/>
    <w:semiHidden/>
    <w:rsid w:val="00101C39"/>
    <w:pPr>
      <w:spacing w:after="0" w:line="240" w:lineRule="auto"/>
    </w:pPr>
    <w:rPr>
      <w:rFonts w:ascii="Times New Roman" w:hAnsi="Times New Roman"/>
    </w:rPr>
  </w:style>
  <w:style w:type="character" w:customStyle="1" w:styleId="object">
    <w:name w:val="object"/>
    <w:basedOn w:val="Predvolenpsmoodseku"/>
    <w:rsid w:val="00516396"/>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ajorHAnsi" w:eastAsiaTheme="majorEastAsia" w:hAnsiTheme="majorHAnsi" w:cstheme="majorBidi"/>
        <w:sz w:val="22"/>
        <w:szCs w:val="22"/>
        <w:lang w:val="sk-SK" w:eastAsia="sk-SK" w:bidi="ar-SA"/>
      </w:rPr>
    </w:rPrDefault>
    <w:pPrDefault>
      <w:pPr>
        <w:spacing w:after="200" w:line="276" w:lineRule="auto"/>
      </w:pPr>
    </w:pPrDefault>
  </w:docDefaults>
  <w:latentStyles w:defLockedState="0" w:defUIPriority="0" w:defSemiHidden="1" w:defUnhideWhenUsed="1" w:defQFormat="0" w:count="267">
    <w:lsdException w:name="Normal" w:semiHidden="0" w:unhideWhenUsed="0" w:qFormat="1"/>
    <w:lsdException w:name="heading 1" w:semiHidden="0" w:uiPriority="9" w:unhideWhenUsed="0"/>
    <w:lsdException w:name="heading 2" w:semiHidden="0" w:uiPriority="9" w:unhideWhenUsed="0" w:qFormat="1"/>
    <w:lsdException w:name="heading 3" w:semiHidden="0" w:uiPriority="9" w:unhideWhenUsed="0" w:qFormat="1"/>
    <w:lsdException w:name="heading 4" w:semiHidden="0" w:uiPriority="9" w:unhideWhenUsed="0" w:qFormat="1"/>
    <w:lsdException w:name="heading 5" w:semiHidden="0" w:uiPriority="9" w:unhideWhenUsed="0" w:qFormat="1"/>
    <w:lsdException w:name="heading 6" w:semiHidden="0" w:uiPriority="9" w:unhideWhenUsed="0" w:qFormat="1"/>
    <w:lsdException w:name="heading 7" w:uiPriority="9" w:qFormat="1"/>
    <w:lsdException w:name="heading 8" w:uiPriority="9" w:qFormat="1"/>
    <w:lsdException w:name="heading 9" w:uiPriority="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header" w:uiPriority="99"/>
    <w:lsdException w:name="footer" w:uiPriority="99"/>
    <w:lsdException w:name="caption" w:qFormat="1"/>
    <w:lsdException w:name="table of figures" w:uiPriority="99"/>
    <w:lsdException w:name="footnote reference" w:uiPriority="99"/>
    <w:lsdException w:name="List Number" w:semiHidden="0" w:unhideWhenUsed="0"/>
    <w:lsdException w:name="List 4" w:semiHidden="0" w:unhideWhenUsed="0"/>
    <w:lsdException w:name="List 5" w:semiHidden="0" w:unhideWhenUsed="0"/>
    <w:lsdException w:name="Title" w:semiHidden="0" w:uiPriority="10" w:unhideWhenUsed="0" w:qFormat="1"/>
    <w:lsdException w:name="Body Text" w:uiPriority="99"/>
    <w:lsdException w:name="Subtitle" w:semiHidden="0" w:uiPriority="11" w:unhideWhenUsed="0" w:qFormat="1"/>
    <w:lsdException w:name="Salutation" w:semiHidden="0" w:unhideWhenUsed="0"/>
    <w:lsdException w:name="Date" w:semiHidden="0" w:unhideWhenUsed="0"/>
    <w:lsdException w:name="Body Text First Indent" w:semiHidden="0" w:unhideWhenUsed="0"/>
    <w:lsdException w:name="Hyperlink" w:uiPriority="99"/>
    <w:lsdException w:name="FollowedHyperlink" w:uiPriority="99"/>
    <w:lsdException w:name="Strong" w:semiHidden="0" w:uiPriority="22" w:unhideWhenUsed="0" w:qFormat="1"/>
    <w:lsdException w:name="Emphasis" w:semiHidden="0" w:uiPriority="20" w:unhideWhenUsed="0" w:qFormat="1"/>
    <w:lsdException w:name="Normal (Web)" w:uiPriority="99"/>
    <w:lsdException w:name="HTML Variable" w:uiPriority="99"/>
    <w:lsdException w:name="annotation subject" w:uiPriority="99"/>
    <w:lsdException w:name="No List" w:uiPriority="99"/>
    <w:lsdException w:name="Table Grid 3" w:uiPriority="99"/>
    <w:lsdException w:name="Balloon Text" w:uiPriority="99"/>
    <w:lsdException w:name="Table Grid" w:semiHidden="0" w:uiPriority="99" w:unhideWhenUsed="0"/>
    <w:lsdException w:name="Placeholder Text" w:uiPriority="99"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iPriority="99"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lny">
    <w:name w:val="Normal"/>
    <w:qFormat/>
    <w:rsid w:val="001330C8"/>
    <w:pPr>
      <w:spacing w:after="0"/>
      <w:jc w:val="both"/>
    </w:pPr>
    <w:rPr>
      <w:rFonts w:ascii="Times New Roman" w:hAnsi="Times New Roman"/>
    </w:rPr>
  </w:style>
  <w:style w:type="paragraph" w:styleId="Nadpis1">
    <w:name w:val="heading 1"/>
    <w:basedOn w:val="Popis"/>
    <w:next w:val="Normlny"/>
    <w:link w:val="Nadpis1Char"/>
    <w:uiPriority w:val="9"/>
    <w:rsid w:val="00D16CE5"/>
    <w:pPr>
      <w:numPr>
        <w:numId w:val="6"/>
      </w:numPr>
      <w:tabs>
        <w:tab w:val="left" w:pos="1276"/>
      </w:tabs>
      <w:outlineLvl w:val="0"/>
    </w:pPr>
    <w:rPr>
      <w:color w:val="auto"/>
      <w:sz w:val="24"/>
    </w:rPr>
  </w:style>
  <w:style w:type="paragraph" w:styleId="Nadpis2">
    <w:name w:val="heading 2"/>
    <w:basedOn w:val="Normlny"/>
    <w:next w:val="Normlny"/>
    <w:link w:val="Nadpis2Char"/>
    <w:autoRedefine/>
    <w:uiPriority w:val="9"/>
    <w:unhideWhenUsed/>
    <w:qFormat/>
    <w:rsid w:val="003647C6"/>
    <w:pPr>
      <w:tabs>
        <w:tab w:val="left" w:pos="720"/>
      </w:tabs>
      <w:outlineLvl w:val="1"/>
    </w:pPr>
    <w:rPr>
      <w:rFonts w:cs="Times New Roman"/>
      <w:b/>
      <w:iCs/>
      <w:sz w:val="28"/>
      <w:szCs w:val="28"/>
      <w:lang w:eastAsia="cs-CZ"/>
    </w:rPr>
  </w:style>
  <w:style w:type="paragraph" w:styleId="Nadpis3">
    <w:name w:val="heading 3"/>
    <w:basedOn w:val="Normlny"/>
    <w:next w:val="Normlny"/>
    <w:link w:val="Nadpis3Char"/>
    <w:uiPriority w:val="9"/>
    <w:unhideWhenUsed/>
    <w:qFormat/>
    <w:rsid w:val="008F149D"/>
    <w:pPr>
      <w:numPr>
        <w:ilvl w:val="2"/>
        <w:numId w:val="6"/>
      </w:numPr>
      <w:outlineLvl w:val="2"/>
    </w:pPr>
    <w:rPr>
      <w:b/>
      <w:iCs/>
      <w:spacing w:val="5"/>
      <w:szCs w:val="26"/>
    </w:rPr>
  </w:style>
  <w:style w:type="paragraph" w:styleId="Nadpis4">
    <w:name w:val="heading 4"/>
    <w:basedOn w:val="Normlny"/>
    <w:next w:val="Normlny"/>
    <w:link w:val="Nadpis4Char"/>
    <w:uiPriority w:val="9"/>
    <w:unhideWhenUsed/>
    <w:qFormat/>
    <w:rsid w:val="00D4759D"/>
    <w:pPr>
      <w:numPr>
        <w:ilvl w:val="3"/>
        <w:numId w:val="6"/>
      </w:numPr>
      <w:spacing w:line="271" w:lineRule="auto"/>
      <w:outlineLvl w:val="3"/>
    </w:pPr>
    <w:rPr>
      <w:b/>
      <w:bCs/>
      <w:spacing w:val="5"/>
      <w:sz w:val="24"/>
      <w:szCs w:val="24"/>
    </w:rPr>
  </w:style>
  <w:style w:type="paragraph" w:styleId="Nadpis5">
    <w:name w:val="heading 5"/>
    <w:basedOn w:val="Normlny"/>
    <w:next w:val="Normlny"/>
    <w:link w:val="Nadpis5Char"/>
    <w:uiPriority w:val="9"/>
    <w:unhideWhenUsed/>
    <w:qFormat/>
    <w:rsid w:val="00D4759D"/>
    <w:pPr>
      <w:numPr>
        <w:ilvl w:val="4"/>
        <w:numId w:val="6"/>
      </w:numPr>
      <w:spacing w:line="271" w:lineRule="auto"/>
      <w:outlineLvl w:val="4"/>
    </w:pPr>
    <w:rPr>
      <w:i/>
      <w:iCs/>
      <w:sz w:val="24"/>
      <w:szCs w:val="24"/>
    </w:rPr>
  </w:style>
  <w:style w:type="paragraph" w:styleId="Nadpis6">
    <w:name w:val="heading 6"/>
    <w:basedOn w:val="Normlny"/>
    <w:next w:val="Normlny"/>
    <w:link w:val="Nadpis6Char"/>
    <w:uiPriority w:val="9"/>
    <w:unhideWhenUsed/>
    <w:qFormat/>
    <w:rsid w:val="00D4759D"/>
    <w:pPr>
      <w:numPr>
        <w:ilvl w:val="5"/>
        <w:numId w:val="6"/>
      </w:numPr>
      <w:shd w:val="clear" w:color="auto" w:fill="FFFFFF" w:themeFill="background1"/>
      <w:spacing w:line="271" w:lineRule="auto"/>
      <w:outlineLvl w:val="5"/>
    </w:pPr>
    <w:rPr>
      <w:b/>
      <w:bCs/>
      <w:color w:val="595959" w:themeColor="text1" w:themeTint="A6"/>
      <w:spacing w:val="5"/>
    </w:rPr>
  </w:style>
  <w:style w:type="paragraph" w:styleId="Nadpis7">
    <w:name w:val="heading 7"/>
    <w:basedOn w:val="Normlny"/>
    <w:next w:val="Normlny"/>
    <w:link w:val="Nadpis7Char"/>
    <w:uiPriority w:val="9"/>
    <w:unhideWhenUsed/>
    <w:qFormat/>
    <w:rsid w:val="00D4759D"/>
    <w:pPr>
      <w:numPr>
        <w:ilvl w:val="6"/>
        <w:numId w:val="6"/>
      </w:numPr>
      <w:outlineLvl w:val="6"/>
    </w:pPr>
    <w:rPr>
      <w:b/>
      <w:bCs/>
      <w:i/>
      <w:iCs/>
      <w:color w:val="5A5A5A" w:themeColor="text1" w:themeTint="A5"/>
      <w:sz w:val="20"/>
      <w:szCs w:val="20"/>
    </w:rPr>
  </w:style>
  <w:style w:type="paragraph" w:styleId="Nadpis8">
    <w:name w:val="heading 8"/>
    <w:basedOn w:val="Normlny"/>
    <w:next w:val="Normlny"/>
    <w:link w:val="Nadpis8Char"/>
    <w:uiPriority w:val="9"/>
    <w:unhideWhenUsed/>
    <w:qFormat/>
    <w:rsid w:val="00D4759D"/>
    <w:pPr>
      <w:numPr>
        <w:ilvl w:val="7"/>
        <w:numId w:val="6"/>
      </w:numPr>
      <w:outlineLvl w:val="7"/>
    </w:pPr>
    <w:rPr>
      <w:b/>
      <w:bCs/>
      <w:color w:val="7F7F7F" w:themeColor="text1" w:themeTint="80"/>
      <w:sz w:val="20"/>
      <w:szCs w:val="20"/>
    </w:rPr>
  </w:style>
  <w:style w:type="paragraph" w:styleId="Nadpis9">
    <w:name w:val="heading 9"/>
    <w:basedOn w:val="Normlny"/>
    <w:next w:val="Normlny"/>
    <w:link w:val="Nadpis9Char"/>
    <w:uiPriority w:val="9"/>
    <w:unhideWhenUsed/>
    <w:qFormat/>
    <w:rsid w:val="00D4759D"/>
    <w:pPr>
      <w:numPr>
        <w:ilvl w:val="8"/>
        <w:numId w:val="6"/>
      </w:numPr>
      <w:spacing w:line="271" w:lineRule="auto"/>
      <w:outlineLvl w:val="8"/>
    </w:pPr>
    <w:rPr>
      <w:b/>
      <w:bCs/>
      <w:i/>
      <w:iCs/>
      <w:color w:val="7F7F7F" w:themeColor="text1" w:themeTint="80"/>
      <w:sz w:val="18"/>
      <w:szCs w:val="18"/>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customStyle="1" w:styleId="CharChar1TegnTegn">
    <w:name w:val="Char Char1 Tegn Tegn"/>
    <w:basedOn w:val="Normlny"/>
    <w:uiPriority w:val="99"/>
    <w:rsid w:val="001F72C7"/>
    <w:pPr>
      <w:spacing w:after="160" w:line="240" w:lineRule="exact"/>
    </w:pPr>
    <w:rPr>
      <w:rFonts w:ascii="Verdana" w:hAnsi="Verdana"/>
      <w:szCs w:val="20"/>
      <w:lang w:val="en-US" w:eastAsia="en-US"/>
    </w:rPr>
  </w:style>
  <w:style w:type="paragraph" w:customStyle="1" w:styleId="CharCharCharCharCharCharChar">
    <w:name w:val="Char Char Char Char Char Char Char"/>
    <w:basedOn w:val="Normlny"/>
    <w:rsid w:val="0035001D"/>
    <w:rPr>
      <w:lang w:val="pl-PL" w:eastAsia="pl-PL"/>
    </w:rPr>
  </w:style>
  <w:style w:type="paragraph" w:styleId="Textbubliny">
    <w:name w:val="Balloon Text"/>
    <w:basedOn w:val="Normlny"/>
    <w:link w:val="TextbublinyChar"/>
    <w:uiPriority w:val="99"/>
    <w:rsid w:val="0023709E"/>
    <w:rPr>
      <w:rFonts w:ascii="Tahoma" w:hAnsi="Tahoma" w:cs="Tahoma"/>
      <w:sz w:val="16"/>
      <w:szCs w:val="16"/>
    </w:rPr>
  </w:style>
  <w:style w:type="character" w:customStyle="1" w:styleId="TextbublinyChar">
    <w:name w:val="Text bubliny Char"/>
    <w:link w:val="Textbubliny"/>
    <w:uiPriority w:val="99"/>
    <w:rsid w:val="0023709E"/>
    <w:rPr>
      <w:rFonts w:ascii="Tahoma" w:hAnsi="Tahoma" w:cs="Tahoma"/>
      <w:noProof/>
      <w:sz w:val="16"/>
      <w:szCs w:val="16"/>
    </w:rPr>
  </w:style>
  <w:style w:type="table" w:styleId="Mriekatabuky">
    <w:name w:val="Table Grid"/>
    <w:basedOn w:val="Normlnatabuka"/>
    <w:uiPriority w:val="99"/>
    <w:rsid w:val="00C77563"/>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styleId="Hypertextovprepojenie">
    <w:name w:val="Hyperlink"/>
    <w:uiPriority w:val="99"/>
    <w:rsid w:val="00C77563"/>
    <w:rPr>
      <w:color w:val="0000FF"/>
      <w:u w:val="single"/>
    </w:rPr>
  </w:style>
  <w:style w:type="character" w:customStyle="1" w:styleId="ra">
    <w:name w:val="ra"/>
    <w:basedOn w:val="Predvolenpsmoodseku"/>
    <w:uiPriority w:val="99"/>
    <w:rsid w:val="00452BC3"/>
  </w:style>
  <w:style w:type="paragraph" w:styleId="Popis">
    <w:name w:val="caption"/>
    <w:basedOn w:val="Normlny"/>
    <w:next w:val="Normlny"/>
    <w:qFormat/>
    <w:rsid w:val="00D16CE5"/>
    <w:rPr>
      <w:rFonts w:cs="Times New Roman"/>
      <w:b/>
      <w:bCs/>
      <w:color w:val="000000" w:themeColor="text1"/>
      <w:szCs w:val="24"/>
      <w:lang w:eastAsia="cs-CZ"/>
    </w:rPr>
  </w:style>
  <w:style w:type="paragraph" w:customStyle="1" w:styleId="CharCharCharCharCharChar">
    <w:name w:val="Char Char Char Char Char Char"/>
    <w:basedOn w:val="Normlny"/>
    <w:uiPriority w:val="99"/>
    <w:rsid w:val="00452BC3"/>
    <w:rPr>
      <w:rFonts w:ascii="Georgia" w:hAnsi="Georgia" w:cs="Georgia"/>
      <w:lang w:val="pl-PL" w:eastAsia="pl-PL"/>
    </w:rPr>
  </w:style>
  <w:style w:type="paragraph" w:customStyle="1" w:styleId="tnr12">
    <w:name w:val="tnr 12"/>
    <w:basedOn w:val="Normlny"/>
    <w:uiPriority w:val="99"/>
    <w:rsid w:val="00452BC3"/>
    <w:pPr>
      <w:spacing w:line="360" w:lineRule="atLeast"/>
    </w:pPr>
    <w:rPr>
      <w:rFonts w:ascii="Georgia" w:hAnsi="Georgia" w:cs="Georgia"/>
      <w:lang w:eastAsia="en-US"/>
    </w:rPr>
  </w:style>
  <w:style w:type="character" w:customStyle="1" w:styleId="tlGeorgia11pt">
    <w:name w:val="Štýl Georgia 11 pt"/>
    <w:uiPriority w:val="99"/>
    <w:rsid w:val="00452BC3"/>
    <w:rPr>
      <w:rFonts w:ascii="Georgia" w:hAnsi="Georgia" w:hint="default"/>
      <w:sz w:val="22"/>
    </w:rPr>
  </w:style>
  <w:style w:type="paragraph" w:styleId="Zkladntext">
    <w:name w:val="Body Text"/>
    <w:basedOn w:val="Normlny"/>
    <w:link w:val="ZkladntextChar"/>
    <w:uiPriority w:val="99"/>
    <w:rsid w:val="00452BC3"/>
    <w:pPr>
      <w:spacing w:after="120"/>
    </w:pPr>
    <w:rPr>
      <w:rFonts w:ascii="Georgia" w:hAnsi="Georgia"/>
      <w:lang w:eastAsia="cs-CZ"/>
    </w:rPr>
  </w:style>
  <w:style w:type="table" w:styleId="Mriekatabuky3">
    <w:name w:val="Table Grid 3"/>
    <w:basedOn w:val="Normlnatabuka"/>
    <w:uiPriority w:val="99"/>
    <w:rsid w:val="00452BC3"/>
    <w:tblPr>
      <w:tblInd w:w="0" w:type="dxa"/>
      <w:tblBorders>
        <w:top w:val="single" w:sz="6" w:space="0" w:color="000000"/>
        <w:left w:val="single" w:sz="12" w:space="0" w:color="000000"/>
        <w:bottom w:val="single" w:sz="6" w:space="0" w:color="000000"/>
        <w:right w:val="single" w:sz="12" w:space="0" w:color="000000"/>
        <w:insideV w:val="single" w:sz="6" w:space="0" w:color="000000"/>
      </w:tblBorders>
      <w:tblCellMar>
        <w:top w:w="0" w:type="dxa"/>
        <w:left w:w="108" w:type="dxa"/>
        <w:bottom w:w="0" w:type="dxa"/>
        <w:right w:w="108" w:type="dxa"/>
      </w:tblCellMa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paragraph" w:styleId="Textpoznmkypodiarou">
    <w:name w:val="footnote text"/>
    <w:basedOn w:val="Normlny"/>
    <w:link w:val="TextpoznmkypodiarouChar"/>
    <w:rsid w:val="00452BC3"/>
    <w:rPr>
      <w:rFonts w:ascii="Georgia" w:hAnsi="Georgia"/>
      <w:sz w:val="20"/>
      <w:szCs w:val="20"/>
      <w:lang w:eastAsia="cs-CZ"/>
    </w:rPr>
  </w:style>
  <w:style w:type="paragraph" w:styleId="Obsah3">
    <w:name w:val="toc 3"/>
    <w:basedOn w:val="Normlny"/>
    <w:next w:val="Normlny"/>
    <w:autoRedefine/>
    <w:uiPriority w:val="39"/>
    <w:qFormat/>
    <w:rsid w:val="00D533B1"/>
    <w:pPr>
      <w:tabs>
        <w:tab w:val="left" w:pos="993"/>
        <w:tab w:val="right" w:leader="dot" w:pos="9062"/>
      </w:tabs>
      <w:spacing w:line="240" w:lineRule="auto"/>
      <w:jc w:val="right"/>
    </w:pPr>
    <w:rPr>
      <w:lang w:eastAsia="cs-CZ"/>
    </w:rPr>
  </w:style>
  <w:style w:type="paragraph" w:styleId="Pta">
    <w:name w:val="footer"/>
    <w:basedOn w:val="Normlny"/>
    <w:link w:val="PtaChar"/>
    <w:uiPriority w:val="99"/>
    <w:rsid w:val="00452BC3"/>
    <w:pPr>
      <w:tabs>
        <w:tab w:val="center" w:pos="4536"/>
        <w:tab w:val="right" w:pos="9072"/>
      </w:tabs>
    </w:pPr>
    <w:rPr>
      <w:lang w:eastAsia="cs-CZ"/>
    </w:rPr>
  </w:style>
  <w:style w:type="character" w:styleId="slostrany">
    <w:name w:val="page number"/>
    <w:basedOn w:val="Predvolenpsmoodseku"/>
    <w:rsid w:val="00452BC3"/>
  </w:style>
  <w:style w:type="character" w:customStyle="1" w:styleId="Nadpis1Char">
    <w:name w:val="Nadpis 1 Char"/>
    <w:basedOn w:val="Predvolenpsmoodseku"/>
    <w:link w:val="Nadpis1"/>
    <w:uiPriority w:val="9"/>
    <w:locked/>
    <w:rsid w:val="00D16CE5"/>
    <w:rPr>
      <w:rFonts w:ascii="Times New Roman" w:hAnsi="Times New Roman" w:cs="Times New Roman"/>
      <w:b/>
      <w:bCs/>
      <w:sz w:val="24"/>
      <w:szCs w:val="24"/>
      <w:lang w:eastAsia="cs-CZ"/>
    </w:rPr>
  </w:style>
  <w:style w:type="character" w:customStyle="1" w:styleId="Nadpis2Char">
    <w:name w:val="Nadpis 2 Char"/>
    <w:basedOn w:val="Predvolenpsmoodseku"/>
    <w:link w:val="Nadpis2"/>
    <w:uiPriority w:val="9"/>
    <w:locked/>
    <w:rsid w:val="003647C6"/>
    <w:rPr>
      <w:rFonts w:ascii="Times New Roman" w:hAnsi="Times New Roman" w:cs="Times New Roman"/>
      <w:b/>
      <w:iCs/>
      <w:sz w:val="28"/>
      <w:szCs w:val="28"/>
      <w:lang w:eastAsia="cs-CZ"/>
    </w:rPr>
  </w:style>
  <w:style w:type="character" w:customStyle="1" w:styleId="Nadpis3Char">
    <w:name w:val="Nadpis 3 Char"/>
    <w:basedOn w:val="Predvolenpsmoodseku"/>
    <w:link w:val="Nadpis3"/>
    <w:uiPriority w:val="9"/>
    <w:locked/>
    <w:rsid w:val="008F149D"/>
    <w:rPr>
      <w:rFonts w:ascii="Times New Roman" w:hAnsi="Times New Roman"/>
      <w:b/>
      <w:iCs/>
      <w:spacing w:val="5"/>
      <w:szCs w:val="26"/>
    </w:rPr>
  </w:style>
  <w:style w:type="paragraph" w:styleId="Odsekzoznamu">
    <w:name w:val="List Paragraph"/>
    <w:basedOn w:val="Normlny"/>
    <w:uiPriority w:val="34"/>
    <w:qFormat/>
    <w:rsid w:val="00D4759D"/>
    <w:pPr>
      <w:ind w:left="720"/>
      <w:contextualSpacing/>
    </w:pPr>
  </w:style>
  <w:style w:type="paragraph" w:styleId="Obsah1">
    <w:name w:val="toc 1"/>
    <w:basedOn w:val="Normlny"/>
    <w:next w:val="Normlny"/>
    <w:autoRedefine/>
    <w:uiPriority w:val="39"/>
    <w:qFormat/>
    <w:rsid w:val="00D533B1"/>
    <w:pPr>
      <w:tabs>
        <w:tab w:val="left" w:pos="426"/>
        <w:tab w:val="left" w:pos="900"/>
        <w:tab w:val="right" w:leader="dot" w:pos="9345"/>
      </w:tabs>
      <w:spacing w:line="240" w:lineRule="auto"/>
      <w:jc w:val="left"/>
    </w:pPr>
    <w:rPr>
      <w:rFonts w:cs="Times New Roman"/>
      <w:b/>
      <w:bCs/>
      <w:noProof/>
      <w:sz w:val="24"/>
      <w:szCs w:val="24"/>
      <w:lang w:eastAsia="cs-CZ"/>
    </w:rPr>
  </w:style>
  <w:style w:type="paragraph" w:styleId="Obsah2">
    <w:name w:val="toc 2"/>
    <w:basedOn w:val="Normlny"/>
    <w:next w:val="Normlny"/>
    <w:autoRedefine/>
    <w:uiPriority w:val="39"/>
    <w:qFormat/>
    <w:rsid w:val="00751022"/>
    <w:pPr>
      <w:tabs>
        <w:tab w:val="left" w:pos="567"/>
        <w:tab w:val="right" w:leader="dot" w:pos="9345"/>
      </w:tabs>
      <w:ind w:left="238"/>
    </w:pPr>
  </w:style>
  <w:style w:type="paragraph" w:styleId="Obsah4">
    <w:name w:val="toc 4"/>
    <w:basedOn w:val="Normlny"/>
    <w:next w:val="Normlny"/>
    <w:autoRedefine/>
    <w:uiPriority w:val="39"/>
    <w:rsid w:val="00D533B1"/>
    <w:pPr>
      <w:tabs>
        <w:tab w:val="left" w:pos="1680"/>
        <w:tab w:val="right" w:leader="dot" w:pos="9344"/>
      </w:tabs>
      <w:spacing w:line="240" w:lineRule="auto"/>
      <w:ind w:left="426"/>
    </w:pPr>
  </w:style>
  <w:style w:type="paragraph" w:styleId="Zoznamobrzkov">
    <w:name w:val="table of figures"/>
    <w:aliases w:val="Zoznam tabuliek"/>
    <w:basedOn w:val="Normlny"/>
    <w:next w:val="Normlny"/>
    <w:autoRedefine/>
    <w:uiPriority w:val="99"/>
    <w:rsid w:val="007D2E2C"/>
    <w:pPr>
      <w:spacing w:line="240" w:lineRule="auto"/>
      <w:ind w:left="992" w:right="612" w:hanging="992"/>
    </w:pPr>
    <w:rPr>
      <w:lang w:eastAsia="cs-CZ"/>
    </w:rPr>
  </w:style>
  <w:style w:type="paragraph" w:styleId="Obsah5">
    <w:name w:val="toc 5"/>
    <w:basedOn w:val="Normlny"/>
    <w:next w:val="Normlny"/>
    <w:autoRedefine/>
    <w:uiPriority w:val="39"/>
    <w:rsid w:val="00AC7FE7"/>
    <w:pPr>
      <w:ind w:left="720"/>
    </w:pPr>
    <w:rPr>
      <w:sz w:val="20"/>
      <w:szCs w:val="20"/>
      <w:lang w:eastAsia="cs-CZ"/>
    </w:rPr>
  </w:style>
  <w:style w:type="paragraph" w:styleId="Obsah6">
    <w:name w:val="toc 6"/>
    <w:basedOn w:val="Normlny"/>
    <w:next w:val="Normlny"/>
    <w:autoRedefine/>
    <w:uiPriority w:val="39"/>
    <w:rsid w:val="00AC7FE7"/>
    <w:pPr>
      <w:ind w:left="960"/>
    </w:pPr>
    <w:rPr>
      <w:sz w:val="20"/>
      <w:szCs w:val="20"/>
      <w:lang w:eastAsia="cs-CZ"/>
    </w:rPr>
  </w:style>
  <w:style w:type="paragraph" w:styleId="Obsah7">
    <w:name w:val="toc 7"/>
    <w:basedOn w:val="Normlny"/>
    <w:next w:val="Normlny"/>
    <w:autoRedefine/>
    <w:uiPriority w:val="39"/>
    <w:rsid w:val="00AC7FE7"/>
    <w:pPr>
      <w:ind w:left="1200"/>
    </w:pPr>
    <w:rPr>
      <w:sz w:val="20"/>
      <w:szCs w:val="20"/>
      <w:lang w:eastAsia="cs-CZ"/>
    </w:rPr>
  </w:style>
  <w:style w:type="paragraph" w:styleId="Obsah8">
    <w:name w:val="toc 8"/>
    <w:basedOn w:val="Normlny"/>
    <w:next w:val="Normlny"/>
    <w:autoRedefine/>
    <w:uiPriority w:val="39"/>
    <w:rsid w:val="00AC7FE7"/>
    <w:pPr>
      <w:ind w:left="1440"/>
    </w:pPr>
    <w:rPr>
      <w:sz w:val="20"/>
      <w:szCs w:val="20"/>
      <w:lang w:eastAsia="cs-CZ"/>
    </w:rPr>
  </w:style>
  <w:style w:type="paragraph" w:styleId="Obsah9">
    <w:name w:val="toc 9"/>
    <w:basedOn w:val="Normlny"/>
    <w:next w:val="Normlny"/>
    <w:autoRedefine/>
    <w:uiPriority w:val="39"/>
    <w:rsid w:val="00AC7FE7"/>
    <w:pPr>
      <w:ind w:left="1680"/>
    </w:pPr>
    <w:rPr>
      <w:sz w:val="20"/>
      <w:szCs w:val="20"/>
      <w:lang w:eastAsia="cs-CZ"/>
    </w:rPr>
  </w:style>
  <w:style w:type="paragraph" w:customStyle="1" w:styleId="tnr121">
    <w:name w:val="tnr 121"/>
    <w:basedOn w:val="Normlny"/>
    <w:uiPriority w:val="99"/>
    <w:rsid w:val="00AC7FE7"/>
    <w:pPr>
      <w:spacing w:line="360" w:lineRule="atLeast"/>
    </w:pPr>
    <w:rPr>
      <w:szCs w:val="20"/>
      <w:lang w:eastAsia="en-US"/>
    </w:rPr>
  </w:style>
  <w:style w:type="paragraph" w:customStyle="1" w:styleId="CharChar">
    <w:name w:val="Char Char"/>
    <w:basedOn w:val="Normlny"/>
    <w:rsid w:val="00AC7FE7"/>
    <w:rPr>
      <w:lang w:val="pl-PL" w:eastAsia="pl-PL"/>
    </w:rPr>
  </w:style>
  <w:style w:type="character" w:customStyle="1" w:styleId="TextpoznmkypodiarouChar">
    <w:name w:val="Text poznámky pod čiarou Char"/>
    <w:link w:val="Textpoznmkypodiarou"/>
    <w:locked/>
    <w:rsid w:val="00AC7FE7"/>
    <w:rPr>
      <w:rFonts w:ascii="Georgia" w:hAnsi="Georgia"/>
      <w:lang w:eastAsia="cs-CZ"/>
    </w:rPr>
  </w:style>
  <w:style w:type="paragraph" w:styleId="Hlavika">
    <w:name w:val="header"/>
    <w:basedOn w:val="Normlny"/>
    <w:link w:val="HlavikaChar"/>
    <w:uiPriority w:val="99"/>
    <w:rsid w:val="00AC7FE7"/>
    <w:pPr>
      <w:tabs>
        <w:tab w:val="center" w:pos="4536"/>
        <w:tab w:val="right" w:pos="9072"/>
      </w:tabs>
    </w:pPr>
    <w:rPr>
      <w:lang w:eastAsia="cs-CZ"/>
    </w:rPr>
  </w:style>
  <w:style w:type="character" w:customStyle="1" w:styleId="HlavikaChar">
    <w:name w:val="Hlavička Char"/>
    <w:link w:val="Hlavika"/>
    <w:uiPriority w:val="99"/>
    <w:rsid w:val="00AC7FE7"/>
    <w:rPr>
      <w:sz w:val="24"/>
      <w:szCs w:val="24"/>
      <w:lang w:eastAsia="cs-CZ"/>
    </w:rPr>
  </w:style>
  <w:style w:type="character" w:styleId="Odkaznakomentr">
    <w:name w:val="annotation reference"/>
    <w:rsid w:val="00AC7FE7"/>
    <w:rPr>
      <w:rFonts w:cs="Times New Roman"/>
      <w:sz w:val="16"/>
      <w:szCs w:val="16"/>
    </w:rPr>
  </w:style>
  <w:style w:type="paragraph" w:styleId="Textkomentra">
    <w:name w:val="annotation text"/>
    <w:basedOn w:val="Normlny"/>
    <w:link w:val="TextkomentraChar"/>
    <w:rsid w:val="00AC7FE7"/>
    <w:rPr>
      <w:sz w:val="20"/>
      <w:szCs w:val="20"/>
      <w:lang w:eastAsia="cs-CZ"/>
    </w:rPr>
  </w:style>
  <w:style w:type="character" w:customStyle="1" w:styleId="TextkomentraChar">
    <w:name w:val="Text komentára Char"/>
    <w:link w:val="Textkomentra"/>
    <w:rsid w:val="00AC7FE7"/>
    <w:rPr>
      <w:lang w:eastAsia="cs-CZ"/>
    </w:rPr>
  </w:style>
  <w:style w:type="paragraph" w:styleId="Predmetkomentra">
    <w:name w:val="annotation subject"/>
    <w:basedOn w:val="Textkomentra"/>
    <w:next w:val="Textkomentra"/>
    <w:link w:val="PredmetkomentraChar"/>
    <w:uiPriority w:val="99"/>
    <w:rsid w:val="00AC7FE7"/>
    <w:rPr>
      <w:b/>
      <w:bCs/>
    </w:rPr>
  </w:style>
  <w:style w:type="character" w:customStyle="1" w:styleId="PredmetkomentraChar">
    <w:name w:val="Predmet komentára Char"/>
    <w:link w:val="Predmetkomentra"/>
    <w:uiPriority w:val="99"/>
    <w:rsid w:val="00AC7FE7"/>
    <w:rPr>
      <w:b/>
      <w:bCs/>
      <w:lang w:eastAsia="cs-CZ"/>
    </w:rPr>
  </w:style>
  <w:style w:type="character" w:customStyle="1" w:styleId="apple-style-span">
    <w:name w:val="apple-style-span"/>
    <w:rsid w:val="00AC7FE7"/>
    <w:rPr>
      <w:rFonts w:cs="Times New Roman"/>
    </w:rPr>
  </w:style>
  <w:style w:type="character" w:customStyle="1" w:styleId="apple-converted-space">
    <w:name w:val="apple-converted-space"/>
    <w:rsid w:val="00AC7FE7"/>
    <w:rPr>
      <w:rFonts w:cs="Times New Roman"/>
    </w:rPr>
  </w:style>
  <w:style w:type="character" w:customStyle="1" w:styleId="Nadpis4Char">
    <w:name w:val="Nadpis 4 Char"/>
    <w:basedOn w:val="Predvolenpsmoodseku"/>
    <w:link w:val="Nadpis4"/>
    <w:uiPriority w:val="9"/>
    <w:rsid w:val="00D4759D"/>
    <w:rPr>
      <w:rFonts w:ascii="Times New Roman" w:hAnsi="Times New Roman"/>
      <w:b/>
      <w:bCs/>
      <w:spacing w:val="5"/>
      <w:sz w:val="24"/>
      <w:szCs w:val="24"/>
    </w:rPr>
  </w:style>
  <w:style w:type="character" w:customStyle="1" w:styleId="Nadpis5Char">
    <w:name w:val="Nadpis 5 Char"/>
    <w:basedOn w:val="Predvolenpsmoodseku"/>
    <w:link w:val="Nadpis5"/>
    <w:uiPriority w:val="9"/>
    <w:rsid w:val="00D4759D"/>
    <w:rPr>
      <w:rFonts w:ascii="Times New Roman" w:hAnsi="Times New Roman"/>
      <w:i/>
      <w:iCs/>
      <w:sz w:val="24"/>
      <w:szCs w:val="24"/>
    </w:rPr>
  </w:style>
  <w:style w:type="character" w:customStyle="1" w:styleId="Nadpis6Char">
    <w:name w:val="Nadpis 6 Char"/>
    <w:basedOn w:val="Predvolenpsmoodseku"/>
    <w:link w:val="Nadpis6"/>
    <w:uiPriority w:val="9"/>
    <w:rsid w:val="00D4759D"/>
    <w:rPr>
      <w:rFonts w:ascii="Times New Roman" w:hAnsi="Times New Roman"/>
      <w:b/>
      <w:bCs/>
      <w:color w:val="595959" w:themeColor="text1" w:themeTint="A6"/>
      <w:spacing w:val="5"/>
      <w:shd w:val="clear" w:color="auto" w:fill="FFFFFF" w:themeFill="background1"/>
    </w:rPr>
  </w:style>
  <w:style w:type="character" w:customStyle="1" w:styleId="Nadpis7Char">
    <w:name w:val="Nadpis 7 Char"/>
    <w:basedOn w:val="Predvolenpsmoodseku"/>
    <w:link w:val="Nadpis7"/>
    <w:uiPriority w:val="9"/>
    <w:rsid w:val="00D4759D"/>
    <w:rPr>
      <w:rFonts w:ascii="Times New Roman" w:hAnsi="Times New Roman"/>
      <w:b/>
      <w:bCs/>
      <w:i/>
      <w:iCs/>
      <w:color w:val="5A5A5A" w:themeColor="text1" w:themeTint="A5"/>
      <w:sz w:val="20"/>
      <w:szCs w:val="20"/>
    </w:rPr>
  </w:style>
  <w:style w:type="character" w:customStyle="1" w:styleId="Nadpis8Char">
    <w:name w:val="Nadpis 8 Char"/>
    <w:basedOn w:val="Predvolenpsmoodseku"/>
    <w:link w:val="Nadpis8"/>
    <w:uiPriority w:val="9"/>
    <w:rsid w:val="00D4759D"/>
    <w:rPr>
      <w:rFonts w:ascii="Times New Roman" w:hAnsi="Times New Roman"/>
      <w:b/>
      <w:bCs/>
      <w:color w:val="7F7F7F" w:themeColor="text1" w:themeTint="80"/>
      <w:sz w:val="20"/>
      <w:szCs w:val="20"/>
    </w:rPr>
  </w:style>
  <w:style w:type="character" w:customStyle="1" w:styleId="Nadpis9Char">
    <w:name w:val="Nadpis 9 Char"/>
    <w:basedOn w:val="Predvolenpsmoodseku"/>
    <w:link w:val="Nadpis9"/>
    <w:uiPriority w:val="9"/>
    <w:rsid w:val="00D4759D"/>
    <w:rPr>
      <w:rFonts w:ascii="Times New Roman" w:hAnsi="Times New Roman"/>
      <w:b/>
      <w:bCs/>
      <w:i/>
      <w:iCs/>
      <w:color w:val="7F7F7F" w:themeColor="text1" w:themeTint="80"/>
      <w:sz w:val="18"/>
      <w:szCs w:val="18"/>
    </w:rPr>
  </w:style>
  <w:style w:type="character" w:customStyle="1" w:styleId="ZkladntextChar">
    <w:name w:val="Základný text Char"/>
    <w:link w:val="Zkladntext"/>
    <w:uiPriority w:val="99"/>
    <w:rsid w:val="00BD086E"/>
    <w:rPr>
      <w:rFonts w:ascii="Georgia" w:hAnsi="Georgia"/>
      <w:sz w:val="22"/>
      <w:szCs w:val="22"/>
      <w:lang w:eastAsia="cs-CZ"/>
    </w:rPr>
  </w:style>
  <w:style w:type="character" w:customStyle="1" w:styleId="PtaChar">
    <w:name w:val="Päta Char"/>
    <w:link w:val="Pta"/>
    <w:uiPriority w:val="99"/>
    <w:rsid w:val="00BD086E"/>
    <w:rPr>
      <w:sz w:val="24"/>
      <w:szCs w:val="24"/>
      <w:lang w:eastAsia="cs-CZ"/>
    </w:rPr>
  </w:style>
  <w:style w:type="character" w:styleId="PouitHypertextovPrepojenie">
    <w:name w:val="FollowedHyperlink"/>
    <w:uiPriority w:val="99"/>
    <w:unhideWhenUsed/>
    <w:rsid w:val="00BD086E"/>
    <w:rPr>
      <w:color w:val="800080"/>
      <w:u w:val="single"/>
    </w:rPr>
  </w:style>
  <w:style w:type="paragraph" w:customStyle="1" w:styleId="Nadpisviacrovov">
    <w:name w:val="Nadpis viacúrovňový"/>
    <w:basedOn w:val="Normlny"/>
    <w:rsid w:val="00C75D27"/>
    <w:pPr>
      <w:numPr>
        <w:numId w:val="2"/>
      </w:numPr>
    </w:pPr>
  </w:style>
  <w:style w:type="paragraph" w:customStyle="1" w:styleId="Nadpisrove2">
    <w:name w:val="Nadpis úroveň 2"/>
    <w:basedOn w:val="Normlny"/>
    <w:rsid w:val="00C75D27"/>
    <w:pPr>
      <w:numPr>
        <w:ilvl w:val="1"/>
        <w:numId w:val="2"/>
      </w:numPr>
    </w:pPr>
  </w:style>
  <w:style w:type="paragraph" w:customStyle="1" w:styleId="Nadpisysprva">
    <w:name w:val="Nadpisy správa"/>
    <w:basedOn w:val="Nadpis1"/>
    <w:rsid w:val="00B802D7"/>
    <w:rPr>
      <w:rFonts w:ascii="Georgia" w:hAnsi="Georgia"/>
      <w:iCs/>
      <w:noProof/>
      <w:szCs w:val="26"/>
    </w:rPr>
  </w:style>
  <w:style w:type="paragraph" w:customStyle="1" w:styleId="Default">
    <w:name w:val="Default"/>
    <w:rsid w:val="00B802D7"/>
    <w:pPr>
      <w:autoSpaceDE w:val="0"/>
      <w:autoSpaceDN w:val="0"/>
      <w:adjustRightInd w:val="0"/>
    </w:pPr>
    <w:rPr>
      <w:color w:val="000000"/>
      <w:sz w:val="24"/>
      <w:szCs w:val="24"/>
    </w:rPr>
  </w:style>
  <w:style w:type="paragraph" w:customStyle="1" w:styleId="Odsekzoznamu1">
    <w:name w:val="Odsek zoznamu1"/>
    <w:basedOn w:val="Normlny"/>
    <w:rsid w:val="00B802D7"/>
    <w:pPr>
      <w:ind w:left="720"/>
    </w:pPr>
    <w:rPr>
      <w:lang w:val="cs-CZ" w:eastAsia="cs-CZ"/>
    </w:rPr>
  </w:style>
  <w:style w:type="paragraph" w:styleId="Normlnywebov">
    <w:name w:val="Normal (Web)"/>
    <w:basedOn w:val="Normlny"/>
    <w:uiPriority w:val="99"/>
    <w:rsid w:val="00B802D7"/>
    <w:pPr>
      <w:spacing w:before="100" w:beforeAutospacing="1" w:after="100" w:afterAutospacing="1"/>
    </w:pPr>
    <w:rPr>
      <w:lang w:val="cs-CZ" w:eastAsia="cs-CZ"/>
    </w:rPr>
  </w:style>
  <w:style w:type="paragraph" w:customStyle="1" w:styleId="CharChar1">
    <w:name w:val="Char Char1"/>
    <w:basedOn w:val="Normlny"/>
    <w:rsid w:val="0038734E"/>
    <w:rPr>
      <w:lang w:val="pl-PL" w:eastAsia="pl-PL"/>
    </w:rPr>
  </w:style>
  <w:style w:type="character" w:styleId="Odkaznapoznmkupodiarou">
    <w:name w:val="footnote reference"/>
    <w:uiPriority w:val="99"/>
    <w:rsid w:val="0038734E"/>
    <w:rPr>
      <w:rFonts w:cs="Times New Roman"/>
      <w:vertAlign w:val="superscript"/>
    </w:rPr>
  </w:style>
  <w:style w:type="paragraph" w:customStyle="1" w:styleId="l4">
    <w:name w:val="l4"/>
    <w:basedOn w:val="Normlny"/>
    <w:rsid w:val="0038734E"/>
    <w:pPr>
      <w:spacing w:before="100" w:beforeAutospacing="1" w:after="100" w:afterAutospacing="1"/>
    </w:pPr>
  </w:style>
  <w:style w:type="character" w:customStyle="1" w:styleId="num">
    <w:name w:val="num"/>
    <w:rsid w:val="0038734E"/>
    <w:rPr>
      <w:rFonts w:cs="Times New Roman"/>
    </w:rPr>
  </w:style>
  <w:style w:type="paragraph" w:customStyle="1" w:styleId="nospacing">
    <w:name w:val="nospacing"/>
    <w:basedOn w:val="Normlny"/>
    <w:rsid w:val="0038734E"/>
    <w:pPr>
      <w:spacing w:before="100" w:beforeAutospacing="1" w:after="100" w:afterAutospacing="1"/>
    </w:pPr>
  </w:style>
  <w:style w:type="character" w:styleId="Siln">
    <w:name w:val="Strong"/>
    <w:uiPriority w:val="22"/>
    <w:qFormat/>
    <w:rsid w:val="00D4759D"/>
    <w:rPr>
      <w:b/>
      <w:bCs/>
    </w:rPr>
  </w:style>
  <w:style w:type="character" w:styleId="Zvraznenie">
    <w:name w:val="Emphasis"/>
    <w:uiPriority w:val="20"/>
    <w:qFormat/>
    <w:rsid w:val="00D4759D"/>
    <w:rPr>
      <w:b/>
      <w:bCs/>
      <w:i/>
      <w:iCs/>
      <w:spacing w:val="10"/>
    </w:rPr>
  </w:style>
  <w:style w:type="paragraph" w:styleId="Hlavikaobsahu">
    <w:name w:val="TOC Heading"/>
    <w:basedOn w:val="Nadpis1"/>
    <w:next w:val="Normlny"/>
    <w:uiPriority w:val="39"/>
    <w:semiHidden/>
    <w:unhideWhenUsed/>
    <w:qFormat/>
    <w:rsid w:val="00D4759D"/>
    <w:pPr>
      <w:outlineLvl w:val="9"/>
    </w:pPr>
    <w:rPr>
      <w:lang w:bidi="en-US"/>
    </w:rPr>
  </w:style>
  <w:style w:type="paragraph" w:customStyle="1" w:styleId="nzov-sprvavzp">
    <w:name w:val="názov-správa vzp"/>
    <w:basedOn w:val="Nadpis1"/>
    <w:link w:val="nzov-sprvavzpChar"/>
    <w:rsid w:val="00F9386C"/>
    <w:pPr>
      <w:numPr>
        <w:numId w:val="1"/>
      </w:numPr>
      <w:tabs>
        <w:tab w:val="left" w:pos="426"/>
      </w:tabs>
    </w:pPr>
    <w:rPr>
      <w:rFonts w:ascii="Georgia" w:hAnsi="Georgia"/>
      <w:szCs w:val="22"/>
    </w:rPr>
  </w:style>
  <w:style w:type="paragraph" w:customStyle="1" w:styleId="nadpis2sprvavzp">
    <w:name w:val="nadpis 2 správa vzp"/>
    <w:basedOn w:val="Nadpis2"/>
    <w:link w:val="nadpis2sprvavzpChar"/>
    <w:qFormat/>
    <w:rsid w:val="00F9386C"/>
    <w:pPr>
      <w:tabs>
        <w:tab w:val="left" w:pos="426"/>
      </w:tabs>
      <w:ind w:left="360" w:hanging="360"/>
    </w:pPr>
    <w:rPr>
      <w:rFonts w:ascii="Georgia" w:hAnsi="Georgia"/>
      <w:i/>
      <w:iCs w:val="0"/>
    </w:rPr>
  </w:style>
  <w:style w:type="character" w:customStyle="1" w:styleId="nzov-sprvavzpChar">
    <w:name w:val="názov-správa vzp Char"/>
    <w:link w:val="nzov-sprvavzp"/>
    <w:rsid w:val="00F9386C"/>
    <w:rPr>
      <w:rFonts w:ascii="Georgia" w:hAnsi="Georgia" w:cs="Times New Roman"/>
      <w:b/>
      <w:bCs/>
      <w:sz w:val="24"/>
      <w:lang w:eastAsia="cs-CZ"/>
    </w:rPr>
  </w:style>
  <w:style w:type="paragraph" w:customStyle="1" w:styleId="nadpis3sprvavzp">
    <w:name w:val="nadpis 3 správa vzp"/>
    <w:basedOn w:val="Nadpis3"/>
    <w:link w:val="nadpis3sprvavzpChar"/>
    <w:qFormat/>
    <w:rsid w:val="00F9386C"/>
    <w:pPr>
      <w:numPr>
        <w:numId w:val="1"/>
      </w:numPr>
      <w:tabs>
        <w:tab w:val="left" w:pos="426"/>
      </w:tabs>
    </w:pPr>
    <w:rPr>
      <w:rFonts w:ascii="Georgia" w:hAnsi="Georgia"/>
      <w:szCs w:val="22"/>
    </w:rPr>
  </w:style>
  <w:style w:type="paragraph" w:customStyle="1" w:styleId="nadpis4spravavzp">
    <w:name w:val="nadpis 4 sprava vzp"/>
    <w:basedOn w:val="Nadpis4"/>
    <w:link w:val="nadpis4spravavzpChar"/>
    <w:qFormat/>
    <w:rsid w:val="00F9386C"/>
    <w:pPr>
      <w:tabs>
        <w:tab w:val="left" w:pos="426"/>
        <w:tab w:val="left" w:pos="851"/>
      </w:tabs>
    </w:pPr>
    <w:rPr>
      <w:rFonts w:ascii="Georgia" w:hAnsi="Georgia"/>
    </w:rPr>
  </w:style>
  <w:style w:type="paragraph" w:customStyle="1" w:styleId="norml-spvavzp">
    <w:name w:val="normál-spáva vzp"/>
    <w:basedOn w:val="Normlny"/>
    <w:qFormat/>
    <w:rsid w:val="00F9386C"/>
    <w:rPr>
      <w:rFonts w:ascii="Georgia" w:hAnsi="Georgia"/>
    </w:rPr>
  </w:style>
  <w:style w:type="paragraph" w:customStyle="1" w:styleId="Odsekzoznamu2">
    <w:name w:val="Odsek zoznamu2"/>
    <w:basedOn w:val="Normlny"/>
    <w:rsid w:val="00F9386C"/>
    <w:pPr>
      <w:ind w:left="720"/>
    </w:pPr>
    <w:rPr>
      <w:lang w:val="cs-CZ" w:eastAsia="cs-CZ"/>
    </w:rPr>
  </w:style>
  <w:style w:type="paragraph" w:styleId="Zkladntext2">
    <w:name w:val="Body Text 2"/>
    <w:basedOn w:val="Normlny"/>
    <w:link w:val="Zkladntext2Char"/>
    <w:rsid w:val="008444DC"/>
    <w:pPr>
      <w:spacing w:after="120" w:line="480" w:lineRule="auto"/>
    </w:pPr>
  </w:style>
  <w:style w:type="character" w:customStyle="1" w:styleId="Zkladntext2Char">
    <w:name w:val="Základný text 2 Char"/>
    <w:link w:val="Zkladntext2"/>
    <w:rsid w:val="008444DC"/>
    <w:rPr>
      <w:noProof/>
      <w:sz w:val="24"/>
      <w:szCs w:val="24"/>
    </w:rPr>
  </w:style>
  <w:style w:type="paragraph" w:styleId="Bezriadkovania">
    <w:name w:val="No Spacing"/>
    <w:basedOn w:val="Normlny"/>
    <w:uiPriority w:val="1"/>
    <w:qFormat/>
    <w:rsid w:val="00D4759D"/>
    <w:pPr>
      <w:spacing w:line="240" w:lineRule="auto"/>
    </w:pPr>
  </w:style>
  <w:style w:type="character" w:customStyle="1" w:styleId="Zkladntext0">
    <w:name w:val="Základný text_"/>
    <w:link w:val="Zkladntext1"/>
    <w:rsid w:val="008444DC"/>
    <w:rPr>
      <w:rFonts w:ascii="Microsoft Sans Serif" w:eastAsia="Microsoft Sans Serif" w:hAnsi="Microsoft Sans Serif" w:cs="Microsoft Sans Serif"/>
      <w:shd w:val="clear" w:color="auto" w:fill="FFFFFF"/>
    </w:rPr>
  </w:style>
  <w:style w:type="character" w:customStyle="1" w:styleId="ZkladntextTun">
    <w:name w:val="Základný text + Tučné"/>
    <w:rsid w:val="008444DC"/>
    <w:rPr>
      <w:rFonts w:ascii="Microsoft Sans Serif" w:eastAsia="Microsoft Sans Serif" w:hAnsi="Microsoft Sans Serif" w:cs="Microsoft Sans Serif"/>
      <w:b/>
      <w:bCs/>
      <w:color w:val="000000"/>
      <w:spacing w:val="0"/>
      <w:w w:val="100"/>
      <w:position w:val="0"/>
      <w:shd w:val="clear" w:color="auto" w:fill="FFFFFF"/>
      <w:lang w:val="sk-SK" w:eastAsia="sk-SK" w:bidi="sk-SK"/>
    </w:rPr>
  </w:style>
  <w:style w:type="paragraph" w:customStyle="1" w:styleId="Zkladntext1">
    <w:name w:val="Základný text1"/>
    <w:basedOn w:val="Normlny"/>
    <w:link w:val="Zkladntext0"/>
    <w:rsid w:val="008444DC"/>
    <w:pPr>
      <w:widowControl w:val="0"/>
      <w:shd w:val="clear" w:color="auto" w:fill="FFFFFF"/>
      <w:spacing w:line="254" w:lineRule="exact"/>
    </w:pPr>
    <w:rPr>
      <w:rFonts w:ascii="Microsoft Sans Serif" w:eastAsia="Microsoft Sans Serif" w:hAnsi="Microsoft Sans Serif" w:cs="Microsoft Sans Serif"/>
      <w:sz w:val="20"/>
      <w:szCs w:val="20"/>
    </w:rPr>
  </w:style>
  <w:style w:type="paragraph" w:customStyle="1" w:styleId="vod">
    <w:name w:val="úvod"/>
    <w:basedOn w:val="nzov-sprvavzp"/>
    <w:link w:val="vodChar"/>
    <w:rsid w:val="008444DC"/>
    <w:pPr>
      <w:numPr>
        <w:numId w:val="0"/>
      </w:numPr>
      <w:ind w:left="431" w:hanging="431"/>
    </w:pPr>
    <w:rPr>
      <w:rFonts w:ascii="Arial" w:hAnsi="Arial"/>
      <w:szCs w:val="28"/>
    </w:rPr>
  </w:style>
  <w:style w:type="paragraph" w:customStyle="1" w:styleId="nadpis10">
    <w:name w:val="nadpis1"/>
    <w:basedOn w:val="Nadpis1"/>
    <w:link w:val="nadpis1Char0"/>
    <w:rsid w:val="008444DC"/>
    <w:pPr>
      <w:ind w:left="360" w:hanging="360"/>
    </w:pPr>
    <w:rPr>
      <w:szCs w:val="28"/>
    </w:rPr>
  </w:style>
  <w:style w:type="character" w:customStyle="1" w:styleId="vodChar">
    <w:name w:val="úvod Char"/>
    <w:link w:val="vod"/>
    <w:rsid w:val="008444DC"/>
    <w:rPr>
      <w:rFonts w:ascii="Arial" w:hAnsi="Arial" w:cs="Arial"/>
      <w:b/>
      <w:bCs/>
      <w:kern w:val="32"/>
      <w:sz w:val="24"/>
      <w:szCs w:val="28"/>
    </w:rPr>
  </w:style>
  <w:style w:type="paragraph" w:customStyle="1" w:styleId="Normlny1">
    <w:name w:val="Normálny1"/>
    <w:basedOn w:val="Normlny"/>
    <w:link w:val="normalChar"/>
    <w:rsid w:val="008444DC"/>
    <w:rPr>
      <w:rFonts w:ascii="Arial" w:hAnsi="Arial"/>
    </w:rPr>
  </w:style>
  <w:style w:type="character" w:customStyle="1" w:styleId="nadpis1Char0">
    <w:name w:val="nadpis1 Char"/>
    <w:link w:val="nadpis10"/>
    <w:rsid w:val="008444DC"/>
    <w:rPr>
      <w:rFonts w:ascii="Times New Roman" w:hAnsi="Times New Roman" w:cs="Times New Roman"/>
      <w:b/>
      <w:bCs/>
      <w:sz w:val="24"/>
      <w:szCs w:val="28"/>
      <w:lang w:eastAsia="cs-CZ"/>
    </w:rPr>
  </w:style>
  <w:style w:type="paragraph" w:customStyle="1" w:styleId="nadpis20">
    <w:name w:val="nadpis2"/>
    <w:basedOn w:val="nadpis2sprvavzp"/>
    <w:link w:val="nadpis2Char0"/>
    <w:rsid w:val="008444DC"/>
    <w:pPr>
      <w:ind w:left="576" w:hanging="576"/>
    </w:pPr>
    <w:rPr>
      <w:rFonts w:ascii="Arial" w:hAnsi="Arial"/>
      <w:szCs w:val="24"/>
    </w:rPr>
  </w:style>
  <w:style w:type="character" w:customStyle="1" w:styleId="normalChar">
    <w:name w:val="normal Char"/>
    <w:link w:val="Normlny1"/>
    <w:rsid w:val="008444DC"/>
    <w:rPr>
      <w:rFonts w:ascii="Arial" w:hAnsi="Arial"/>
      <w:noProof/>
      <w:sz w:val="22"/>
      <w:szCs w:val="24"/>
    </w:rPr>
  </w:style>
  <w:style w:type="paragraph" w:customStyle="1" w:styleId="nadpis30">
    <w:name w:val="nadpis3"/>
    <w:basedOn w:val="nadpis3sprvavzp"/>
    <w:link w:val="nadpis3Char0"/>
    <w:rsid w:val="008444DC"/>
    <w:pPr>
      <w:ind w:left="720" w:hanging="720"/>
    </w:pPr>
    <w:rPr>
      <w:rFonts w:ascii="Arial" w:hAnsi="Arial"/>
      <w:szCs w:val="24"/>
    </w:rPr>
  </w:style>
  <w:style w:type="character" w:customStyle="1" w:styleId="nadpis2sprvavzpChar">
    <w:name w:val="nadpis 2 správa vzp Char"/>
    <w:link w:val="nadpis2sprvavzp"/>
    <w:rsid w:val="008444DC"/>
    <w:rPr>
      <w:rFonts w:ascii="Georgia" w:hAnsi="Georgia"/>
      <w:i/>
      <w:iCs/>
      <w:smallCaps/>
      <w:sz w:val="28"/>
    </w:rPr>
  </w:style>
  <w:style w:type="character" w:customStyle="1" w:styleId="nadpis2Char0">
    <w:name w:val="nadpis2 Char"/>
    <w:link w:val="nadpis20"/>
    <w:rsid w:val="008444DC"/>
    <w:rPr>
      <w:rFonts w:ascii="Arial" w:hAnsi="Arial" w:cs="Arial"/>
      <w:b/>
      <w:bCs/>
      <w:sz w:val="22"/>
      <w:szCs w:val="24"/>
    </w:rPr>
  </w:style>
  <w:style w:type="paragraph" w:customStyle="1" w:styleId="nadpis40">
    <w:name w:val="nadpis4"/>
    <w:basedOn w:val="nadpis4spravavzp"/>
    <w:link w:val="nadpis4Char0"/>
    <w:rsid w:val="008444DC"/>
    <w:pPr>
      <w:ind w:left="862" w:hanging="862"/>
    </w:pPr>
    <w:rPr>
      <w:rFonts w:ascii="Arial" w:hAnsi="Arial" w:cs="Arial"/>
    </w:rPr>
  </w:style>
  <w:style w:type="character" w:customStyle="1" w:styleId="nadpis3sprvavzpChar">
    <w:name w:val="nadpis 3 správa vzp Char"/>
    <w:link w:val="nadpis3sprvavzp"/>
    <w:rsid w:val="008444DC"/>
    <w:rPr>
      <w:rFonts w:ascii="Georgia" w:hAnsi="Georgia"/>
      <w:b/>
      <w:iCs/>
      <w:spacing w:val="5"/>
    </w:rPr>
  </w:style>
  <w:style w:type="character" w:customStyle="1" w:styleId="nadpis3Char0">
    <w:name w:val="nadpis3 Char"/>
    <w:link w:val="nadpis30"/>
    <w:rsid w:val="008444DC"/>
    <w:rPr>
      <w:rFonts w:ascii="Arial" w:hAnsi="Arial"/>
      <w:b/>
      <w:iCs/>
      <w:spacing w:val="5"/>
      <w:szCs w:val="24"/>
    </w:rPr>
  </w:style>
  <w:style w:type="paragraph" w:customStyle="1" w:styleId="nadpis21">
    <w:name w:val="nadpis2."/>
    <w:basedOn w:val="nadpis20"/>
    <w:link w:val="nadpis2Char1"/>
    <w:rsid w:val="008444DC"/>
    <w:pPr>
      <w:tabs>
        <w:tab w:val="clear" w:pos="426"/>
        <w:tab w:val="left" w:pos="567"/>
      </w:tabs>
    </w:pPr>
  </w:style>
  <w:style w:type="character" w:customStyle="1" w:styleId="nadpis4spravavzpChar">
    <w:name w:val="nadpis 4 sprava vzp Char"/>
    <w:link w:val="nadpis4spravavzp"/>
    <w:rsid w:val="008444DC"/>
    <w:rPr>
      <w:rFonts w:ascii="Georgia" w:hAnsi="Georgia"/>
      <w:b/>
      <w:bCs/>
      <w:spacing w:val="5"/>
      <w:sz w:val="24"/>
      <w:szCs w:val="24"/>
    </w:rPr>
  </w:style>
  <w:style w:type="character" w:customStyle="1" w:styleId="nadpis4Char0">
    <w:name w:val="nadpis4 Char"/>
    <w:link w:val="nadpis40"/>
    <w:rsid w:val="008444DC"/>
    <w:rPr>
      <w:rFonts w:ascii="Arial" w:hAnsi="Arial" w:cs="Arial"/>
      <w:b/>
      <w:bCs/>
      <w:spacing w:val="5"/>
      <w:sz w:val="24"/>
      <w:szCs w:val="24"/>
    </w:rPr>
  </w:style>
  <w:style w:type="character" w:customStyle="1" w:styleId="nadpis2Char1">
    <w:name w:val="nadpis2. Char"/>
    <w:link w:val="nadpis21"/>
    <w:rsid w:val="008444DC"/>
    <w:rPr>
      <w:rFonts w:ascii="Arial" w:hAnsi="Arial" w:cs="Arial"/>
      <w:b/>
      <w:bCs/>
      <w:sz w:val="22"/>
      <w:szCs w:val="24"/>
    </w:rPr>
  </w:style>
  <w:style w:type="paragraph" w:customStyle="1" w:styleId="fspecialista">
    <w:name w:val="f_specialista"/>
    <w:basedOn w:val="Normlny"/>
    <w:rsid w:val="008C69DC"/>
    <w:pPr>
      <w:spacing w:before="100" w:beforeAutospacing="1" w:after="100" w:afterAutospacing="1"/>
    </w:pPr>
  </w:style>
  <w:style w:type="paragraph" w:customStyle="1" w:styleId="fzariadenie">
    <w:name w:val="f_zariadenie"/>
    <w:basedOn w:val="Normlny"/>
    <w:rsid w:val="008C69DC"/>
    <w:pPr>
      <w:spacing w:before="100" w:beforeAutospacing="1" w:after="100" w:afterAutospacing="1"/>
    </w:pPr>
  </w:style>
  <w:style w:type="paragraph" w:customStyle="1" w:styleId="l5">
    <w:name w:val="l5"/>
    <w:basedOn w:val="Normlny"/>
    <w:rsid w:val="00886F74"/>
    <w:pPr>
      <w:spacing w:before="100" w:beforeAutospacing="1" w:after="100" w:afterAutospacing="1"/>
    </w:pPr>
  </w:style>
  <w:style w:type="character" w:styleId="PremennHTML">
    <w:name w:val="HTML Variable"/>
    <w:uiPriority w:val="99"/>
    <w:unhideWhenUsed/>
    <w:rsid w:val="00886F74"/>
    <w:rPr>
      <w:i/>
      <w:iCs/>
    </w:rPr>
  </w:style>
  <w:style w:type="paragraph" w:customStyle="1" w:styleId="l6">
    <w:name w:val="l6"/>
    <w:basedOn w:val="Normlny"/>
    <w:rsid w:val="00886F74"/>
    <w:pPr>
      <w:spacing w:before="100" w:beforeAutospacing="1" w:after="100" w:afterAutospacing="1"/>
    </w:pPr>
  </w:style>
  <w:style w:type="paragraph" w:customStyle="1" w:styleId="l7">
    <w:name w:val="l7"/>
    <w:basedOn w:val="Normlny"/>
    <w:rsid w:val="00886F74"/>
    <w:pPr>
      <w:spacing w:before="100" w:beforeAutospacing="1" w:after="100" w:afterAutospacing="1"/>
    </w:pPr>
  </w:style>
  <w:style w:type="paragraph" w:customStyle="1" w:styleId="l1">
    <w:name w:val="l1"/>
    <w:basedOn w:val="Normlny"/>
    <w:rsid w:val="00E2779C"/>
    <w:pPr>
      <w:spacing w:before="100" w:beforeAutospacing="1" w:after="100" w:afterAutospacing="1"/>
    </w:pPr>
  </w:style>
  <w:style w:type="paragraph" w:customStyle="1" w:styleId="l2">
    <w:name w:val="l2"/>
    <w:basedOn w:val="Normlny"/>
    <w:rsid w:val="00E2779C"/>
    <w:pPr>
      <w:spacing w:before="100" w:beforeAutospacing="1" w:after="100" w:afterAutospacing="1"/>
    </w:pPr>
  </w:style>
  <w:style w:type="paragraph" w:styleId="Podtitul">
    <w:name w:val="Subtitle"/>
    <w:basedOn w:val="Normlny"/>
    <w:next w:val="Normlny"/>
    <w:link w:val="PodtitulChar"/>
    <w:uiPriority w:val="11"/>
    <w:qFormat/>
    <w:rsid w:val="00D4759D"/>
    <w:rPr>
      <w:i/>
      <w:iCs/>
      <w:smallCaps/>
      <w:spacing w:val="10"/>
      <w:sz w:val="28"/>
      <w:szCs w:val="28"/>
    </w:rPr>
  </w:style>
  <w:style w:type="character" w:customStyle="1" w:styleId="PodtitulChar">
    <w:name w:val="Podtitul Char"/>
    <w:basedOn w:val="Predvolenpsmoodseku"/>
    <w:link w:val="Podtitul"/>
    <w:uiPriority w:val="11"/>
    <w:rsid w:val="00D4759D"/>
    <w:rPr>
      <w:i/>
      <w:iCs/>
      <w:smallCaps/>
      <w:spacing w:val="10"/>
      <w:sz w:val="28"/>
      <w:szCs w:val="28"/>
    </w:rPr>
  </w:style>
  <w:style w:type="paragraph" w:styleId="Nzov">
    <w:name w:val="Title"/>
    <w:basedOn w:val="Normlny"/>
    <w:next w:val="Normlny"/>
    <w:link w:val="NzovChar"/>
    <w:uiPriority w:val="10"/>
    <w:qFormat/>
    <w:rsid w:val="00D4759D"/>
    <w:pPr>
      <w:spacing w:after="300" w:line="240" w:lineRule="auto"/>
      <w:contextualSpacing/>
    </w:pPr>
    <w:rPr>
      <w:smallCaps/>
      <w:sz w:val="52"/>
      <w:szCs w:val="52"/>
    </w:rPr>
  </w:style>
  <w:style w:type="character" w:customStyle="1" w:styleId="NzovChar">
    <w:name w:val="Názov Char"/>
    <w:basedOn w:val="Predvolenpsmoodseku"/>
    <w:link w:val="Nzov"/>
    <w:uiPriority w:val="10"/>
    <w:rsid w:val="00D4759D"/>
    <w:rPr>
      <w:smallCaps/>
      <w:sz w:val="52"/>
      <w:szCs w:val="52"/>
    </w:rPr>
  </w:style>
  <w:style w:type="paragraph" w:styleId="Citcia">
    <w:name w:val="Quote"/>
    <w:basedOn w:val="Normlny"/>
    <w:next w:val="Normlny"/>
    <w:link w:val="CitciaChar"/>
    <w:uiPriority w:val="29"/>
    <w:qFormat/>
    <w:rsid w:val="00D4759D"/>
    <w:rPr>
      <w:i/>
      <w:iCs/>
    </w:rPr>
  </w:style>
  <w:style w:type="character" w:customStyle="1" w:styleId="CitciaChar">
    <w:name w:val="Citácia Char"/>
    <w:basedOn w:val="Predvolenpsmoodseku"/>
    <w:link w:val="Citcia"/>
    <w:uiPriority w:val="29"/>
    <w:rsid w:val="00D4759D"/>
    <w:rPr>
      <w:i/>
      <w:iCs/>
    </w:rPr>
  </w:style>
  <w:style w:type="paragraph" w:styleId="Zvraznencitcia">
    <w:name w:val="Intense Quote"/>
    <w:basedOn w:val="Normlny"/>
    <w:next w:val="Normlny"/>
    <w:link w:val="ZvraznencitciaChar"/>
    <w:uiPriority w:val="30"/>
    <w:qFormat/>
    <w:rsid w:val="00D4759D"/>
    <w:pPr>
      <w:pBdr>
        <w:top w:val="single" w:sz="4" w:space="10" w:color="auto"/>
        <w:bottom w:val="single" w:sz="4" w:space="10" w:color="auto"/>
      </w:pBdr>
      <w:spacing w:before="240" w:after="240" w:line="300" w:lineRule="auto"/>
      <w:ind w:left="1152" w:right="1152"/>
    </w:pPr>
    <w:rPr>
      <w:i/>
      <w:iCs/>
    </w:rPr>
  </w:style>
  <w:style w:type="character" w:customStyle="1" w:styleId="ZvraznencitciaChar">
    <w:name w:val="Zvýraznená citácia Char"/>
    <w:basedOn w:val="Predvolenpsmoodseku"/>
    <w:link w:val="Zvraznencitcia"/>
    <w:uiPriority w:val="30"/>
    <w:rsid w:val="00D4759D"/>
    <w:rPr>
      <w:i/>
      <w:iCs/>
    </w:rPr>
  </w:style>
  <w:style w:type="character" w:styleId="Jemnzvraznenie">
    <w:name w:val="Subtle Emphasis"/>
    <w:uiPriority w:val="19"/>
    <w:qFormat/>
    <w:rsid w:val="00D4759D"/>
    <w:rPr>
      <w:i/>
      <w:iCs/>
    </w:rPr>
  </w:style>
  <w:style w:type="character" w:styleId="Intenzvnezvraznenie">
    <w:name w:val="Intense Emphasis"/>
    <w:uiPriority w:val="21"/>
    <w:qFormat/>
    <w:rsid w:val="00D4759D"/>
    <w:rPr>
      <w:b/>
      <w:bCs/>
      <w:i/>
      <w:iCs/>
    </w:rPr>
  </w:style>
  <w:style w:type="character" w:styleId="Jemnodkaz">
    <w:name w:val="Subtle Reference"/>
    <w:basedOn w:val="Predvolenpsmoodseku"/>
    <w:uiPriority w:val="31"/>
    <w:qFormat/>
    <w:rsid w:val="00D4759D"/>
    <w:rPr>
      <w:smallCaps/>
    </w:rPr>
  </w:style>
  <w:style w:type="character" w:styleId="Intenzvnyodkaz">
    <w:name w:val="Intense Reference"/>
    <w:uiPriority w:val="32"/>
    <w:qFormat/>
    <w:rsid w:val="00D4759D"/>
    <w:rPr>
      <w:b/>
      <w:bCs/>
      <w:smallCaps/>
    </w:rPr>
  </w:style>
  <w:style w:type="character" w:styleId="Nzovknihy">
    <w:name w:val="Book Title"/>
    <w:basedOn w:val="Predvolenpsmoodseku"/>
    <w:uiPriority w:val="33"/>
    <w:qFormat/>
    <w:rsid w:val="00D4759D"/>
    <w:rPr>
      <w:i/>
      <w:iCs/>
      <w:smallCaps/>
      <w:spacing w:val="5"/>
    </w:rPr>
  </w:style>
  <w:style w:type="character" w:customStyle="1" w:styleId="h1a2">
    <w:name w:val="h1a2"/>
    <w:basedOn w:val="Predvolenpsmoodseku"/>
    <w:rsid w:val="00726A99"/>
    <w:rPr>
      <w:vanish w:val="0"/>
      <w:webHidden w:val="0"/>
      <w:sz w:val="24"/>
      <w:szCs w:val="24"/>
      <w:specVanish w:val="0"/>
    </w:rPr>
  </w:style>
  <w:style w:type="paragraph" w:styleId="Revzia">
    <w:name w:val="Revision"/>
    <w:hidden/>
    <w:uiPriority w:val="99"/>
    <w:semiHidden/>
    <w:rsid w:val="00101C39"/>
    <w:pPr>
      <w:spacing w:after="0" w:line="240" w:lineRule="auto"/>
    </w:pPr>
    <w:rPr>
      <w:rFonts w:ascii="Times New Roman" w:hAnsi="Times New Roman"/>
    </w:rPr>
  </w:style>
  <w:style w:type="character" w:customStyle="1" w:styleId="object">
    <w:name w:val="object"/>
    <w:basedOn w:val="Predvolenpsmoodseku"/>
    <w:rsid w:val="0051639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3725280">
      <w:bodyDiv w:val="1"/>
      <w:marLeft w:val="0"/>
      <w:marRight w:val="0"/>
      <w:marTop w:val="0"/>
      <w:marBottom w:val="0"/>
      <w:divBdr>
        <w:top w:val="none" w:sz="0" w:space="0" w:color="auto"/>
        <w:left w:val="none" w:sz="0" w:space="0" w:color="auto"/>
        <w:bottom w:val="none" w:sz="0" w:space="0" w:color="auto"/>
        <w:right w:val="none" w:sz="0" w:space="0" w:color="auto"/>
      </w:divBdr>
    </w:div>
    <w:div w:id="35860488">
      <w:bodyDiv w:val="1"/>
      <w:marLeft w:val="0"/>
      <w:marRight w:val="0"/>
      <w:marTop w:val="0"/>
      <w:marBottom w:val="0"/>
      <w:divBdr>
        <w:top w:val="none" w:sz="0" w:space="0" w:color="auto"/>
        <w:left w:val="none" w:sz="0" w:space="0" w:color="auto"/>
        <w:bottom w:val="none" w:sz="0" w:space="0" w:color="auto"/>
        <w:right w:val="none" w:sz="0" w:space="0" w:color="auto"/>
      </w:divBdr>
    </w:div>
    <w:div w:id="37707271">
      <w:bodyDiv w:val="1"/>
      <w:marLeft w:val="0"/>
      <w:marRight w:val="0"/>
      <w:marTop w:val="0"/>
      <w:marBottom w:val="0"/>
      <w:divBdr>
        <w:top w:val="none" w:sz="0" w:space="0" w:color="auto"/>
        <w:left w:val="none" w:sz="0" w:space="0" w:color="auto"/>
        <w:bottom w:val="none" w:sz="0" w:space="0" w:color="auto"/>
        <w:right w:val="none" w:sz="0" w:space="0" w:color="auto"/>
      </w:divBdr>
    </w:div>
    <w:div w:id="47386321">
      <w:bodyDiv w:val="1"/>
      <w:marLeft w:val="0"/>
      <w:marRight w:val="0"/>
      <w:marTop w:val="0"/>
      <w:marBottom w:val="0"/>
      <w:divBdr>
        <w:top w:val="none" w:sz="0" w:space="0" w:color="auto"/>
        <w:left w:val="none" w:sz="0" w:space="0" w:color="auto"/>
        <w:bottom w:val="none" w:sz="0" w:space="0" w:color="auto"/>
        <w:right w:val="none" w:sz="0" w:space="0" w:color="auto"/>
      </w:divBdr>
    </w:div>
    <w:div w:id="96995954">
      <w:bodyDiv w:val="1"/>
      <w:marLeft w:val="0"/>
      <w:marRight w:val="0"/>
      <w:marTop w:val="0"/>
      <w:marBottom w:val="0"/>
      <w:divBdr>
        <w:top w:val="none" w:sz="0" w:space="0" w:color="auto"/>
        <w:left w:val="none" w:sz="0" w:space="0" w:color="auto"/>
        <w:bottom w:val="none" w:sz="0" w:space="0" w:color="auto"/>
        <w:right w:val="none" w:sz="0" w:space="0" w:color="auto"/>
      </w:divBdr>
    </w:div>
    <w:div w:id="107966553">
      <w:bodyDiv w:val="1"/>
      <w:marLeft w:val="0"/>
      <w:marRight w:val="0"/>
      <w:marTop w:val="0"/>
      <w:marBottom w:val="0"/>
      <w:divBdr>
        <w:top w:val="none" w:sz="0" w:space="0" w:color="auto"/>
        <w:left w:val="none" w:sz="0" w:space="0" w:color="auto"/>
        <w:bottom w:val="none" w:sz="0" w:space="0" w:color="auto"/>
        <w:right w:val="none" w:sz="0" w:space="0" w:color="auto"/>
      </w:divBdr>
    </w:div>
    <w:div w:id="138964941">
      <w:bodyDiv w:val="1"/>
      <w:marLeft w:val="0"/>
      <w:marRight w:val="0"/>
      <w:marTop w:val="0"/>
      <w:marBottom w:val="0"/>
      <w:divBdr>
        <w:top w:val="none" w:sz="0" w:space="0" w:color="auto"/>
        <w:left w:val="none" w:sz="0" w:space="0" w:color="auto"/>
        <w:bottom w:val="none" w:sz="0" w:space="0" w:color="auto"/>
        <w:right w:val="none" w:sz="0" w:space="0" w:color="auto"/>
      </w:divBdr>
    </w:div>
    <w:div w:id="140582792">
      <w:bodyDiv w:val="1"/>
      <w:marLeft w:val="0"/>
      <w:marRight w:val="0"/>
      <w:marTop w:val="0"/>
      <w:marBottom w:val="0"/>
      <w:divBdr>
        <w:top w:val="none" w:sz="0" w:space="0" w:color="auto"/>
        <w:left w:val="none" w:sz="0" w:space="0" w:color="auto"/>
        <w:bottom w:val="none" w:sz="0" w:space="0" w:color="auto"/>
        <w:right w:val="none" w:sz="0" w:space="0" w:color="auto"/>
      </w:divBdr>
    </w:div>
    <w:div w:id="190344468">
      <w:bodyDiv w:val="1"/>
      <w:marLeft w:val="0"/>
      <w:marRight w:val="0"/>
      <w:marTop w:val="0"/>
      <w:marBottom w:val="0"/>
      <w:divBdr>
        <w:top w:val="none" w:sz="0" w:space="0" w:color="auto"/>
        <w:left w:val="none" w:sz="0" w:space="0" w:color="auto"/>
        <w:bottom w:val="none" w:sz="0" w:space="0" w:color="auto"/>
        <w:right w:val="none" w:sz="0" w:space="0" w:color="auto"/>
      </w:divBdr>
    </w:div>
    <w:div w:id="193466918">
      <w:bodyDiv w:val="1"/>
      <w:marLeft w:val="0"/>
      <w:marRight w:val="0"/>
      <w:marTop w:val="0"/>
      <w:marBottom w:val="0"/>
      <w:divBdr>
        <w:top w:val="none" w:sz="0" w:space="0" w:color="auto"/>
        <w:left w:val="none" w:sz="0" w:space="0" w:color="auto"/>
        <w:bottom w:val="none" w:sz="0" w:space="0" w:color="auto"/>
        <w:right w:val="none" w:sz="0" w:space="0" w:color="auto"/>
      </w:divBdr>
    </w:div>
    <w:div w:id="212621801">
      <w:bodyDiv w:val="1"/>
      <w:marLeft w:val="0"/>
      <w:marRight w:val="0"/>
      <w:marTop w:val="0"/>
      <w:marBottom w:val="0"/>
      <w:divBdr>
        <w:top w:val="none" w:sz="0" w:space="0" w:color="auto"/>
        <w:left w:val="none" w:sz="0" w:space="0" w:color="auto"/>
        <w:bottom w:val="none" w:sz="0" w:space="0" w:color="auto"/>
        <w:right w:val="none" w:sz="0" w:space="0" w:color="auto"/>
      </w:divBdr>
    </w:div>
    <w:div w:id="220361384">
      <w:bodyDiv w:val="1"/>
      <w:marLeft w:val="0"/>
      <w:marRight w:val="0"/>
      <w:marTop w:val="0"/>
      <w:marBottom w:val="0"/>
      <w:divBdr>
        <w:top w:val="none" w:sz="0" w:space="0" w:color="auto"/>
        <w:left w:val="none" w:sz="0" w:space="0" w:color="auto"/>
        <w:bottom w:val="none" w:sz="0" w:space="0" w:color="auto"/>
        <w:right w:val="none" w:sz="0" w:space="0" w:color="auto"/>
      </w:divBdr>
    </w:div>
    <w:div w:id="226502294">
      <w:bodyDiv w:val="1"/>
      <w:marLeft w:val="0"/>
      <w:marRight w:val="0"/>
      <w:marTop w:val="0"/>
      <w:marBottom w:val="0"/>
      <w:divBdr>
        <w:top w:val="none" w:sz="0" w:space="0" w:color="auto"/>
        <w:left w:val="none" w:sz="0" w:space="0" w:color="auto"/>
        <w:bottom w:val="none" w:sz="0" w:space="0" w:color="auto"/>
        <w:right w:val="none" w:sz="0" w:space="0" w:color="auto"/>
      </w:divBdr>
    </w:div>
    <w:div w:id="266036840">
      <w:bodyDiv w:val="1"/>
      <w:marLeft w:val="0"/>
      <w:marRight w:val="0"/>
      <w:marTop w:val="0"/>
      <w:marBottom w:val="0"/>
      <w:divBdr>
        <w:top w:val="none" w:sz="0" w:space="0" w:color="auto"/>
        <w:left w:val="none" w:sz="0" w:space="0" w:color="auto"/>
        <w:bottom w:val="none" w:sz="0" w:space="0" w:color="auto"/>
        <w:right w:val="none" w:sz="0" w:space="0" w:color="auto"/>
      </w:divBdr>
    </w:div>
    <w:div w:id="421724184">
      <w:bodyDiv w:val="1"/>
      <w:marLeft w:val="0"/>
      <w:marRight w:val="0"/>
      <w:marTop w:val="0"/>
      <w:marBottom w:val="0"/>
      <w:divBdr>
        <w:top w:val="none" w:sz="0" w:space="0" w:color="auto"/>
        <w:left w:val="none" w:sz="0" w:space="0" w:color="auto"/>
        <w:bottom w:val="none" w:sz="0" w:space="0" w:color="auto"/>
        <w:right w:val="none" w:sz="0" w:space="0" w:color="auto"/>
      </w:divBdr>
    </w:div>
    <w:div w:id="460462138">
      <w:bodyDiv w:val="1"/>
      <w:marLeft w:val="0"/>
      <w:marRight w:val="0"/>
      <w:marTop w:val="0"/>
      <w:marBottom w:val="0"/>
      <w:divBdr>
        <w:top w:val="none" w:sz="0" w:space="0" w:color="auto"/>
        <w:left w:val="none" w:sz="0" w:space="0" w:color="auto"/>
        <w:bottom w:val="none" w:sz="0" w:space="0" w:color="auto"/>
        <w:right w:val="none" w:sz="0" w:space="0" w:color="auto"/>
      </w:divBdr>
    </w:div>
    <w:div w:id="501970818">
      <w:bodyDiv w:val="1"/>
      <w:marLeft w:val="0"/>
      <w:marRight w:val="0"/>
      <w:marTop w:val="0"/>
      <w:marBottom w:val="0"/>
      <w:divBdr>
        <w:top w:val="none" w:sz="0" w:space="0" w:color="auto"/>
        <w:left w:val="none" w:sz="0" w:space="0" w:color="auto"/>
        <w:bottom w:val="none" w:sz="0" w:space="0" w:color="auto"/>
        <w:right w:val="none" w:sz="0" w:space="0" w:color="auto"/>
      </w:divBdr>
    </w:div>
    <w:div w:id="518659000">
      <w:bodyDiv w:val="1"/>
      <w:marLeft w:val="0"/>
      <w:marRight w:val="0"/>
      <w:marTop w:val="0"/>
      <w:marBottom w:val="0"/>
      <w:divBdr>
        <w:top w:val="none" w:sz="0" w:space="0" w:color="auto"/>
        <w:left w:val="none" w:sz="0" w:space="0" w:color="auto"/>
        <w:bottom w:val="none" w:sz="0" w:space="0" w:color="auto"/>
        <w:right w:val="none" w:sz="0" w:space="0" w:color="auto"/>
      </w:divBdr>
    </w:div>
    <w:div w:id="570241389">
      <w:bodyDiv w:val="1"/>
      <w:marLeft w:val="0"/>
      <w:marRight w:val="0"/>
      <w:marTop w:val="0"/>
      <w:marBottom w:val="0"/>
      <w:divBdr>
        <w:top w:val="none" w:sz="0" w:space="0" w:color="auto"/>
        <w:left w:val="none" w:sz="0" w:space="0" w:color="auto"/>
        <w:bottom w:val="none" w:sz="0" w:space="0" w:color="auto"/>
        <w:right w:val="none" w:sz="0" w:space="0" w:color="auto"/>
      </w:divBdr>
    </w:div>
    <w:div w:id="584652942">
      <w:bodyDiv w:val="1"/>
      <w:marLeft w:val="0"/>
      <w:marRight w:val="0"/>
      <w:marTop w:val="0"/>
      <w:marBottom w:val="0"/>
      <w:divBdr>
        <w:top w:val="none" w:sz="0" w:space="0" w:color="auto"/>
        <w:left w:val="none" w:sz="0" w:space="0" w:color="auto"/>
        <w:bottom w:val="none" w:sz="0" w:space="0" w:color="auto"/>
        <w:right w:val="none" w:sz="0" w:space="0" w:color="auto"/>
      </w:divBdr>
    </w:div>
    <w:div w:id="588003454">
      <w:bodyDiv w:val="1"/>
      <w:marLeft w:val="0"/>
      <w:marRight w:val="0"/>
      <w:marTop w:val="0"/>
      <w:marBottom w:val="0"/>
      <w:divBdr>
        <w:top w:val="none" w:sz="0" w:space="0" w:color="auto"/>
        <w:left w:val="none" w:sz="0" w:space="0" w:color="auto"/>
        <w:bottom w:val="none" w:sz="0" w:space="0" w:color="auto"/>
        <w:right w:val="none" w:sz="0" w:space="0" w:color="auto"/>
      </w:divBdr>
    </w:div>
    <w:div w:id="596332519">
      <w:bodyDiv w:val="1"/>
      <w:marLeft w:val="0"/>
      <w:marRight w:val="0"/>
      <w:marTop w:val="0"/>
      <w:marBottom w:val="0"/>
      <w:divBdr>
        <w:top w:val="none" w:sz="0" w:space="0" w:color="auto"/>
        <w:left w:val="none" w:sz="0" w:space="0" w:color="auto"/>
        <w:bottom w:val="none" w:sz="0" w:space="0" w:color="auto"/>
        <w:right w:val="none" w:sz="0" w:space="0" w:color="auto"/>
      </w:divBdr>
    </w:div>
    <w:div w:id="608314013">
      <w:bodyDiv w:val="1"/>
      <w:marLeft w:val="0"/>
      <w:marRight w:val="0"/>
      <w:marTop w:val="0"/>
      <w:marBottom w:val="0"/>
      <w:divBdr>
        <w:top w:val="none" w:sz="0" w:space="0" w:color="auto"/>
        <w:left w:val="none" w:sz="0" w:space="0" w:color="auto"/>
        <w:bottom w:val="none" w:sz="0" w:space="0" w:color="auto"/>
        <w:right w:val="none" w:sz="0" w:space="0" w:color="auto"/>
      </w:divBdr>
    </w:div>
    <w:div w:id="646662552">
      <w:bodyDiv w:val="1"/>
      <w:marLeft w:val="0"/>
      <w:marRight w:val="0"/>
      <w:marTop w:val="0"/>
      <w:marBottom w:val="0"/>
      <w:divBdr>
        <w:top w:val="none" w:sz="0" w:space="0" w:color="auto"/>
        <w:left w:val="none" w:sz="0" w:space="0" w:color="auto"/>
        <w:bottom w:val="none" w:sz="0" w:space="0" w:color="auto"/>
        <w:right w:val="none" w:sz="0" w:space="0" w:color="auto"/>
      </w:divBdr>
    </w:div>
    <w:div w:id="676074615">
      <w:bodyDiv w:val="1"/>
      <w:marLeft w:val="0"/>
      <w:marRight w:val="0"/>
      <w:marTop w:val="0"/>
      <w:marBottom w:val="0"/>
      <w:divBdr>
        <w:top w:val="none" w:sz="0" w:space="0" w:color="auto"/>
        <w:left w:val="none" w:sz="0" w:space="0" w:color="auto"/>
        <w:bottom w:val="none" w:sz="0" w:space="0" w:color="auto"/>
        <w:right w:val="none" w:sz="0" w:space="0" w:color="auto"/>
      </w:divBdr>
    </w:div>
    <w:div w:id="693263396">
      <w:bodyDiv w:val="1"/>
      <w:marLeft w:val="0"/>
      <w:marRight w:val="0"/>
      <w:marTop w:val="0"/>
      <w:marBottom w:val="0"/>
      <w:divBdr>
        <w:top w:val="none" w:sz="0" w:space="0" w:color="auto"/>
        <w:left w:val="none" w:sz="0" w:space="0" w:color="auto"/>
        <w:bottom w:val="none" w:sz="0" w:space="0" w:color="auto"/>
        <w:right w:val="none" w:sz="0" w:space="0" w:color="auto"/>
      </w:divBdr>
    </w:div>
    <w:div w:id="699278198">
      <w:bodyDiv w:val="1"/>
      <w:marLeft w:val="0"/>
      <w:marRight w:val="0"/>
      <w:marTop w:val="0"/>
      <w:marBottom w:val="0"/>
      <w:divBdr>
        <w:top w:val="none" w:sz="0" w:space="0" w:color="auto"/>
        <w:left w:val="none" w:sz="0" w:space="0" w:color="auto"/>
        <w:bottom w:val="none" w:sz="0" w:space="0" w:color="auto"/>
        <w:right w:val="none" w:sz="0" w:space="0" w:color="auto"/>
      </w:divBdr>
    </w:div>
    <w:div w:id="706375395">
      <w:bodyDiv w:val="1"/>
      <w:marLeft w:val="0"/>
      <w:marRight w:val="0"/>
      <w:marTop w:val="0"/>
      <w:marBottom w:val="0"/>
      <w:divBdr>
        <w:top w:val="none" w:sz="0" w:space="0" w:color="auto"/>
        <w:left w:val="none" w:sz="0" w:space="0" w:color="auto"/>
        <w:bottom w:val="none" w:sz="0" w:space="0" w:color="auto"/>
        <w:right w:val="none" w:sz="0" w:space="0" w:color="auto"/>
      </w:divBdr>
    </w:div>
    <w:div w:id="728302601">
      <w:bodyDiv w:val="1"/>
      <w:marLeft w:val="0"/>
      <w:marRight w:val="0"/>
      <w:marTop w:val="0"/>
      <w:marBottom w:val="0"/>
      <w:divBdr>
        <w:top w:val="none" w:sz="0" w:space="0" w:color="auto"/>
        <w:left w:val="none" w:sz="0" w:space="0" w:color="auto"/>
        <w:bottom w:val="none" w:sz="0" w:space="0" w:color="auto"/>
        <w:right w:val="none" w:sz="0" w:space="0" w:color="auto"/>
      </w:divBdr>
    </w:div>
    <w:div w:id="739668942">
      <w:bodyDiv w:val="1"/>
      <w:marLeft w:val="0"/>
      <w:marRight w:val="0"/>
      <w:marTop w:val="0"/>
      <w:marBottom w:val="0"/>
      <w:divBdr>
        <w:top w:val="none" w:sz="0" w:space="0" w:color="auto"/>
        <w:left w:val="none" w:sz="0" w:space="0" w:color="auto"/>
        <w:bottom w:val="none" w:sz="0" w:space="0" w:color="auto"/>
        <w:right w:val="none" w:sz="0" w:space="0" w:color="auto"/>
      </w:divBdr>
    </w:div>
    <w:div w:id="748230216">
      <w:bodyDiv w:val="1"/>
      <w:marLeft w:val="0"/>
      <w:marRight w:val="0"/>
      <w:marTop w:val="0"/>
      <w:marBottom w:val="0"/>
      <w:divBdr>
        <w:top w:val="none" w:sz="0" w:space="0" w:color="auto"/>
        <w:left w:val="none" w:sz="0" w:space="0" w:color="auto"/>
        <w:bottom w:val="none" w:sz="0" w:space="0" w:color="auto"/>
        <w:right w:val="none" w:sz="0" w:space="0" w:color="auto"/>
      </w:divBdr>
    </w:div>
    <w:div w:id="759452342">
      <w:bodyDiv w:val="1"/>
      <w:marLeft w:val="0"/>
      <w:marRight w:val="0"/>
      <w:marTop w:val="0"/>
      <w:marBottom w:val="0"/>
      <w:divBdr>
        <w:top w:val="none" w:sz="0" w:space="0" w:color="auto"/>
        <w:left w:val="none" w:sz="0" w:space="0" w:color="auto"/>
        <w:bottom w:val="none" w:sz="0" w:space="0" w:color="auto"/>
        <w:right w:val="none" w:sz="0" w:space="0" w:color="auto"/>
      </w:divBdr>
    </w:div>
    <w:div w:id="771244547">
      <w:bodyDiv w:val="1"/>
      <w:marLeft w:val="0"/>
      <w:marRight w:val="0"/>
      <w:marTop w:val="0"/>
      <w:marBottom w:val="0"/>
      <w:divBdr>
        <w:top w:val="none" w:sz="0" w:space="0" w:color="auto"/>
        <w:left w:val="none" w:sz="0" w:space="0" w:color="auto"/>
        <w:bottom w:val="none" w:sz="0" w:space="0" w:color="auto"/>
        <w:right w:val="none" w:sz="0" w:space="0" w:color="auto"/>
      </w:divBdr>
    </w:div>
    <w:div w:id="806825106">
      <w:bodyDiv w:val="1"/>
      <w:marLeft w:val="0"/>
      <w:marRight w:val="0"/>
      <w:marTop w:val="0"/>
      <w:marBottom w:val="0"/>
      <w:divBdr>
        <w:top w:val="none" w:sz="0" w:space="0" w:color="auto"/>
        <w:left w:val="none" w:sz="0" w:space="0" w:color="auto"/>
        <w:bottom w:val="none" w:sz="0" w:space="0" w:color="auto"/>
        <w:right w:val="none" w:sz="0" w:space="0" w:color="auto"/>
      </w:divBdr>
      <w:divsChild>
        <w:div w:id="464615714">
          <w:marLeft w:val="0"/>
          <w:marRight w:val="0"/>
          <w:marTop w:val="0"/>
          <w:marBottom w:val="0"/>
          <w:divBdr>
            <w:top w:val="none" w:sz="0" w:space="0" w:color="auto"/>
            <w:left w:val="none" w:sz="0" w:space="0" w:color="auto"/>
            <w:bottom w:val="none" w:sz="0" w:space="0" w:color="auto"/>
            <w:right w:val="none" w:sz="0" w:space="0" w:color="auto"/>
          </w:divBdr>
        </w:div>
        <w:div w:id="1712456302">
          <w:marLeft w:val="0"/>
          <w:marRight w:val="0"/>
          <w:marTop w:val="0"/>
          <w:marBottom w:val="0"/>
          <w:divBdr>
            <w:top w:val="none" w:sz="0" w:space="0" w:color="auto"/>
            <w:left w:val="none" w:sz="0" w:space="0" w:color="auto"/>
            <w:bottom w:val="none" w:sz="0" w:space="0" w:color="auto"/>
            <w:right w:val="none" w:sz="0" w:space="0" w:color="auto"/>
          </w:divBdr>
        </w:div>
      </w:divsChild>
    </w:div>
    <w:div w:id="859591277">
      <w:bodyDiv w:val="1"/>
      <w:marLeft w:val="0"/>
      <w:marRight w:val="0"/>
      <w:marTop w:val="0"/>
      <w:marBottom w:val="0"/>
      <w:divBdr>
        <w:top w:val="none" w:sz="0" w:space="0" w:color="auto"/>
        <w:left w:val="none" w:sz="0" w:space="0" w:color="auto"/>
        <w:bottom w:val="none" w:sz="0" w:space="0" w:color="auto"/>
        <w:right w:val="none" w:sz="0" w:space="0" w:color="auto"/>
      </w:divBdr>
    </w:div>
    <w:div w:id="968826207">
      <w:bodyDiv w:val="1"/>
      <w:marLeft w:val="0"/>
      <w:marRight w:val="0"/>
      <w:marTop w:val="0"/>
      <w:marBottom w:val="0"/>
      <w:divBdr>
        <w:top w:val="none" w:sz="0" w:space="0" w:color="auto"/>
        <w:left w:val="none" w:sz="0" w:space="0" w:color="auto"/>
        <w:bottom w:val="none" w:sz="0" w:space="0" w:color="auto"/>
        <w:right w:val="none" w:sz="0" w:space="0" w:color="auto"/>
      </w:divBdr>
    </w:div>
    <w:div w:id="971249229">
      <w:bodyDiv w:val="1"/>
      <w:marLeft w:val="0"/>
      <w:marRight w:val="0"/>
      <w:marTop w:val="0"/>
      <w:marBottom w:val="0"/>
      <w:divBdr>
        <w:top w:val="none" w:sz="0" w:space="0" w:color="auto"/>
        <w:left w:val="none" w:sz="0" w:space="0" w:color="auto"/>
        <w:bottom w:val="none" w:sz="0" w:space="0" w:color="auto"/>
        <w:right w:val="none" w:sz="0" w:space="0" w:color="auto"/>
      </w:divBdr>
    </w:div>
    <w:div w:id="983125761">
      <w:bodyDiv w:val="1"/>
      <w:marLeft w:val="0"/>
      <w:marRight w:val="0"/>
      <w:marTop w:val="0"/>
      <w:marBottom w:val="0"/>
      <w:divBdr>
        <w:top w:val="none" w:sz="0" w:space="0" w:color="auto"/>
        <w:left w:val="none" w:sz="0" w:space="0" w:color="auto"/>
        <w:bottom w:val="none" w:sz="0" w:space="0" w:color="auto"/>
        <w:right w:val="none" w:sz="0" w:space="0" w:color="auto"/>
      </w:divBdr>
    </w:div>
    <w:div w:id="1003431575">
      <w:bodyDiv w:val="1"/>
      <w:marLeft w:val="0"/>
      <w:marRight w:val="0"/>
      <w:marTop w:val="0"/>
      <w:marBottom w:val="0"/>
      <w:divBdr>
        <w:top w:val="none" w:sz="0" w:space="0" w:color="auto"/>
        <w:left w:val="none" w:sz="0" w:space="0" w:color="auto"/>
        <w:bottom w:val="none" w:sz="0" w:space="0" w:color="auto"/>
        <w:right w:val="none" w:sz="0" w:space="0" w:color="auto"/>
      </w:divBdr>
    </w:div>
    <w:div w:id="1007056617">
      <w:bodyDiv w:val="1"/>
      <w:marLeft w:val="0"/>
      <w:marRight w:val="0"/>
      <w:marTop w:val="0"/>
      <w:marBottom w:val="0"/>
      <w:divBdr>
        <w:top w:val="none" w:sz="0" w:space="0" w:color="auto"/>
        <w:left w:val="none" w:sz="0" w:space="0" w:color="auto"/>
        <w:bottom w:val="none" w:sz="0" w:space="0" w:color="auto"/>
        <w:right w:val="none" w:sz="0" w:space="0" w:color="auto"/>
      </w:divBdr>
    </w:div>
    <w:div w:id="1017537766">
      <w:bodyDiv w:val="1"/>
      <w:marLeft w:val="0"/>
      <w:marRight w:val="0"/>
      <w:marTop w:val="0"/>
      <w:marBottom w:val="0"/>
      <w:divBdr>
        <w:top w:val="none" w:sz="0" w:space="0" w:color="auto"/>
        <w:left w:val="none" w:sz="0" w:space="0" w:color="auto"/>
        <w:bottom w:val="none" w:sz="0" w:space="0" w:color="auto"/>
        <w:right w:val="none" w:sz="0" w:space="0" w:color="auto"/>
      </w:divBdr>
    </w:div>
    <w:div w:id="1050346024">
      <w:bodyDiv w:val="1"/>
      <w:marLeft w:val="0"/>
      <w:marRight w:val="0"/>
      <w:marTop w:val="0"/>
      <w:marBottom w:val="0"/>
      <w:divBdr>
        <w:top w:val="none" w:sz="0" w:space="0" w:color="auto"/>
        <w:left w:val="none" w:sz="0" w:space="0" w:color="auto"/>
        <w:bottom w:val="none" w:sz="0" w:space="0" w:color="auto"/>
        <w:right w:val="none" w:sz="0" w:space="0" w:color="auto"/>
      </w:divBdr>
    </w:div>
    <w:div w:id="1059939757">
      <w:bodyDiv w:val="1"/>
      <w:marLeft w:val="0"/>
      <w:marRight w:val="0"/>
      <w:marTop w:val="0"/>
      <w:marBottom w:val="0"/>
      <w:divBdr>
        <w:top w:val="none" w:sz="0" w:space="0" w:color="auto"/>
        <w:left w:val="none" w:sz="0" w:space="0" w:color="auto"/>
        <w:bottom w:val="none" w:sz="0" w:space="0" w:color="auto"/>
        <w:right w:val="none" w:sz="0" w:space="0" w:color="auto"/>
      </w:divBdr>
    </w:div>
    <w:div w:id="1068922287">
      <w:bodyDiv w:val="1"/>
      <w:marLeft w:val="0"/>
      <w:marRight w:val="0"/>
      <w:marTop w:val="0"/>
      <w:marBottom w:val="0"/>
      <w:divBdr>
        <w:top w:val="none" w:sz="0" w:space="0" w:color="auto"/>
        <w:left w:val="none" w:sz="0" w:space="0" w:color="auto"/>
        <w:bottom w:val="none" w:sz="0" w:space="0" w:color="auto"/>
        <w:right w:val="none" w:sz="0" w:space="0" w:color="auto"/>
      </w:divBdr>
    </w:div>
    <w:div w:id="1088035270">
      <w:bodyDiv w:val="1"/>
      <w:marLeft w:val="0"/>
      <w:marRight w:val="0"/>
      <w:marTop w:val="0"/>
      <w:marBottom w:val="0"/>
      <w:divBdr>
        <w:top w:val="none" w:sz="0" w:space="0" w:color="auto"/>
        <w:left w:val="none" w:sz="0" w:space="0" w:color="auto"/>
        <w:bottom w:val="none" w:sz="0" w:space="0" w:color="auto"/>
        <w:right w:val="none" w:sz="0" w:space="0" w:color="auto"/>
      </w:divBdr>
    </w:div>
    <w:div w:id="1106845530">
      <w:bodyDiv w:val="1"/>
      <w:marLeft w:val="0"/>
      <w:marRight w:val="0"/>
      <w:marTop w:val="0"/>
      <w:marBottom w:val="0"/>
      <w:divBdr>
        <w:top w:val="none" w:sz="0" w:space="0" w:color="auto"/>
        <w:left w:val="none" w:sz="0" w:space="0" w:color="auto"/>
        <w:bottom w:val="none" w:sz="0" w:space="0" w:color="auto"/>
        <w:right w:val="none" w:sz="0" w:space="0" w:color="auto"/>
      </w:divBdr>
    </w:div>
    <w:div w:id="1120150998">
      <w:bodyDiv w:val="1"/>
      <w:marLeft w:val="0"/>
      <w:marRight w:val="0"/>
      <w:marTop w:val="0"/>
      <w:marBottom w:val="0"/>
      <w:divBdr>
        <w:top w:val="none" w:sz="0" w:space="0" w:color="auto"/>
        <w:left w:val="none" w:sz="0" w:space="0" w:color="auto"/>
        <w:bottom w:val="none" w:sz="0" w:space="0" w:color="auto"/>
        <w:right w:val="none" w:sz="0" w:space="0" w:color="auto"/>
      </w:divBdr>
    </w:div>
    <w:div w:id="1190490896">
      <w:bodyDiv w:val="1"/>
      <w:marLeft w:val="0"/>
      <w:marRight w:val="0"/>
      <w:marTop w:val="0"/>
      <w:marBottom w:val="0"/>
      <w:divBdr>
        <w:top w:val="none" w:sz="0" w:space="0" w:color="auto"/>
        <w:left w:val="none" w:sz="0" w:space="0" w:color="auto"/>
        <w:bottom w:val="none" w:sz="0" w:space="0" w:color="auto"/>
        <w:right w:val="none" w:sz="0" w:space="0" w:color="auto"/>
      </w:divBdr>
    </w:div>
    <w:div w:id="1203980326">
      <w:bodyDiv w:val="1"/>
      <w:marLeft w:val="0"/>
      <w:marRight w:val="0"/>
      <w:marTop w:val="0"/>
      <w:marBottom w:val="0"/>
      <w:divBdr>
        <w:top w:val="none" w:sz="0" w:space="0" w:color="auto"/>
        <w:left w:val="none" w:sz="0" w:space="0" w:color="auto"/>
        <w:bottom w:val="none" w:sz="0" w:space="0" w:color="auto"/>
        <w:right w:val="none" w:sz="0" w:space="0" w:color="auto"/>
      </w:divBdr>
    </w:div>
    <w:div w:id="1210148058">
      <w:bodyDiv w:val="1"/>
      <w:marLeft w:val="0"/>
      <w:marRight w:val="0"/>
      <w:marTop w:val="0"/>
      <w:marBottom w:val="0"/>
      <w:divBdr>
        <w:top w:val="none" w:sz="0" w:space="0" w:color="auto"/>
        <w:left w:val="none" w:sz="0" w:space="0" w:color="auto"/>
        <w:bottom w:val="none" w:sz="0" w:space="0" w:color="auto"/>
        <w:right w:val="none" w:sz="0" w:space="0" w:color="auto"/>
      </w:divBdr>
    </w:div>
    <w:div w:id="1215893923">
      <w:bodyDiv w:val="1"/>
      <w:marLeft w:val="0"/>
      <w:marRight w:val="0"/>
      <w:marTop w:val="0"/>
      <w:marBottom w:val="0"/>
      <w:divBdr>
        <w:top w:val="none" w:sz="0" w:space="0" w:color="auto"/>
        <w:left w:val="none" w:sz="0" w:space="0" w:color="auto"/>
        <w:bottom w:val="none" w:sz="0" w:space="0" w:color="auto"/>
        <w:right w:val="none" w:sz="0" w:space="0" w:color="auto"/>
      </w:divBdr>
    </w:div>
    <w:div w:id="1230847290">
      <w:bodyDiv w:val="1"/>
      <w:marLeft w:val="0"/>
      <w:marRight w:val="0"/>
      <w:marTop w:val="0"/>
      <w:marBottom w:val="0"/>
      <w:divBdr>
        <w:top w:val="none" w:sz="0" w:space="0" w:color="auto"/>
        <w:left w:val="none" w:sz="0" w:space="0" w:color="auto"/>
        <w:bottom w:val="none" w:sz="0" w:space="0" w:color="auto"/>
        <w:right w:val="none" w:sz="0" w:space="0" w:color="auto"/>
      </w:divBdr>
    </w:div>
    <w:div w:id="1326082462">
      <w:bodyDiv w:val="1"/>
      <w:marLeft w:val="0"/>
      <w:marRight w:val="0"/>
      <w:marTop w:val="0"/>
      <w:marBottom w:val="0"/>
      <w:divBdr>
        <w:top w:val="none" w:sz="0" w:space="0" w:color="auto"/>
        <w:left w:val="none" w:sz="0" w:space="0" w:color="auto"/>
        <w:bottom w:val="none" w:sz="0" w:space="0" w:color="auto"/>
        <w:right w:val="none" w:sz="0" w:space="0" w:color="auto"/>
      </w:divBdr>
    </w:div>
    <w:div w:id="1414933229">
      <w:bodyDiv w:val="1"/>
      <w:marLeft w:val="0"/>
      <w:marRight w:val="0"/>
      <w:marTop w:val="0"/>
      <w:marBottom w:val="0"/>
      <w:divBdr>
        <w:top w:val="none" w:sz="0" w:space="0" w:color="auto"/>
        <w:left w:val="none" w:sz="0" w:space="0" w:color="auto"/>
        <w:bottom w:val="none" w:sz="0" w:space="0" w:color="auto"/>
        <w:right w:val="none" w:sz="0" w:space="0" w:color="auto"/>
      </w:divBdr>
    </w:div>
    <w:div w:id="1432703566">
      <w:bodyDiv w:val="1"/>
      <w:marLeft w:val="0"/>
      <w:marRight w:val="0"/>
      <w:marTop w:val="0"/>
      <w:marBottom w:val="0"/>
      <w:divBdr>
        <w:top w:val="none" w:sz="0" w:space="0" w:color="auto"/>
        <w:left w:val="none" w:sz="0" w:space="0" w:color="auto"/>
        <w:bottom w:val="none" w:sz="0" w:space="0" w:color="auto"/>
        <w:right w:val="none" w:sz="0" w:space="0" w:color="auto"/>
      </w:divBdr>
    </w:div>
    <w:div w:id="1440369534">
      <w:bodyDiv w:val="1"/>
      <w:marLeft w:val="0"/>
      <w:marRight w:val="0"/>
      <w:marTop w:val="0"/>
      <w:marBottom w:val="0"/>
      <w:divBdr>
        <w:top w:val="none" w:sz="0" w:space="0" w:color="auto"/>
        <w:left w:val="none" w:sz="0" w:space="0" w:color="auto"/>
        <w:bottom w:val="none" w:sz="0" w:space="0" w:color="auto"/>
        <w:right w:val="none" w:sz="0" w:space="0" w:color="auto"/>
      </w:divBdr>
    </w:div>
    <w:div w:id="1455758345">
      <w:bodyDiv w:val="1"/>
      <w:marLeft w:val="0"/>
      <w:marRight w:val="0"/>
      <w:marTop w:val="0"/>
      <w:marBottom w:val="0"/>
      <w:divBdr>
        <w:top w:val="none" w:sz="0" w:space="0" w:color="auto"/>
        <w:left w:val="none" w:sz="0" w:space="0" w:color="auto"/>
        <w:bottom w:val="none" w:sz="0" w:space="0" w:color="auto"/>
        <w:right w:val="none" w:sz="0" w:space="0" w:color="auto"/>
      </w:divBdr>
    </w:div>
    <w:div w:id="1458721305">
      <w:bodyDiv w:val="1"/>
      <w:marLeft w:val="0"/>
      <w:marRight w:val="0"/>
      <w:marTop w:val="0"/>
      <w:marBottom w:val="0"/>
      <w:divBdr>
        <w:top w:val="none" w:sz="0" w:space="0" w:color="auto"/>
        <w:left w:val="none" w:sz="0" w:space="0" w:color="auto"/>
        <w:bottom w:val="none" w:sz="0" w:space="0" w:color="auto"/>
        <w:right w:val="none" w:sz="0" w:space="0" w:color="auto"/>
      </w:divBdr>
    </w:div>
    <w:div w:id="1469396358">
      <w:bodyDiv w:val="1"/>
      <w:marLeft w:val="0"/>
      <w:marRight w:val="0"/>
      <w:marTop w:val="0"/>
      <w:marBottom w:val="0"/>
      <w:divBdr>
        <w:top w:val="none" w:sz="0" w:space="0" w:color="auto"/>
        <w:left w:val="none" w:sz="0" w:space="0" w:color="auto"/>
        <w:bottom w:val="none" w:sz="0" w:space="0" w:color="auto"/>
        <w:right w:val="none" w:sz="0" w:space="0" w:color="auto"/>
      </w:divBdr>
    </w:div>
    <w:div w:id="1477064559">
      <w:bodyDiv w:val="1"/>
      <w:marLeft w:val="0"/>
      <w:marRight w:val="0"/>
      <w:marTop w:val="0"/>
      <w:marBottom w:val="0"/>
      <w:divBdr>
        <w:top w:val="none" w:sz="0" w:space="0" w:color="auto"/>
        <w:left w:val="none" w:sz="0" w:space="0" w:color="auto"/>
        <w:bottom w:val="none" w:sz="0" w:space="0" w:color="auto"/>
        <w:right w:val="none" w:sz="0" w:space="0" w:color="auto"/>
      </w:divBdr>
    </w:div>
    <w:div w:id="1487743947">
      <w:bodyDiv w:val="1"/>
      <w:marLeft w:val="0"/>
      <w:marRight w:val="0"/>
      <w:marTop w:val="0"/>
      <w:marBottom w:val="0"/>
      <w:divBdr>
        <w:top w:val="none" w:sz="0" w:space="0" w:color="auto"/>
        <w:left w:val="none" w:sz="0" w:space="0" w:color="auto"/>
        <w:bottom w:val="none" w:sz="0" w:space="0" w:color="auto"/>
        <w:right w:val="none" w:sz="0" w:space="0" w:color="auto"/>
      </w:divBdr>
    </w:div>
    <w:div w:id="1598292944">
      <w:bodyDiv w:val="1"/>
      <w:marLeft w:val="0"/>
      <w:marRight w:val="0"/>
      <w:marTop w:val="0"/>
      <w:marBottom w:val="0"/>
      <w:divBdr>
        <w:top w:val="none" w:sz="0" w:space="0" w:color="auto"/>
        <w:left w:val="none" w:sz="0" w:space="0" w:color="auto"/>
        <w:bottom w:val="none" w:sz="0" w:space="0" w:color="auto"/>
        <w:right w:val="none" w:sz="0" w:space="0" w:color="auto"/>
      </w:divBdr>
    </w:div>
    <w:div w:id="1621759021">
      <w:bodyDiv w:val="1"/>
      <w:marLeft w:val="0"/>
      <w:marRight w:val="0"/>
      <w:marTop w:val="0"/>
      <w:marBottom w:val="0"/>
      <w:divBdr>
        <w:top w:val="none" w:sz="0" w:space="0" w:color="auto"/>
        <w:left w:val="none" w:sz="0" w:space="0" w:color="auto"/>
        <w:bottom w:val="none" w:sz="0" w:space="0" w:color="auto"/>
        <w:right w:val="none" w:sz="0" w:space="0" w:color="auto"/>
      </w:divBdr>
    </w:div>
    <w:div w:id="1622302550">
      <w:bodyDiv w:val="1"/>
      <w:marLeft w:val="0"/>
      <w:marRight w:val="0"/>
      <w:marTop w:val="0"/>
      <w:marBottom w:val="0"/>
      <w:divBdr>
        <w:top w:val="none" w:sz="0" w:space="0" w:color="auto"/>
        <w:left w:val="none" w:sz="0" w:space="0" w:color="auto"/>
        <w:bottom w:val="none" w:sz="0" w:space="0" w:color="auto"/>
        <w:right w:val="none" w:sz="0" w:space="0" w:color="auto"/>
      </w:divBdr>
    </w:div>
    <w:div w:id="1654066442">
      <w:bodyDiv w:val="1"/>
      <w:marLeft w:val="0"/>
      <w:marRight w:val="0"/>
      <w:marTop w:val="0"/>
      <w:marBottom w:val="0"/>
      <w:divBdr>
        <w:top w:val="none" w:sz="0" w:space="0" w:color="auto"/>
        <w:left w:val="none" w:sz="0" w:space="0" w:color="auto"/>
        <w:bottom w:val="none" w:sz="0" w:space="0" w:color="auto"/>
        <w:right w:val="none" w:sz="0" w:space="0" w:color="auto"/>
      </w:divBdr>
    </w:div>
    <w:div w:id="1655833262">
      <w:bodyDiv w:val="1"/>
      <w:marLeft w:val="0"/>
      <w:marRight w:val="0"/>
      <w:marTop w:val="0"/>
      <w:marBottom w:val="0"/>
      <w:divBdr>
        <w:top w:val="none" w:sz="0" w:space="0" w:color="auto"/>
        <w:left w:val="none" w:sz="0" w:space="0" w:color="auto"/>
        <w:bottom w:val="none" w:sz="0" w:space="0" w:color="auto"/>
        <w:right w:val="none" w:sz="0" w:space="0" w:color="auto"/>
      </w:divBdr>
    </w:div>
    <w:div w:id="1660112488">
      <w:bodyDiv w:val="1"/>
      <w:marLeft w:val="0"/>
      <w:marRight w:val="0"/>
      <w:marTop w:val="0"/>
      <w:marBottom w:val="0"/>
      <w:divBdr>
        <w:top w:val="none" w:sz="0" w:space="0" w:color="auto"/>
        <w:left w:val="none" w:sz="0" w:space="0" w:color="auto"/>
        <w:bottom w:val="none" w:sz="0" w:space="0" w:color="auto"/>
        <w:right w:val="none" w:sz="0" w:space="0" w:color="auto"/>
      </w:divBdr>
    </w:div>
    <w:div w:id="1717969387">
      <w:bodyDiv w:val="1"/>
      <w:marLeft w:val="0"/>
      <w:marRight w:val="0"/>
      <w:marTop w:val="0"/>
      <w:marBottom w:val="0"/>
      <w:divBdr>
        <w:top w:val="none" w:sz="0" w:space="0" w:color="auto"/>
        <w:left w:val="none" w:sz="0" w:space="0" w:color="auto"/>
        <w:bottom w:val="none" w:sz="0" w:space="0" w:color="auto"/>
        <w:right w:val="none" w:sz="0" w:space="0" w:color="auto"/>
      </w:divBdr>
    </w:div>
    <w:div w:id="1719281845">
      <w:bodyDiv w:val="1"/>
      <w:marLeft w:val="0"/>
      <w:marRight w:val="0"/>
      <w:marTop w:val="0"/>
      <w:marBottom w:val="0"/>
      <w:divBdr>
        <w:top w:val="none" w:sz="0" w:space="0" w:color="auto"/>
        <w:left w:val="none" w:sz="0" w:space="0" w:color="auto"/>
        <w:bottom w:val="none" w:sz="0" w:space="0" w:color="auto"/>
        <w:right w:val="none" w:sz="0" w:space="0" w:color="auto"/>
      </w:divBdr>
      <w:divsChild>
        <w:div w:id="2043624634">
          <w:marLeft w:val="0"/>
          <w:marRight w:val="0"/>
          <w:marTop w:val="0"/>
          <w:marBottom w:val="0"/>
          <w:divBdr>
            <w:top w:val="none" w:sz="0" w:space="0" w:color="auto"/>
            <w:left w:val="none" w:sz="0" w:space="0" w:color="auto"/>
            <w:bottom w:val="none" w:sz="0" w:space="0" w:color="auto"/>
            <w:right w:val="none" w:sz="0" w:space="0" w:color="auto"/>
          </w:divBdr>
        </w:div>
      </w:divsChild>
    </w:div>
    <w:div w:id="1740708467">
      <w:bodyDiv w:val="1"/>
      <w:marLeft w:val="0"/>
      <w:marRight w:val="0"/>
      <w:marTop w:val="0"/>
      <w:marBottom w:val="0"/>
      <w:divBdr>
        <w:top w:val="none" w:sz="0" w:space="0" w:color="auto"/>
        <w:left w:val="none" w:sz="0" w:space="0" w:color="auto"/>
        <w:bottom w:val="none" w:sz="0" w:space="0" w:color="auto"/>
        <w:right w:val="none" w:sz="0" w:space="0" w:color="auto"/>
      </w:divBdr>
    </w:div>
    <w:div w:id="1749692208">
      <w:bodyDiv w:val="1"/>
      <w:marLeft w:val="0"/>
      <w:marRight w:val="0"/>
      <w:marTop w:val="0"/>
      <w:marBottom w:val="0"/>
      <w:divBdr>
        <w:top w:val="none" w:sz="0" w:space="0" w:color="auto"/>
        <w:left w:val="none" w:sz="0" w:space="0" w:color="auto"/>
        <w:bottom w:val="none" w:sz="0" w:space="0" w:color="auto"/>
        <w:right w:val="none" w:sz="0" w:space="0" w:color="auto"/>
      </w:divBdr>
    </w:div>
    <w:div w:id="1752971208">
      <w:bodyDiv w:val="1"/>
      <w:marLeft w:val="0"/>
      <w:marRight w:val="0"/>
      <w:marTop w:val="0"/>
      <w:marBottom w:val="0"/>
      <w:divBdr>
        <w:top w:val="none" w:sz="0" w:space="0" w:color="auto"/>
        <w:left w:val="none" w:sz="0" w:space="0" w:color="auto"/>
        <w:bottom w:val="none" w:sz="0" w:space="0" w:color="auto"/>
        <w:right w:val="none" w:sz="0" w:space="0" w:color="auto"/>
      </w:divBdr>
    </w:div>
    <w:div w:id="1760251341">
      <w:bodyDiv w:val="1"/>
      <w:marLeft w:val="0"/>
      <w:marRight w:val="0"/>
      <w:marTop w:val="0"/>
      <w:marBottom w:val="0"/>
      <w:divBdr>
        <w:top w:val="none" w:sz="0" w:space="0" w:color="auto"/>
        <w:left w:val="none" w:sz="0" w:space="0" w:color="auto"/>
        <w:bottom w:val="none" w:sz="0" w:space="0" w:color="auto"/>
        <w:right w:val="none" w:sz="0" w:space="0" w:color="auto"/>
      </w:divBdr>
    </w:div>
    <w:div w:id="1776555442">
      <w:bodyDiv w:val="1"/>
      <w:marLeft w:val="0"/>
      <w:marRight w:val="0"/>
      <w:marTop w:val="0"/>
      <w:marBottom w:val="0"/>
      <w:divBdr>
        <w:top w:val="none" w:sz="0" w:space="0" w:color="auto"/>
        <w:left w:val="none" w:sz="0" w:space="0" w:color="auto"/>
        <w:bottom w:val="none" w:sz="0" w:space="0" w:color="auto"/>
        <w:right w:val="none" w:sz="0" w:space="0" w:color="auto"/>
      </w:divBdr>
    </w:div>
    <w:div w:id="1794706982">
      <w:bodyDiv w:val="1"/>
      <w:marLeft w:val="0"/>
      <w:marRight w:val="0"/>
      <w:marTop w:val="0"/>
      <w:marBottom w:val="0"/>
      <w:divBdr>
        <w:top w:val="none" w:sz="0" w:space="0" w:color="auto"/>
        <w:left w:val="none" w:sz="0" w:space="0" w:color="auto"/>
        <w:bottom w:val="none" w:sz="0" w:space="0" w:color="auto"/>
        <w:right w:val="none" w:sz="0" w:space="0" w:color="auto"/>
      </w:divBdr>
    </w:div>
    <w:div w:id="1817138266">
      <w:bodyDiv w:val="1"/>
      <w:marLeft w:val="0"/>
      <w:marRight w:val="0"/>
      <w:marTop w:val="0"/>
      <w:marBottom w:val="0"/>
      <w:divBdr>
        <w:top w:val="none" w:sz="0" w:space="0" w:color="auto"/>
        <w:left w:val="none" w:sz="0" w:space="0" w:color="auto"/>
        <w:bottom w:val="none" w:sz="0" w:space="0" w:color="auto"/>
        <w:right w:val="none" w:sz="0" w:space="0" w:color="auto"/>
      </w:divBdr>
    </w:div>
    <w:div w:id="1830365845">
      <w:bodyDiv w:val="1"/>
      <w:marLeft w:val="0"/>
      <w:marRight w:val="0"/>
      <w:marTop w:val="0"/>
      <w:marBottom w:val="0"/>
      <w:divBdr>
        <w:top w:val="none" w:sz="0" w:space="0" w:color="auto"/>
        <w:left w:val="none" w:sz="0" w:space="0" w:color="auto"/>
        <w:bottom w:val="none" w:sz="0" w:space="0" w:color="auto"/>
        <w:right w:val="none" w:sz="0" w:space="0" w:color="auto"/>
      </w:divBdr>
    </w:div>
    <w:div w:id="1841968274">
      <w:bodyDiv w:val="1"/>
      <w:marLeft w:val="0"/>
      <w:marRight w:val="0"/>
      <w:marTop w:val="0"/>
      <w:marBottom w:val="0"/>
      <w:divBdr>
        <w:top w:val="none" w:sz="0" w:space="0" w:color="auto"/>
        <w:left w:val="none" w:sz="0" w:space="0" w:color="auto"/>
        <w:bottom w:val="none" w:sz="0" w:space="0" w:color="auto"/>
        <w:right w:val="none" w:sz="0" w:space="0" w:color="auto"/>
      </w:divBdr>
    </w:div>
    <w:div w:id="1842505391">
      <w:bodyDiv w:val="1"/>
      <w:marLeft w:val="0"/>
      <w:marRight w:val="0"/>
      <w:marTop w:val="0"/>
      <w:marBottom w:val="0"/>
      <w:divBdr>
        <w:top w:val="none" w:sz="0" w:space="0" w:color="auto"/>
        <w:left w:val="none" w:sz="0" w:space="0" w:color="auto"/>
        <w:bottom w:val="none" w:sz="0" w:space="0" w:color="auto"/>
        <w:right w:val="none" w:sz="0" w:space="0" w:color="auto"/>
      </w:divBdr>
    </w:div>
    <w:div w:id="1843928688">
      <w:bodyDiv w:val="1"/>
      <w:marLeft w:val="0"/>
      <w:marRight w:val="0"/>
      <w:marTop w:val="0"/>
      <w:marBottom w:val="0"/>
      <w:divBdr>
        <w:top w:val="none" w:sz="0" w:space="0" w:color="auto"/>
        <w:left w:val="none" w:sz="0" w:space="0" w:color="auto"/>
        <w:bottom w:val="none" w:sz="0" w:space="0" w:color="auto"/>
        <w:right w:val="none" w:sz="0" w:space="0" w:color="auto"/>
      </w:divBdr>
    </w:div>
    <w:div w:id="1933657412">
      <w:bodyDiv w:val="1"/>
      <w:marLeft w:val="0"/>
      <w:marRight w:val="0"/>
      <w:marTop w:val="0"/>
      <w:marBottom w:val="0"/>
      <w:divBdr>
        <w:top w:val="none" w:sz="0" w:space="0" w:color="auto"/>
        <w:left w:val="none" w:sz="0" w:space="0" w:color="auto"/>
        <w:bottom w:val="none" w:sz="0" w:space="0" w:color="auto"/>
        <w:right w:val="none" w:sz="0" w:space="0" w:color="auto"/>
      </w:divBdr>
    </w:div>
    <w:div w:id="1934045535">
      <w:bodyDiv w:val="1"/>
      <w:marLeft w:val="0"/>
      <w:marRight w:val="0"/>
      <w:marTop w:val="0"/>
      <w:marBottom w:val="0"/>
      <w:divBdr>
        <w:top w:val="none" w:sz="0" w:space="0" w:color="auto"/>
        <w:left w:val="none" w:sz="0" w:space="0" w:color="auto"/>
        <w:bottom w:val="none" w:sz="0" w:space="0" w:color="auto"/>
        <w:right w:val="none" w:sz="0" w:space="0" w:color="auto"/>
      </w:divBdr>
    </w:div>
    <w:div w:id="1951038621">
      <w:bodyDiv w:val="1"/>
      <w:marLeft w:val="0"/>
      <w:marRight w:val="0"/>
      <w:marTop w:val="0"/>
      <w:marBottom w:val="0"/>
      <w:divBdr>
        <w:top w:val="none" w:sz="0" w:space="0" w:color="auto"/>
        <w:left w:val="none" w:sz="0" w:space="0" w:color="auto"/>
        <w:bottom w:val="none" w:sz="0" w:space="0" w:color="auto"/>
        <w:right w:val="none" w:sz="0" w:space="0" w:color="auto"/>
      </w:divBdr>
    </w:div>
    <w:div w:id="1958752850">
      <w:bodyDiv w:val="1"/>
      <w:marLeft w:val="0"/>
      <w:marRight w:val="0"/>
      <w:marTop w:val="0"/>
      <w:marBottom w:val="0"/>
      <w:divBdr>
        <w:top w:val="none" w:sz="0" w:space="0" w:color="auto"/>
        <w:left w:val="none" w:sz="0" w:space="0" w:color="auto"/>
        <w:bottom w:val="none" w:sz="0" w:space="0" w:color="auto"/>
        <w:right w:val="none" w:sz="0" w:space="0" w:color="auto"/>
      </w:divBdr>
    </w:div>
    <w:div w:id="2045204403">
      <w:bodyDiv w:val="1"/>
      <w:marLeft w:val="0"/>
      <w:marRight w:val="0"/>
      <w:marTop w:val="0"/>
      <w:marBottom w:val="0"/>
      <w:divBdr>
        <w:top w:val="none" w:sz="0" w:space="0" w:color="auto"/>
        <w:left w:val="none" w:sz="0" w:space="0" w:color="auto"/>
        <w:bottom w:val="none" w:sz="0" w:space="0" w:color="auto"/>
        <w:right w:val="none" w:sz="0" w:space="0" w:color="auto"/>
      </w:divBdr>
    </w:div>
    <w:div w:id="2062559610">
      <w:bodyDiv w:val="1"/>
      <w:marLeft w:val="0"/>
      <w:marRight w:val="0"/>
      <w:marTop w:val="0"/>
      <w:marBottom w:val="0"/>
      <w:divBdr>
        <w:top w:val="none" w:sz="0" w:space="0" w:color="auto"/>
        <w:left w:val="none" w:sz="0" w:space="0" w:color="auto"/>
        <w:bottom w:val="none" w:sz="0" w:space="0" w:color="auto"/>
        <w:right w:val="none" w:sz="0" w:space="0" w:color="auto"/>
      </w:divBdr>
    </w:div>
    <w:div w:id="2065254275">
      <w:bodyDiv w:val="1"/>
      <w:marLeft w:val="0"/>
      <w:marRight w:val="0"/>
      <w:marTop w:val="0"/>
      <w:marBottom w:val="0"/>
      <w:divBdr>
        <w:top w:val="none" w:sz="0" w:space="0" w:color="auto"/>
        <w:left w:val="none" w:sz="0" w:space="0" w:color="auto"/>
        <w:bottom w:val="none" w:sz="0" w:space="0" w:color="auto"/>
        <w:right w:val="none" w:sz="0" w:space="0" w:color="auto"/>
      </w:divBdr>
    </w:div>
    <w:div w:id="2079091315">
      <w:bodyDiv w:val="1"/>
      <w:marLeft w:val="0"/>
      <w:marRight w:val="0"/>
      <w:marTop w:val="0"/>
      <w:marBottom w:val="0"/>
      <w:divBdr>
        <w:top w:val="none" w:sz="0" w:space="0" w:color="auto"/>
        <w:left w:val="none" w:sz="0" w:space="0" w:color="auto"/>
        <w:bottom w:val="none" w:sz="0" w:space="0" w:color="auto"/>
        <w:right w:val="none" w:sz="0" w:space="0" w:color="auto"/>
      </w:divBdr>
    </w:div>
    <w:div w:id="2082631360">
      <w:bodyDiv w:val="1"/>
      <w:marLeft w:val="0"/>
      <w:marRight w:val="0"/>
      <w:marTop w:val="0"/>
      <w:marBottom w:val="0"/>
      <w:divBdr>
        <w:top w:val="none" w:sz="0" w:space="0" w:color="auto"/>
        <w:left w:val="none" w:sz="0" w:space="0" w:color="auto"/>
        <w:bottom w:val="none" w:sz="0" w:space="0" w:color="auto"/>
        <w:right w:val="none" w:sz="0" w:space="0" w:color="auto"/>
      </w:divBdr>
    </w:div>
    <w:div w:id="2110810129">
      <w:bodyDiv w:val="1"/>
      <w:marLeft w:val="0"/>
      <w:marRight w:val="0"/>
      <w:marTop w:val="0"/>
      <w:marBottom w:val="0"/>
      <w:divBdr>
        <w:top w:val="none" w:sz="0" w:space="0" w:color="auto"/>
        <w:left w:val="none" w:sz="0" w:space="0" w:color="auto"/>
        <w:bottom w:val="none" w:sz="0" w:space="0" w:color="auto"/>
        <w:right w:val="none" w:sz="0" w:space="0" w:color="auto"/>
      </w:divBdr>
    </w:div>
    <w:div w:id="2111848907">
      <w:bodyDiv w:val="1"/>
      <w:marLeft w:val="0"/>
      <w:marRight w:val="0"/>
      <w:marTop w:val="0"/>
      <w:marBottom w:val="0"/>
      <w:divBdr>
        <w:top w:val="none" w:sz="0" w:space="0" w:color="auto"/>
        <w:left w:val="none" w:sz="0" w:space="0" w:color="auto"/>
        <w:bottom w:val="none" w:sz="0" w:space="0" w:color="auto"/>
        <w:right w:val="none" w:sz="0" w:space="0" w:color="auto"/>
      </w:divBdr>
    </w:div>
    <w:div w:id="21185271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5.xml"/><Relationship Id="rId18" Type="http://schemas.openxmlformats.org/officeDocument/2006/relationships/chart" Target="charts/chart10.xml"/><Relationship Id="rId26" Type="http://schemas.openxmlformats.org/officeDocument/2006/relationships/footer" Target="footer1.xml"/><Relationship Id="rId3" Type="http://schemas.openxmlformats.org/officeDocument/2006/relationships/styles" Target="styles.xml"/><Relationship Id="rId21" Type="http://schemas.openxmlformats.org/officeDocument/2006/relationships/chart" Target="charts/chart13.xml"/><Relationship Id="rId7" Type="http://schemas.openxmlformats.org/officeDocument/2006/relationships/footnotes" Target="footnotes.xml"/><Relationship Id="rId12" Type="http://schemas.openxmlformats.org/officeDocument/2006/relationships/chart" Target="charts/chart4.xml"/><Relationship Id="rId17" Type="http://schemas.openxmlformats.org/officeDocument/2006/relationships/chart" Target="charts/chart9.xml"/><Relationship Id="rId25" Type="http://schemas.openxmlformats.org/officeDocument/2006/relationships/chart" Target="charts/chart17.xml"/><Relationship Id="rId33" Type="http://schemas.openxmlformats.org/officeDocument/2006/relationships/customXml" Target="../customXml/item5.xml"/><Relationship Id="rId2" Type="http://schemas.openxmlformats.org/officeDocument/2006/relationships/numbering" Target="numbering.xml"/><Relationship Id="rId16" Type="http://schemas.openxmlformats.org/officeDocument/2006/relationships/chart" Target="charts/chart8.xml"/><Relationship Id="rId20" Type="http://schemas.openxmlformats.org/officeDocument/2006/relationships/chart" Target="charts/chart12.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chart" Target="charts/chart3.xml"/><Relationship Id="rId24" Type="http://schemas.openxmlformats.org/officeDocument/2006/relationships/chart" Target="charts/chart16.xml"/><Relationship Id="rId32" Type="http://schemas.openxmlformats.org/officeDocument/2006/relationships/customXml" Target="../customXml/item4.xml"/><Relationship Id="rId5" Type="http://schemas.openxmlformats.org/officeDocument/2006/relationships/settings" Target="settings.xml"/><Relationship Id="rId15" Type="http://schemas.openxmlformats.org/officeDocument/2006/relationships/chart" Target="charts/chart7.xml"/><Relationship Id="rId23" Type="http://schemas.openxmlformats.org/officeDocument/2006/relationships/chart" Target="charts/chart15.xml"/><Relationship Id="rId28" Type="http://schemas.openxmlformats.org/officeDocument/2006/relationships/fontTable" Target="fontTable.xml"/><Relationship Id="rId10" Type="http://schemas.openxmlformats.org/officeDocument/2006/relationships/chart" Target="charts/chart2.xml"/><Relationship Id="rId19" Type="http://schemas.openxmlformats.org/officeDocument/2006/relationships/chart" Target="charts/chart11.xml"/><Relationship Id="rId31" Type="http://schemas.openxmlformats.org/officeDocument/2006/relationships/customXml" Target="../customXml/item3.xml"/><Relationship Id="rId4" Type="http://schemas.microsoft.com/office/2007/relationships/stylesWithEffects" Target="stylesWithEffects.xml"/><Relationship Id="rId9" Type="http://schemas.openxmlformats.org/officeDocument/2006/relationships/chart" Target="charts/chart1.xml"/><Relationship Id="rId14" Type="http://schemas.openxmlformats.org/officeDocument/2006/relationships/chart" Target="charts/chart6.xml"/><Relationship Id="rId22" Type="http://schemas.openxmlformats.org/officeDocument/2006/relationships/chart" Target="charts/chart14.xml"/><Relationship Id="rId27" Type="http://schemas.openxmlformats.org/officeDocument/2006/relationships/footer" Target="footer2.xml"/><Relationship Id="rId30" Type="http://schemas.openxmlformats.org/officeDocument/2006/relationships/customXml" Target="../customXml/item2.xml"/><Relationship Id="rId8" Type="http://schemas.openxmlformats.org/officeDocument/2006/relationships/endnotes" Target="endnotes.xml"/></Relationships>
</file>

<file path=word/_rels/numbering.xml.rels><?xml version="1.0" encoding="UTF-8" standalone="yes"?>
<Relationships xmlns="http://schemas.openxmlformats.org/package/2006/relationships"><Relationship Id="rId1" Type="http://schemas.openxmlformats.org/officeDocument/2006/relationships/image" Target="media/image1.gif"/></Relationships>
</file>

<file path=word/charts/_rels/chart1.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Pracovn__h_rok_programu_Microsoft_Excel1.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oleObject" Target="../embeddings/oleObject2.bin"/><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oleObject" Target="../embeddings/oleObject3.bin"/><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2" Type="http://schemas.openxmlformats.org/officeDocument/2006/relationships/oleObject" Target="../embeddings/oleObject4.bin"/><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oleObject" Target="../embeddings/oleObject5.bin"/><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2" Type="http://schemas.openxmlformats.org/officeDocument/2006/relationships/oleObject" Target="../embeddings/oleObject6.bin"/><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package" Target="../embeddings/Pracovn__h_rok_programu_Microsoft_Excel2.xlsx"/><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2" Type="http://schemas.openxmlformats.org/officeDocument/2006/relationships/package" Target="../embeddings/Pracovn__h_rok_programu_Microsoft_Excel3.xlsx"/><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2" Type="http://schemas.openxmlformats.org/officeDocument/2006/relationships/package" Target="../embeddings/Pracovn__h_rok_programu_Microsoft_Excel4.xlsx"/><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2" Type="http://schemas.openxmlformats.org/officeDocument/2006/relationships/oleObject" Target="../embeddings/oleObject7.bin"/><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2" Type="http://schemas.openxmlformats.org/officeDocument/2006/relationships/oleObject" Target="../embeddings/oleObject8.bin"/><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2" Type="http://schemas.openxmlformats.org/officeDocument/2006/relationships/oleObject" Target="../embeddings/oleObject9.bin"/><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2" Type="http://schemas.openxmlformats.org/officeDocument/2006/relationships/oleObject" Target="../embeddings/oleObject10.bin"/><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2" Type="http://schemas.openxmlformats.org/officeDocument/2006/relationships/oleObject" Target="../embeddings/oleObject11.bin"/><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oleObject" Target="../embeddings/oleObject12.bin"/><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2" Type="http://schemas.openxmlformats.org/officeDocument/2006/relationships/package" Target="../embeddings/Pracovn__h_rok_programu_Microsoft_Excel5.xlsx"/><Relationship Id="rId1" Type="http://schemas.openxmlformats.org/officeDocument/2006/relationships/themeOverride" Target="../theme/themeOverride17.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40"/>
      <c:rotY val="170"/>
      <c:rAngAx val="0"/>
      <c:perspective val="30"/>
    </c:view3D>
    <c:floor>
      <c:thickness val="0"/>
    </c:floor>
    <c:sideWall>
      <c:thickness val="0"/>
    </c:sideWall>
    <c:backWall>
      <c:thickness val="0"/>
    </c:backWall>
    <c:plotArea>
      <c:layout>
        <c:manualLayout>
          <c:layoutTarget val="inner"/>
          <c:xMode val="edge"/>
          <c:yMode val="edge"/>
          <c:x val="0.21987779138322774"/>
          <c:y val="0.13498236189864021"/>
          <c:w val="0.52534733158355207"/>
          <c:h val="0.8032407407407407"/>
        </c:manualLayout>
      </c:layout>
      <c:pie3DChart>
        <c:varyColors val="1"/>
        <c:ser>
          <c:idx val="0"/>
          <c:order val="0"/>
          <c:explosion val="25"/>
          <c:dPt>
            <c:idx val="0"/>
            <c:bubble3D val="0"/>
            <c:spPr>
              <a:solidFill>
                <a:srgbClr val="00B0F0"/>
              </a:solidFill>
            </c:spPr>
          </c:dPt>
          <c:dPt>
            <c:idx val="1"/>
            <c:bubble3D val="0"/>
            <c:spPr>
              <a:solidFill>
                <a:srgbClr val="92D050"/>
              </a:solidFill>
            </c:spPr>
          </c:dPt>
          <c:dPt>
            <c:idx val="2"/>
            <c:bubble3D val="0"/>
            <c:spPr>
              <a:solidFill>
                <a:srgbClr val="F79646">
                  <a:lumMod val="75000"/>
                </a:srgbClr>
              </a:solidFill>
            </c:spPr>
          </c:dPt>
          <c:dPt>
            <c:idx val="3"/>
            <c:bubble3D val="0"/>
            <c:spPr>
              <a:solidFill>
                <a:srgbClr val="FFFF99"/>
              </a:solidFill>
            </c:spPr>
          </c:dPt>
          <c:dLbls>
            <c:dLbl>
              <c:idx val="0"/>
              <c:layout>
                <c:manualLayout>
                  <c:x val="-3.0800143572798793E-2"/>
                  <c:y val="-0.32110326558533081"/>
                </c:manualLayout>
              </c:layout>
              <c:tx>
                <c:rich>
                  <a:bodyPr/>
                  <a:lstStyle/>
                  <a:p>
                    <a:r>
                      <a:rPr lang="en-US"/>
                      <a:t>Zdroj VZP - zaplatené poistné; 55,14 %</a:t>
                    </a:r>
                  </a:p>
                </c:rich>
              </c:tx>
              <c:showLegendKey val="0"/>
              <c:showVal val="1"/>
              <c:showCatName val="1"/>
              <c:showSerName val="0"/>
              <c:showPercent val="0"/>
              <c:showBubbleSize val="0"/>
              <c:extLst>
                <c:ext xmlns:c15="http://schemas.microsoft.com/office/drawing/2012/chart" uri="{CE6537A1-D6FC-4f65-9D91-7224C49458BB}"/>
              </c:extLst>
            </c:dLbl>
            <c:dLbl>
              <c:idx val="1"/>
              <c:layout>
                <c:manualLayout>
                  <c:x val="6.7303355928302902E-2"/>
                  <c:y val="-4.8237358271699025E-2"/>
                </c:manualLayout>
              </c:layout>
              <c:tx>
                <c:rich>
                  <a:bodyPr/>
                  <a:lstStyle/>
                  <a:p>
                    <a:r>
                      <a:rPr lang="en-US"/>
                      <a:t>Zdroj VZP - platba štátu; 26,00 %</a:t>
                    </a:r>
                  </a:p>
                </c:rich>
              </c:tx>
              <c:showLegendKey val="0"/>
              <c:showVal val="1"/>
              <c:showCatName val="1"/>
              <c:showSerName val="0"/>
              <c:showPercent val="0"/>
              <c:showBubbleSize val="0"/>
              <c:extLst>
                <c:ext xmlns:c15="http://schemas.microsoft.com/office/drawing/2012/chart" uri="{CE6537A1-D6FC-4f65-9D91-7224C49458BB}"/>
              </c:extLst>
            </c:dLbl>
            <c:dLbl>
              <c:idx val="2"/>
              <c:layout>
                <c:manualLayout>
                  <c:x val="4.687651880614753E-2"/>
                  <c:y val="-0.12293997560643415"/>
                </c:manualLayout>
              </c:layout>
              <c:tx>
                <c:rich>
                  <a:bodyPr/>
                  <a:lstStyle/>
                  <a:p>
                    <a:r>
                      <a:rPr lang="en-US"/>
                      <a:t>Ostatné verejné zdroje; 1,33 %</a:t>
                    </a:r>
                  </a:p>
                </c:rich>
              </c:tx>
              <c:showLegendKey val="0"/>
              <c:showVal val="1"/>
              <c:showCatName val="1"/>
              <c:showSerName val="0"/>
              <c:showPercent val="0"/>
              <c:showBubbleSize val="0"/>
              <c:extLst>
                <c:ext xmlns:c15="http://schemas.microsoft.com/office/drawing/2012/chart" uri="{CE6537A1-D6FC-4f65-9D91-7224C49458BB}"/>
              </c:extLst>
            </c:dLbl>
            <c:dLbl>
              <c:idx val="3"/>
              <c:layout>
                <c:manualLayout>
                  <c:x val="9.2134065394318565E-2"/>
                  <c:y val="3.6720809976570547E-2"/>
                </c:manualLayout>
              </c:layout>
              <c:tx>
                <c:rich>
                  <a:bodyPr/>
                  <a:lstStyle/>
                  <a:p>
                    <a:r>
                      <a:rPr lang="en-US"/>
                      <a:t>Súkromné zdroje; 17,53 %</a:t>
                    </a:r>
                  </a:p>
                </c:rich>
              </c:tx>
              <c:showLegendKey val="0"/>
              <c:showVal val="1"/>
              <c:showCatName val="1"/>
              <c:showSerName val="0"/>
              <c:showPercent val="0"/>
              <c:showBubbleSize val="0"/>
              <c:extLst>
                <c:ext xmlns:c15="http://schemas.microsoft.com/office/drawing/2012/chart" uri="{CE6537A1-D6FC-4f65-9D91-7224C49458BB}"/>
              </c:extLst>
            </c:dLbl>
            <c:spPr>
              <a:ln>
                <a:solidFill>
                  <a:srgbClr val="808080"/>
                </a:solidFill>
              </a:ln>
            </c:spPr>
            <c:txPr>
              <a:bodyPr/>
              <a:lstStyle/>
              <a:p>
                <a:pPr>
                  <a:defRPr sz="1000">
                    <a:latin typeface="Times New Roman" pitchFamily="18" charset="0"/>
                    <a:cs typeface="Times New Roman" pitchFamily="18" charset="0"/>
                  </a:defRPr>
                </a:pPr>
                <a:endParaRPr lang="sk-SK"/>
              </a:p>
            </c:txPr>
            <c:showLegendKey val="0"/>
            <c:showVal val="1"/>
            <c:showCatName val="1"/>
            <c:showSerName val="0"/>
            <c:showPercent val="0"/>
            <c:showBubbleSize val="0"/>
            <c:showLeaderLines val="1"/>
            <c:extLst>
              <c:ext xmlns:c15="http://schemas.microsoft.com/office/drawing/2012/chart" uri="{CE6537A1-D6FC-4f65-9D91-7224C49458BB}"/>
            </c:extLst>
          </c:dLbls>
          <c:cat>
            <c:strRef>
              <c:f>Hárok1!$A$18:$A$21</c:f>
              <c:strCache>
                <c:ptCount val="4"/>
                <c:pt idx="0">
                  <c:v>Zdroj VZP - zaplatené poistné </c:v>
                </c:pt>
                <c:pt idx="1">
                  <c:v>Zdroj VZP - platba štátu</c:v>
                </c:pt>
                <c:pt idx="2">
                  <c:v>Ostatné verejné zdroje</c:v>
                </c:pt>
                <c:pt idx="3">
                  <c:v>Súkromné zdroje</c:v>
                </c:pt>
              </c:strCache>
            </c:strRef>
          </c:cat>
          <c:val>
            <c:numRef>
              <c:f>Hárok1!$B$18:$B$21</c:f>
              <c:numCache>
                <c:formatCode>0.00%</c:formatCode>
                <c:ptCount val="4"/>
                <c:pt idx="0">
                  <c:v>0.55142403585768973</c:v>
                </c:pt>
                <c:pt idx="1">
                  <c:v>0.25998692688392938</c:v>
                </c:pt>
                <c:pt idx="2">
                  <c:v>1.3259874871603324E-2</c:v>
                </c:pt>
                <c:pt idx="3">
                  <c:v>0.17532916238677748</c:v>
                </c:pt>
              </c:numCache>
            </c:numRef>
          </c:val>
        </c:ser>
        <c:dLbls>
          <c:showLegendKey val="0"/>
          <c:showVal val="0"/>
          <c:showCatName val="0"/>
          <c:showSerName val="0"/>
          <c:showPercent val="0"/>
          <c:showBubbleSize val="0"/>
          <c:showLeaderLines val="1"/>
        </c:dLbls>
      </c:pie3DChart>
    </c:plotArea>
    <c:plotVisOnly val="1"/>
    <c:dispBlanksAs val="gap"/>
    <c:showDLblsOverMax val="0"/>
  </c:chart>
  <c:spPr>
    <a:ln>
      <a:noFill/>
    </a:ln>
  </c:spPr>
  <c:txPr>
    <a:bodyPr/>
    <a:lstStyle/>
    <a:p>
      <a:pPr>
        <a:defRPr sz="900"/>
      </a:pPr>
      <a:endParaRPr lang="sk-SK"/>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1191463231392046"/>
          <c:y val="4.2880077973782106E-2"/>
          <c:w val="0.72416940782702088"/>
          <c:h val="0.80145532719316004"/>
        </c:manualLayout>
      </c:layout>
      <c:barChart>
        <c:barDir val="col"/>
        <c:grouping val="percentStacked"/>
        <c:varyColors val="0"/>
        <c:ser>
          <c:idx val="0"/>
          <c:order val="0"/>
          <c:tx>
            <c:strRef>
              <c:f>Hárok1!$C$16</c:f>
              <c:strCache>
                <c:ptCount val="1"/>
                <c:pt idx="0">
                  <c:v>VšzP</c:v>
                </c:pt>
              </c:strCache>
            </c:strRef>
          </c:tx>
          <c:spPr>
            <a:solidFill>
              <a:srgbClr val="81DEF1"/>
            </a:solidFill>
            <a:ln>
              <a:prstDash val="solid"/>
            </a:ln>
            <a:effectLst>
              <a:innerShdw blurRad="152400" dist="127000">
                <a:schemeClr val="bg1">
                  <a:lumMod val="50000"/>
                  <a:alpha val="50000"/>
                </a:schemeClr>
              </a:innerShdw>
            </a:effectLst>
          </c:spPr>
          <c:invertIfNegative val="0"/>
          <c:dPt>
            <c:idx val="0"/>
            <c:invertIfNegative val="0"/>
            <c:bubble3D val="0"/>
            <c:spPr>
              <a:solidFill>
                <a:srgbClr val="81DEF1"/>
              </a:solidFill>
              <a:ln>
                <a:solidFill>
                  <a:schemeClr val="tx1">
                    <a:lumMod val="65000"/>
                    <a:lumOff val="35000"/>
                  </a:schemeClr>
                </a:solidFill>
                <a:prstDash val="solid"/>
              </a:ln>
              <a:effectLst>
                <a:innerShdw blurRad="152400" dist="127000">
                  <a:schemeClr val="bg1">
                    <a:lumMod val="50000"/>
                    <a:alpha val="50000"/>
                  </a:schemeClr>
                </a:innerShdw>
              </a:effectLst>
            </c:spPr>
          </c:dPt>
          <c:dPt>
            <c:idx val="1"/>
            <c:invertIfNegative val="0"/>
            <c:bubble3D val="0"/>
            <c:spPr>
              <a:solidFill>
                <a:srgbClr val="81DEF1"/>
              </a:solidFill>
              <a:ln>
                <a:solidFill>
                  <a:schemeClr val="tx1">
                    <a:lumMod val="65000"/>
                    <a:lumOff val="35000"/>
                  </a:schemeClr>
                </a:solidFill>
                <a:prstDash val="solid"/>
              </a:ln>
              <a:effectLst>
                <a:innerShdw blurRad="152400" dist="127000">
                  <a:schemeClr val="bg1">
                    <a:lumMod val="50000"/>
                    <a:alpha val="50000"/>
                  </a:schemeClr>
                </a:innerShdw>
              </a:effectLst>
            </c:spPr>
          </c:dPt>
          <c:dLbls>
            <c:dLbl>
              <c:idx val="0"/>
              <c:tx>
                <c:rich>
                  <a:bodyPr/>
                  <a:lstStyle/>
                  <a:p>
                    <a:r>
                      <a:rPr lang="en-US"/>
                      <a:t>63,31 %</a:t>
                    </a:r>
                  </a:p>
                </c:rich>
              </c:tx>
              <c:showLegendKey val="0"/>
              <c:showVal val="1"/>
              <c:showCatName val="0"/>
              <c:showSerName val="0"/>
              <c:showPercent val="0"/>
              <c:showBubbleSize val="0"/>
              <c:extLst>
                <c:ext xmlns:c15="http://schemas.microsoft.com/office/drawing/2012/chart" uri="{CE6537A1-D6FC-4f65-9D91-7224C49458BB}"/>
              </c:extLst>
            </c:dLbl>
            <c:dLbl>
              <c:idx val="1"/>
              <c:tx>
                <c:rich>
                  <a:bodyPr/>
                  <a:lstStyle/>
                  <a:p>
                    <a:r>
                      <a:rPr lang="en-US"/>
                      <a:t>63,19 %</a:t>
                    </a:r>
                  </a:p>
                </c:rich>
              </c:tx>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b="1"/>
                </a:pPr>
                <a:endParaRPr lang="sk-SK"/>
              </a:p>
            </c:txPr>
            <c:showLegendKey val="0"/>
            <c:showVal val="0"/>
            <c:showCatName val="0"/>
            <c:showSerName val="0"/>
            <c:showPercent val="0"/>
            <c:showBubbleSize val="0"/>
            <c:extLst>
              <c:ext xmlns:c15="http://schemas.microsoft.com/office/drawing/2012/chart" uri="{CE6537A1-D6FC-4f65-9D91-7224C49458BB}">
                <c15:showLeaderLines val="0"/>
              </c:ext>
            </c:extLst>
          </c:dLbls>
          <c:cat>
            <c:strRef>
              <c:f>Hárok1!$B$17:$B$18</c:f>
              <c:strCache>
                <c:ptCount val="2"/>
                <c:pt idx="0">
                  <c:v>Počet poistencov k 31.12.2015</c:v>
                </c:pt>
                <c:pt idx="1">
                  <c:v>Počet poistencov k 31.12.2016</c:v>
                </c:pt>
              </c:strCache>
            </c:strRef>
          </c:cat>
          <c:val>
            <c:numRef>
              <c:f>Hárok1!$C$17:$C$18</c:f>
              <c:numCache>
                <c:formatCode>0.00%</c:formatCode>
                <c:ptCount val="2"/>
                <c:pt idx="0">
                  <c:v>0.63312519863879135</c:v>
                </c:pt>
                <c:pt idx="1">
                  <c:v>0.63192853568242502</c:v>
                </c:pt>
              </c:numCache>
            </c:numRef>
          </c:val>
        </c:ser>
        <c:ser>
          <c:idx val="1"/>
          <c:order val="1"/>
          <c:tx>
            <c:strRef>
              <c:f>Hárok1!$D$16</c:f>
              <c:strCache>
                <c:ptCount val="1"/>
                <c:pt idx="0">
                  <c:v>Dôvera</c:v>
                </c:pt>
              </c:strCache>
            </c:strRef>
          </c:tx>
          <c:spPr>
            <a:solidFill>
              <a:srgbClr val="3D67ED"/>
            </a:solidFill>
            <a:ln>
              <a:solidFill>
                <a:schemeClr val="tx1">
                  <a:lumMod val="65000"/>
                  <a:lumOff val="35000"/>
                </a:schemeClr>
              </a:solidFill>
            </a:ln>
            <a:effectLst>
              <a:innerShdw blurRad="152400" dist="127000">
                <a:schemeClr val="tx1">
                  <a:lumMod val="50000"/>
                  <a:lumOff val="50000"/>
                  <a:alpha val="50000"/>
                </a:schemeClr>
              </a:innerShdw>
            </a:effectLst>
          </c:spPr>
          <c:invertIfNegative val="0"/>
          <c:dLbls>
            <c:dLbl>
              <c:idx val="0"/>
              <c:tx>
                <c:rich>
                  <a:bodyPr/>
                  <a:lstStyle/>
                  <a:p>
                    <a:r>
                      <a:rPr lang="en-US"/>
                      <a:t>27,92 %</a:t>
                    </a:r>
                  </a:p>
                </c:rich>
              </c:tx>
              <c:showLegendKey val="0"/>
              <c:showVal val="1"/>
              <c:showCatName val="0"/>
              <c:showSerName val="0"/>
              <c:showPercent val="0"/>
              <c:showBubbleSize val="0"/>
              <c:extLst>
                <c:ext xmlns:c15="http://schemas.microsoft.com/office/drawing/2012/chart" uri="{CE6537A1-D6FC-4f65-9D91-7224C49458BB}"/>
              </c:extLst>
            </c:dLbl>
            <c:dLbl>
              <c:idx val="1"/>
              <c:tx>
                <c:rich>
                  <a:bodyPr/>
                  <a:lstStyle/>
                  <a:p>
                    <a:r>
                      <a:rPr lang="en-US"/>
                      <a:t>27,66 %</a:t>
                    </a:r>
                  </a:p>
                </c:rich>
              </c:tx>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b="1"/>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Hárok1!$B$17:$B$18</c:f>
              <c:strCache>
                <c:ptCount val="2"/>
                <c:pt idx="0">
                  <c:v>Počet poistencov k 31.12.2015</c:v>
                </c:pt>
                <c:pt idx="1">
                  <c:v>Počet poistencov k 31.12.2016</c:v>
                </c:pt>
              </c:strCache>
            </c:strRef>
          </c:cat>
          <c:val>
            <c:numRef>
              <c:f>Hárok1!$D$17:$D$18</c:f>
              <c:numCache>
                <c:formatCode>0.00%</c:formatCode>
                <c:ptCount val="2"/>
                <c:pt idx="0">
                  <c:v>0.27922025069184436</c:v>
                </c:pt>
                <c:pt idx="1">
                  <c:v>0.27663554161628534</c:v>
                </c:pt>
              </c:numCache>
            </c:numRef>
          </c:val>
        </c:ser>
        <c:ser>
          <c:idx val="2"/>
          <c:order val="2"/>
          <c:tx>
            <c:strRef>
              <c:f>Hárok1!$E$16</c:f>
              <c:strCache>
                <c:ptCount val="1"/>
                <c:pt idx="0">
                  <c:v>Union</c:v>
                </c:pt>
              </c:strCache>
            </c:strRef>
          </c:tx>
          <c:spPr>
            <a:solidFill>
              <a:srgbClr val="7FE739"/>
            </a:solidFill>
            <a:ln cmpd="sng">
              <a:solidFill>
                <a:schemeClr val="tx1">
                  <a:lumMod val="65000"/>
                  <a:lumOff val="35000"/>
                </a:schemeClr>
              </a:solidFill>
            </a:ln>
            <a:effectLst>
              <a:innerShdw blurRad="152400" dist="127000">
                <a:schemeClr val="bg1">
                  <a:lumMod val="50000"/>
                  <a:alpha val="50000"/>
                </a:schemeClr>
              </a:innerShdw>
            </a:effectLst>
          </c:spPr>
          <c:invertIfNegative val="0"/>
          <c:dLbls>
            <c:dLbl>
              <c:idx val="0"/>
              <c:tx>
                <c:rich>
                  <a:bodyPr/>
                  <a:lstStyle/>
                  <a:p>
                    <a:r>
                      <a:rPr lang="en-US"/>
                      <a:t>8,77 %</a:t>
                    </a:r>
                  </a:p>
                </c:rich>
              </c:tx>
              <c:showLegendKey val="0"/>
              <c:showVal val="1"/>
              <c:showCatName val="0"/>
              <c:showSerName val="0"/>
              <c:showPercent val="0"/>
              <c:showBubbleSize val="0"/>
              <c:extLst>
                <c:ext xmlns:c15="http://schemas.microsoft.com/office/drawing/2012/chart" uri="{CE6537A1-D6FC-4f65-9D91-7224C49458BB}"/>
              </c:extLst>
            </c:dLbl>
            <c:dLbl>
              <c:idx val="1"/>
              <c:tx>
                <c:rich>
                  <a:bodyPr/>
                  <a:lstStyle/>
                  <a:p>
                    <a:r>
                      <a:rPr lang="en-US"/>
                      <a:t>9,14 %</a:t>
                    </a:r>
                  </a:p>
                </c:rich>
              </c:tx>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b="1"/>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Hárok1!$B$17:$B$18</c:f>
              <c:strCache>
                <c:ptCount val="2"/>
                <c:pt idx="0">
                  <c:v>Počet poistencov k 31.12.2015</c:v>
                </c:pt>
                <c:pt idx="1">
                  <c:v>Počet poistencov k 31.12.2016</c:v>
                </c:pt>
              </c:strCache>
            </c:strRef>
          </c:cat>
          <c:val>
            <c:numRef>
              <c:f>Hárok1!$E$17:$E$18</c:f>
              <c:numCache>
                <c:formatCode>0.00%</c:formatCode>
                <c:ptCount val="2"/>
                <c:pt idx="0">
                  <c:v>8.7654550669364284E-2</c:v>
                </c:pt>
                <c:pt idx="1">
                  <c:v>9.1435922701289654E-2</c:v>
                </c:pt>
              </c:numCache>
            </c:numRef>
          </c:val>
        </c:ser>
        <c:dLbls>
          <c:showLegendKey val="0"/>
          <c:showVal val="0"/>
          <c:showCatName val="0"/>
          <c:showSerName val="0"/>
          <c:showPercent val="0"/>
          <c:showBubbleSize val="0"/>
        </c:dLbls>
        <c:gapWidth val="208"/>
        <c:overlap val="100"/>
        <c:axId val="124474496"/>
        <c:axId val="124476032"/>
      </c:barChart>
      <c:catAx>
        <c:axId val="124474496"/>
        <c:scaling>
          <c:orientation val="minMax"/>
        </c:scaling>
        <c:delete val="0"/>
        <c:axPos val="b"/>
        <c:numFmt formatCode="General" sourceLinked="0"/>
        <c:majorTickMark val="out"/>
        <c:minorTickMark val="none"/>
        <c:tickLblPos val="nextTo"/>
        <c:txPr>
          <a:bodyPr/>
          <a:lstStyle/>
          <a:p>
            <a:pPr>
              <a:defRPr b="1"/>
            </a:pPr>
            <a:endParaRPr lang="sk-SK"/>
          </a:p>
        </c:txPr>
        <c:crossAx val="124476032"/>
        <c:crosses val="autoZero"/>
        <c:auto val="1"/>
        <c:lblAlgn val="ctr"/>
        <c:lblOffset val="100"/>
        <c:noMultiLvlLbl val="0"/>
      </c:catAx>
      <c:valAx>
        <c:axId val="124476032"/>
        <c:scaling>
          <c:orientation val="minMax"/>
          <c:min val="0"/>
        </c:scaling>
        <c:delete val="0"/>
        <c:axPos val="l"/>
        <c:majorGridlines>
          <c:spPr>
            <a:ln>
              <a:solidFill>
                <a:schemeClr val="tx1">
                  <a:lumMod val="65000"/>
                  <a:lumOff val="35000"/>
                </a:schemeClr>
              </a:solidFill>
              <a:prstDash val="sysDot"/>
            </a:ln>
          </c:spPr>
        </c:majorGridlines>
        <c:numFmt formatCode="0%" sourceLinked="0"/>
        <c:majorTickMark val="out"/>
        <c:minorTickMark val="none"/>
        <c:tickLblPos val="nextTo"/>
        <c:txPr>
          <a:bodyPr/>
          <a:lstStyle/>
          <a:p>
            <a:pPr>
              <a:defRPr b="0" baseline="0">
                <a:latin typeface="Arial Narrow" pitchFamily="34" charset="0"/>
              </a:defRPr>
            </a:pPr>
            <a:endParaRPr lang="sk-SK"/>
          </a:p>
        </c:txPr>
        <c:crossAx val="124474496"/>
        <c:crosses val="autoZero"/>
        <c:crossBetween val="between"/>
        <c:majorUnit val="0.2"/>
      </c:valAx>
      <c:spPr>
        <a:ln>
          <a:solidFill>
            <a:schemeClr val="tx1">
              <a:lumMod val="65000"/>
              <a:lumOff val="35000"/>
            </a:schemeClr>
          </a:solidFill>
        </a:ln>
      </c:spPr>
    </c:plotArea>
    <c:legend>
      <c:legendPos val="r"/>
      <c:layout>
        <c:manualLayout>
          <c:xMode val="edge"/>
          <c:yMode val="edge"/>
          <c:x val="0.86724824531918665"/>
          <c:y val="0.54594068598568035"/>
          <c:w val="0.12811453816891674"/>
          <c:h val="0.30498294856000141"/>
        </c:manualLayout>
      </c:layout>
      <c:overlay val="0"/>
      <c:spPr>
        <a:solidFill>
          <a:schemeClr val="bg2"/>
        </a:solidFill>
        <a:ln>
          <a:solidFill>
            <a:schemeClr val="tx1">
              <a:lumMod val="65000"/>
              <a:lumOff val="35000"/>
            </a:schemeClr>
          </a:solidFill>
        </a:ln>
      </c:spPr>
      <c:txPr>
        <a:bodyPr/>
        <a:lstStyle/>
        <a:p>
          <a:pPr>
            <a:defRPr b="1"/>
          </a:pPr>
          <a:endParaRPr lang="sk-SK"/>
        </a:p>
      </c:txPr>
    </c:legend>
    <c:plotVisOnly val="1"/>
    <c:dispBlanksAs val="gap"/>
    <c:showDLblsOverMax val="0"/>
  </c:chart>
  <c:spPr>
    <a:noFill/>
    <a:ln>
      <a:noFill/>
    </a:ln>
    <a:effectLst>
      <a:innerShdw blurRad="381000" dist="127000" dir="2700000">
        <a:schemeClr val="bg1">
          <a:lumMod val="50000"/>
          <a:alpha val="50000"/>
        </a:schemeClr>
      </a:innerShdw>
    </a:effectLst>
  </c:sp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774659527942728"/>
          <c:y val="0.21933085501858737"/>
          <c:w val="0.84375561965645385"/>
          <c:h val="0.50929368029739774"/>
        </c:manualLayout>
      </c:layout>
      <c:barChart>
        <c:barDir val="col"/>
        <c:grouping val="clustered"/>
        <c:varyColors val="0"/>
        <c:ser>
          <c:idx val="0"/>
          <c:order val="0"/>
          <c:tx>
            <c:strRef>
              <c:f>správa!$A$72</c:f>
              <c:strCache>
                <c:ptCount val="1"/>
                <c:pt idx="0">
                  <c:v>ekonomicky aktívni poistenci</c:v>
                </c:pt>
              </c:strCache>
            </c:strRef>
          </c:tx>
          <c:spPr>
            <a:solidFill>
              <a:srgbClr val="81DEF1"/>
            </a:solidFill>
            <a:ln w="12700">
              <a:solidFill>
                <a:srgbClr val="000000"/>
              </a:solidFill>
              <a:prstDash val="solid"/>
            </a:ln>
            <a:effectLst>
              <a:innerShdw blurRad="254000" dist="127000">
                <a:sysClr val="windowText" lastClr="000000">
                  <a:lumMod val="50000"/>
                  <a:lumOff val="50000"/>
                  <a:alpha val="50000"/>
                </a:sysClr>
              </a:innerShdw>
            </a:effectLst>
          </c:spPr>
          <c:invertIfNegative val="0"/>
          <c:dLbls>
            <c:numFmt formatCode="#,##0.00" sourceLinked="0"/>
            <c:spPr>
              <a:noFill/>
              <a:ln w="25400">
                <a:noFill/>
              </a:ln>
            </c:spPr>
            <c:txPr>
              <a:bodyPr/>
              <a:lstStyle/>
              <a:p>
                <a:pPr>
                  <a:defRPr sz="920" b="0" i="0" u="none" strike="noStrike" baseline="0">
                    <a:solidFill>
                      <a:srgbClr val="000000"/>
                    </a:solidFill>
                    <a:latin typeface="Calibri"/>
                    <a:ea typeface="Calibri"/>
                    <a:cs typeface="Calibri"/>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správa!$B$71:$C$71</c:f>
              <c:strCache>
                <c:ptCount val="2"/>
                <c:pt idx="0">
                  <c:v>rok 2015</c:v>
                </c:pt>
                <c:pt idx="1">
                  <c:v>rok 2016</c:v>
                </c:pt>
              </c:strCache>
            </c:strRef>
          </c:cat>
          <c:val>
            <c:numRef>
              <c:f>správa!$B$72:$C$72</c:f>
              <c:numCache>
                <c:formatCode>#,##0.00</c:formatCode>
                <c:ptCount val="2"/>
                <c:pt idx="0">
                  <c:v>2880.0796577200031</c:v>
                </c:pt>
                <c:pt idx="1">
                  <c:v>2952.6597008600002</c:v>
                </c:pt>
              </c:numCache>
            </c:numRef>
          </c:val>
        </c:ser>
        <c:ser>
          <c:idx val="1"/>
          <c:order val="1"/>
          <c:tx>
            <c:strRef>
              <c:f>správa!$A$73</c:f>
              <c:strCache>
                <c:ptCount val="1"/>
                <c:pt idx="0">
                  <c:v>poistenci štátu</c:v>
                </c:pt>
              </c:strCache>
            </c:strRef>
          </c:tx>
          <c:spPr>
            <a:solidFill>
              <a:srgbClr val="7FE739"/>
            </a:solidFill>
            <a:ln w="12700">
              <a:solidFill>
                <a:srgbClr val="000000"/>
              </a:solidFill>
              <a:prstDash val="solid"/>
            </a:ln>
            <a:effectLst>
              <a:innerShdw blurRad="254000" dist="139700">
                <a:sysClr val="windowText" lastClr="000000">
                  <a:lumMod val="50000"/>
                  <a:lumOff val="50000"/>
                  <a:alpha val="50000"/>
                </a:sysClr>
              </a:innerShdw>
            </a:effectLst>
          </c:spPr>
          <c:invertIfNegative val="0"/>
          <c:dLbls>
            <c:dLbl>
              <c:idx val="0"/>
              <c:layout>
                <c:manualLayout>
                  <c:x val="3.0170074747629432E-2"/>
                  <c:y val="-5.4921015913903118E-3"/>
                </c:manualLayout>
              </c:layout>
              <c:dLblPos val="outEnd"/>
              <c:showLegendKey val="0"/>
              <c:showVal val="1"/>
              <c:showCatName val="0"/>
              <c:showSerName val="0"/>
              <c:showPercent val="0"/>
              <c:showBubbleSize val="0"/>
              <c:extLst>
                <c:ext xmlns:c15="http://schemas.microsoft.com/office/drawing/2012/chart" uri="{CE6537A1-D6FC-4f65-9D91-7224C49458BB}"/>
              </c:extLst>
            </c:dLbl>
            <c:dLbl>
              <c:idx val="1"/>
              <c:layout>
                <c:manualLayout>
                  <c:x val="2.7449036429107423E-2"/>
                  <c:y val="-5.8804359492238192E-3"/>
                </c:manualLayout>
              </c:layout>
              <c:dLblPos val="outEnd"/>
              <c:showLegendKey val="0"/>
              <c:showVal val="1"/>
              <c:showCatName val="0"/>
              <c:showSerName val="0"/>
              <c:showPercent val="0"/>
              <c:showBubbleSize val="0"/>
              <c:extLst>
                <c:ext xmlns:c15="http://schemas.microsoft.com/office/drawing/2012/chart" uri="{CE6537A1-D6FC-4f65-9D91-7224C49458BB}"/>
              </c:extLst>
            </c:dLbl>
            <c:dLbl>
              <c:idx val="2"/>
              <c:layout>
                <c:manualLayout>
                  <c:x val="2.8809420572034419E-2"/>
                  <c:y val="-2.6094507703265878E-3"/>
                </c:manualLayout>
              </c:layout>
              <c:dLblPos val="outEnd"/>
              <c:showLegendKey val="0"/>
              <c:showVal val="1"/>
              <c:showCatName val="0"/>
              <c:showSerName val="0"/>
              <c:showPercent val="0"/>
              <c:showBubbleSize val="0"/>
              <c:extLst>
                <c:ext xmlns:c15="http://schemas.microsoft.com/office/drawing/2012/chart" uri="{CE6537A1-D6FC-4f65-9D91-7224C49458BB}"/>
              </c:extLst>
            </c:dLbl>
            <c:spPr>
              <a:noFill/>
              <a:ln w="25400">
                <a:noFill/>
              </a:ln>
            </c:spPr>
            <c:txPr>
              <a:bodyPr/>
              <a:lstStyle/>
              <a:p>
                <a:pPr>
                  <a:defRPr sz="920" b="0" i="0" u="none" strike="noStrike" baseline="0">
                    <a:solidFill>
                      <a:srgbClr val="000000"/>
                    </a:solidFill>
                    <a:latin typeface="Calibri"/>
                    <a:ea typeface="Calibri"/>
                    <a:cs typeface="Calibri"/>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správa!$B$71:$C$71</c:f>
              <c:strCache>
                <c:ptCount val="2"/>
                <c:pt idx="0">
                  <c:v>rok 2015</c:v>
                </c:pt>
                <c:pt idx="1">
                  <c:v>rok 2016</c:v>
                </c:pt>
              </c:strCache>
            </c:strRef>
          </c:cat>
          <c:val>
            <c:numRef>
              <c:f>správa!$B$73:$C$73</c:f>
              <c:numCache>
                <c:formatCode>#,##0.00</c:formatCode>
                <c:ptCount val="2"/>
                <c:pt idx="0">
                  <c:v>1348.8644495199999</c:v>
                </c:pt>
                <c:pt idx="1">
                  <c:v>1392.1000052299999</c:v>
                </c:pt>
              </c:numCache>
            </c:numRef>
          </c:val>
        </c:ser>
        <c:ser>
          <c:idx val="2"/>
          <c:order val="2"/>
          <c:tx>
            <c:strRef>
              <c:f>správa!$A$74</c:f>
              <c:strCache>
                <c:ptCount val="1"/>
                <c:pt idx="0">
                  <c:v>ostatné daňové príjmy</c:v>
                </c:pt>
              </c:strCache>
            </c:strRef>
          </c:tx>
          <c:spPr>
            <a:solidFill>
              <a:srgbClr val="FFFFCC"/>
            </a:solidFill>
            <a:ln w="12700">
              <a:solidFill>
                <a:srgbClr val="000000"/>
              </a:solidFill>
              <a:prstDash val="solid"/>
            </a:ln>
          </c:spPr>
          <c:invertIfNegative val="0"/>
          <c:dLbls>
            <c:dLbl>
              <c:idx val="1"/>
              <c:layout>
                <c:manualLayout>
                  <c:x val="3.1161568391493088E-3"/>
                  <c:y val="-1.6249105225483178E-3"/>
                </c:manualLayout>
              </c:layout>
              <c:showLegendKey val="0"/>
              <c:showVal val="1"/>
              <c:showCatName val="0"/>
              <c:showSerName val="0"/>
              <c:showPercent val="0"/>
              <c:showBubbleSize val="0"/>
              <c:extLst>
                <c:ext xmlns:c15="http://schemas.microsoft.com/office/drawing/2012/chart" uri="{CE6537A1-D6FC-4f65-9D91-7224C49458BB}"/>
              </c:extLst>
            </c:dLbl>
            <c:spPr>
              <a:noFill/>
              <a:ln w="25400">
                <a:noFill/>
              </a:ln>
            </c:spPr>
            <c:txPr>
              <a:bodyPr/>
              <a:lstStyle/>
              <a:p>
                <a:pPr>
                  <a:defRPr sz="920" b="0" i="0" u="none" strike="noStrike" baseline="0">
                    <a:solidFill>
                      <a:srgbClr val="000000"/>
                    </a:solidFill>
                    <a:latin typeface="Calibri"/>
                    <a:ea typeface="Calibri"/>
                    <a:cs typeface="Calibri"/>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správa!$B$71:$C$71</c:f>
              <c:strCache>
                <c:ptCount val="2"/>
                <c:pt idx="0">
                  <c:v>rok 2015</c:v>
                </c:pt>
                <c:pt idx="1">
                  <c:v>rok 2016</c:v>
                </c:pt>
              </c:strCache>
            </c:strRef>
          </c:cat>
          <c:val>
            <c:numRef>
              <c:f>správa!$B$74:$C$74</c:f>
              <c:numCache>
                <c:formatCode>#,##0.00</c:formatCode>
                <c:ptCount val="2"/>
                <c:pt idx="0">
                  <c:v>2.1297041099998708</c:v>
                </c:pt>
                <c:pt idx="1">
                  <c:v>1.3252024199999999</c:v>
                </c:pt>
              </c:numCache>
            </c:numRef>
          </c:val>
        </c:ser>
        <c:dLbls>
          <c:showLegendKey val="0"/>
          <c:showVal val="1"/>
          <c:showCatName val="0"/>
          <c:showSerName val="0"/>
          <c:showPercent val="0"/>
          <c:showBubbleSize val="0"/>
        </c:dLbls>
        <c:gapWidth val="280"/>
        <c:axId val="125113472"/>
        <c:axId val="125115008"/>
      </c:barChart>
      <c:catAx>
        <c:axId val="125113472"/>
        <c:scaling>
          <c:orientation val="minMax"/>
        </c:scaling>
        <c:delete val="0"/>
        <c:axPos val="b"/>
        <c:numFmt formatCode="General" sourceLinked="1"/>
        <c:majorTickMark val="out"/>
        <c:minorTickMark val="none"/>
        <c:tickLblPos val="nextTo"/>
        <c:spPr>
          <a:ln w="3175">
            <a:solidFill>
              <a:srgbClr val="000000"/>
            </a:solidFill>
            <a:prstDash val="solid"/>
          </a:ln>
        </c:spPr>
        <c:txPr>
          <a:bodyPr rot="0" vert="horz"/>
          <a:lstStyle/>
          <a:p>
            <a:pPr>
              <a:defRPr sz="1000" b="0" i="0" u="none" strike="noStrike" baseline="0">
                <a:solidFill>
                  <a:srgbClr val="000000"/>
                </a:solidFill>
                <a:latin typeface="Calibri"/>
                <a:ea typeface="Calibri"/>
                <a:cs typeface="Calibri"/>
              </a:defRPr>
            </a:pPr>
            <a:endParaRPr lang="sk-SK"/>
          </a:p>
        </c:txPr>
        <c:crossAx val="125115008"/>
        <c:crosses val="autoZero"/>
        <c:auto val="1"/>
        <c:lblAlgn val="ctr"/>
        <c:lblOffset val="100"/>
        <c:tickLblSkip val="1"/>
        <c:tickMarkSkip val="1"/>
        <c:noMultiLvlLbl val="0"/>
      </c:catAx>
      <c:valAx>
        <c:axId val="125115008"/>
        <c:scaling>
          <c:orientation val="minMax"/>
        </c:scaling>
        <c:delete val="0"/>
        <c:axPos val="l"/>
        <c:majorGridlines>
          <c:spPr>
            <a:ln w="3175">
              <a:solidFill>
                <a:srgbClr val="FFFFFF"/>
              </a:solidFill>
              <a:prstDash val="solid"/>
            </a:ln>
          </c:spPr>
        </c:majorGridlines>
        <c:title>
          <c:tx>
            <c:rich>
              <a:bodyPr rot="0" vert="horz"/>
              <a:lstStyle/>
              <a:p>
                <a:pPr>
                  <a:defRPr sz="900" b="0" i="0" u="none" strike="noStrike" baseline="0">
                    <a:solidFill>
                      <a:srgbClr val="000000"/>
                    </a:solidFill>
                    <a:latin typeface="Calibri"/>
                    <a:ea typeface="Calibri"/>
                    <a:cs typeface="Calibri"/>
                  </a:defRPr>
                </a:pPr>
                <a:r>
                  <a:rPr lang="sk-SK" sz="900"/>
                  <a:t>v mil. </a:t>
                </a:r>
                <a:r>
                  <a:rPr lang="sk-SK" sz="900" b="0" i="0" u="none" strike="noStrike" kern="1200" baseline="0">
                    <a:solidFill>
                      <a:srgbClr val="000000"/>
                    </a:solidFill>
                    <a:latin typeface="Calibri"/>
                  </a:rPr>
                  <a:t>eur</a:t>
                </a:r>
                <a:endParaRPr lang="sk-SK" sz="900"/>
              </a:p>
            </c:rich>
          </c:tx>
          <c:layout>
            <c:manualLayout>
              <c:xMode val="edge"/>
              <c:yMode val="edge"/>
              <c:x val="4.8882264949229363E-2"/>
              <c:y val="5.4971283791345284E-2"/>
            </c:manualLayout>
          </c:layout>
          <c:overlay val="0"/>
          <c:spPr>
            <a:noFill/>
            <a:ln w="9525">
              <a:solidFill>
                <a:srgbClr val="808080"/>
              </a:solidFill>
            </a:ln>
          </c:spPr>
        </c:title>
        <c:numFmt formatCode="#,##0" sourceLinked="0"/>
        <c:majorTickMark val="out"/>
        <c:minorTickMark val="none"/>
        <c:tickLblPos val="nextTo"/>
        <c:spPr>
          <a:ln w="3175">
            <a:solidFill>
              <a:srgbClr val="000000"/>
            </a:solidFill>
            <a:prstDash val="solid"/>
          </a:ln>
        </c:spPr>
        <c:txPr>
          <a:bodyPr rot="0" vert="horz"/>
          <a:lstStyle/>
          <a:p>
            <a:pPr>
              <a:defRPr sz="920" b="0" i="0" u="none" strike="noStrike" baseline="0">
                <a:solidFill>
                  <a:srgbClr val="000000"/>
                </a:solidFill>
                <a:latin typeface="Calibri"/>
                <a:ea typeface="Calibri"/>
                <a:cs typeface="Calibri"/>
              </a:defRPr>
            </a:pPr>
            <a:endParaRPr lang="sk-SK"/>
          </a:p>
        </c:txPr>
        <c:crossAx val="125113472"/>
        <c:crosses val="autoZero"/>
        <c:crossBetween val="between"/>
      </c:valAx>
      <c:spPr>
        <a:solidFill>
          <a:srgbClr val="FFFFFF"/>
        </a:solidFill>
        <a:ln w="25400">
          <a:noFill/>
        </a:ln>
      </c:spPr>
    </c:plotArea>
    <c:legend>
      <c:legendPos val="b"/>
      <c:layout>
        <c:manualLayout>
          <c:xMode val="edge"/>
          <c:yMode val="edge"/>
          <c:x val="7.1428583802196813E-2"/>
          <c:y val="0.82630877210636211"/>
          <c:w val="0.85510289291981512"/>
          <c:h val="8.9219330855018583E-2"/>
        </c:manualLayout>
      </c:layout>
      <c:overlay val="0"/>
      <c:spPr>
        <a:solidFill>
          <a:srgbClr val="FFFFFF"/>
        </a:solidFill>
        <a:ln w="3175">
          <a:solidFill>
            <a:srgbClr val="000000"/>
          </a:solidFill>
          <a:prstDash val="solid"/>
        </a:ln>
      </c:spPr>
      <c:txPr>
        <a:bodyPr/>
        <a:lstStyle/>
        <a:p>
          <a:pPr>
            <a:defRPr sz="920" b="0" i="0" u="none" strike="noStrike" baseline="0">
              <a:solidFill>
                <a:srgbClr val="000000"/>
              </a:solidFill>
              <a:latin typeface="Calibri"/>
              <a:ea typeface="Calibri"/>
              <a:cs typeface="Calibri"/>
            </a:defRPr>
          </a:pPr>
          <a:endParaRPr lang="sk-SK"/>
        </a:p>
      </c:txPr>
    </c:legend>
    <c:plotVisOnly val="1"/>
    <c:dispBlanksAs val="gap"/>
    <c:showDLblsOverMax val="0"/>
  </c:chart>
  <c:spPr>
    <a:solidFill>
      <a:srgbClr val="FFFFFF"/>
    </a:solidFill>
    <a:ln w="3175">
      <a:noFill/>
      <a:prstDash val="solid"/>
    </a:ln>
  </c:spPr>
  <c:txPr>
    <a:bodyPr/>
    <a:lstStyle/>
    <a:p>
      <a:pPr>
        <a:defRPr sz="1000" b="0" i="0" u="none" strike="noStrike" baseline="0">
          <a:solidFill>
            <a:srgbClr val="000000"/>
          </a:solidFill>
          <a:latin typeface="Arial"/>
          <a:ea typeface="Arial"/>
          <a:cs typeface="Arial"/>
        </a:defRPr>
      </a:pPr>
      <a:endParaRPr lang="sk-SK"/>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view3D>
      <c:rotX val="30"/>
      <c:rotY val="160"/>
      <c:rAngAx val="0"/>
      <c:perspective val="0"/>
    </c:view3D>
    <c:floor>
      <c:thickness val="0"/>
    </c:floor>
    <c:sideWall>
      <c:thickness val="0"/>
    </c:sideWall>
    <c:backWall>
      <c:thickness val="0"/>
    </c:backWall>
    <c:plotArea>
      <c:layout>
        <c:manualLayout>
          <c:layoutTarget val="inner"/>
          <c:xMode val="edge"/>
          <c:yMode val="edge"/>
          <c:x val="2.0972112138046138E-2"/>
          <c:y val="8.5823685533149341E-2"/>
          <c:w val="0.94631839718991473"/>
          <c:h val="0.77387466824205764"/>
        </c:manualLayout>
      </c:layout>
      <c:pie3DChart>
        <c:varyColors val="1"/>
        <c:ser>
          <c:idx val="0"/>
          <c:order val="0"/>
          <c:spPr>
            <a:solidFill>
              <a:srgbClr val="9999FF"/>
            </a:solidFill>
            <a:ln w="12700">
              <a:solidFill>
                <a:srgbClr val="000000"/>
              </a:solidFill>
              <a:prstDash val="solid"/>
            </a:ln>
          </c:spPr>
          <c:explosion val="25"/>
          <c:dPt>
            <c:idx val="0"/>
            <c:bubble3D val="0"/>
            <c:spPr>
              <a:solidFill>
                <a:srgbClr val="81DEF1"/>
              </a:solidFill>
              <a:ln w="12700">
                <a:solidFill>
                  <a:srgbClr val="000000"/>
                </a:solidFill>
                <a:prstDash val="solid"/>
              </a:ln>
            </c:spPr>
          </c:dPt>
          <c:dPt>
            <c:idx val="1"/>
            <c:bubble3D val="0"/>
            <c:spPr>
              <a:solidFill>
                <a:srgbClr val="0070C0"/>
              </a:solidFill>
              <a:ln w="12700">
                <a:solidFill>
                  <a:srgbClr val="000000"/>
                </a:solidFill>
                <a:prstDash val="solid"/>
              </a:ln>
            </c:spPr>
          </c:dPt>
          <c:dPt>
            <c:idx val="2"/>
            <c:bubble3D val="0"/>
            <c:spPr>
              <a:solidFill>
                <a:srgbClr val="7FE739"/>
              </a:solidFill>
              <a:ln w="12700">
                <a:solidFill>
                  <a:srgbClr val="000000"/>
                </a:solidFill>
                <a:prstDash val="solid"/>
              </a:ln>
            </c:spPr>
          </c:dPt>
          <c:dLbls>
            <c:dLbl>
              <c:idx val="0"/>
              <c:layout>
                <c:manualLayout>
                  <c:x val="-0.12485448520759646"/>
                  <c:y val="0.1534489720936984"/>
                </c:manualLayout>
              </c:layout>
              <c:tx>
                <c:rich>
                  <a:bodyPr/>
                  <a:lstStyle/>
                  <a:p>
                    <a:r>
                      <a:rPr lang="en-US"/>
                      <a:t>VšZP
65,41 %</a:t>
                    </a:r>
                  </a:p>
                </c:rich>
              </c:tx>
              <c:showLegendKey val="0"/>
              <c:showVal val="1"/>
              <c:showCatName val="1"/>
              <c:showSerName val="0"/>
              <c:showPercent val="0"/>
              <c:showBubbleSize val="0"/>
              <c:separator>
</c:separator>
              <c:extLst>
                <c:ext xmlns:c15="http://schemas.microsoft.com/office/drawing/2012/chart" uri="{CE6537A1-D6FC-4f65-9D91-7224C49458BB}"/>
              </c:extLst>
            </c:dLbl>
            <c:dLbl>
              <c:idx val="1"/>
              <c:layout>
                <c:manualLayout>
                  <c:x val="1.1392228270547526E-2"/>
                  <c:y val="-0.23730248185350306"/>
                </c:manualLayout>
              </c:layout>
              <c:tx>
                <c:rich>
                  <a:bodyPr/>
                  <a:lstStyle/>
                  <a:p>
                    <a:r>
                      <a:rPr lang="en-US"/>
                      <a:t>DÔVERA
26,76 %</a:t>
                    </a:r>
                  </a:p>
                </c:rich>
              </c:tx>
              <c:showLegendKey val="0"/>
              <c:showVal val="1"/>
              <c:showCatName val="1"/>
              <c:showSerName val="0"/>
              <c:showPercent val="0"/>
              <c:showBubbleSize val="0"/>
              <c:separator>
</c:separator>
              <c:extLst>
                <c:ext xmlns:c15="http://schemas.microsoft.com/office/drawing/2012/chart" uri="{CE6537A1-D6FC-4f65-9D91-7224C49458BB}"/>
              </c:extLst>
            </c:dLbl>
            <c:dLbl>
              <c:idx val="2"/>
              <c:layout>
                <c:manualLayout>
                  <c:x val="0.1398126647694537"/>
                  <c:y val="-2.7056239205268187E-2"/>
                </c:manualLayout>
              </c:layout>
              <c:tx>
                <c:rich>
                  <a:bodyPr/>
                  <a:lstStyle/>
                  <a:p>
                    <a:r>
                      <a:rPr lang="en-US"/>
                      <a:t>Union
7,83 %</a:t>
                    </a:r>
                  </a:p>
                </c:rich>
              </c:tx>
              <c:showLegendKey val="0"/>
              <c:showVal val="1"/>
              <c:showCatName val="1"/>
              <c:showSerName val="0"/>
              <c:showPercent val="0"/>
              <c:showBubbleSize val="0"/>
              <c:separator>
</c:separator>
              <c:extLst>
                <c:ext xmlns:c15="http://schemas.microsoft.com/office/drawing/2012/chart" uri="{CE6537A1-D6FC-4f65-9D91-7224C49458BB}"/>
              </c:extLst>
            </c:dLbl>
            <c:spPr>
              <a:noFill/>
              <a:ln w="9525">
                <a:solidFill>
                  <a:srgbClr val="808080"/>
                </a:solidFill>
              </a:ln>
            </c:spPr>
            <c:txPr>
              <a:bodyPr/>
              <a:lstStyle/>
              <a:p>
                <a:pPr>
                  <a:defRPr sz="950" b="0" i="0" u="none" strike="noStrike" baseline="0">
                    <a:solidFill>
                      <a:srgbClr val="000000"/>
                    </a:solidFill>
                    <a:latin typeface="Calibri"/>
                    <a:ea typeface="Calibri"/>
                    <a:cs typeface="Calibri"/>
                  </a:defRPr>
                </a:pPr>
                <a:endParaRPr lang="sk-SK"/>
              </a:p>
            </c:txPr>
            <c:showLegendKey val="0"/>
            <c:showVal val="1"/>
            <c:showCatName val="1"/>
            <c:showSerName val="0"/>
            <c:showPercent val="0"/>
            <c:showBubbleSize val="0"/>
            <c:separator>
</c:separator>
            <c:showLeaderLines val="1"/>
            <c:extLst>
              <c:ext xmlns:c15="http://schemas.microsoft.com/office/drawing/2012/chart" uri="{CE6537A1-D6FC-4f65-9D91-7224C49458BB}"/>
            </c:extLst>
          </c:dLbls>
          <c:cat>
            <c:strRef>
              <c:f>správa!$D$40:$D$42</c:f>
              <c:strCache>
                <c:ptCount val="3"/>
                <c:pt idx="0">
                  <c:v>VšZP</c:v>
                </c:pt>
                <c:pt idx="1">
                  <c:v>DÔVERA</c:v>
                </c:pt>
                <c:pt idx="2">
                  <c:v>Union</c:v>
                </c:pt>
              </c:strCache>
            </c:strRef>
          </c:cat>
          <c:val>
            <c:numRef>
              <c:f>správa!$E$40:$E$42</c:f>
              <c:numCache>
                <c:formatCode>0.00%</c:formatCode>
                <c:ptCount val="3"/>
                <c:pt idx="0">
                  <c:v>0.65414945249472911</c:v>
                </c:pt>
                <c:pt idx="1">
                  <c:v>0.26755129391663496</c:v>
                </c:pt>
                <c:pt idx="2">
                  <c:v>7.8299253588635959E-2</c:v>
                </c:pt>
              </c:numCache>
            </c:numRef>
          </c:val>
        </c:ser>
        <c:dLbls>
          <c:showLegendKey val="0"/>
          <c:showVal val="0"/>
          <c:showCatName val="0"/>
          <c:showSerName val="0"/>
          <c:showPercent val="0"/>
          <c:showBubbleSize val="0"/>
          <c:showLeaderLines val="1"/>
        </c:dLbls>
      </c:pie3DChart>
      <c:spPr>
        <a:noFill/>
        <a:ln w="25400">
          <a:noFill/>
        </a:ln>
      </c:spPr>
    </c:plotArea>
    <c:plotVisOnly val="1"/>
    <c:dispBlanksAs val="zero"/>
    <c:showDLblsOverMax val="0"/>
  </c:chart>
  <c:spPr>
    <a:solidFill>
      <a:srgbClr val="FFFFFF"/>
    </a:solidFill>
    <a:ln w="3175">
      <a:noFill/>
      <a:prstDash val="solid"/>
    </a:ln>
  </c:spPr>
  <c:txPr>
    <a:bodyPr/>
    <a:lstStyle/>
    <a:p>
      <a:pPr>
        <a:defRPr sz="1000" b="0" i="0" u="none" strike="noStrike" baseline="0">
          <a:solidFill>
            <a:srgbClr val="000000"/>
          </a:solidFill>
          <a:latin typeface="Arial"/>
          <a:ea typeface="Arial"/>
          <a:cs typeface="Arial"/>
        </a:defRPr>
      </a:pPr>
      <a:endParaRPr lang="sk-SK"/>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view3D>
      <c:rotX val="30"/>
      <c:rotY val="150"/>
      <c:rAngAx val="0"/>
      <c:perspective val="0"/>
    </c:view3D>
    <c:floor>
      <c:thickness val="0"/>
    </c:floor>
    <c:sideWall>
      <c:thickness val="0"/>
    </c:sideWall>
    <c:backWall>
      <c:thickness val="0"/>
    </c:backWall>
    <c:plotArea>
      <c:layout>
        <c:manualLayout>
          <c:layoutTarget val="inner"/>
          <c:xMode val="edge"/>
          <c:yMode val="edge"/>
          <c:x val="0"/>
          <c:y val="3.3251167739653614E-2"/>
          <c:w val="1"/>
          <c:h val="0.91835387942620539"/>
        </c:manualLayout>
      </c:layout>
      <c:pie3DChart>
        <c:varyColors val="1"/>
        <c:ser>
          <c:idx val="0"/>
          <c:order val="0"/>
          <c:spPr>
            <a:solidFill>
              <a:srgbClr val="9999FF"/>
            </a:solidFill>
            <a:ln w="12700">
              <a:solidFill>
                <a:srgbClr val="000000"/>
              </a:solidFill>
              <a:prstDash val="solid"/>
            </a:ln>
          </c:spPr>
          <c:explosion val="25"/>
          <c:dPt>
            <c:idx val="0"/>
            <c:bubble3D val="0"/>
            <c:spPr>
              <a:solidFill>
                <a:srgbClr val="81DEF1"/>
              </a:solidFill>
              <a:ln w="12700">
                <a:solidFill>
                  <a:srgbClr val="000000"/>
                </a:solidFill>
                <a:prstDash val="solid"/>
              </a:ln>
            </c:spPr>
          </c:dPt>
          <c:dPt>
            <c:idx val="1"/>
            <c:bubble3D val="0"/>
            <c:spPr>
              <a:solidFill>
                <a:srgbClr val="0070C0"/>
              </a:solidFill>
              <a:ln w="12700">
                <a:solidFill>
                  <a:srgbClr val="000000"/>
                </a:solidFill>
                <a:prstDash val="solid"/>
              </a:ln>
            </c:spPr>
          </c:dPt>
          <c:dPt>
            <c:idx val="2"/>
            <c:bubble3D val="0"/>
            <c:spPr>
              <a:solidFill>
                <a:srgbClr val="84E739"/>
              </a:solidFill>
              <a:ln w="12700">
                <a:solidFill>
                  <a:srgbClr val="000000"/>
                </a:solidFill>
                <a:prstDash val="solid"/>
              </a:ln>
            </c:spPr>
          </c:dPt>
          <c:dLbls>
            <c:dLbl>
              <c:idx val="0"/>
              <c:layout>
                <c:manualLayout>
                  <c:x val="-9.2981431227123795E-2"/>
                  <c:y val="-0.33057304952084321"/>
                </c:manualLayout>
              </c:layout>
              <c:tx>
                <c:rich>
                  <a:bodyPr/>
                  <a:lstStyle/>
                  <a:p>
                    <a:r>
                      <a:rPr lang="en-US"/>
                      <a:t>VšZP
65,15 %</a:t>
                    </a:r>
                  </a:p>
                </c:rich>
              </c:tx>
              <c:showLegendKey val="0"/>
              <c:showVal val="1"/>
              <c:showCatName val="1"/>
              <c:showSerName val="0"/>
              <c:showPercent val="0"/>
              <c:showBubbleSize val="0"/>
              <c:separator>
</c:separator>
              <c:extLst>
                <c:ext xmlns:c15="http://schemas.microsoft.com/office/drawing/2012/chart" uri="{CE6537A1-D6FC-4f65-9D91-7224C49458BB}"/>
              </c:extLst>
            </c:dLbl>
            <c:dLbl>
              <c:idx val="1"/>
              <c:layout>
                <c:manualLayout>
                  <c:x val="8.8046083059193175E-2"/>
                  <c:y val="-0.13101955096715168"/>
                </c:manualLayout>
              </c:layout>
              <c:tx>
                <c:rich>
                  <a:bodyPr/>
                  <a:lstStyle/>
                  <a:p>
                    <a:r>
                      <a:rPr lang="en-US"/>
                      <a:t>DÔVERA
26,96 %</a:t>
                    </a:r>
                  </a:p>
                </c:rich>
              </c:tx>
              <c:showLegendKey val="0"/>
              <c:showVal val="1"/>
              <c:showCatName val="1"/>
              <c:showSerName val="0"/>
              <c:showPercent val="0"/>
              <c:showBubbleSize val="0"/>
              <c:separator>
</c:separator>
              <c:extLst>
                <c:ext xmlns:c15="http://schemas.microsoft.com/office/drawing/2012/chart" uri="{CE6537A1-D6FC-4f65-9D91-7224C49458BB}"/>
              </c:extLst>
            </c:dLbl>
            <c:dLbl>
              <c:idx val="2"/>
              <c:layout>
                <c:manualLayout>
                  <c:x val="0.17974667523860968"/>
                  <c:y val="-4.012652766298104E-2"/>
                </c:manualLayout>
              </c:layout>
              <c:tx>
                <c:rich>
                  <a:bodyPr/>
                  <a:lstStyle/>
                  <a:p>
                    <a:r>
                      <a:rPr lang="en-US"/>
                      <a:t>Union
7,89 %</a:t>
                    </a:r>
                  </a:p>
                </c:rich>
              </c:tx>
              <c:showLegendKey val="0"/>
              <c:showVal val="1"/>
              <c:showCatName val="1"/>
              <c:showSerName val="0"/>
              <c:showPercent val="0"/>
              <c:showBubbleSize val="0"/>
              <c:separator>
</c:separator>
              <c:extLst>
                <c:ext xmlns:c15="http://schemas.microsoft.com/office/drawing/2012/chart" uri="{CE6537A1-D6FC-4f65-9D91-7224C49458BB}"/>
              </c:extLst>
            </c:dLbl>
            <c:spPr>
              <a:noFill/>
              <a:ln w="9525">
                <a:solidFill>
                  <a:srgbClr val="808080"/>
                </a:solidFill>
              </a:ln>
            </c:spPr>
            <c:txPr>
              <a:bodyPr/>
              <a:lstStyle/>
              <a:p>
                <a:pPr>
                  <a:defRPr sz="950" b="0" i="0" u="none" strike="noStrike" baseline="0">
                    <a:solidFill>
                      <a:srgbClr val="000000"/>
                    </a:solidFill>
                    <a:latin typeface="Calibri"/>
                    <a:ea typeface="Calibri"/>
                    <a:cs typeface="Calibri"/>
                  </a:defRPr>
                </a:pPr>
                <a:endParaRPr lang="sk-SK"/>
              </a:p>
            </c:txPr>
            <c:showLegendKey val="0"/>
            <c:showVal val="1"/>
            <c:showCatName val="1"/>
            <c:showSerName val="0"/>
            <c:showPercent val="0"/>
            <c:showBubbleSize val="0"/>
            <c:separator>
</c:separator>
            <c:showLeaderLines val="1"/>
            <c:extLst>
              <c:ext xmlns:c15="http://schemas.microsoft.com/office/drawing/2012/chart" uri="{CE6537A1-D6FC-4f65-9D91-7224C49458BB}"/>
            </c:extLst>
          </c:dLbls>
          <c:cat>
            <c:strRef>
              <c:f>správa!$D$62:$D$64</c:f>
              <c:strCache>
                <c:ptCount val="3"/>
                <c:pt idx="0">
                  <c:v>VšZP</c:v>
                </c:pt>
                <c:pt idx="1">
                  <c:v>DÔVERA</c:v>
                </c:pt>
                <c:pt idx="2">
                  <c:v>Union</c:v>
                </c:pt>
              </c:strCache>
            </c:strRef>
          </c:cat>
          <c:val>
            <c:numRef>
              <c:f>správa!$E$62:$E$64</c:f>
              <c:numCache>
                <c:formatCode>0.00%</c:formatCode>
                <c:ptCount val="3"/>
                <c:pt idx="0">
                  <c:v>0.65153305036481457</c:v>
                </c:pt>
                <c:pt idx="1">
                  <c:v>0.26959195706228617</c:v>
                </c:pt>
                <c:pt idx="2">
                  <c:v>7.8874992572899205E-2</c:v>
                </c:pt>
              </c:numCache>
            </c:numRef>
          </c:val>
        </c:ser>
        <c:dLbls>
          <c:showLegendKey val="0"/>
          <c:showVal val="0"/>
          <c:showCatName val="0"/>
          <c:showSerName val="0"/>
          <c:showPercent val="0"/>
          <c:showBubbleSize val="0"/>
          <c:showLeaderLines val="1"/>
        </c:dLbls>
      </c:pie3DChart>
      <c:spPr>
        <a:noFill/>
        <a:ln w="25400">
          <a:noFill/>
        </a:ln>
      </c:spPr>
    </c:plotArea>
    <c:plotVisOnly val="1"/>
    <c:dispBlanksAs val="zero"/>
    <c:showDLblsOverMax val="0"/>
  </c:chart>
  <c:spPr>
    <a:solidFill>
      <a:srgbClr val="FFFFFF"/>
    </a:solidFill>
    <a:ln w="3175">
      <a:noFill/>
      <a:prstDash val="solid"/>
    </a:ln>
  </c:spPr>
  <c:txPr>
    <a:bodyPr/>
    <a:lstStyle/>
    <a:p>
      <a:pPr>
        <a:defRPr sz="1025" b="0" i="0" u="none" strike="noStrike" baseline="0">
          <a:solidFill>
            <a:srgbClr val="000000"/>
          </a:solidFill>
          <a:latin typeface="Arial"/>
          <a:ea typeface="Arial"/>
          <a:cs typeface="Arial"/>
        </a:defRPr>
      </a:pPr>
      <a:endParaRPr lang="sk-SK"/>
    </a:p>
  </c:txPr>
  <c:externalData r:id="rId2">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7529333723755764E-2"/>
          <c:y val="0.14361098007910303"/>
          <c:w val="0.83970252538228463"/>
          <c:h val="0.62442457722118072"/>
        </c:manualLayout>
      </c:layout>
      <c:barChart>
        <c:barDir val="col"/>
        <c:grouping val="clustered"/>
        <c:varyColors val="0"/>
        <c:ser>
          <c:idx val="0"/>
          <c:order val="0"/>
          <c:tx>
            <c:strRef>
              <c:f>správa!$I$64</c:f>
              <c:strCache>
                <c:ptCount val="1"/>
                <c:pt idx="0">
                  <c:v>rok 2015</c:v>
                </c:pt>
              </c:strCache>
            </c:strRef>
          </c:tx>
          <c:spPr>
            <a:solidFill>
              <a:srgbClr val="FFFF99"/>
            </a:solidFill>
            <a:ln>
              <a:solidFill>
                <a:sysClr val="windowText" lastClr="000000">
                  <a:lumMod val="50000"/>
                  <a:lumOff val="50000"/>
                </a:sysClr>
              </a:solidFill>
            </a:ln>
            <a:effectLst>
              <a:innerShdw blurRad="177800" dist="127000">
                <a:sysClr val="window" lastClr="FFFFFF">
                  <a:lumMod val="50000"/>
                  <a:alpha val="50000"/>
                </a:sysClr>
              </a:innerShdw>
            </a:effectLst>
          </c:spPr>
          <c:invertIfNegative val="0"/>
          <c:cat>
            <c:strRef>
              <c:f>správa!$H$65:$H$68</c:f>
              <c:strCache>
                <c:ptCount val="4"/>
                <c:pt idx="0">
                  <c:v>Lekárenská ZS</c:v>
                </c:pt>
                <c:pt idx="1">
                  <c:v>Ústavná ZS</c:v>
                </c:pt>
                <c:pt idx="2">
                  <c:v>Ambulantná ZS</c:v>
                </c:pt>
                <c:pt idx="3">
                  <c:v>Ostatná ZS</c:v>
                </c:pt>
              </c:strCache>
            </c:strRef>
          </c:cat>
          <c:val>
            <c:numRef>
              <c:f>správa!$I$65:$I$68</c:f>
              <c:numCache>
                <c:formatCode>#,##0</c:formatCode>
                <c:ptCount val="4"/>
                <c:pt idx="0">
                  <c:v>1205439763.4200001</c:v>
                </c:pt>
                <c:pt idx="1">
                  <c:v>1354255909.99</c:v>
                </c:pt>
                <c:pt idx="2">
                  <c:v>1377076683.24</c:v>
                </c:pt>
                <c:pt idx="3">
                  <c:v>1027929156.1099997</c:v>
                </c:pt>
              </c:numCache>
            </c:numRef>
          </c:val>
        </c:ser>
        <c:ser>
          <c:idx val="1"/>
          <c:order val="1"/>
          <c:tx>
            <c:strRef>
              <c:f>správa!$J$64</c:f>
              <c:strCache>
                <c:ptCount val="1"/>
                <c:pt idx="0">
                  <c:v>rok 2016</c:v>
                </c:pt>
              </c:strCache>
            </c:strRef>
          </c:tx>
          <c:spPr>
            <a:solidFill>
              <a:srgbClr val="92D050"/>
            </a:solidFill>
            <a:ln>
              <a:solidFill>
                <a:sysClr val="windowText" lastClr="000000">
                  <a:lumMod val="50000"/>
                  <a:lumOff val="50000"/>
                </a:sysClr>
              </a:solidFill>
            </a:ln>
            <a:effectLst>
              <a:innerShdw blurRad="177800" dist="127000">
                <a:sysClr val="window" lastClr="FFFFFF">
                  <a:lumMod val="50000"/>
                  <a:alpha val="50000"/>
                </a:sysClr>
              </a:innerShdw>
            </a:effectLst>
          </c:spPr>
          <c:invertIfNegative val="0"/>
          <c:cat>
            <c:strRef>
              <c:f>správa!$H$65:$H$68</c:f>
              <c:strCache>
                <c:ptCount val="4"/>
                <c:pt idx="0">
                  <c:v>Lekárenská ZS</c:v>
                </c:pt>
                <c:pt idx="1">
                  <c:v>Ústavná ZS</c:v>
                </c:pt>
                <c:pt idx="2">
                  <c:v>Ambulantná ZS</c:v>
                </c:pt>
                <c:pt idx="3">
                  <c:v>Ostatná ZS</c:v>
                </c:pt>
              </c:strCache>
            </c:strRef>
          </c:cat>
          <c:val>
            <c:numRef>
              <c:f>správa!$J$65:$J$68</c:f>
              <c:numCache>
                <c:formatCode>#,##0</c:formatCode>
                <c:ptCount val="4"/>
                <c:pt idx="0">
                  <c:v>1269435095.04</c:v>
                </c:pt>
                <c:pt idx="1">
                  <c:v>1450985805.1700001</c:v>
                </c:pt>
                <c:pt idx="2">
                  <c:v>1502675713.6700001</c:v>
                </c:pt>
                <c:pt idx="3">
                  <c:v>1023555336.9200001</c:v>
                </c:pt>
              </c:numCache>
            </c:numRef>
          </c:val>
        </c:ser>
        <c:dLbls>
          <c:showLegendKey val="0"/>
          <c:showVal val="0"/>
          <c:showCatName val="0"/>
          <c:showSerName val="0"/>
          <c:showPercent val="0"/>
          <c:showBubbleSize val="0"/>
        </c:dLbls>
        <c:gapWidth val="200"/>
        <c:axId val="125065088"/>
        <c:axId val="125066624"/>
      </c:barChart>
      <c:catAx>
        <c:axId val="125065088"/>
        <c:scaling>
          <c:orientation val="minMax"/>
        </c:scaling>
        <c:delete val="0"/>
        <c:axPos val="b"/>
        <c:numFmt formatCode="General" sourceLinked="0"/>
        <c:majorTickMark val="out"/>
        <c:minorTickMark val="none"/>
        <c:tickLblPos val="nextTo"/>
        <c:txPr>
          <a:bodyPr/>
          <a:lstStyle/>
          <a:p>
            <a:pPr>
              <a:defRPr sz="900" b="0"/>
            </a:pPr>
            <a:endParaRPr lang="sk-SK"/>
          </a:p>
        </c:txPr>
        <c:crossAx val="125066624"/>
        <c:crosses val="autoZero"/>
        <c:auto val="1"/>
        <c:lblAlgn val="ctr"/>
        <c:lblOffset val="100"/>
        <c:noMultiLvlLbl val="0"/>
      </c:catAx>
      <c:valAx>
        <c:axId val="125066624"/>
        <c:scaling>
          <c:orientation val="minMax"/>
        </c:scaling>
        <c:delete val="0"/>
        <c:axPos val="l"/>
        <c:majorGridlines>
          <c:spPr>
            <a:ln>
              <a:solidFill>
                <a:sysClr val="window" lastClr="FFFFFF">
                  <a:lumMod val="50000"/>
                </a:sysClr>
              </a:solidFill>
              <a:prstDash val="sysDot"/>
            </a:ln>
          </c:spPr>
        </c:majorGridlines>
        <c:numFmt formatCode="#,##0" sourceLinked="1"/>
        <c:majorTickMark val="out"/>
        <c:minorTickMark val="none"/>
        <c:tickLblPos val="nextTo"/>
        <c:txPr>
          <a:bodyPr/>
          <a:lstStyle/>
          <a:p>
            <a:pPr>
              <a:defRPr sz="900" baseline="0">
                <a:latin typeface="Arial Narrow" pitchFamily="34" charset="0"/>
              </a:defRPr>
            </a:pPr>
            <a:endParaRPr lang="sk-SK"/>
          </a:p>
        </c:txPr>
        <c:crossAx val="125065088"/>
        <c:crosses val="autoZero"/>
        <c:crossBetween val="between"/>
        <c:majorUnit val="400000000"/>
        <c:dispUnits>
          <c:builtInUnit val="millions"/>
          <c:dispUnitsLbl>
            <c:layout>
              <c:manualLayout>
                <c:xMode val="edge"/>
                <c:yMode val="edge"/>
                <c:x val="1.1060600593682652E-2"/>
                <c:y val="2.2787474146376874E-2"/>
              </c:manualLayout>
            </c:layout>
            <c:tx>
              <c:rich>
                <a:bodyPr rot="0" vert="horz"/>
                <a:lstStyle/>
                <a:p>
                  <a:pPr>
                    <a:defRPr b="0"/>
                  </a:pPr>
                  <a:r>
                    <a:rPr lang="sk-SK" b="0"/>
                    <a:t>v mil.</a:t>
                  </a:r>
                </a:p>
              </c:rich>
            </c:tx>
          </c:dispUnitsLbl>
        </c:dispUnits>
      </c:valAx>
      <c:spPr>
        <a:ln>
          <a:solidFill>
            <a:sysClr val="windowText" lastClr="000000">
              <a:lumMod val="50000"/>
              <a:lumOff val="50000"/>
            </a:sysClr>
          </a:solidFill>
        </a:ln>
      </c:spPr>
    </c:plotArea>
    <c:legend>
      <c:legendPos val="b"/>
      <c:layout>
        <c:manualLayout>
          <c:xMode val="edge"/>
          <c:yMode val="edge"/>
          <c:x val="0.70291425601627566"/>
          <c:y val="0.87488842120541388"/>
          <c:w val="0.257187697075623"/>
          <c:h val="0.10428439092172302"/>
        </c:manualLayout>
      </c:layout>
      <c:overlay val="0"/>
      <c:spPr>
        <a:ln>
          <a:solidFill>
            <a:sysClr val="windowText" lastClr="000000">
              <a:lumMod val="50000"/>
              <a:lumOff val="50000"/>
            </a:sysClr>
          </a:solidFill>
        </a:ln>
      </c:spPr>
    </c:legend>
    <c:plotVisOnly val="1"/>
    <c:dispBlanksAs val="gap"/>
    <c:showDLblsOverMax val="0"/>
  </c:chart>
  <c:spPr>
    <a:ln>
      <a:noFill/>
    </a:ln>
  </c:spPr>
  <c:externalData r:id="rId2">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5812462948157013"/>
          <c:y val="3.824531531982691E-2"/>
          <c:w val="0.81313078933989269"/>
          <c:h val="0.76890691225434282"/>
        </c:manualLayout>
      </c:layout>
      <c:barChart>
        <c:barDir val="col"/>
        <c:grouping val="clustered"/>
        <c:varyColors val="0"/>
        <c:ser>
          <c:idx val="0"/>
          <c:order val="0"/>
          <c:tx>
            <c:strRef>
              <c:f>správa!$I$45</c:f>
              <c:strCache>
                <c:ptCount val="1"/>
                <c:pt idx="0">
                  <c:v>rok 2015</c:v>
                </c:pt>
              </c:strCache>
            </c:strRef>
          </c:tx>
          <c:spPr>
            <a:solidFill>
              <a:srgbClr val="FFFF99"/>
            </a:solidFill>
            <a:ln>
              <a:solidFill>
                <a:sysClr val="windowText" lastClr="000000">
                  <a:lumMod val="50000"/>
                  <a:lumOff val="50000"/>
                </a:sysClr>
              </a:solidFill>
            </a:ln>
            <a:effectLst>
              <a:innerShdw blurRad="190500" dist="101600">
                <a:sysClr val="window" lastClr="FFFFFF">
                  <a:lumMod val="50000"/>
                  <a:alpha val="50000"/>
                </a:sysClr>
              </a:innerShdw>
            </a:effectLst>
          </c:spPr>
          <c:invertIfNegative val="0"/>
          <c:dLbls>
            <c:dLbl>
              <c:idx val="0"/>
              <c:layout>
                <c:manualLayout>
                  <c:x val="0"/>
                  <c:y val="-2.7777777777777776E-2"/>
                </c:manualLayout>
              </c:layout>
              <c:showLegendKey val="0"/>
              <c:showVal val="1"/>
              <c:showCatName val="0"/>
              <c:showSerName val="0"/>
              <c:showPercent val="0"/>
              <c:showBubbleSize val="0"/>
              <c:extLst>
                <c:ext xmlns:c15="http://schemas.microsoft.com/office/drawing/2012/chart" uri="{CE6537A1-D6FC-4f65-9D91-7224C49458BB}"/>
              </c:extLst>
            </c:dLbl>
            <c:dLbl>
              <c:idx val="1"/>
              <c:layout>
                <c:manualLayout>
                  <c:x val="5.5555555555556061E-3"/>
                  <c:y val="-5.0925925925925881E-2"/>
                </c:manualLayout>
              </c:layout>
              <c:showLegendKey val="0"/>
              <c:showVal val="1"/>
              <c:showCatName val="0"/>
              <c:showSerName val="0"/>
              <c:showPercent val="0"/>
              <c:showBubbleSize val="0"/>
              <c:extLst>
                <c:ext xmlns:c15="http://schemas.microsoft.com/office/drawing/2012/chart" uri="{CE6537A1-D6FC-4f65-9D91-7224C49458BB}"/>
              </c:extLst>
            </c:dLbl>
            <c:dLbl>
              <c:idx val="2"/>
              <c:layout>
                <c:manualLayout>
                  <c:x val="0"/>
                  <c:y val="-4.1666666666666664E-2"/>
                </c:manualLayout>
              </c:layout>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sz="900"/>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správa!$H$46:$H$48</c:f>
              <c:strCache>
                <c:ptCount val="3"/>
                <c:pt idx="0">
                  <c:v>VšZP</c:v>
                </c:pt>
                <c:pt idx="1">
                  <c:v>DÔVERA</c:v>
                </c:pt>
                <c:pt idx="2">
                  <c:v>Union </c:v>
                </c:pt>
              </c:strCache>
            </c:strRef>
          </c:cat>
          <c:val>
            <c:numRef>
              <c:f>správa!$I$46:$I$48</c:f>
              <c:numCache>
                <c:formatCode>#,##0.0</c:formatCode>
                <c:ptCount val="3"/>
                <c:pt idx="0">
                  <c:v>850.34376398958136</c:v>
                </c:pt>
                <c:pt idx="1">
                  <c:v>653.84255485447181</c:v>
                </c:pt>
                <c:pt idx="2">
                  <c:v>571.10206775284405</c:v>
                </c:pt>
              </c:numCache>
            </c:numRef>
          </c:val>
        </c:ser>
        <c:ser>
          <c:idx val="1"/>
          <c:order val="1"/>
          <c:tx>
            <c:strRef>
              <c:f>správa!$J$45</c:f>
              <c:strCache>
                <c:ptCount val="1"/>
                <c:pt idx="0">
                  <c:v>rok 2016</c:v>
                </c:pt>
              </c:strCache>
            </c:strRef>
          </c:tx>
          <c:spPr>
            <a:solidFill>
              <a:srgbClr val="92D050"/>
            </a:solidFill>
            <a:ln>
              <a:solidFill>
                <a:sysClr val="windowText" lastClr="000000">
                  <a:lumMod val="50000"/>
                  <a:lumOff val="50000"/>
                </a:sysClr>
              </a:solidFill>
            </a:ln>
            <a:effectLst>
              <a:innerShdw blurRad="190500" dist="101600">
                <a:sysClr val="windowText" lastClr="000000">
                  <a:lumMod val="50000"/>
                  <a:lumOff val="50000"/>
                  <a:alpha val="50000"/>
                </a:sysClr>
              </a:innerShdw>
            </a:effectLst>
          </c:spPr>
          <c:invertIfNegative val="0"/>
          <c:dLbls>
            <c:dLbl>
              <c:idx val="0"/>
              <c:layout>
                <c:manualLayout>
                  <c:x val="1.388896717293271E-2"/>
                  <c:y val="-6.3331051968743453E-3"/>
                </c:manualLayout>
              </c:layout>
              <c:showLegendKey val="0"/>
              <c:showVal val="1"/>
              <c:showCatName val="0"/>
              <c:showSerName val="0"/>
              <c:showPercent val="0"/>
              <c:showBubbleSize val="0"/>
              <c:extLst>
                <c:ext xmlns:c15="http://schemas.microsoft.com/office/drawing/2012/chart" uri="{CE6537A1-D6FC-4f65-9D91-7224C49458BB}"/>
              </c:extLst>
            </c:dLbl>
            <c:dLbl>
              <c:idx val="1"/>
              <c:layout>
                <c:manualLayout>
                  <c:x val="2.7777777777777776E-2"/>
                  <c:y val="-2.7777777777777776E-2"/>
                </c:manualLayout>
              </c:layout>
              <c:showLegendKey val="0"/>
              <c:showVal val="1"/>
              <c:showCatName val="0"/>
              <c:showSerName val="0"/>
              <c:showPercent val="0"/>
              <c:showBubbleSize val="0"/>
              <c:extLst>
                <c:ext xmlns:c15="http://schemas.microsoft.com/office/drawing/2012/chart" uri="{CE6537A1-D6FC-4f65-9D91-7224C49458BB}"/>
              </c:extLst>
            </c:dLbl>
            <c:dLbl>
              <c:idx val="2"/>
              <c:layout>
                <c:manualLayout>
                  <c:x val="4.7721953112993187E-3"/>
                  <c:y val="-5.0074097979972192E-2"/>
                </c:manualLayout>
              </c:layout>
              <c:showLegendKey val="0"/>
              <c:showVal val="1"/>
              <c:showCatName val="0"/>
              <c:showSerName val="0"/>
              <c:showPercent val="0"/>
              <c:showBubbleSize val="0"/>
              <c:extLst>
                <c:ext xmlns:c15="http://schemas.microsoft.com/office/drawing/2012/chart" uri="{CE6537A1-D6FC-4f65-9D91-7224C49458BB}"/>
              </c:extLst>
            </c:dLbl>
            <c:numFmt formatCode="#,##0.00" sourceLinked="0"/>
            <c:spPr>
              <a:noFill/>
              <a:ln>
                <a:noFill/>
              </a:ln>
              <a:effectLst/>
            </c:spPr>
            <c:txPr>
              <a:bodyPr/>
              <a:lstStyle/>
              <a:p>
                <a:pPr>
                  <a:defRPr sz="900"/>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správa!$H$46:$H$48</c:f>
              <c:strCache>
                <c:ptCount val="3"/>
                <c:pt idx="0">
                  <c:v>VšZP</c:v>
                </c:pt>
                <c:pt idx="1">
                  <c:v>DÔVERA</c:v>
                </c:pt>
                <c:pt idx="2">
                  <c:v>Union </c:v>
                </c:pt>
              </c:strCache>
            </c:strRef>
          </c:cat>
          <c:val>
            <c:numRef>
              <c:f>správa!$J$46:$J$48</c:f>
              <c:numCache>
                <c:formatCode>#,##0.0</c:formatCode>
                <c:ptCount val="3"/>
                <c:pt idx="0">
                  <c:v>924.99132118867954</c:v>
                </c:pt>
                <c:pt idx="1">
                  <c:v>701.57197300863106</c:v>
                </c:pt>
                <c:pt idx="2">
                  <c:v>602.45309188511646</c:v>
                </c:pt>
              </c:numCache>
            </c:numRef>
          </c:val>
        </c:ser>
        <c:dLbls>
          <c:showLegendKey val="0"/>
          <c:showVal val="1"/>
          <c:showCatName val="0"/>
          <c:showSerName val="0"/>
          <c:showPercent val="0"/>
          <c:showBubbleSize val="0"/>
        </c:dLbls>
        <c:gapWidth val="280"/>
        <c:axId val="126243968"/>
        <c:axId val="126245504"/>
      </c:barChart>
      <c:catAx>
        <c:axId val="126243968"/>
        <c:scaling>
          <c:orientation val="minMax"/>
        </c:scaling>
        <c:delete val="0"/>
        <c:axPos val="b"/>
        <c:numFmt formatCode="General" sourceLinked="0"/>
        <c:majorTickMark val="none"/>
        <c:minorTickMark val="none"/>
        <c:tickLblPos val="nextTo"/>
        <c:txPr>
          <a:bodyPr/>
          <a:lstStyle/>
          <a:p>
            <a:pPr>
              <a:defRPr sz="900"/>
            </a:pPr>
            <a:endParaRPr lang="sk-SK"/>
          </a:p>
        </c:txPr>
        <c:crossAx val="126245504"/>
        <c:crosses val="autoZero"/>
        <c:auto val="1"/>
        <c:lblAlgn val="ctr"/>
        <c:lblOffset val="100"/>
        <c:noMultiLvlLbl val="0"/>
      </c:catAx>
      <c:valAx>
        <c:axId val="126245504"/>
        <c:scaling>
          <c:orientation val="minMax"/>
          <c:max val="1100"/>
          <c:min val="0"/>
        </c:scaling>
        <c:delete val="0"/>
        <c:axPos val="l"/>
        <c:majorGridlines>
          <c:spPr>
            <a:ln>
              <a:solidFill>
                <a:srgbClr val="808080"/>
              </a:solidFill>
              <a:prstDash val="sysDot"/>
            </a:ln>
          </c:spPr>
        </c:majorGridlines>
        <c:title>
          <c:tx>
            <c:rich>
              <a:bodyPr rot="0" vert="horz"/>
              <a:lstStyle/>
              <a:p>
                <a:pPr>
                  <a:defRPr b="0"/>
                </a:pPr>
                <a:r>
                  <a:rPr lang="sk-SK" sz="900" b="0" i="0" u="none" strike="noStrike" baseline="0">
                    <a:effectLst/>
                  </a:rPr>
                  <a:t>eur/poist</a:t>
                </a:r>
                <a:endParaRPr lang="sk-SK" sz="900" b="0"/>
              </a:p>
            </c:rich>
          </c:tx>
          <c:layout>
            <c:manualLayout>
              <c:xMode val="edge"/>
              <c:yMode val="edge"/>
              <c:x val="4.5142686329928178E-4"/>
              <c:y val="0.15413501757509993"/>
            </c:manualLayout>
          </c:layout>
          <c:overlay val="0"/>
          <c:spPr>
            <a:ln>
              <a:solidFill>
                <a:srgbClr val="808080"/>
              </a:solidFill>
            </a:ln>
          </c:spPr>
        </c:title>
        <c:numFmt formatCode="#,##0" sourceLinked="0"/>
        <c:majorTickMark val="out"/>
        <c:minorTickMark val="none"/>
        <c:tickLblPos val="nextTo"/>
        <c:crossAx val="126243968"/>
        <c:crosses val="autoZero"/>
        <c:crossBetween val="between"/>
      </c:valAx>
      <c:spPr>
        <a:ln>
          <a:solidFill>
            <a:srgbClr val="808080"/>
          </a:solidFill>
        </a:ln>
      </c:spPr>
    </c:plotArea>
    <c:legend>
      <c:legendPos val="b"/>
      <c:layout>
        <c:manualLayout>
          <c:xMode val="edge"/>
          <c:yMode val="edge"/>
          <c:x val="0.70312379638282629"/>
          <c:y val="0.91706454096064849"/>
          <c:w val="0.26794856031004233"/>
          <c:h val="8.1664042170004322E-2"/>
        </c:manualLayout>
      </c:layout>
      <c:overlay val="0"/>
      <c:spPr>
        <a:ln>
          <a:solidFill>
            <a:sysClr val="windowText" lastClr="000000">
              <a:lumMod val="50000"/>
              <a:lumOff val="50000"/>
            </a:sysClr>
          </a:solidFill>
        </a:ln>
      </c:spPr>
      <c:txPr>
        <a:bodyPr/>
        <a:lstStyle/>
        <a:p>
          <a:pPr>
            <a:defRPr sz="900"/>
          </a:pPr>
          <a:endParaRPr lang="sk-SK"/>
        </a:p>
      </c:txPr>
    </c:legend>
    <c:plotVisOnly val="1"/>
    <c:dispBlanksAs val="gap"/>
    <c:showDLblsOverMax val="0"/>
  </c:chart>
  <c:spPr>
    <a:ln>
      <a:noFill/>
    </a:ln>
  </c:spPr>
  <c:externalData r:id="rId2">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5"/>
    </mc:Choice>
    <mc:Fallback>
      <c:style val="5"/>
    </mc:Fallback>
  </mc:AlternateContent>
  <c:clrMapOvr bg1="lt1" tx1="dk1" bg2="lt2" tx2="dk2" accent1="accent1" accent2="accent2" accent3="accent3" accent4="accent4" accent5="accent5" accent6="accent6" hlink="hlink" folHlink="folHlink"/>
  <c:chart>
    <c:title>
      <c:tx>
        <c:rich>
          <a:bodyPr/>
          <a:lstStyle/>
          <a:p>
            <a:pPr>
              <a:defRPr sz="800">
                <a:latin typeface="Arial Narrow" pitchFamily="34" charset="0"/>
              </a:defRPr>
            </a:pPr>
            <a:r>
              <a:rPr lang="sk-SK" sz="800">
                <a:latin typeface="Arial Narrow" pitchFamily="34" charset="0"/>
              </a:rPr>
              <a:t>Stav evidenčne</a:t>
            </a:r>
            <a:r>
              <a:rPr lang="sk-SK" sz="800" baseline="0">
                <a:latin typeface="Arial Narrow" pitchFamily="34" charset="0"/>
              </a:rPr>
              <a:t> uznaných výkonov v mil. </a:t>
            </a:r>
            <a:r>
              <a:rPr lang="sk-SK" sz="800" b="1" i="0" u="none" strike="noStrike" kern="1200" baseline="0">
                <a:solidFill>
                  <a:sysClr val="windowText" lastClr="000000"/>
                </a:solidFill>
                <a:latin typeface="Arial Narrow" pitchFamily="34" charset="0"/>
                <a:ea typeface="+mn-ea"/>
                <a:cs typeface="+mn-cs"/>
              </a:rPr>
              <a:t>eur</a:t>
            </a:r>
            <a:endParaRPr lang="sk-SK" sz="800">
              <a:latin typeface="Arial Narrow" pitchFamily="34" charset="0"/>
            </a:endParaRPr>
          </a:p>
        </c:rich>
      </c:tx>
      <c:overlay val="0"/>
    </c:title>
    <c:autoTitleDeleted val="0"/>
    <c:plotArea>
      <c:layout>
        <c:manualLayout>
          <c:layoutTarget val="inner"/>
          <c:xMode val="edge"/>
          <c:yMode val="edge"/>
          <c:x val="0.21786161138497293"/>
          <c:y val="0.157035553329995"/>
          <c:w val="0.75546462564204064"/>
          <c:h val="0.7316880833060615"/>
        </c:manualLayout>
      </c:layout>
      <c:barChart>
        <c:barDir val="col"/>
        <c:grouping val="clustered"/>
        <c:varyColors val="0"/>
        <c:ser>
          <c:idx val="0"/>
          <c:order val="0"/>
          <c:tx>
            <c:strRef>
              <c:f>Hárok1!$B$4</c:f>
              <c:strCache>
                <c:ptCount val="1"/>
                <c:pt idx="0">
                  <c:v>Trend evidnečne uznaných výkonov v mil €</c:v>
                </c:pt>
              </c:strCache>
            </c:strRef>
          </c:tx>
          <c:spPr>
            <a:solidFill>
              <a:srgbClr val="FFFF00"/>
            </a:solidFill>
            <a:ln>
              <a:solidFill>
                <a:srgbClr val="FFFF00"/>
              </a:solidFill>
            </a:ln>
            <a:effectLst>
              <a:innerShdw blurRad="127000" dist="101600">
                <a:schemeClr val="tx1">
                  <a:lumMod val="65000"/>
                  <a:lumOff val="35000"/>
                  <a:alpha val="50000"/>
                </a:schemeClr>
              </a:innerShdw>
            </a:effectLst>
          </c:spPr>
          <c:invertIfNegative val="0"/>
          <c:trendline>
            <c:spPr>
              <a:ln>
                <a:prstDash val="dash"/>
              </a:ln>
            </c:spPr>
            <c:trendlineType val="linear"/>
            <c:dispRSqr val="0"/>
            <c:dispEq val="0"/>
          </c:trendline>
          <c:cat>
            <c:strRef>
              <c:f>Hárok1!$C$3:$D$3</c:f>
              <c:strCache>
                <c:ptCount val="2"/>
                <c:pt idx="0">
                  <c:v>rok 2014</c:v>
                </c:pt>
                <c:pt idx="1">
                  <c:v>rok 2015</c:v>
                </c:pt>
              </c:strCache>
            </c:strRef>
          </c:cat>
          <c:val>
            <c:numRef>
              <c:f>Hárok1!$C$4:$D$4</c:f>
              <c:numCache>
                <c:formatCode>General</c:formatCode>
                <c:ptCount val="2"/>
                <c:pt idx="0">
                  <c:v>4001</c:v>
                </c:pt>
                <c:pt idx="1">
                  <c:v>4241</c:v>
                </c:pt>
              </c:numCache>
            </c:numRef>
          </c:val>
        </c:ser>
        <c:ser>
          <c:idx val="1"/>
          <c:order val="1"/>
          <c:tx>
            <c:strRef>
              <c:f>Hárok1!$B$5</c:f>
              <c:strCache>
                <c:ptCount val="1"/>
                <c:pt idx="0">
                  <c:v> </c:v>
                </c:pt>
              </c:strCache>
            </c:strRef>
          </c:tx>
          <c:invertIfNegative val="0"/>
          <c:cat>
            <c:strRef>
              <c:f>Hárok1!$C$3:$D$3</c:f>
              <c:strCache>
                <c:ptCount val="2"/>
                <c:pt idx="0">
                  <c:v>rok 2014</c:v>
                </c:pt>
                <c:pt idx="1">
                  <c:v>rok 2015</c:v>
                </c:pt>
              </c:strCache>
            </c:strRef>
          </c:cat>
          <c:val>
            <c:numRef>
              <c:f>Hárok1!$C$5:$D$5</c:f>
              <c:numCache>
                <c:formatCode>General</c:formatCode>
                <c:ptCount val="2"/>
                <c:pt idx="0">
                  <c:v>0</c:v>
                </c:pt>
                <c:pt idx="1">
                  <c:v>0</c:v>
                </c:pt>
              </c:numCache>
            </c:numRef>
          </c:val>
        </c:ser>
        <c:dLbls>
          <c:showLegendKey val="0"/>
          <c:showVal val="0"/>
          <c:showCatName val="0"/>
          <c:showSerName val="0"/>
          <c:showPercent val="0"/>
          <c:showBubbleSize val="0"/>
        </c:dLbls>
        <c:gapWidth val="150"/>
        <c:axId val="125157760"/>
        <c:axId val="125159296"/>
      </c:barChart>
      <c:catAx>
        <c:axId val="125157760"/>
        <c:scaling>
          <c:orientation val="minMax"/>
        </c:scaling>
        <c:delete val="0"/>
        <c:axPos val="b"/>
        <c:numFmt formatCode="General" sourceLinked="0"/>
        <c:majorTickMark val="none"/>
        <c:minorTickMark val="none"/>
        <c:tickLblPos val="none"/>
        <c:txPr>
          <a:bodyPr/>
          <a:lstStyle/>
          <a:p>
            <a:pPr>
              <a:defRPr sz="900" baseline="0">
                <a:latin typeface="Arial Narrow" pitchFamily="34" charset="0"/>
              </a:defRPr>
            </a:pPr>
            <a:endParaRPr lang="sk-SK"/>
          </a:p>
        </c:txPr>
        <c:crossAx val="125159296"/>
        <c:crosses val="autoZero"/>
        <c:auto val="0"/>
        <c:lblAlgn val="ctr"/>
        <c:lblOffset val="100"/>
        <c:noMultiLvlLbl val="0"/>
      </c:catAx>
      <c:valAx>
        <c:axId val="125159296"/>
        <c:scaling>
          <c:orientation val="minMax"/>
        </c:scaling>
        <c:delete val="0"/>
        <c:axPos val="l"/>
        <c:majorGridlines/>
        <c:numFmt formatCode="General" sourceLinked="1"/>
        <c:majorTickMark val="none"/>
        <c:minorTickMark val="none"/>
        <c:tickLblPos val="nextTo"/>
        <c:txPr>
          <a:bodyPr/>
          <a:lstStyle/>
          <a:p>
            <a:pPr>
              <a:defRPr sz="900" baseline="0">
                <a:latin typeface="Arial Narrow" pitchFamily="34" charset="0"/>
              </a:defRPr>
            </a:pPr>
            <a:endParaRPr lang="sk-SK"/>
          </a:p>
        </c:txPr>
        <c:crossAx val="125157760"/>
        <c:crosses val="autoZero"/>
        <c:crossBetween val="between"/>
      </c:valAx>
    </c:plotArea>
    <c:plotVisOnly val="1"/>
    <c:dispBlanksAs val="gap"/>
    <c:showDLblsOverMax val="0"/>
  </c:chart>
  <c:externalData r:id="rId2">
    <c:autoUpdate val="0"/>
  </c:externalData>
  <c:userShapes r:id="rId3"/>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5"/>
    </mc:Choice>
    <mc:Fallback>
      <c:style val="5"/>
    </mc:Fallback>
  </mc:AlternateContent>
  <c:clrMapOvr bg1="lt1" tx1="dk1" bg2="lt2" tx2="dk2" accent1="accent1" accent2="accent2" accent3="accent3" accent4="accent4" accent5="accent5" accent6="accent6" hlink="hlink" folHlink="folHlink"/>
  <c:chart>
    <c:title>
      <c:tx>
        <c:rich>
          <a:bodyPr/>
          <a:lstStyle/>
          <a:p>
            <a:pPr>
              <a:defRPr sz="900">
                <a:latin typeface="Arial Narrow" pitchFamily="34" charset="0"/>
              </a:defRPr>
            </a:pPr>
            <a:r>
              <a:rPr lang="sk-SK" sz="900">
                <a:latin typeface="Arial Narrow" pitchFamily="34" charset="0"/>
              </a:rPr>
              <a:t>Porovnanie </a:t>
            </a:r>
            <a:r>
              <a:rPr lang="en-US" sz="900">
                <a:latin typeface="Arial Narrow" pitchFamily="34" charset="0"/>
              </a:rPr>
              <a:t>finančne uznaných výkonov a ich úhrad v mil</a:t>
            </a:r>
            <a:r>
              <a:rPr lang="sk-SK" sz="900">
                <a:latin typeface="Arial Narrow" pitchFamily="34" charset="0"/>
              </a:rPr>
              <a:t>. </a:t>
            </a:r>
            <a:r>
              <a:rPr lang="sk-SK" sz="900" b="1" i="0" u="none" strike="noStrike" kern="1200" baseline="0">
                <a:solidFill>
                  <a:sysClr val="windowText" lastClr="000000"/>
                </a:solidFill>
                <a:latin typeface="Arial Narrow" pitchFamily="34" charset="0"/>
                <a:ea typeface="+mn-ea"/>
                <a:cs typeface="+mn-cs"/>
              </a:rPr>
              <a:t>eur</a:t>
            </a:r>
            <a:endParaRPr lang="en-US" sz="900">
              <a:latin typeface="Arial Narrow" pitchFamily="34" charset="0"/>
            </a:endParaRPr>
          </a:p>
        </c:rich>
      </c:tx>
      <c:layout>
        <c:manualLayout>
          <c:xMode val="edge"/>
          <c:yMode val="edge"/>
          <c:x val="0.12811132842998438"/>
          <c:y val="2.7139528189922674E-2"/>
        </c:manualLayout>
      </c:layout>
      <c:overlay val="0"/>
    </c:title>
    <c:autoTitleDeleted val="0"/>
    <c:plotArea>
      <c:layout>
        <c:manualLayout>
          <c:layoutTarget val="inner"/>
          <c:xMode val="edge"/>
          <c:yMode val="edge"/>
          <c:x val="0.22904326791240645"/>
          <c:y val="0.19864763335837712"/>
          <c:w val="0.3940910604458025"/>
          <c:h val="0.69989503841625511"/>
        </c:manualLayout>
      </c:layout>
      <c:barChart>
        <c:barDir val="col"/>
        <c:grouping val="clustered"/>
        <c:varyColors val="0"/>
        <c:ser>
          <c:idx val="0"/>
          <c:order val="0"/>
          <c:tx>
            <c:strRef>
              <c:f>Hárok1!$B$36</c:f>
              <c:strCache>
                <c:ptCount val="1"/>
                <c:pt idx="0">
                  <c:v>Finančne uznané výkony</c:v>
                </c:pt>
              </c:strCache>
            </c:strRef>
          </c:tx>
          <c:invertIfNegative val="0"/>
          <c:cat>
            <c:strRef>
              <c:f>Hárok1!$C$34:$D$35</c:f>
              <c:strCache>
                <c:ptCount val="2"/>
                <c:pt idx="0">
                  <c:v>rok 2015</c:v>
                </c:pt>
                <c:pt idx="1">
                  <c:v>rok 2016</c:v>
                </c:pt>
              </c:strCache>
            </c:strRef>
          </c:cat>
          <c:val>
            <c:numRef>
              <c:f>Hárok1!$C$36:$D$36</c:f>
              <c:numCache>
                <c:formatCode>#,##0</c:formatCode>
                <c:ptCount val="2"/>
                <c:pt idx="0">
                  <c:v>3975</c:v>
                </c:pt>
                <c:pt idx="1">
                  <c:v>4212.1000000000004</c:v>
                </c:pt>
              </c:numCache>
            </c:numRef>
          </c:val>
        </c:ser>
        <c:ser>
          <c:idx val="1"/>
          <c:order val="1"/>
          <c:tx>
            <c:strRef>
              <c:f>Hárok1!$B$37</c:f>
              <c:strCache>
                <c:ptCount val="1"/>
                <c:pt idx="0">
                  <c:v>Úhrady za výkony bežného roka</c:v>
                </c:pt>
              </c:strCache>
            </c:strRef>
          </c:tx>
          <c:invertIfNegative val="0"/>
          <c:cat>
            <c:strRef>
              <c:f>Hárok1!$C$34:$D$35</c:f>
              <c:strCache>
                <c:ptCount val="2"/>
                <c:pt idx="0">
                  <c:v>rok 2015</c:v>
                </c:pt>
                <c:pt idx="1">
                  <c:v>rok 2016</c:v>
                </c:pt>
              </c:strCache>
            </c:strRef>
          </c:cat>
          <c:val>
            <c:numRef>
              <c:f>Hárok1!$C$37:$D$37</c:f>
              <c:numCache>
                <c:formatCode>#,##0</c:formatCode>
                <c:ptCount val="2"/>
                <c:pt idx="0">
                  <c:v>3355.7</c:v>
                </c:pt>
                <c:pt idx="1">
                  <c:v>3605.3</c:v>
                </c:pt>
              </c:numCache>
            </c:numRef>
          </c:val>
        </c:ser>
        <c:ser>
          <c:idx val="2"/>
          <c:order val="2"/>
          <c:tx>
            <c:strRef>
              <c:f>Hárok1!$B$38</c:f>
              <c:strCache>
                <c:ptCount val="1"/>
                <c:pt idx="0">
                  <c:v>Úhrady spolu</c:v>
                </c:pt>
              </c:strCache>
            </c:strRef>
          </c:tx>
          <c:invertIfNegative val="0"/>
          <c:cat>
            <c:strRef>
              <c:f>Hárok1!$C$34:$D$35</c:f>
              <c:strCache>
                <c:ptCount val="2"/>
                <c:pt idx="0">
                  <c:v>rok 2015</c:v>
                </c:pt>
                <c:pt idx="1">
                  <c:v>rok 2016</c:v>
                </c:pt>
              </c:strCache>
            </c:strRef>
          </c:cat>
          <c:val>
            <c:numRef>
              <c:f>Hárok1!$C$38:$D$38</c:f>
              <c:numCache>
                <c:formatCode>#,##0</c:formatCode>
                <c:ptCount val="2"/>
                <c:pt idx="0">
                  <c:v>3961.1</c:v>
                </c:pt>
                <c:pt idx="1">
                  <c:v>4259.8999999999996</c:v>
                </c:pt>
              </c:numCache>
            </c:numRef>
          </c:val>
        </c:ser>
        <c:dLbls>
          <c:showLegendKey val="0"/>
          <c:showVal val="0"/>
          <c:showCatName val="0"/>
          <c:showSerName val="0"/>
          <c:showPercent val="0"/>
          <c:showBubbleSize val="0"/>
        </c:dLbls>
        <c:gapWidth val="150"/>
        <c:axId val="126590336"/>
        <c:axId val="126592128"/>
      </c:barChart>
      <c:catAx>
        <c:axId val="126590336"/>
        <c:scaling>
          <c:orientation val="minMax"/>
        </c:scaling>
        <c:delete val="0"/>
        <c:axPos val="b"/>
        <c:numFmt formatCode="General" sourceLinked="0"/>
        <c:majorTickMark val="none"/>
        <c:minorTickMark val="none"/>
        <c:tickLblPos val="nextTo"/>
        <c:txPr>
          <a:bodyPr/>
          <a:lstStyle/>
          <a:p>
            <a:pPr>
              <a:defRPr sz="900">
                <a:latin typeface="Arial Narrow" pitchFamily="34" charset="0"/>
              </a:defRPr>
            </a:pPr>
            <a:endParaRPr lang="sk-SK"/>
          </a:p>
        </c:txPr>
        <c:crossAx val="126592128"/>
        <c:crosses val="autoZero"/>
        <c:auto val="1"/>
        <c:lblAlgn val="ctr"/>
        <c:lblOffset val="100"/>
        <c:noMultiLvlLbl val="0"/>
      </c:catAx>
      <c:valAx>
        <c:axId val="126592128"/>
        <c:scaling>
          <c:orientation val="minMax"/>
        </c:scaling>
        <c:delete val="0"/>
        <c:axPos val="l"/>
        <c:majorGridlines/>
        <c:numFmt formatCode="#,##0" sourceLinked="1"/>
        <c:majorTickMark val="none"/>
        <c:minorTickMark val="none"/>
        <c:tickLblPos val="nextTo"/>
        <c:txPr>
          <a:bodyPr/>
          <a:lstStyle/>
          <a:p>
            <a:pPr>
              <a:defRPr sz="900">
                <a:latin typeface="Arial Narrow" pitchFamily="34" charset="0"/>
              </a:defRPr>
            </a:pPr>
            <a:endParaRPr lang="sk-SK"/>
          </a:p>
        </c:txPr>
        <c:crossAx val="126590336"/>
        <c:crosses val="autoZero"/>
        <c:crossBetween val="between"/>
      </c:valAx>
    </c:plotArea>
    <c:legend>
      <c:legendPos val="r"/>
      <c:layout>
        <c:manualLayout>
          <c:xMode val="edge"/>
          <c:yMode val="edge"/>
          <c:x val="0.66309051624138038"/>
          <c:y val="0.21702676085545794"/>
          <c:w val="0.31760542711713752"/>
          <c:h val="0.73960221846677232"/>
        </c:manualLayout>
      </c:layout>
      <c:overlay val="0"/>
      <c:txPr>
        <a:bodyPr/>
        <a:lstStyle/>
        <a:p>
          <a:pPr>
            <a:defRPr sz="900"/>
          </a:pPr>
          <a:endParaRPr lang="sk-SK"/>
        </a:p>
      </c:txPr>
    </c:legend>
    <c:plotVisOnly val="1"/>
    <c:dispBlanksAs val="gap"/>
    <c:showDLblsOverMax val="0"/>
  </c:chart>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900"/>
            </a:pPr>
            <a:r>
              <a:rPr lang="sk-SK" sz="900"/>
              <a:t>Stav nadlimitných výkonov    (k 31.12.) mil.</a:t>
            </a:r>
            <a:r>
              <a:rPr lang="sk-SK" sz="900" b="1" i="0" u="none" strike="noStrike" kern="1200" baseline="0">
                <a:solidFill>
                  <a:sysClr val="windowText" lastClr="000000"/>
                </a:solidFill>
                <a:latin typeface="Arial Narrow" pitchFamily="34" charset="0"/>
                <a:ea typeface="+mn-ea"/>
                <a:cs typeface="+mn-cs"/>
              </a:rPr>
              <a:t>eur</a:t>
            </a:r>
            <a:r>
              <a:rPr lang="sk-SK" sz="900"/>
              <a:t> </a:t>
            </a:r>
          </a:p>
        </c:rich>
      </c:tx>
      <c:overlay val="0"/>
    </c:title>
    <c:autoTitleDeleted val="0"/>
    <c:plotArea>
      <c:layout/>
      <c:barChart>
        <c:barDir val="col"/>
        <c:grouping val="clustered"/>
        <c:varyColors val="0"/>
        <c:ser>
          <c:idx val="0"/>
          <c:order val="0"/>
          <c:spPr>
            <a:solidFill>
              <a:schemeClr val="tx2">
                <a:lumMod val="20000"/>
                <a:lumOff val="80000"/>
              </a:schemeClr>
            </a:solidFill>
            <a:effectLst>
              <a:innerShdw blurRad="190500" dist="88900">
                <a:schemeClr val="tx1">
                  <a:lumMod val="65000"/>
                  <a:lumOff val="35000"/>
                  <a:alpha val="50000"/>
                </a:schemeClr>
              </a:innerShdw>
            </a:effectLst>
          </c:spPr>
          <c:invertIfNegative val="0"/>
          <c:trendline>
            <c:spPr>
              <a:ln>
                <a:prstDash val="dash"/>
              </a:ln>
            </c:spPr>
            <c:trendlineType val="exp"/>
            <c:dispRSqr val="0"/>
            <c:dispEq val="0"/>
          </c:trendline>
          <c:cat>
            <c:strRef>
              <c:f>Hárok1!$B$44:$C$44</c:f>
              <c:strCache>
                <c:ptCount val="2"/>
                <c:pt idx="0">
                  <c:v>rok 2015</c:v>
                </c:pt>
                <c:pt idx="1">
                  <c:v>rok 2016</c:v>
                </c:pt>
              </c:strCache>
            </c:strRef>
          </c:cat>
          <c:val>
            <c:numRef>
              <c:f>Hárok1!$B$45:$C$45</c:f>
              <c:numCache>
                <c:formatCode>General</c:formatCode>
                <c:ptCount val="2"/>
                <c:pt idx="0">
                  <c:v>26.3</c:v>
                </c:pt>
                <c:pt idx="1">
                  <c:v>28.9</c:v>
                </c:pt>
              </c:numCache>
            </c:numRef>
          </c:val>
        </c:ser>
        <c:dLbls>
          <c:showLegendKey val="0"/>
          <c:showVal val="0"/>
          <c:showCatName val="0"/>
          <c:showSerName val="0"/>
          <c:showPercent val="0"/>
          <c:showBubbleSize val="0"/>
        </c:dLbls>
        <c:gapWidth val="230"/>
        <c:axId val="124950400"/>
        <c:axId val="124951936"/>
      </c:barChart>
      <c:catAx>
        <c:axId val="124950400"/>
        <c:scaling>
          <c:orientation val="minMax"/>
        </c:scaling>
        <c:delete val="0"/>
        <c:axPos val="b"/>
        <c:numFmt formatCode="General" sourceLinked="0"/>
        <c:majorTickMark val="none"/>
        <c:minorTickMark val="none"/>
        <c:tickLblPos val="nextTo"/>
        <c:txPr>
          <a:bodyPr/>
          <a:lstStyle/>
          <a:p>
            <a:pPr>
              <a:defRPr sz="900" baseline="0"/>
            </a:pPr>
            <a:endParaRPr lang="sk-SK"/>
          </a:p>
        </c:txPr>
        <c:crossAx val="124951936"/>
        <c:crosses val="autoZero"/>
        <c:auto val="1"/>
        <c:lblAlgn val="ctr"/>
        <c:lblOffset val="100"/>
        <c:noMultiLvlLbl val="0"/>
      </c:catAx>
      <c:valAx>
        <c:axId val="124951936"/>
        <c:scaling>
          <c:orientation val="minMax"/>
          <c:min val="0"/>
        </c:scaling>
        <c:delete val="0"/>
        <c:axPos val="l"/>
        <c:majorGridlines/>
        <c:numFmt formatCode="General" sourceLinked="1"/>
        <c:majorTickMark val="none"/>
        <c:minorTickMark val="none"/>
        <c:tickLblPos val="nextTo"/>
        <c:crossAx val="124950400"/>
        <c:crosses val="autoZero"/>
        <c:crossBetween val="between"/>
      </c:valAx>
    </c:plotArea>
    <c:plotVisOnly val="1"/>
    <c:dispBlanksAs val="gap"/>
    <c:showDLblsOverMax val="0"/>
  </c:chart>
  <c:txPr>
    <a:bodyPr/>
    <a:lstStyle/>
    <a:p>
      <a:pPr>
        <a:defRPr baseline="0">
          <a:latin typeface="Arial Narrow" pitchFamily="34" charset="0"/>
        </a:defRPr>
      </a:pPr>
      <a:endParaRPr lang="sk-SK"/>
    </a:p>
  </c:txPr>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sz="1000" b="0"/>
              <a:t>2015	             	             2016</a:t>
            </a:r>
            <a:endParaRPr lang="sk-SK" sz="1000" b="0"/>
          </a:p>
        </c:rich>
      </c:tx>
      <c:layout>
        <c:manualLayout>
          <c:xMode val="edge"/>
          <c:yMode val="edge"/>
          <c:x val="0.3484618882330961"/>
          <c:y val="3.8535645472061654E-2"/>
        </c:manualLayout>
      </c:layout>
      <c:overlay val="0"/>
    </c:title>
    <c:autoTitleDeleted val="0"/>
    <c:plotArea>
      <c:layout>
        <c:manualLayout>
          <c:layoutTarget val="inner"/>
          <c:xMode val="edge"/>
          <c:yMode val="edge"/>
          <c:x val="0.17071658495518249"/>
          <c:y val="0.16955684007707128"/>
          <c:w val="0.804126182340415"/>
          <c:h val="0.77150971735469487"/>
        </c:manualLayout>
      </c:layout>
      <c:barChart>
        <c:barDir val="col"/>
        <c:grouping val="stacked"/>
        <c:varyColors val="0"/>
        <c:ser>
          <c:idx val="0"/>
          <c:order val="0"/>
          <c:tx>
            <c:strRef>
              <c:f>správa_pr.č.10!$N$47</c:f>
              <c:strCache>
                <c:ptCount val="1"/>
                <c:pt idx="0">
                  <c:v>Lekárenská starostlivosť</c:v>
                </c:pt>
              </c:strCache>
            </c:strRef>
          </c:tx>
          <c:spPr>
            <a:solidFill>
              <a:srgbClr val="FFFF00"/>
            </a:solidFill>
            <a:ln>
              <a:solidFill>
                <a:schemeClr val="bg1">
                  <a:lumMod val="50000"/>
                </a:schemeClr>
              </a:solidFill>
            </a:ln>
            <a:effectLst>
              <a:innerShdw blurRad="190500" dist="101600">
                <a:schemeClr val="bg1">
                  <a:lumMod val="50000"/>
                  <a:alpha val="50000"/>
                </a:schemeClr>
              </a:innerShdw>
            </a:effectLst>
          </c:spPr>
          <c:invertIfNegative val="0"/>
          <c:dLbls>
            <c:dLbl>
              <c:idx val="1"/>
              <c:layout>
                <c:manualLayout>
                  <c:x val="4.5765675059022404E-3"/>
                  <c:y val="-6.1196237057839116E-3"/>
                </c:manualLayout>
              </c:layout>
              <c:showLegendKey val="0"/>
              <c:showVal val="1"/>
              <c:showCatName val="0"/>
              <c:showSerName val="1"/>
              <c:showPercent val="0"/>
              <c:showBubbleSize val="0"/>
              <c:separator>
</c:separator>
              <c:extLst>
                <c:ext xmlns:c15="http://schemas.microsoft.com/office/drawing/2012/chart" uri="{CE6537A1-D6FC-4f65-9D91-7224C49458BB}"/>
              </c:extLst>
            </c:dLbl>
            <c:spPr>
              <a:noFill/>
              <a:ln>
                <a:noFill/>
              </a:ln>
              <a:effectLst>
                <a:innerShdw blurRad="190500" dist="101600">
                  <a:schemeClr val="bg1">
                    <a:lumMod val="50000"/>
                    <a:alpha val="50000"/>
                  </a:schemeClr>
                </a:innerShdw>
              </a:effectLst>
            </c:spPr>
            <c:txPr>
              <a:bodyPr/>
              <a:lstStyle/>
              <a:p>
                <a:pPr>
                  <a:defRPr sz="900"/>
                </a:pPr>
                <a:endParaRPr lang="sk-SK"/>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0"/>
              </c:ext>
            </c:extLst>
          </c:dLbls>
          <c:cat>
            <c:multiLvlStrRef>
              <c:f>správa_pr.č.10!$B$40:$I$42</c:f>
            </c:multiLvlStrRef>
          </c:cat>
          <c:val>
            <c:numRef>
              <c:f>správa_pr.č.10!$O$47:$P$47</c:f>
              <c:numCache>
                <c:formatCode>#,##0</c:formatCode>
                <c:ptCount val="2"/>
                <c:pt idx="0">
                  <c:v>1042010995.36</c:v>
                </c:pt>
                <c:pt idx="1">
                  <c:v>1077084399.1600001</c:v>
                </c:pt>
              </c:numCache>
            </c:numRef>
          </c:val>
        </c:ser>
        <c:ser>
          <c:idx val="2"/>
          <c:order val="1"/>
          <c:tx>
            <c:strRef>
              <c:f>správa_pr.č.10!$N$46</c:f>
              <c:strCache>
                <c:ptCount val="1"/>
                <c:pt idx="0">
                  <c:v>Ústavná starostlivosť</c:v>
                </c:pt>
              </c:strCache>
            </c:strRef>
          </c:tx>
          <c:spPr>
            <a:solidFill>
              <a:srgbClr val="00B0F0"/>
            </a:solidFill>
            <a:ln>
              <a:solidFill>
                <a:srgbClr val="808080"/>
              </a:solidFill>
            </a:ln>
            <a:effectLst>
              <a:innerShdw blurRad="190500" dist="101600">
                <a:schemeClr val="bg1">
                  <a:lumMod val="50000"/>
                  <a:alpha val="50000"/>
                </a:schemeClr>
              </a:innerShdw>
            </a:effectLst>
          </c:spPr>
          <c:invertIfNegative val="0"/>
          <c:dLbls>
            <c:spPr>
              <a:noFill/>
              <a:ln>
                <a:noFill/>
              </a:ln>
              <a:effectLst/>
            </c:spPr>
            <c:txPr>
              <a:bodyPr/>
              <a:lstStyle/>
              <a:p>
                <a:pPr>
                  <a:defRPr sz="900"/>
                </a:pPr>
                <a:endParaRPr lang="sk-SK"/>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0"/>
              </c:ext>
            </c:extLst>
          </c:dLbls>
          <c:cat>
            <c:multiLvlStrRef>
              <c:f>správa_pr.č.10!$B$40:$I$42</c:f>
            </c:multiLvlStrRef>
          </c:cat>
          <c:val>
            <c:numRef>
              <c:f>správa_pr.č.10!$O$46:$P$46</c:f>
              <c:numCache>
                <c:formatCode>#,##0</c:formatCode>
                <c:ptCount val="2"/>
                <c:pt idx="0">
                  <c:v>1186353055.9359374</c:v>
                </c:pt>
                <c:pt idx="1">
                  <c:v>1251248534.2802091</c:v>
                </c:pt>
              </c:numCache>
            </c:numRef>
          </c:val>
        </c:ser>
        <c:ser>
          <c:idx val="1"/>
          <c:order val="2"/>
          <c:tx>
            <c:strRef>
              <c:f>správa_pr.č.10!$N$45</c:f>
              <c:strCache>
                <c:ptCount val="1"/>
                <c:pt idx="0">
                  <c:v>Ambulantná starostlivosť</c:v>
                </c:pt>
              </c:strCache>
            </c:strRef>
          </c:tx>
          <c:spPr>
            <a:solidFill>
              <a:schemeClr val="accent6">
                <a:lumMod val="20000"/>
                <a:lumOff val="80000"/>
              </a:schemeClr>
            </a:solidFill>
            <a:ln>
              <a:solidFill>
                <a:schemeClr val="bg1">
                  <a:lumMod val="50000"/>
                </a:schemeClr>
              </a:solidFill>
            </a:ln>
            <a:effectLst>
              <a:innerShdw blurRad="190500" dist="101600">
                <a:schemeClr val="bg1">
                  <a:lumMod val="50000"/>
                  <a:alpha val="50000"/>
                </a:schemeClr>
              </a:innerShdw>
            </a:effectLst>
          </c:spPr>
          <c:invertIfNegative val="0"/>
          <c:dLbls>
            <c:spPr>
              <a:noFill/>
              <a:ln>
                <a:noFill/>
              </a:ln>
              <a:effectLst/>
            </c:spPr>
            <c:txPr>
              <a:bodyPr/>
              <a:lstStyle/>
              <a:p>
                <a:pPr>
                  <a:defRPr sz="900"/>
                </a:pPr>
                <a:endParaRPr lang="sk-SK"/>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0"/>
              </c:ext>
            </c:extLst>
          </c:dLbls>
          <c:cat>
            <c:multiLvlStrRef>
              <c:f>správa_pr.č.10!$B$40:$I$42</c:f>
            </c:multiLvlStrRef>
          </c:cat>
          <c:val>
            <c:numRef>
              <c:f>správa_pr.č.10!$O$45:$P$45</c:f>
              <c:numCache>
                <c:formatCode>#,##0</c:formatCode>
                <c:ptCount val="2"/>
                <c:pt idx="0">
                  <c:v>1589644121.3235457</c:v>
                </c:pt>
                <c:pt idx="1">
                  <c:v>1637121109.9502358</c:v>
                </c:pt>
              </c:numCache>
            </c:numRef>
          </c:val>
        </c:ser>
        <c:dLbls>
          <c:showLegendKey val="0"/>
          <c:showVal val="0"/>
          <c:showCatName val="0"/>
          <c:showSerName val="0"/>
          <c:showPercent val="0"/>
          <c:showBubbleSize val="0"/>
        </c:dLbls>
        <c:gapWidth val="320"/>
        <c:overlap val="100"/>
        <c:serLines>
          <c:spPr>
            <a:ln w="6350">
              <a:solidFill>
                <a:srgbClr val="C00000"/>
              </a:solidFill>
              <a:prstDash val="sysDash"/>
            </a:ln>
          </c:spPr>
        </c:serLines>
        <c:axId val="127412480"/>
        <c:axId val="127426560"/>
      </c:barChart>
      <c:catAx>
        <c:axId val="127412480"/>
        <c:scaling>
          <c:orientation val="minMax"/>
        </c:scaling>
        <c:delete val="0"/>
        <c:axPos val="b"/>
        <c:majorTickMark val="none"/>
        <c:minorTickMark val="none"/>
        <c:tickLblPos val="nextTo"/>
        <c:crossAx val="127426560"/>
        <c:crosses val="autoZero"/>
        <c:auto val="1"/>
        <c:lblAlgn val="ctr"/>
        <c:lblOffset val="100"/>
        <c:noMultiLvlLbl val="0"/>
      </c:catAx>
      <c:valAx>
        <c:axId val="127426560"/>
        <c:scaling>
          <c:orientation val="minMax"/>
          <c:max val="4000000000"/>
        </c:scaling>
        <c:delete val="0"/>
        <c:axPos val="l"/>
        <c:numFmt formatCode="#,##0" sourceLinked="1"/>
        <c:majorTickMark val="out"/>
        <c:minorTickMark val="none"/>
        <c:tickLblPos val="nextTo"/>
        <c:crossAx val="127412480"/>
        <c:crosses val="autoZero"/>
        <c:crossBetween val="between"/>
        <c:majorUnit val="1000000000"/>
        <c:dispUnits>
          <c:builtInUnit val="millions"/>
          <c:dispUnitsLbl>
            <c:layout>
              <c:manualLayout>
                <c:xMode val="edge"/>
                <c:yMode val="edge"/>
                <c:x val="1.1441418764755601E-2"/>
                <c:y val="6.7319461444308448E-2"/>
              </c:manualLayout>
            </c:layout>
            <c:tx>
              <c:rich>
                <a:bodyPr rot="0" vert="horz"/>
                <a:lstStyle/>
                <a:p>
                  <a:pPr>
                    <a:defRPr/>
                  </a:pPr>
                  <a:r>
                    <a:rPr lang="sk-SK"/>
                    <a:t>mil. eur</a:t>
                  </a:r>
                </a:p>
              </c:rich>
            </c:tx>
          </c:dispUnitsLbl>
        </c:dispUnits>
      </c:valAx>
    </c:plotArea>
    <c:plotVisOnly val="1"/>
    <c:dispBlanksAs val="gap"/>
    <c:showDLblsOverMax val="0"/>
  </c:chart>
  <c:spPr>
    <a:ln>
      <a:noFill/>
    </a:ln>
  </c:spPr>
  <c:txPr>
    <a:bodyPr/>
    <a:lstStyle/>
    <a:p>
      <a:pPr>
        <a:defRPr>
          <a:latin typeface="Arial Narrow" pitchFamily="34" charset="0"/>
        </a:defRPr>
      </a:pPr>
      <a:endParaRPr lang="sk-SK"/>
    </a:p>
  </c:tx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28"/>
    </mc:Choice>
    <mc:Fallback>
      <c:style val="28"/>
    </mc:Fallback>
  </mc:AlternateContent>
  <c:clrMapOvr bg1="lt1" tx1="dk1" bg2="lt2" tx2="dk2" accent1="accent1" accent2="accent2" accent3="accent3" accent4="accent4" accent5="accent5" accent6="accent6" hlink="hlink" folHlink="folHlink"/>
  <c:chart>
    <c:autoTitleDeleted val="0"/>
    <c:view3D>
      <c:rotX val="40"/>
      <c:rotY val="90"/>
      <c:depthPercent val="60"/>
      <c:rAngAx val="0"/>
      <c:perspective val="20"/>
    </c:view3D>
    <c:floor>
      <c:thickness val="0"/>
    </c:floor>
    <c:sideWall>
      <c:thickness val="0"/>
    </c:sideWall>
    <c:backWall>
      <c:thickness val="0"/>
    </c:backWall>
    <c:plotArea>
      <c:layout>
        <c:manualLayout>
          <c:layoutTarget val="inner"/>
          <c:xMode val="edge"/>
          <c:yMode val="edge"/>
          <c:x val="3.9048811690300722E-2"/>
          <c:y val="4.9717095328031424E-2"/>
          <c:w val="0.8600028665253836"/>
          <c:h val="0.81055362571416179"/>
        </c:manualLayout>
      </c:layout>
      <c:pie3DChart>
        <c:varyColors val="1"/>
        <c:ser>
          <c:idx val="0"/>
          <c:order val="0"/>
          <c:explosion val="25"/>
          <c:dPt>
            <c:idx val="2"/>
            <c:bubble3D val="0"/>
            <c:spPr>
              <a:solidFill>
                <a:srgbClr val="FFFF00"/>
              </a:solidFill>
            </c:spPr>
          </c:dPt>
          <c:dPt>
            <c:idx val="3"/>
            <c:bubble3D val="0"/>
            <c:spPr>
              <a:solidFill>
                <a:schemeClr val="bg1">
                  <a:lumMod val="95000"/>
                </a:schemeClr>
              </a:solidFill>
            </c:spPr>
          </c:dPt>
          <c:dPt>
            <c:idx val="4"/>
            <c:bubble3D val="0"/>
            <c:spPr>
              <a:solidFill>
                <a:schemeClr val="accent6">
                  <a:lumMod val="60000"/>
                  <a:lumOff val="40000"/>
                </a:schemeClr>
              </a:solidFill>
            </c:spPr>
          </c:dPt>
          <c:dPt>
            <c:idx val="5"/>
            <c:bubble3D val="0"/>
            <c:spPr>
              <a:solidFill>
                <a:srgbClr val="92D050"/>
              </a:solidFill>
            </c:spPr>
          </c:dPt>
          <c:dPt>
            <c:idx val="6"/>
            <c:bubble3D val="0"/>
            <c:explosion val="24"/>
            <c:spPr>
              <a:solidFill>
                <a:srgbClr val="00B0F0"/>
              </a:solidFill>
            </c:spPr>
          </c:dPt>
          <c:dLbls>
            <c:dLbl>
              <c:idx val="0"/>
              <c:delete val="1"/>
              <c:extLst>
                <c:ext xmlns:c15="http://schemas.microsoft.com/office/drawing/2012/chart" uri="{CE6537A1-D6FC-4f65-9D91-7224C49458BB}"/>
              </c:extLst>
            </c:dLbl>
            <c:dLbl>
              <c:idx val="1"/>
              <c:delete val="1"/>
              <c:extLst>
                <c:ext xmlns:c15="http://schemas.microsoft.com/office/drawing/2012/chart" uri="{CE6537A1-D6FC-4f65-9D91-7224C49458BB}"/>
              </c:extLst>
            </c:dLbl>
            <c:dLbl>
              <c:idx val="2"/>
              <c:layout>
                <c:manualLayout>
                  <c:x val="0.12207335828192548"/>
                  <c:y val="-0.14134383202099737"/>
                </c:manualLayout>
              </c:layout>
              <c:tx>
                <c:rich>
                  <a:bodyPr/>
                  <a:lstStyle/>
                  <a:p>
                    <a:pPr>
                      <a:defRPr sz="900"/>
                    </a:pPr>
                    <a:r>
                      <a:rPr lang="en-US"/>
                      <a:t>ŠAS gynek.
2,69 %</a:t>
                    </a:r>
                  </a:p>
                </c:rich>
              </c:tx>
              <c:numFmt formatCode="0.00%" sourceLinked="0"/>
              <c:spPr>
                <a:ln>
                  <a:solidFill>
                    <a:srgbClr val="808080"/>
                  </a:solidFill>
                </a:ln>
              </c:spPr>
              <c:showLegendKey val="0"/>
              <c:showVal val="0"/>
              <c:showCatName val="1"/>
              <c:showSerName val="0"/>
              <c:showPercent val="1"/>
              <c:showBubbleSize val="0"/>
              <c:extLst>
                <c:ext xmlns:c15="http://schemas.microsoft.com/office/drawing/2012/chart" uri="{CE6537A1-D6FC-4f65-9D91-7224C49458BB}"/>
              </c:extLst>
            </c:dLbl>
            <c:dLbl>
              <c:idx val="3"/>
              <c:layout>
                <c:manualLayout>
                  <c:x val="5.7340851522510589E-2"/>
                  <c:y val="-4.1915573053368432E-2"/>
                </c:manualLayout>
              </c:layout>
              <c:tx>
                <c:rich>
                  <a:bodyPr/>
                  <a:lstStyle/>
                  <a:p>
                    <a:pPr>
                      <a:defRPr sz="900"/>
                    </a:pPr>
                    <a:r>
                      <a:rPr lang="en-US"/>
                      <a:t>ŠAS zubno-lekárska
5,26 %</a:t>
                    </a:r>
                  </a:p>
                </c:rich>
              </c:tx>
              <c:numFmt formatCode="0.00%" sourceLinked="0"/>
              <c:spPr>
                <a:ln>
                  <a:solidFill>
                    <a:srgbClr val="808080"/>
                  </a:solidFill>
                </a:ln>
              </c:spPr>
              <c:showLegendKey val="0"/>
              <c:showVal val="0"/>
              <c:showCatName val="1"/>
              <c:showSerName val="0"/>
              <c:showPercent val="1"/>
              <c:showBubbleSize val="0"/>
              <c:extLst>
                <c:ext xmlns:c15="http://schemas.microsoft.com/office/drawing/2012/chart" uri="{CE6537A1-D6FC-4f65-9D91-7224C49458BB}"/>
              </c:extLst>
            </c:dLbl>
            <c:dLbl>
              <c:idx val="4"/>
              <c:layout>
                <c:manualLayout>
                  <c:x val="0.28263345343293472"/>
                  <c:y val="1.4751794638048141E-2"/>
                </c:manualLayout>
              </c:layout>
              <c:tx>
                <c:rich>
                  <a:bodyPr/>
                  <a:lstStyle/>
                  <a:p>
                    <a:pPr>
                      <a:defRPr sz="900"/>
                    </a:pPr>
                    <a:r>
                      <a:rPr lang="en-US"/>
                      <a:t>SVLZ
19,96 %</a:t>
                    </a:r>
                  </a:p>
                </c:rich>
              </c:tx>
              <c:numFmt formatCode="0.00%" sourceLinked="0"/>
              <c:spPr>
                <a:ln>
                  <a:solidFill>
                    <a:srgbClr val="808080"/>
                  </a:solidFill>
                </a:ln>
              </c:spPr>
              <c:showLegendKey val="0"/>
              <c:showVal val="0"/>
              <c:showCatName val="1"/>
              <c:showSerName val="0"/>
              <c:showPercent val="1"/>
              <c:showBubbleSize val="0"/>
              <c:extLst>
                <c:ext xmlns:c15="http://schemas.microsoft.com/office/drawing/2012/chart" uri="{CE6537A1-D6FC-4f65-9D91-7224C49458BB}"/>
              </c:extLst>
            </c:dLbl>
            <c:dLbl>
              <c:idx val="5"/>
              <c:layout>
                <c:manualLayout>
                  <c:x val="-9.1891709764178847E-2"/>
                  <c:y val="2.6667024119385003E-2"/>
                </c:manualLayout>
              </c:layout>
              <c:tx>
                <c:rich>
                  <a:bodyPr/>
                  <a:lstStyle/>
                  <a:p>
                    <a:pPr>
                      <a:defRPr sz="800"/>
                    </a:pPr>
                    <a:r>
                      <a:rPr lang="en-US"/>
                      <a:t>ŠAS iná 
51,71 %</a:t>
                    </a:r>
                  </a:p>
                </c:rich>
              </c:tx>
              <c:numFmt formatCode="0.00%" sourceLinked="0"/>
              <c:spPr>
                <a:ln>
                  <a:solidFill>
                    <a:srgbClr val="808080"/>
                  </a:solidFill>
                </a:ln>
              </c:spPr>
              <c:showLegendKey val="0"/>
              <c:showVal val="0"/>
              <c:showCatName val="1"/>
              <c:showSerName val="0"/>
              <c:showPercent val="1"/>
              <c:showBubbleSize val="0"/>
              <c:extLst>
                <c:ext xmlns:c15="http://schemas.microsoft.com/office/drawing/2012/chart" uri="{CE6537A1-D6FC-4f65-9D91-7224C49458BB}"/>
              </c:extLst>
            </c:dLbl>
            <c:dLbl>
              <c:idx val="6"/>
              <c:layout>
                <c:manualLayout>
                  <c:x val="0.20278796653027006"/>
                  <c:y val="-3.2616360454943136E-2"/>
                </c:manualLayout>
              </c:layout>
              <c:tx>
                <c:rich>
                  <a:bodyPr/>
                  <a:lstStyle/>
                  <a:p>
                    <a:r>
                      <a:rPr lang="en-US"/>
                      <a:t>ÚZS
</a:t>
                    </a:r>
                    <a:r>
                      <a:rPr lang="en-US" sz="900"/>
                      <a:t>20,37 </a:t>
                    </a:r>
                    <a:r>
                      <a:rPr lang="en-US"/>
                      <a:t>%</a:t>
                    </a:r>
                  </a:p>
                </c:rich>
              </c:tx>
              <c:showLegendKey val="0"/>
              <c:showVal val="0"/>
              <c:showCatName val="1"/>
              <c:showSerName val="0"/>
              <c:showPercent val="1"/>
              <c:showBubbleSize val="0"/>
              <c:extLst>
                <c:ext xmlns:c15="http://schemas.microsoft.com/office/drawing/2012/chart" uri="{CE6537A1-D6FC-4f65-9D91-7224C49458BB}"/>
              </c:extLst>
            </c:dLbl>
            <c:numFmt formatCode="0.00%" sourceLinked="0"/>
            <c:spPr>
              <a:ln>
                <a:solidFill>
                  <a:srgbClr val="808080"/>
                </a:solidFill>
              </a:ln>
            </c:spPr>
            <c:showLegendKey val="0"/>
            <c:showVal val="0"/>
            <c:showCatName val="1"/>
            <c:showSerName val="0"/>
            <c:showPercent val="1"/>
            <c:showBubbleSize val="0"/>
            <c:showLeaderLines val="1"/>
            <c:extLst>
              <c:ext xmlns:c15="http://schemas.microsoft.com/office/drawing/2012/chart" uri="{CE6537A1-D6FC-4f65-9D91-7224C49458BB}"/>
            </c:extLst>
          </c:dLbls>
          <c:cat>
            <c:strRef>
              <c:f>správa_pr.č.12!$U$4:$U$10</c:f>
              <c:strCache>
                <c:ptCount val="7"/>
                <c:pt idx="0">
                  <c:v>Lekárenská starostlivosť </c:v>
                </c:pt>
                <c:pt idx="1">
                  <c:v>VAS </c:v>
                </c:pt>
                <c:pt idx="2">
                  <c:v>ŠAS gynek.</c:v>
                </c:pt>
                <c:pt idx="3">
                  <c:v>ŠAS zubno-lekárska</c:v>
                </c:pt>
                <c:pt idx="4">
                  <c:v>SVLZ</c:v>
                </c:pt>
                <c:pt idx="5">
                  <c:v>ŠAS iná </c:v>
                </c:pt>
                <c:pt idx="6">
                  <c:v>ÚZS</c:v>
                </c:pt>
              </c:strCache>
            </c:strRef>
          </c:cat>
          <c:val>
            <c:numRef>
              <c:f>správa_pr.č.12!$V$4:$V$10</c:f>
              <c:numCache>
                <c:formatCode>_-* #,##0\ _S_k_-;\-* #,##0\ _S_k_-;_-* "-"??\ _S_k_-;_-@_-</c:formatCode>
                <c:ptCount val="7"/>
                <c:pt idx="0">
                  <c:v>0</c:v>
                </c:pt>
                <c:pt idx="1">
                  <c:v>0</c:v>
                </c:pt>
                <c:pt idx="2">
                  <c:v>712329.36000001431</c:v>
                </c:pt>
                <c:pt idx="3">
                  <c:v>1391966.200000003</c:v>
                </c:pt>
                <c:pt idx="4">
                  <c:v>5277984.8000000715</c:v>
                </c:pt>
                <c:pt idx="5">
                  <c:v>13671828.609999463</c:v>
                </c:pt>
                <c:pt idx="6">
                  <c:v>5385444.310000062</c:v>
                </c:pt>
              </c:numCache>
            </c:numRef>
          </c:val>
        </c:ser>
        <c:dLbls>
          <c:showLegendKey val="0"/>
          <c:showVal val="0"/>
          <c:showCatName val="0"/>
          <c:showSerName val="0"/>
          <c:showPercent val="0"/>
          <c:showBubbleSize val="0"/>
          <c:showLeaderLines val="1"/>
        </c:dLbls>
      </c:pie3DChart>
    </c:plotArea>
    <c:plotVisOnly val="1"/>
    <c:dispBlanksAs val="gap"/>
    <c:showDLblsOverMax val="0"/>
  </c:chart>
  <c:spPr>
    <a:ln>
      <a:noFill/>
    </a:ln>
  </c:spPr>
  <c:externalData r:id="rId2">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7281432717085227"/>
          <c:y val="6.969049833829008E-2"/>
          <c:w val="0.80049079130780654"/>
          <c:h val="0.65717847769028881"/>
        </c:manualLayout>
      </c:layout>
      <c:barChart>
        <c:barDir val="col"/>
        <c:grouping val="clustered"/>
        <c:varyColors val="0"/>
        <c:ser>
          <c:idx val="0"/>
          <c:order val="0"/>
          <c:tx>
            <c:strRef>
              <c:f>správa!$G$42</c:f>
              <c:strCache>
                <c:ptCount val="1"/>
                <c:pt idx="0">
                  <c:v>pohľadávky z VZP</c:v>
                </c:pt>
              </c:strCache>
            </c:strRef>
          </c:tx>
          <c:spPr>
            <a:solidFill>
              <a:srgbClr val="FFFF99"/>
            </a:solidFill>
            <a:ln>
              <a:solidFill>
                <a:sysClr val="window" lastClr="FFFFFF">
                  <a:lumMod val="50000"/>
                </a:sysClr>
              </a:solidFill>
            </a:ln>
            <a:effectLst>
              <a:innerShdw blurRad="190500" dist="101600">
                <a:sysClr val="window" lastClr="FFFFFF">
                  <a:lumMod val="50000"/>
                  <a:alpha val="50000"/>
                </a:sysClr>
              </a:innerShdw>
            </a:effectLst>
          </c:spPr>
          <c:invertIfNegative val="0"/>
          <c:dPt>
            <c:idx val="0"/>
            <c:invertIfNegative val="0"/>
            <c:bubble3D val="0"/>
            <c:spPr>
              <a:solidFill>
                <a:srgbClr val="FFFF99"/>
              </a:solidFill>
              <a:ln>
                <a:solidFill>
                  <a:sysClr val="window" lastClr="FFFFFF">
                    <a:lumMod val="50000"/>
                  </a:sysClr>
                </a:solidFill>
              </a:ln>
              <a:effectLst>
                <a:innerShdw blurRad="254000" dist="101600">
                  <a:sysClr val="windowText" lastClr="000000">
                    <a:lumMod val="50000"/>
                    <a:lumOff val="50000"/>
                    <a:alpha val="50000"/>
                  </a:sysClr>
                </a:innerShdw>
              </a:effectLst>
            </c:spPr>
          </c:dPt>
          <c:dLbls>
            <c:dLbl>
              <c:idx val="0"/>
              <c:layout>
                <c:manualLayout>
                  <c:x val="-4.2555761618162527E-3"/>
                  <c:y val="4.4516438245904158E-3"/>
                </c:manualLayout>
              </c:layout>
              <c:showLegendKey val="0"/>
              <c:showVal val="1"/>
              <c:showCatName val="0"/>
              <c:showSerName val="0"/>
              <c:showPercent val="0"/>
              <c:showBubbleSize val="0"/>
              <c:extLst>
                <c:ext xmlns:c15="http://schemas.microsoft.com/office/drawing/2012/chart" uri="{CE6537A1-D6FC-4f65-9D91-7224C49458BB}"/>
              </c:extLst>
            </c:dLbl>
            <c:dLbl>
              <c:idx val="1"/>
              <c:layout>
                <c:manualLayout>
                  <c:x val="-5.6315426019201481E-3"/>
                  <c:y val="-6.9120756898355812E-3"/>
                </c:manualLayout>
              </c:layout>
              <c:showLegendKey val="0"/>
              <c:showVal val="1"/>
              <c:showCatName val="0"/>
              <c:showSerName val="0"/>
              <c:showPercent val="0"/>
              <c:showBubbleSize val="0"/>
              <c:extLst>
                <c:ext xmlns:c15="http://schemas.microsoft.com/office/drawing/2012/chart" uri="{CE6537A1-D6FC-4f65-9D91-7224C49458BB}"/>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správa!$H$41:$I$41</c:f>
              <c:numCache>
                <c:formatCode>General</c:formatCode>
                <c:ptCount val="2"/>
                <c:pt idx="0">
                  <c:v>2015</c:v>
                </c:pt>
                <c:pt idx="1">
                  <c:v>2016</c:v>
                </c:pt>
              </c:numCache>
            </c:numRef>
          </c:cat>
          <c:val>
            <c:numRef>
              <c:f>správa!$H$42:$I$42</c:f>
              <c:numCache>
                <c:formatCode>0.00</c:formatCode>
                <c:ptCount val="2"/>
                <c:pt idx="0">
                  <c:v>517.43317000000002</c:v>
                </c:pt>
                <c:pt idx="1">
                  <c:v>512.87667799999997</c:v>
                </c:pt>
              </c:numCache>
            </c:numRef>
          </c:val>
        </c:ser>
        <c:ser>
          <c:idx val="1"/>
          <c:order val="1"/>
          <c:tx>
            <c:strRef>
              <c:f>správa!$G$43</c:f>
              <c:strCache>
                <c:ptCount val="1"/>
                <c:pt idx="0">
                  <c:v>ostatné pohľadávky</c:v>
                </c:pt>
              </c:strCache>
            </c:strRef>
          </c:tx>
          <c:spPr>
            <a:solidFill>
              <a:srgbClr val="00B0F0"/>
            </a:solidFill>
            <a:ln>
              <a:solidFill>
                <a:sysClr val="window" lastClr="FFFFFF">
                  <a:lumMod val="50000"/>
                </a:sysClr>
              </a:solidFill>
            </a:ln>
            <a:effectLst>
              <a:innerShdw blurRad="254000" dist="101600">
                <a:sysClr val="windowText" lastClr="000000">
                  <a:lumMod val="50000"/>
                  <a:lumOff val="50000"/>
                  <a:alpha val="50000"/>
                </a:sysClr>
              </a:innerShdw>
            </a:effectLst>
          </c:spPr>
          <c:invertIfNegative val="0"/>
          <c:dLbls>
            <c:dLbl>
              <c:idx val="0"/>
              <c:layout>
                <c:manualLayout>
                  <c:x val="-5.9818893840719641E-3"/>
                  <c:y val="3.7880589479229931E-3"/>
                </c:manualLayout>
              </c:layout>
              <c:showLegendKey val="0"/>
              <c:showVal val="1"/>
              <c:showCatName val="0"/>
              <c:showSerName val="0"/>
              <c:showPercent val="0"/>
              <c:showBubbleSize val="0"/>
              <c:extLst>
                <c:ext xmlns:c15="http://schemas.microsoft.com/office/drawing/2012/chart" uri="{CE6537A1-D6FC-4f65-9D91-7224C49458BB}"/>
              </c:extLst>
            </c:dLbl>
            <c:dLbl>
              <c:idx val="1"/>
              <c:layout>
                <c:manualLayout>
                  <c:x val="-4.5803111224686586E-3"/>
                  <c:y val="1.5151321133006007E-3"/>
                </c:manualLayout>
              </c:layout>
              <c:showLegendKey val="0"/>
              <c:showVal val="1"/>
              <c:showCatName val="0"/>
              <c:showSerName val="0"/>
              <c:showPercent val="0"/>
              <c:showBubbleSize val="0"/>
              <c:extLst>
                <c:ext xmlns:c15="http://schemas.microsoft.com/office/drawing/2012/chart" uri="{CE6537A1-D6FC-4f65-9D91-7224C49458BB}"/>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správa!$H$41:$I$41</c:f>
              <c:numCache>
                <c:formatCode>General</c:formatCode>
                <c:ptCount val="2"/>
                <c:pt idx="0">
                  <c:v>2015</c:v>
                </c:pt>
                <c:pt idx="1">
                  <c:v>2016</c:v>
                </c:pt>
              </c:numCache>
            </c:numRef>
          </c:cat>
          <c:val>
            <c:numRef>
              <c:f>správa!$H$43:$I$43</c:f>
              <c:numCache>
                <c:formatCode>0.00</c:formatCode>
                <c:ptCount val="2"/>
                <c:pt idx="0">
                  <c:v>40.459527000000001</c:v>
                </c:pt>
                <c:pt idx="1">
                  <c:v>34.377569000000001</c:v>
                </c:pt>
              </c:numCache>
            </c:numRef>
          </c:val>
        </c:ser>
        <c:dLbls>
          <c:showLegendKey val="0"/>
          <c:showVal val="0"/>
          <c:showCatName val="0"/>
          <c:showSerName val="0"/>
          <c:showPercent val="0"/>
          <c:showBubbleSize val="0"/>
        </c:dLbls>
        <c:gapWidth val="280"/>
        <c:axId val="127720832"/>
        <c:axId val="127722624"/>
      </c:barChart>
      <c:catAx>
        <c:axId val="127720832"/>
        <c:scaling>
          <c:orientation val="minMax"/>
        </c:scaling>
        <c:delete val="0"/>
        <c:axPos val="b"/>
        <c:numFmt formatCode="General" sourceLinked="1"/>
        <c:majorTickMark val="none"/>
        <c:minorTickMark val="none"/>
        <c:tickLblPos val="nextTo"/>
        <c:crossAx val="127722624"/>
        <c:crosses val="autoZero"/>
        <c:auto val="1"/>
        <c:lblAlgn val="ctr"/>
        <c:lblOffset val="100"/>
        <c:noMultiLvlLbl val="0"/>
      </c:catAx>
      <c:valAx>
        <c:axId val="127722624"/>
        <c:scaling>
          <c:orientation val="minMax"/>
          <c:min val="0"/>
        </c:scaling>
        <c:delete val="0"/>
        <c:axPos val="l"/>
        <c:majorGridlines>
          <c:spPr>
            <a:ln>
              <a:solidFill>
                <a:sysClr val="window" lastClr="FFFFFF">
                  <a:lumMod val="50000"/>
                </a:sysClr>
              </a:solidFill>
              <a:prstDash val="sysDot"/>
            </a:ln>
          </c:spPr>
        </c:majorGridlines>
        <c:title>
          <c:tx>
            <c:rich>
              <a:bodyPr rot="0" vert="horz"/>
              <a:lstStyle/>
              <a:p>
                <a:pPr>
                  <a:defRPr b="0"/>
                </a:pPr>
                <a:r>
                  <a:rPr lang="en-US" b="0"/>
                  <a:t>v mil. </a:t>
                </a:r>
                <a:r>
                  <a:rPr lang="sk-SK" b="0"/>
                  <a:t>eur</a:t>
                </a:r>
                <a:endParaRPr lang="en-US" b="0"/>
              </a:p>
            </c:rich>
          </c:tx>
          <c:layout>
            <c:manualLayout>
              <c:xMode val="edge"/>
              <c:yMode val="edge"/>
              <c:x val="0"/>
              <c:y val="4.3452766196848111E-2"/>
            </c:manualLayout>
          </c:layout>
          <c:overlay val="0"/>
        </c:title>
        <c:numFmt formatCode="0" sourceLinked="0"/>
        <c:majorTickMark val="none"/>
        <c:minorTickMark val="none"/>
        <c:tickLblPos val="nextTo"/>
        <c:crossAx val="127720832"/>
        <c:crosses val="autoZero"/>
        <c:crossBetween val="between"/>
      </c:valAx>
      <c:spPr>
        <a:noFill/>
        <a:ln>
          <a:solidFill>
            <a:sysClr val="window" lastClr="FFFFFF">
              <a:lumMod val="50000"/>
            </a:sysClr>
          </a:solidFill>
        </a:ln>
      </c:spPr>
    </c:plotArea>
    <c:legend>
      <c:legendPos val="b"/>
      <c:layout>
        <c:manualLayout>
          <c:xMode val="edge"/>
          <c:yMode val="edge"/>
          <c:x val="0.32281456621201038"/>
          <c:y val="0.89522711491346441"/>
          <c:w val="0.50337206388658629"/>
          <c:h val="0.10028624766645924"/>
        </c:manualLayout>
      </c:layout>
      <c:overlay val="0"/>
      <c:spPr>
        <a:ln>
          <a:solidFill>
            <a:sysClr val="window" lastClr="FFFFFF">
              <a:lumMod val="50000"/>
            </a:sysClr>
          </a:solidFill>
        </a:ln>
      </c:spPr>
    </c:legend>
    <c:plotVisOnly val="1"/>
    <c:dispBlanksAs val="gap"/>
    <c:showDLblsOverMax val="0"/>
  </c:chart>
  <c:spPr>
    <a:ln>
      <a:noFill/>
    </a:ln>
  </c:spPr>
  <c:externalData r:id="rId2">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view3D>
      <c:rotX val="30"/>
      <c:rotY val="130"/>
      <c:rAngAx val="0"/>
      <c:perspective val="0"/>
    </c:view3D>
    <c:floor>
      <c:thickness val="0"/>
    </c:floor>
    <c:sideWall>
      <c:thickness val="0"/>
    </c:sideWall>
    <c:backWall>
      <c:thickness val="0"/>
    </c:backWall>
    <c:plotArea>
      <c:layout>
        <c:manualLayout>
          <c:layoutTarget val="inner"/>
          <c:xMode val="edge"/>
          <c:yMode val="edge"/>
          <c:x val="1.3707535305999939E-2"/>
          <c:y val="8.6892197493374887E-2"/>
          <c:w val="0.95076699394778097"/>
          <c:h val="0.73289199318159504"/>
        </c:manualLayout>
      </c:layout>
      <c:pie3DChart>
        <c:varyColors val="1"/>
        <c:ser>
          <c:idx val="0"/>
          <c:order val="0"/>
          <c:spPr>
            <a:solidFill>
              <a:srgbClr val="9999FF"/>
            </a:solidFill>
            <a:ln w="12700">
              <a:solidFill>
                <a:srgbClr val="000000"/>
              </a:solidFill>
              <a:prstDash val="solid"/>
            </a:ln>
          </c:spPr>
          <c:explosion val="51"/>
          <c:dPt>
            <c:idx val="0"/>
            <c:bubble3D val="0"/>
            <c:explosion val="54"/>
            <c:spPr>
              <a:solidFill>
                <a:srgbClr val="00B0F0"/>
              </a:solidFill>
              <a:ln w="12700">
                <a:solidFill>
                  <a:srgbClr val="000000"/>
                </a:solidFill>
                <a:prstDash val="solid"/>
              </a:ln>
            </c:spPr>
          </c:dPt>
          <c:dPt>
            <c:idx val="1"/>
            <c:bubble3D val="0"/>
            <c:spPr>
              <a:solidFill>
                <a:srgbClr val="92D050"/>
              </a:solidFill>
              <a:ln w="12700">
                <a:solidFill>
                  <a:srgbClr val="000000"/>
                </a:solidFill>
                <a:prstDash val="solid"/>
              </a:ln>
            </c:spPr>
          </c:dPt>
          <c:dPt>
            <c:idx val="2"/>
            <c:bubble3D val="0"/>
            <c:spPr>
              <a:solidFill>
                <a:srgbClr val="FFFF00"/>
              </a:solidFill>
              <a:ln w="12700">
                <a:solidFill>
                  <a:srgbClr val="000000"/>
                </a:solidFill>
                <a:prstDash val="solid"/>
              </a:ln>
            </c:spPr>
          </c:dPt>
          <c:dPt>
            <c:idx val="3"/>
            <c:bubble3D val="0"/>
            <c:spPr>
              <a:solidFill>
                <a:srgbClr val="F79646">
                  <a:lumMod val="60000"/>
                  <a:lumOff val="40000"/>
                </a:srgbClr>
              </a:solidFill>
              <a:ln w="12700">
                <a:solidFill>
                  <a:srgbClr val="000000"/>
                </a:solidFill>
                <a:prstDash val="solid"/>
              </a:ln>
            </c:spPr>
          </c:dPt>
          <c:dPt>
            <c:idx val="4"/>
            <c:bubble3D val="0"/>
            <c:spPr>
              <a:solidFill>
                <a:srgbClr val="660066"/>
              </a:solidFill>
              <a:ln w="12700">
                <a:solidFill>
                  <a:srgbClr val="000000"/>
                </a:solidFill>
                <a:prstDash val="solid"/>
              </a:ln>
            </c:spPr>
          </c:dPt>
          <c:dLbls>
            <c:dLbl>
              <c:idx val="0"/>
              <c:layout>
                <c:manualLayout>
                  <c:x val="-3.3437463174246077E-2"/>
                  <c:y val="7.5896925523714742E-2"/>
                </c:manualLayout>
              </c:layout>
              <c:tx>
                <c:rich>
                  <a:bodyPr/>
                  <a:lstStyle/>
                  <a:p>
                    <a:r>
                      <a:rPr lang="en-US"/>
                      <a:t>voči poisteným
404,52
79 %</a:t>
                    </a:r>
                  </a:p>
                </c:rich>
              </c:tx>
              <c:dLblPos val="bestFit"/>
              <c:showLegendKey val="0"/>
              <c:showVal val="1"/>
              <c:showCatName val="1"/>
              <c:showSerName val="0"/>
              <c:showPercent val="1"/>
              <c:showBubbleSize val="0"/>
              <c:separator>
</c:separator>
              <c:extLst>
                <c:ext xmlns:c15="http://schemas.microsoft.com/office/drawing/2012/chart" uri="{CE6537A1-D6FC-4f65-9D91-7224C49458BB}"/>
              </c:extLst>
            </c:dLbl>
            <c:dLbl>
              <c:idx val="1"/>
              <c:layout>
                <c:manualLayout>
                  <c:x val="0.12689373006340648"/>
                  <c:y val="-8.6406510968434463E-2"/>
                </c:manualLayout>
              </c:layout>
              <c:tx>
                <c:rich>
                  <a:bodyPr/>
                  <a:lstStyle/>
                  <a:p>
                    <a:r>
                      <a:rPr lang="en-US"/>
                      <a:t>voči PZS
17,65
3 %</a:t>
                    </a:r>
                  </a:p>
                </c:rich>
              </c:tx>
              <c:dLblPos val="bestFit"/>
              <c:showLegendKey val="0"/>
              <c:showVal val="1"/>
              <c:showCatName val="1"/>
              <c:showSerName val="0"/>
              <c:showPercent val="1"/>
              <c:showBubbleSize val="0"/>
              <c:separator>
</c:separator>
              <c:extLst>
                <c:ext xmlns:c15="http://schemas.microsoft.com/office/drawing/2012/chart" uri="{CE6537A1-D6FC-4f65-9D91-7224C49458BB}"/>
              </c:extLst>
            </c:dLbl>
            <c:dLbl>
              <c:idx val="2"/>
              <c:layout>
                <c:manualLayout>
                  <c:x val="7.4505735380590452E-2"/>
                  <c:y val="5.7259353308954583E-3"/>
                </c:manualLayout>
              </c:layout>
              <c:tx>
                <c:rich>
                  <a:bodyPr/>
                  <a:lstStyle/>
                  <a:p>
                    <a:r>
                      <a:rPr lang="en-US"/>
                      <a:t>voči inej ZP
35,64
7 %</a:t>
                    </a:r>
                  </a:p>
                </c:rich>
              </c:tx>
              <c:dLblPos val="bestFit"/>
              <c:showLegendKey val="0"/>
              <c:showVal val="1"/>
              <c:showCatName val="1"/>
              <c:showSerName val="0"/>
              <c:showPercent val="1"/>
              <c:showBubbleSize val="0"/>
              <c:separator>
</c:separator>
              <c:extLst>
                <c:ext xmlns:c15="http://schemas.microsoft.com/office/drawing/2012/chart" uri="{CE6537A1-D6FC-4f65-9D91-7224C49458BB}"/>
              </c:extLst>
            </c:dLbl>
            <c:dLbl>
              <c:idx val="3"/>
              <c:layout>
                <c:manualLayout>
                  <c:x val="9.599464848449922E-2"/>
                  <c:y val="-2.010766168277453E-2"/>
                </c:manualLayout>
              </c:layout>
              <c:tx>
                <c:rich>
                  <a:bodyPr/>
                  <a:lstStyle/>
                  <a:p>
                    <a:r>
                      <a:rPr lang="en-US"/>
                      <a:t>voči úradu
55,05
11 %</a:t>
                    </a:r>
                  </a:p>
                </c:rich>
              </c:tx>
              <c:dLblPos val="bestFit"/>
              <c:showLegendKey val="0"/>
              <c:showVal val="1"/>
              <c:showCatName val="1"/>
              <c:showSerName val="0"/>
              <c:showPercent val="1"/>
              <c:showBubbleSize val="0"/>
              <c:separator>
</c:separator>
              <c:extLst>
                <c:ext xmlns:c15="http://schemas.microsoft.com/office/drawing/2012/chart" uri="{CE6537A1-D6FC-4f65-9D91-7224C49458BB}"/>
              </c:extLst>
            </c:dLbl>
            <c:dLbl>
              <c:idx val="4"/>
              <c:layout>
                <c:manualLayout>
                  <c:x val="0.13949655607416803"/>
                  <c:y val="0.11096002339078227"/>
                </c:manualLayout>
              </c:layout>
              <c:tx>
                <c:rich>
                  <a:bodyPr/>
                  <a:lstStyle/>
                  <a:p>
                    <a:r>
                      <a:rPr lang="en-US"/>
                      <a:t>voči MZ SR
0,01
0 %</a:t>
                    </a:r>
                  </a:p>
                </c:rich>
              </c:tx>
              <c:dLblPos val="bestFit"/>
              <c:showLegendKey val="0"/>
              <c:showVal val="1"/>
              <c:showCatName val="1"/>
              <c:showSerName val="0"/>
              <c:showPercent val="1"/>
              <c:showBubbleSize val="0"/>
              <c:separator>
</c:separator>
              <c:extLst>
                <c:ext xmlns:c15="http://schemas.microsoft.com/office/drawing/2012/chart" uri="{CE6537A1-D6FC-4f65-9D91-7224C49458BB}"/>
              </c:extLst>
            </c:dLbl>
            <c:spPr>
              <a:noFill/>
              <a:ln w="9525">
                <a:solidFill>
                  <a:sysClr val="window" lastClr="FFFFFF">
                    <a:lumMod val="50000"/>
                  </a:sysClr>
                </a:solidFill>
              </a:ln>
            </c:spPr>
            <c:txPr>
              <a:bodyPr/>
              <a:lstStyle/>
              <a:p>
                <a:pPr algn="ctr" rtl="0">
                  <a:defRPr sz="800" b="0" i="0" u="none" strike="noStrike" baseline="0">
                    <a:solidFill>
                      <a:srgbClr val="000000"/>
                    </a:solidFill>
                    <a:latin typeface="Calibri"/>
                    <a:ea typeface="Calibri"/>
                    <a:cs typeface="Calibri"/>
                  </a:defRPr>
                </a:pPr>
                <a:endParaRPr lang="sk-SK"/>
              </a:p>
            </c:txPr>
            <c:dLblPos val="bestFit"/>
            <c:showLegendKey val="0"/>
            <c:showVal val="1"/>
            <c:showCatName val="1"/>
            <c:showSerName val="0"/>
            <c:showPercent val="1"/>
            <c:showBubbleSize val="0"/>
            <c:separator>
</c:separator>
            <c:showLeaderLines val="1"/>
            <c:extLst>
              <c:ext xmlns:c15="http://schemas.microsoft.com/office/drawing/2012/chart" uri="{CE6537A1-D6FC-4f65-9D91-7224C49458BB}"/>
            </c:extLst>
          </c:dLbls>
          <c:cat>
            <c:strRef>
              <c:f>správa!$B$69:$B$73</c:f>
              <c:strCache>
                <c:ptCount val="5"/>
                <c:pt idx="0">
                  <c:v>voči poisteným</c:v>
                </c:pt>
                <c:pt idx="1">
                  <c:v>voči PZS</c:v>
                </c:pt>
                <c:pt idx="2">
                  <c:v>voči inej ZP</c:v>
                </c:pt>
                <c:pt idx="3">
                  <c:v>voči úradu</c:v>
                </c:pt>
                <c:pt idx="4">
                  <c:v>voči MZ SR</c:v>
                </c:pt>
              </c:strCache>
            </c:strRef>
          </c:cat>
          <c:val>
            <c:numRef>
              <c:f>správa!$C$69:$C$73</c:f>
              <c:numCache>
                <c:formatCode>#,##0.00</c:formatCode>
                <c:ptCount val="5"/>
                <c:pt idx="0">
                  <c:v>404.52308499999998</c:v>
                </c:pt>
                <c:pt idx="1">
                  <c:v>17.654288999999999</c:v>
                </c:pt>
                <c:pt idx="2">
                  <c:v>35.644212000000003</c:v>
                </c:pt>
                <c:pt idx="3">
                  <c:v>55.048876</c:v>
                </c:pt>
                <c:pt idx="4">
                  <c:v>6.2160000000000002E-3</c:v>
                </c:pt>
              </c:numCache>
            </c:numRef>
          </c:val>
        </c:ser>
        <c:ser>
          <c:idx val="1"/>
          <c:order val="1"/>
          <c:dLbls>
            <c:spPr>
              <a:noFill/>
              <a:ln>
                <a:noFill/>
              </a:ln>
              <a:effectLst/>
            </c:spPr>
            <c:showLegendKey val="0"/>
            <c:showVal val="1"/>
            <c:showCatName val="1"/>
            <c:showSerName val="0"/>
            <c:showPercent val="0"/>
            <c:showBubbleSize val="0"/>
            <c:showLeaderLines val="1"/>
            <c:extLst>
              <c:ext xmlns:c15="http://schemas.microsoft.com/office/drawing/2012/chart" uri="{CE6537A1-D6FC-4f65-9D91-7224C49458BB}"/>
            </c:extLst>
          </c:dLbls>
          <c:cat>
            <c:strRef>
              <c:f>správa!$B$69:$B$73</c:f>
              <c:strCache>
                <c:ptCount val="5"/>
                <c:pt idx="0">
                  <c:v>voči poisteným</c:v>
                </c:pt>
                <c:pt idx="1">
                  <c:v>voči PZS</c:v>
                </c:pt>
                <c:pt idx="2">
                  <c:v>voči inej ZP</c:v>
                </c:pt>
                <c:pt idx="3">
                  <c:v>voči úradu</c:v>
                </c:pt>
                <c:pt idx="4">
                  <c:v>voči MZ SR</c:v>
                </c:pt>
              </c:strCache>
            </c:strRef>
          </c:cat>
          <c:val>
            <c:numRef>
              <c:f>správa!$D$69:$D$73</c:f>
              <c:numCache>
                <c:formatCode>#,##0.0</c:formatCode>
                <c:ptCount val="5"/>
                <c:pt idx="0">
                  <c:v>78.873363198628425</c:v>
                </c:pt>
                <c:pt idx="1">
                  <c:v>3.4422093570025813</c:v>
                </c:pt>
                <c:pt idx="2">
                  <c:v>6.9498601767187402</c:v>
                </c:pt>
                <c:pt idx="3">
                  <c:v>10.733355280389647</c:v>
                </c:pt>
                <c:pt idx="4">
                  <c:v>1.2119872606100449E-3</c:v>
                </c:pt>
              </c:numCache>
            </c:numRef>
          </c:val>
        </c:ser>
        <c:dLbls>
          <c:showLegendKey val="0"/>
          <c:showVal val="1"/>
          <c:showCatName val="1"/>
          <c:showSerName val="0"/>
          <c:showPercent val="0"/>
          <c:showBubbleSize val="0"/>
          <c:separator>
</c:separator>
          <c:showLeaderLines val="1"/>
        </c:dLbls>
      </c:pie3DChart>
      <c:spPr>
        <a:noFill/>
        <a:ln w="25400">
          <a:noFill/>
        </a:ln>
      </c:spPr>
    </c:plotArea>
    <c:plotVisOnly val="1"/>
    <c:dispBlanksAs val="zero"/>
    <c:showDLblsOverMax val="0"/>
  </c:chart>
  <c:spPr>
    <a:solidFill>
      <a:srgbClr val="FFFFFF"/>
    </a:solidFill>
    <a:ln w="3175">
      <a:noFill/>
      <a:prstDash val="solid"/>
    </a:ln>
  </c:spPr>
  <c:txPr>
    <a:bodyPr/>
    <a:lstStyle/>
    <a:p>
      <a:pPr>
        <a:defRPr sz="1000" b="0" i="0" u="none" strike="noStrike" baseline="0">
          <a:solidFill>
            <a:srgbClr val="000000"/>
          </a:solidFill>
          <a:latin typeface="Arial"/>
          <a:ea typeface="Arial"/>
          <a:cs typeface="Arial"/>
        </a:defRPr>
      </a:pPr>
      <a:endParaRPr lang="sk-SK"/>
    </a:p>
  </c:txPr>
  <c:externalData r:id="rId2">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view3D>
      <c:rotX val="40"/>
      <c:rotY val="160"/>
      <c:rAngAx val="0"/>
      <c:perspective val="70"/>
    </c:view3D>
    <c:floor>
      <c:thickness val="0"/>
    </c:floor>
    <c:sideWall>
      <c:thickness val="0"/>
    </c:sideWall>
    <c:backWall>
      <c:thickness val="0"/>
    </c:backWall>
    <c:plotArea>
      <c:layout>
        <c:manualLayout>
          <c:layoutTarget val="inner"/>
          <c:xMode val="edge"/>
          <c:yMode val="edge"/>
          <c:x val="4.9523960006671405E-2"/>
          <c:y val="0.20688225599707014"/>
          <c:w val="0.80314837667042871"/>
          <c:h val="0.75489567422218629"/>
        </c:manualLayout>
      </c:layout>
      <c:pie3DChart>
        <c:varyColors val="1"/>
        <c:ser>
          <c:idx val="0"/>
          <c:order val="0"/>
          <c:explosion val="32"/>
          <c:dPt>
            <c:idx val="0"/>
            <c:bubble3D val="0"/>
            <c:spPr>
              <a:solidFill>
                <a:srgbClr val="AEECF2"/>
              </a:solidFill>
            </c:spPr>
          </c:dPt>
          <c:dPt>
            <c:idx val="1"/>
            <c:bubble3D val="0"/>
            <c:spPr>
              <a:solidFill>
                <a:srgbClr val="0070C0"/>
              </a:solidFill>
            </c:spPr>
          </c:dPt>
          <c:dPt>
            <c:idx val="2"/>
            <c:bubble3D val="0"/>
            <c:spPr>
              <a:solidFill>
                <a:srgbClr val="92D050"/>
              </a:solidFill>
            </c:spPr>
          </c:dPt>
          <c:dLbls>
            <c:dLbl>
              <c:idx val="0"/>
              <c:layout>
                <c:manualLayout>
                  <c:x val="-3.2355992323384625E-2"/>
                  <c:y val="-0.11722839023603611"/>
                </c:manualLayout>
              </c:layout>
              <c:tx>
                <c:rich>
                  <a:bodyPr/>
                  <a:lstStyle/>
                  <a:p>
                    <a:r>
                      <a:rPr lang="en-US"/>
                      <a:t>VšZP; 65,16 %</a:t>
                    </a:r>
                  </a:p>
                </c:rich>
              </c:tx>
              <c:showLegendKey val="0"/>
              <c:showVal val="1"/>
              <c:showCatName val="1"/>
              <c:showSerName val="0"/>
              <c:showPercent val="0"/>
              <c:showBubbleSize val="0"/>
              <c:extLst>
                <c:ext xmlns:c15="http://schemas.microsoft.com/office/drawing/2012/chart" uri="{CE6537A1-D6FC-4f65-9D91-7224C49458BB}"/>
              </c:extLst>
            </c:dLbl>
            <c:dLbl>
              <c:idx val="1"/>
              <c:layout>
                <c:manualLayout>
                  <c:x val="4.7253580195950128E-2"/>
                  <c:y val="-7.0022418920429264E-2"/>
                </c:manualLayout>
              </c:layout>
              <c:tx>
                <c:rich>
                  <a:bodyPr/>
                  <a:lstStyle/>
                  <a:p>
                    <a:r>
                      <a:rPr lang="en-US"/>
                      <a:t>DÔVERA; 22,90 %</a:t>
                    </a:r>
                  </a:p>
                </c:rich>
              </c:tx>
              <c:showLegendKey val="0"/>
              <c:showVal val="1"/>
              <c:showCatName val="1"/>
              <c:showSerName val="0"/>
              <c:showPercent val="0"/>
              <c:showBubbleSize val="0"/>
              <c:extLst>
                <c:ext xmlns:c15="http://schemas.microsoft.com/office/drawing/2012/chart" uri="{CE6537A1-D6FC-4f65-9D91-7224C49458BB}"/>
              </c:extLst>
            </c:dLbl>
            <c:dLbl>
              <c:idx val="2"/>
              <c:layout>
                <c:manualLayout>
                  <c:x val="7.0166449621596905E-2"/>
                  <c:y val="-4.7292666510080524E-2"/>
                </c:manualLayout>
              </c:layout>
              <c:tx>
                <c:rich>
                  <a:bodyPr/>
                  <a:lstStyle/>
                  <a:p>
                    <a:r>
                      <a:rPr lang="en-US"/>
                      <a:t>Union; 11,95 %</a:t>
                    </a:r>
                  </a:p>
                </c:rich>
              </c:tx>
              <c:showLegendKey val="0"/>
              <c:showVal val="1"/>
              <c:showCatName val="1"/>
              <c:showSerName val="0"/>
              <c:showPercent val="0"/>
              <c:showBubbleSize val="0"/>
              <c:extLst>
                <c:ext xmlns:c15="http://schemas.microsoft.com/office/drawing/2012/chart" uri="{CE6537A1-D6FC-4f65-9D91-7224C49458BB}"/>
              </c:extLst>
            </c:dLbl>
            <c:spPr>
              <a:noFill/>
              <a:ln>
                <a:noFill/>
              </a:ln>
              <a:effectLst/>
            </c:spPr>
            <c:showLegendKey val="0"/>
            <c:showVal val="1"/>
            <c:showCatName val="1"/>
            <c:showSerName val="0"/>
            <c:showPercent val="0"/>
            <c:showBubbleSize val="0"/>
            <c:showLeaderLines val="1"/>
            <c:extLst>
              <c:ext xmlns:c15="http://schemas.microsoft.com/office/drawing/2012/chart" uri="{CE6537A1-D6FC-4f65-9D91-7224C49458BB}"/>
            </c:extLst>
          </c:dLbls>
          <c:cat>
            <c:strRef>
              <c:f>graf!$B$11:$D$11</c:f>
              <c:strCache>
                <c:ptCount val="3"/>
                <c:pt idx="0">
                  <c:v>VšZP</c:v>
                </c:pt>
                <c:pt idx="1">
                  <c:v>DÔVERA</c:v>
                </c:pt>
                <c:pt idx="2">
                  <c:v>Union</c:v>
                </c:pt>
              </c:strCache>
            </c:strRef>
          </c:cat>
          <c:val>
            <c:numRef>
              <c:f>graf!$B$12:$D$12</c:f>
              <c:numCache>
                <c:formatCode>0.00%</c:formatCode>
                <c:ptCount val="3"/>
                <c:pt idx="0">
                  <c:v>0.65158721637358241</c:v>
                </c:pt>
                <c:pt idx="1">
                  <c:v>0.22895037950917294</c:v>
                </c:pt>
                <c:pt idx="2">
                  <c:v>0.11946240411724467</c:v>
                </c:pt>
              </c:numCache>
            </c:numRef>
          </c:val>
        </c:ser>
        <c:dLbls>
          <c:showLegendKey val="0"/>
          <c:showVal val="0"/>
          <c:showCatName val="0"/>
          <c:showSerName val="0"/>
          <c:showPercent val="0"/>
          <c:showBubbleSize val="0"/>
          <c:showLeaderLines val="1"/>
        </c:dLbls>
      </c:pie3DChart>
    </c:plotArea>
    <c:plotVisOnly val="1"/>
    <c:dispBlanksAs val="gap"/>
    <c:showDLblsOverMax val="0"/>
  </c:chart>
  <c:spPr>
    <a:ln>
      <a:noFill/>
    </a:ln>
  </c:spPr>
  <c:txPr>
    <a:bodyPr/>
    <a:lstStyle/>
    <a:p>
      <a:pPr>
        <a:defRPr>
          <a:latin typeface="Times New Roman" panose="02020603050405020304" pitchFamily="18" charset="0"/>
          <a:cs typeface="Times New Roman" panose="02020603050405020304" pitchFamily="18" charset="0"/>
        </a:defRPr>
      </a:pPr>
      <a:endParaRPr lang="sk-SK"/>
    </a:p>
  </c:txPr>
  <c:externalData r:id="rId2">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900"/>
            </a:pPr>
            <a:r>
              <a:rPr lang="en-US" sz="900">
                <a:latin typeface="Arial Narrow" panose="020B0606020202030204" pitchFamily="34" charset="0"/>
              </a:rPr>
              <a:t>2015</a:t>
            </a:r>
            <a:r>
              <a:rPr lang="en-US" sz="900" baseline="0">
                <a:latin typeface="Arial Narrow" panose="020B0606020202030204" pitchFamily="34" charset="0"/>
              </a:rPr>
              <a:t>       2016                               2015       2016</a:t>
            </a:r>
            <a:r>
              <a:rPr lang="en-US" sz="900" b="0" i="0" u="none" strike="noStrike" baseline="0">
                <a:effectLst/>
              </a:rPr>
              <a:t>                            </a:t>
            </a:r>
            <a:r>
              <a:rPr lang="en-US" sz="900" baseline="0">
                <a:latin typeface="Arial Narrow" panose="020B0606020202030204" pitchFamily="34" charset="0"/>
              </a:rPr>
              <a:t>2015       2016</a:t>
            </a:r>
            <a:endParaRPr lang="sk-SK" sz="900">
              <a:latin typeface="Arial Narrow" panose="020B0606020202030204" pitchFamily="34" charset="0"/>
            </a:endParaRPr>
          </a:p>
        </c:rich>
      </c:tx>
      <c:layout>
        <c:manualLayout>
          <c:xMode val="edge"/>
          <c:yMode val="edge"/>
          <c:x val="0.24398754724187396"/>
          <c:y val="4.7132757266300077E-2"/>
        </c:manualLayout>
      </c:layout>
      <c:overlay val="0"/>
    </c:title>
    <c:autoTitleDeleted val="0"/>
    <c:plotArea>
      <c:layout>
        <c:manualLayout>
          <c:layoutTarget val="inner"/>
          <c:xMode val="edge"/>
          <c:yMode val="edge"/>
          <c:x val="0.172789391173819"/>
          <c:y val="0.22022337545591561"/>
          <c:w val="0.77048074574434544"/>
          <c:h val="0.71252976724335226"/>
        </c:manualLayout>
      </c:layout>
      <c:barChart>
        <c:barDir val="col"/>
        <c:grouping val="clustered"/>
        <c:varyColors val="0"/>
        <c:ser>
          <c:idx val="0"/>
          <c:order val="0"/>
          <c:tx>
            <c:strRef>
              <c:f>graf!$C$5</c:f>
              <c:strCache>
                <c:ptCount val="1"/>
                <c:pt idx="0">
                  <c:v>r. 2015</c:v>
                </c:pt>
              </c:strCache>
            </c:strRef>
          </c:tx>
          <c:spPr>
            <a:solidFill>
              <a:srgbClr val="9999FF"/>
            </a:solidFill>
            <a:ln w="12700">
              <a:solidFill>
                <a:srgbClr val="000000"/>
              </a:solidFill>
              <a:prstDash val="solid"/>
            </a:ln>
          </c:spPr>
          <c:invertIfNegative val="0"/>
          <c:dPt>
            <c:idx val="0"/>
            <c:invertIfNegative val="0"/>
            <c:bubble3D val="0"/>
            <c:spPr>
              <a:solidFill>
                <a:srgbClr val="76EAFA"/>
              </a:solidFill>
              <a:ln w="12700">
                <a:solidFill>
                  <a:srgbClr val="000000"/>
                </a:solidFill>
                <a:prstDash val="solid"/>
              </a:ln>
              <a:effectLst>
                <a:innerShdw blurRad="190500" dist="127000">
                  <a:sysClr val="window" lastClr="FFFFFF">
                    <a:lumMod val="50000"/>
                    <a:alpha val="50000"/>
                  </a:sysClr>
                </a:innerShdw>
              </a:effectLst>
            </c:spPr>
          </c:dPt>
          <c:dPt>
            <c:idx val="1"/>
            <c:invertIfNegative val="0"/>
            <c:bubble3D val="0"/>
            <c:spPr>
              <a:pattFill prst="pct5">
                <a:fgClr>
                  <a:srgbClr val="0070C0"/>
                </a:fgClr>
                <a:bgClr>
                  <a:srgbClr val="1F497D"/>
                </a:bgClr>
              </a:pattFill>
              <a:ln w="12700">
                <a:solidFill>
                  <a:srgbClr val="000000"/>
                </a:solidFill>
                <a:prstDash val="solid"/>
              </a:ln>
              <a:effectLst>
                <a:innerShdw blurRad="165100" dist="127000">
                  <a:sysClr val="window" lastClr="FFFFFF">
                    <a:lumMod val="50000"/>
                    <a:alpha val="50000"/>
                  </a:sysClr>
                </a:innerShdw>
              </a:effectLst>
            </c:spPr>
          </c:dPt>
          <c:dPt>
            <c:idx val="2"/>
            <c:invertIfNegative val="0"/>
            <c:bubble3D val="0"/>
            <c:spPr>
              <a:solidFill>
                <a:srgbClr val="00B050"/>
              </a:solidFill>
              <a:ln w="12700">
                <a:solidFill>
                  <a:srgbClr val="000000"/>
                </a:solidFill>
                <a:prstDash val="solid"/>
              </a:ln>
              <a:effectLst>
                <a:innerShdw blurRad="190500" dist="127000">
                  <a:sysClr val="window" lastClr="FFFFFF">
                    <a:lumMod val="50000"/>
                    <a:alpha val="50000"/>
                  </a:sysClr>
                </a:innerShdw>
              </a:effectLst>
            </c:spPr>
          </c:dPt>
          <c:dLbls>
            <c:dLbl>
              <c:idx val="0"/>
              <c:tx>
                <c:rich>
                  <a:bodyPr/>
                  <a:lstStyle/>
                  <a:p>
                    <a:r>
                      <a:rPr lang="en-US"/>
                      <a:t>17,6</a:t>
                    </a:r>
                  </a:p>
                </c:rich>
              </c:tx>
              <c:showLegendKey val="0"/>
              <c:showVal val="1"/>
              <c:showCatName val="0"/>
              <c:showSerName val="0"/>
              <c:showPercent val="0"/>
              <c:showBubbleSize val="0"/>
              <c:extLst>
                <c:ext xmlns:c15="http://schemas.microsoft.com/office/drawing/2012/chart" uri="{CE6537A1-D6FC-4f65-9D91-7224C49458BB}"/>
              </c:extLst>
            </c:dLbl>
            <c:dLbl>
              <c:idx val="1"/>
              <c:tx>
                <c:rich>
                  <a:bodyPr/>
                  <a:lstStyle/>
                  <a:p>
                    <a:r>
                      <a:rPr lang="en-US"/>
                      <a:t>3,5</a:t>
                    </a:r>
                  </a:p>
                </c:rich>
              </c:tx>
              <c:showLegendKey val="0"/>
              <c:showVal val="1"/>
              <c:showCatName val="0"/>
              <c:showSerName val="0"/>
              <c:showPercent val="0"/>
              <c:showBubbleSize val="0"/>
              <c:extLst>
                <c:ext xmlns:c15="http://schemas.microsoft.com/office/drawing/2012/chart" uri="{CE6537A1-D6FC-4f65-9D91-7224C49458BB}"/>
              </c:extLst>
            </c:dLbl>
            <c:dLbl>
              <c:idx val="2"/>
              <c:layout>
                <c:manualLayout>
                  <c:x val="-1.3605442176870748E-2"/>
                  <c:y val="-1.4869107904262897E-2"/>
                </c:manualLayout>
              </c:layout>
              <c:tx>
                <c:rich>
                  <a:bodyPr/>
                  <a:lstStyle/>
                  <a:p>
                    <a:r>
                      <a:rPr lang="en-US"/>
                      <a:t>-1,8</a:t>
                    </a:r>
                  </a:p>
                </c:rich>
              </c:tx>
              <c:showLegendKey val="0"/>
              <c:showVal val="1"/>
              <c:showCatName val="0"/>
              <c:showSerName val="0"/>
              <c:showPercent val="0"/>
              <c:showBubbleSize val="0"/>
              <c:extLst>
                <c:ext xmlns:c15="http://schemas.microsoft.com/office/drawing/2012/chart" uri="{CE6537A1-D6FC-4f65-9D91-7224C49458BB}"/>
              </c:extLst>
            </c:dLbl>
            <c:spPr>
              <a:noFill/>
              <a:ln w="25400">
                <a:noFill/>
              </a:ln>
            </c:spPr>
            <c:txPr>
              <a:bodyPr/>
              <a:lstStyle/>
              <a:p>
                <a:pPr>
                  <a:defRPr sz="1000" b="0" i="0" u="none" strike="noStrike" baseline="0">
                    <a:solidFill>
                      <a:srgbClr val="000000"/>
                    </a:solidFill>
                    <a:latin typeface="Calibri"/>
                    <a:ea typeface="Calibri"/>
                    <a:cs typeface="Calibri"/>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graf!$D$4:$F$4</c:f>
              <c:strCache>
                <c:ptCount val="3"/>
                <c:pt idx="0">
                  <c:v>VšZP</c:v>
                </c:pt>
                <c:pt idx="1">
                  <c:v>DÔVERA</c:v>
                </c:pt>
                <c:pt idx="2">
                  <c:v>Union</c:v>
                </c:pt>
              </c:strCache>
            </c:strRef>
          </c:cat>
          <c:val>
            <c:numRef>
              <c:f>graf!$D$5:$F$5</c:f>
              <c:numCache>
                <c:formatCode>#,##0.00</c:formatCode>
                <c:ptCount val="3"/>
                <c:pt idx="0">
                  <c:v>17.618524000000001</c:v>
                </c:pt>
                <c:pt idx="1">
                  <c:v>3.5101360000000001</c:v>
                </c:pt>
                <c:pt idx="2">
                  <c:v>-1.7764359999999999</c:v>
                </c:pt>
              </c:numCache>
            </c:numRef>
          </c:val>
        </c:ser>
        <c:ser>
          <c:idx val="1"/>
          <c:order val="1"/>
          <c:tx>
            <c:strRef>
              <c:f>graf!$C$6</c:f>
              <c:strCache>
                <c:ptCount val="1"/>
                <c:pt idx="0">
                  <c:v>r. 2016</c:v>
                </c:pt>
              </c:strCache>
            </c:strRef>
          </c:tx>
          <c:spPr>
            <a:solidFill>
              <a:srgbClr val="00B0F0"/>
            </a:solidFill>
            <a:ln w="12700">
              <a:solidFill>
                <a:srgbClr val="000000"/>
              </a:solidFill>
              <a:prstDash val="solid"/>
            </a:ln>
          </c:spPr>
          <c:invertIfNegative val="0"/>
          <c:dPt>
            <c:idx val="0"/>
            <c:invertIfNegative val="0"/>
            <c:bubble3D val="0"/>
            <c:spPr>
              <a:pattFill prst="divot">
                <a:fgClr>
                  <a:sysClr val="windowText" lastClr="000000"/>
                </a:fgClr>
                <a:bgClr>
                  <a:srgbClr val="76EAFA"/>
                </a:bgClr>
              </a:pattFill>
              <a:ln w="12700">
                <a:solidFill>
                  <a:srgbClr val="000000"/>
                </a:solidFill>
                <a:prstDash val="solid"/>
              </a:ln>
              <a:effectLst>
                <a:innerShdw blurRad="190500" dist="127000">
                  <a:sysClr val="window" lastClr="FFFFFF">
                    <a:lumMod val="50000"/>
                    <a:alpha val="50000"/>
                  </a:sysClr>
                </a:innerShdw>
              </a:effectLst>
            </c:spPr>
          </c:dPt>
          <c:dPt>
            <c:idx val="1"/>
            <c:invertIfNegative val="0"/>
            <c:bubble3D val="0"/>
            <c:spPr>
              <a:pattFill prst="divot">
                <a:fgClr>
                  <a:sysClr val="window" lastClr="FFFFFF"/>
                </a:fgClr>
                <a:bgClr>
                  <a:srgbClr val="1F497D"/>
                </a:bgClr>
              </a:pattFill>
              <a:ln w="12700">
                <a:solidFill>
                  <a:srgbClr val="000000"/>
                </a:solidFill>
                <a:prstDash val="solid"/>
              </a:ln>
              <a:effectLst>
                <a:innerShdw blurRad="254000" dist="127000">
                  <a:sysClr val="window" lastClr="FFFFFF">
                    <a:lumMod val="50000"/>
                    <a:alpha val="50000"/>
                  </a:sysClr>
                </a:innerShdw>
              </a:effectLst>
            </c:spPr>
          </c:dPt>
          <c:dPt>
            <c:idx val="2"/>
            <c:invertIfNegative val="0"/>
            <c:bubble3D val="0"/>
            <c:spPr>
              <a:pattFill prst="pct5">
                <a:fgClr>
                  <a:sysClr val="window" lastClr="FFFFFF">
                    <a:lumMod val="95000"/>
                  </a:sysClr>
                </a:fgClr>
                <a:bgClr>
                  <a:srgbClr val="009900"/>
                </a:bgClr>
              </a:pattFill>
              <a:ln w="12700">
                <a:solidFill>
                  <a:srgbClr val="000000"/>
                </a:solidFill>
                <a:prstDash val="solid"/>
              </a:ln>
              <a:effectLst>
                <a:innerShdw blurRad="190500" dist="127000">
                  <a:sysClr val="window" lastClr="FFFFFF">
                    <a:lumMod val="50000"/>
                    <a:alpha val="50000"/>
                  </a:sysClr>
                </a:innerShdw>
              </a:effectLst>
            </c:spPr>
          </c:dPt>
          <c:dLbls>
            <c:dLbl>
              <c:idx val="0"/>
              <c:tx>
                <c:rich>
                  <a:bodyPr/>
                  <a:lstStyle/>
                  <a:p>
                    <a:r>
                      <a:rPr lang="en-US"/>
                      <a:t>-112,3</a:t>
                    </a:r>
                  </a:p>
                </c:rich>
              </c:tx>
              <c:showLegendKey val="0"/>
              <c:showVal val="1"/>
              <c:showCatName val="0"/>
              <c:showSerName val="0"/>
              <c:showPercent val="0"/>
              <c:showBubbleSize val="0"/>
              <c:extLst>
                <c:ext xmlns:c15="http://schemas.microsoft.com/office/drawing/2012/chart" uri="{CE6537A1-D6FC-4f65-9D91-7224C49458BB}"/>
              </c:extLst>
            </c:dLbl>
            <c:dLbl>
              <c:idx val="1"/>
              <c:tx>
                <c:rich>
                  <a:bodyPr/>
                  <a:lstStyle/>
                  <a:p>
                    <a:r>
                      <a:rPr lang="en-US"/>
                      <a:t>12,8</a:t>
                    </a:r>
                  </a:p>
                </c:rich>
              </c:tx>
              <c:showLegendKey val="0"/>
              <c:showVal val="1"/>
              <c:showCatName val="0"/>
              <c:showSerName val="0"/>
              <c:showPercent val="0"/>
              <c:showBubbleSize val="0"/>
              <c:extLst>
                <c:ext xmlns:c15="http://schemas.microsoft.com/office/drawing/2012/chart" uri="{CE6537A1-D6FC-4f65-9D91-7224C49458BB}"/>
              </c:extLst>
            </c:dLbl>
            <c:dLbl>
              <c:idx val="2"/>
              <c:tx>
                <c:rich>
                  <a:bodyPr/>
                  <a:lstStyle/>
                  <a:p>
                    <a:r>
                      <a:rPr lang="en-US"/>
                      <a:t>1,9</a:t>
                    </a:r>
                  </a:p>
                </c:rich>
              </c:tx>
              <c:showLegendKey val="0"/>
              <c:showVal val="1"/>
              <c:showCatName val="0"/>
              <c:showSerName val="0"/>
              <c:showPercent val="0"/>
              <c:showBubbleSize val="0"/>
              <c:extLst>
                <c:ext xmlns:c15="http://schemas.microsoft.com/office/drawing/2012/chart" uri="{CE6537A1-D6FC-4f65-9D91-7224C49458BB}"/>
              </c:extLst>
            </c:dLbl>
            <c:spPr>
              <a:noFill/>
              <a:ln w="25400">
                <a:noFill/>
              </a:ln>
            </c:spPr>
            <c:txPr>
              <a:bodyPr/>
              <a:lstStyle/>
              <a:p>
                <a:pPr>
                  <a:defRPr sz="1000" b="0" i="0" u="none" strike="noStrike" baseline="0">
                    <a:solidFill>
                      <a:srgbClr val="000000"/>
                    </a:solidFill>
                    <a:latin typeface="Calibri"/>
                    <a:ea typeface="Calibri"/>
                    <a:cs typeface="Calibri"/>
                  </a:defRPr>
                </a:pPr>
                <a:endParaRPr lang="sk-S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graf!$D$4:$F$4</c:f>
              <c:strCache>
                <c:ptCount val="3"/>
                <c:pt idx="0">
                  <c:v>VšZP</c:v>
                </c:pt>
                <c:pt idx="1">
                  <c:v>DÔVERA</c:v>
                </c:pt>
                <c:pt idx="2">
                  <c:v>Union</c:v>
                </c:pt>
              </c:strCache>
            </c:strRef>
          </c:cat>
          <c:val>
            <c:numRef>
              <c:f>graf!$D$6:$F$6</c:f>
              <c:numCache>
                <c:formatCode>#,##0.00</c:formatCode>
                <c:ptCount val="3"/>
                <c:pt idx="0">
                  <c:v>-112.33811799999999</c:v>
                </c:pt>
                <c:pt idx="1">
                  <c:v>12.752739999999999</c:v>
                </c:pt>
                <c:pt idx="2">
                  <c:v>1.8725259999999999</c:v>
                </c:pt>
              </c:numCache>
            </c:numRef>
          </c:val>
        </c:ser>
        <c:dLbls>
          <c:showLegendKey val="0"/>
          <c:showVal val="0"/>
          <c:showCatName val="0"/>
          <c:showSerName val="0"/>
          <c:showPercent val="0"/>
          <c:showBubbleSize val="0"/>
        </c:dLbls>
        <c:gapWidth val="150"/>
        <c:axId val="127559168"/>
        <c:axId val="127560704"/>
      </c:barChart>
      <c:catAx>
        <c:axId val="127559168"/>
        <c:scaling>
          <c:orientation val="minMax"/>
        </c:scaling>
        <c:delete val="0"/>
        <c:axPos val="b"/>
        <c:numFmt formatCode="General" sourceLinked="1"/>
        <c:majorTickMark val="out"/>
        <c:minorTickMark val="in"/>
        <c:tickLblPos val="high"/>
        <c:spPr>
          <a:ln w="3175">
            <a:solidFill>
              <a:srgbClr val="808080"/>
            </a:solidFill>
            <a:prstDash val="solid"/>
          </a:ln>
        </c:spPr>
        <c:txPr>
          <a:bodyPr rot="0" vert="horz" anchor="b" anchorCtr="0"/>
          <a:lstStyle/>
          <a:p>
            <a:pPr>
              <a:defRPr sz="1000" b="1" i="0" u="none" strike="noStrike" baseline="0">
                <a:solidFill>
                  <a:srgbClr val="000000"/>
                </a:solidFill>
                <a:latin typeface="Calibri"/>
                <a:ea typeface="Calibri"/>
                <a:cs typeface="Calibri"/>
              </a:defRPr>
            </a:pPr>
            <a:endParaRPr lang="sk-SK"/>
          </a:p>
        </c:txPr>
        <c:crossAx val="127560704"/>
        <c:crossesAt val="0"/>
        <c:auto val="1"/>
        <c:lblAlgn val="ctr"/>
        <c:lblOffset val="100"/>
        <c:tickLblSkip val="1"/>
        <c:tickMarkSkip val="1"/>
        <c:noMultiLvlLbl val="0"/>
      </c:catAx>
      <c:valAx>
        <c:axId val="127560704"/>
        <c:scaling>
          <c:orientation val="minMax"/>
        </c:scaling>
        <c:delete val="0"/>
        <c:axPos val="l"/>
        <c:majorGridlines>
          <c:spPr>
            <a:ln>
              <a:prstDash val="sysDot"/>
            </a:ln>
          </c:spPr>
        </c:majorGridlines>
        <c:title>
          <c:tx>
            <c:rich>
              <a:bodyPr rot="0" vert="horz"/>
              <a:lstStyle/>
              <a:p>
                <a:pPr>
                  <a:defRPr sz="1000" b="0" i="0" u="none" strike="noStrike" baseline="0">
                    <a:solidFill>
                      <a:srgbClr val="000000"/>
                    </a:solidFill>
                    <a:latin typeface="Calibri"/>
                    <a:ea typeface="Calibri"/>
                    <a:cs typeface="Calibri"/>
                  </a:defRPr>
                </a:pPr>
                <a:r>
                  <a:rPr lang="sk-SK"/>
                  <a:t>v mil. </a:t>
                </a:r>
                <a:r>
                  <a:rPr lang="sk-SK" sz="1000" b="0" i="0" u="none" strike="noStrike" kern="1200" baseline="0">
                    <a:solidFill>
                      <a:srgbClr val="000000"/>
                    </a:solidFill>
                    <a:latin typeface="Calibri"/>
                  </a:rPr>
                  <a:t>eur</a:t>
                </a:r>
                <a:endParaRPr lang="sk-SK"/>
              </a:p>
            </c:rich>
          </c:tx>
          <c:layout>
            <c:manualLayout>
              <c:xMode val="edge"/>
              <c:yMode val="edge"/>
              <c:x val="1.9363974851980711E-2"/>
              <c:y val="5.7859958516421416E-2"/>
            </c:manualLayout>
          </c:layout>
          <c:overlay val="0"/>
          <c:spPr>
            <a:noFill/>
            <a:ln w="25400">
              <a:noFill/>
            </a:ln>
          </c:spPr>
        </c:title>
        <c:numFmt formatCode="#,##0" sourceLinked="0"/>
        <c:majorTickMark val="out"/>
        <c:minorTickMark val="none"/>
        <c:tickLblPos val="nextTo"/>
        <c:spPr>
          <a:ln w="3175">
            <a:solidFill>
              <a:srgbClr val="000000"/>
            </a:solidFill>
            <a:prstDash val="solid"/>
          </a:ln>
        </c:spPr>
        <c:txPr>
          <a:bodyPr rot="0" vert="horz"/>
          <a:lstStyle/>
          <a:p>
            <a:pPr>
              <a:defRPr sz="1000" b="0" i="0" u="none" strike="noStrike" baseline="0">
                <a:solidFill>
                  <a:srgbClr val="000000"/>
                </a:solidFill>
                <a:latin typeface="Calibri"/>
                <a:ea typeface="Calibri"/>
                <a:cs typeface="Calibri"/>
              </a:defRPr>
            </a:pPr>
            <a:endParaRPr lang="sk-SK"/>
          </a:p>
        </c:txPr>
        <c:crossAx val="127559168"/>
        <c:crosses val="autoZero"/>
        <c:crossBetween val="between"/>
      </c:valAx>
      <c:spPr>
        <a:noFill/>
        <a:ln w="12700">
          <a:solidFill>
            <a:sysClr val="windowText" lastClr="000000">
              <a:tint val="75000"/>
              <a:shade val="95000"/>
              <a:satMod val="105000"/>
            </a:sysClr>
          </a:solidFill>
          <a:prstDash val="solid"/>
        </a:ln>
      </c:spPr>
    </c:plotArea>
    <c:plotVisOnly val="1"/>
    <c:dispBlanksAs val="gap"/>
    <c:showDLblsOverMax val="0"/>
  </c:chart>
  <c:spPr>
    <a:solidFill>
      <a:srgbClr val="FFFFFF"/>
    </a:solidFill>
    <a:ln w="3175">
      <a:noFill/>
      <a:prstDash val="solid"/>
    </a:ln>
  </c:spPr>
  <c:txPr>
    <a:bodyPr/>
    <a:lstStyle/>
    <a:p>
      <a:pPr>
        <a:defRPr sz="1000" b="0" i="0" u="none" strike="noStrike" baseline="0">
          <a:solidFill>
            <a:srgbClr val="000000"/>
          </a:solidFill>
          <a:latin typeface="Arial"/>
          <a:ea typeface="Arial"/>
          <a:cs typeface="Arial"/>
        </a:defRPr>
      </a:pPr>
      <a:endParaRPr lang="sk-SK"/>
    </a:p>
  </c:txPr>
  <c:externalData r:id="rId2">
    <c:autoUpdate val="0"/>
  </c:externalData>
  <c:userShapes r:id="rId3"/>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sk-SK"/>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016563663132842"/>
          <c:y val="5.1579650104712521E-2"/>
          <c:w val="0.57367593123707217"/>
          <c:h val="0.65484631494233958"/>
        </c:manualLayout>
      </c:layout>
      <c:barChart>
        <c:barDir val="col"/>
        <c:grouping val="clustered"/>
        <c:varyColors val="0"/>
        <c:ser>
          <c:idx val="0"/>
          <c:order val="0"/>
          <c:tx>
            <c:strRef>
              <c:f>Hárok1!$B$1</c:f>
              <c:strCache>
                <c:ptCount val="1"/>
                <c:pt idx="0">
                  <c:v>Počet poistencov čakajúcich na poskytnutie ZS k 31.12.2015 </c:v>
                </c:pt>
              </c:strCache>
            </c:strRef>
          </c:tx>
          <c:spPr>
            <a:solidFill>
              <a:srgbClr val="00B0F0"/>
            </a:solidFill>
            <a:ln>
              <a:solidFill>
                <a:sysClr val="window" lastClr="FFFFFF">
                  <a:lumMod val="50000"/>
                </a:sysClr>
              </a:solidFill>
            </a:ln>
            <a:effectLst>
              <a:innerShdw blurRad="190500" dist="127000">
                <a:schemeClr val="bg1">
                  <a:lumMod val="50000"/>
                  <a:alpha val="50000"/>
                </a:schemeClr>
              </a:innerShdw>
            </a:effectLst>
          </c:spPr>
          <c:invertIfNegative val="0"/>
          <c:cat>
            <c:strRef>
              <c:f>Hárok1!$A$2:$A$4</c:f>
              <c:strCache>
                <c:ptCount val="3"/>
                <c:pt idx="0">
                  <c:v>choroby oka a jeho adnexov vyžadujúce implantáciu zdravotníckej pomôcky</c:v>
                </c:pt>
                <c:pt idx="1">
                  <c:v>Choroby obehovej sústavy</c:v>
                </c:pt>
                <c:pt idx="2">
                  <c:v>Choroby svalovej a kostrovej sústavy a spojivového tkaniva vyžadujúce implantáciu zdravotníckej pomôcky</c:v>
                </c:pt>
              </c:strCache>
            </c:strRef>
          </c:cat>
          <c:val>
            <c:numRef>
              <c:f>Hárok1!$B$2:$B$4</c:f>
              <c:numCache>
                <c:formatCode>General</c:formatCode>
                <c:ptCount val="3"/>
                <c:pt idx="0">
                  <c:v>255</c:v>
                </c:pt>
                <c:pt idx="1">
                  <c:v>243</c:v>
                </c:pt>
                <c:pt idx="2">
                  <c:v>3343</c:v>
                </c:pt>
              </c:numCache>
            </c:numRef>
          </c:val>
        </c:ser>
        <c:ser>
          <c:idx val="1"/>
          <c:order val="1"/>
          <c:tx>
            <c:strRef>
              <c:f>Hárok1!$C$1</c:f>
              <c:strCache>
                <c:ptCount val="1"/>
                <c:pt idx="0">
                  <c:v>Počet poistencov čakajúcich na poskytnutie ZS k 31.12.2016</c:v>
                </c:pt>
              </c:strCache>
            </c:strRef>
          </c:tx>
          <c:spPr>
            <a:solidFill>
              <a:srgbClr val="FFFF99"/>
            </a:solidFill>
            <a:ln>
              <a:solidFill>
                <a:sysClr val="window" lastClr="FFFFFF">
                  <a:lumMod val="50000"/>
                </a:sysClr>
              </a:solidFill>
            </a:ln>
            <a:effectLst>
              <a:innerShdw blurRad="190500" dist="127000">
                <a:schemeClr val="bg1">
                  <a:lumMod val="50000"/>
                  <a:alpha val="50000"/>
                </a:schemeClr>
              </a:innerShdw>
            </a:effectLst>
          </c:spPr>
          <c:invertIfNegative val="0"/>
          <c:cat>
            <c:strRef>
              <c:f>Hárok1!$A$2:$A$4</c:f>
              <c:strCache>
                <c:ptCount val="3"/>
                <c:pt idx="0">
                  <c:v>choroby oka a jeho adnexov vyžadujúce implantáciu zdravotníckej pomôcky</c:v>
                </c:pt>
                <c:pt idx="1">
                  <c:v>Choroby obehovej sústavy</c:v>
                </c:pt>
                <c:pt idx="2">
                  <c:v>Choroby svalovej a kostrovej sústavy a spojivového tkaniva vyžadujúce implantáciu zdravotníckej pomôcky</c:v>
                </c:pt>
              </c:strCache>
            </c:strRef>
          </c:cat>
          <c:val>
            <c:numRef>
              <c:f>Hárok1!$C$2:$C$4</c:f>
              <c:numCache>
                <c:formatCode>General</c:formatCode>
                <c:ptCount val="3"/>
                <c:pt idx="0">
                  <c:v>23</c:v>
                </c:pt>
                <c:pt idx="1">
                  <c:v>388</c:v>
                </c:pt>
                <c:pt idx="2">
                  <c:v>2720</c:v>
                </c:pt>
              </c:numCache>
            </c:numRef>
          </c:val>
        </c:ser>
        <c:dLbls>
          <c:showLegendKey val="0"/>
          <c:showVal val="0"/>
          <c:showCatName val="0"/>
          <c:showSerName val="0"/>
          <c:showPercent val="0"/>
          <c:showBubbleSize val="0"/>
        </c:dLbls>
        <c:gapWidth val="150"/>
        <c:axId val="127238528"/>
        <c:axId val="127240064"/>
      </c:barChart>
      <c:catAx>
        <c:axId val="127238528"/>
        <c:scaling>
          <c:orientation val="minMax"/>
        </c:scaling>
        <c:delete val="0"/>
        <c:axPos val="b"/>
        <c:numFmt formatCode="General" sourceLinked="0"/>
        <c:majorTickMark val="out"/>
        <c:minorTickMark val="none"/>
        <c:tickLblPos val="nextTo"/>
        <c:txPr>
          <a:bodyPr/>
          <a:lstStyle/>
          <a:p>
            <a:pPr>
              <a:defRPr sz="900" b="0" i="0" baseline="0">
                <a:latin typeface="Times New Roman" pitchFamily="18" charset="0"/>
                <a:cs typeface="Times New Roman" pitchFamily="18" charset="0"/>
              </a:defRPr>
            </a:pPr>
            <a:endParaRPr lang="sk-SK"/>
          </a:p>
        </c:txPr>
        <c:crossAx val="127240064"/>
        <c:crosses val="autoZero"/>
        <c:auto val="1"/>
        <c:lblAlgn val="ctr"/>
        <c:lblOffset val="100"/>
        <c:noMultiLvlLbl val="0"/>
      </c:catAx>
      <c:valAx>
        <c:axId val="127240064"/>
        <c:scaling>
          <c:orientation val="minMax"/>
        </c:scaling>
        <c:delete val="0"/>
        <c:axPos val="l"/>
        <c:majorGridlines>
          <c:spPr>
            <a:ln>
              <a:solidFill>
                <a:sysClr val="window" lastClr="FFFFFF">
                  <a:lumMod val="50000"/>
                </a:sysClr>
              </a:solidFill>
              <a:prstDash val="sysDot"/>
            </a:ln>
          </c:spPr>
        </c:majorGridlines>
        <c:numFmt formatCode="General" sourceLinked="1"/>
        <c:majorTickMark val="out"/>
        <c:minorTickMark val="none"/>
        <c:tickLblPos val="nextTo"/>
        <c:crossAx val="127238528"/>
        <c:crosses val="autoZero"/>
        <c:crossBetween val="between"/>
      </c:valAx>
      <c:spPr>
        <a:ln>
          <a:solidFill>
            <a:sysClr val="window" lastClr="FFFFFF">
              <a:lumMod val="50000"/>
            </a:sysClr>
          </a:solidFill>
        </a:ln>
      </c:spPr>
    </c:plotArea>
    <c:legend>
      <c:legendPos val="r"/>
      <c:layout>
        <c:manualLayout>
          <c:xMode val="edge"/>
          <c:yMode val="edge"/>
          <c:x val="0.6999471589230154"/>
          <c:y val="0.714623877262614"/>
          <c:w val="0.28680780796440181"/>
          <c:h val="0.23907743239412146"/>
        </c:manualLayout>
      </c:layout>
      <c:overlay val="0"/>
      <c:spPr>
        <a:ln>
          <a:solidFill>
            <a:sysClr val="window" lastClr="FFFFFF">
              <a:lumMod val="50000"/>
            </a:sysClr>
          </a:solidFill>
        </a:ln>
      </c:spPr>
      <c:txPr>
        <a:bodyPr/>
        <a:lstStyle/>
        <a:p>
          <a:pPr>
            <a:defRPr sz="900" baseline="0">
              <a:latin typeface="Times New Roman" pitchFamily="18" charset="0"/>
            </a:defRPr>
          </a:pPr>
          <a:endParaRPr lang="sk-SK"/>
        </a:p>
      </c:txPr>
    </c:legend>
    <c:plotVisOnly val="1"/>
    <c:dispBlanksAs val="gap"/>
    <c:showDLblsOverMax val="0"/>
  </c:chart>
  <c:spPr>
    <a:ln>
      <a:noFill/>
    </a:ln>
  </c:spPr>
  <c:externalData r:id="rId2">
    <c:autoUpdate val="0"/>
  </c:externalData>
</c:chartSpace>
</file>

<file path=word/drawings/_rels/drawing1.xml.rels><?xml version="1.0" encoding="UTF-8" standalone="yes"?>
<Relationships xmlns="http://schemas.openxmlformats.org/package/2006/relationships"><Relationship Id="rId1" Type="http://schemas.openxmlformats.org/officeDocument/2006/relationships/image" Target="../media/image2.png"/></Relationships>
</file>

<file path=word/drawings/drawing1.xml><?xml version="1.0" encoding="utf-8"?>
<c:userShapes xmlns:c="http://schemas.openxmlformats.org/drawingml/2006/chart">
  <cdr:relSizeAnchor xmlns:cdr="http://schemas.openxmlformats.org/drawingml/2006/chartDrawing">
    <cdr:from>
      <cdr:x>0.2271</cdr:x>
      <cdr:y>0.89455</cdr:y>
    </cdr:from>
    <cdr:to>
      <cdr:x>0.94354</cdr:x>
      <cdr:y>0.97278</cdr:y>
    </cdr:to>
    <cdr:pic>
      <cdr:nvPicPr>
        <cdr:cNvPr id="3" name="chart"/>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386328" y="2268748"/>
          <a:ext cx="1218786" cy="198407"/>
        </a:xfrm>
        <a:prstGeom xmlns:a="http://schemas.openxmlformats.org/drawingml/2006/main" prst="rect">
          <a:avLst/>
        </a:prstGeom>
      </cdr:spPr>
    </cdr:pic>
  </cdr:relSizeAnchor>
</c:userShapes>
</file>

<file path=word/drawings/drawing2.xml><?xml version="1.0" encoding="utf-8"?>
<c:userShapes xmlns:c="http://schemas.openxmlformats.org/drawingml/2006/chart">
  <cdr:relSizeAnchor xmlns:cdr="http://schemas.openxmlformats.org/drawingml/2006/chartDrawing">
    <cdr:from>
      <cdr:x>0.49902</cdr:x>
      <cdr:y>0.50024</cdr:y>
    </cdr:from>
    <cdr:to>
      <cdr:x>0.51494</cdr:x>
      <cdr:y>0.57054</cdr:y>
    </cdr:to>
    <cdr:sp macro="" textlink="">
      <cdr:nvSpPr>
        <cdr:cNvPr id="2049" name="Text Box 1"/>
        <cdr:cNvSpPr txBox="1">
          <a:spLocks xmlns:a="http://schemas.openxmlformats.org/drawingml/2006/main" noChangeArrowheads="1"/>
        </cdr:cNvSpPr>
      </cdr:nvSpPr>
      <cdr:spPr bwMode="auto">
        <a:xfrm xmlns:a="http://schemas.openxmlformats.org/drawingml/2006/main">
          <a:off x="2336981" y="1289669"/>
          <a:ext cx="74450" cy="180785"/>
        </a:xfrm>
        <a:prstGeom xmlns:a="http://schemas.openxmlformats.org/drawingml/2006/main" prst="rect">
          <a:avLst/>
        </a:prstGeom>
        <a:noFill xmlns:a="http://schemas.openxmlformats.org/drawingml/2006/main"/>
        <a:ln xmlns:a="http://schemas.openxmlformats.org/drawingml/2006/main">
          <a:noFill/>
        </a:ln>
        <a:effectLst xmlns:a="http://schemas.openxmlformats.org/drawingml/2006/main"/>
        <a:extLst xmlns:a="http://schemas.openxmlformats.org/drawingml/2006/main">
          <a:ext uri="{909E8E84-426E-40DD-AFC4-6F175D3DCCD1}">
            <a14:hiddenFill xmlns:a14="http://schemas.microsoft.com/office/drawing/2010/main">
              <a:solidFill>
                <a:srgbClr xmlns:mc="http://schemas.openxmlformats.org/markup-compatibility/2006" val="000000" mc:Ignorable="a14" a14:legacySpreadsheetColorIndex="64"/>
              </a:solidFill>
            </a14:hiddenFill>
          </a:ext>
          <a:ext uri="{91240B29-F687-4F45-9708-019B960494DF}">
            <a14:hiddenLine xmlns:a14="http://schemas.microsoft.com/office/drawing/2010/main" w="1">
              <a:solidFill>
                <a:srgbClr xmlns:mc="http://schemas.openxmlformats.org/markup-compatibility/2006" val="FFFFFF" mc:Ignorable="a14" a14:legacySpreadsheetColorIndex="65"/>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cdr:spPr>
      <cdr:txBody>
        <a:bodyPr xmlns:a="http://schemas.openxmlformats.org/drawingml/2006/main" vertOverflow="clip" wrap="square" lIns="27432" tIns="22860" rIns="27432" bIns="22860" anchor="ctr" upright="1"/>
        <a:lstStyle xmlns:a="http://schemas.openxmlformats.org/drawingml/2006/main"/>
        <a:p xmlns:a="http://schemas.openxmlformats.org/drawingml/2006/main">
          <a:pPr algn="ctr" rtl="0">
            <a:defRPr sz="1000"/>
          </a:pPr>
          <a:r>
            <a:rPr lang="sk-SK" sz="1000" b="0" i="0" u="none" strike="noStrike" baseline="0">
              <a:solidFill>
                <a:srgbClr val="000000"/>
              </a:solidFill>
              <a:latin typeface="Arial"/>
              <a:cs typeface="Arial"/>
            </a:rPr>
            <a:t> </a:t>
          </a:r>
        </a:p>
      </cdr:txBody>
    </cdr:sp>
  </cdr:relSizeAnchor>
</c:userShapes>
</file>

<file path=word/theme/theme1.xml><?xml version="1.0" encoding="utf-8"?>
<a:theme xmlns:a="http://schemas.openxmlformats.org/drawingml/2006/main" name="Motív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kument" ma:contentTypeID="0x0101006C0C8C3C1E3DCC44BECE3792677AD011" ma:contentTypeVersion="0" ma:contentTypeDescription="Umožňuje vytvoriť nový dokument." ma:contentTypeScope="" ma:versionID="85fc4bdbf09a6aa5742b4e3db9523750">
  <xsd:schema xmlns:xsd="http://www.w3.org/2001/XMLSchema" xmlns:xs="http://www.w3.org/2001/XMLSchema" xmlns:p="http://schemas.microsoft.com/office/2006/metadata/properties" xmlns:ns2="e60a29af-d413-48d4-bd90-fe9d2a897e4b" targetNamespace="http://schemas.microsoft.com/office/2006/metadata/properties" ma:root="true" ma:fieldsID="d088e84141cffc04886a2632a8c86973" ns2:_="">
    <xsd:import namespace="e60a29af-d413-48d4-bd90-fe9d2a897e4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0a29af-d413-48d4-bd90-fe9d2a897e4b" elementFormDefault="qualified">
    <xsd:import namespace="http://schemas.microsoft.com/office/2006/documentManagement/types"/>
    <xsd:import namespace="http://schemas.microsoft.com/office/infopath/2007/PartnerControls"/>
    <xsd:element name="_dlc_DocId" ma:index="8" nillable="true" ma:displayName="Hodnota identifikátora dokumentu" ma:description="Hodnota identifikátora dokumentu priradená k tejto položke." ma:internalName="_dlc_DocId" ma:readOnly="true">
      <xsd:simpleType>
        <xsd:restriction base="dms:Text"/>
      </xsd:simpleType>
    </xsd:element>
    <xsd:element name="_dlc_DocIdUrl" ma:index="9" nillable="true" ma:displayName="Identifikátor dokumentu" ma:description="Trvalé prepojenie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e60a29af-d413-48d4-bd90-fe9d2a897e4b">WKX3UHSAJ2R6-2-787360</_dlc_DocId>
    <_dlc_DocIdUrl xmlns="e60a29af-d413-48d4-bd90-fe9d2a897e4b">
      <Url>https://ovdmasv601/sites/DMS/_layouts/15/DocIdRedir.aspx?ID=WKX3UHSAJ2R6-2-787360</Url>
      <Description>WKX3UHSAJ2R6-2-787360</Description>
    </_dlc_DocIdUrl>
  </documentManagement>
</p:properties>
</file>

<file path=customXml/itemProps1.xml><?xml version="1.0" encoding="utf-8"?>
<ds:datastoreItem xmlns:ds="http://schemas.openxmlformats.org/officeDocument/2006/customXml" ds:itemID="{E06B9172-CC23-45F8-B69D-3B1A4296E5E1}"/>
</file>

<file path=customXml/itemProps2.xml><?xml version="1.0" encoding="utf-8"?>
<ds:datastoreItem xmlns:ds="http://schemas.openxmlformats.org/officeDocument/2006/customXml" ds:itemID="{B4EC89E5-89F3-4AEC-A3E0-8F652AC12311}"/>
</file>

<file path=customXml/itemProps3.xml><?xml version="1.0" encoding="utf-8"?>
<ds:datastoreItem xmlns:ds="http://schemas.openxmlformats.org/officeDocument/2006/customXml" ds:itemID="{2437277F-E0FD-494D-BB09-547A430BCC6B}"/>
</file>

<file path=customXml/itemProps4.xml><?xml version="1.0" encoding="utf-8"?>
<ds:datastoreItem xmlns:ds="http://schemas.openxmlformats.org/officeDocument/2006/customXml" ds:itemID="{F588F962-B299-4EC2-AAE4-FE6343259506}"/>
</file>

<file path=customXml/itemProps5.xml><?xml version="1.0" encoding="utf-8"?>
<ds:datastoreItem xmlns:ds="http://schemas.openxmlformats.org/officeDocument/2006/customXml" ds:itemID="{064FBC14-00F4-4184-90DC-C49DE96D7E61}"/>
</file>

<file path=docProps/app.xml><?xml version="1.0" encoding="utf-8"?>
<Properties xmlns="http://schemas.openxmlformats.org/officeDocument/2006/extended-properties" xmlns:vt="http://schemas.openxmlformats.org/officeDocument/2006/docPropsVTypes">
  <Template>Normal</Template>
  <TotalTime>0</TotalTime>
  <Pages>77</Pages>
  <Words>27521</Words>
  <Characters>156870</Characters>
  <Application>Microsoft Office Word</Application>
  <DocSecurity>0</DocSecurity>
  <Lines>1307</Lines>
  <Paragraphs>368</Paragraphs>
  <ScaleCrop>false</ScaleCrop>
  <HeadingPairs>
    <vt:vector size="2" baseType="variant">
      <vt:variant>
        <vt:lpstr>Názov</vt:lpstr>
      </vt:variant>
      <vt:variant>
        <vt:i4>1</vt:i4>
      </vt:variant>
    </vt:vector>
  </HeadingPairs>
  <TitlesOfParts>
    <vt:vector size="1" baseType="lpstr">
      <vt:lpstr/>
    </vt:vector>
  </TitlesOfParts>
  <Company>UDZS</Company>
  <LinksUpToDate>false</LinksUpToDate>
  <CharactersWithSpaces>184023</CharactersWithSpaces>
  <SharedDoc>false</SharedDoc>
  <HLinks>
    <vt:vector size="510" baseType="variant">
      <vt:variant>
        <vt:i4>1310773</vt:i4>
      </vt:variant>
      <vt:variant>
        <vt:i4>515</vt:i4>
      </vt:variant>
      <vt:variant>
        <vt:i4>0</vt:i4>
      </vt:variant>
      <vt:variant>
        <vt:i4>5</vt:i4>
      </vt:variant>
      <vt:variant>
        <vt:lpwstr/>
      </vt:variant>
      <vt:variant>
        <vt:lpwstr>_Toc442705352</vt:lpwstr>
      </vt:variant>
      <vt:variant>
        <vt:i4>1310773</vt:i4>
      </vt:variant>
      <vt:variant>
        <vt:i4>509</vt:i4>
      </vt:variant>
      <vt:variant>
        <vt:i4>0</vt:i4>
      </vt:variant>
      <vt:variant>
        <vt:i4>5</vt:i4>
      </vt:variant>
      <vt:variant>
        <vt:lpwstr/>
      </vt:variant>
      <vt:variant>
        <vt:lpwstr>_Toc442705351</vt:lpwstr>
      </vt:variant>
      <vt:variant>
        <vt:i4>1310773</vt:i4>
      </vt:variant>
      <vt:variant>
        <vt:i4>503</vt:i4>
      </vt:variant>
      <vt:variant>
        <vt:i4>0</vt:i4>
      </vt:variant>
      <vt:variant>
        <vt:i4>5</vt:i4>
      </vt:variant>
      <vt:variant>
        <vt:lpwstr/>
      </vt:variant>
      <vt:variant>
        <vt:lpwstr>_Toc442705350</vt:lpwstr>
      </vt:variant>
      <vt:variant>
        <vt:i4>1376309</vt:i4>
      </vt:variant>
      <vt:variant>
        <vt:i4>497</vt:i4>
      </vt:variant>
      <vt:variant>
        <vt:i4>0</vt:i4>
      </vt:variant>
      <vt:variant>
        <vt:i4>5</vt:i4>
      </vt:variant>
      <vt:variant>
        <vt:lpwstr/>
      </vt:variant>
      <vt:variant>
        <vt:lpwstr>_Toc442705349</vt:lpwstr>
      </vt:variant>
      <vt:variant>
        <vt:i4>1376309</vt:i4>
      </vt:variant>
      <vt:variant>
        <vt:i4>491</vt:i4>
      </vt:variant>
      <vt:variant>
        <vt:i4>0</vt:i4>
      </vt:variant>
      <vt:variant>
        <vt:i4>5</vt:i4>
      </vt:variant>
      <vt:variant>
        <vt:lpwstr/>
      </vt:variant>
      <vt:variant>
        <vt:lpwstr>_Toc442705348</vt:lpwstr>
      </vt:variant>
      <vt:variant>
        <vt:i4>1376309</vt:i4>
      </vt:variant>
      <vt:variant>
        <vt:i4>485</vt:i4>
      </vt:variant>
      <vt:variant>
        <vt:i4>0</vt:i4>
      </vt:variant>
      <vt:variant>
        <vt:i4>5</vt:i4>
      </vt:variant>
      <vt:variant>
        <vt:lpwstr/>
      </vt:variant>
      <vt:variant>
        <vt:lpwstr>_Toc442705347</vt:lpwstr>
      </vt:variant>
      <vt:variant>
        <vt:i4>1376309</vt:i4>
      </vt:variant>
      <vt:variant>
        <vt:i4>479</vt:i4>
      </vt:variant>
      <vt:variant>
        <vt:i4>0</vt:i4>
      </vt:variant>
      <vt:variant>
        <vt:i4>5</vt:i4>
      </vt:variant>
      <vt:variant>
        <vt:lpwstr/>
      </vt:variant>
      <vt:variant>
        <vt:lpwstr>_Toc442705346</vt:lpwstr>
      </vt:variant>
      <vt:variant>
        <vt:i4>1376309</vt:i4>
      </vt:variant>
      <vt:variant>
        <vt:i4>473</vt:i4>
      </vt:variant>
      <vt:variant>
        <vt:i4>0</vt:i4>
      </vt:variant>
      <vt:variant>
        <vt:i4>5</vt:i4>
      </vt:variant>
      <vt:variant>
        <vt:lpwstr/>
      </vt:variant>
      <vt:variant>
        <vt:lpwstr>_Toc442705345</vt:lpwstr>
      </vt:variant>
      <vt:variant>
        <vt:i4>1376309</vt:i4>
      </vt:variant>
      <vt:variant>
        <vt:i4>467</vt:i4>
      </vt:variant>
      <vt:variant>
        <vt:i4>0</vt:i4>
      </vt:variant>
      <vt:variant>
        <vt:i4>5</vt:i4>
      </vt:variant>
      <vt:variant>
        <vt:lpwstr/>
      </vt:variant>
      <vt:variant>
        <vt:lpwstr>_Toc442705344</vt:lpwstr>
      </vt:variant>
      <vt:variant>
        <vt:i4>1376309</vt:i4>
      </vt:variant>
      <vt:variant>
        <vt:i4>461</vt:i4>
      </vt:variant>
      <vt:variant>
        <vt:i4>0</vt:i4>
      </vt:variant>
      <vt:variant>
        <vt:i4>5</vt:i4>
      </vt:variant>
      <vt:variant>
        <vt:lpwstr/>
      </vt:variant>
      <vt:variant>
        <vt:lpwstr>_Toc442705343</vt:lpwstr>
      </vt:variant>
      <vt:variant>
        <vt:i4>1376309</vt:i4>
      </vt:variant>
      <vt:variant>
        <vt:i4>455</vt:i4>
      </vt:variant>
      <vt:variant>
        <vt:i4>0</vt:i4>
      </vt:variant>
      <vt:variant>
        <vt:i4>5</vt:i4>
      </vt:variant>
      <vt:variant>
        <vt:lpwstr/>
      </vt:variant>
      <vt:variant>
        <vt:lpwstr>_Toc442705342</vt:lpwstr>
      </vt:variant>
      <vt:variant>
        <vt:i4>1376309</vt:i4>
      </vt:variant>
      <vt:variant>
        <vt:i4>449</vt:i4>
      </vt:variant>
      <vt:variant>
        <vt:i4>0</vt:i4>
      </vt:variant>
      <vt:variant>
        <vt:i4>5</vt:i4>
      </vt:variant>
      <vt:variant>
        <vt:lpwstr/>
      </vt:variant>
      <vt:variant>
        <vt:lpwstr>_Toc442705341</vt:lpwstr>
      </vt:variant>
      <vt:variant>
        <vt:i4>1376309</vt:i4>
      </vt:variant>
      <vt:variant>
        <vt:i4>443</vt:i4>
      </vt:variant>
      <vt:variant>
        <vt:i4>0</vt:i4>
      </vt:variant>
      <vt:variant>
        <vt:i4>5</vt:i4>
      </vt:variant>
      <vt:variant>
        <vt:lpwstr/>
      </vt:variant>
      <vt:variant>
        <vt:lpwstr>_Toc442705340</vt:lpwstr>
      </vt:variant>
      <vt:variant>
        <vt:i4>1179701</vt:i4>
      </vt:variant>
      <vt:variant>
        <vt:i4>437</vt:i4>
      </vt:variant>
      <vt:variant>
        <vt:i4>0</vt:i4>
      </vt:variant>
      <vt:variant>
        <vt:i4>5</vt:i4>
      </vt:variant>
      <vt:variant>
        <vt:lpwstr/>
      </vt:variant>
      <vt:variant>
        <vt:lpwstr>_Toc442705339</vt:lpwstr>
      </vt:variant>
      <vt:variant>
        <vt:i4>1179701</vt:i4>
      </vt:variant>
      <vt:variant>
        <vt:i4>431</vt:i4>
      </vt:variant>
      <vt:variant>
        <vt:i4>0</vt:i4>
      </vt:variant>
      <vt:variant>
        <vt:i4>5</vt:i4>
      </vt:variant>
      <vt:variant>
        <vt:lpwstr/>
      </vt:variant>
      <vt:variant>
        <vt:lpwstr>_Toc442705338</vt:lpwstr>
      </vt:variant>
      <vt:variant>
        <vt:i4>1179701</vt:i4>
      </vt:variant>
      <vt:variant>
        <vt:i4>425</vt:i4>
      </vt:variant>
      <vt:variant>
        <vt:i4>0</vt:i4>
      </vt:variant>
      <vt:variant>
        <vt:i4>5</vt:i4>
      </vt:variant>
      <vt:variant>
        <vt:lpwstr/>
      </vt:variant>
      <vt:variant>
        <vt:lpwstr>_Toc442705337</vt:lpwstr>
      </vt:variant>
      <vt:variant>
        <vt:i4>1179701</vt:i4>
      </vt:variant>
      <vt:variant>
        <vt:i4>419</vt:i4>
      </vt:variant>
      <vt:variant>
        <vt:i4>0</vt:i4>
      </vt:variant>
      <vt:variant>
        <vt:i4>5</vt:i4>
      </vt:variant>
      <vt:variant>
        <vt:lpwstr/>
      </vt:variant>
      <vt:variant>
        <vt:lpwstr>_Toc442705336</vt:lpwstr>
      </vt:variant>
      <vt:variant>
        <vt:i4>1179701</vt:i4>
      </vt:variant>
      <vt:variant>
        <vt:i4>413</vt:i4>
      </vt:variant>
      <vt:variant>
        <vt:i4>0</vt:i4>
      </vt:variant>
      <vt:variant>
        <vt:i4>5</vt:i4>
      </vt:variant>
      <vt:variant>
        <vt:lpwstr/>
      </vt:variant>
      <vt:variant>
        <vt:lpwstr>_Toc442705335</vt:lpwstr>
      </vt:variant>
      <vt:variant>
        <vt:i4>1179701</vt:i4>
      </vt:variant>
      <vt:variant>
        <vt:i4>407</vt:i4>
      </vt:variant>
      <vt:variant>
        <vt:i4>0</vt:i4>
      </vt:variant>
      <vt:variant>
        <vt:i4>5</vt:i4>
      </vt:variant>
      <vt:variant>
        <vt:lpwstr/>
      </vt:variant>
      <vt:variant>
        <vt:lpwstr>_Toc442705334</vt:lpwstr>
      </vt:variant>
      <vt:variant>
        <vt:i4>1179701</vt:i4>
      </vt:variant>
      <vt:variant>
        <vt:i4>401</vt:i4>
      </vt:variant>
      <vt:variant>
        <vt:i4>0</vt:i4>
      </vt:variant>
      <vt:variant>
        <vt:i4>5</vt:i4>
      </vt:variant>
      <vt:variant>
        <vt:lpwstr/>
      </vt:variant>
      <vt:variant>
        <vt:lpwstr>_Toc442705333</vt:lpwstr>
      </vt:variant>
      <vt:variant>
        <vt:i4>1179701</vt:i4>
      </vt:variant>
      <vt:variant>
        <vt:i4>395</vt:i4>
      </vt:variant>
      <vt:variant>
        <vt:i4>0</vt:i4>
      </vt:variant>
      <vt:variant>
        <vt:i4>5</vt:i4>
      </vt:variant>
      <vt:variant>
        <vt:lpwstr/>
      </vt:variant>
      <vt:variant>
        <vt:lpwstr>_Toc442705332</vt:lpwstr>
      </vt:variant>
      <vt:variant>
        <vt:i4>1245247</vt:i4>
      </vt:variant>
      <vt:variant>
        <vt:i4>386</vt:i4>
      </vt:variant>
      <vt:variant>
        <vt:i4>0</vt:i4>
      </vt:variant>
      <vt:variant>
        <vt:i4>5</vt:i4>
      </vt:variant>
      <vt:variant>
        <vt:lpwstr/>
      </vt:variant>
      <vt:variant>
        <vt:lpwstr>_Toc442704934</vt:lpwstr>
      </vt:variant>
      <vt:variant>
        <vt:i4>1245247</vt:i4>
      </vt:variant>
      <vt:variant>
        <vt:i4>380</vt:i4>
      </vt:variant>
      <vt:variant>
        <vt:i4>0</vt:i4>
      </vt:variant>
      <vt:variant>
        <vt:i4>5</vt:i4>
      </vt:variant>
      <vt:variant>
        <vt:lpwstr/>
      </vt:variant>
      <vt:variant>
        <vt:lpwstr>_Toc442704933</vt:lpwstr>
      </vt:variant>
      <vt:variant>
        <vt:i4>1245247</vt:i4>
      </vt:variant>
      <vt:variant>
        <vt:i4>374</vt:i4>
      </vt:variant>
      <vt:variant>
        <vt:i4>0</vt:i4>
      </vt:variant>
      <vt:variant>
        <vt:i4>5</vt:i4>
      </vt:variant>
      <vt:variant>
        <vt:lpwstr/>
      </vt:variant>
      <vt:variant>
        <vt:lpwstr>_Toc442704932</vt:lpwstr>
      </vt:variant>
      <vt:variant>
        <vt:i4>1245247</vt:i4>
      </vt:variant>
      <vt:variant>
        <vt:i4>368</vt:i4>
      </vt:variant>
      <vt:variant>
        <vt:i4>0</vt:i4>
      </vt:variant>
      <vt:variant>
        <vt:i4>5</vt:i4>
      </vt:variant>
      <vt:variant>
        <vt:lpwstr/>
      </vt:variant>
      <vt:variant>
        <vt:lpwstr>_Toc442704931</vt:lpwstr>
      </vt:variant>
      <vt:variant>
        <vt:i4>1245247</vt:i4>
      </vt:variant>
      <vt:variant>
        <vt:i4>362</vt:i4>
      </vt:variant>
      <vt:variant>
        <vt:i4>0</vt:i4>
      </vt:variant>
      <vt:variant>
        <vt:i4>5</vt:i4>
      </vt:variant>
      <vt:variant>
        <vt:lpwstr/>
      </vt:variant>
      <vt:variant>
        <vt:lpwstr>_Toc442704930</vt:lpwstr>
      </vt:variant>
      <vt:variant>
        <vt:i4>1179711</vt:i4>
      </vt:variant>
      <vt:variant>
        <vt:i4>356</vt:i4>
      </vt:variant>
      <vt:variant>
        <vt:i4>0</vt:i4>
      </vt:variant>
      <vt:variant>
        <vt:i4>5</vt:i4>
      </vt:variant>
      <vt:variant>
        <vt:lpwstr/>
      </vt:variant>
      <vt:variant>
        <vt:lpwstr>_Toc442704929</vt:lpwstr>
      </vt:variant>
      <vt:variant>
        <vt:i4>1179711</vt:i4>
      </vt:variant>
      <vt:variant>
        <vt:i4>350</vt:i4>
      </vt:variant>
      <vt:variant>
        <vt:i4>0</vt:i4>
      </vt:variant>
      <vt:variant>
        <vt:i4>5</vt:i4>
      </vt:variant>
      <vt:variant>
        <vt:lpwstr/>
      </vt:variant>
      <vt:variant>
        <vt:lpwstr>_Toc442704928</vt:lpwstr>
      </vt:variant>
      <vt:variant>
        <vt:i4>1179711</vt:i4>
      </vt:variant>
      <vt:variant>
        <vt:i4>344</vt:i4>
      </vt:variant>
      <vt:variant>
        <vt:i4>0</vt:i4>
      </vt:variant>
      <vt:variant>
        <vt:i4>5</vt:i4>
      </vt:variant>
      <vt:variant>
        <vt:lpwstr/>
      </vt:variant>
      <vt:variant>
        <vt:lpwstr>_Toc442704927</vt:lpwstr>
      </vt:variant>
      <vt:variant>
        <vt:i4>1179711</vt:i4>
      </vt:variant>
      <vt:variant>
        <vt:i4>338</vt:i4>
      </vt:variant>
      <vt:variant>
        <vt:i4>0</vt:i4>
      </vt:variant>
      <vt:variant>
        <vt:i4>5</vt:i4>
      </vt:variant>
      <vt:variant>
        <vt:lpwstr/>
      </vt:variant>
      <vt:variant>
        <vt:lpwstr>_Toc442704926</vt:lpwstr>
      </vt:variant>
      <vt:variant>
        <vt:i4>1179711</vt:i4>
      </vt:variant>
      <vt:variant>
        <vt:i4>332</vt:i4>
      </vt:variant>
      <vt:variant>
        <vt:i4>0</vt:i4>
      </vt:variant>
      <vt:variant>
        <vt:i4>5</vt:i4>
      </vt:variant>
      <vt:variant>
        <vt:lpwstr/>
      </vt:variant>
      <vt:variant>
        <vt:lpwstr>_Toc442704925</vt:lpwstr>
      </vt:variant>
      <vt:variant>
        <vt:i4>1179711</vt:i4>
      </vt:variant>
      <vt:variant>
        <vt:i4>326</vt:i4>
      </vt:variant>
      <vt:variant>
        <vt:i4>0</vt:i4>
      </vt:variant>
      <vt:variant>
        <vt:i4>5</vt:i4>
      </vt:variant>
      <vt:variant>
        <vt:lpwstr/>
      </vt:variant>
      <vt:variant>
        <vt:lpwstr>_Toc442704924</vt:lpwstr>
      </vt:variant>
      <vt:variant>
        <vt:i4>1179711</vt:i4>
      </vt:variant>
      <vt:variant>
        <vt:i4>320</vt:i4>
      </vt:variant>
      <vt:variant>
        <vt:i4>0</vt:i4>
      </vt:variant>
      <vt:variant>
        <vt:i4>5</vt:i4>
      </vt:variant>
      <vt:variant>
        <vt:lpwstr/>
      </vt:variant>
      <vt:variant>
        <vt:lpwstr>_Toc442704923</vt:lpwstr>
      </vt:variant>
      <vt:variant>
        <vt:i4>1179711</vt:i4>
      </vt:variant>
      <vt:variant>
        <vt:i4>314</vt:i4>
      </vt:variant>
      <vt:variant>
        <vt:i4>0</vt:i4>
      </vt:variant>
      <vt:variant>
        <vt:i4>5</vt:i4>
      </vt:variant>
      <vt:variant>
        <vt:lpwstr/>
      </vt:variant>
      <vt:variant>
        <vt:lpwstr>_Toc442704922</vt:lpwstr>
      </vt:variant>
      <vt:variant>
        <vt:i4>1179711</vt:i4>
      </vt:variant>
      <vt:variant>
        <vt:i4>308</vt:i4>
      </vt:variant>
      <vt:variant>
        <vt:i4>0</vt:i4>
      </vt:variant>
      <vt:variant>
        <vt:i4>5</vt:i4>
      </vt:variant>
      <vt:variant>
        <vt:lpwstr/>
      </vt:variant>
      <vt:variant>
        <vt:lpwstr>_Toc442704921</vt:lpwstr>
      </vt:variant>
      <vt:variant>
        <vt:i4>1179711</vt:i4>
      </vt:variant>
      <vt:variant>
        <vt:i4>302</vt:i4>
      </vt:variant>
      <vt:variant>
        <vt:i4>0</vt:i4>
      </vt:variant>
      <vt:variant>
        <vt:i4>5</vt:i4>
      </vt:variant>
      <vt:variant>
        <vt:lpwstr/>
      </vt:variant>
      <vt:variant>
        <vt:lpwstr>_Toc442704920</vt:lpwstr>
      </vt:variant>
      <vt:variant>
        <vt:i4>1441841</vt:i4>
      </vt:variant>
      <vt:variant>
        <vt:i4>293</vt:i4>
      </vt:variant>
      <vt:variant>
        <vt:i4>0</vt:i4>
      </vt:variant>
      <vt:variant>
        <vt:i4>5</vt:i4>
      </vt:variant>
      <vt:variant>
        <vt:lpwstr/>
      </vt:variant>
      <vt:variant>
        <vt:lpwstr>_Toc442704766</vt:lpwstr>
      </vt:variant>
      <vt:variant>
        <vt:i4>1441841</vt:i4>
      </vt:variant>
      <vt:variant>
        <vt:i4>287</vt:i4>
      </vt:variant>
      <vt:variant>
        <vt:i4>0</vt:i4>
      </vt:variant>
      <vt:variant>
        <vt:i4>5</vt:i4>
      </vt:variant>
      <vt:variant>
        <vt:lpwstr/>
      </vt:variant>
      <vt:variant>
        <vt:lpwstr>_Toc442704765</vt:lpwstr>
      </vt:variant>
      <vt:variant>
        <vt:i4>1441841</vt:i4>
      </vt:variant>
      <vt:variant>
        <vt:i4>281</vt:i4>
      </vt:variant>
      <vt:variant>
        <vt:i4>0</vt:i4>
      </vt:variant>
      <vt:variant>
        <vt:i4>5</vt:i4>
      </vt:variant>
      <vt:variant>
        <vt:lpwstr/>
      </vt:variant>
      <vt:variant>
        <vt:lpwstr>_Toc442704764</vt:lpwstr>
      </vt:variant>
      <vt:variant>
        <vt:i4>1441841</vt:i4>
      </vt:variant>
      <vt:variant>
        <vt:i4>275</vt:i4>
      </vt:variant>
      <vt:variant>
        <vt:i4>0</vt:i4>
      </vt:variant>
      <vt:variant>
        <vt:i4>5</vt:i4>
      </vt:variant>
      <vt:variant>
        <vt:lpwstr/>
      </vt:variant>
      <vt:variant>
        <vt:lpwstr>_Toc442704763</vt:lpwstr>
      </vt:variant>
      <vt:variant>
        <vt:i4>1441841</vt:i4>
      </vt:variant>
      <vt:variant>
        <vt:i4>269</vt:i4>
      </vt:variant>
      <vt:variant>
        <vt:i4>0</vt:i4>
      </vt:variant>
      <vt:variant>
        <vt:i4>5</vt:i4>
      </vt:variant>
      <vt:variant>
        <vt:lpwstr/>
      </vt:variant>
      <vt:variant>
        <vt:lpwstr>_Toc442704762</vt:lpwstr>
      </vt:variant>
      <vt:variant>
        <vt:i4>1441841</vt:i4>
      </vt:variant>
      <vt:variant>
        <vt:i4>263</vt:i4>
      </vt:variant>
      <vt:variant>
        <vt:i4>0</vt:i4>
      </vt:variant>
      <vt:variant>
        <vt:i4>5</vt:i4>
      </vt:variant>
      <vt:variant>
        <vt:lpwstr/>
      </vt:variant>
      <vt:variant>
        <vt:lpwstr>_Toc442704761</vt:lpwstr>
      </vt:variant>
      <vt:variant>
        <vt:i4>1441841</vt:i4>
      </vt:variant>
      <vt:variant>
        <vt:i4>257</vt:i4>
      </vt:variant>
      <vt:variant>
        <vt:i4>0</vt:i4>
      </vt:variant>
      <vt:variant>
        <vt:i4>5</vt:i4>
      </vt:variant>
      <vt:variant>
        <vt:lpwstr/>
      </vt:variant>
      <vt:variant>
        <vt:lpwstr>_Toc442704760</vt:lpwstr>
      </vt:variant>
      <vt:variant>
        <vt:i4>1376305</vt:i4>
      </vt:variant>
      <vt:variant>
        <vt:i4>251</vt:i4>
      </vt:variant>
      <vt:variant>
        <vt:i4>0</vt:i4>
      </vt:variant>
      <vt:variant>
        <vt:i4>5</vt:i4>
      </vt:variant>
      <vt:variant>
        <vt:lpwstr/>
      </vt:variant>
      <vt:variant>
        <vt:lpwstr>_Toc442704759</vt:lpwstr>
      </vt:variant>
      <vt:variant>
        <vt:i4>1376305</vt:i4>
      </vt:variant>
      <vt:variant>
        <vt:i4>245</vt:i4>
      </vt:variant>
      <vt:variant>
        <vt:i4>0</vt:i4>
      </vt:variant>
      <vt:variant>
        <vt:i4>5</vt:i4>
      </vt:variant>
      <vt:variant>
        <vt:lpwstr/>
      </vt:variant>
      <vt:variant>
        <vt:lpwstr>_Toc442704758</vt:lpwstr>
      </vt:variant>
      <vt:variant>
        <vt:i4>1376305</vt:i4>
      </vt:variant>
      <vt:variant>
        <vt:i4>239</vt:i4>
      </vt:variant>
      <vt:variant>
        <vt:i4>0</vt:i4>
      </vt:variant>
      <vt:variant>
        <vt:i4>5</vt:i4>
      </vt:variant>
      <vt:variant>
        <vt:lpwstr/>
      </vt:variant>
      <vt:variant>
        <vt:lpwstr>_Toc442704757</vt:lpwstr>
      </vt:variant>
      <vt:variant>
        <vt:i4>1376305</vt:i4>
      </vt:variant>
      <vt:variant>
        <vt:i4>233</vt:i4>
      </vt:variant>
      <vt:variant>
        <vt:i4>0</vt:i4>
      </vt:variant>
      <vt:variant>
        <vt:i4>5</vt:i4>
      </vt:variant>
      <vt:variant>
        <vt:lpwstr/>
      </vt:variant>
      <vt:variant>
        <vt:lpwstr>_Toc442704756</vt:lpwstr>
      </vt:variant>
      <vt:variant>
        <vt:i4>1048624</vt:i4>
      </vt:variant>
      <vt:variant>
        <vt:i4>224</vt:i4>
      </vt:variant>
      <vt:variant>
        <vt:i4>0</vt:i4>
      </vt:variant>
      <vt:variant>
        <vt:i4>5</vt:i4>
      </vt:variant>
      <vt:variant>
        <vt:lpwstr/>
      </vt:variant>
      <vt:variant>
        <vt:lpwstr>_Toc442702665</vt:lpwstr>
      </vt:variant>
      <vt:variant>
        <vt:i4>1048624</vt:i4>
      </vt:variant>
      <vt:variant>
        <vt:i4>218</vt:i4>
      </vt:variant>
      <vt:variant>
        <vt:i4>0</vt:i4>
      </vt:variant>
      <vt:variant>
        <vt:i4>5</vt:i4>
      </vt:variant>
      <vt:variant>
        <vt:lpwstr/>
      </vt:variant>
      <vt:variant>
        <vt:lpwstr>_Toc442702664</vt:lpwstr>
      </vt:variant>
      <vt:variant>
        <vt:i4>1048624</vt:i4>
      </vt:variant>
      <vt:variant>
        <vt:i4>212</vt:i4>
      </vt:variant>
      <vt:variant>
        <vt:i4>0</vt:i4>
      </vt:variant>
      <vt:variant>
        <vt:i4>5</vt:i4>
      </vt:variant>
      <vt:variant>
        <vt:lpwstr/>
      </vt:variant>
      <vt:variant>
        <vt:lpwstr>_Toc442702663</vt:lpwstr>
      </vt:variant>
      <vt:variant>
        <vt:i4>1048624</vt:i4>
      </vt:variant>
      <vt:variant>
        <vt:i4>206</vt:i4>
      </vt:variant>
      <vt:variant>
        <vt:i4>0</vt:i4>
      </vt:variant>
      <vt:variant>
        <vt:i4>5</vt:i4>
      </vt:variant>
      <vt:variant>
        <vt:lpwstr/>
      </vt:variant>
      <vt:variant>
        <vt:lpwstr>_Toc442702662</vt:lpwstr>
      </vt:variant>
      <vt:variant>
        <vt:i4>1048624</vt:i4>
      </vt:variant>
      <vt:variant>
        <vt:i4>200</vt:i4>
      </vt:variant>
      <vt:variant>
        <vt:i4>0</vt:i4>
      </vt:variant>
      <vt:variant>
        <vt:i4>5</vt:i4>
      </vt:variant>
      <vt:variant>
        <vt:lpwstr/>
      </vt:variant>
      <vt:variant>
        <vt:lpwstr>_Toc442702661</vt:lpwstr>
      </vt:variant>
      <vt:variant>
        <vt:i4>1048624</vt:i4>
      </vt:variant>
      <vt:variant>
        <vt:i4>194</vt:i4>
      </vt:variant>
      <vt:variant>
        <vt:i4>0</vt:i4>
      </vt:variant>
      <vt:variant>
        <vt:i4>5</vt:i4>
      </vt:variant>
      <vt:variant>
        <vt:lpwstr/>
      </vt:variant>
      <vt:variant>
        <vt:lpwstr>_Toc442702660</vt:lpwstr>
      </vt:variant>
      <vt:variant>
        <vt:i4>1245232</vt:i4>
      </vt:variant>
      <vt:variant>
        <vt:i4>188</vt:i4>
      </vt:variant>
      <vt:variant>
        <vt:i4>0</vt:i4>
      </vt:variant>
      <vt:variant>
        <vt:i4>5</vt:i4>
      </vt:variant>
      <vt:variant>
        <vt:lpwstr/>
      </vt:variant>
      <vt:variant>
        <vt:lpwstr>_Toc442702659</vt:lpwstr>
      </vt:variant>
      <vt:variant>
        <vt:i4>1245232</vt:i4>
      </vt:variant>
      <vt:variant>
        <vt:i4>182</vt:i4>
      </vt:variant>
      <vt:variant>
        <vt:i4>0</vt:i4>
      </vt:variant>
      <vt:variant>
        <vt:i4>5</vt:i4>
      </vt:variant>
      <vt:variant>
        <vt:lpwstr/>
      </vt:variant>
      <vt:variant>
        <vt:lpwstr>_Toc442702658</vt:lpwstr>
      </vt:variant>
      <vt:variant>
        <vt:i4>1245232</vt:i4>
      </vt:variant>
      <vt:variant>
        <vt:i4>176</vt:i4>
      </vt:variant>
      <vt:variant>
        <vt:i4>0</vt:i4>
      </vt:variant>
      <vt:variant>
        <vt:i4>5</vt:i4>
      </vt:variant>
      <vt:variant>
        <vt:lpwstr/>
      </vt:variant>
      <vt:variant>
        <vt:lpwstr>_Toc442702657</vt:lpwstr>
      </vt:variant>
      <vt:variant>
        <vt:i4>1245232</vt:i4>
      </vt:variant>
      <vt:variant>
        <vt:i4>170</vt:i4>
      </vt:variant>
      <vt:variant>
        <vt:i4>0</vt:i4>
      </vt:variant>
      <vt:variant>
        <vt:i4>5</vt:i4>
      </vt:variant>
      <vt:variant>
        <vt:lpwstr/>
      </vt:variant>
      <vt:variant>
        <vt:lpwstr>_Toc442702656</vt:lpwstr>
      </vt:variant>
      <vt:variant>
        <vt:i4>1245232</vt:i4>
      </vt:variant>
      <vt:variant>
        <vt:i4>164</vt:i4>
      </vt:variant>
      <vt:variant>
        <vt:i4>0</vt:i4>
      </vt:variant>
      <vt:variant>
        <vt:i4>5</vt:i4>
      </vt:variant>
      <vt:variant>
        <vt:lpwstr/>
      </vt:variant>
      <vt:variant>
        <vt:lpwstr>_Toc442702655</vt:lpwstr>
      </vt:variant>
      <vt:variant>
        <vt:i4>1245232</vt:i4>
      </vt:variant>
      <vt:variant>
        <vt:i4>158</vt:i4>
      </vt:variant>
      <vt:variant>
        <vt:i4>0</vt:i4>
      </vt:variant>
      <vt:variant>
        <vt:i4>5</vt:i4>
      </vt:variant>
      <vt:variant>
        <vt:lpwstr/>
      </vt:variant>
      <vt:variant>
        <vt:lpwstr>_Toc442702654</vt:lpwstr>
      </vt:variant>
      <vt:variant>
        <vt:i4>1245232</vt:i4>
      </vt:variant>
      <vt:variant>
        <vt:i4>152</vt:i4>
      </vt:variant>
      <vt:variant>
        <vt:i4>0</vt:i4>
      </vt:variant>
      <vt:variant>
        <vt:i4>5</vt:i4>
      </vt:variant>
      <vt:variant>
        <vt:lpwstr/>
      </vt:variant>
      <vt:variant>
        <vt:lpwstr>_Toc442702653</vt:lpwstr>
      </vt:variant>
      <vt:variant>
        <vt:i4>1245232</vt:i4>
      </vt:variant>
      <vt:variant>
        <vt:i4>146</vt:i4>
      </vt:variant>
      <vt:variant>
        <vt:i4>0</vt:i4>
      </vt:variant>
      <vt:variant>
        <vt:i4>5</vt:i4>
      </vt:variant>
      <vt:variant>
        <vt:lpwstr/>
      </vt:variant>
      <vt:variant>
        <vt:lpwstr>_Toc442702652</vt:lpwstr>
      </vt:variant>
      <vt:variant>
        <vt:i4>1245232</vt:i4>
      </vt:variant>
      <vt:variant>
        <vt:i4>140</vt:i4>
      </vt:variant>
      <vt:variant>
        <vt:i4>0</vt:i4>
      </vt:variant>
      <vt:variant>
        <vt:i4>5</vt:i4>
      </vt:variant>
      <vt:variant>
        <vt:lpwstr/>
      </vt:variant>
      <vt:variant>
        <vt:lpwstr>_Toc442702651</vt:lpwstr>
      </vt:variant>
      <vt:variant>
        <vt:i4>1245232</vt:i4>
      </vt:variant>
      <vt:variant>
        <vt:i4>134</vt:i4>
      </vt:variant>
      <vt:variant>
        <vt:i4>0</vt:i4>
      </vt:variant>
      <vt:variant>
        <vt:i4>5</vt:i4>
      </vt:variant>
      <vt:variant>
        <vt:lpwstr/>
      </vt:variant>
      <vt:variant>
        <vt:lpwstr>_Toc442702650</vt:lpwstr>
      </vt:variant>
      <vt:variant>
        <vt:i4>1179696</vt:i4>
      </vt:variant>
      <vt:variant>
        <vt:i4>128</vt:i4>
      </vt:variant>
      <vt:variant>
        <vt:i4>0</vt:i4>
      </vt:variant>
      <vt:variant>
        <vt:i4>5</vt:i4>
      </vt:variant>
      <vt:variant>
        <vt:lpwstr/>
      </vt:variant>
      <vt:variant>
        <vt:lpwstr>_Toc442702649</vt:lpwstr>
      </vt:variant>
      <vt:variant>
        <vt:i4>1179696</vt:i4>
      </vt:variant>
      <vt:variant>
        <vt:i4>122</vt:i4>
      </vt:variant>
      <vt:variant>
        <vt:i4>0</vt:i4>
      </vt:variant>
      <vt:variant>
        <vt:i4>5</vt:i4>
      </vt:variant>
      <vt:variant>
        <vt:lpwstr/>
      </vt:variant>
      <vt:variant>
        <vt:lpwstr>_Toc442702648</vt:lpwstr>
      </vt:variant>
      <vt:variant>
        <vt:i4>1179696</vt:i4>
      </vt:variant>
      <vt:variant>
        <vt:i4>116</vt:i4>
      </vt:variant>
      <vt:variant>
        <vt:i4>0</vt:i4>
      </vt:variant>
      <vt:variant>
        <vt:i4>5</vt:i4>
      </vt:variant>
      <vt:variant>
        <vt:lpwstr/>
      </vt:variant>
      <vt:variant>
        <vt:lpwstr>_Toc442702647</vt:lpwstr>
      </vt:variant>
      <vt:variant>
        <vt:i4>1179696</vt:i4>
      </vt:variant>
      <vt:variant>
        <vt:i4>110</vt:i4>
      </vt:variant>
      <vt:variant>
        <vt:i4>0</vt:i4>
      </vt:variant>
      <vt:variant>
        <vt:i4>5</vt:i4>
      </vt:variant>
      <vt:variant>
        <vt:lpwstr/>
      </vt:variant>
      <vt:variant>
        <vt:lpwstr>_Toc442702646</vt:lpwstr>
      </vt:variant>
      <vt:variant>
        <vt:i4>1179696</vt:i4>
      </vt:variant>
      <vt:variant>
        <vt:i4>104</vt:i4>
      </vt:variant>
      <vt:variant>
        <vt:i4>0</vt:i4>
      </vt:variant>
      <vt:variant>
        <vt:i4>5</vt:i4>
      </vt:variant>
      <vt:variant>
        <vt:lpwstr/>
      </vt:variant>
      <vt:variant>
        <vt:lpwstr>_Toc442702645</vt:lpwstr>
      </vt:variant>
      <vt:variant>
        <vt:i4>1179696</vt:i4>
      </vt:variant>
      <vt:variant>
        <vt:i4>98</vt:i4>
      </vt:variant>
      <vt:variant>
        <vt:i4>0</vt:i4>
      </vt:variant>
      <vt:variant>
        <vt:i4>5</vt:i4>
      </vt:variant>
      <vt:variant>
        <vt:lpwstr/>
      </vt:variant>
      <vt:variant>
        <vt:lpwstr>_Toc442702644</vt:lpwstr>
      </vt:variant>
      <vt:variant>
        <vt:i4>1179696</vt:i4>
      </vt:variant>
      <vt:variant>
        <vt:i4>92</vt:i4>
      </vt:variant>
      <vt:variant>
        <vt:i4>0</vt:i4>
      </vt:variant>
      <vt:variant>
        <vt:i4>5</vt:i4>
      </vt:variant>
      <vt:variant>
        <vt:lpwstr/>
      </vt:variant>
      <vt:variant>
        <vt:lpwstr>_Toc442702643</vt:lpwstr>
      </vt:variant>
      <vt:variant>
        <vt:i4>1179696</vt:i4>
      </vt:variant>
      <vt:variant>
        <vt:i4>86</vt:i4>
      </vt:variant>
      <vt:variant>
        <vt:i4>0</vt:i4>
      </vt:variant>
      <vt:variant>
        <vt:i4>5</vt:i4>
      </vt:variant>
      <vt:variant>
        <vt:lpwstr/>
      </vt:variant>
      <vt:variant>
        <vt:lpwstr>_Toc442702642</vt:lpwstr>
      </vt:variant>
      <vt:variant>
        <vt:i4>1179696</vt:i4>
      </vt:variant>
      <vt:variant>
        <vt:i4>80</vt:i4>
      </vt:variant>
      <vt:variant>
        <vt:i4>0</vt:i4>
      </vt:variant>
      <vt:variant>
        <vt:i4>5</vt:i4>
      </vt:variant>
      <vt:variant>
        <vt:lpwstr/>
      </vt:variant>
      <vt:variant>
        <vt:lpwstr>_Toc442702641</vt:lpwstr>
      </vt:variant>
      <vt:variant>
        <vt:i4>1179696</vt:i4>
      </vt:variant>
      <vt:variant>
        <vt:i4>74</vt:i4>
      </vt:variant>
      <vt:variant>
        <vt:i4>0</vt:i4>
      </vt:variant>
      <vt:variant>
        <vt:i4>5</vt:i4>
      </vt:variant>
      <vt:variant>
        <vt:lpwstr/>
      </vt:variant>
      <vt:variant>
        <vt:lpwstr>_Toc442702640</vt:lpwstr>
      </vt:variant>
      <vt:variant>
        <vt:i4>1376304</vt:i4>
      </vt:variant>
      <vt:variant>
        <vt:i4>68</vt:i4>
      </vt:variant>
      <vt:variant>
        <vt:i4>0</vt:i4>
      </vt:variant>
      <vt:variant>
        <vt:i4>5</vt:i4>
      </vt:variant>
      <vt:variant>
        <vt:lpwstr/>
      </vt:variant>
      <vt:variant>
        <vt:lpwstr>_Toc442702639</vt:lpwstr>
      </vt:variant>
      <vt:variant>
        <vt:i4>1376304</vt:i4>
      </vt:variant>
      <vt:variant>
        <vt:i4>62</vt:i4>
      </vt:variant>
      <vt:variant>
        <vt:i4>0</vt:i4>
      </vt:variant>
      <vt:variant>
        <vt:i4>5</vt:i4>
      </vt:variant>
      <vt:variant>
        <vt:lpwstr/>
      </vt:variant>
      <vt:variant>
        <vt:lpwstr>_Toc442702638</vt:lpwstr>
      </vt:variant>
      <vt:variant>
        <vt:i4>1376304</vt:i4>
      </vt:variant>
      <vt:variant>
        <vt:i4>56</vt:i4>
      </vt:variant>
      <vt:variant>
        <vt:i4>0</vt:i4>
      </vt:variant>
      <vt:variant>
        <vt:i4>5</vt:i4>
      </vt:variant>
      <vt:variant>
        <vt:lpwstr/>
      </vt:variant>
      <vt:variant>
        <vt:lpwstr>_Toc442702637</vt:lpwstr>
      </vt:variant>
      <vt:variant>
        <vt:i4>1376304</vt:i4>
      </vt:variant>
      <vt:variant>
        <vt:i4>50</vt:i4>
      </vt:variant>
      <vt:variant>
        <vt:i4>0</vt:i4>
      </vt:variant>
      <vt:variant>
        <vt:i4>5</vt:i4>
      </vt:variant>
      <vt:variant>
        <vt:lpwstr/>
      </vt:variant>
      <vt:variant>
        <vt:lpwstr>_Toc442702636</vt:lpwstr>
      </vt:variant>
      <vt:variant>
        <vt:i4>1376304</vt:i4>
      </vt:variant>
      <vt:variant>
        <vt:i4>44</vt:i4>
      </vt:variant>
      <vt:variant>
        <vt:i4>0</vt:i4>
      </vt:variant>
      <vt:variant>
        <vt:i4>5</vt:i4>
      </vt:variant>
      <vt:variant>
        <vt:lpwstr/>
      </vt:variant>
      <vt:variant>
        <vt:lpwstr>_Toc442702635</vt:lpwstr>
      </vt:variant>
      <vt:variant>
        <vt:i4>1376304</vt:i4>
      </vt:variant>
      <vt:variant>
        <vt:i4>38</vt:i4>
      </vt:variant>
      <vt:variant>
        <vt:i4>0</vt:i4>
      </vt:variant>
      <vt:variant>
        <vt:i4>5</vt:i4>
      </vt:variant>
      <vt:variant>
        <vt:lpwstr/>
      </vt:variant>
      <vt:variant>
        <vt:lpwstr>_Toc442702634</vt:lpwstr>
      </vt:variant>
      <vt:variant>
        <vt:i4>1376304</vt:i4>
      </vt:variant>
      <vt:variant>
        <vt:i4>32</vt:i4>
      </vt:variant>
      <vt:variant>
        <vt:i4>0</vt:i4>
      </vt:variant>
      <vt:variant>
        <vt:i4>5</vt:i4>
      </vt:variant>
      <vt:variant>
        <vt:lpwstr/>
      </vt:variant>
      <vt:variant>
        <vt:lpwstr>_Toc442702633</vt:lpwstr>
      </vt:variant>
      <vt:variant>
        <vt:i4>1376304</vt:i4>
      </vt:variant>
      <vt:variant>
        <vt:i4>26</vt:i4>
      </vt:variant>
      <vt:variant>
        <vt:i4>0</vt:i4>
      </vt:variant>
      <vt:variant>
        <vt:i4>5</vt:i4>
      </vt:variant>
      <vt:variant>
        <vt:lpwstr/>
      </vt:variant>
      <vt:variant>
        <vt:lpwstr>_Toc442702632</vt:lpwstr>
      </vt:variant>
      <vt:variant>
        <vt:i4>1376304</vt:i4>
      </vt:variant>
      <vt:variant>
        <vt:i4>20</vt:i4>
      </vt:variant>
      <vt:variant>
        <vt:i4>0</vt:i4>
      </vt:variant>
      <vt:variant>
        <vt:i4>5</vt:i4>
      </vt:variant>
      <vt:variant>
        <vt:lpwstr/>
      </vt:variant>
      <vt:variant>
        <vt:lpwstr>_Toc442702631</vt:lpwstr>
      </vt:variant>
      <vt:variant>
        <vt:i4>1376304</vt:i4>
      </vt:variant>
      <vt:variant>
        <vt:i4>14</vt:i4>
      </vt:variant>
      <vt:variant>
        <vt:i4>0</vt:i4>
      </vt:variant>
      <vt:variant>
        <vt:i4>5</vt:i4>
      </vt:variant>
      <vt:variant>
        <vt:lpwstr/>
      </vt:variant>
      <vt:variant>
        <vt:lpwstr>_Toc442702630</vt:lpwstr>
      </vt:variant>
      <vt:variant>
        <vt:i4>1310768</vt:i4>
      </vt:variant>
      <vt:variant>
        <vt:i4>8</vt:i4>
      </vt:variant>
      <vt:variant>
        <vt:i4>0</vt:i4>
      </vt:variant>
      <vt:variant>
        <vt:i4>5</vt:i4>
      </vt:variant>
      <vt:variant>
        <vt:lpwstr/>
      </vt:variant>
      <vt:variant>
        <vt:lpwstr>_Toc442702629</vt:lpwstr>
      </vt:variant>
      <vt:variant>
        <vt:i4>1310768</vt:i4>
      </vt:variant>
      <vt:variant>
        <vt:i4>2</vt:i4>
      </vt:variant>
      <vt:variant>
        <vt:i4>0</vt:i4>
      </vt:variant>
      <vt:variant>
        <vt:i4>5</vt:i4>
      </vt:variant>
      <vt:variant>
        <vt:lpwstr/>
      </vt:variant>
      <vt:variant>
        <vt:lpwstr>_Toc442702628</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ivargova</dc:creator>
  <cp:lastModifiedBy>Drahošová Zuzana</cp:lastModifiedBy>
  <cp:revision>2</cp:revision>
  <cp:lastPrinted>2017-06-28T08:17:00Z</cp:lastPrinted>
  <dcterms:created xsi:type="dcterms:W3CDTF">2017-06-28T09:40:00Z</dcterms:created>
  <dcterms:modified xsi:type="dcterms:W3CDTF">2017-06-28T09:40:00Z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0x0101006C0C8C3C1E3DCC44BECE3792677AD011</vt:lpwstr>
  </property>
  <property fmtid="{D5CDD505-2E9C-101B-9397-08002B2CF9AE}" pid="3" name="_dlc_DocIdItemGuid">
    <vt:lpwstr>cec330a3-a3f4-4b95-9847-c855f169fb9f</vt:lpwstr>
  </property>
</Properties>
</file>