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drawings/drawing1.xml" ContentType="application/vnd.openxmlformats-officedocument.drawingml.chartshapes+xml"/>
  <Override PartName="/word/header3.xml" ContentType="application/vnd.openxmlformats-officedocument.wordprocessingml.header+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endnotes.xml" ContentType="application/vnd.openxmlformats-officedocument.wordprocessingml.endnotes+xml"/>
  <Override PartName="/word/header2.xml" ContentType="application/vnd.openxmlformats-officedocument.wordprocessingml.header+xml"/>
  <Override PartName="/word/footnotes.xml" ContentType="application/vnd.openxmlformats-officedocument.wordprocessingml.footnotes+xml"/>
  <Override PartName="/word/theme/theme1.xml" ContentType="application/vnd.openxmlformats-officedocument.theme+xml"/>
  <Override PartName="/word/charts/chart10.xml" ContentType="application/vnd.openxmlformats-officedocument.drawingml.chart+xml"/>
  <Override PartName="/word/charts/chart11.xml" ContentType="application/vnd.openxmlformats-officedocument.drawingml.chart+xml"/>
  <Override PartName="/word/charts/chart4.xml" ContentType="application/vnd.openxmlformats-officedocument.drawingml.chart+xml"/>
  <Override PartName="/word/charts/chart3.xml" ContentType="application/vnd.openxmlformats-officedocument.drawingml.chart+xml"/>
  <Override PartName="/word/charts/chart2.xml" ContentType="application/vnd.openxmlformats-officedocument.drawingml.chart+xml"/>
  <Override PartName="/word/charts/chart1.xml" ContentType="application/vnd.openxmlformats-officedocument.drawingml.chart+xml"/>
  <Override PartName="/word/charts/chart12.xml" ContentType="application/vnd.openxmlformats-officedocument.drawingml.chart+xml"/>
  <Override PartName="/word/charts/chart5.xml" ContentType="application/vnd.openxmlformats-officedocument.drawingml.chart+xml"/>
  <Override PartName="/word/charts/chart6.xml" ContentType="application/vnd.openxmlformats-officedocument.drawingml.chart+xml"/>
  <Override PartName="/word/theme/themeOverride1.xml" ContentType="application/vnd.openxmlformats-officedocument.themeOverride+xml"/>
  <Override PartName="/word/charts/chart9.xml" ContentType="application/vnd.openxmlformats-officedocument.drawingml.chart+xml"/>
  <Override PartName="/word/charts/chart7.xml" ContentType="application/vnd.openxmlformats-officedocument.drawingml.chart+xml"/>
  <Override PartName="/word/charts/chart8.xml" ContentType="application/vnd.openxmlformats-officedocument.drawingml.chart+xml"/>
  <Override PartName="/word/settings.xml" ContentType="application/vnd.openxmlformats-officedocument.wordprocessingml.settings+xml"/>
  <Override PartName="/word/stylesWithEffects.xml" ContentType="application/vnd.ms-word.stylesWithEffects+xml"/>
  <Override PartName="/word/styles.xml" ContentType="application/vnd.openxmlformats-officedocument.wordprocessingml.styles+xml"/>
  <Override PartName="/word/webSettings.xml" ContentType="application/vnd.openxmlformats-officedocument.wordprocessingml.webSettings+xml"/>
  <Override PartName="/word/numbering.xml" ContentType="application/vnd.openxmlformats-officedocument.wordprocessingml.numbering+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C20F20" w:rsidRPr="005E5FF1" w:rsidRDefault="00652A74" w:rsidP="00652A74">
      <w:pPr>
        <w:pBdr>
          <w:bottom w:val="single" w:sz="4" w:space="1" w:color="auto"/>
        </w:pBdr>
        <w:jc w:val="center"/>
        <w:rPr>
          <w:b/>
          <w:bCs/>
          <w:sz w:val="36"/>
          <w:szCs w:val="36"/>
        </w:rPr>
      </w:pPr>
      <w:r w:rsidRPr="005E5FF1">
        <w:rPr>
          <w:b/>
          <w:bCs/>
          <w:sz w:val="36"/>
          <w:szCs w:val="36"/>
        </w:rPr>
        <w:t>Ministerstvo školstva</w:t>
      </w:r>
      <w:r w:rsidR="00C20F20" w:rsidRPr="005E5FF1">
        <w:rPr>
          <w:b/>
          <w:bCs/>
          <w:sz w:val="36"/>
          <w:szCs w:val="36"/>
        </w:rPr>
        <w:t>, vedy, výskumu a</w:t>
      </w:r>
      <w:r w:rsidR="00C067CE">
        <w:rPr>
          <w:b/>
          <w:bCs/>
          <w:sz w:val="36"/>
          <w:szCs w:val="36"/>
        </w:rPr>
        <w:t xml:space="preserve"> </w:t>
      </w:r>
      <w:r w:rsidR="00C20F20" w:rsidRPr="005E5FF1">
        <w:rPr>
          <w:b/>
          <w:bCs/>
          <w:sz w:val="36"/>
          <w:szCs w:val="36"/>
        </w:rPr>
        <w:t>športu</w:t>
      </w:r>
    </w:p>
    <w:p w:rsidR="00652A74" w:rsidRPr="005E5FF1" w:rsidRDefault="00652A74" w:rsidP="00652A74">
      <w:pPr>
        <w:pBdr>
          <w:bottom w:val="single" w:sz="4" w:space="1" w:color="auto"/>
        </w:pBdr>
        <w:jc w:val="center"/>
        <w:rPr>
          <w:b/>
          <w:bCs/>
          <w:sz w:val="36"/>
          <w:szCs w:val="36"/>
        </w:rPr>
      </w:pPr>
      <w:r w:rsidRPr="005E5FF1">
        <w:rPr>
          <w:b/>
          <w:bCs/>
          <w:sz w:val="36"/>
          <w:szCs w:val="36"/>
        </w:rPr>
        <w:t>Slovenskej republiky</w:t>
      </w: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rPr>
          <w:b/>
          <w:bCs/>
          <w:sz w:val="36"/>
          <w:szCs w:val="36"/>
        </w:rPr>
      </w:pPr>
      <w:r w:rsidRPr="005E5FF1">
        <w:rPr>
          <w:b/>
          <w:bCs/>
          <w:sz w:val="36"/>
          <w:szCs w:val="36"/>
        </w:rPr>
        <w:t>Výročná správa o</w:t>
      </w:r>
      <w:r w:rsidR="00C067CE">
        <w:rPr>
          <w:b/>
          <w:bCs/>
          <w:sz w:val="36"/>
          <w:szCs w:val="36"/>
        </w:rPr>
        <w:t xml:space="preserve"> </w:t>
      </w:r>
      <w:r w:rsidRPr="005E5FF1">
        <w:rPr>
          <w:b/>
          <w:bCs/>
          <w:sz w:val="36"/>
          <w:szCs w:val="36"/>
        </w:rPr>
        <w:t>sta</w:t>
      </w:r>
      <w:r w:rsidR="00EC5579" w:rsidRPr="005E5FF1">
        <w:rPr>
          <w:b/>
          <w:bCs/>
          <w:sz w:val="36"/>
          <w:szCs w:val="36"/>
        </w:rPr>
        <w:t>ve vysokého školstva za rok</w:t>
      </w:r>
      <w:r w:rsidR="00EC5579" w:rsidRPr="00E73EA9">
        <w:rPr>
          <w:b/>
          <w:bCs/>
          <w:sz w:val="36"/>
          <w:szCs w:val="36"/>
        </w:rPr>
        <w:t xml:space="preserve"> 201</w:t>
      </w:r>
      <w:r w:rsidR="00F93B39" w:rsidRPr="00E73EA9">
        <w:rPr>
          <w:b/>
          <w:bCs/>
          <w:sz w:val="36"/>
          <w:szCs w:val="36"/>
        </w:rPr>
        <w:t>5</w:t>
      </w:r>
    </w:p>
    <w:p w:rsidR="00652A74" w:rsidRPr="005E5FF1" w:rsidRDefault="00652A74" w:rsidP="00652A74">
      <w:pPr>
        <w:spacing w:after="240"/>
        <w:jc w:val="center"/>
      </w:pPr>
      <w:r w:rsidRPr="005E5FF1">
        <w:t>(Materiál vypracovaný v súlade s § 102 ods. 2 písm. c) zákona č. 131/2002 Z. z.</w:t>
      </w:r>
      <w:r w:rsidR="00C87EED" w:rsidRPr="005E5FF1">
        <w:t xml:space="preserve"> o vysokých školách a o zmene a doplnení niektorých zákonov v znení neskorších predpisov</w:t>
      </w:r>
      <w:r w:rsidRPr="005E5FF1">
        <w:t>)</w:t>
      </w: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Pr="005E5FF1" w:rsidRDefault="00652A74" w:rsidP="00652A74">
      <w:pPr>
        <w:jc w:val="center"/>
      </w:pPr>
    </w:p>
    <w:p w:rsidR="00652A74" w:rsidRDefault="00652A74" w:rsidP="00652A74"/>
    <w:p w:rsidR="00652A74" w:rsidRDefault="00652A74" w:rsidP="00652A74">
      <w:pPr>
        <w:jc w:val="center"/>
      </w:pPr>
    </w:p>
    <w:p w:rsidR="0025329A" w:rsidRDefault="0025329A" w:rsidP="00652A74">
      <w:pPr>
        <w:jc w:val="center"/>
      </w:pPr>
    </w:p>
    <w:p w:rsidR="0025329A" w:rsidRDefault="0025329A" w:rsidP="00652A74">
      <w:pPr>
        <w:jc w:val="center"/>
      </w:pPr>
    </w:p>
    <w:p w:rsidR="0025329A" w:rsidRDefault="0025329A" w:rsidP="00652A74">
      <w:pPr>
        <w:jc w:val="center"/>
      </w:pPr>
    </w:p>
    <w:p w:rsidR="0025329A" w:rsidRDefault="0025329A" w:rsidP="00652A74">
      <w:pPr>
        <w:jc w:val="center"/>
      </w:pPr>
    </w:p>
    <w:p w:rsidR="0025329A" w:rsidRDefault="0025329A" w:rsidP="00652A74">
      <w:pPr>
        <w:jc w:val="center"/>
      </w:pPr>
    </w:p>
    <w:p w:rsidR="0025329A" w:rsidRDefault="0025329A" w:rsidP="00652A74">
      <w:pPr>
        <w:jc w:val="center"/>
      </w:pPr>
    </w:p>
    <w:p w:rsidR="0025329A" w:rsidRPr="005E5FF1" w:rsidRDefault="0025329A" w:rsidP="00652A74">
      <w:pPr>
        <w:jc w:val="center"/>
      </w:pPr>
    </w:p>
    <w:p w:rsidR="00652A74" w:rsidRPr="005E5FF1" w:rsidRDefault="00652A74" w:rsidP="00652A74">
      <w:pPr>
        <w:jc w:val="center"/>
      </w:pPr>
    </w:p>
    <w:p w:rsidR="00652A74" w:rsidRPr="005E5FF1" w:rsidRDefault="00652A74" w:rsidP="00652A74">
      <w:pPr>
        <w:pStyle w:val="Nadpis1"/>
        <w:numPr>
          <w:ilvl w:val="0"/>
          <w:numId w:val="0"/>
        </w:numPr>
        <w:jc w:val="left"/>
        <w:rPr>
          <w:b w:val="0"/>
          <w:bCs w:val="0"/>
          <w:sz w:val="26"/>
          <w:szCs w:val="26"/>
        </w:rPr>
      </w:pPr>
    </w:p>
    <w:p w:rsidR="00652A74" w:rsidRPr="005E5FF1" w:rsidRDefault="00CD0FA8" w:rsidP="00B46371">
      <w:pPr>
        <w:jc w:val="center"/>
        <w:rPr>
          <w:b/>
          <w:bCs/>
          <w:sz w:val="28"/>
          <w:szCs w:val="28"/>
        </w:rPr>
        <w:sectPr w:rsidR="00652A74" w:rsidRPr="005E5FF1" w:rsidSect="0035623B">
          <w:pgSz w:w="11906" w:h="16838"/>
          <w:pgMar w:top="1417" w:right="1417" w:bottom="1417" w:left="1417" w:header="708" w:footer="708" w:gutter="0"/>
          <w:cols w:space="708"/>
          <w:docGrid w:linePitch="360"/>
        </w:sectPr>
      </w:pPr>
      <w:r w:rsidRPr="005E5FF1">
        <w:rPr>
          <w:b/>
          <w:bCs/>
          <w:sz w:val="28"/>
          <w:szCs w:val="28"/>
        </w:rPr>
        <w:t>Bratislava</w:t>
      </w:r>
      <w:r w:rsidR="00652A74" w:rsidRPr="005E5FF1">
        <w:rPr>
          <w:b/>
          <w:bCs/>
          <w:sz w:val="28"/>
          <w:szCs w:val="28"/>
        </w:rPr>
        <w:t xml:space="preserve"> </w:t>
      </w:r>
      <w:r w:rsidR="008D0403" w:rsidRPr="005E5FF1">
        <w:rPr>
          <w:b/>
          <w:bCs/>
          <w:sz w:val="28"/>
          <w:szCs w:val="28"/>
        </w:rPr>
        <w:t>august</w:t>
      </w:r>
      <w:r w:rsidR="008D0403" w:rsidRPr="00E73EA9">
        <w:rPr>
          <w:b/>
          <w:bCs/>
          <w:sz w:val="28"/>
          <w:szCs w:val="28"/>
        </w:rPr>
        <w:t xml:space="preserve"> </w:t>
      </w:r>
      <w:r w:rsidR="000B3E4F" w:rsidRPr="00E73EA9">
        <w:rPr>
          <w:b/>
          <w:bCs/>
          <w:sz w:val="28"/>
          <w:szCs w:val="28"/>
        </w:rPr>
        <w:t>201</w:t>
      </w:r>
      <w:r w:rsidR="00F93B39" w:rsidRPr="00E73EA9">
        <w:rPr>
          <w:b/>
          <w:bCs/>
          <w:sz w:val="28"/>
          <w:szCs w:val="28"/>
        </w:rPr>
        <w:t>6</w:t>
      </w:r>
    </w:p>
    <w:p w:rsidR="00652A74" w:rsidRPr="005E5FF1" w:rsidRDefault="00652A74" w:rsidP="00652A74">
      <w:pPr>
        <w:pStyle w:val="Obsah1"/>
      </w:pPr>
      <w:bookmarkStart w:id="0" w:name="_Toc116541009"/>
      <w:bookmarkStart w:id="1" w:name="_Toc116541336"/>
      <w:bookmarkStart w:id="2" w:name="_Toc116547520"/>
      <w:bookmarkStart w:id="3" w:name="_Toc116548013"/>
      <w:bookmarkStart w:id="4" w:name="_Toc116555595"/>
      <w:bookmarkStart w:id="5" w:name="_Toc136920242"/>
      <w:r w:rsidRPr="005E5FF1">
        <w:lastRenderedPageBreak/>
        <w:t>Obsah</w:t>
      </w:r>
    </w:p>
    <w:p w:rsidR="00EE661C" w:rsidRDefault="00652A74">
      <w:pPr>
        <w:pStyle w:val="Obsah1"/>
        <w:rPr>
          <w:rFonts w:asciiTheme="minorHAnsi" w:eastAsiaTheme="minorEastAsia" w:hAnsiTheme="minorHAnsi" w:cstheme="minorBidi"/>
          <w:b w:val="0"/>
          <w:bCs w:val="0"/>
          <w:sz w:val="22"/>
          <w:szCs w:val="22"/>
        </w:rPr>
      </w:pPr>
      <w:r w:rsidRPr="005E5FF1">
        <w:fldChar w:fldCharType="begin"/>
      </w:r>
      <w:r w:rsidRPr="005E5FF1">
        <w:instrText xml:space="preserve"> TOC \o "1-5" \h \z \u </w:instrText>
      </w:r>
      <w:r w:rsidRPr="005E5FF1">
        <w:fldChar w:fldCharType="separate"/>
      </w:r>
      <w:hyperlink w:anchor="_Toc461012151" w:history="1">
        <w:r w:rsidR="00EE661C" w:rsidRPr="006A5152">
          <w:rPr>
            <w:rStyle w:val="Hypertextovprepojenie"/>
          </w:rPr>
          <w:t>Výročná správa o stave vysokého školstva za rok 2015</w:t>
        </w:r>
        <w:r w:rsidR="00EE661C">
          <w:rPr>
            <w:webHidden/>
          </w:rPr>
          <w:tab/>
        </w:r>
        <w:r w:rsidR="00EE661C">
          <w:rPr>
            <w:webHidden/>
          </w:rPr>
          <w:fldChar w:fldCharType="begin"/>
        </w:r>
        <w:r w:rsidR="00EE661C">
          <w:rPr>
            <w:webHidden/>
          </w:rPr>
          <w:instrText xml:space="preserve"> PAGEREF _Toc461012151 \h </w:instrText>
        </w:r>
        <w:r w:rsidR="00EE661C">
          <w:rPr>
            <w:webHidden/>
          </w:rPr>
        </w:r>
        <w:r w:rsidR="00EE661C">
          <w:rPr>
            <w:webHidden/>
          </w:rPr>
          <w:fldChar w:fldCharType="separate"/>
        </w:r>
        <w:r w:rsidR="000253E4">
          <w:rPr>
            <w:webHidden/>
          </w:rPr>
          <w:t>4</w:t>
        </w:r>
        <w:r w:rsidR="00EE661C">
          <w:rPr>
            <w:webHidden/>
          </w:rPr>
          <w:fldChar w:fldCharType="end"/>
        </w:r>
      </w:hyperlink>
    </w:p>
    <w:p w:rsidR="00EE661C" w:rsidRDefault="00D55FE3">
      <w:pPr>
        <w:pStyle w:val="Obsah2"/>
        <w:tabs>
          <w:tab w:val="right" w:leader="dot" w:pos="9062"/>
        </w:tabs>
        <w:rPr>
          <w:rFonts w:asciiTheme="minorHAnsi" w:eastAsiaTheme="minorEastAsia" w:hAnsiTheme="minorHAnsi" w:cstheme="minorBidi"/>
          <w:b w:val="0"/>
          <w:bCs w:val="0"/>
          <w:noProof/>
          <w:sz w:val="22"/>
          <w:szCs w:val="22"/>
        </w:rPr>
      </w:pPr>
      <w:hyperlink w:anchor="_Toc461012152" w:history="1">
        <w:r w:rsidR="00EE661C" w:rsidRPr="006A5152">
          <w:rPr>
            <w:rStyle w:val="Hypertextovprepojenie"/>
            <w:noProof/>
          </w:rPr>
          <w:t>Úvod</w:t>
        </w:r>
        <w:r w:rsidR="00EE661C">
          <w:rPr>
            <w:noProof/>
            <w:webHidden/>
          </w:rPr>
          <w:tab/>
        </w:r>
        <w:r w:rsidR="00EE661C">
          <w:rPr>
            <w:noProof/>
            <w:webHidden/>
          </w:rPr>
          <w:fldChar w:fldCharType="begin"/>
        </w:r>
        <w:r w:rsidR="00EE661C">
          <w:rPr>
            <w:noProof/>
            <w:webHidden/>
          </w:rPr>
          <w:instrText xml:space="preserve"> PAGEREF _Toc461012152 \h </w:instrText>
        </w:r>
        <w:r w:rsidR="00EE661C">
          <w:rPr>
            <w:noProof/>
            <w:webHidden/>
          </w:rPr>
        </w:r>
        <w:r w:rsidR="00EE661C">
          <w:rPr>
            <w:noProof/>
            <w:webHidden/>
          </w:rPr>
          <w:fldChar w:fldCharType="separate"/>
        </w:r>
        <w:r w:rsidR="000253E4">
          <w:rPr>
            <w:noProof/>
            <w:webHidden/>
          </w:rPr>
          <w:t>5</w:t>
        </w:r>
        <w:r w:rsidR="00EE661C">
          <w:rPr>
            <w:noProof/>
            <w:webHidden/>
          </w:rPr>
          <w:fldChar w:fldCharType="end"/>
        </w:r>
      </w:hyperlink>
    </w:p>
    <w:p w:rsidR="00EE661C" w:rsidRDefault="00D55FE3">
      <w:pPr>
        <w:pStyle w:val="Obsah2"/>
        <w:tabs>
          <w:tab w:val="right" w:leader="dot" w:pos="9062"/>
        </w:tabs>
        <w:rPr>
          <w:rFonts w:asciiTheme="minorHAnsi" w:eastAsiaTheme="minorEastAsia" w:hAnsiTheme="minorHAnsi" w:cstheme="minorBidi"/>
          <w:b w:val="0"/>
          <w:bCs w:val="0"/>
          <w:noProof/>
          <w:sz w:val="22"/>
          <w:szCs w:val="22"/>
        </w:rPr>
      </w:pPr>
      <w:hyperlink w:anchor="_Toc461012153" w:history="1">
        <w:r w:rsidR="00EE661C" w:rsidRPr="006A5152">
          <w:rPr>
            <w:rStyle w:val="Hypertextovprepojenie"/>
            <w:noProof/>
          </w:rPr>
          <w:t>Stručný prehľad najdôležitejších informácií o vysokom školstve v roku 2015</w:t>
        </w:r>
        <w:r w:rsidR="00EE661C">
          <w:rPr>
            <w:noProof/>
            <w:webHidden/>
          </w:rPr>
          <w:tab/>
        </w:r>
        <w:r w:rsidR="00EE661C">
          <w:rPr>
            <w:noProof/>
            <w:webHidden/>
          </w:rPr>
          <w:fldChar w:fldCharType="begin"/>
        </w:r>
        <w:r w:rsidR="00EE661C">
          <w:rPr>
            <w:noProof/>
            <w:webHidden/>
          </w:rPr>
          <w:instrText xml:space="preserve"> PAGEREF _Toc461012153 \h </w:instrText>
        </w:r>
        <w:r w:rsidR="00EE661C">
          <w:rPr>
            <w:noProof/>
            <w:webHidden/>
          </w:rPr>
        </w:r>
        <w:r w:rsidR="00EE661C">
          <w:rPr>
            <w:noProof/>
            <w:webHidden/>
          </w:rPr>
          <w:fldChar w:fldCharType="separate"/>
        </w:r>
        <w:r w:rsidR="000253E4">
          <w:rPr>
            <w:noProof/>
            <w:webHidden/>
          </w:rPr>
          <w:t>5</w:t>
        </w:r>
        <w:r w:rsidR="00EE661C">
          <w:rPr>
            <w:noProof/>
            <w:webHidden/>
          </w:rPr>
          <w:fldChar w:fldCharType="end"/>
        </w:r>
      </w:hyperlink>
    </w:p>
    <w:p w:rsidR="00EE661C" w:rsidRDefault="00D55FE3">
      <w:pPr>
        <w:pStyle w:val="Obsah2"/>
        <w:tabs>
          <w:tab w:val="right" w:leader="dot" w:pos="9062"/>
        </w:tabs>
        <w:rPr>
          <w:rFonts w:asciiTheme="minorHAnsi" w:eastAsiaTheme="minorEastAsia" w:hAnsiTheme="minorHAnsi" w:cstheme="minorBidi"/>
          <w:b w:val="0"/>
          <w:bCs w:val="0"/>
          <w:noProof/>
          <w:sz w:val="22"/>
          <w:szCs w:val="22"/>
        </w:rPr>
      </w:pPr>
      <w:hyperlink w:anchor="_Toc461012154" w:history="1">
        <w:r w:rsidR="00EE661C" w:rsidRPr="006A5152">
          <w:rPr>
            <w:rStyle w:val="Hypertextovprepojenie"/>
            <w:noProof/>
          </w:rPr>
          <w:t>Časť I</w:t>
        </w:r>
        <w:r w:rsidR="00EE661C">
          <w:rPr>
            <w:noProof/>
            <w:webHidden/>
          </w:rPr>
          <w:tab/>
        </w:r>
        <w:r w:rsidR="00EE661C">
          <w:rPr>
            <w:noProof/>
            <w:webHidden/>
          </w:rPr>
          <w:fldChar w:fldCharType="begin"/>
        </w:r>
        <w:r w:rsidR="00EE661C">
          <w:rPr>
            <w:noProof/>
            <w:webHidden/>
          </w:rPr>
          <w:instrText xml:space="preserve"> PAGEREF _Toc461012154 \h </w:instrText>
        </w:r>
        <w:r w:rsidR="00EE661C">
          <w:rPr>
            <w:noProof/>
            <w:webHidden/>
          </w:rPr>
        </w:r>
        <w:r w:rsidR="00EE661C">
          <w:rPr>
            <w:noProof/>
            <w:webHidden/>
          </w:rPr>
          <w:fldChar w:fldCharType="separate"/>
        </w:r>
        <w:r w:rsidR="000253E4">
          <w:rPr>
            <w:noProof/>
            <w:webHidden/>
          </w:rPr>
          <w:t>6</w:t>
        </w:r>
        <w:r w:rsidR="00EE661C">
          <w:rPr>
            <w:noProof/>
            <w:webHidden/>
          </w:rPr>
          <w:fldChar w:fldCharType="end"/>
        </w:r>
      </w:hyperlink>
    </w:p>
    <w:p w:rsidR="00EE661C" w:rsidRDefault="00D55FE3">
      <w:pPr>
        <w:pStyle w:val="Obsah2"/>
        <w:tabs>
          <w:tab w:val="right" w:leader="dot" w:pos="9062"/>
        </w:tabs>
        <w:rPr>
          <w:rFonts w:asciiTheme="minorHAnsi" w:eastAsiaTheme="minorEastAsia" w:hAnsiTheme="minorHAnsi" w:cstheme="minorBidi"/>
          <w:b w:val="0"/>
          <w:bCs w:val="0"/>
          <w:noProof/>
          <w:sz w:val="22"/>
          <w:szCs w:val="22"/>
        </w:rPr>
      </w:pPr>
      <w:hyperlink w:anchor="_Toc461012155" w:history="1">
        <w:r w:rsidR="00EE661C" w:rsidRPr="006A5152">
          <w:rPr>
            <w:rStyle w:val="Hypertextovprepojenie"/>
            <w:noProof/>
          </w:rPr>
          <w:t>1. Správa o činnosti vysokých škôl v roku 2015</w:t>
        </w:r>
        <w:r w:rsidR="00EE661C">
          <w:rPr>
            <w:noProof/>
            <w:webHidden/>
          </w:rPr>
          <w:tab/>
        </w:r>
        <w:r w:rsidR="00EE661C">
          <w:rPr>
            <w:noProof/>
            <w:webHidden/>
          </w:rPr>
          <w:fldChar w:fldCharType="begin"/>
        </w:r>
        <w:r w:rsidR="00EE661C">
          <w:rPr>
            <w:noProof/>
            <w:webHidden/>
          </w:rPr>
          <w:instrText xml:space="preserve"> PAGEREF _Toc461012155 \h </w:instrText>
        </w:r>
        <w:r w:rsidR="00EE661C">
          <w:rPr>
            <w:noProof/>
            <w:webHidden/>
          </w:rPr>
        </w:r>
        <w:r w:rsidR="00EE661C">
          <w:rPr>
            <w:noProof/>
            <w:webHidden/>
          </w:rPr>
          <w:fldChar w:fldCharType="separate"/>
        </w:r>
        <w:r w:rsidR="000253E4">
          <w:rPr>
            <w:noProof/>
            <w:webHidden/>
          </w:rPr>
          <w:t>6</w:t>
        </w:r>
        <w:r w:rsidR="00EE661C">
          <w:rPr>
            <w:noProof/>
            <w:webHidden/>
          </w:rPr>
          <w:fldChar w:fldCharType="end"/>
        </w:r>
      </w:hyperlink>
    </w:p>
    <w:p w:rsidR="00EE661C" w:rsidRDefault="00D55FE3">
      <w:pPr>
        <w:pStyle w:val="Obsah3"/>
        <w:tabs>
          <w:tab w:val="right" w:leader="dot" w:pos="9062"/>
        </w:tabs>
        <w:rPr>
          <w:rFonts w:asciiTheme="minorHAnsi" w:eastAsiaTheme="minorEastAsia" w:hAnsiTheme="minorHAnsi" w:cstheme="minorBidi"/>
          <w:noProof/>
          <w:sz w:val="22"/>
          <w:szCs w:val="22"/>
        </w:rPr>
      </w:pPr>
      <w:hyperlink w:anchor="_Toc461012156" w:history="1">
        <w:r w:rsidR="00EE661C" w:rsidRPr="006A5152">
          <w:rPr>
            <w:rStyle w:val="Hypertextovprepojenie"/>
            <w:noProof/>
          </w:rPr>
          <w:t>1.1 Právne podmienky</w:t>
        </w:r>
        <w:r w:rsidR="00EE661C">
          <w:rPr>
            <w:noProof/>
            <w:webHidden/>
          </w:rPr>
          <w:tab/>
        </w:r>
        <w:r w:rsidR="00EE661C">
          <w:rPr>
            <w:noProof/>
            <w:webHidden/>
          </w:rPr>
          <w:fldChar w:fldCharType="begin"/>
        </w:r>
        <w:r w:rsidR="00EE661C">
          <w:rPr>
            <w:noProof/>
            <w:webHidden/>
          </w:rPr>
          <w:instrText xml:space="preserve"> PAGEREF _Toc461012156 \h </w:instrText>
        </w:r>
        <w:r w:rsidR="00EE661C">
          <w:rPr>
            <w:noProof/>
            <w:webHidden/>
          </w:rPr>
        </w:r>
        <w:r w:rsidR="00EE661C">
          <w:rPr>
            <w:noProof/>
            <w:webHidden/>
          </w:rPr>
          <w:fldChar w:fldCharType="separate"/>
        </w:r>
        <w:r w:rsidR="000253E4">
          <w:rPr>
            <w:noProof/>
            <w:webHidden/>
          </w:rPr>
          <w:t>6</w:t>
        </w:r>
        <w:r w:rsidR="00EE661C">
          <w:rPr>
            <w:noProof/>
            <w:webHidden/>
          </w:rPr>
          <w:fldChar w:fldCharType="end"/>
        </w:r>
      </w:hyperlink>
    </w:p>
    <w:p w:rsidR="00EE661C" w:rsidRDefault="00D55FE3">
      <w:pPr>
        <w:pStyle w:val="Obsah3"/>
        <w:tabs>
          <w:tab w:val="right" w:leader="dot" w:pos="9062"/>
        </w:tabs>
        <w:rPr>
          <w:rFonts w:asciiTheme="minorHAnsi" w:eastAsiaTheme="minorEastAsia" w:hAnsiTheme="minorHAnsi" w:cstheme="minorBidi"/>
          <w:noProof/>
          <w:sz w:val="22"/>
          <w:szCs w:val="22"/>
        </w:rPr>
      </w:pPr>
      <w:hyperlink w:anchor="_Toc461012157" w:history="1">
        <w:r w:rsidR="00EE661C" w:rsidRPr="006A5152">
          <w:rPr>
            <w:rStyle w:val="Hypertextovprepojenie"/>
            <w:noProof/>
          </w:rPr>
          <w:t>1.2 Poskytovatelia vysokoškolského vzdelávania</w:t>
        </w:r>
        <w:r w:rsidR="00EE661C">
          <w:rPr>
            <w:noProof/>
            <w:webHidden/>
          </w:rPr>
          <w:tab/>
        </w:r>
        <w:r w:rsidR="00EE661C">
          <w:rPr>
            <w:noProof/>
            <w:webHidden/>
          </w:rPr>
          <w:fldChar w:fldCharType="begin"/>
        </w:r>
        <w:r w:rsidR="00EE661C">
          <w:rPr>
            <w:noProof/>
            <w:webHidden/>
          </w:rPr>
          <w:instrText xml:space="preserve"> PAGEREF _Toc461012157 \h </w:instrText>
        </w:r>
        <w:r w:rsidR="00EE661C">
          <w:rPr>
            <w:noProof/>
            <w:webHidden/>
          </w:rPr>
        </w:r>
        <w:r w:rsidR="00EE661C">
          <w:rPr>
            <w:noProof/>
            <w:webHidden/>
          </w:rPr>
          <w:fldChar w:fldCharType="separate"/>
        </w:r>
        <w:r w:rsidR="000253E4">
          <w:rPr>
            <w:noProof/>
            <w:webHidden/>
          </w:rPr>
          <w:t>6</w:t>
        </w:r>
        <w:r w:rsidR="00EE661C">
          <w:rPr>
            <w:noProof/>
            <w:webHidden/>
          </w:rPr>
          <w:fldChar w:fldCharType="end"/>
        </w:r>
      </w:hyperlink>
    </w:p>
    <w:p w:rsidR="00EE661C" w:rsidRDefault="00D55FE3">
      <w:pPr>
        <w:pStyle w:val="Obsah3"/>
        <w:tabs>
          <w:tab w:val="right" w:leader="dot" w:pos="9062"/>
        </w:tabs>
        <w:rPr>
          <w:rFonts w:asciiTheme="minorHAnsi" w:eastAsiaTheme="minorEastAsia" w:hAnsiTheme="minorHAnsi" w:cstheme="minorBidi"/>
          <w:noProof/>
          <w:sz w:val="22"/>
          <w:szCs w:val="22"/>
        </w:rPr>
      </w:pPr>
      <w:hyperlink w:anchor="_Toc461012158" w:history="1">
        <w:r w:rsidR="00EE661C" w:rsidRPr="006A5152">
          <w:rPr>
            <w:rStyle w:val="Hypertextovprepojenie"/>
            <w:noProof/>
          </w:rPr>
          <w:t>1.3 Poskytovanie vysokoškolského vzdelávania</w:t>
        </w:r>
        <w:r w:rsidR="00EE661C">
          <w:rPr>
            <w:noProof/>
            <w:webHidden/>
          </w:rPr>
          <w:tab/>
        </w:r>
        <w:r w:rsidR="00EE661C">
          <w:rPr>
            <w:noProof/>
            <w:webHidden/>
          </w:rPr>
          <w:fldChar w:fldCharType="begin"/>
        </w:r>
        <w:r w:rsidR="00EE661C">
          <w:rPr>
            <w:noProof/>
            <w:webHidden/>
          </w:rPr>
          <w:instrText xml:space="preserve"> PAGEREF _Toc461012158 \h </w:instrText>
        </w:r>
        <w:r w:rsidR="00EE661C">
          <w:rPr>
            <w:noProof/>
            <w:webHidden/>
          </w:rPr>
        </w:r>
        <w:r w:rsidR="00EE661C">
          <w:rPr>
            <w:noProof/>
            <w:webHidden/>
          </w:rPr>
          <w:fldChar w:fldCharType="separate"/>
        </w:r>
        <w:r w:rsidR="000253E4">
          <w:rPr>
            <w:noProof/>
            <w:webHidden/>
          </w:rPr>
          <w:t>7</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59" w:history="1">
        <w:r w:rsidR="00EE661C" w:rsidRPr="006A5152">
          <w:rPr>
            <w:rStyle w:val="Hypertextovprepojenie"/>
            <w:noProof/>
          </w:rPr>
          <w:t>Systém vysokoškolského vzdelávania</w:t>
        </w:r>
        <w:r w:rsidR="00EE661C">
          <w:rPr>
            <w:noProof/>
            <w:webHidden/>
          </w:rPr>
          <w:tab/>
        </w:r>
        <w:r w:rsidR="00EE661C">
          <w:rPr>
            <w:noProof/>
            <w:webHidden/>
          </w:rPr>
          <w:fldChar w:fldCharType="begin"/>
        </w:r>
        <w:r w:rsidR="00EE661C">
          <w:rPr>
            <w:noProof/>
            <w:webHidden/>
          </w:rPr>
          <w:instrText xml:space="preserve"> PAGEREF _Toc461012159 \h </w:instrText>
        </w:r>
        <w:r w:rsidR="00EE661C">
          <w:rPr>
            <w:noProof/>
            <w:webHidden/>
          </w:rPr>
        </w:r>
        <w:r w:rsidR="00EE661C">
          <w:rPr>
            <w:noProof/>
            <w:webHidden/>
          </w:rPr>
          <w:fldChar w:fldCharType="separate"/>
        </w:r>
        <w:r w:rsidR="000253E4">
          <w:rPr>
            <w:noProof/>
            <w:webHidden/>
          </w:rPr>
          <w:t>7</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60" w:history="1">
        <w:r w:rsidR="00EE661C" w:rsidRPr="006A5152">
          <w:rPr>
            <w:rStyle w:val="Hypertextovprepojenie"/>
            <w:noProof/>
          </w:rPr>
          <w:t>Študenti</w:t>
        </w:r>
        <w:r w:rsidR="00EE661C">
          <w:rPr>
            <w:noProof/>
            <w:webHidden/>
          </w:rPr>
          <w:tab/>
        </w:r>
        <w:r w:rsidR="00EE661C">
          <w:rPr>
            <w:noProof/>
            <w:webHidden/>
          </w:rPr>
          <w:fldChar w:fldCharType="begin"/>
        </w:r>
        <w:r w:rsidR="00EE661C">
          <w:rPr>
            <w:noProof/>
            <w:webHidden/>
          </w:rPr>
          <w:instrText xml:space="preserve"> PAGEREF _Toc461012160 \h </w:instrText>
        </w:r>
        <w:r w:rsidR="00EE661C">
          <w:rPr>
            <w:noProof/>
            <w:webHidden/>
          </w:rPr>
        </w:r>
        <w:r w:rsidR="00EE661C">
          <w:rPr>
            <w:noProof/>
            <w:webHidden/>
          </w:rPr>
          <w:fldChar w:fldCharType="separate"/>
        </w:r>
        <w:r w:rsidR="000253E4">
          <w:rPr>
            <w:noProof/>
            <w:webHidden/>
          </w:rPr>
          <w:t>8</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61" w:history="1">
        <w:r w:rsidR="00EE661C" w:rsidRPr="006A5152">
          <w:rPr>
            <w:rStyle w:val="Hypertextovprepojenie"/>
            <w:noProof/>
          </w:rPr>
          <w:t>Prijímacie konanie na 1. stupeň</w:t>
        </w:r>
        <w:r w:rsidR="00EE661C">
          <w:rPr>
            <w:noProof/>
            <w:webHidden/>
          </w:rPr>
          <w:tab/>
        </w:r>
        <w:r w:rsidR="00EE661C">
          <w:rPr>
            <w:noProof/>
            <w:webHidden/>
          </w:rPr>
          <w:fldChar w:fldCharType="begin"/>
        </w:r>
        <w:r w:rsidR="00EE661C">
          <w:rPr>
            <w:noProof/>
            <w:webHidden/>
          </w:rPr>
          <w:instrText xml:space="preserve"> PAGEREF _Toc461012161 \h </w:instrText>
        </w:r>
        <w:r w:rsidR="00EE661C">
          <w:rPr>
            <w:noProof/>
            <w:webHidden/>
          </w:rPr>
        </w:r>
        <w:r w:rsidR="00EE661C">
          <w:rPr>
            <w:noProof/>
            <w:webHidden/>
          </w:rPr>
          <w:fldChar w:fldCharType="separate"/>
        </w:r>
        <w:r w:rsidR="000253E4">
          <w:rPr>
            <w:noProof/>
            <w:webHidden/>
          </w:rPr>
          <w:t>10</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62" w:history="1">
        <w:r w:rsidR="00EE661C" w:rsidRPr="006A5152">
          <w:rPr>
            <w:rStyle w:val="Hypertextovprepojenie"/>
            <w:noProof/>
          </w:rPr>
          <w:t xml:space="preserve">Prijímacie konanie na 2. </w:t>
        </w:r>
        <w:r w:rsidR="007E6300">
          <w:rPr>
            <w:rStyle w:val="Hypertextovprepojenie"/>
            <w:noProof/>
          </w:rPr>
          <w:t>s</w:t>
        </w:r>
        <w:r w:rsidR="00EE661C" w:rsidRPr="006A5152">
          <w:rPr>
            <w:rStyle w:val="Hypertextovprepojenie"/>
            <w:noProof/>
          </w:rPr>
          <w:t>tupeň</w:t>
        </w:r>
        <w:r w:rsidR="007E6300">
          <w:rPr>
            <w:rStyle w:val="Hypertextovprepojenie"/>
            <w:noProof/>
          </w:rPr>
          <w:t xml:space="preserve"> ....</w:t>
        </w:r>
        <w:r w:rsidR="00EE661C">
          <w:rPr>
            <w:noProof/>
            <w:webHidden/>
          </w:rPr>
          <w:tab/>
        </w:r>
        <w:r w:rsidR="00EE661C">
          <w:rPr>
            <w:noProof/>
            <w:webHidden/>
          </w:rPr>
          <w:fldChar w:fldCharType="begin"/>
        </w:r>
        <w:r w:rsidR="00EE661C">
          <w:rPr>
            <w:noProof/>
            <w:webHidden/>
          </w:rPr>
          <w:instrText xml:space="preserve"> PAGEREF _Toc461012162 \h </w:instrText>
        </w:r>
        <w:r w:rsidR="00EE661C">
          <w:rPr>
            <w:noProof/>
            <w:webHidden/>
          </w:rPr>
        </w:r>
        <w:r w:rsidR="00EE661C">
          <w:rPr>
            <w:noProof/>
            <w:webHidden/>
          </w:rPr>
          <w:fldChar w:fldCharType="separate"/>
        </w:r>
        <w:r w:rsidR="000253E4">
          <w:rPr>
            <w:noProof/>
            <w:webHidden/>
          </w:rPr>
          <w:t>12</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63" w:history="1">
        <w:r w:rsidR="00EE661C" w:rsidRPr="006A5152">
          <w:rPr>
            <w:rStyle w:val="Hypertextovprepojenie"/>
            <w:noProof/>
          </w:rPr>
          <w:t>Dostupnosť štúdia pre občanov so špecifickými potrebami</w:t>
        </w:r>
        <w:r w:rsidR="00EE661C">
          <w:rPr>
            <w:noProof/>
            <w:webHidden/>
          </w:rPr>
          <w:tab/>
        </w:r>
        <w:r w:rsidR="00EE661C">
          <w:rPr>
            <w:noProof/>
            <w:webHidden/>
          </w:rPr>
          <w:fldChar w:fldCharType="begin"/>
        </w:r>
        <w:r w:rsidR="00EE661C">
          <w:rPr>
            <w:noProof/>
            <w:webHidden/>
          </w:rPr>
          <w:instrText xml:space="preserve"> PAGEREF _Toc461012163 \h </w:instrText>
        </w:r>
        <w:r w:rsidR="00EE661C">
          <w:rPr>
            <w:noProof/>
            <w:webHidden/>
          </w:rPr>
        </w:r>
        <w:r w:rsidR="00EE661C">
          <w:rPr>
            <w:noProof/>
            <w:webHidden/>
          </w:rPr>
          <w:fldChar w:fldCharType="separate"/>
        </w:r>
        <w:r w:rsidR="000253E4">
          <w:rPr>
            <w:noProof/>
            <w:webHidden/>
          </w:rPr>
          <w:t>12</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64" w:history="1">
        <w:r w:rsidR="00EE661C" w:rsidRPr="006A5152">
          <w:rPr>
            <w:rStyle w:val="Hypertextovprepojenie"/>
            <w:noProof/>
          </w:rPr>
          <w:t>Vysokoškolská mobilita</w:t>
        </w:r>
        <w:r w:rsidR="00EE661C">
          <w:rPr>
            <w:noProof/>
            <w:webHidden/>
          </w:rPr>
          <w:tab/>
        </w:r>
        <w:r w:rsidR="00EE661C">
          <w:rPr>
            <w:noProof/>
            <w:webHidden/>
          </w:rPr>
          <w:fldChar w:fldCharType="begin"/>
        </w:r>
        <w:r w:rsidR="00EE661C">
          <w:rPr>
            <w:noProof/>
            <w:webHidden/>
          </w:rPr>
          <w:instrText xml:space="preserve"> PAGEREF _Toc461012164 \h </w:instrText>
        </w:r>
        <w:r w:rsidR="00EE661C">
          <w:rPr>
            <w:noProof/>
            <w:webHidden/>
          </w:rPr>
        </w:r>
        <w:r w:rsidR="00EE661C">
          <w:rPr>
            <w:noProof/>
            <w:webHidden/>
          </w:rPr>
          <w:fldChar w:fldCharType="separate"/>
        </w:r>
        <w:r w:rsidR="000253E4">
          <w:rPr>
            <w:noProof/>
            <w:webHidden/>
          </w:rPr>
          <w:t>12</w:t>
        </w:r>
        <w:r w:rsidR="00EE661C">
          <w:rPr>
            <w:noProof/>
            <w:webHidden/>
          </w:rPr>
          <w:fldChar w:fldCharType="end"/>
        </w:r>
      </w:hyperlink>
    </w:p>
    <w:p w:rsidR="00EE661C" w:rsidRDefault="00D55FE3">
      <w:pPr>
        <w:pStyle w:val="Obsah3"/>
        <w:tabs>
          <w:tab w:val="right" w:leader="dot" w:pos="9062"/>
        </w:tabs>
        <w:rPr>
          <w:rFonts w:asciiTheme="minorHAnsi" w:eastAsiaTheme="minorEastAsia" w:hAnsiTheme="minorHAnsi" w:cstheme="minorBidi"/>
          <w:noProof/>
          <w:sz w:val="22"/>
          <w:szCs w:val="22"/>
        </w:rPr>
      </w:pPr>
      <w:hyperlink w:anchor="_Toc461012165" w:history="1">
        <w:r w:rsidR="00EE661C" w:rsidRPr="006A5152">
          <w:rPr>
            <w:rStyle w:val="Hypertextovprepojenie"/>
            <w:noProof/>
          </w:rPr>
          <w:t>1.4 Zamestnanci vysokých škôl</w:t>
        </w:r>
        <w:r w:rsidR="00EE661C">
          <w:rPr>
            <w:noProof/>
            <w:webHidden/>
          </w:rPr>
          <w:tab/>
        </w:r>
        <w:r w:rsidR="00EE661C">
          <w:rPr>
            <w:noProof/>
            <w:webHidden/>
          </w:rPr>
          <w:fldChar w:fldCharType="begin"/>
        </w:r>
        <w:r w:rsidR="00EE661C">
          <w:rPr>
            <w:noProof/>
            <w:webHidden/>
          </w:rPr>
          <w:instrText xml:space="preserve"> PAGEREF _Toc461012165 \h </w:instrText>
        </w:r>
        <w:r w:rsidR="00EE661C">
          <w:rPr>
            <w:noProof/>
            <w:webHidden/>
          </w:rPr>
        </w:r>
        <w:r w:rsidR="00EE661C">
          <w:rPr>
            <w:noProof/>
            <w:webHidden/>
          </w:rPr>
          <w:fldChar w:fldCharType="separate"/>
        </w:r>
        <w:r w:rsidR="000253E4">
          <w:rPr>
            <w:noProof/>
            <w:webHidden/>
          </w:rPr>
          <w:t>13</w:t>
        </w:r>
        <w:r w:rsidR="00EE661C">
          <w:rPr>
            <w:noProof/>
            <w:webHidden/>
          </w:rPr>
          <w:fldChar w:fldCharType="end"/>
        </w:r>
      </w:hyperlink>
    </w:p>
    <w:p w:rsidR="00EE661C" w:rsidRDefault="00D55FE3">
      <w:pPr>
        <w:pStyle w:val="Obsah3"/>
        <w:tabs>
          <w:tab w:val="right" w:leader="dot" w:pos="9062"/>
        </w:tabs>
        <w:rPr>
          <w:rFonts w:asciiTheme="minorHAnsi" w:eastAsiaTheme="minorEastAsia" w:hAnsiTheme="minorHAnsi" w:cstheme="minorBidi"/>
          <w:noProof/>
          <w:sz w:val="22"/>
          <w:szCs w:val="22"/>
        </w:rPr>
      </w:pPr>
      <w:hyperlink w:anchor="_Toc461012166" w:history="1">
        <w:r w:rsidR="00EE661C" w:rsidRPr="006A5152">
          <w:rPr>
            <w:rStyle w:val="Hypertextovprepojenie"/>
            <w:noProof/>
          </w:rPr>
          <w:t>1.5 Vysokoškolská veda a technika</w:t>
        </w:r>
        <w:r w:rsidR="00EE661C">
          <w:rPr>
            <w:noProof/>
            <w:webHidden/>
          </w:rPr>
          <w:tab/>
        </w:r>
        <w:r w:rsidR="00EE661C">
          <w:rPr>
            <w:noProof/>
            <w:webHidden/>
          </w:rPr>
          <w:fldChar w:fldCharType="begin"/>
        </w:r>
        <w:r w:rsidR="00EE661C">
          <w:rPr>
            <w:noProof/>
            <w:webHidden/>
          </w:rPr>
          <w:instrText xml:space="preserve"> PAGEREF _Toc461012166 \h </w:instrText>
        </w:r>
        <w:r w:rsidR="00EE661C">
          <w:rPr>
            <w:noProof/>
            <w:webHidden/>
          </w:rPr>
        </w:r>
        <w:r w:rsidR="00EE661C">
          <w:rPr>
            <w:noProof/>
            <w:webHidden/>
          </w:rPr>
          <w:fldChar w:fldCharType="separate"/>
        </w:r>
        <w:r w:rsidR="000253E4">
          <w:rPr>
            <w:noProof/>
            <w:webHidden/>
          </w:rPr>
          <w:t>15</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67" w:history="1">
        <w:r w:rsidR="00EE661C" w:rsidRPr="006A5152">
          <w:rPr>
            <w:rStyle w:val="Hypertextovprepojenie"/>
            <w:noProof/>
          </w:rPr>
          <w:t>Podprogram Vysokoškolská veda a technika</w:t>
        </w:r>
        <w:r w:rsidR="00EE661C">
          <w:rPr>
            <w:noProof/>
            <w:webHidden/>
          </w:rPr>
          <w:tab/>
        </w:r>
        <w:r w:rsidR="00EE661C">
          <w:rPr>
            <w:noProof/>
            <w:webHidden/>
          </w:rPr>
          <w:fldChar w:fldCharType="begin"/>
        </w:r>
        <w:r w:rsidR="00EE661C">
          <w:rPr>
            <w:noProof/>
            <w:webHidden/>
          </w:rPr>
          <w:instrText xml:space="preserve"> PAGEREF _Toc461012167 \h </w:instrText>
        </w:r>
        <w:r w:rsidR="00EE661C">
          <w:rPr>
            <w:noProof/>
            <w:webHidden/>
          </w:rPr>
        </w:r>
        <w:r w:rsidR="00EE661C">
          <w:rPr>
            <w:noProof/>
            <w:webHidden/>
          </w:rPr>
          <w:fldChar w:fldCharType="separate"/>
        </w:r>
        <w:r w:rsidR="000253E4">
          <w:rPr>
            <w:noProof/>
            <w:webHidden/>
          </w:rPr>
          <w:t>16</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68" w:history="1">
        <w:r w:rsidR="00EE661C" w:rsidRPr="006A5152">
          <w:rPr>
            <w:rStyle w:val="Hypertextovprepojenie"/>
            <w:noProof/>
          </w:rPr>
          <w:t>Aktivity verejných vysokých škôl v rámci štátnych programov a projektov podporovaných Agentúrou na podporu výskumu a vývoja</w:t>
        </w:r>
        <w:r w:rsidR="00EE661C">
          <w:rPr>
            <w:noProof/>
            <w:webHidden/>
          </w:rPr>
          <w:tab/>
        </w:r>
        <w:r w:rsidR="00EE661C">
          <w:rPr>
            <w:noProof/>
            <w:webHidden/>
          </w:rPr>
          <w:fldChar w:fldCharType="begin"/>
        </w:r>
        <w:r w:rsidR="00EE661C">
          <w:rPr>
            <w:noProof/>
            <w:webHidden/>
          </w:rPr>
          <w:instrText xml:space="preserve"> PAGEREF _Toc461012168 \h </w:instrText>
        </w:r>
        <w:r w:rsidR="00EE661C">
          <w:rPr>
            <w:noProof/>
            <w:webHidden/>
          </w:rPr>
        </w:r>
        <w:r w:rsidR="00EE661C">
          <w:rPr>
            <w:noProof/>
            <w:webHidden/>
          </w:rPr>
          <w:fldChar w:fldCharType="separate"/>
        </w:r>
        <w:r w:rsidR="000253E4">
          <w:rPr>
            <w:noProof/>
            <w:webHidden/>
          </w:rPr>
          <w:t>16</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69" w:history="1">
        <w:r w:rsidR="00EE661C" w:rsidRPr="006A5152">
          <w:rPr>
            <w:rStyle w:val="Hypertextovprepojenie"/>
            <w:noProof/>
          </w:rPr>
          <w:t>Publikačná činnosť</w:t>
        </w:r>
        <w:r w:rsidR="00EE661C">
          <w:rPr>
            <w:noProof/>
            <w:webHidden/>
          </w:rPr>
          <w:tab/>
        </w:r>
        <w:r w:rsidR="00EE661C">
          <w:rPr>
            <w:noProof/>
            <w:webHidden/>
          </w:rPr>
          <w:fldChar w:fldCharType="begin"/>
        </w:r>
        <w:r w:rsidR="00EE661C">
          <w:rPr>
            <w:noProof/>
            <w:webHidden/>
          </w:rPr>
          <w:instrText xml:space="preserve"> PAGEREF _Toc461012169 \h </w:instrText>
        </w:r>
        <w:r w:rsidR="00EE661C">
          <w:rPr>
            <w:noProof/>
            <w:webHidden/>
          </w:rPr>
        </w:r>
        <w:r w:rsidR="00EE661C">
          <w:rPr>
            <w:noProof/>
            <w:webHidden/>
          </w:rPr>
          <w:fldChar w:fldCharType="separate"/>
        </w:r>
        <w:r w:rsidR="000253E4">
          <w:rPr>
            <w:noProof/>
            <w:webHidden/>
          </w:rPr>
          <w:t>17</w:t>
        </w:r>
        <w:r w:rsidR="00EE661C">
          <w:rPr>
            <w:noProof/>
            <w:webHidden/>
          </w:rPr>
          <w:fldChar w:fldCharType="end"/>
        </w:r>
      </w:hyperlink>
    </w:p>
    <w:p w:rsidR="00EE661C" w:rsidRDefault="00D55FE3">
      <w:pPr>
        <w:pStyle w:val="Obsah3"/>
        <w:tabs>
          <w:tab w:val="right" w:leader="dot" w:pos="9062"/>
        </w:tabs>
        <w:rPr>
          <w:rFonts w:asciiTheme="minorHAnsi" w:eastAsiaTheme="minorEastAsia" w:hAnsiTheme="minorHAnsi" w:cstheme="minorBidi"/>
          <w:noProof/>
          <w:sz w:val="22"/>
          <w:szCs w:val="22"/>
        </w:rPr>
      </w:pPr>
      <w:hyperlink w:anchor="_Toc461012170" w:history="1">
        <w:r w:rsidR="00EE661C" w:rsidRPr="006A5152">
          <w:rPr>
            <w:rStyle w:val="Hypertextovprepojenie"/>
            <w:noProof/>
          </w:rPr>
          <w:t>1.6 Rozvoj vysokého školstva</w:t>
        </w:r>
        <w:r w:rsidR="00EE661C">
          <w:rPr>
            <w:noProof/>
            <w:webHidden/>
          </w:rPr>
          <w:tab/>
        </w:r>
        <w:r w:rsidR="00EE661C">
          <w:rPr>
            <w:noProof/>
            <w:webHidden/>
          </w:rPr>
          <w:fldChar w:fldCharType="begin"/>
        </w:r>
        <w:r w:rsidR="00EE661C">
          <w:rPr>
            <w:noProof/>
            <w:webHidden/>
          </w:rPr>
          <w:instrText xml:space="preserve"> PAGEREF _Toc461012170 \h </w:instrText>
        </w:r>
        <w:r w:rsidR="00EE661C">
          <w:rPr>
            <w:noProof/>
            <w:webHidden/>
          </w:rPr>
        </w:r>
        <w:r w:rsidR="00EE661C">
          <w:rPr>
            <w:noProof/>
            <w:webHidden/>
          </w:rPr>
          <w:fldChar w:fldCharType="separate"/>
        </w:r>
        <w:r w:rsidR="000253E4">
          <w:rPr>
            <w:noProof/>
            <w:webHidden/>
          </w:rPr>
          <w:t>22</w:t>
        </w:r>
        <w:r w:rsidR="00EE661C">
          <w:rPr>
            <w:noProof/>
            <w:webHidden/>
          </w:rPr>
          <w:fldChar w:fldCharType="end"/>
        </w:r>
      </w:hyperlink>
    </w:p>
    <w:p w:rsidR="00EE661C" w:rsidRDefault="00D55FE3">
      <w:pPr>
        <w:pStyle w:val="Obsah3"/>
        <w:tabs>
          <w:tab w:val="right" w:leader="dot" w:pos="9062"/>
        </w:tabs>
        <w:rPr>
          <w:rFonts w:asciiTheme="minorHAnsi" w:eastAsiaTheme="minorEastAsia" w:hAnsiTheme="minorHAnsi" w:cstheme="minorBidi"/>
          <w:noProof/>
          <w:sz w:val="22"/>
          <w:szCs w:val="22"/>
        </w:rPr>
      </w:pPr>
      <w:hyperlink w:anchor="_Toc461012171" w:history="1">
        <w:r w:rsidR="00EE661C" w:rsidRPr="006A5152">
          <w:rPr>
            <w:rStyle w:val="Hypertextovprepojenie"/>
            <w:noProof/>
          </w:rPr>
          <w:t>1.7 Systém sociálnej podpory študentov a sociálnych služieb</w:t>
        </w:r>
        <w:r w:rsidR="00EE661C">
          <w:rPr>
            <w:noProof/>
            <w:webHidden/>
          </w:rPr>
          <w:tab/>
        </w:r>
        <w:r w:rsidR="00EE661C">
          <w:rPr>
            <w:noProof/>
            <w:webHidden/>
          </w:rPr>
          <w:fldChar w:fldCharType="begin"/>
        </w:r>
        <w:r w:rsidR="00EE661C">
          <w:rPr>
            <w:noProof/>
            <w:webHidden/>
          </w:rPr>
          <w:instrText xml:space="preserve"> PAGEREF _Toc461012171 \h </w:instrText>
        </w:r>
        <w:r w:rsidR="00EE661C">
          <w:rPr>
            <w:noProof/>
            <w:webHidden/>
          </w:rPr>
        </w:r>
        <w:r w:rsidR="00EE661C">
          <w:rPr>
            <w:noProof/>
            <w:webHidden/>
          </w:rPr>
          <w:fldChar w:fldCharType="separate"/>
        </w:r>
        <w:r w:rsidR="000253E4">
          <w:rPr>
            <w:noProof/>
            <w:webHidden/>
          </w:rPr>
          <w:t>23</w:t>
        </w:r>
        <w:r w:rsidR="00EE661C">
          <w:rPr>
            <w:noProof/>
            <w:webHidden/>
          </w:rPr>
          <w:fldChar w:fldCharType="end"/>
        </w:r>
      </w:hyperlink>
    </w:p>
    <w:p w:rsidR="00EE661C" w:rsidRDefault="00D55FE3">
      <w:pPr>
        <w:pStyle w:val="Obsah2"/>
        <w:tabs>
          <w:tab w:val="right" w:leader="dot" w:pos="9062"/>
        </w:tabs>
        <w:rPr>
          <w:rFonts w:asciiTheme="minorHAnsi" w:eastAsiaTheme="minorEastAsia" w:hAnsiTheme="minorHAnsi" w:cstheme="minorBidi"/>
          <w:b w:val="0"/>
          <w:bCs w:val="0"/>
          <w:noProof/>
          <w:sz w:val="22"/>
          <w:szCs w:val="22"/>
        </w:rPr>
      </w:pPr>
      <w:hyperlink w:anchor="_Toc461012172" w:history="1">
        <w:r w:rsidR="00EE661C" w:rsidRPr="006A5152">
          <w:rPr>
            <w:rStyle w:val="Hypertextovprepojenie"/>
            <w:noProof/>
          </w:rPr>
          <w:t>Časť II</w:t>
        </w:r>
        <w:r w:rsidR="00EE661C">
          <w:rPr>
            <w:noProof/>
            <w:webHidden/>
          </w:rPr>
          <w:tab/>
        </w:r>
        <w:r w:rsidR="00EE661C">
          <w:rPr>
            <w:noProof/>
            <w:webHidden/>
          </w:rPr>
          <w:fldChar w:fldCharType="begin"/>
        </w:r>
        <w:r w:rsidR="00EE661C">
          <w:rPr>
            <w:noProof/>
            <w:webHidden/>
          </w:rPr>
          <w:instrText xml:space="preserve"> PAGEREF _Toc461012172 \h </w:instrText>
        </w:r>
        <w:r w:rsidR="00EE661C">
          <w:rPr>
            <w:noProof/>
            <w:webHidden/>
          </w:rPr>
        </w:r>
        <w:r w:rsidR="00EE661C">
          <w:rPr>
            <w:noProof/>
            <w:webHidden/>
          </w:rPr>
          <w:fldChar w:fldCharType="separate"/>
        </w:r>
        <w:r w:rsidR="000253E4">
          <w:rPr>
            <w:noProof/>
            <w:webHidden/>
          </w:rPr>
          <w:t>25</w:t>
        </w:r>
        <w:r w:rsidR="00EE661C">
          <w:rPr>
            <w:noProof/>
            <w:webHidden/>
          </w:rPr>
          <w:fldChar w:fldCharType="end"/>
        </w:r>
      </w:hyperlink>
    </w:p>
    <w:p w:rsidR="00EE661C" w:rsidRDefault="00D55FE3">
      <w:pPr>
        <w:pStyle w:val="Obsah2"/>
        <w:tabs>
          <w:tab w:val="right" w:leader="dot" w:pos="9062"/>
        </w:tabs>
        <w:rPr>
          <w:rFonts w:asciiTheme="minorHAnsi" w:eastAsiaTheme="minorEastAsia" w:hAnsiTheme="minorHAnsi" w:cstheme="minorBidi"/>
          <w:b w:val="0"/>
          <w:bCs w:val="0"/>
          <w:noProof/>
          <w:sz w:val="22"/>
          <w:szCs w:val="22"/>
        </w:rPr>
      </w:pPr>
      <w:hyperlink w:anchor="_Toc461012173" w:history="1">
        <w:r w:rsidR="00EE661C" w:rsidRPr="006A5152">
          <w:rPr>
            <w:rStyle w:val="Hypertextovprepojenie"/>
            <w:noProof/>
          </w:rPr>
          <w:t>2. Správa o hospodárení verejných vysokých škôl v roku 2015</w:t>
        </w:r>
        <w:r w:rsidR="00EE661C">
          <w:rPr>
            <w:noProof/>
            <w:webHidden/>
          </w:rPr>
          <w:tab/>
        </w:r>
        <w:r w:rsidR="00EE661C">
          <w:rPr>
            <w:noProof/>
            <w:webHidden/>
          </w:rPr>
          <w:fldChar w:fldCharType="begin"/>
        </w:r>
        <w:r w:rsidR="00EE661C">
          <w:rPr>
            <w:noProof/>
            <w:webHidden/>
          </w:rPr>
          <w:instrText xml:space="preserve"> PAGEREF _Toc461012173 \h </w:instrText>
        </w:r>
        <w:r w:rsidR="00EE661C">
          <w:rPr>
            <w:noProof/>
            <w:webHidden/>
          </w:rPr>
        </w:r>
        <w:r w:rsidR="00EE661C">
          <w:rPr>
            <w:noProof/>
            <w:webHidden/>
          </w:rPr>
          <w:fldChar w:fldCharType="separate"/>
        </w:r>
        <w:r w:rsidR="000253E4">
          <w:rPr>
            <w:noProof/>
            <w:webHidden/>
          </w:rPr>
          <w:t>25</w:t>
        </w:r>
        <w:r w:rsidR="00EE661C">
          <w:rPr>
            <w:noProof/>
            <w:webHidden/>
          </w:rPr>
          <w:fldChar w:fldCharType="end"/>
        </w:r>
      </w:hyperlink>
    </w:p>
    <w:p w:rsidR="00EE661C" w:rsidRDefault="00D55FE3">
      <w:pPr>
        <w:pStyle w:val="Obsah3"/>
        <w:tabs>
          <w:tab w:val="right" w:leader="dot" w:pos="9062"/>
        </w:tabs>
        <w:rPr>
          <w:rFonts w:asciiTheme="minorHAnsi" w:eastAsiaTheme="minorEastAsia" w:hAnsiTheme="minorHAnsi" w:cstheme="minorBidi"/>
          <w:noProof/>
          <w:sz w:val="22"/>
          <w:szCs w:val="22"/>
        </w:rPr>
      </w:pPr>
      <w:hyperlink w:anchor="_Toc461012174" w:history="1">
        <w:r w:rsidR="00EE661C" w:rsidRPr="006A5152">
          <w:rPr>
            <w:rStyle w:val="Hypertextovprepojenie"/>
            <w:noProof/>
          </w:rPr>
          <w:t>2.1 Výška dotácií zo štátneho rozpočtu verejným vysokým školám v roku 2015 a spôsob ich rozdelenia</w:t>
        </w:r>
        <w:r w:rsidR="00EE661C">
          <w:rPr>
            <w:noProof/>
            <w:webHidden/>
          </w:rPr>
          <w:tab/>
        </w:r>
        <w:r w:rsidR="00EE661C">
          <w:rPr>
            <w:noProof/>
            <w:webHidden/>
          </w:rPr>
          <w:fldChar w:fldCharType="begin"/>
        </w:r>
        <w:r w:rsidR="00EE661C">
          <w:rPr>
            <w:noProof/>
            <w:webHidden/>
          </w:rPr>
          <w:instrText xml:space="preserve"> PAGEREF _Toc461012174 \h </w:instrText>
        </w:r>
        <w:r w:rsidR="00EE661C">
          <w:rPr>
            <w:noProof/>
            <w:webHidden/>
          </w:rPr>
        </w:r>
        <w:r w:rsidR="00EE661C">
          <w:rPr>
            <w:noProof/>
            <w:webHidden/>
          </w:rPr>
          <w:fldChar w:fldCharType="separate"/>
        </w:r>
        <w:r w:rsidR="000253E4">
          <w:rPr>
            <w:noProof/>
            <w:webHidden/>
          </w:rPr>
          <w:t>25</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75" w:history="1">
        <w:r w:rsidR="00EE661C" w:rsidRPr="006A5152">
          <w:rPr>
            <w:rStyle w:val="Hypertextovprepojenie"/>
            <w:noProof/>
          </w:rPr>
          <w:t>Výška dotácií zo štátneho rozpočtu verejným vysokým školám v roku 2015</w:t>
        </w:r>
        <w:r w:rsidR="00EE661C">
          <w:rPr>
            <w:noProof/>
            <w:webHidden/>
          </w:rPr>
          <w:tab/>
        </w:r>
        <w:r w:rsidR="00EE661C">
          <w:rPr>
            <w:noProof/>
            <w:webHidden/>
          </w:rPr>
          <w:fldChar w:fldCharType="begin"/>
        </w:r>
        <w:r w:rsidR="00EE661C">
          <w:rPr>
            <w:noProof/>
            <w:webHidden/>
          </w:rPr>
          <w:instrText xml:space="preserve"> PAGEREF _Toc461012175 \h </w:instrText>
        </w:r>
        <w:r w:rsidR="00EE661C">
          <w:rPr>
            <w:noProof/>
            <w:webHidden/>
          </w:rPr>
        </w:r>
        <w:r w:rsidR="00EE661C">
          <w:rPr>
            <w:noProof/>
            <w:webHidden/>
          </w:rPr>
          <w:fldChar w:fldCharType="separate"/>
        </w:r>
        <w:r w:rsidR="000253E4">
          <w:rPr>
            <w:noProof/>
            <w:webHidden/>
          </w:rPr>
          <w:t>25</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76" w:history="1">
        <w:r w:rsidR="00EE661C" w:rsidRPr="006A5152">
          <w:rPr>
            <w:rStyle w:val="Hypertextovprepojenie"/>
            <w:noProof/>
          </w:rPr>
          <w:t>Spôsob rozdelenia dotácií zo štátneho rozpočtu verejným vysokým školám</w:t>
        </w:r>
        <w:r w:rsidR="00EE661C">
          <w:rPr>
            <w:noProof/>
            <w:webHidden/>
          </w:rPr>
          <w:tab/>
        </w:r>
        <w:r w:rsidR="00EE661C">
          <w:rPr>
            <w:noProof/>
            <w:webHidden/>
          </w:rPr>
          <w:fldChar w:fldCharType="begin"/>
        </w:r>
        <w:r w:rsidR="00EE661C">
          <w:rPr>
            <w:noProof/>
            <w:webHidden/>
          </w:rPr>
          <w:instrText xml:space="preserve"> PAGEREF _Toc461012176 \h </w:instrText>
        </w:r>
        <w:r w:rsidR="00EE661C">
          <w:rPr>
            <w:noProof/>
            <w:webHidden/>
          </w:rPr>
        </w:r>
        <w:r w:rsidR="00EE661C">
          <w:rPr>
            <w:noProof/>
            <w:webHidden/>
          </w:rPr>
          <w:fldChar w:fldCharType="separate"/>
        </w:r>
        <w:r w:rsidR="000253E4">
          <w:rPr>
            <w:noProof/>
            <w:webHidden/>
          </w:rPr>
          <w:t>26</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77" w:history="1">
        <w:r w:rsidR="00EE661C" w:rsidRPr="006A5152">
          <w:rPr>
            <w:rStyle w:val="Hypertextovprepojenie"/>
            <w:noProof/>
          </w:rPr>
          <w:t>Jednotkové dotácie</w:t>
        </w:r>
        <w:r w:rsidR="00EE661C">
          <w:rPr>
            <w:noProof/>
            <w:webHidden/>
          </w:rPr>
          <w:tab/>
        </w:r>
        <w:r w:rsidR="00EE661C">
          <w:rPr>
            <w:noProof/>
            <w:webHidden/>
          </w:rPr>
          <w:fldChar w:fldCharType="begin"/>
        </w:r>
        <w:r w:rsidR="00EE661C">
          <w:rPr>
            <w:noProof/>
            <w:webHidden/>
          </w:rPr>
          <w:instrText xml:space="preserve"> PAGEREF _Toc461012177 \h </w:instrText>
        </w:r>
        <w:r w:rsidR="00EE661C">
          <w:rPr>
            <w:noProof/>
            <w:webHidden/>
          </w:rPr>
        </w:r>
        <w:r w:rsidR="00EE661C">
          <w:rPr>
            <w:noProof/>
            <w:webHidden/>
          </w:rPr>
          <w:fldChar w:fldCharType="separate"/>
        </w:r>
        <w:r w:rsidR="000253E4">
          <w:rPr>
            <w:noProof/>
            <w:webHidden/>
          </w:rPr>
          <w:t>28</w:t>
        </w:r>
        <w:r w:rsidR="00EE661C">
          <w:rPr>
            <w:noProof/>
            <w:webHidden/>
          </w:rPr>
          <w:fldChar w:fldCharType="end"/>
        </w:r>
      </w:hyperlink>
    </w:p>
    <w:p w:rsidR="00EE661C" w:rsidRDefault="00D55FE3">
      <w:pPr>
        <w:pStyle w:val="Obsah3"/>
        <w:tabs>
          <w:tab w:val="right" w:leader="dot" w:pos="9062"/>
        </w:tabs>
        <w:rPr>
          <w:rFonts w:asciiTheme="minorHAnsi" w:eastAsiaTheme="minorEastAsia" w:hAnsiTheme="minorHAnsi" w:cstheme="minorBidi"/>
          <w:noProof/>
          <w:sz w:val="22"/>
          <w:szCs w:val="22"/>
        </w:rPr>
      </w:pPr>
      <w:hyperlink w:anchor="_Toc461012178" w:history="1">
        <w:r w:rsidR="00EE661C" w:rsidRPr="006A5152">
          <w:rPr>
            <w:rStyle w:val="Hypertextovprepojenie"/>
            <w:noProof/>
          </w:rPr>
          <w:t>2.2 Výsledky hospodárenia verejných vysokých škôl za rok 2015</w:t>
        </w:r>
        <w:r w:rsidR="00EE661C">
          <w:rPr>
            <w:noProof/>
            <w:webHidden/>
          </w:rPr>
          <w:tab/>
        </w:r>
        <w:r w:rsidR="00EE661C">
          <w:rPr>
            <w:noProof/>
            <w:webHidden/>
          </w:rPr>
          <w:fldChar w:fldCharType="begin"/>
        </w:r>
        <w:r w:rsidR="00EE661C">
          <w:rPr>
            <w:noProof/>
            <w:webHidden/>
          </w:rPr>
          <w:instrText xml:space="preserve"> PAGEREF _Toc461012178 \h </w:instrText>
        </w:r>
        <w:r w:rsidR="00EE661C">
          <w:rPr>
            <w:noProof/>
            <w:webHidden/>
          </w:rPr>
        </w:r>
        <w:r w:rsidR="00EE661C">
          <w:rPr>
            <w:noProof/>
            <w:webHidden/>
          </w:rPr>
          <w:fldChar w:fldCharType="separate"/>
        </w:r>
        <w:r w:rsidR="000253E4">
          <w:rPr>
            <w:noProof/>
            <w:webHidden/>
          </w:rPr>
          <w:t>29</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79" w:history="1">
        <w:r w:rsidR="00EE661C" w:rsidRPr="006A5152">
          <w:rPr>
            <w:rStyle w:val="Hypertextovprepojenie"/>
            <w:noProof/>
          </w:rPr>
          <w:t>Sumárne údaje zo súvah verejných vysokých škôl k 31. decembru 2015</w:t>
        </w:r>
        <w:r w:rsidR="00EE661C">
          <w:rPr>
            <w:noProof/>
            <w:webHidden/>
          </w:rPr>
          <w:tab/>
        </w:r>
        <w:r w:rsidR="00EE661C">
          <w:rPr>
            <w:noProof/>
            <w:webHidden/>
          </w:rPr>
          <w:fldChar w:fldCharType="begin"/>
        </w:r>
        <w:r w:rsidR="00EE661C">
          <w:rPr>
            <w:noProof/>
            <w:webHidden/>
          </w:rPr>
          <w:instrText xml:space="preserve"> PAGEREF _Toc461012179 \h </w:instrText>
        </w:r>
        <w:r w:rsidR="00EE661C">
          <w:rPr>
            <w:noProof/>
            <w:webHidden/>
          </w:rPr>
        </w:r>
        <w:r w:rsidR="00EE661C">
          <w:rPr>
            <w:noProof/>
            <w:webHidden/>
          </w:rPr>
          <w:fldChar w:fldCharType="separate"/>
        </w:r>
        <w:r w:rsidR="000253E4">
          <w:rPr>
            <w:noProof/>
            <w:webHidden/>
          </w:rPr>
          <w:t>29</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80" w:history="1">
        <w:r w:rsidR="00EE661C" w:rsidRPr="006A5152">
          <w:rPr>
            <w:rStyle w:val="Hypertextovprepojenie"/>
            <w:noProof/>
          </w:rPr>
          <w:t>Sumárne údaje o výnosoch a nákladoch verejných vysokých škôl</w:t>
        </w:r>
        <w:r w:rsidR="00EE661C">
          <w:rPr>
            <w:noProof/>
            <w:webHidden/>
          </w:rPr>
          <w:tab/>
        </w:r>
        <w:r w:rsidR="00EE661C">
          <w:rPr>
            <w:noProof/>
            <w:webHidden/>
          </w:rPr>
          <w:fldChar w:fldCharType="begin"/>
        </w:r>
        <w:r w:rsidR="00EE661C">
          <w:rPr>
            <w:noProof/>
            <w:webHidden/>
          </w:rPr>
          <w:instrText xml:space="preserve"> PAGEREF _Toc461012180 \h </w:instrText>
        </w:r>
        <w:r w:rsidR="00EE661C">
          <w:rPr>
            <w:noProof/>
            <w:webHidden/>
          </w:rPr>
        </w:r>
        <w:r w:rsidR="00EE661C">
          <w:rPr>
            <w:noProof/>
            <w:webHidden/>
          </w:rPr>
          <w:fldChar w:fldCharType="separate"/>
        </w:r>
        <w:r w:rsidR="000253E4">
          <w:rPr>
            <w:noProof/>
            <w:webHidden/>
          </w:rPr>
          <w:t>30</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81" w:history="1">
        <w:r w:rsidR="00EE661C" w:rsidRPr="006A5152">
          <w:rPr>
            <w:rStyle w:val="Hypertextovprepojenie"/>
            <w:noProof/>
          </w:rPr>
          <w:t>Štruktúra nákladov a výnosov v hlavnej činnosti</w:t>
        </w:r>
        <w:r w:rsidR="00EE661C">
          <w:rPr>
            <w:noProof/>
            <w:webHidden/>
          </w:rPr>
          <w:tab/>
        </w:r>
        <w:r w:rsidR="00EE661C">
          <w:rPr>
            <w:noProof/>
            <w:webHidden/>
          </w:rPr>
          <w:fldChar w:fldCharType="begin"/>
        </w:r>
        <w:r w:rsidR="00EE661C">
          <w:rPr>
            <w:noProof/>
            <w:webHidden/>
          </w:rPr>
          <w:instrText xml:space="preserve"> PAGEREF _Toc461012181 \h </w:instrText>
        </w:r>
        <w:r w:rsidR="00EE661C">
          <w:rPr>
            <w:noProof/>
            <w:webHidden/>
          </w:rPr>
        </w:r>
        <w:r w:rsidR="00EE661C">
          <w:rPr>
            <w:noProof/>
            <w:webHidden/>
          </w:rPr>
          <w:fldChar w:fldCharType="separate"/>
        </w:r>
        <w:r w:rsidR="000253E4">
          <w:rPr>
            <w:noProof/>
            <w:webHidden/>
          </w:rPr>
          <w:t>31</w:t>
        </w:r>
        <w:r w:rsidR="00EE661C">
          <w:rPr>
            <w:noProof/>
            <w:webHidden/>
          </w:rPr>
          <w:fldChar w:fldCharType="end"/>
        </w:r>
      </w:hyperlink>
    </w:p>
    <w:p w:rsidR="00EE661C" w:rsidRDefault="00D55FE3">
      <w:pPr>
        <w:pStyle w:val="Obsah4"/>
        <w:tabs>
          <w:tab w:val="right" w:leader="dot" w:pos="9062"/>
        </w:tabs>
        <w:rPr>
          <w:rFonts w:asciiTheme="minorHAnsi" w:eastAsiaTheme="minorEastAsia" w:hAnsiTheme="minorHAnsi" w:cstheme="minorBidi"/>
          <w:noProof/>
          <w:sz w:val="22"/>
          <w:szCs w:val="22"/>
        </w:rPr>
      </w:pPr>
      <w:hyperlink w:anchor="_Toc461012182" w:history="1">
        <w:r w:rsidR="00EE661C" w:rsidRPr="006A5152">
          <w:rPr>
            <w:rStyle w:val="Hypertextovprepojenie"/>
            <w:noProof/>
          </w:rPr>
          <w:t>Kapitálové výdavky</w:t>
        </w:r>
        <w:r w:rsidR="00EE661C">
          <w:rPr>
            <w:noProof/>
            <w:webHidden/>
          </w:rPr>
          <w:tab/>
        </w:r>
        <w:r w:rsidR="00EE661C">
          <w:rPr>
            <w:noProof/>
            <w:webHidden/>
          </w:rPr>
          <w:fldChar w:fldCharType="begin"/>
        </w:r>
        <w:r w:rsidR="00EE661C">
          <w:rPr>
            <w:noProof/>
            <w:webHidden/>
          </w:rPr>
          <w:instrText xml:space="preserve"> PAGEREF _Toc461012182 \h </w:instrText>
        </w:r>
        <w:r w:rsidR="00EE661C">
          <w:rPr>
            <w:noProof/>
            <w:webHidden/>
          </w:rPr>
        </w:r>
        <w:r w:rsidR="00EE661C">
          <w:rPr>
            <w:noProof/>
            <w:webHidden/>
          </w:rPr>
          <w:fldChar w:fldCharType="separate"/>
        </w:r>
        <w:r w:rsidR="000253E4">
          <w:rPr>
            <w:noProof/>
            <w:webHidden/>
          </w:rPr>
          <w:t>33</w:t>
        </w:r>
        <w:r w:rsidR="00EE661C">
          <w:rPr>
            <w:noProof/>
            <w:webHidden/>
          </w:rPr>
          <w:fldChar w:fldCharType="end"/>
        </w:r>
      </w:hyperlink>
    </w:p>
    <w:p w:rsidR="00EE661C" w:rsidRDefault="00D55FE3">
      <w:pPr>
        <w:pStyle w:val="Obsah2"/>
        <w:tabs>
          <w:tab w:val="right" w:leader="dot" w:pos="9062"/>
        </w:tabs>
        <w:rPr>
          <w:rFonts w:asciiTheme="minorHAnsi" w:eastAsiaTheme="minorEastAsia" w:hAnsiTheme="minorHAnsi" w:cstheme="minorBidi"/>
          <w:b w:val="0"/>
          <w:bCs w:val="0"/>
          <w:noProof/>
          <w:sz w:val="22"/>
          <w:szCs w:val="22"/>
        </w:rPr>
      </w:pPr>
      <w:hyperlink w:anchor="_Toc461012183" w:history="1">
        <w:r w:rsidR="00EE661C" w:rsidRPr="006A5152">
          <w:rPr>
            <w:rStyle w:val="Hypertextovprepojenie"/>
            <w:noProof/>
          </w:rPr>
          <w:t>Časť III</w:t>
        </w:r>
        <w:r w:rsidR="00EE661C">
          <w:rPr>
            <w:noProof/>
            <w:webHidden/>
          </w:rPr>
          <w:tab/>
        </w:r>
        <w:r w:rsidR="00EE661C">
          <w:rPr>
            <w:noProof/>
            <w:webHidden/>
          </w:rPr>
          <w:fldChar w:fldCharType="begin"/>
        </w:r>
        <w:r w:rsidR="00EE661C">
          <w:rPr>
            <w:noProof/>
            <w:webHidden/>
          </w:rPr>
          <w:instrText xml:space="preserve"> PAGEREF _Toc461012183 \h </w:instrText>
        </w:r>
        <w:r w:rsidR="00EE661C">
          <w:rPr>
            <w:noProof/>
            <w:webHidden/>
          </w:rPr>
        </w:r>
        <w:r w:rsidR="00EE661C">
          <w:rPr>
            <w:noProof/>
            <w:webHidden/>
          </w:rPr>
          <w:fldChar w:fldCharType="separate"/>
        </w:r>
        <w:r w:rsidR="000253E4">
          <w:rPr>
            <w:noProof/>
            <w:webHidden/>
          </w:rPr>
          <w:t>34</w:t>
        </w:r>
        <w:r w:rsidR="00EE661C">
          <w:rPr>
            <w:noProof/>
            <w:webHidden/>
          </w:rPr>
          <w:fldChar w:fldCharType="end"/>
        </w:r>
      </w:hyperlink>
    </w:p>
    <w:p w:rsidR="00EE661C" w:rsidRDefault="00D55FE3">
      <w:pPr>
        <w:pStyle w:val="Obsah2"/>
        <w:tabs>
          <w:tab w:val="right" w:leader="dot" w:pos="9062"/>
        </w:tabs>
        <w:rPr>
          <w:rFonts w:asciiTheme="minorHAnsi" w:eastAsiaTheme="minorEastAsia" w:hAnsiTheme="minorHAnsi" w:cstheme="minorBidi"/>
          <w:b w:val="0"/>
          <w:bCs w:val="0"/>
          <w:noProof/>
          <w:sz w:val="22"/>
          <w:szCs w:val="22"/>
        </w:rPr>
      </w:pPr>
      <w:hyperlink w:anchor="_Toc461012184" w:history="1">
        <w:r w:rsidR="00EE661C" w:rsidRPr="006A5152">
          <w:rPr>
            <w:rStyle w:val="Hypertextovprepojenie"/>
            <w:noProof/>
          </w:rPr>
          <w:t>3. Záver k správe</w:t>
        </w:r>
        <w:r w:rsidR="00EE661C">
          <w:rPr>
            <w:noProof/>
            <w:webHidden/>
          </w:rPr>
          <w:tab/>
        </w:r>
        <w:r w:rsidR="00EE661C">
          <w:rPr>
            <w:noProof/>
            <w:webHidden/>
          </w:rPr>
          <w:fldChar w:fldCharType="begin"/>
        </w:r>
        <w:r w:rsidR="00EE661C">
          <w:rPr>
            <w:noProof/>
            <w:webHidden/>
          </w:rPr>
          <w:instrText xml:space="preserve"> PAGEREF _Toc461012184 \h </w:instrText>
        </w:r>
        <w:r w:rsidR="00EE661C">
          <w:rPr>
            <w:noProof/>
            <w:webHidden/>
          </w:rPr>
        </w:r>
        <w:r w:rsidR="00EE661C">
          <w:rPr>
            <w:noProof/>
            <w:webHidden/>
          </w:rPr>
          <w:fldChar w:fldCharType="separate"/>
        </w:r>
        <w:r w:rsidR="000253E4">
          <w:rPr>
            <w:noProof/>
            <w:webHidden/>
          </w:rPr>
          <w:t>34</w:t>
        </w:r>
        <w:r w:rsidR="00EE661C">
          <w:rPr>
            <w:noProof/>
            <w:webHidden/>
          </w:rPr>
          <w:fldChar w:fldCharType="end"/>
        </w:r>
      </w:hyperlink>
    </w:p>
    <w:p w:rsidR="00BE03D8" w:rsidRDefault="00652A74" w:rsidP="00F77D73">
      <w:pPr>
        <w:pStyle w:val="Obsah3"/>
        <w:tabs>
          <w:tab w:val="right" w:leader="dot" w:pos="9062"/>
        </w:tabs>
      </w:pPr>
      <w:r w:rsidRPr="005E5FF1">
        <w:fldChar w:fldCharType="end"/>
      </w:r>
    </w:p>
    <w:p w:rsidR="00FF7972" w:rsidRDefault="00FF7972" w:rsidP="007E6300">
      <w:pPr>
        <w:pStyle w:val="Obsah3"/>
        <w:tabs>
          <w:tab w:val="right" w:leader="dot" w:pos="9062"/>
        </w:tabs>
        <w:ind w:left="0"/>
      </w:pPr>
      <w:r>
        <w:br w:type="page"/>
      </w:r>
      <w:bookmarkStart w:id="6" w:name="_Toc395704029"/>
      <w:r w:rsidRPr="005E5FF1">
        <w:lastRenderedPageBreak/>
        <w:t>Zoznam grafov v textovej časti správy</w:t>
      </w:r>
      <w:bookmarkEnd w:id="6"/>
    </w:p>
    <w:p w:rsidR="007E6300" w:rsidRPr="007E6300" w:rsidRDefault="007E6300" w:rsidP="007E6300"/>
    <w:p w:rsidR="009F0D68" w:rsidRPr="00FB0A35" w:rsidRDefault="00FF7972">
      <w:pPr>
        <w:pStyle w:val="Zoznamobrzkov"/>
        <w:tabs>
          <w:tab w:val="right" w:leader="dot" w:pos="9062"/>
        </w:tabs>
        <w:rPr>
          <w:rFonts w:asciiTheme="minorHAnsi" w:eastAsiaTheme="minorEastAsia" w:hAnsiTheme="minorHAnsi"/>
          <w:noProof/>
          <w:sz w:val="22"/>
          <w:szCs w:val="22"/>
        </w:rPr>
      </w:pPr>
      <w:r w:rsidRPr="00FB0A35">
        <w:fldChar w:fldCharType="begin"/>
      </w:r>
      <w:r w:rsidRPr="00FB0A35">
        <w:instrText xml:space="preserve"> TOC \c "Graf č." </w:instrText>
      </w:r>
      <w:r w:rsidRPr="00FB0A35">
        <w:fldChar w:fldCharType="separate"/>
      </w:r>
      <w:r w:rsidR="009F0D68" w:rsidRPr="00FB0A35">
        <w:rPr>
          <w:noProof/>
        </w:rPr>
        <w:t>Graf č. 1 Vývoj počtu študentov na vysokých školách</w:t>
      </w:r>
      <w:r w:rsidR="009D7605">
        <w:rPr>
          <w:noProof/>
        </w:rPr>
        <w:t xml:space="preserve"> .............................................................</w:t>
      </w:r>
      <w:r w:rsidR="00702608">
        <w:rPr>
          <w:noProof/>
        </w:rPr>
        <w:t xml:space="preserve"> 8</w:t>
      </w:r>
    </w:p>
    <w:p w:rsidR="009F0D68" w:rsidRPr="00FB0A35" w:rsidRDefault="009F0D68">
      <w:pPr>
        <w:pStyle w:val="Zoznamobrzkov"/>
        <w:tabs>
          <w:tab w:val="right" w:leader="dot" w:pos="9062"/>
        </w:tabs>
        <w:rPr>
          <w:rFonts w:asciiTheme="minorHAnsi" w:eastAsiaTheme="minorEastAsia" w:hAnsiTheme="minorHAnsi"/>
          <w:noProof/>
          <w:sz w:val="22"/>
          <w:szCs w:val="22"/>
        </w:rPr>
      </w:pPr>
      <w:r w:rsidRPr="00FB0A35">
        <w:rPr>
          <w:noProof/>
        </w:rPr>
        <w:t>Graf č. 2 Vývoj počtu prihlášok, prijatí a zápisov, prihlásených (fyzické osoby), prijatých (fyzické osoby) a zapísaných (fyzické osoby) – fyzická osoba je za všetky školy zohľadnená len raz, aj keď sa zúčastnila viacerých prijímacích konaní</w:t>
      </w:r>
      <w:r w:rsidR="009D7605">
        <w:rPr>
          <w:noProof/>
        </w:rPr>
        <w:t xml:space="preserve"> ..................................................... </w:t>
      </w:r>
      <w:r w:rsidR="00702608">
        <w:rPr>
          <w:noProof/>
        </w:rPr>
        <w:t>10</w:t>
      </w:r>
    </w:p>
    <w:p w:rsidR="00FF7972" w:rsidRPr="00F2730B" w:rsidRDefault="00FF7972" w:rsidP="00FF7972">
      <w:r w:rsidRPr="00FB0A35">
        <w:fldChar w:fldCharType="end"/>
      </w:r>
      <w:r w:rsidR="009F0D68" w:rsidRPr="00F2730B">
        <w:t>Graf č. 3 Vývoj populácie 19-ročných, počtu maturantov, počtu zapísaných celkom (fyzické osoby) a zapísaných maturantov (fyzické osoby)</w:t>
      </w:r>
      <w:r w:rsidR="009D7605">
        <w:t xml:space="preserve"> </w:t>
      </w:r>
      <w:r w:rsidR="009F0D68" w:rsidRPr="00F2730B">
        <w:t>...................................................................</w:t>
      </w:r>
      <w:r w:rsidR="00F11935" w:rsidRPr="00F2730B">
        <w:t xml:space="preserve"> 1</w:t>
      </w:r>
      <w:r w:rsidR="00702608">
        <w:t>1</w:t>
      </w:r>
    </w:p>
    <w:p w:rsidR="001D4FBC" w:rsidRDefault="009F0D68" w:rsidP="004C4F33">
      <w:pPr>
        <w:jc w:val="both"/>
      </w:pPr>
      <w:r w:rsidRPr="00F2730B">
        <w:t xml:space="preserve">Graf č. 4 Vývoj populácie 19-ročných, počtu maturantov, počtu zapísaných celkom (fyzické osoby) a zapísaných maturantov (fyzické osoby) </w:t>
      </w:r>
      <w:r w:rsidR="004C4F33" w:rsidRPr="00F2730B">
        <w:t xml:space="preserve">ako </w:t>
      </w:r>
      <w:r w:rsidRPr="00F2730B">
        <w:t>percentuáln</w:t>
      </w:r>
      <w:r w:rsidR="004C4F33" w:rsidRPr="00F2730B">
        <w:t>y</w:t>
      </w:r>
      <w:r w:rsidRPr="00F2730B">
        <w:t xml:space="preserve"> </w:t>
      </w:r>
      <w:r w:rsidR="00025B87">
        <w:t xml:space="preserve">podiel na počte </w:t>
      </w:r>
      <w:r w:rsidR="009D7605">
        <w:t xml:space="preserve">    </w:t>
      </w:r>
      <w:r w:rsidR="004C4F33" w:rsidRPr="00F2730B">
        <w:t>19</w:t>
      </w:r>
      <w:r w:rsidR="00025B87">
        <w:t> </w:t>
      </w:r>
      <w:r w:rsidR="004C4F33" w:rsidRPr="00F2730B">
        <w:t>ročných</w:t>
      </w:r>
      <w:r w:rsidR="009D7605">
        <w:t xml:space="preserve"> ............................................................................................................................... </w:t>
      </w:r>
      <w:r w:rsidR="00F11935" w:rsidRPr="00F2730B">
        <w:t>1</w:t>
      </w:r>
      <w:r w:rsidR="0030600A">
        <w:t>2</w:t>
      </w:r>
    </w:p>
    <w:p w:rsidR="00F11935" w:rsidRPr="007E37B8" w:rsidRDefault="00F11935" w:rsidP="00FF7972">
      <w:r w:rsidRPr="007E37B8">
        <w:t>Graf č. 5 Vývoj priemerných platov zamestnancov verejných vysokých škôl</w:t>
      </w:r>
      <w:r w:rsidR="009D7605">
        <w:t xml:space="preserve"> </w:t>
      </w:r>
      <w:r w:rsidRPr="007E37B8">
        <w:t xml:space="preserve">....................... </w:t>
      </w:r>
      <w:r w:rsidR="0030600A">
        <w:t>1</w:t>
      </w:r>
      <w:r w:rsidR="00702608">
        <w:t>3</w:t>
      </w:r>
    </w:p>
    <w:p w:rsidR="00F11935" w:rsidRPr="0098771B" w:rsidRDefault="00F11935" w:rsidP="00FF7972">
      <w:r w:rsidRPr="007E37B8">
        <w:t xml:space="preserve">Graf č. 6 Veková štruktúra vysokoškolských </w:t>
      </w:r>
      <w:r w:rsidRPr="0098771B">
        <w:t xml:space="preserve">učiteľov vysokých škôl (vrátane štátnych) </w:t>
      </w:r>
      <w:r w:rsidRPr="0098771B">
        <w:br/>
        <w:t xml:space="preserve">(minimálny vek, prvý </w:t>
      </w:r>
      <w:proofErr w:type="spellStart"/>
      <w:r w:rsidRPr="0098771B">
        <w:t>kvartil</w:t>
      </w:r>
      <w:proofErr w:type="spellEnd"/>
      <w:r w:rsidRPr="0098771B">
        <w:t xml:space="preserve">, medián, tretí </w:t>
      </w:r>
      <w:proofErr w:type="spellStart"/>
      <w:r w:rsidRPr="0098771B">
        <w:t>kvartil</w:t>
      </w:r>
      <w:proofErr w:type="spellEnd"/>
      <w:r w:rsidRPr="0098771B">
        <w:t xml:space="preserve"> a maximálny vek)</w:t>
      </w:r>
      <w:r w:rsidR="009D7605">
        <w:t xml:space="preserve"> </w:t>
      </w:r>
      <w:r w:rsidRPr="0098771B">
        <w:t xml:space="preserve">................................... </w:t>
      </w:r>
      <w:r w:rsidR="00532628" w:rsidRPr="0098771B">
        <w:t>15</w:t>
      </w:r>
    </w:p>
    <w:p w:rsidR="00F11935" w:rsidRPr="0098771B" w:rsidRDefault="00F11935" w:rsidP="00FF7972">
      <w:r w:rsidRPr="0098771B">
        <w:t xml:space="preserve">Graf č. 7 Zmeny v počte fyzických osôb </w:t>
      </w:r>
      <w:r w:rsidR="0098771B" w:rsidRPr="0098771B">
        <w:t xml:space="preserve">od 01.01.2015 do </w:t>
      </w:r>
      <w:r w:rsidRPr="0098771B">
        <w:t>31.12.201</w:t>
      </w:r>
      <w:r w:rsidR="0098771B" w:rsidRPr="0098771B">
        <w:t>5</w:t>
      </w:r>
      <w:r w:rsidRPr="0098771B">
        <w:t xml:space="preserve"> zamestnaných na vysokej škole (vysokoškolský učiteľ, výskumný/umelecký pracovník) podľa funkcie</w:t>
      </w:r>
      <w:r w:rsidR="009D7605">
        <w:t xml:space="preserve"> .........</w:t>
      </w:r>
      <w:r w:rsidRPr="0098771B">
        <w:t xml:space="preserve"> 1</w:t>
      </w:r>
      <w:r w:rsidR="009C283E">
        <w:t>5</w:t>
      </w:r>
    </w:p>
    <w:p w:rsidR="00D965BD" w:rsidRPr="00D965BD" w:rsidRDefault="00F11935" w:rsidP="00D965BD">
      <w:pPr>
        <w:jc w:val="both"/>
      </w:pPr>
      <w:r w:rsidRPr="00D965BD">
        <w:t>Graf. č 8</w:t>
      </w:r>
      <w:r w:rsidR="009957D7">
        <w:t>a</w:t>
      </w:r>
      <w:r w:rsidRPr="00D965BD">
        <w:t xml:space="preserve"> </w:t>
      </w:r>
      <w:r w:rsidR="00D965BD" w:rsidRPr="00D965BD">
        <w:rPr>
          <w:rFonts w:eastAsiaTheme="minorEastAsia"/>
        </w:rPr>
        <w:t xml:space="preserve">Počet publikácií verejných vysokých škôl registrovaných vo Web </w:t>
      </w:r>
      <w:proofErr w:type="spellStart"/>
      <w:r w:rsidR="00D965BD" w:rsidRPr="00D965BD">
        <w:rPr>
          <w:rFonts w:eastAsiaTheme="minorEastAsia"/>
        </w:rPr>
        <w:t>of</w:t>
      </w:r>
      <w:proofErr w:type="spellEnd"/>
      <w:r w:rsidR="00D965BD" w:rsidRPr="00D965BD">
        <w:rPr>
          <w:rFonts w:eastAsiaTheme="minorEastAsia"/>
        </w:rPr>
        <w:t xml:space="preserve"> </w:t>
      </w:r>
      <w:proofErr w:type="spellStart"/>
      <w:r w:rsidR="00D965BD" w:rsidRPr="00D965BD">
        <w:rPr>
          <w:rFonts w:eastAsiaTheme="minorEastAsia"/>
        </w:rPr>
        <w:t>Science</w:t>
      </w:r>
      <w:proofErr w:type="spellEnd"/>
      <w:r w:rsidR="009957D7">
        <w:rPr>
          <w:rFonts w:eastAsiaTheme="minorEastAsia"/>
        </w:rPr>
        <w:t xml:space="preserve"> v rokoch 2011-2015</w:t>
      </w:r>
      <w:r w:rsidR="009D7605">
        <w:rPr>
          <w:rFonts w:eastAsiaTheme="minorEastAsia"/>
        </w:rPr>
        <w:t xml:space="preserve"> .</w:t>
      </w:r>
      <w:r w:rsidR="009C283E">
        <w:rPr>
          <w:rFonts w:eastAsiaTheme="minorEastAsia"/>
        </w:rPr>
        <w:t>....................................................................</w:t>
      </w:r>
      <w:r w:rsidR="00D965BD">
        <w:t>.....</w:t>
      </w:r>
      <w:r w:rsidR="00025B87">
        <w:t>..</w:t>
      </w:r>
      <w:r w:rsidR="00D965BD">
        <w:t>.................................... 1</w:t>
      </w:r>
      <w:r w:rsidR="009C283E">
        <w:t>8</w:t>
      </w:r>
    </w:p>
    <w:p w:rsidR="00D965BD" w:rsidRDefault="00D965BD" w:rsidP="00A51D6F">
      <w:pPr>
        <w:pStyle w:val="Zoznam1"/>
        <w:numPr>
          <w:ilvl w:val="0"/>
          <w:numId w:val="0"/>
        </w:numPr>
        <w:spacing w:after="0"/>
      </w:pPr>
      <w:r w:rsidRPr="00D965BD">
        <w:t xml:space="preserve">Graf </w:t>
      </w:r>
      <w:r w:rsidRPr="00D965BD">
        <w:rPr>
          <w:rFonts w:eastAsiaTheme="minorEastAsia"/>
        </w:rPr>
        <w:t xml:space="preserve">č. </w:t>
      </w:r>
      <w:r w:rsidR="009957D7">
        <w:rPr>
          <w:rFonts w:eastAsiaTheme="minorEastAsia"/>
        </w:rPr>
        <w:t>8b</w:t>
      </w:r>
      <w:r w:rsidRPr="00D965BD">
        <w:t xml:space="preserve"> Počet publikácií verejných vysokých škôl registrovaných vo Web </w:t>
      </w:r>
      <w:proofErr w:type="spellStart"/>
      <w:r w:rsidRPr="00D965BD">
        <w:t>of</w:t>
      </w:r>
      <w:proofErr w:type="spellEnd"/>
      <w:r w:rsidRPr="00D965BD">
        <w:t xml:space="preserve"> </w:t>
      </w:r>
      <w:proofErr w:type="spellStart"/>
      <w:r w:rsidRPr="00D965BD">
        <w:t>Science</w:t>
      </w:r>
      <w:proofErr w:type="spellEnd"/>
      <w:r w:rsidR="009957D7">
        <w:t xml:space="preserve"> v rokoch 2011-2015</w:t>
      </w:r>
      <w:r w:rsidR="009D7605">
        <w:t xml:space="preserve"> </w:t>
      </w:r>
      <w:r w:rsidR="009C283E">
        <w:t>......................................................................</w:t>
      </w:r>
      <w:r w:rsidR="00025B87">
        <w:t>.............</w:t>
      </w:r>
      <w:r w:rsidR="009C283E">
        <w:t>............................. 18</w:t>
      </w:r>
    </w:p>
    <w:p w:rsidR="00D965BD" w:rsidRPr="00D965BD" w:rsidRDefault="00D965BD" w:rsidP="00A51D6F">
      <w:pPr>
        <w:spacing w:line="259" w:lineRule="auto"/>
        <w:jc w:val="both"/>
      </w:pPr>
      <w:r w:rsidRPr="00D965BD">
        <w:rPr>
          <w:rFonts w:eastAsiaTheme="minorEastAsia"/>
        </w:rPr>
        <w:t xml:space="preserve">Graf č. </w:t>
      </w:r>
      <w:r w:rsidR="00A6281D">
        <w:rPr>
          <w:rFonts w:eastAsiaTheme="minorEastAsia"/>
        </w:rPr>
        <w:t>9</w:t>
      </w:r>
      <w:r w:rsidR="009957D7">
        <w:rPr>
          <w:rFonts w:eastAsiaTheme="minorEastAsia"/>
        </w:rPr>
        <w:t>a</w:t>
      </w:r>
      <w:r w:rsidRPr="00D965BD">
        <w:rPr>
          <w:rFonts w:eastAsiaTheme="minorEastAsia"/>
        </w:rPr>
        <w:t xml:space="preserve"> Priemerný počet citácií na publikáciu verejnej vysokej školy v </w:t>
      </w:r>
      <w:r w:rsidR="009957D7">
        <w:rPr>
          <w:rFonts w:eastAsiaTheme="minorEastAsia"/>
        </w:rPr>
        <w:t>rokoch</w:t>
      </w:r>
      <w:r w:rsidRPr="00D965BD">
        <w:rPr>
          <w:rFonts w:eastAsiaTheme="minorEastAsia"/>
        </w:rPr>
        <w:t xml:space="preserve"> 2011-2015</w:t>
      </w:r>
      <w:r w:rsidR="009D7605">
        <w:rPr>
          <w:rFonts w:eastAsiaTheme="minorEastAsia"/>
        </w:rPr>
        <w:t xml:space="preserve">  </w:t>
      </w:r>
      <w:r w:rsidRPr="00D965BD">
        <w:rPr>
          <w:rFonts w:eastAsiaTheme="minorEastAsia"/>
        </w:rPr>
        <w:t xml:space="preserve"> v porov</w:t>
      </w:r>
      <w:r w:rsidRPr="00D965BD">
        <w:t>n</w:t>
      </w:r>
      <w:r w:rsidRPr="00D965BD">
        <w:rPr>
          <w:rFonts w:eastAsiaTheme="minorEastAsia"/>
        </w:rPr>
        <w:t>aní so svetovým priemerom</w:t>
      </w:r>
      <w:r w:rsidR="009D7605">
        <w:rPr>
          <w:rFonts w:eastAsiaTheme="minorEastAsia"/>
        </w:rPr>
        <w:t xml:space="preserve"> </w:t>
      </w:r>
      <w:r w:rsidR="009C283E">
        <w:rPr>
          <w:rFonts w:eastAsiaTheme="minorEastAsia"/>
        </w:rPr>
        <w:t>....................................................</w:t>
      </w:r>
      <w:r w:rsidR="00025B87">
        <w:rPr>
          <w:rFonts w:eastAsiaTheme="minorEastAsia"/>
        </w:rPr>
        <w:t>...</w:t>
      </w:r>
      <w:r w:rsidR="009C283E">
        <w:rPr>
          <w:rFonts w:eastAsiaTheme="minorEastAsia"/>
        </w:rPr>
        <w:t>............................... 19</w:t>
      </w:r>
    </w:p>
    <w:p w:rsidR="009957D7" w:rsidRPr="00D965BD" w:rsidRDefault="00A6281D" w:rsidP="009957D7">
      <w:pPr>
        <w:spacing w:line="259" w:lineRule="auto"/>
        <w:jc w:val="both"/>
      </w:pPr>
      <w:r>
        <w:rPr>
          <w:rFonts w:eastAsiaTheme="minorEastAsia"/>
        </w:rPr>
        <w:t>Graf č. 9</w:t>
      </w:r>
      <w:r w:rsidR="009957D7">
        <w:rPr>
          <w:rFonts w:eastAsiaTheme="minorEastAsia"/>
        </w:rPr>
        <w:t>b</w:t>
      </w:r>
      <w:r w:rsidR="009957D7" w:rsidRPr="00D965BD">
        <w:rPr>
          <w:rFonts w:eastAsiaTheme="minorEastAsia"/>
        </w:rPr>
        <w:t xml:space="preserve"> Priemerný počet citácií na publikáciu verejnej vysokej školy v </w:t>
      </w:r>
      <w:r w:rsidR="009957D7">
        <w:rPr>
          <w:rFonts w:eastAsiaTheme="minorEastAsia"/>
        </w:rPr>
        <w:t>rokoch</w:t>
      </w:r>
      <w:r w:rsidR="009957D7" w:rsidRPr="00D965BD">
        <w:rPr>
          <w:rFonts w:eastAsiaTheme="minorEastAsia"/>
        </w:rPr>
        <w:t xml:space="preserve"> 2011-2015 </w:t>
      </w:r>
      <w:r w:rsidR="009D7605">
        <w:rPr>
          <w:rFonts w:eastAsiaTheme="minorEastAsia"/>
        </w:rPr>
        <w:t xml:space="preserve">   </w:t>
      </w:r>
      <w:r w:rsidR="009957D7" w:rsidRPr="00D965BD">
        <w:rPr>
          <w:rFonts w:eastAsiaTheme="minorEastAsia"/>
        </w:rPr>
        <w:t>v porov</w:t>
      </w:r>
      <w:r w:rsidR="009957D7" w:rsidRPr="00D965BD">
        <w:t>n</w:t>
      </w:r>
      <w:r w:rsidR="009957D7" w:rsidRPr="00D965BD">
        <w:rPr>
          <w:rFonts w:eastAsiaTheme="minorEastAsia"/>
        </w:rPr>
        <w:t>aní so svetovým priemerom</w:t>
      </w:r>
      <w:r w:rsidR="009D7605">
        <w:rPr>
          <w:rFonts w:eastAsiaTheme="minorEastAsia"/>
        </w:rPr>
        <w:t xml:space="preserve"> </w:t>
      </w:r>
      <w:r w:rsidR="009C283E">
        <w:rPr>
          <w:rFonts w:eastAsiaTheme="minorEastAsia"/>
        </w:rPr>
        <w:t>......................</w:t>
      </w:r>
      <w:r w:rsidR="009957D7">
        <w:rPr>
          <w:rFonts w:eastAsiaTheme="minorEastAsia"/>
        </w:rPr>
        <w:t>...........................</w:t>
      </w:r>
      <w:r w:rsidR="009C283E">
        <w:rPr>
          <w:rFonts w:eastAsiaTheme="minorEastAsia"/>
        </w:rPr>
        <w:t>..................................... 19</w:t>
      </w:r>
    </w:p>
    <w:p w:rsidR="00A6281D" w:rsidRPr="0074447D" w:rsidRDefault="00A6281D" w:rsidP="00A6281D">
      <w:pPr>
        <w:spacing w:line="259" w:lineRule="auto"/>
        <w:jc w:val="both"/>
      </w:pPr>
      <w:r w:rsidRPr="0074447D">
        <w:rPr>
          <w:rFonts w:eastAsiaTheme="minorEastAsia"/>
        </w:rPr>
        <w:t xml:space="preserve">Graf č. </w:t>
      </w:r>
      <w:r>
        <w:rPr>
          <w:rFonts w:eastAsiaTheme="minorEastAsia"/>
        </w:rPr>
        <w:t>10</w:t>
      </w:r>
      <w:r w:rsidRPr="0074447D">
        <w:rPr>
          <w:rFonts w:eastAsiaTheme="minorEastAsia"/>
        </w:rPr>
        <w:t xml:space="preserve"> </w:t>
      </w:r>
      <w:r w:rsidRPr="00D97906">
        <w:t>Priemerný citačný ohlas normalizovaný podľa vedného odboru (CNCI) v rokoch 2011-2015 v porovnaní s priemernou svetovou hodnotou (</w:t>
      </w:r>
      <w:proofErr w:type="spellStart"/>
      <w:r w:rsidRPr="00D97906">
        <w:t>pribl</w:t>
      </w:r>
      <w:proofErr w:type="spellEnd"/>
      <w:r w:rsidRPr="00D97906">
        <w:t>. 1)</w:t>
      </w:r>
      <w:r w:rsidR="009D7605">
        <w:t xml:space="preserve"> </w:t>
      </w:r>
      <w:r w:rsidR="009C283E">
        <w:t>........................</w:t>
      </w:r>
      <w:r w:rsidR="009C283E">
        <w:rPr>
          <w:rFonts w:eastAsiaTheme="minorEastAsia"/>
        </w:rPr>
        <w:t>.............. 20</w:t>
      </w:r>
    </w:p>
    <w:p w:rsidR="00703F87" w:rsidRDefault="00703F87" w:rsidP="00FF7972"/>
    <w:p w:rsidR="00703F87" w:rsidRDefault="00703F87" w:rsidP="00FF7972"/>
    <w:p w:rsidR="00703F87" w:rsidRPr="00FF7972" w:rsidRDefault="00703F87" w:rsidP="00FF7972"/>
    <w:p w:rsidR="008108C9" w:rsidRPr="005E5FF1" w:rsidRDefault="008108C9" w:rsidP="008108C9">
      <w:r w:rsidRPr="008108C9">
        <w:rPr>
          <w:b/>
        </w:rPr>
        <w:t>Tabuľková príloha k správe</w:t>
      </w:r>
    </w:p>
    <w:p w:rsidR="00652A74" w:rsidRPr="005E5FF1" w:rsidRDefault="00513381" w:rsidP="00513381">
      <w:pPr>
        <w:rPr>
          <w:sz w:val="28"/>
          <w:szCs w:val="28"/>
        </w:rPr>
        <w:sectPr w:rsidR="00652A74" w:rsidRPr="005E5FF1" w:rsidSect="0035623B">
          <w:headerReference w:type="default" r:id="rId9"/>
          <w:footerReference w:type="default" r:id="rId10"/>
          <w:pgSz w:w="11906" w:h="16838"/>
          <w:pgMar w:top="1417" w:right="1417" w:bottom="1417" w:left="1417" w:header="708" w:footer="708" w:gutter="0"/>
          <w:cols w:space="708"/>
          <w:titlePg/>
        </w:sectPr>
      </w:pPr>
      <w:r w:rsidRPr="005E5FF1">
        <w:br w:type="page"/>
      </w:r>
    </w:p>
    <w:p w:rsidR="00652A74" w:rsidRPr="00791FE3" w:rsidRDefault="00652A74" w:rsidP="00652A74">
      <w:pPr>
        <w:pStyle w:val="Nadpis1"/>
        <w:numPr>
          <w:ilvl w:val="0"/>
          <w:numId w:val="0"/>
        </w:numPr>
      </w:pPr>
      <w:bookmarkStart w:id="7" w:name="_Toc264838372"/>
      <w:bookmarkStart w:id="8" w:name="_Toc461012151"/>
      <w:r w:rsidRPr="00791FE3">
        <w:lastRenderedPageBreak/>
        <w:t>Výročná správa o stave vysokého školstva za rok</w:t>
      </w:r>
      <w:r w:rsidRPr="009568DA">
        <w:t xml:space="preserve"> </w:t>
      </w:r>
      <w:bookmarkEnd w:id="0"/>
      <w:bookmarkEnd w:id="1"/>
      <w:bookmarkEnd w:id="2"/>
      <w:bookmarkEnd w:id="3"/>
      <w:bookmarkEnd w:id="4"/>
      <w:bookmarkEnd w:id="5"/>
      <w:r w:rsidR="00C20F20" w:rsidRPr="009568DA">
        <w:t>201</w:t>
      </w:r>
      <w:bookmarkEnd w:id="7"/>
      <w:r w:rsidR="00F93B39" w:rsidRPr="009568DA">
        <w:t>5</w:t>
      </w:r>
      <w:bookmarkEnd w:id="8"/>
    </w:p>
    <w:p w:rsidR="00652A74" w:rsidRPr="007E37B8" w:rsidRDefault="00652A74" w:rsidP="00652A74">
      <w:pPr>
        <w:pStyle w:val="tl12ptZa6pt"/>
      </w:pPr>
      <w:r w:rsidRPr="007E37B8">
        <w:t>Ministerstvo školstva</w:t>
      </w:r>
      <w:r w:rsidR="00C20F20" w:rsidRPr="007E37B8">
        <w:t>, vedy, výskumu a špor</w:t>
      </w:r>
      <w:r w:rsidR="00576C6F" w:rsidRPr="007E37B8">
        <w:t>t</w:t>
      </w:r>
      <w:r w:rsidR="00C20F20" w:rsidRPr="007E37B8">
        <w:t>u</w:t>
      </w:r>
      <w:r w:rsidRPr="007E37B8">
        <w:t xml:space="preserve"> </w:t>
      </w:r>
      <w:r w:rsidR="00FD1675" w:rsidRPr="007E37B8">
        <w:t>Slovenskej republiky</w:t>
      </w:r>
      <w:r w:rsidRPr="007E37B8">
        <w:t xml:space="preserve"> (ďalej len „ministerstvo“)</w:t>
      </w:r>
      <w:r w:rsidR="00B80C5F" w:rsidRPr="007E37B8">
        <w:t xml:space="preserve"> v súlade s § 102 ods. 2 písm. c</w:t>
      </w:r>
      <w:r w:rsidRPr="007E37B8">
        <w:t>) zákona č. 131/2002 Z. z. o vysokých školách a o zmene a doplnení niektorých zákonov</w:t>
      </w:r>
      <w:r w:rsidR="00CD0FA8" w:rsidRPr="007E37B8">
        <w:t xml:space="preserve"> v znení neskorších predpisov</w:t>
      </w:r>
      <w:r w:rsidRPr="007E37B8">
        <w:t xml:space="preserve"> (ďalej len „zákon“) každoročne vypracúva a zverejňuje výročnú správu o stave vysokého školstva. Tento </w:t>
      </w:r>
      <w:r w:rsidR="00470F6A" w:rsidRPr="007E37B8">
        <w:t>dokument</w:t>
      </w:r>
      <w:r w:rsidRPr="007E37B8">
        <w:t xml:space="preserve"> obsahuje výročnú správu o sta</w:t>
      </w:r>
      <w:r w:rsidR="00CC4679" w:rsidRPr="007E37B8">
        <w:t xml:space="preserve">ve vysokého školstva za rok </w:t>
      </w:r>
      <w:r w:rsidR="00C20F20" w:rsidRPr="007E37B8">
        <w:t>201</w:t>
      </w:r>
      <w:r w:rsidR="004619B1" w:rsidRPr="007E37B8">
        <w:t>5</w:t>
      </w:r>
      <w:r w:rsidR="00CD0FA8" w:rsidRPr="007E37B8">
        <w:t xml:space="preserve"> (ďalej len „správa“)</w:t>
      </w:r>
      <w:r w:rsidRPr="007E37B8">
        <w:t>.</w:t>
      </w:r>
    </w:p>
    <w:p w:rsidR="00652A74" w:rsidRPr="007E37B8" w:rsidRDefault="00652A74" w:rsidP="00652A74">
      <w:pPr>
        <w:pStyle w:val="tl12ptZa6pt"/>
      </w:pPr>
      <w:r w:rsidRPr="007E37B8">
        <w:rPr>
          <w:b/>
          <w:bCs/>
        </w:rPr>
        <w:t>V úvode správy</w:t>
      </w:r>
      <w:r w:rsidRPr="007E37B8">
        <w:t xml:space="preserve"> sú v stručnej forme </w:t>
      </w:r>
      <w:r w:rsidRPr="007E37B8">
        <w:rPr>
          <w:b/>
        </w:rPr>
        <w:t>zhrnuté najdôležitejšie informáci</w:t>
      </w:r>
      <w:r w:rsidR="001C2DB7" w:rsidRPr="007E37B8">
        <w:rPr>
          <w:b/>
        </w:rPr>
        <w:t>e</w:t>
      </w:r>
      <w:r w:rsidR="001C2DB7" w:rsidRPr="007E37B8">
        <w:t xml:space="preserve"> o vysokom školstve</w:t>
      </w:r>
      <w:r w:rsidR="00CC4679" w:rsidRPr="007E37B8">
        <w:t xml:space="preserve"> </w:t>
      </w:r>
      <w:r w:rsidR="00CD0FA8" w:rsidRPr="007E37B8">
        <w:t>za rok</w:t>
      </w:r>
      <w:r w:rsidR="00CC4679" w:rsidRPr="007E37B8">
        <w:t xml:space="preserve"> </w:t>
      </w:r>
      <w:r w:rsidR="00C20F20" w:rsidRPr="007E37B8">
        <w:t>201</w:t>
      </w:r>
      <w:r w:rsidR="004619B1" w:rsidRPr="007E37B8">
        <w:t>5</w:t>
      </w:r>
      <w:r w:rsidR="00C053E9" w:rsidRPr="007E37B8">
        <w:t>.</w:t>
      </w:r>
    </w:p>
    <w:p w:rsidR="00652A74" w:rsidRPr="007E37B8" w:rsidRDefault="00652A74" w:rsidP="00652A74">
      <w:pPr>
        <w:pStyle w:val="tl12ptZa6pt"/>
      </w:pPr>
      <w:r w:rsidRPr="007E37B8">
        <w:rPr>
          <w:b/>
          <w:bCs/>
        </w:rPr>
        <w:t>Prvú časť správy</w:t>
      </w:r>
      <w:r w:rsidRPr="007E37B8">
        <w:t xml:space="preserve"> tvorí </w:t>
      </w:r>
      <w:r w:rsidRPr="007E37B8">
        <w:rPr>
          <w:b/>
          <w:bCs/>
        </w:rPr>
        <w:t>správa o činnosti</w:t>
      </w:r>
      <w:r w:rsidR="00CC4679" w:rsidRPr="007E37B8">
        <w:t xml:space="preserve"> vysokých škôl </w:t>
      </w:r>
      <w:r w:rsidR="00570835" w:rsidRPr="007E37B8">
        <w:t xml:space="preserve">v Slovenskej republike (ďalej len „SR“) </w:t>
      </w:r>
      <w:r w:rsidR="00CC4679" w:rsidRPr="007E37B8">
        <w:t xml:space="preserve">v roku </w:t>
      </w:r>
      <w:r w:rsidR="00C20F20" w:rsidRPr="007E37B8">
        <w:t>201</w:t>
      </w:r>
      <w:r w:rsidR="004619B1" w:rsidRPr="007E37B8">
        <w:t>5</w:t>
      </w:r>
      <w:r w:rsidRPr="007E37B8">
        <w:t>. Je zameraná na plnenie ich hlavných úloh v oblasti vysokoškolského vzdelávania, v oblasti vysokoškolskej vedy a techniky, v oblasti rozvoja a</w:t>
      </w:r>
      <w:r w:rsidR="008467C4">
        <w:t> </w:t>
      </w:r>
      <w:r w:rsidRPr="007E37B8">
        <w:t>v</w:t>
      </w:r>
      <w:r w:rsidR="008467C4">
        <w:t> </w:t>
      </w:r>
      <w:r w:rsidRPr="007E37B8">
        <w:t xml:space="preserve">oblasti sociálnej podpory študentov. </w:t>
      </w:r>
      <w:r w:rsidRPr="007E37B8">
        <w:rPr>
          <w:b/>
          <w:bCs/>
        </w:rPr>
        <w:t>Druhá časť</w:t>
      </w:r>
      <w:r w:rsidRPr="007E37B8">
        <w:t xml:space="preserve"> je venovaná </w:t>
      </w:r>
      <w:r w:rsidRPr="007E37B8">
        <w:rPr>
          <w:b/>
          <w:bCs/>
        </w:rPr>
        <w:t>hospodáreniu verejných vysokých škôl.</w:t>
      </w:r>
      <w:r w:rsidRPr="007E37B8">
        <w:t xml:space="preserve"> Správa je doplnená podrobnou </w:t>
      </w:r>
      <w:r w:rsidRPr="007E37B8">
        <w:rPr>
          <w:b/>
          <w:bCs/>
        </w:rPr>
        <w:t>tabuľkovou prílohou.</w:t>
      </w:r>
    </w:p>
    <w:p w:rsidR="00652A74" w:rsidRPr="007E37B8" w:rsidRDefault="00652A74" w:rsidP="00652A74">
      <w:pPr>
        <w:pStyle w:val="tl12ptZa6pt"/>
      </w:pPr>
      <w:r w:rsidRPr="007E37B8">
        <w:t xml:space="preserve">Správa vychádza z údajov, ktoré vysoké školy uviedli vo svojich </w:t>
      </w:r>
      <w:r w:rsidRPr="007E37B8">
        <w:rPr>
          <w:bCs/>
        </w:rPr>
        <w:t>výročných správach o činnosti</w:t>
      </w:r>
      <w:r w:rsidRPr="007E37B8">
        <w:t xml:space="preserve"> a </w:t>
      </w:r>
      <w:r w:rsidRPr="007E37B8">
        <w:rPr>
          <w:bCs/>
        </w:rPr>
        <w:t xml:space="preserve">výročných správach o hospodárení za rok </w:t>
      </w:r>
      <w:r w:rsidR="00C20F20" w:rsidRPr="007E37B8">
        <w:rPr>
          <w:bCs/>
        </w:rPr>
        <w:t>201</w:t>
      </w:r>
      <w:r w:rsidR="004619B1" w:rsidRPr="007E37B8">
        <w:rPr>
          <w:bCs/>
        </w:rPr>
        <w:t>5</w:t>
      </w:r>
      <w:r w:rsidRPr="007E37B8">
        <w:t xml:space="preserve">, </w:t>
      </w:r>
      <w:r w:rsidR="00702359" w:rsidRPr="007E37B8">
        <w:t>v</w:t>
      </w:r>
      <w:r w:rsidR="008E52B8" w:rsidRPr="007E37B8">
        <w:t>ýkazníctva vysokých škôl za</w:t>
      </w:r>
      <w:r w:rsidR="005538A9" w:rsidRPr="007E37B8">
        <w:t> </w:t>
      </w:r>
      <w:r w:rsidR="008E52B8" w:rsidRPr="007E37B8">
        <w:t>rok 201</w:t>
      </w:r>
      <w:r w:rsidR="004619B1" w:rsidRPr="007E37B8">
        <w:t>5</w:t>
      </w:r>
      <w:r w:rsidR="008E52B8" w:rsidRPr="007E37B8">
        <w:t xml:space="preserve"> a </w:t>
      </w:r>
      <w:r w:rsidRPr="007E37B8">
        <w:t>ďalej z oficiálnych štatistických údajov a z údajov, ktoré má ministerstvo k dispozícii v rámci svojej koordinačnej činnosti. V správe sa využívajú aj poznatky získané na stretnutiach so</w:t>
      </w:r>
      <w:r w:rsidR="00A152A1" w:rsidRPr="007E37B8">
        <w:t> </w:t>
      </w:r>
      <w:r w:rsidRPr="007E37B8">
        <w:t>Slo</w:t>
      </w:r>
      <w:r w:rsidR="00470F6A" w:rsidRPr="007E37B8">
        <w:t>venskou rektorskou konferenciou</w:t>
      </w:r>
      <w:r w:rsidR="00C14762" w:rsidRPr="007E37B8">
        <w:t xml:space="preserve">, </w:t>
      </w:r>
      <w:r w:rsidRPr="007E37B8">
        <w:t>Radou vysokých škôl</w:t>
      </w:r>
      <w:r w:rsidR="00C14762" w:rsidRPr="007E37B8">
        <w:t xml:space="preserve"> a Študentskou radou vysokých škôl.</w:t>
      </w:r>
    </w:p>
    <w:p w:rsidR="00652A74" w:rsidRPr="007E37B8" w:rsidRDefault="00652A74" w:rsidP="00652A74">
      <w:pPr>
        <w:pStyle w:val="tl12ptZa6pt"/>
      </w:pPr>
      <w:r w:rsidRPr="007E37B8">
        <w:t>Správa sa zaoberá n</w:t>
      </w:r>
      <w:r w:rsidR="00513E60" w:rsidRPr="007E37B8">
        <w:t>ajmä</w:t>
      </w:r>
      <w:r w:rsidRPr="007E37B8">
        <w:t xml:space="preserve"> vysokými školami v pôsobnosti rezortu ministerstva</w:t>
      </w:r>
      <w:r w:rsidR="009A6CC1" w:rsidRPr="007E37B8">
        <w:t xml:space="preserve"> školstva</w:t>
      </w:r>
      <w:r w:rsidRPr="007E37B8">
        <w:t>, teda verejnými vysokými školami a súkromnými vysokými školami</w:t>
      </w:r>
      <w:r w:rsidR="00C053E9" w:rsidRPr="007E37B8">
        <w:t xml:space="preserve">, </w:t>
      </w:r>
      <w:r w:rsidR="00CE3AC3" w:rsidRPr="007E37B8">
        <w:t xml:space="preserve">sčasti </w:t>
      </w:r>
      <w:r w:rsidR="00C053E9" w:rsidRPr="007E37B8">
        <w:t>zahraničnými vysokými školami</w:t>
      </w:r>
      <w:r w:rsidRPr="007E37B8">
        <w:t>.</w:t>
      </w:r>
      <w:r w:rsidR="00A152A1" w:rsidRPr="007E37B8">
        <w:t xml:space="preserve"> Ak to nie je výslovne uvedené, n</w:t>
      </w:r>
      <w:r w:rsidRPr="007E37B8">
        <w:t>ezaoberá sa vysokými školami v rezort</w:t>
      </w:r>
      <w:r w:rsidR="009A6CC1" w:rsidRPr="007E37B8">
        <w:t>och</w:t>
      </w:r>
      <w:r w:rsidRPr="007E37B8">
        <w:t xml:space="preserve"> obrany, vnútra a zdravotníctva. V ďalšom, ak </w:t>
      </w:r>
      <w:r w:rsidR="002F5EAB" w:rsidRPr="007E37B8">
        <w:t xml:space="preserve">nie je </w:t>
      </w:r>
      <w:r w:rsidRPr="007E37B8">
        <w:t>uved</w:t>
      </w:r>
      <w:r w:rsidR="002F5EAB" w:rsidRPr="007E37B8">
        <w:t>ené</w:t>
      </w:r>
      <w:r w:rsidRPr="007E37B8">
        <w:t xml:space="preserve"> inak, vysokou školou </w:t>
      </w:r>
      <w:r w:rsidR="002F5EAB" w:rsidRPr="007E37B8">
        <w:t xml:space="preserve">sa </w:t>
      </w:r>
      <w:r w:rsidRPr="007E37B8">
        <w:t>rozumie</w:t>
      </w:r>
      <w:r w:rsidR="002F5EAB" w:rsidRPr="007E37B8">
        <w:t xml:space="preserve"> verejná</w:t>
      </w:r>
      <w:r w:rsidRPr="007E37B8">
        <w:t xml:space="preserve"> vysok</w:t>
      </w:r>
      <w:r w:rsidR="002F5EAB" w:rsidRPr="007E37B8">
        <w:t>á</w:t>
      </w:r>
      <w:r w:rsidRPr="007E37B8">
        <w:t xml:space="preserve"> škol</w:t>
      </w:r>
      <w:r w:rsidR="002F5EAB" w:rsidRPr="007E37B8">
        <w:t>a</w:t>
      </w:r>
      <w:r w:rsidRPr="007E37B8">
        <w:t xml:space="preserve"> alebo súkromn</w:t>
      </w:r>
      <w:r w:rsidR="002F5EAB" w:rsidRPr="007E37B8">
        <w:t>á</w:t>
      </w:r>
      <w:r w:rsidRPr="007E37B8">
        <w:t xml:space="preserve"> vysok</w:t>
      </w:r>
      <w:r w:rsidR="002F5EAB" w:rsidRPr="007E37B8">
        <w:t>á</w:t>
      </w:r>
      <w:r w:rsidRPr="007E37B8">
        <w:t xml:space="preserve"> škol</w:t>
      </w:r>
      <w:r w:rsidR="002F5EAB" w:rsidRPr="007E37B8">
        <w:t>a</w:t>
      </w:r>
      <w:r w:rsidRPr="007E37B8">
        <w:t>. V časti o hospodárení sa správa zaoberá len verejnými vysokými školami.</w:t>
      </w:r>
      <w:r w:rsidR="00B80C5F" w:rsidRPr="007E37B8">
        <w:t xml:space="preserve"> </w:t>
      </w:r>
    </w:p>
    <w:p w:rsidR="00652A74" w:rsidRPr="007E37B8" w:rsidRDefault="007F0357" w:rsidP="00652A74">
      <w:pPr>
        <w:pStyle w:val="tl12ptZa6pt"/>
      </w:pPr>
      <w:r w:rsidRPr="007E37B8">
        <w:t xml:space="preserve">Kvôli prehľadnosti </w:t>
      </w:r>
      <w:r w:rsidR="00652A74" w:rsidRPr="007E37B8">
        <w:t>sú jednotlivé odseky v ďalšom texte číslované</w:t>
      </w:r>
      <w:r w:rsidRPr="007E37B8">
        <w:t xml:space="preserve"> priebežne</w:t>
      </w:r>
      <w:r w:rsidR="00652A74" w:rsidRPr="007E37B8">
        <w:t>.</w:t>
      </w:r>
    </w:p>
    <w:p w:rsidR="00652A74" w:rsidRPr="007E37B8" w:rsidRDefault="00652A74" w:rsidP="00652A74">
      <w:pPr>
        <w:pStyle w:val="Nadpis2-vavo"/>
        <w:numPr>
          <w:ilvl w:val="1"/>
          <w:numId w:val="1"/>
        </w:numPr>
        <w:ind w:left="0" w:firstLine="0"/>
      </w:pPr>
      <w:bookmarkStart w:id="9" w:name="_Toc136920243"/>
      <w:r w:rsidRPr="007E37B8">
        <w:br w:type="page"/>
      </w:r>
      <w:bookmarkStart w:id="10" w:name="_Toc264838373"/>
      <w:bookmarkStart w:id="11" w:name="_Toc461012152"/>
      <w:r w:rsidRPr="007E37B8">
        <w:lastRenderedPageBreak/>
        <w:t>Úvod</w:t>
      </w:r>
      <w:bookmarkEnd w:id="10"/>
      <w:bookmarkEnd w:id="11"/>
    </w:p>
    <w:p w:rsidR="00652A74" w:rsidRPr="007E37B8" w:rsidRDefault="00652A74" w:rsidP="004966A1">
      <w:pPr>
        <w:pStyle w:val="Nadpis2-vavo"/>
        <w:numPr>
          <w:ilvl w:val="1"/>
          <w:numId w:val="1"/>
        </w:numPr>
        <w:ind w:left="0" w:firstLine="0"/>
      </w:pPr>
      <w:bookmarkStart w:id="12" w:name="_Toc264838374"/>
      <w:bookmarkStart w:id="13" w:name="_Toc461012153"/>
      <w:r w:rsidRPr="007E37B8">
        <w:t xml:space="preserve">Stručný prehľad najdôležitejších informácií o vysokom školstve v roku </w:t>
      </w:r>
      <w:bookmarkEnd w:id="12"/>
      <w:r w:rsidR="00C20F20" w:rsidRPr="007E37B8">
        <w:t>201</w:t>
      </w:r>
      <w:r w:rsidR="007011C5" w:rsidRPr="007E37B8">
        <w:t>5</w:t>
      </w:r>
      <w:bookmarkEnd w:id="13"/>
    </w:p>
    <w:p w:rsidR="00652A74" w:rsidRPr="007E37B8" w:rsidRDefault="00F377FD" w:rsidP="00123D59">
      <w:pPr>
        <w:pStyle w:val="Zoznam1"/>
      </w:pPr>
      <w:r w:rsidRPr="007E37B8">
        <w:t xml:space="preserve">V roku </w:t>
      </w:r>
      <w:r w:rsidR="00C20F20" w:rsidRPr="007E37B8">
        <w:t>201</w:t>
      </w:r>
      <w:r w:rsidR="007011C5" w:rsidRPr="007E37B8">
        <w:t>5</w:t>
      </w:r>
      <w:r w:rsidR="00C769AF" w:rsidRPr="007E37B8">
        <w:rPr>
          <w:rStyle w:val="Odkaznapoznmkupodiarou"/>
        </w:rPr>
        <w:footnoteReference w:id="1"/>
      </w:r>
      <w:r w:rsidR="00702608">
        <w:rPr>
          <w:vertAlign w:val="superscript"/>
        </w:rPr>
        <w:t>)</w:t>
      </w:r>
      <w:r w:rsidR="00C8795B" w:rsidRPr="007E37B8">
        <w:t xml:space="preserve"> </w:t>
      </w:r>
      <w:r w:rsidR="007F0357" w:rsidRPr="007E37B8">
        <w:t xml:space="preserve">bol celkový počet študentov </w:t>
      </w:r>
      <w:r w:rsidR="007011C5" w:rsidRPr="007E37B8">
        <w:rPr>
          <w:b/>
        </w:rPr>
        <w:t>158 659</w:t>
      </w:r>
      <w:r w:rsidR="00C53B51" w:rsidRPr="007E37B8">
        <w:rPr>
          <w:b/>
        </w:rPr>
        <w:t>,</w:t>
      </w:r>
      <w:r w:rsidR="00C53B51" w:rsidRPr="007E37B8">
        <w:t xml:space="preserve"> z toho </w:t>
      </w:r>
      <w:r w:rsidR="007011C5" w:rsidRPr="007E37B8">
        <w:t>93 889</w:t>
      </w:r>
      <w:r w:rsidR="00C53B51" w:rsidRPr="007E37B8">
        <w:t xml:space="preserve"> žien</w:t>
      </w:r>
      <w:r w:rsidR="007F0357" w:rsidRPr="007E37B8">
        <w:rPr>
          <w:b/>
        </w:rPr>
        <w:t xml:space="preserve">, </w:t>
      </w:r>
      <w:r w:rsidR="00A02E24" w:rsidRPr="007E37B8">
        <w:t xml:space="preserve">nastal </w:t>
      </w:r>
      <w:r w:rsidR="00A02E24" w:rsidRPr="007E37B8">
        <w:rPr>
          <w:b/>
        </w:rPr>
        <w:t>medziročný pokles</w:t>
      </w:r>
      <w:r w:rsidR="004966A1" w:rsidRPr="007E37B8">
        <w:rPr>
          <w:b/>
        </w:rPr>
        <w:t xml:space="preserve"> </w:t>
      </w:r>
      <w:r w:rsidR="004966A1" w:rsidRPr="007E37B8">
        <w:rPr>
          <w:b/>
          <w:bCs/>
        </w:rPr>
        <w:t>počtu študentov</w:t>
      </w:r>
      <w:r w:rsidR="004966A1" w:rsidRPr="007E37B8">
        <w:t xml:space="preserve"> vysokých škôl</w:t>
      </w:r>
      <w:r w:rsidR="00A02E24" w:rsidRPr="007E37B8">
        <w:t xml:space="preserve"> o</w:t>
      </w:r>
      <w:r w:rsidR="007011C5" w:rsidRPr="007E37B8">
        <w:t> </w:t>
      </w:r>
      <w:r w:rsidR="007011C5" w:rsidRPr="007E37B8">
        <w:rPr>
          <w:b/>
        </w:rPr>
        <w:t>16 771</w:t>
      </w:r>
      <w:r w:rsidR="00382B53" w:rsidRPr="007E37B8">
        <w:rPr>
          <w:b/>
        </w:rPr>
        <w:t xml:space="preserve"> (</w:t>
      </w:r>
      <w:r w:rsidR="007011C5" w:rsidRPr="007E37B8">
        <w:rPr>
          <w:b/>
        </w:rPr>
        <w:t>9,56</w:t>
      </w:r>
      <w:r w:rsidR="009F2FB3" w:rsidRPr="007E37B8">
        <w:rPr>
          <w:b/>
        </w:rPr>
        <w:t> </w:t>
      </w:r>
      <w:r w:rsidR="004A3F31" w:rsidRPr="007E37B8">
        <w:rPr>
          <w:b/>
        </w:rPr>
        <w:t>%)</w:t>
      </w:r>
      <w:r w:rsidR="00673AE2" w:rsidRPr="007E37B8">
        <w:t xml:space="preserve">, z toho </w:t>
      </w:r>
      <w:r w:rsidR="007011C5" w:rsidRPr="007E37B8">
        <w:rPr>
          <w:b/>
        </w:rPr>
        <w:t>9 978</w:t>
      </w:r>
      <w:r w:rsidR="00673AE2" w:rsidRPr="007E37B8">
        <w:t xml:space="preserve"> na</w:t>
      </w:r>
      <w:r w:rsidR="00C53B51" w:rsidRPr="007E37B8">
        <w:t> </w:t>
      </w:r>
      <w:r w:rsidR="00673AE2" w:rsidRPr="007E37B8">
        <w:t>verejných vysokých školách a</w:t>
      </w:r>
      <w:r w:rsidR="007011C5" w:rsidRPr="007E37B8">
        <w:t> </w:t>
      </w:r>
      <w:r w:rsidR="007011C5" w:rsidRPr="007E37B8">
        <w:rPr>
          <w:b/>
        </w:rPr>
        <w:t>6 793</w:t>
      </w:r>
      <w:r w:rsidR="00673AE2" w:rsidRPr="007E37B8">
        <w:t xml:space="preserve"> na súkromných vysokých školách.</w:t>
      </w:r>
      <w:r w:rsidR="00C34C34" w:rsidRPr="007E37B8">
        <w:t xml:space="preserve"> </w:t>
      </w:r>
      <w:r w:rsidR="00783251" w:rsidRPr="007E37B8">
        <w:t xml:space="preserve">Rovnako sa znížil </w:t>
      </w:r>
      <w:r w:rsidR="0088473E" w:rsidRPr="007E37B8">
        <w:t xml:space="preserve">počet </w:t>
      </w:r>
      <w:r w:rsidR="00123B80" w:rsidRPr="007E37B8">
        <w:t>študentov iného štátneho občianstva</w:t>
      </w:r>
      <w:r w:rsidR="001342E1" w:rsidRPr="007E37B8">
        <w:t xml:space="preserve"> (</w:t>
      </w:r>
      <w:r w:rsidR="00375FFB" w:rsidRPr="007E37B8">
        <w:t xml:space="preserve">celkom </w:t>
      </w:r>
      <w:r w:rsidR="00CA3DCF" w:rsidRPr="007E37B8">
        <w:t>o </w:t>
      </w:r>
      <w:r w:rsidR="007011C5" w:rsidRPr="007E37B8">
        <w:rPr>
          <w:b/>
        </w:rPr>
        <w:t>850</w:t>
      </w:r>
      <w:r w:rsidR="00CA3DCF" w:rsidRPr="007E37B8">
        <w:rPr>
          <w:b/>
        </w:rPr>
        <w:t xml:space="preserve"> </w:t>
      </w:r>
      <w:r w:rsidR="00CA3DCF" w:rsidRPr="007E37B8">
        <w:t>študentov</w:t>
      </w:r>
      <w:r w:rsidR="00375FFB" w:rsidRPr="007E37B8">
        <w:t>)</w:t>
      </w:r>
      <w:r w:rsidR="00783251" w:rsidRPr="007E37B8">
        <w:t>.</w:t>
      </w:r>
      <w:r w:rsidR="00123B80" w:rsidRPr="007E37B8">
        <w:t xml:space="preserve"> </w:t>
      </w:r>
      <w:r w:rsidR="00A02E24" w:rsidRPr="007E37B8">
        <w:t xml:space="preserve">Najviac študentov </w:t>
      </w:r>
      <w:r w:rsidR="00DD045B" w:rsidRPr="007E37B8">
        <w:t xml:space="preserve">verejných vysokých škôl v prvých dvoch stupňoch </w:t>
      </w:r>
      <w:r w:rsidR="00A02E24" w:rsidRPr="007E37B8">
        <w:t>št</w:t>
      </w:r>
      <w:r w:rsidR="0096172F" w:rsidRPr="007E37B8">
        <w:t>udovalo v spoločenských vedách,</w:t>
      </w:r>
      <w:r w:rsidR="00A02E24" w:rsidRPr="007E37B8">
        <w:t xml:space="preserve"> náukách </w:t>
      </w:r>
      <w:r w:rsidR="0096172F" w:rsidRPr="007E37B8">
        <w:t xml:space="preserve">a službách </w:t>
      </w:r>
      <w:r w:rsidR="00A02E24" w:rsidRPr="007E37B8">
        <w:t>(</w:t>
      </w:r>
      <w:r w:rsidR="007011C5" w:rsidRPr="007E37B8">
        <w:t>44,26 %</w:t>
      </w:r>
      <w:r w:rsidR="00DC0135" w:rsidRPr="007E37B8">
        <w:t>)</w:t>
      </w:r>
      <w:r w:rsidR="00A02E24" w:rsidRPr="007E37B8">
        <w:t>.</w:t>
      </w:r>
      <w:r w:rsidR="00A67471" w:rsidRPr="007E37B8">
        <w:t xml:space="preserve"> Podiel žien na celkovom počte vysokoškolských študentov v roku 201</w:t>
      </w:r>
      <w:r w:rsidR="007011C5" w:rsidRPr="007E37B8">
        <w:t>5</w:t>
      </w:r>
      <w:r w:rsidR="00A67471" w:rsidRPr="007E37B8">
        <w:t xml:space="preserve"> dosiahol 59,</w:t>
      </w:r>
      <w:r w:rsidR="007011C5" w:rsidRPr="007E37B8">
        <w:t>18</w:t>
      </w:r>
      <w:r w:rsidR="00A67471" w:rsidRPr="007E37B8">
        <w:t> %</w:t>
      </w:r>
      <w:r w:rsidR="00F4382F" w:rsidRPr="007E37B8">
        <w:t xml:space="preserve"> v prípade doktorandského štúdia 47,86 %</w:t>
      </w:r>
      <w:r w:rsidR="00A67471" w:rsidRPr="007E37B8">
        <w:t xml:space="preserve">. </w:t>
      </w:r>
      <w:r w:rsidR="00F4382F" w:rsidRPr="007E37B8">
        <w:t>Podiel žien študentiek</w:t>
      </w:r>
      <w:r w:rsidR="00A67471" w:rsidRPr="007E37B8">
        <w:t xml:space="preserve"> na súkromných vysokých školách bol </w:t>
      </w:r>
      <w:r w:rsidR="007011C5" w:rsidRPr="007E37B8">
        <w:t>62,98 %.</w:t>
      </w:r>
    </w:p>
    <w:p w:rsidR="002A4661" w:rsidRPr="007E37B8" w:rsidRDefault="000F7926" w:rsidP="00123D59">
      <w:pPr>
        <w:pStyle w:val="Zoznam1"/>
        <w:rPr>
          <w:strike/>
        </w:rPr>
      </w:pPr>
      <w:r w:rsidRPr="007E37B8">
        <w:t xml:space="preserve">V priebehu roka </w:t>
      </w:r>
      <w:r w:rsidR="00C20F20" w:rsidRPr="007E37B8">
        <w:t>201</w:t>
      </w:r>
      <w:r w:rsidR="0084668F" w:rsidRPr="007E37B8">
        <w:t>5</w:t>
      </w:r>
      <w:r w:rsidR="002A4661" w:rsidRPr="007E37B8">
        <w:t xml:space="preserve"> </w:t>
      </w:r>
      <w:r w:rsidR="002A4661" w:rsidRPr="007E37B8">
        <w:rPr>
          <w:b/>
          <w:bCs/>
        </w:rPr>
        <w:t>riadne skončilo vysokoškolské štúdium</w:t>
      </w:r>
      <w:r w:rsidR="002A4661" w:rsidRPr="007E37B8">
        <w:t xml:space="preserve"> na verejných </w:t>
      </w:r>
      <w:r w:rsidR="005435FE" w:rsidRPr="007E37B8">
        <w:t xml:space="preserve">a súkromných </w:t>
      </w:r>
      <w:r w:rsidR="002A4661" w:rsidRPr="007E37B8">
        <w:t xml:space="preserve">vysokých školách </w:t>
      </w:r>
      <w:r w:rsidR="0084668F" w:rsidRPr="007E37B8">
        <w:rPr>
          <w:b/>
        </w:rPr>
        <w:t>56 737</w:t>
      </w:r>
      <w:r w:rsidR="002168E3" w:rsidRPr="007E37B8">
        <w:t xml:space="preserve"> študentov</w:t>
      </w:r>
      <w:r w:rsidR="00C53B51" w:rsidRPr="007E37B8">
        <w:t xml:space="preserve">, z toho </w:t>
      </w:r>
      <w:r w:rsidR="0084668F" w:rsidRPr="007E37B8">
        <w:t>35 569</w:t>
      </w:r>
      <w:r w:rsidR="00C53B51" w:rsidRPr="007E37B8">
        <w:t xml:space="preserve"> žien, </w:t>
      </w:r>
      <w:r w:rsidR="00EB41DF" w:rsidRPr="007E37B8">
        <w:t>čo</w:t>
      </w:r>
      <w:r w:rsidR="00783251" w:rsidRPr="007E37B8">
        <w:t xml:space="preserve"> predstavuje medziročný pokles o</w:t>
      </w:r>
      <w:r w:rsidR="0084668F" w:rsidRPr="007E37B8">
        <w:t> 8,51 </w:t>
      </w:r>
      <w:r w:rsidR="00783251" w:rsidRPr="007E37B8">
        <w:t>%</w:t>
      </w:r>
      <w:r w:rsidR="00EB41DF" w:rsidRPr="007E37B8">
        <w:t xml:space="preserve"> </w:t>
      </w:r>
      <w:r w:rsidR="00783251" w:rsidRPr="007E37B8">
        <w:t>(</w:t>
      </w:r>
      <w:r w:rsidR="0084668F" w:rsidRPr="007E37B8">
        <w:t>5 275 absolventov</w:t>
      </w:r>
      <w:r w:rsidR="00783251" w:rsidRPr="007E37B8">
        <w:t>)</w:t>
      </w:r>
      <w:r w:rsidR="00EB41DF" w:rsidRPr="007E37B8">
        <w:t xml:space="preserve">. </w:t>
      </w:r>
      <w:r w:rsidR="009C57FB" w:rsidRPr="007E37B8">
        <w:t xml:space="preserve">Pod tento stav sa podpísal </w:t>
      </w:r>
      <w:r w:rsidR="00CE3AC3" w:rsidRPr="007E37B8">
        <w:t xml:space="preserve">najmä </w:t>
      </w:r>
      <w:r w:rsidR="009C57FB" w:rsidRPr="007E37B8">
        <w:t xml:space="preserve">pokles absolventov </w:t>
      </w:r>
      <w:r w:rsidR="00D75B8B" w:rsidRPr="007E37B8">
        <w:t>externej</w:t>
      </w:r>
      <w:r w:rsidR="009C57FB" w:rsidRPr="007E37B8">
        <w:t xml:space="preserve"> formy štúdia o</w:t>
      </w:r>
      <w:r w:rsidR="00496AB8" w:rsidRPr="007E37B8">
        <w:t> </w:t>
      </w:r>
      <w:r w:rsidR="00496AB8" w:rsidRPr="007E37B8">
        <w:rPr>
          <w:b/>
        </w:rPr>
        <w:t>3 513</w:t>
      </w:r>
      <w:r w:rsidR="009C57FB" w:rsidRPr="007E37B8">
        <w:t>, pričom v </w:t>
      </w:r>
      <w:r w:rsidR="00D75B8B" w:rsidRPr="007E37B8">
        <w:t>denne</w:t>
      </w:r>
      <w:r w:rsidR="004D1ED1" w:rsidRPr="007E37B8">
        <w:t>j</w:t>
      </w:r>
      <w:r w:rsidR="009C57FB" w:rsidRPr="007E37B8">
        <w:t xml:space="preserve"> forme sa počet absolventov </w:t>
      </w:r>
      <w:r w:rsidR="0052145A" w:rsidRPr="007E37B8">
        <w:t>znížil o</w:t>
      </w:r>
      <w:r w:rsidR="00496AB8" w:rsidRPr="007E37B8">
        <w:t> </w:t>
      </w:r>
      <w:r w:rsidR="00496AB8" w:rsidRPr="007E37B8">
        <w:rPr>
          <w:b/>
        </w:rPr>
        <w:t>1 762</w:t>
      </w:r>
      <w:r w:rsidR="009C57FB" w:rsidRPr="007E37B8">
        <w:t>.</w:t>
      </w:r>
      <w:r w:rsidR="00F366E7" w:rsidRPr="007E37B8">
        <w:t xml:space="preserve"> </w:t>
      </w:r>
    </w:p>
    <w:p w:rsidR="009C57FB" w:rsidRPr="007E37B8" w:rsidRDefault="009C57FB" w:rsidP="00123D59">
      <w:pPr>
        <w:pStyle w:val="Zoznam1"/>
      </w:pPr>
      <w:r w:rsidRPr="007E37B8">
        <w:t xml:space="preserve">O štúdium na vysokej škole v prvom stupni a spojenom prvom a druhom stupni sa uchádzalo </w:t>
      </w:r>
      <w:r w:rsidR="0012246F" w:rsidRPr="007E37B8">
        <w:rPr>
          <w:b/>
        </w:rPr>
        <w:t>45</w:t>
      </w:r>
      <w:r w:rsidR="007D3F72" w:rsidRPr="007E37B8">
        <w:t> </w:t>
      </w:r>
      <w:r w:rsidR="0012246F" w:rsidRPr="007E37B8">
        <w:rPr>
          <w:b/>
        </w:rPr>
        <w:t>597</w:t>
      </w:r>
      <w:r w:rsidRPr="007E37B8">
        <w:rPr>
          <w:b/>
        </w:rPr>
        <w:t xml:space="preserve"> uchádzačov – občanov SR</w:t>
      </w:r>
      <w:r w:rsidRPr="007E37B8">
        <w:t xml:space="preserve">, čo je </w:t>
      </w:r>
      <w:r w:rsidR="0004275F" w:rsidRPr="007E37B8">
        <w:t xml:space="preserve">opäť </w:t>
      </w:r>
      <w:r w:rsidRPr="007E37B8">
        <w:t xml:space="preserve">nižší počet </w:t>
      </w:r>
      <w:r w:rsidR="0004275F" w:rsidRPr="007E37B8">
        <w:t xml:space="preserve">ako v predchádzajúcich rokoch </w:t>
      </w:r>
      <w:r w:rsidRPr="007E37B8">
        <w:t>a oprot</w:t>
      </w:r>
      <w:r w:rsidR="00753B09" w:rsidRPr="007E37B8">
        <w:t>i minulému roku pokles o</w:t>
      </w:r>
      <w:r w:rsidR="0012246F" w:rsidRPr="007E37B8">
        <w:t> 3</w:t>
      </w:r>
      <w:r w:rsidR="007D3F72" w:rsidRPr="007E37B8">
        <w:t> </w:t>
      </w:r>
      <w:r w:rsidR="0012246F" w:rsidRPr="007E37B8">
        <w:t>364</w:t>
      </w:r>
      <w:r w:rsidR="00753B09" w:rsidRPr="007E37B8">
        <w:t xml:space="preserve"> </w:t>
      </w:r>
      <w:r w:rsidRPr="007E37B8">
        <w:t xml:space="preserve">uchádzačov. Títo uchádzači na štúdium podali spolu s cudzincami </w:t>
      </w:r>
      <w:r w:rsidR="0012246F" w:rsidRPr="007E37B8">
        <w:rPr>
          <w:b/>
        </w:rPr>
        <w:t>83</w:t>
      </w:r>
      <w:r w:rsidR="007D3F72" w:rsidRPr="007E37B8">
        <w:t> </w:t>
      </w:r>
      <w:r w:rsidR="0012246F" w:rsidRPr="007E37B8">
        <w:rPr>
          <w:b/>
        </w:rPr>
        <w:t>532</w:t>
      </w:r>
      <w:r w:rsidRPr="007E37B8">
        <w:rPr>
          <w:b/>
        </w:rPr>
        <w:t xml:space="preserve"> prihlášok</w:t>
      </w:r>
      <w:r w:rsidRPr="007E37B8">
        <w:t xml:space="preserve">, čo je najnižší počet za </w:t>
      </w:r>
      <w:r w:rsidR="00166704" w:rsidRPr="007E37B8">
        <w:t>ostatné roky</w:t>
      </w:r>
      <w:r w:rsidRPr="007E37B8">
        <w:t xml:space="preserve">. Od úspešných uchádzačov bolo uskutočnených </w:t>
      </w:r>
      <w:r w:rsidR="002F1EF9" w:rsidRPr="007E37B8">
        <w:rPr>
          <w:b/>
        </w:rPr>
        <w:t>38</w:t>
      </w:r>
      <w:r w:rsidR="007D3F72" w:rsidRPr="007E37B8">
        <w:t> </w:t>
      </w:r>
      <w:r w:rsidR="002F1EF9" w:rsidRPr="007E37B8">
        <w:rPr>
          <w:b/>
        </w:rPr>
        <w:t>048</w:t>
      </w:r>
      <w:r w:rsidRPr="007E37B8">
        <w:t xml:space="preserve"> zápisov na štúdium, z toho </w:t>
      </w:r>
      <w:r w:rsidR="002F1EF9" w:rsidRPr="007E37B8">
        <w:t>35</w:t>
      </w:r>
      <w:r w:rsidR="007D3F72" w:rsidRPr="007E37B8">
        <w:t> </w:t>
      </w:r>
      <w:r w:rsidR="002F1EF9" w:rsidRPr="007E37B8">
        <w:t>601</w:t>
      </w:r>
      <w:r w:rsidRPr="007E37B8">
        <w:t xml:space="preserve"> od osôb štátnej príslušnosti SR a</w:t>
      </w:r>
      <w:r w:rsidR="002F1EF9" w:rsidRPr="007E37B8">
        <w:t> 2</w:t>
      </w:r>
      <w:r w:rsidR="007D3F72" w:rsidRPr="007E37B8">
        <w:t> </w:t>
      </w:r>
      <w:r w:rsidR="002F1EF9" w:rsidRPr="007E37B8">
        <w:t>447</w:t>
      </w:r>
      <w:r w:rsidRPr="007E37B8">
        <w:t xml:space="preserve"> od cudzincov.</w:t>
      </w:r>
    </w:p>
    <w:p w:rsidR="004560DA" w:rsidRPr="007E37B8" w:rsidRDefault="00652A74">
      <w:pPr>
        <w:pStyle w:val="Zoznam1"/>
      </w:pPr>
      <w:r w:rsidRPr="007E37B8">
        <w:rPr>
          <w:b/>
          <w:bCs/>
        </w:rPr>
        <w:t>Priemerný plat zamestnanca</w:t>
      </w:r>
      <w:r w:rsidRPr="007E37B8">
        <w:t xml:space="preserve"> ve</w:t>
      </w:r>
      <w:r w:rsidR="002772F4" w:rsidRPr="007E37B8">
        <w:t xml:space="preserve">rejnej vysokej školy v roku </w:t>
      </w:r>
      <w:r w:rsidR="006C225A" w:rsidRPr="007E37B8">
        <w:t>20</w:t>
      </w:r>
      <w:r w:rsidR="007C2D5C" w:rsidRPr="007E37B8">
        <w:t>1</w:t>
      </w:r>
      <w:r w:rsidR="00F41B79" w:rsidRPr="007E37B8">
        <w:t>5</w:t>
      </w:r>
      <w:r w:rsidRPr="007E37B8">
        <w:t xml:space="preserve"> bol </w:t>
      </w:r>
      <w:r w:rsidR="00D75B8B" w:rsidRPr="007E37B8">
        <w:rPr>
          <w:b/>
          <w:bCs/>
        </w:rPr>
        <w:t>1</w:t>
      </w:r>
      <w:r w:rsidR="00F41B79" w:rsidRPr="007E37B8">
        <w:rPr>
          <w:b/>
          <w:bCs/>
        </w:rPr>
        <w:t> 062,</w:t>
      </w:r>
      <w:r w:rsidR="00545A28" w:rsidRPr="007E37B8">
        <w:rPr>
          <w:b/>
          <w:bCs/>
        </w:rPr>
        <w:t>25</w:t>
      </w:r>
      <w:r w:rsidR="00D75B8B" w:rsidRPr="007E37B8">
        <w:rPr>
          <w:b/>
          <w:bCs/>
        </w:rPr>
        <w:t> </w:t>
      </w:r>
      <w:r w:rsidR="009962DA" w:rsidRPr="007E37B8">
        <w:rPr>
          <w:b/>
          <w:bCs/>
        </w:rPr>
        <w:t>€,</w:t>
      </w:r>
      <w:r w:rsidR="00BF770F" w:rsidRPr="007E37B8">
        <w:t xml:space="preserve"> čo je </w:t>
      </w:r>
      <w:r w:rsidR="00A6788D" w:rsidRPr="007E37B8">
        <w:rPr>
          <w:b/>
          <w:bCs/>
        </w:rPr>
        <w:t>o</w:t>
      </w:r>
      <w:r w:rsidR="00F41B79" w:rsidRPr="007E37B8">
        <w:rPr>
          <w:b/>
          <w:bCs/>
        </w:rPr>
        <w:t> 1,8</w:t>
      </w:r>
      <w:r w:rsidR="00545A28" w:rsidRPr="007E37B8">
        <w:rPr>
          <w:b/>
          <w:bCs/>
        </w:rPr>
        <w:t>9</w:t>
      </w:r>
      <w:r w:rsidR="00D75B8B" w:rsidRPr="007E37B8">
        <w:rPr>
          <w:b/>
          <w:bCs/>
        </w:rPr>
        <w:t> </w:t>
      </w:r>
      <w:r w:rsidR="00BF770F" w:rsidRPr="007E37B8">
        <w:rPr>
          <w:b/>
          <w:bCs/>
        </w:rPr>
        <w:t>% viac</w:t>
      </w:r>
      <w:r w:rsidR="009962DA" w:rsidRPr="007E37B8">
        <w:t xml:space="preserve"> ako v roku </w:t>
      </w:r>
      <w:r w:rsidR="006C225A" w:rsidRPr="007E37B8">
        <w:t>20</w:t>
      </w:r>
      <w:r w:rsidR="00F366E7" w:rsidRPr="007E37B8">
        <w:t>1</w:t>
      </w:r>
      <w:r w:rsidR="00F41B79" w:rsidRPr="007E37B8">
        <w:t>4</w:t>
      </w:r>
      <w:r w:rsidR="00483FC9" w:rsidRPr="007E37B8">
        <w:t xml:space="preserve">. </w:t>
      </w:r>
      <w:r w:rsidR="00BF770F" w:rsidRPr="007E37B8">
        <w:t>Priemerný plat vysokoškol</w:t>
      </w:r>
      <w:r w:rsidRPr="007E37B8">
        <w:t>ského učiteľa verejn</w:t>
      </w:r>
      <w:r w:rsidR="002772F4" w:rsidRPr="007E37B8">
        <w:t xml:space="preserve">ej vysokej školy v roku </w:t>
      </w:r>
      <w:r w:rsidR="00C20F20" w:rsidRPr="007E37B8">
        <w:t>201</w:t>
      </w:r>
      <w:r w:rsidR="00F41B79" w:rsidRPr="007E37B8">
        <w:t>5</w:t>
      </w:r>
      <w:r w:rsidR="00A95F41" w:rsidRPr="007E37B8">
        <w:t xml:space="preserve"> bol </w:t>
      </w:r>
      <w:r w:rsidR="00D75B8B" w:rsidRPr="007E37B8">
        <w:t>1</w:t>
      </w:r>
      <w:r w:rsidR="00F41B79" w:rsidRPr="007E37B8">
        <w:t> </w:t>
      </w:r>
      <w:r w:rsidR="00D75B8B" w:rsidRPr="007E37B8">
        <w:t>3</w:t>
      </w:r>
      <w:r w:rsidR="00F41B79" w:rsidRPr="007E37B8">
        <w:t>38,</w:t>
      </w:r>
      <w:r w:rsidR="00545A28" w:rsidRPr="007E37B8">
        <w:t>52</w:t>
      </w:r>
      <w:r w:rsidR="00D75B8B" w:rsidRPr="007E37B8">
        <w:t> </w:t>
      </w:r>
      <w:r w:rsidR="009962DA" w:rsidRPr="007E37B8">
        <w:t>€</w:t>
      </w:r>
      <w:r w:rsidR="003E6FD3" w:rsidRPr="007E37B8">
        <w:t>, čo je o</w:t>
      </w:r>
      <w:r w:rsidR="00F41B79" w:rsidRPr="007E37B8">
        <w:t> 1,</w:t>
      </w:r>
      <w:r w:rsidR="00270C9A">
        <w:t>20</w:t>
      </w:r>
      <w:r w:rsidR="00D75B8B" w:rsidRPr="007E37B8">
        <w:t> </w:t>
      </w:r>
      <w:r w:rsidR="009962DA" w:rsidRPr="007E37B8">
        <w:t xml:space="preserve">% viac ako v roku </w:t>
      </w:r>
      <w:r w:rsidR="006C225A" w:rsidRPr="007E37B8">
        <w:t>20</w:t>
      </w:r>
      <w:r w:rsidR="003675F2" w:rsidRPr="007E37B8">
        <w:t>1</w:t>
      </w:r>
      <w:r w:rsidR="00F41B79" w:rsidRPr="007E37B8">
        <w:t>4</w:t>
      </w:r>
      <w:r w:rsidRPr="007E37B8">
        <w:t xml:space="preserve">. </w:t>
      </w:r>
      <w:r w:rsidR="009962DA" w:rsidRPr="007E37B8">
        <w:t xml:space="preserve">V roku </w:t>
      </w:r>
      <w:r w:rsidR="00C20F20" w:rsidRPr="007E37B8">
        <w:t>201</w:t>
      </w:r>
      <w:r w:rsidR="00F41B79" w:rsidRPr="007E37B8">
        <w:t>5</w:t>
      </w:r>
      <w:r w:rsidR="00A95F41" w:rsidRPr="007E37B8">
        <w:t xml:space="preserve"> bol p</w:t>
      </w:r>
      <w:r w:rsidRPr="007E37B8">
        <w:t>riemerný plat profesora ve</w:t>
      </w:r>
      <w:r w:rsidR="00A6788D" w:rsidRPr="007E37B8">
        <w:t xml:space="preserve">rejnej </w:t>
      </w:r>
      <w:r w:rsidR="002772F4" w:rsidRPr="007E37B8">
        <w:t xml:space="preserve">vysokej školy </w:t>
      </w:r>
      <w:r w:rsidR="00D75B8B" w:rsidRPr="007E37B8">
        <w:rPr>
          <w:b/>
        </w:rPr>
        <w:t>1</w:t>
      </w:r>
      <w:r w:rsidR="00F41B79" w:rsidRPr="007E37B8">
        <w:rPr>
          <w:b/>
        </w:rPr>
        <w:t> </w:t>
      </w:r>
      <w:r w:rsidR="00D75B8B" w:rsidRPr="007E37B8">
        <w:rPr>
          <w:b/>
        </w:rPr>
        <w:t>9</w:t>
      </w:r>
      <w:r w:rsidR="00545A28" w:rsidRPr="007E37B8">
        <w:rPr>
          <w:b/>
        </w:rPr>
        <w:t>65,82</w:t>
      </w:r>
      <w:r w:rsidR="00D75B8B" w:rsidRPr="007E37B8">
        <w:rPr>
          <w:b/>
        </w:rPr>
        <w:t> </w:t>
      </w:r>
      <w:r w:rsidR="009962DA" w:rsidRPr="007E37B8">
        <w:rPr>
          <w:b/>
        </w:rPr>
        <w:t xml:space="preserve"> €</w:t>
      </w:r>
      <w:r w:rsidR="002F2AD2" w:rsidRPr="007E37B8">
        <w:rPr>
          <w:b/>
        </w:rPr>
        <w:t>,</w:t>
      </w:r>
      <w:r w:rsidR="002F2AD2" w:rsidRPr="007E37B8">
        <w:t xml:space="preserve"> čo predstavuje nárast</w:t>
      </w:r>
      <w:r w:rsidR="003675F2" w:rsidRPr="007E37B8">
        <w:t xml:space="preserve"> o</w:t>
      </w:r>
      <w:r w:rsidR="00F41B79" w:rsidRPr="007E37B8">
        <w:t> 0,9</w:t>
      </w:r>
      <w:r w:rsidR="00270C9A">
        <w:t>3</w:t>
      </w:r>
      <w:r w:rsidR="00D75B8B" w:rsidRPr="007E37B8">
        <w:t> </w:t>
      </w:r>
      <w:r w:rsidR="003675F2" w:rsidRPr="007E37B8">
        <w:t>%</w:t>
      </w:r>
      <w:r w:rsidRPr="007E37B8">
        <w:rPr>
          <w:b/>
        </w:rPr>
        <w:t>.</w:t>
      </w:r>
      <w:r w:rsidR="004560DA" w:rsidRPr="007E37B8">
        <w:t xml:space="preserve"> </w:t>
      </w:r>
    </w:p>
    <w:p w:rsidR="00652A74" w:rsidRPr="007E37B8" w:rsidRDefault="004560DA">
      <w:pPr>
        <w:pStyle w:val="Zoznam1"/>
      </w:pPr>
      <w:r w:rsidRPr="007E37B8">
        <w:t>Veková štruktúra profesorov a docentov vysokých škôl sa medziročne významne nezmenila.</w:t>
      </w:r>
      <w:r w:rsidR="0096172F" w:rsidRPr="007E37B8">
        <w:t xml:space="preserve"> Medián </w:t>
      </w:r>
      <w:r w:rsidR="00753B09" w:rsidRPr="007E37B8">
        <w:t xml:space="preserve">veku </w:t>
      </w:r>
      <w:r w:rsidR="0096172F" w:rsidRPr="007E37B8">
        <w:t xml:space="preserve">vysokoškolského učiteľa vo funkcii profesora bol </w:t>
      </w:r>
      <w:r w:rsidR="00544C65" w:rsidRPr="007E37B8">
        <w:t>6</w:t>
      </w:r>
      <w:r w:rsidR="00C067CE" w:rsidRPr="007E37B8">
        <w:t>2</w:t>
      </w:r>
      <w:r w:rsidR="004C00D2" w:rsidRPr="007E37B8">
        <w:t> </w:t>
      </w:r>
      <w:r w:rsidR="0096172F" w:rsidRPr="007E37B8">
        <w:t>rokov.</w:t>
      </w:r>
    </w:p>
    <w:p w:rsidR="004A429E" w:rsidRPr="007E37B8" w:rsidRDefault="002B6419">
      <w:pPr>
        <w:pStyle w:val="Zoznam1"/>
      </w:pPr>
      <w:r w:rsidRPr="007E37B8">
        <w:rPr>
          <w:b/>
          <w:bCs/>
        </w:rPr>
        <w:t>Podpora vysokoškolskej vedy a techniky</w:t>
      </w:r>
      <w:r w:rsidRPr="007E37B8">
        <w:t xml:space="preserve"> v rámci finančných prostriedkov vyčlenených na vysoké školstvo v kapitole ministerstva </w:t>
      </w:r>
      <w:r w:rsidR="0012210B" w:rsidRPr="007E37B8">
        <w:t xml:space="preserve">v roku </w:t>
      </w:r>
      <w:r w:rsidR="00566B36" w:rsidRPr="007E37B8">
        <w:t>2015</w:t>
      </w:r>
      <w:r w:rsidR="0012210B" w:rsidRPr="007E37B8">
        <w:t xml:space="preserve"> predstavovala </w:t>
      </w:r>
      <w:r w:rsidR="0012210B" w:rsidRPr="007E37B8">
        <w:rPr>
          <w:b/>
        </w:rPr>
        <w:t>14</w:t>
      </w:r>
      <w:r w:rsidR="00566B36" w:rsidRPr="007E37B8">
        <w:rPr>
          <w:b/>
        </w:rPr>
        <w:t>7</w:t>
      </w:r>
      <w:r w:rsidR="0012210B" w:rsidRPr="007E37B8">
        <w:rPr>
          <w:b/>
        </w:rPr>
        <w:t> </w:t>
      </w:r>
      <w:r w:rsidR="00566B36" w:rsidRPr="007E37B8">
        <w:rPr>
          <w:b/>
        </w:rPr>
        <w:t>263</w:t>
      </w:r>
      <w:r w:rsidR="0012210B" w:rsidRPr="007E37B8">
        <w:rPr>
          <w:b/>
        </w:rPr>
        <w:t xml:space="preserve"> </w:t>
      </w:r>
      <w:r w:rsidR="00566B36" w:rsidRPr="007E37B8">
        <w:rPr>
          <w:b/>
        </w:rPr>
        <w:t>643</w:t>
      </w:r>
      <w:r w:rsidR="0012210B" w:rsidRPr="007E37B8">
        <w:rPr>
          <w:b/>
          <w:bCs/>
        </w:rPr>
        <w:t xml:space="preserve"> €</w:t>
      </w:r>
      <w:r w:rsidR="0012210B" w:rsidRPr="007E37B8">
        <w:t>.</w:t>
      </w:r>
    </w:p>
    <w:p w:rsidR="002B6419" w:rsidRPr="00123D59" w:rsidRDefault="0012210B">
      <w:pPr>
        <w:pStyle w:val="Zoznam1"/>
      </w:pPr>
      <w:r w:rsidRPr="007E37B8">
        <w:rPr>
          <w:rStyle w:val="Zoznam1CharChar"/>
          <w:lang w:val="sk-SK"/>
        </w:rPr>
        <w:t>V</w:t>
      </w:r>
      <w:r w:rsidR="00566B36" w:rsidRPr="007E37B8">
        <w:rPr>
          <w:rStyle w:val="Zoznam1CharChar"/>
          <w:lang w:val="sk-SK"/>
        </w:rPr>
        <w:t xml:space="preserve"> rámci schváleného rozpočtu na vysoké školstvo vo výške 453 056 504 € bola  vysokým školám vyčlenená čiastka </w:t>
      </w:r>
      <w:r w:rsidR="00566B36" w:rsidRPr="007E37B8">
        <w:rPr>
          <w:rStyle w:val="Zoznam1CharChar"/>
          <w:b/>
          <w:lang w:val="sk-SK"/>
        </w:rPr>
        <w:t xml:space="preserve">449 125 127 </w:t>
      </w:r>
      <w:r w:rsidR="00566B36" w:rsidRPr="007E37B8">
        <w:rPr>
          <w:rStyle w:val="Zoznam1CharChar"/>
          <w:b/>
          <w:bCs/>
          <w:lang w:val="sk-SK"/>
        </w:rPr>
        <w:t>€</w:t>
      </w:r>
      <w:r w:rsidR="00123D59" w:rsidRPr="00F77D73">
        <w:rPr>
          <w:rStyle w:val="Zoznam1CharChar"/>
          <w:bCs/>
          <w:lang w:val="sk-SK"/>
        </w:rPr>
        <w:t>, celkovo sa vysokým školám poskytli dotácie</w:t>
      </w:r>
      <w:r w:rsidR="00123D59">
        <w:rPr>
          <w:rStyle w:val="Zoznam1CharChar"/>
          <w:bCs/>
          <w:lang w:val="sk-SK"/>
        </w:rPr>
        <w:t xml:space="preserve"> v </w:t>
      </w:r>
      <w:r w:rsidR="00566B36" w:rsidRPr="00123D59">
        <w:t>objem</w:t>
      </w:r>
      <w:r w:rsidR="00123D59" w:rsidRPr="00123D59">
        <w:t>e</w:t>
      </w:r>
      <w:r w:rsidR="00566B36" w:rsidRPr="00123D59">
        <w:t xml:space="preserve"> </w:t>
      </w:r>
      <w:r w:rsidR="00566B36" w:rsidRPr="00F77D73">
        <w:t>442 283 878 €.</w:t>
      </w:r>
      <w:r w:rsidR="00566B36" w:rsidRPr="00123D59">
        <w:t xml:space="preserve"> </w:t>
      </w:r>
      <w:r w:rsidR="002B6419" w:rsidRPr="00123D59">
        <w:t xml:space="preserve"> </w:t>
      </w:r>
    </w:p>
    <w:p w:rsidR="002B6419" w:rsidRPr="007E37B8" w:rsidRDefault="0012210B">
      <w:pPr>
        <w:pStyle w:val="Zoznam1"/>
      </w:pPr>
      <w:r w:rsidRPr="007E37B8">
        <w:t xml:space="preserve">Verejné </w:t>
      </w:r>
      <w:r w:rsidR="00566B36" w:rsidRPr="007E37B8">
        <w:t xml:space="preserve">vysoké školy hospodária podľa rozpočtu výnosov a nákladov. </w:t>
      </w:r>
      <w:r w:rsidR="00566B36" w:rsidRPr="007E37B8">
        <w:rPr>
          <w:b/>
        </w:rPr>
        <w:t>Celkové náklady</w:t>
      </w:r>
      <w:r w:rsidR="00566B36" w:rsidRPr="007E37B8">
        <w:t xml:space="preserve"> (vrátane odvodov </w:t>
      </w:r>
      <w:r w:rsidR="00270C9A">
        <w:t xml:space="preserve">a </w:t>
      </w:r>
      <w:r w:rsidR="00566B36" w:rsidRPr="007E37B8">
        <w:t>dane z príjm</w:t>
      </w:r>
      <w:r w:rsidR="00270C9A">
        <w:t>u</w:t>
      </w:r>
      <w:r w:rsidR="00566B36" w:rsidRPr="007E37B8">
        <w:t xml:space="preserve">) verejných vysokých škôl v roku 2015 </w:t>
      </w:r>
      <w:r w:rsidR="00566B36" w:rsidRPr="007E37B8">
        <w:rPr>
          <w:b/>
        </w:rPr>
        <w:t xml:space="preserve">v hlavnej činnosti </w:t>
      </w:r>
      <w:r w:rsidR="00566B36" w:rsidRPr="007E37B8">
        <w:t xml:space="preserve">predstavovali </w:t>
      </w:r>
      <w:r w:rsidR="00566B36" w:rsidRPr="007E37B8">
        <w:rPr>
          <w:b/>
        </w:rPr>
        <w:t>695 407 376</w:t>
      </w:r>
      <w:r w:rsidR="00566B36" w:rsidRPr="007E37B8">
        <w:t xml:space="preserve"> </w:t>
      </w:r>
      <w:r w:rsidR="00566B36" w:rsidRPr="007E37B8">
        <w:rPr>
          <w:b/>
        </w:rPr>
        <w:t>€</w:t>
      </w:r>
      <w:r w:rsidR="00566B36" w:rsidRPr="007E37B8">
        <w:t xml:space="preserve"> a </w:t>
      </w:r>
      <w:r w:rsidR="00566B36" w:rsidRPr="007E37B8">
        <w:rPr>
          <w:b/>
        </w:rPr>
        <w:t>celkové výnosy</w:t>
      </w:r>
      <w:r w:rsidR="00566B36" w:rsidRPr="007E37B8">
        <w:t xml:space="preserve"> verejných vysokých škôl v roku 2015 </w:t>
      </w:r>
      <w:r w:rsidR="00566B36" w:rsidRPr="007E37B8">
        <w:rPr>
          <w:b/>
        </w:rPr>
        <w:t xml:space="preserve">v hlavnej činnosti boli 702 250 645 </w:t>
      </w:r>
      <w:r w:rsidRPr="007E37B8">
        <w:rPr>
          <w:b/>
        </w:rPr>
        <w:t>€</w:t>
      </w:r>
      <w:r w:rsidRPr="007E37B8">
        <w:t>.</w:t>
      </w:r>
      <w:r w:rsidR="002B6419" w:rsidRPr="007E37B8">
        <w:t xml:space="preserve"> </w:t>
      </w:r>
    </w:p>
    <w:p w:rsidR="00652A74" w:rsidRPr="007E37B8" w:rsidRDefault="0012210B">
      <w:pPr>
        <w:pStyle w:val="Zoznam1"/>
      </w:pPr>
      <w:r w:rsidRPr="007E37B8">
        <w:t xml:space="preserve">V roku </w:t>
      </w:r>
      <w:r w:rsidR="00566B36" w:rsidRPr="007E37B8">
        <w:t>2015 skončilo s </w:t>
      </w:r>
      <w:r w:rsidR="00566B36" w:rsidRPr="007E37B8">
        <w:rPr>
          <w:b/>
          <w:bCs/>
        </w:rPr>
        <w:t>kladným výsledkom hospodárenia</w:t>
      </w:r>
      <w:r w:rsidR="00566B36" w:rsidRPr="007E37B8">
        <w:t xml:space="preserve"> (hlavná a podnikateľská činnosť spolu) svoje hospodárenie</w:t>
      </w:r>
      <w:r w:rsidR="00566B36" w:rsidRPr="007E37B8">
        <w:rPr>
          <w:b/>
        </w:rPr>
        <w:t xml:space="preserve"> 17 </w:t>
      </w:r>
      <w:r w:rsidR="00566B36" w:rsidRPr="007E37B8">
        <w:rPr>
          <w:b/>
          <w:bCs/>
        </w:rPr>
        <w:t>verejných vysokých škôl</w:t>
      </w:r>
      <w:r w:rsidR="00566B36" w:rsidRPr="007E37B8">
        <w:t xml:space="preserve">. Hospodársky výsledok verejných vysokých škôl za rok 2015 v hlavnej činnosti bol zisk vo výške </w:t>
      </w:r>
      <w:r w:rsidR="00566B36" w:rsidRPr="007E37B8">
        <w:rPr>
          <w:b/>
        </w:rPr>
        <w:t xml:space="preserve">6 843 270 € </w:t>
      </w:r>
      <w:r w:rsidR="00566B36" w:rsidRPr="007E37B8">
        <w:t>a v podnikateľskej činnosti bol zisk v objeme</w:t>
      </w:r>
      <w:r w:rsidR="00566B36" w:rsidRPr="007E37B8">
        <w:rPr>
          <w:b/>
        </w:rPr>
        <w:t xml:space="preserve"> 3 075 256 €.</w:t>
      </w:r>
      <w:r w:rsidR="00566B36" w:rsidRPr="007E37B8">
        <w:t xml:space="preserve"> Celkový hospodársky výsledok bol </w:t>
      </w:r>
      <w:r w:rsidR="00566B36" w:rsidRPr="007E37B8">
        <w:rPr>
          <w:b/>
          <w:bCs/>
        </w:rPr>
        <w:t xml:space="preserve">zisk v objeme 9 918 526 </w:t>
      </w:r>
      <w:r w:rsidRPr="007E37B8">
        <w:rPr>
          <w:b/>
          <w:bCs/>
        </w:rPr>
        <w:t>€</w:t>
      </w:r>
      <w:r w:rsidR="002B6419" w:rsidRPr="007E37B8">
        <w:t>.</w:t>
      </w:r>
    </w:p>
    <w:p w:rsidR="00B602A0" w:rsidRPr="007E37B8" w:rsidRDefault="001772E1">
      <w:pPr>
        <w:pStyle w:val="Zoznam1"/>
      </w:pPr>
      <w:r w:rsidRPr="007E37B8">
        <w:t xml:space="preserve">Správa a jej tabuľková príloha aj v tomto roku poskytuje ďalšie podrobné informácie o stave vysokého školstva v SR za rok </w:t>
      </w:r>
      <w:r w:rsidR="00C20F20" w:rsidRPr="007E37B8">
        <w:t>201</w:t>
      </w:r>
      <w:r w:rsidR="00DA68D1" w:rsidRPr="007E37B8">
        <w:t>5</w:t>
      </w:r>
      <w:r w:rsidRPr="007E37B8">
        <w:t>.</w:t>
      </w:r>
      <w:r w:rsidR="009C4D0F" w:rsidRPr="007E37B8">
        <w:t xml:space="preserve"> </w:t>
      </w:r>
    </w:p>
    <w:p w:rsidR="00652A74" w:rsidRPr="007E37B8" w:rsidRDefault="00652A74" w:rsidP="00652A74">
      <w:pPr>
        <w:pStyle w:val="Nadpis2-vavo"/>
        <w:numPr>
          <w:ilvl w:val="1"/>
          <w:numId w:val="1"/>
        </w:numPr>
        <w:ind w:left="0" w:firstLine="0"/>
      </w:pPr>
      <w:bookmarkStart w:id="14" w:name="_Toc136920244"/>
      <w:bookmarkEnd w:id="9"/>
      <w:r w:rsidRPr="007E37B8">
        <w:br w:type="page"/>
      </w:r>
      <w:bookmarkStart w:id="15" w:name="_Toc264838375"/>
      <w:bookmarkStart w:id="16" w:name="_Toc461012154"/>
      <w:r w:rsidRPr="007E37B8">
        <w:lastRenderedPageBreak/>
        <w:t>Časť I</w:t>
      </w:r>
      <w:bookmarkEnd w:id="14"/>
      <w:bookmarkEnd w:id="15"/>
      <w:bookmarkEnd w:id="16"/>
    </w:p>
    <w:p w:rsidR="00652A74" w:rsidRPr="007E37B8" w:rsidRDefault="00652A74" w:rsidP="00652A74">
      <w:pPr>
        <w:pStyle w:val="Nadpis2-vavo"/>
        <w:numPr>
          <w:ilvl w:val="1"/>
          <w:numId w:val="1"/>
        </w:numPr>
        <w:ind w:left="0" w:firstLine="0"/>
      </w:pPr>
      <w:bookmarkStart w:id="17" w:name="_Toc136920245"/>
      <w:bookmarkStart w:id="18" w:name="_Toc264838376"/>
      <w:bookmarkStart w:id="19" w:name="_Toc461012155"/>
      <w:r w:rsidRPr="007E37B8">
        <w:t xml:space="preserve">1. Správa o činnosti vysokých škôl v roku </w:t>
      </w:r>
      <w:bookmarkEnd w:id="17"/>
      <w:r w:rsidR="00C20F20" w:rsidRPr="007E37B8">
        <w:t>201</w:t>
      </w:r>
      <w:bookmarkEnd w:id="18"/>
      <w:r w:rsidR="004619B1" w:rsidRPr="007E37B8">
        <w:t>5</w:t>
      </w:r>
      <w:bookmarkEnd w:id="19"/>
    </w:p>
    <w:p w:rsidR="00652A74" w:rsidRPr="007E37B8" w:rsidRDefault="007B6CC9" w:rsidP="00123D59">
      <w:pPr>
        <w:pStyle w:val="Zoznam1"/>
      </w:pPr>
      <w:r w:rsidRPr="007E37B8">
        <w:t xml:space="preserve">Prvá časť správy sa zameriava na hlavné činnosti </w:t>
      </w:r>
      <w:r w:rsidR="001B55E8" w:rsidRPr="007E37B8">
        <w:t xml:space="preserve">vysokých škôl v roku </w:t>
      </w:r>
      <w:r w:rsidR="00C20F20" w:rsidRPr="007E37B8">
        <w:t>201</w:t>
      </w:r>
      <w:r w:rsidR="004619B1" w:rsidRPr="007E37B8">
        <w:t>5</w:t>
      </w:r>
      <w:r w:rsidR="0082267A" w:rsidRPr="007E37B8">
        <w:t xml:space="preserve"> a podmienky, za kto</w:t>
      </w:r>
      <w:r w:rsidR="00774D7B" w:rsidRPr="007E37B8">
        <w:t>rých tieto činnosti vykonávajú.</w:t>
      </w:r>
    </w:p>
    <w:p w:rsidR="00C8332D" w:rsidRPr="007E37B8" w:rsidRDefault="001F3A84" w:rsidP="001F3A84">
      <w:pPr>
        <w:pStyle w:val="Nadpis3-vavo"/>
        <w:tabs>
          <w:tab w:val="clear" w:pos="1080"/>
        </w:tabs>
        <w:ind w:left="0" w:firstLine="0"/>
      </w:pPr>
      <w:bookmarkStart w:id="20" w:name="_Toc264838377"/>
      <w:bookmarkStart w:id="21" w:name="_Toc461012156"/>
      <w:r w:rsidRPr="007E37B8">
        <w:t xml:space="preserve">1.1 </w:t>
      </w:r>
      <w:r w:rsidR="0071629D" w:rsidRPr="007E37B8">
        <w:t>Právne podmienky</w:t>
      </w:r>
      <w:bookmarkEnd w:id="20"/>
      <w:bookmarkEnd w:id="21"/>
      <w:r w:rsidR="003018A1" w:rsidRPr="007E37B8">
        <w:t xml:space="preserve"> </w:t>
      </w:r>
    </w:p>
    <w:p w:rsidR="00A45C0C" w:rsidRDefault="0071629D" w:rsidP="00123D59">
      <w:pPr>
        <w:pStyle w:val="Zoznam1"/>
      </w:pPr>
      <w:r w:rsidRPr="007E37B8">
        <w:t>V roku 201</w:t>
      </w:r>
      <w:r w:rsidR="004619B1" w:rsidRPr="007E37B8">
        <w:t>5</w:t>
      </w:r>
      <w:r w:rsidRPr="007E37B8">
        <w:t xml:space="preserve"> </w:t>
      </w:r>
      <w:r w:rsidR="0095378B" w:rsidRPr="007E37B8">
        <w:t>v rámci vykonávacích predpisov bol</w:t>
      </w:r>
      <w:r w:rsidR="00E73EA9" w:rsidRPr="007E37B8">
        <w:t>o</w:t>
      </w:r>
      <w:r w:rsidR="0095378B" w:rsidRPr="007E37B8">
        <w:t xml:space="preserve"> vydané</w:t>
      </w:r>
      <w:r w:rsidRPr="007E37B8">
        <w:t>:</w:t>
      </w:r>
      <w:r w:rsidR="00A45C0C" w:rsidRPr="007E37B8">
        <w:t xml:space="preserve"> </w:t>
      </w:r>
    </w:p>
    <w:p w:rsidR="007619A8" w:rsidRDefault="007619A8" w:rsidP="00123D59">
      <w:pPr>
        <w:pStyle w:val="Zoznam1"/>
        <w:numPr>
          <w:ilvl w:val="0"/>
          <w:numId w:val="34"/>
        </w:numPr>
      </w:pPr>
      <w:r>
        <w:t xml:space="preserve">opatrenie </w:t>
      </w:r>
      <w:proofErr w:type="spellStart"/>
      <w:r w:rsidRPr="007E37B8">
        <w:t>MŠVVaŠ</w:t>
      </w:r>
      <w:proofErr w:type="spellEnd"/>
      <w:r w:rsidRPr="007E37B8">
        <w:t xml:space="preserve"> SR oznámené pod č. 181/2015 Z. z., ktorým sa ustanovuje suma maximálneho ročného školného na akademický rok 2016/2017 pre študijné programy v externej forme štúdia uskutočňované na verejných vysokých školách a na štátnych vysokých školách</w:t>
      </w:r>
      <w:r>
        <w:t>.</w:t>
      </w:r>
    </w:p>
    <w:p w:rsidR="007619A8" w:rsidRPr="007619A8" w:rsidRDefault="007619A8" w:rsidP="00123D59">
      <w:pPr>
        <w:pStyle w:val="Zoznam1"/>
      </w:pPr>
      <w:r>
        <w:t xml:space="preserve">V roku 2015 Národná </w:t>
      </w:r>
      <w:r w:rsidRPr="007619A8">
        <w:t xml:space="preserve">rada </w:t>
      </w:r>
      <w:r>
        <w:t xml:space="preserve">SR </w:t>
      </w:r>
      <w:r w:rsidRPr="007619A8">
        <w:t>schválila dva zákony, ktorými sa mení a dopĺňa zákon o vysokých školách:</w:t>
      </w:r>
    </w:p>
    <w:p w:rsidR="00307233" w:rsidRPr="007619A8" w:rsidRDefault="00307233" w:rsidP="00307233">
      <w:pPr>
        <w:pStyle w:val="Odsekzoznamu"/>
        <w:numPr>
          <w:ilvl w:val="0"/>
          <w:numId w:val="16"/>
        </w:numPr>
        <w:jc w:val="both"/>
      </w:pPr>
      <w:r w:rsidRPr="007619A8">
        <w:t xml:space="preserve">zákon č. 281/2015 Z. z. </w:t>
      </w:r>
      <w:r w:rsidR="003D55EC" w:rsidRPr="007619A8">
        <w:t xml:space="preserve">o štátnej službe profesionálnych vojakov </w:t>
      </w:r>
      <w:r w:rsidR="007053EE" w:rsidRPr="007619A8">
        <w:t xml:space="preserve">a o zmene a doplnení niektorých zákonov </w:t>
      </w:r>
      <w:r w:rsidRPr="007619A8">
        <w:t>umožn</w:t>
      </w:r>
      <w:r w:rsidR="00533B47">
        <w:t>í</w:t>
      </w:r>
      <w:r w:rsidRPr="007619A8">
        <w:t xml:space="preserve"> vysielať profesionálnych vojakov – kadetov na vysokoškolské štúdium aj mimo územia SR, preto sa novelou zákona o vysokých školách umožnilo uskutočňovať praktickú výučbu v rámci študijných programov aj v zariadeniach a útvaroch ozbrojených síl iných štátov, ak táto možnosť vyplýva z medzinárodnej zmluvy,</w:t>
      </w:r>
    </w:p>
    <w:p w:rsidR="00307233" w:rsidRPr="007619A8" w:rsidRDefault="00307233" w:rsidP="00307233">
      <w:pPr>
        <w:pStyle w:val="Odsekzoznamu"/>
        <w:numPr>
          <w:ilvl w:val="0"/>
          <w:numId w:val="16"/>
        </w:numPr>
        <w:jc w:val="both"/>
      </w:pPr>
      <w:r w:rsidRPr="007619A8">
        <w:t xml:space="preserve">zákon č. 422/2015 Z. z. </w:t>
      </w:r>
      <w:r w:rsidR="007053EE" w:rsidRPr="007619A8">
        <w:t>o uznávaní dokladov o vzdelaní a o uznávaní odborných kvalifikácií a o zmene a</w:t>
      </w:r>
      <w:r w:rsidR="007619A8" w:rsidRPr="007619A8">
        <w:t> </w:t>
      </w:r>
      <w:r w:rsidR="007053EE" w:rsidRPr="007619A8">
        <w:t>doplne</w:t>
      </w:r>
      <w:r w:rsidR="007619A8" w:rsidRPr="007619A8">
        <w:t xml:space="preserve">ní niektorých zákonov </w:t>
      </w:r>
      <w:r w:rsidR="00551CEA">
        <w:t xml:space="preserve">na novo a komplexne </w:t>
      </w:r>
      <w:r w:rsidR="00580E15">
        <w:t>u</w:t>
      </w:r>
      <w:r w:rsidRPr="007619A8">
        <w:t>prav</w:t>
      </w:r>
      <w:r w:rsidR="00551CEA">
        <w:t>il</w:t>
      </w:r>
      <w:r w:rsidRPr="007619A8">
        <w:t xml:space="preserve"> uznávani</w:t>
      </w:r>
      <w:r w:rsidR="00551CEA">
        <w:t>e</w:t>
      </w:r>
      <w:r w:rsidRPr="007619A8">
        <w:t xml:space="preserve"> dokladov o vzdelaní a uznávani</w:t>
      </w:r>
      <w:r w:rsidR="00551CEA">
        <w:t>e</w:t>
      </w:r>
      <w:r w:rsidRPr="007619A8">
        <w:t xml:space="preserve"> odbornej kvalifikácie,</w:t>
      </w:r>
      <w:r w:rsidR="00551CEA">
        <w:t xml:space="preserve"> v zákone o vysokých školách tak boli vypustené ustanovenia upravujúce uznávanie dokladov o vzdelaní vysokými školami.</w:t>
      </w:r>
    </w:p>
    <w:p w:rsidR="00774D7B" w:rsidRPr="007E37B8" w:rsidRDefault="001F3A84" w:rsidP="00347D61">
      <w:pPr>
        <w:pStyle w:val="Nadpis3-vavo"/>
        <w:tabs>
          <w:tab w:val="clear" w:pos="1080"/>
        </w:tabs>
        <w:ind w:left="0" w:firstLine="0"/>
      </w:pPr>
      <w:bookmarkStart w:id="22" w:name="_Toc264838378"/>
      <w:bookmarkStart w:id="23" w:name="_Toc461012157"/>
      <w:r w:rsidRPr="00AC0841">
        <w:t xml:space="preserve">1.2 </w:t>
      </w:r>
      <w:r w:rsidR="00774D7B" w:rsidRPr="007E37B8">
        <w:t>Poskytovatelia vysokoškolského vzdelávania</w:t>
      </w:r>
      <w:bookmarkEnd w:id="22"/>
      <w:bookmarkEnd w:id="23"/>
    </w:p>
    <w:p w:rsidR="00E83856" w:rsidRPr="007E37B8" w:rsidRDefault="00CC4679" w:rsidP="00123D59">
      <w:pPr>
        <w:pStyle w:val="Zoznam1"/>
      </w:pPr>
      <w:r w:rsidRPr="007E37B8">
        <w:t xml:space="preserve">V roku </w:t>
      </w:r>
      <w:r w:rsidR="00C20F20" w:rsidRPr="007E37B8">
        <w:t>201</w:t>
      </w:r>
      <w:r w:rsidR="00A30FE6" w:rsidRPr="007E37B8">
        <w:t>5</w:t>
      </w:r>
      <w:r w:rsidRPr="007E37B8">
        <w:t xml:space="preserve"> posky</w:t>
      </w:r>
      <w:r w:rsidR="0026583D" w:rsidRPr="007E37B8">
        <w:t>tovalo vysokoškolské vzdelávanie</w:t>
      </w:r>
      <w:r w:rsidRPr="007E37B8">
        <w:t xml:space="preserve"> 20 verejných vysokých škôl,</w:t>
      </w:r>
      <w:r w:rsidR="00A36E84" w:rsidRPr="007E37B8">
        <w:t xml:space="preserve"> tri štátne vysoké školy a 1</w:t>
      </w:r>
      <w:r w:rsidR="00242C2B" w:rsidRPr="007E37B8">
        <w:t>3</w:t>
      </w:r>
      <w:r w:rsidRPr="007E37B8">
        <w:t xml:space="preserve"> súkromných vysokých škôl.</w:t>
      </w:r>
      <w:r w:rsidR="00242C2B" w:rsidRPr="007E37B8">
        <w:t xml:space="preserve"> Uznesením č. 709 zo  16.</w:t>
      </w:r>
      <w:r w:rsidR="0050733A" w:rsidRPr="007E37B8">
        <w:t> d</w:t>
      </w:r>
      <w:r w:rsidR="00242C2B" w:rsidRPr="007E37B8">
        <w:t>ecembra</w:t>
      </w:r>
      <w:r w:rsidR="0050733A" w:rsidRPr="007E37B8">
        <w:t> </w:t>
      </w:r>
      <w:r w:rsidR="00242C2B" w:rsidRPr="007E37B8">
        <w:t xml:space="preserve">2015 vláda SR odňala štátny súhlas právnickej osobe Vysoká škola Goethe </w:t>
      </w:r>
      <w:proofErr w:type="spellStart"/>
      <w:r w:rsidR="00242C2B" w:rsidRPr="007E37B8">
        <w:t>Uni</w:t>
      </w:r>
      <w:proofErr w:type="spellEnd"/>
      <w:r w:rsidR="00242C2B" w:rsidRPr="007E37B8">
        <w:t xml:space="preserve"> Bratislava, a. s., ktorá tým stratila oprávnenie pôsobiť ako súkromná vysoká škola.</w:t>
      </w:r>
      <w:r w:rsidRPr="007E37B8">
        <w:t xml:space="preserve"> Okrem </w:t>
      </w:r>
      <w:r w:rsidR="006D5BCA" w:rsidRPr="007E37B8">
        <w:t xml:space="preserve">nich </w:t>
      </w:r>
      <w:r w:rsidR="00DB7DA1" w:rsidRPr="007E37B8">
        <w:t xml:space="preserve">oprávnenie na poskytovanie vysokoškolského vzdelávania </w:t>
      </w:r>
      <w:r w:rsidRPr="007E37B8">
        <w:t xml:space="preserve">na území </w:t>
      </w:r>
      <w:r w:rsidR="004C4F33" w:rsidRPr="007E37B8">
        <w:t>SR</w:t>
      </w:r>
      <w:r w:rsidR="00DB7DA1" w:rsidRPr="007E37B8">
        <w:t xml:space="preserve"> mal</w:t>
      </w:r>
      <w:r w:rsidR="00FA0D36" w:rsidRPr="007E37B8">
        <w:t xml:space="preserve">o aj </w:t>
      </w:r>
      <w:r w:rsidR="00242C2B" w:rsidRPr="007E37B8">
        <w:t>šesť</w:t>
      </w:r>
      <w:r w:rsidRPr="007E37B8">
        <w:t xml:space="preserve"> zahraničn</w:t>
      </w:r>
      <w:r w:rsidR="00FA0D36" w:rsidRPr="007E37B8">
        <w:t>ých</w:t>
      </w:r>
      <w:r w:rsidRPr="007E37B8">
        <w:t xml:space="preserve"> vysok</w:t>
      </w:r>
      <w:r w:rsidR="00FA0D36" w:rsidRPr="007E37B8">
        <w:t>ých škôl, z toho štyri vysok</w:t>
      </w:r>
      <w:r w:rsidRPr="007E37B8">
        <w:t>é školy so sídlom v Českej republike</w:t>
      </w:r>
      <w:r w:rsidR="0005334C" w:rsidRPr="007E37B8">
        <w:t xml:space="preserve">, </w:t>
      </w:r>
      <w:r w:rsidR="00DB7DA1" w:rsidRPr="007E37B8">
        <w:t>aktívne ho využívali</w:t>
      </w:r>
      <w:r w:rsidR="00A82A7F" w:rsidRPr="007E37B8">
        <w:t xml:space="preserve"> dve</w:t>
      </w:r>
      <w:r w:rsidR="00A82A7F" w:rsidRPr="007E37B8">
        <w:rPr>
          <w:rStyle w:val="Odkaznapoznmkupodiarou"/>
        </w:rPr>
        <w:footnoteReference w:id="2"/>
      </w:r>
      <w:r w:rsidR="00702608">
        <w:rPr>
          <w:vertAlign w:val="superscript"/>
        </w:rPr>
        <w:t>)</w:t>
      </w:r>
      <w:r w:rsidR="00FA0D36" w:rsidRPr="007E37B8">
        <w:t xml:space="preserve"> a jedna so sídlom v Nemeckej spolkovej republike </w:t>
      </w:r>
      <w:r w:rsidR="0017759B" w:rsidRPr="007E37B8">
        <w:t>(</w:t>
      </w:r>
      <w:proofErr w:type="spellStart"/>
      <w:r w:rsidR="0017759B" w:rsidRPr="007E37B8">
        <w:rPr>
          <w:color w:val="000000"/>
        </w:rPr>
        <w:t>Hochschule</w:t>
      </w:r>
      <w:proofErr w:type="spellEnd"/>
      <w:r w:rsidR="0017759B" w:rsidRPr="007E37B8">
        <w:rPr>
          <w:color w:val="000000"/>
        </w:rPr>
        <w:t xml:space="preserve"> </w:t>
      </w:r>
      <w:proofErr w:type="spellStart"/>
      <w:r w:rsidR="0017759B" w:rsidRPr="007E37B8">
        <w:rPr>
          <w:color w:val="000000"/>
        </w:rPr>
        <w:t>Fresenius</w:t>
      </w:r>
      <w:proofErr w:type="spellEnd"/>
      <w:r w:rsidR="0017759B" w:rsidRPr="007E37B8">
        <w:rPr>
          <w:color w:val="000000"/>
        </w:rPr>
        <w:t xml:space="preserve"> </w:t>
      </w:r>
      <w:proofErr w:type="spellStart"/>
      <w:r w:rsidR="0017759B" w:rsidRPr="007E37B8">
        <w:rPr>
          <w:color w:val="000000"/>
        </w:rPr>
        <w:t>gGmbH</w:t>
      </w:r>
      <w:proofErr w:type="spellEnd"/>
      <w:r w:rsidR="0017759B" w:rsidRPr="007E37B8">
        <w:rPr>
          <w:color w:val="000000"/>
        </w:rPr>
        <w:t xml:space="preserve">) a jedna so sídlom vo Francúzskej republike (INSTITUT SUPÉRIEUR SPÉCIALISÉ DE LA MODE - MOD´SPÉ </w:t>
      </w:r>
      <w:proofErr w:type="spellStart"/>
      <w:r w:rsidR="0017759B" w:rsidRPr="007E37B8">
        <w:rPr>
          <w:color w:val="000000"/>
        </w:rPr>
        <w:t>Paris</w:t>
      </w:r>
      <w:proofErr w:type="spellEnd"/>
      <w:r w:rsidR="0017759B" w:rsidRPr="007E37B8">
        <w:rPr>
          <w:color w:val="000000"/>
        </w:rPr>
        <w:t>), ktorej bolo udelené oprávnenie na</w:t>
      </w:r>
      <w:r w:rsidR="0050733A" w:rsidRPr="007E37B8">
        <w:rPr>
          <w:color w:val="000000"/>
        </w:rPr>
        <w:t> </w:t>
      </w:r>
      <w:r w:rsidR="0017759B" w:rsidRPr="007E37B8">
        <w:rPr>
          <w:color w:val="000000"/>
        </w:rPr>
        <w:t>poskytovanie vysokoškolského vzdelávania na území SR 24. júla 2015</w:t>
      </w:r>
      <w:r w:rsidR="00FA0D36" w:rsidRPr="007E37B8">
        <w:rPr>
          <w:color w:val="000000"/>
        </w:rPr>
        <w:t>.</w:t>
      </w:r>
    </w:p>
    <w:p w:rsidR="00E035E1" w:rsidRPr="007E37B8" w:rsidRDefault="00A260F4" w:rsidP="00123D59">
      <w:pPr>
        <w:pStyle w:val="Zoznam1"/>
      </w:pPr>
      <w:r w:rsidRPr="007E37B8">
        <w:t xml:space="preserve">Dňa </w:t>
      </w:r>
      <w:r w:rsidR="00E035E1" w:rsidRPr="007E37B8">
        <w:t xml:space="preserve">2. septembra 2013 požiadala právnická osoba </w:t>
      </w:r>
      <w:r w:rsidR="0017759B" w:rsidRPr="007E37B8">
        <w:t xml:space="preserve">Technologický Inštitút A. </w:t>
      </w:r>
      <w:proofErr w:type="spellStart"/>
      <w:r w:rsidR="0017759B" w:rsidRPr="007E37B8">
        <w:t>Ruprechta</w:t>
      </w:r>
      <w:proofErr w:type="spellEnd"/>
      <w:r w:rsidR="0017759B" w:rsidRPr="007E37B8">
        <w:t xml:space="preserve"> a. s. so sídlom v Bratislave o udelenie štátneho súhlasu na pôsobenie ako súkromná vysoká škola s názvom Technologický Inštitút A. </w:t>
      </w:r>
      <w:proofErr w:type="spellStart"/>
      <w:r w:rsidR="0017759B" w:rsidRPr="007E37B8">
        <w:t>Ruprechta</w:t>
      </w:r>
      <w:proofErr w:type="spellEnd"/>
      <w:r w:rsidR="0017759B" w:rsidRPr="007E37B8">
        <w:t xml:space="preserve"> so sídlom v Šamoríne, v roku 2015 vláda SR rozhodla o neudelení štátneho súhlasu</w:t>
      </w:r>
      <w:r w:rsidR="00551CEA">
        <w:t xml:space="preserve"> jej </w:t>
      </w:r>
      <w:r w:rsidR="0017759B" w:rsidRPr="007E37B8">
        <w:t>uznesením č. 101 zo 4. marca 2015</w:t>
      </w:r>
      <w:r w:rsidR="00601E5C" w:rsidRPr="007E37B8">
        <w:t>.</w:t>
      </w:r>
    </w:p>
    <w:p w:rsidR="0015626B" w:rsidRPr="007E37B8" w:rsidRDefault="00A260F4" w:rsidP="00123D59">
      <w:pPr>
        <w:pStyle w:val="Zoznam1"/>
      </w:pPr>
      <w:r w:rsidRPr="007E37B8">
        <w:t xml:space="preserve">Dňa </w:t>
      </w:r>
      <w:r w:rsidR="0015626B" w:rsidRPr="007E37B8">
        <w:t>20. mája 2014 požiadala právnická osoba COGNOS Slovakia s.r.o., so sídlom v</w:t>
      </w:r>
      <w:r w:rsidR="00E04CC2" w:rsidRPr="007E37B8">
        <w:t> </w:t>
      </w:r>
      <w:r w:rsidR="0015626B" w:rsidRPr="007E37B8">
        <w:t>Bratislave o udelenie štátneho súhlasu na pôsobenie ako súkromná vysoká škola s</w:t>
      </w:r>
      <w:r w:rsidR="00E04CC2" w:rsidRPr="007E37B8">
        <w:t xml:space="preserve"> </w:t>
      </w:r>
      <w:r w:rsidR="0015626B" w:rsidRPr="007E37B8">
        <w:t>názvom Vysoká škola ekonómie a</w:t>
      </w:r>
      <w:r w:rsidR="00E04CC2" w:rsidRPr="007E37B8">
        <w:t> </w:t>
      </w:r>
      <w:r w:rsidR="0015626B" w:rsidRPr="007E37B8">
        <w:t>podnikania</w:t>
      </w:r>
      <w:r w:rsidR="00E04CC2" w:rsidRPr="007E37B8">
        <w:t xml:space="preserve"> so sídlom v Banskej Bystrici</w:t>
      </w:r>
      <w:r w:rsidR="0015626B" w:rsidRPr="007E37B8">
        <w:t xml:space="preserve">, </w:t>
      </w:r>
      <w:r w:rsidR="00601E5C" w:rsidRPr="007E37B8">
        <w:t xml:space="preserve">v roku 2015 vláda SR rozhodla o neudelení štátneho súhlasu </w:t>
      </w:r>
      <w:r w:rsidR="00551CEA">
        <w:t xml:space="preserve">jej </w:t>
      </w:r>
      <w:r w:rsidR="00601E5C" w:rsidRPr="007E37B8">
        <w:t>uznesením č. 102 zo 4. marca 2015</w:t>
      </w:r>
      <w:r w:rsidR="0015626B" w:rsidRPr="007E37B8">
        <w:t>.</w:t>
      </w:r>
    </w:p>
    <w:p w:rsidR="002613A8" w:rsidRPr="007E37B8" w:rsidRDefault="00092E47" w:rsidP="00123D59">
      <w:pPr>
        <w:pStyle w:val="Zoznam1"/>
      </w:pPr>
      <w:r w:rsidRPr="007E37B8">
        <w:lastRenderedPageBreak/>
        <w:t>N</w:t>
      </w:r>
      <w:r w:rsidR="002613A8" w:rsidRPr="007E37B8">
        <w:t>a konci roka 201</w:t>
      </w:r>
      <w:r w:rsidR="00601E5C" w:rsidRPr="007E37B8">
        <w:t>5</w:t>
      </w:r>
      <w:r w:rsidR="002613A8" w:rsidRPr="007E37B8">
        <w:t xml:space="preserve"> v Slovenskej republike pôsobilo 2</w:t>
      </w:r>
      <w:r w:rsidR="004219C7" w:rsidRPr="007E37B8">
        <w:t>2</w:t>
      </w:r>
      <w:r w:rsidR="002613A8" w:rsidRPr="007E37B8">
        <w:t xml:space="preserve"> univerzitných vysokých škôl, </w:t>
      </w:r>
      <w:r w:rsidR="004473CA">
        <w:t>jedenásť</w:t>
      </w:r>
      <w:r w:rsidR="002613A8" w:rsidRPr="007E37B8">
        <w:t xml:space="preserve"> vysokých škôl, ktoré nie sú začlenené medzi univerzitné vysoké školy ani medzi odborné vysoké školy a dve odborné vysoké školy.</w:t>
      </w:r>
      <w:r w:rsidR="0050733A" w:rsidRPr="007E37B8">
        <w:t xml:space="preserve"> Uvedené údaje sú vrátane štátnych vysokých škôl.</w:t>
      </w:r>
    </w:p>
    <w:p w:rsidR="00EA6AFB" w:rsidRPr="007E37B8" w:rsidRDefault="001F3A84" w:rsidP="001F3A84">
      <w:pPr>
        <w:pStyle w:val="Nadpis3-vavo"/>
        <w:tabs>
          <w:tab w:val="clear" w:pos="1080"/>
        </w:tabs>
        <w:ind w:left="0" w:firstLine="0"/>
      </w:pPr>
      <w:bookmarkStart w:id="24" w:name="_Toc264838379"/>
      <w:bookmarkStart w:id="25" w:name="_Toc461012158"/>
      <w:r w:rsidRPr="007E37B8">
        <w:t xml:space="preserve">1.3 </w:t>
      </w:r>
      <w:r w:rsidR="00EA6AFB" w:rsidRPr="007E37B8">
        <w:t>Poskytovanie vysokoškolského vzdelávania</w:t>
      </w:r>
      <w:bookmarkEnd w:id="24"/>
      <w:bookmarkEnd w:id="25"/>
    </w:p>
    <w:p w:rsidR="009366D8" w:rsidRPr="007E37B8" w:rsidRDefault="009366D8" w:rsidP="00652A74">
      <w:pPr>
        <w:pStyle w:val="Nadpis4"/>
        <w:rPr>
          <w:lang w:val="sk-SK"/>
        </w:rPr>
      </w:pPr>
      <w:bookmarkStart w:id="26" w:name="_Toc264838380"/>
      <w:bookmarkStart w:id="27" w:name="_Toc461012159"/>
      <w:bookmarkStart w:id="28" w:name="_Toc136920247"/>
      <w:r w:rsidRPr="007E37B8">
        <w:rPr>
          <w:lang w:val="sk-SK"/>
        </w:rPr>
        <w:t>Systém vysokoškolského vzdelávania</w:t>
      </w:r>
      <w:bookmarkEnd w:id="26"/>
      <w:bookmarkEnd w:id="27"/>
    </w:p>
    <w:p w:rsidR="00D0696E" w:rsidRPr="007E37B8" w:rsidRDefault="00FE2206" w:rsidP="00123D59">
      <w:pPr>
        <w:pStyle w:val="Zoznam1"/>
      </w:pPr>
      <w:r w:rsidRPr="007E37B8">
        <w:t xml:space="preserve">V roku </w:t>
      </w:r>
      <w:r w:rsidR="00040177" w:rsidRPr="007E37B8">
        <w:t>201</w:t>
      </w:r>
      <w:r w:rsidR="00DA68D1" w:rsidRPr="007E37B8">
        <w:t>5</w:t>
      </w:r>
      <w:r w:rsidR="00040177" w:rsidRPr="007E37B8">
        <w:t xml:space="preserve"> bolo možné vysokoškolské vzdelanie v niektorom z jeho stupňov získať v 370 študijných odboroch. Prvý stupeň vysokoškolského vzdelávania bolo možné študovať v</w:t>
      </w:r>
      <w:r w:rsidR="00092E47" w:rsidRPr="007E37B8">
        <w:t> </w:t>
      </w:r>
      <w:r w:rsidR="00040177" w:rsidRPr="007E37B8">
        <w:t xml:space="preserve">178 študijných odboroch, druhý stupeň </w:t>
      </w:r>
      <w:r w:rsidR="00092E47" w:rsidRPr="007E37B8">
        <w:t xml:space="preserve">taktiež </w:t>
      </w:r>
      <w:r w:rsidR="00040177" w:rsidRPr="007E37B8">
        <w:t>v 178 študijných odboroch</w:t>
      </w:r>
      <w:r w:rsidR="00092E47" w:rsidRPr="007E37B8">
        <w:t>,</w:t>
      </w:r>
      <w:r w:rsidR="00040177" w:rsidRPr="007E37B8">
        <w:t xml:space="preserve"> tretí stupeň vysokoškolského vzdelávania v 325 študijných odboroch. Študijné odbory sú rozčlenené do</w:t>
      </w:r>
      <w:r w:rsidR="008A7B73" w:rsidRPr="007E37B8">
        <w:t> </w:t>
      </w:r>
      <w:r w:rsidR="00040177" w:rsidRPr="007E37B8">
        <w:t>9</w:t>
      </w:r>
      <w:r w:rsidR="008A7B73" w:rsidRPr="007E37B8">
        <w:t> </w:t>
      </w:r>
      <w:r w:rsidR="00040177" w:rsidRPr="007E37B8">
        <w:t>skupín: výchova a vzdelávanie (10 odborov), humanitné vedy a umenie (45), sociálne, ekonomické a právne vedy (57), prírodné vedy (6</w:t>
      </w:r>
      <w:r w:rsidR="00040177" w:rsidRPr="007E37B8">
        <w:rPr>
          <w:color w:val="1F497D"/>
        </w:rPr>
        <w:t>1</w:t>
      </w:r>
      <w:r w:rsidR="00040177" w:rsidRPr="007E37B8">
        <w:t>), konštruovanie, technológie, výroba a</w:t>
      </w:r>
      <w:r w:rsidR="009C3EFE">
        <w:t> </w:t>
      </w:r>
      <w:r w:rsidR="00040177" w:rsidRPr="007E37B8">
        <w:t>komunikácie (67), poľnohospodárske a veterinárske vedy (39), zdravotníctvo (47), služby (22) a informatické vedy, matematika a informačné a komunikačné technológie (22).</w:t>
      </w:r>
      <w:r w:rsidR="004076B0" w:rsidRPr="007E37B8">
        <w:t xml:space="preserve"> </w:t>
      </w:r>
    </w:p>
    <w:p w:rsidR="00D0696E" w:rsidRPr="007E37B8" w:rsidRDefault="00D0696E" w:rsidP="00123D59">
      <w:pPr>
        <w:pStyle w:val="Zoznam1"/>
      </w:pPr>
      <w:r w:rsidRPr="007E37B8">
        <w:t>V</w:t>
      </w:r>
      <w:r w:rsidR="00CB632B" w:rsidRPr="007E37B8">
        <w:t xml:space="preserve"> prípade sústavy študijných odborov SR bolo rozhodnuté o</w:t>
      </w:r>
      <w:r w:rsidR="00DA68D1" w:rsidRPr="007E37B8">
        <w:t> jednom podanom návrhu na</w:t>
      </w:r>
      <w:r w:rsidR="002727F3">
        <w:t> </w:t>
      </w:r>
      <w:r w:rsidR="00DA68D1" w:rsidRPr="007E37B8">
        <w:t xml:space="preserve">zmenu sústavy, rozhodnutie bolo pozitívne a na základe neho bola vykonaná zmena opisu študijného odboru hudobné umenie pridaním ďalších študijných odborov zo sústavy medzi príbuzné študijné odbory. V prípade šiestich študijných odborov nadobudli 1. 1. 2015 účinnosť rozhodnutia vykonané v roku 2014 a týkajúce sa zmien ich opisov (vodné hospodárstvo, </w:t>
      </w:r>
      <w:proofErr w:type="spellStart"/>
      <w:r w:rsidR="00DA68D1" w:rsidRPr="007E37B8">
        <w:t>hydromeliorácie</w:t>
      </w:r>
      <w:proofErr w:type="spellEnd"/>
      <w:r w:rsidR="00DA68D1" w:rsidRPr="007E37B8">
        <w:t>, stavebníctvo, aplikovaná mechanika, vodné stavby, inžinierske konštrukcie a dopravné stavby).</w:t>
      </w:r>
    </w:p>
    <w:p w:rsidR="004076B0" w:rsidRPr="007E37B8" w:rsidRDefault="0078451D" w:rsidP="00123D59">
      <w:pPr>
        <w:pStyle w:val="Zoznam1"/>
      </w:pPr>
      <w:r w:rsidRPr="007E37B8">
        <w:t>V roku 201</w:t>
      </w:r>
      <w:r w:rsidR="00DA68D1" w:rsidRPr="007E37B8">
        <w:t>5</w:t>
      </w:r>
      <w:r w:rsidRPr="007E37B8">
        <w:t xml:space="preserve"> minister </w:t>
      </w:r>
      <w:r w:rsidR="006831FB" w:rsidRPr="007E37B8">
        <w:t xml:space="preserve">školstva, vedy, výskumu a športu </w:t>
      </w:r>
      <w:r w:rsidR="004C4F33" w:rsidRPr="007E37B8">
        <w:t>SR</w:t>
      </w:r>
      <w:r w:rsidR="006831FB" w:rsidRPr="007E37B8">
        <w:t xml:space="preserve"> </w:t>
      </w:r>
      <w:r w:rsidRPr="007E37B8">
        <w:t>rozhodol na základe vyjadrenia Akreditačnej komisie o</w:t>
      </w:r>
      <w:r w:rsidR="00915807" w:rsidRPr="007E37B8">
        <w:t xml:space="preserve"> </w:t>
      </w:r>
      <w:r w:rsidR="00DA68D1" w:rsidRPr="007E37B8">
        <w:t>556</w:t>
      </w:r>
      <w:r w:rsidRPr="007E37B8">
        <w:t xml:space="preserve"> právach vysokých škôl o spôsobilosti vysokej školy na</w:t>
      </w:r>
      <w:r w:rsidR="009C3EFE">
        <w:t> </w:t>
      </w:r>
      <w:r w:rsidRPr="007E37B8">
        <w:t>jednotlivé činnosti podľa zákona o vysokých školách.</w:t>
      </w:r>
      <w:r w:rsidR="00DA68D1" w:rsidRPr="007E37B8">
        <w:t xml:space="preserve"> Išlo o žiadosti predložené mimo komplexných akreditácií činností vysokých škôl. </w:t>
      </w:r>
      <w:r w:rsidRPr="007E37B8">
        <w:t>Sumárne počty jednotlivý</w:t>
      </w:r>
      <w:r w:rsidR="00D867CA" w:rsidRPr="007E37B8">
        <w:t>ch typov rozhodnutí sú nasledujúce:</w:t>
      </w:r>
      <w:r w:rsidR="0088243E" w:rsidRPr="007E37B8">
        <w:t xml:space="preserve"> </w:t>
      </w:r>
    </w:p>
    <w:tbl>
      <w:tblPr>
        <w:tblW w:w="8921" w:type="dxa"/>
        <w:jc w:val="center"/>
        <w:tblInd w:w="-96" w:type="dxa"/>
        <w:tblCellMar>
          <w:left w:w="70" w:type="dxa"/>
          <w:right w:w="70" w:type="dxa"/>
        </w:tblCellMar>
        <w:tblLook w:val="04A0" w:firstRow="1" w:lastRow="0" w:firstColumn="1" w:lastColumn="0" w:noHBand="0" w:noVBand="1"/>
      </w:tblPr>
      <w:tblGrid>
        <w:gridCol w:w="1641"/>
        <w:gridCol w:w="1240"/>
        <w:gridCol w:w="1300"/>
        <w:gridCol w:w="1260"/>
        <w:gridCol w:w="1120"/>
        <w:gridCol w:w="1400"/>
        <w:gridCol w:w="960"/>
      </w:tblGrid>
      <w:tr w:rsidR="004076B0" w:rsidRPr="007E37B8" w:rsidTr="00F12041">
        <w:trPr>
          <w:trHeight w:val="445"/>
          <w:jc w:val="center"/>
        </w:trPr>
        <w:tc>
          <w:tcPr>
            <w:tcW w:w="1641" w:type="dxa"/>
            <w:vMerge w:val="restart"/>
            <w:tcBorders>
              <w:top w:val="single" w:sz="4" w:space="0" w:color="auto"/>
              <w:left w:val="single" w:sz="4" w:space="0" w:color="auto"/>
              <w:bottom w:val="single" w:sz="4" w:space="0" w:color="000000"/>
              <w:right w:val="single" w:sz="4" w:space="0" w:color="auto"/>
            </w:tcBorders>
            <w:vAlign w:val="center"/>
            <w:hideMark/>
          </w:tcPr>
          <w:p w:rsidR="004076B0" w:rsidRPr="007E37B8" w:rsidRDefault="004076B0">
            <w:pPr>
              <w:rPr>
                <w:color w:val="000000"/>
                <w:sz w:val="20"/>
                <w:szCs w:val="20"/>
              </w:rPr>
            </w:pPr>
            <w:r w:rsidRPr="007E37B8">
              <w:rPr>
                <w:color w:val="000000"/>
                <w:sz w:val="20"/>
                <w:szCs w:val="20"/>
              </w:rPr>
              <w:t>Typ rozhodnutia</w:t>
            </w:r>
          </w:p>
        </w:tc>
        <w:tc>
          <w:tcPr>
            <w:tcW w:w="4920" w:type="dxa"/>
            <w:gridSpan w:val="4"/>
            <w:tcBorders>
              <w:top w:val="single" w:sz="4" w:space="0" w:color="auto"/>
              <w:left w:val="nil"/>
              <w:bottom w:val="single" w:sz="4" w:space="0" w:color="auto"/>
              <w:right w:val="single" w:sz="4" w:space="0" w:color="auto"/>
            </w:tcBorders>
            <w:vAlign w:val="center"/>
            <w:hideMark/>
          </w:tcPr>
          <w:p w:rsidR="004076B0" w:rsidRPr="007E37B8" w:rsidRDefault="004076B0">
            <w:pPr>
              <w:jc w:val="center"/>
              <w:rPr>
                <w:color w:val="000000"/>
                <w:sz w:val="20"/>
                <w:szCs w:val="20"/>
              </w:rPr>
            </w:pPr>
            <w:r w:rsidRPr="007E37B8">
              <w:rPr>
                <w:color w:val="000000"/>
                <w:sz w:val="20"/>
                <w:szCs w:val="20"/>
              </w:rPr>
              <w:t>Študijné programy</w:t>
            </w:r>
          </w:p>
        </w:tc>
        <w:tc>
          <w:tcPr>
            <w:tcW w:w="1400" w:type="dxa"/>
            <w:vMerge w:val="restart"/>
            <w:tcBorders>
              <w:top w:val="single" w:sz="4" w:space="0" w:color="auto"/>
              <w:left w:val="single" w:sz="4" w:space="0" w:color="auto"/>
              <w:bottom w:val="single" w:sz="4" w:space="0" w:color="auto"/>
              <w:right w:val="single" w:sz="4" w:space="0" w:color="auto"/>
            </w:tcBorders>
            <w:vAlign w:val="center"/>
            <w:hideMark/>
          </w:tcPr>
          <w:p w:rsidR="004076B0" w:rsidRPr="007E37B8" w:rsidRDefault="004076B0">
            <w:pPr>
              <w:jc w:val="center"/>
              <w:rPr>
                <w:color w:val="000000"/>
                <w:sz w:val="20"/>
                <w:szCs w:val="20"/>
              </w:rPr>
            </w:pPr>
            <w:r w:rsidRPr="007E37B8">
              <w:rPr>
                <w:color w:val="000000"/>
                <w:sz w:val="20"/>
                <w:szCs w:val="20"/>
              </w:rPr>
              <w:t>Habilitačné a inauguračné konanie</w:t>
            </w:r>
          </w:p>
        </w:tc>
        <w:tc>
          <w:tcPr>
            <w:tcW w:w="960" w:type="dxa"/>
            <w:vMerge w:val="restart"/>
            <w:tcBorders>
              <w:top w:val="single" w:sz="4" w:space="0" w:color="auto"/>
              <w:left w:val="single" w:sz="4" w:space="0" w:color="auto"/>
              <w:bottom w:val="single" w:sz="4" w:space="0" w:color="auto"/>
              <w:right w:val="single" w:sz="4" w:space="0" w:color="auto"/>
            </w:tcBorders>
            <w:vAlign w:val="center"/>
            <w:hideMark/>
          </w:tcPr>
          <w:p w:rsidR="004076B0" w:rsidRPr="007E37B8" w:rsidRDefault="004076B0">
            <w:pPr>
              <w:jc w:val="center"/>
              <w:rPr>
                <w:color w:val="000000"/>
                <w:sz w:val="20"/>
                <w:szCs w:val="20"/>
              </w:rPr>
            </w:pPr>
            <w:r w:rsidRPr="007E37B8">
              <w:rPr>
                <w:color w:val="000000"/>
                <w:sz w:val="20"/>
                <w:szCs w:val="20"/>
              </w:rPr>
              <w:t>Spolu</w:t>
            </w:r>
          </w:p>
        </w:tc>
      </w:tr>
      <w:tr w:rsidR="004076B0" w:rsidRPr="007E37B8" w:rsidTr="00F12041">
        <w:trPr>
          <w:trHeight w:val="410"/>
          <w:jc w:val="center"/>
        </w:trPr>
        <w:tc>
          <w:tcPr>
            <w:tcW w:w="1641" w:type="dxa"/>
            <w:vMerge/>
            <w:tcBorders>
              <w:top w:val="single" w:sz="4" w:space="0" w:color="auto"/>
              <w:left w:val="single" w:sz="4" w:space="0" w:color="auto"/>
              <w:bottom w:val="single" w:sz="4" w:space="0" w:color="000000"/>
              <w:right w:val="single" w:sz="4" w:space="0" w:color="auto"/>
            </w:tcBorders>
            <w:vAlign w:val="center"/>
            <w:hideMark/>
          </w:tcPr>
          <w:p w:rsidR="004076B0" w:rsidRPr="007E37B8" w:rsidRDefault="004076B0">
            <w:pPr>
              <w:rPr>
                <w:color w:val="000000"/>
                <w:sz w:val="20"/>
                <w:szCs w:val="20"/>
              </w:rPr>
            </w:pPr>
          </w:p>
        </w:tc>
        <w:tc>
          <w:tcPr>
            <w:tcW w:w="1240" w:type="dxa"/>
            <w:tcBorders>
              <w:top w:val="nil"/>
              <w:left w:val="nil"/>
              <w:bottom w:val="single" w:sz="4" w:space="0" w:color="auto"/>
              <w:right w:val="single" w:sz="4" w:space="0" w:color="auto"/>
            </w:tcBorders>
            <w:vAlign w:val="center"/>
            <w:hideMark/>
          </w:tcPr>
          <w:p w:rsidR="004076B0" w:rsidRPr="007E37B8" w:rsidRDefault="004076B0">
            <w:pPr>
              <w:jc w:val="center"/>
              <w:rPr>
                <w:color w:val="000000"/>
                <w:sz w:val="20"/>
                <w:szCs w:val="20"/>
              </w:rPr>
            </w:pPr>
            <w:r w:rsidRPr="007E37B8">
              <w:rPr>
                <w:color w:val="000000"/>
                <w:sz w:val="20"/>
                <w:szCs w:val="20"/>
              </w:rPr>
              <w:t>I. stupeň</w:t>
            </w:r>
          </w:p>
        </w:tc>
        <w:tc>
          <w:tcPr>
            <w:tcW w:w="1300" w:type="dxa"/>
            <w:tcBorders>
              <w:top w:val="nil"/>
              <w:left w:val="nil"/>
              <w:bottom w:val="single" w:sz="4" w:space="0" w:color="auto"/>
              <w:right w:val="single" w:sz="4" w:space="0" w:color="auto"/>
            </w:tcBorders>
            <w:vAlign w:val="center"/>
            <w:hideMark/>
          </w:tcPr>
          <w:p w:rsidR="004076B0" w:rsidRPr="007E37B8" w:rsidRDefault="004076B0">
            <w:pPr>
              <w:jc w:val="center"/>
              <w:rPr>
                <w:color w:val="000000"/>
                <w:sz w:val="20"/>
                <w:szCs w:val="20"/>
              </w:rPr>
            </w:pPr>
            <w:r w:rsidRPr="007E37B8">
              <w:rPr>
                <w:color w:val="000000"/>
                <w:sz w:val="20"/>
                <w:szCs w:val="20"/>
              </w:rPr>
              <w:t>II. stupeň</w:t>
            </w:r>
          </w:p>
        </w:tc>
        <w:tc>
          <w:tcPr>
            <w:tcW w:w="1260" w:type="dxa"/>
            <w:tcBorders>
              <w:top w:val="nil"/>
              <w:left w:val="nil"/>
              <w:bottom w:val="single" w:sz="4" w:space="0" w:color="auto"/>
              <w:right w:val="single" w:sz="4" w:space="0" w:color="auto"/>
            </w:tcBorders>
            <w:vAlign w:val="center"/>
            <w:hideMark/>
          </w:tcPr>
          <w:p w:rsidR="004076B0" w:rsidRPr="007E37B8" w:rsidRDefault="004076B0">
            <w:pPr>
              <w:jc w:val="center"/>
              <w:rPr>
                <w:color w:val="000000"/>
                <w:sz w:val="20"/>
                <w:szCs w:val="20"/>
              </w:rPr>
            </w:pPr>
            <w:r w:rsidRPr="007E37B8">
              <w:rPr>
                <w:color w:val="000000"/>
                <w:sz w:val="20"/>
                <w:szCs w:val="20"/>
              </w:rPr>
              <w:t>spojeného I+II stupňa</w:t>
            </w:r>
          </w:p>
        </w:tc>
        <w:tc>
          <w:tcPr>
            <w:tcW w:w="1120" w:type="dxa"/>
            <w:tcBorders>
              <w:top w:val="nil"/>
              <w:left w:val="nil"/>
              <w:bottom w:val="single" w:sz="4" w:space="0" w:color="auto"/>
              <w:right w:val="single" w:sz="4" w:space="0" w:color="auto"/>
            </w:tcBorders>
            <w:vAlign w:val="center"/>
            <w:hideMark/>
          </w:tcPr>
          <w:p w:rsidR="004076B0" w:rsidRPr="007E37B8" w:rsidRDefault="004076B0">
            <w:pPr>
              <w:jc w:val="center"/>
              <w:rPr>
                <w:color w:val="000000"/>
                <w:sz w:val="20"/>
                <w:szCs w:val="20"/>
              </w:rPr>
            </w:pPr>
            <w:r w:rsidRPr="007E37B8">
              <w:rPr>
                <w:color w:val="000000"/>
                <w:sz w:val="20"/>
                <w:szCs w:val="20"/>
              </w:rPr>
              <w:t>III. stupeň</w:t>
            </w:r>
          </w:p>
        </w:tc>
        <w:tc>
          <w:tcPr>
            <w:tcW w:w="1400" w:type="dxa"/>
            <w:vMerge/>
            <w:tcBorders>
              <w:top w:val="single" w:sz="4" w:space="0" w:color="auto"/>
              <w:left w:val="single" w:sz="4" w:space="0" w:color="auto"/>
              <w:bottom w:val="single" w:sz="4" w:space="0" w:color="auto"/>
              <w:right w:val="single" w:sz="4" w:space="0" w:color="auto"/>
            </w:tcBorders>
            <w:vAlign w:val="center"/>
            <w:hideMark/>
          </w:tcPr>
          <w:p w:rsidR="004076B0" w:rsidRPr="007E37B8" w:rsidRDefault="004076B0">
            <w:pPr>
              <w:rPr>
                <w:color w:val="000000"/>
                <w:sz w:val="20"/>
                <w:szCs w:val="20"/>
              </w:rPr>
            </w:pPr>
          </w:p>
        </w:tc>
        <w:tc>
          <w:tcPr>
            <w:tcW w:w="960" w:type="dxa"/>
            <w:vMerge/>
            <w:tcBorders>
              <w:top w:val="single" w:sz="4" w:space="0" w:color="auto"/>
              <w:left w:val="single" w:sz="4" w:space="0" w:color="auto"/>
              <w:bottom w:val="single" w:sz="4" w:space="0" w:color="auto"/>
              <w:right w:val="single" w:sz="4" w:space="0" w:color="auto"/>
            </w:tcBorders>
            <w:vAlign w:val="center"/>
            <w:hideMark/>
          </w:tcPr>
          <w:p w:rsidR="004076B0" w:rsidRPr="007E37B8" w:rsidRDefault="004076B0">
            <w:pPr>
              <w:rPr>
                <w:color w:val="000000"/>
                <w:sz w:val="20"/>
                <w:szCs w:val="20"/>
              </w:rPr>
            </w:pPr>
          </w:p>
        </w:tc>
      </w:tr>
      <w:tr w:rsidR="00DA68D1" w:rsidRPr="007E37B8" w:rsidTr="00F12041">
        <w:trPr>
          <w:trHeight w:val="600"/>
          <w:jc w:val="center"/>
        </w:trPr>
        <w:tc>
          <w:tcPr>
            <w:tcW w:w="1641" w:type="dxa"/>
            <w:tcBorders>
              <w:top w:val="nil"/>
              <w:left w:val="single" w:sz="4" w:space="0" w:color="auto"/>
              <w:bottom w:val="single" w:sz="4" w:space="0" w:color="auto"/>
              <w:right w:val="single" w:sz="4" w:space="0" w:color="auto"/>
            </w:tcBorders>
            <w:vAlign w:val="center"/>
            <w:hideMark/>
          </w:tcPr>
          <w:p w:rsidR="00DA68D1" w:rsidRPr="007E37B8" w:rsidRDefault="00DA68D1" w:rsidP="00A30FE6">
            <w:pPr>
              <w:rPr>
                <w:color w:val="000000"/>
                <w:sz w:val="20"/>
                <w:szCs w:val="20"/>
              </w:rPr>
            </w:pPr>
            <w:r w:rsidRPr="007E37B8">
              <w:rPr>
                <w:color w:val="000000"/>
                <w:sz w:val="20"/>
                <w:szCs w:val="20"/>
              </w:rPr>
              <w:t>Priznanie práva (nové aj opätovné priznania)</w:t>
            </w:r>
          </w:p>
        </w:tc>
        <w:tc>
          <w:tcPr>
            <w:tcW w:w="124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28</w:t>
            </w:r>
          </w:p>
        </w:tc>
        <w:tc>
          <w:tcPr>
            <w:tcW w:w="130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29</w:t>
            </w:r>
          </w:p>
        </w:tc>
        <w:tc>
          <w:tcPr>
            <w:tcW w:w="126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0</w:t>
            </w:r>
          </w:p>
        </w:tc>
        <w:tc>
          <w:tcPr>
            <w:tcW w:w="112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5</w:t>
            </w:r>
          </w:p>
        </w:tc>
        <w:tc>
          <w:tcPr>
            <w:tcW w:w="140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386</w:t>
            </w:r>
          </w:p>
        </w:tc>
        <w:tc>
          <w:tcPr>
            <w:tcW w:w="96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448</w:t>
            </w:r>
          </w:p>
        </w:tc>
      </w:tr>
      <w:tr w:rsidR="00DA68D1" w:rsidRPr="007E37B8" w:rsidTr="00F12041">
        <w:trPr>
          <w:trHeight w:val="227"/>
          <w:jc w:val="center"/>
        </w:trPr>
        <w:tc>
          <w:tcPr>
            <w:tcW w:w="1641" w:type="dxa"/>
            <w:tcBorders>
              <w:top w:val="nil"/>
              <w:left w:val="single" w:sz="4" w:space="0" w:color="auto"/>
              <w:bottom w:val="single" w:sz="4" w:space="0" w:color="auto"/>
              <w:right w:val="single" w:sz="4" w:space="0" w:color="auto"/>
            </w:tcBorders>
            <w:vAlign w:val="center"/>
            <w:hideMark/>
          </w:tcPr>
          <w:p w:rsidR="00DA68D1" w:rsidRPr="007E37B8" w:rsidRDefault="00DA68D1" w:rsidP="00A30FE6">
            <w:pPr>
              <w:rPr>
                <w:color w:val="000000"/>
                <w:sz w:val="20"/>
                <w:szCs w:val="20"/>
              </w:rPr>
            </w:pPr>
            <w:r w:rsidRPr="007E37B8">
              <w:rPr>
                <w:color w:val="000000"/>
                <w:sz w:val="20"/>
                <w:szCs w:val="20"/>
              </w:rPr>
              <w:t>Pozastavenie práva</w:t>
            </w:r>
          </w:p>
        </w:tc>
        <w:tc>
          <w:tcPr>
            <w:tcW w:w="124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4</w:t>
            </w:r>
          </w:p>
        </w:tc>
        <w:tc>
          <w:tcPr>
            <w:tcW w:w="130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4</w:t>
            </w:r>
          </w:p>
        </w:tc>
        <w:tc>
          <w:tcPr>
            <w:tcW w:w="126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0</w:t>
            </w:r>
          </w:p>
        </w:tc>
        <w:tc>
          <w:tcPr>
            <w:tcW w:w="112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0</w:t>
            </w:r>
          </w:p>
        </w:tc>
        <w:tc>
          <w:tcPr>
            <w:tcW w:w="140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34</w:t>
            </w:r>
          </w:p>
        </w:tc>
        <w:tc>
          <w:tcPr>
            <w:tcW w:w="96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42</w:t>
            </w:r>
          </w:p>
        </w:tc>
      </w:tr>
      <w:tr w:rsidR="00DA68D1" w:rsidRPr="007E37B8" w:rsidTr="00F12041">
        <w:trPr>
          <w:trHeight w:val="227"/>
          <w:jc w:val="center"/>
        </w:trPr>
        <w:tc>
          <w:tcPr>
            <w:tcW w:w="1641" w:type="dxa"/>
            <w:tcBorders>
              <w:top w:val="nil"/>
              <w:left w:val="single" w:sz="4" w:space="0" w:color="auto"/>
              <w:bottom w:val="single" w:sz="4" w:space="0" w:color="auto"/>
              <w:right w:val="single" w:sz="4" w:space="0" w:color="auto"/>
            </w:tcBorders>
            <w:vAlign w:val="center"/>
            <w:hideMark/>
          </w:tcPr>
          <w:p w:rsidR="00DA68D1" w:rsidRPr="007E37B8" w:rsidRDefault="00DA68D1" w:rsidP="00A30FE6">
            <w:pPr>
              <w:rPr>
                <w:color w:val="000000"/>
                <w:sz w:val="20"/>
                <w:szCs w:val="20"/>
              </w:rPr>
            </w:pPr>
            <w:r w:rsidRPr="007E37B8">
              <w:rPr>
                <w:color w:val="000000"/>
                <w:sz w:val="20"/>
                <w:szCs w:val="20"/>
              </w:rPr>
              <w:t>Obnovenie práva</w:t>
            </w:r>
          </w:p>
        </w:tc>
        <w:tc>
          <w:tcPr>
            <w:tcW w:w="124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0</w:t>
            </w:r>
          </w:p>
        </w:tc>
        <w:tc>
          <w:tcPr>
            <w:tcW w:w="130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6</w:t>
            </w:r>
          </w:p>
        </w:tc>
        <w:tc>
          <w:tcPr>
            <w:tcW w:w="126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1</w:t>
            </w:r>
          </w:p>
        </w:tc>
        <w:tc>
          <w:tcPr>
            <w:tcW w:w="112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1</w:t>
            </w:r>
          </w:p>
        </w:tc>
        <w:tc>
          <w:tcPr>
            <w:tcW w:w="140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0</w:t>
            </w:r>
          </w:p>
        </w:tc>
        <w:tc>
          <w:tcPr>
            <w:tcW w:w="96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8</w:t>
            </w:r>
          </w:p>
        </w:tc>
      </w:tr>
      <w:tr w:rsidR="00DA68D1" w:rsidRPr="007E37B8" w:rsidTr="00F12041">
        <w:trPr>
          <w:trHeight w:val="227"/>
          <w:jc w:val="center"/>
        </w:trPr>
        <w:tc>
          <w:tcPr>
            <w:tcW w:w="1641" w:type="dxa"/>
            <w:tcBorders>
              <w:top w:val="nil"/>
              <w:left w:val="single" w:sz="4" w:space="0" w:color="auto"/>
              <w:bottom w:val="single" w:sz="4" w:space="0" w:color="auto"/>
              <w:right w:val="single" w:sz="4" w:space="0" w:color="auto"/>
            </w:tcBorders>
            <w:vAlign w:val="center"/>
            <w:hideMark/>
          </w:tcPr>
          <w:p w:rsidR="00DA68D1" w:rsidRPr="007E37B8" w:rsidRDefault="00DA68D1" w:rsidP="00A30FE6">
            <w:pPr>
              <w:rPr>
                <w:color w:val="000000"/>
                <w:sz w:val="20"/>
                <w:szCs w:val="20"/>
              </w:rPr>
            </w:pPr>
            <w:r w:rsidRPr="007E37B8">
              <w:rPr>
                <w:color w:val="000000"/>
                <w:sz w:val="20"/>
                <w:szCs w:val="20"/>
              </w:rPr>
              <w:t>Odňatie práva</w:t>
            </w:r>
          </w:p>
        </w:tc>
        <w:tc>
          <w:tcPr>
            <w:tcW w:w="124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0</w:t>
            </w:r>
          </w:p>
        </w:tc>
        <w:tc>
          <w:tcPr>
            <w:tcW w:w="130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0</w:t>
            </w:r>
          </w:p>
        </w:tc>
        <w:tc>
          <w:tcPr>
            <w:tcW w:w="126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0</w:t>
            </w:r>
          </w:p>
        </w:tc>
        <w:tc>
          <w:tcPr>
            <w:tcW w:w="112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0</w:t>
            </w:r>
          </w:p>
        </w:tc>
        <w:tc>
          <w:tcPr>
            <w:tcW w:w="140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0</w:t>
            </w:r>
          </w:p>
        </w:tc>
        <w:tc>
          <w:tcPr>
            <w:tcW w:w="96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0</w:t>
            </w:r>
          </w:p>
        </w:tc>
      </w:tr>
      <w:tr w:rsidR="00DA68D1" w:rsidRPr="007E37B8" w:rsidTr="00F12041">
        <w:trPr>
          <w:trHeight w:val="227"/>
          <w:jc w:val="center"/>
        </w:trPr>
        <w:tc>
          <w:tcPr>
            <w:tcW w:w="1641" w:type="dxa"/>
            <w:tcBorders>
              <w:top w:val="nil"/>
              <w:left w:val="single" w:sz="4" w:space="0" w:color="auto"/>
              <w:bottom w:val="single" w:sz="4" w:space="0" w:color="auto"/>
              <w:right w:val="single" w:sz="4" w:space="0" w:color="auto"/>
            </w:tcBorders>
            <w:vAlign w:val="center"/>
            <w:hideMark/>
          </w:tcPr>
          <w:p w:rsidR="00DA68D1" w:rsidRPr="007E37B8" w:rsidRDefault="00DA68D1" w:rsidP="00A30FE6">
            <w:pPr>
              <w:rPr>
                <w:color w:val="000000"/>
                <w:sz w:val="20"/>
                <w:szCs w:val="20"/>
              </w:rPr>
            </w:pPr>
            <w:r w:rsidRPr="007E37B8">
              <w:rPr>
                <w:color w:val="000000"/>
                <w:sz w:val="20"/>
                <w:szCs w:val="20"/>
              </w:rPr>
              <w:t>Zamietnutie žiadosti</w:t>
            </w:r>
          </w:p>
        </w:tc>
        <w:tc>
          <w:tcPr>
            <w:tcW w:w="124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19</w:t>
            </w:r>
          </w:p>
        </w:tc>
        <w:tc>
          <w:tcPr>
            <w:tcW w:w="130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16</w:t>
            </w:r>
          </w:p>
        </w:tc>
        <w:tc>
          <w:tcPr>
            <w:tcW w:w="126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0</w:t>
            </w:r>
          </w:p>
        </w:tc>
        <w:tc>
          <w:tcPr>
            <w:tcW w:w="112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2</w:t>
            </w:r>
          </w:p>
        </w:tc>
        <w:tc>
          <w:tcPr>
            <w:tcW w:w="140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21</w:t>
            </w:r>
          </w:p>
        </w:tc>
        <w:tc>
          <w:tcPr>
            <w:tcW w:w="96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58</w:t>
            </w:r>
          </w:p>
        </w:tc>
      </w:tr>
      <w:tr w:rsidR="00DA68D1" w:rsidRPr="007E37B8" w:rsidTr="00F12041">
        <w:trPr>
          <w:trHeight w:val="227"/>
          <w:jc w:val="center"/>
        </w:trPr>
        <w:tc>
          <w:tcPr>
            <w:tcW w:w="1641" w:type="dxa"/>
            <w:tcBorders>
              <w:top w:val="nil"/>
              <w:left w:val="single" w:sz="4" w:space="0" w:color="auto"/>
              <w:bottom w:val="single" w:sz="4" w:space="0" w:color="auto"/>
              <w:right w:val="single" w:sz="4" w:space="0" w:color="auto"/>
            </w:tcBorders>
            <w:vAlign w:val="center"/>
            <w:hideMark/>
          </w:tcPr>
          <w:p w:rsidR="00DA68D1" w:rsidRPr="007E37B8" w:rsidRDefault="00DA68D1" w:rsidP="00A30FE6">
            <w:pPr>
              <w:rPr>
                <w:color w:val="000000"/>
                <w:sz w:val="20"/>
                <w:szCs w:val="20"/>
              </w:rPr>
            </w:pPr>
            <w:r w:rsidRPr="007E37B8">
              <w:rPr>
                <w:color w:val="000000"/>
                <w:sz w:val="20"/>
                <w:szCs w:val="20"/>
              </w:rPr>
              <w:t>Spolu</w:t>
            </w:r>
          </w:p>
        </w:tc>
        <w:tc>
          <w:tcPr>
            <w:tcW w:w="124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51</w:t>
            </w:r>
          </w:p>
        </w:tc>
        <w:tc>
          <w:tcPr>
            <w:tcW w:w="130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55</w:t>
            </w:r>
          </w:p>
        </w:tc>
        <w:tc>
          <w:tcPr>
            <w:tcW w:w="126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1</w:t>
            </w:r>
          </w:p>
        </w:tc>
        <w:tc>
          <w:tcPr>
            <w:tcW w:w="112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8</w:t>
            </w:r>
          </w:p>
        </w:tc>
        <w:tc>
          <w:tcPr>
            <w:tcW w:w="140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441</w:t>
            </w:r>
          </w:p>
        </w:tc>
        <w:tc>
          <w:tcPr>
            <w:tcW w:w="960" w:type="dxa"/>
            <w:tcBorders>
              <w:top w:val="nil"/>
              <w:left w:val="nil"/>
              <w:bottom w:val="single" w:sz="4" w:space="0" w:color="auto"/>
              <w:right w:val="single" w:sz="4" w:space="0" w:color="auto"/>
            </w:tcBorders>
            <w:vAlign w:val="center"/>
            <w:hideMark/>
          </w:tcPr>
          <w:p w:rsidR="00DA68D1" w:rsidRPr="007E37B8" w:rsidRDefault="00DA68D1" w:rsidP="00A30FE6">
            <w:pPr>
              <w:jc w:val="right"/>
              <w:rPr>
                <w:color w:val="000000"/>
                <w:sz w:val="20"/>
                <w:szCs w:val="20"/>
              </w:rPr>
            </w:pPr>
            <w:r w:rsidRPr="007E37B8">
              <w:rPr>
                <w:color w:val="000000"/>
                <w:sz w:val="20"/>
                <w:szCs w:val="20"/>
              </w:rPr>
              <w:t>556</w:t>
            </w:r>
          </w:p>
        </w:tc>
      </w:tr>
    </w:tbl>
    <w:p w:rsidR="004B2F40" w:rsidRPr="00F77D73" w:rsidRDefault="006D65F7" w:rsidP="00123D59">
      <w:pPr>
        <w:pStyle w:val="Zoznam1"/>
        <w:numPr>
          <w:ilvl w:val="0"/>
          <w:numId w:val="0"/>
        </w:numPr>
        <w:rPr>
          <w:sz w:val="20"/>
          <w:szCs w:val="20"/>
        </w:rPr>
      </w:pPr>
      <w:r>
        <w:t xml:space="preserve"> </w:t>
      </w:r>
      <w:r w:rsidR="00F12041" w:rsidRPr="00F77D73">
        <w:rPr>
          <w:sz w:val="20"/>
          <w:szCs w:val="20"/>
        </w:rPr>
        <w:t>Tabuľka č. 1</w:t>
      </w:r>
      <w:r w:rsidR="00F77D73">
        <w:rPr>
          <w:sz w:val="20"/>
          <w:szCs w:val="20"/>
        </w:rPr>
        <w:t>- Počet vydaných rozhodnutí o akreditácii činností vysokých škôl mimo komplexnej akreditácie</w:t>
      </w:r>
    </w:p>
    <w:p w:rsidR="004879B9" w:rsidRDefault="004879B9" w:rsidP="00123D59">
      <w:pPr>
        <w:pStyle w:val="Zoznam1"/>
      </w:pPr>
      <w:r w:rsidRPr="007E37B8">
        <w:t xml:space="preserve">V roku 2015 sa skončila komplexná akreditácia činností 22 vysokých škôl (z čoho 19 bolo verejných, 1 štátna a 2 súkromné). V rámci komplexných akreditácií minister rozhodol o žiadostiach vysokých škôl o akreditáciu študijných programov, </w:t>
      </w:r>
      <w:r w:rsidRPr="007E37B8">
        <w:rPr>
          <w:color w:val="000000"/>
        </w:rPr>
        <w:t>a o právach vysokých škôl uskutočňovať habilitačné konania a konania na vymenúvanie profesorov</w:t>
      </w:r>
      <w:r w:rsidRPr="007E37B8">
        <w:t>, a to nasledovne:</w:t>
      </w:r>
    </w:p>
    <w:p w:rsidR="007619A8" w:rsidRDefault="007619A8" w:rsidP="00123D59">
      <w:pPr>
        <w:pStyle w:val="Zoznam1"/>
        <w:numPr>
          <w:ilvl w:val="0"/>
          <w:numId w:val="0"/>
        </w:numPr>
      </w:pPr>
    </w:p>
    <w:p w:rsidR="00FF2827" w:rsidRDefault="00FF2827" w:rsidP="00123D59">
      <w:pPr>
        <w:pStyle w:val="Zoznam1"/>
        <w:numPr>
          <w:ilvl w:val="0"/>
          <w:numId w:val="0"/>
        </w:numPr>
      </w:pPr>
    </w:p>
    <w:p w:rsidR="00FF2827" w:rsidRPr="007E37B8" w:rsidRDefault="00FF2827" w:rsidP="00123D59">
      <w:pPr>
        <w:pStyle w:val="Zoznam1"/>
        <w:numPr>
          <w:ilvl w:val="0"/>
          <w:numId w:val="0"/>
        </w:numPr>
      </w:pPr>
    </w:p>
    <w:tbl>
      <w:tblPr>
        <w:tblW w:w="9140" w:type="dxa"/>
        <w:tblInd w:w="55" w:type="dxa"/>
        <w:tblCellMar>
          <w:left w:w="70" w:type="dxa"/>
          <w:right w:w="70" w:type="dxa"/>
        </w:tblCellMar>
        <w:tblLook w:val="04A0" w:firstRow="1" w:lastRow="0" w:firstColumn="1" w:lastColumn="0" w:noHBand="0" w:noVBand="1"/>
      </w:tblPr>
      <w:tblGrid>
        <w:gridCol w:w="2992"/>
        <w:gridCol w:w="1196"/>
        <w:gridCol w:w="958"/>
        <w:gridCol w:w="960"/>
        <w:gridCol w:w="958"/>
        <w:gridCol w:w="1118"/>
        <w:gridCol w:w="958"/>
      </w:tblGrid>
      <w:tr w:rsidR="004879B9" w:rsidRPr="007E37B8" w:rsidTr="00790F14">
        <w:trPr>
          <w:trHeight w:val="300"/>
        </w:trPr>
        <w:tc>
          <w:tcPr>
            <w:tcW w:w="2992"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4879B9" w:rsidRPr="007E37B8" w:rsidRDefault="004879B9" w:rsidP="00A30FE6">
            <w:pPr>
              <w:rPr>
                <w:color w:val="000000"/>
                <w:sz w:val="20"/>
                <w:szCs w:val="20"/>
              </w:rPr>
            </w:pPr>
            <w:r w:rsidRPr="007E37B8">
              <w:rPr>
                <w:color w:val="000000"/>
                <w:sz w:val="20"/>
                <w:szCs w:val="20"/>
              </w:rPr>
              <w:lastRenderedPageBreak/>
              <w:t>Typ rozhodnutia</w:t>
            </w:r>
          </w:p>
        </w:tc>
        <w:tc>
          <w:tcPr>
            <w:tcW w:w="4072" w:type="dxa"/>
            <w:gridSpan w:val="4"/>
            <w:tcBorders>
              <w:top w:val="single" w:sz="4" w:space="0" w:color="auto"/>
              <w:left w:val="nil"/>
              <w:bottom w:val="single" w:sz="4" w:space="0" w:color="auto"/>
              <w:right w:val="single" w:sz="4" w:space="0" w:color="auto"/>
            </w:tcBorders>
            <w:shd w:val="clear" w:color="auto" w:fill="auto"/>
            <w:vAlign w:val="center"/>
            <w:hideMark/>
          </w:tcPr>
          <w:p w:rsidR="004879B9" w:rsidRPr="007E37B8" w:rsidRDefault="004879B9" w:rsidP="00A30FE6">
            <w:pPr>
              <w:rPr>
                <w:color w:val="000000"/>
                <w:sz w:val="20"/>
                <w:szCs w:val="20"/>
              </w:rPr>
            </w:pPr>
            <w:r w:rsidRPr="007E37B8">
              <w:rPr>
                <w:color w:val="000000"/>
                <w:sz w:val="20"/>
                <w:szCs w:val="20"/>
              </w:rPr>
              <w:t>Študijné programy</w:t>
            </w:r>
          </w:p>
        </w:tc>
        <w:tc>
          <w:tcPr>
            <w:tcW w:w="1118"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4879B9" w:rsidRPr="007E37B8" w:rsidRDefault="004879B9" w:rsidP="00A30FE6">
            <w:pPr>
              <w:rPr>
                <w:color w:val="000000"/>
                <w:sz w:val="20"/>
                <w:szCs w:val="20"/>
              </w:rPr>
            </w:pPr>
            <w:r w:rsidRPr="007E37B8">
              <w:rPr>
                <w:color w:val="000000"/>
                <w:sz w:val="20"/>
                <w:szCs w:val="20"/>
              </w:rPr>
              <w:t>Habilitačné a inauguračné konanie</w:t>
            </w:r>
          </w:p>
        </w:tc>
        <w:tc>
          <w:tcPr>
            <w:tcW w:w="958"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4879B9" w:rsidRPr="007E37B8" w:rsidRDefault="004879B9" w:rsidP="00A30FE6">
            <w:pPr>
              <w:rPr>
                <w:color w:val="000000"/>
                <w:sz w:val="20"/>
                <w:szCs w:val="20"/>
              </w:rPr>
            </w:pPr>
            <w:r w:rsidRPr="007E37B8">
              <w:rPr>
                <w:color w:val="000000"/>
                <w:sz w:val="20"/>
                <w:szCs w:val="20"/>
              </w:rPr>
              <w:t>Spolu</w:t>
            </w:r>
          </w:p>
        </w:tc>
      </w:tr>
      <w:tr w:rsidR="004879B9" w:rsidRPr="007E37B8" w:rsidTr="00790F14">
        <w:trPr>
          <w:trHeight w:val="450"/>
        </w:trPr>
        <w:tc>
          <w:tcPr>
            <w:tcW w:w="2992" w:type="dxa"/>
            <w:vMerge/>
            <w:tcBorders>
              <w:top w:val="single" w:sz="4" w:space="0" w:color="auto"/>
              <w:left w:val="single" w:sz="4" w:space="0" w:color="auto"/>
              <w:bottom w:val="single" w:sz="4" w:space="0" w:color="auto"/>
              <w:right w:val="single" w:sz="4" w:space="0" w:color="auto"/>
            </w:tcBorders>
            <w:vAlign w:val="center"/>
            <w:hideMark/>
          </w:tcPr>
          <w:p w:rsidR="004879B9" w:rsidRPr="007E37B8" w:rsidRDefault="004879B9" w:rsidP="00A30FE6">
            <w:pPr>
              <w:rPr>
                <w:color w:val="000000"/>
                <w:sz w:val="20"/>
                <w:szCs w:val="20"/>
              </w:rPr>
            </w:pPr>
          </w:p>
        </w:tc>
        <w:tc>
          <w:tcPr>
            <w:tcW w:w="1196"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rPr>
                <w:color w:val="000000"/>
                <w:sz w:val="20"/>
                <w:szCs w:val="20"/>
              </w:rPr>
            </w:pPr>
            <w:r w:rsidRPr="007E37B8">
              <w:rPr>
                <w:color w:val="000000"/>
                <w:sz w:val="20"/>
                <w:szCs w:val="20"/>
              </w:rPr>
              <w:t>I. stupeň</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rPr>
                <w:color w:val="000000"/>
                <w:sz w:val="20"/>
                <w:szCs w:val="20"/>
              </w:rPr>
            </w:pPr>
            <w:r w:rsidRPr="007E37B8">
              <w:rPr>
                <w:color w:val="000000"/>
                <w:sz w:val="20"/>
                <w:szCs w:val="20"/>
              </w:rPr>
              <w:t>II. stupeň</w:t>
            </w:r>
          </w:p>
        </w:tc>
        <w:tc>
          <w:tcPr>
            <w:tcW w:w="960"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rPr>
                <w:color w:val="000000"/>
                <w:sz w:val="20"/>
                <w:szCs w:val="20"/>
              </w:rPr>
            </w:pPr>
            <w:r w:rsidRPr="007E37B8">
              <w:rPr>
                <w:color w:val="000000"/>
                <w:sz w:val="20"/>
                <w:szCs w:val="20"/>
              </w:rPr>
              <w:t>spojeného I+II stupňa</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rPr>
                <w:color w:val="000000"/>
                <w:sz w:val="20"/>
                <w:szCs w:val="20"/>
              </w:rPr>
            </w:pPr>
            <w:r w:rsidRPr="007E37B8">
              <w:rPr>
                <w:color w:val="000000"/>
                <w:sz w:val="20"/>
                <w:szCs w:val="20"/>
              </w:rPr>
              <w:t>III. stupeň</w:t>
            </w:r>
          </w:p>
        </w:tc>
        <w:tc>
          <w:tcPr>
            <w:tcW w:w="1118" w:type="dxa"/>
            <w:vMerge/>
            <w:tcBorders>
              <w:top w:val="single" w:sz="4" w:space="0" w:color="auto"/>
              <w:left w:val="single" w:sz="4" w:space="0" w:color="auto"/>
              <w:bottom w:val="single" w:sz="4" w:space="0" w:color="auto"/>
              <w:right w:val="single" w:sz="4" w:space="0" w:color="auto"/>
            </w:tcBorders>
            <w:vAlign w:val="center"/>
            <w:hideMark/>
          </w:tcPr>
          <w:p w:rsidR="004879B9" w:rsidRPr="007E37B8" w:rsidRDefault="004879B9" w:rsidP="00A30FE6">
            <w:pPr>
              <w:rPr>
                <w:color w:val="000000"/>
                <w:sz w:val="20"/>
                <w:szCs w:val="20"/>
              </w:rPr>
            </w:pPr>
          </w:p>
        </w:tc>
        <w:tc>
          <w:tcPr>
            <w:tcW w:w="958" w:type="dxa"/>
            <w:vMerge/>
            <w:tcBorders>
              <w:top w:val="single" w:sz="4" w:space="0" w:color="auto"/>
              <w:left w:val="single" w:sz="4" w:space="0" w:color="auto"/>
              <w:bottom w:val="single" w:sz="4" w:space="0" w:color="auto"/>
              <w:right w:val="single" w:sz="4" w:space="0" w:color="auto"/>
            </w:tcBorders>
            <w:vAlign w:val="center"/>
            <w:hideMark/>
          </w:tcPr>
          <w:p w:rsidR="004879B9" w:rsidRPr="007E37B8" w:rsidRDefault="004879B9" w:rsidP="00A30FE6">
            <w:pPr>
              <w:rPr>
                <w:color w:val="000000"/>
                <w:sz w:val="20"/>
                <w:szCs w:val="20"/>
              </w:rPr>
            </w:pPr>
          </w:p>
        </w:tc>
      </w:tr>
      <w:tr w:rsidR="004879B9" w:rsidRPr="007E37B8" w:rsidTr="00790F14">
        <w:trPr>
          <w:trHeight w:val="450"/>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4879B9" w:rsidRPr="007E37B8" w:rsidRDefault="004879B9" w:rsidP="00A30FE6">
            <w:pPr>
              <w:rPr>
                <w:color w:val="000000"/>
                <w:sz w:val="20"/>
                <w:szCs w:val="20"/>
              </w:rPr>
            </w:pPr>
            <w:r w:rsidRPr="007E37B8">
              <w:rPr>
                <w:color w:val="000000"/>
                <w:sz w:val="20"/>
                <w:szCs w:val="20"/>
              </w:rPr>
              <w:t>Priznanie práva (nové aj opätovné priznania)</w:t>
            </w:r>
          </w:p>
        </w:tc>
        <w:tc>
          <w:tcPr>
            <w:tcW w:w="1196"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1483</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1379</w:t>
            </w:r>
          </w:p>
        </w:tc>
        <w:tc>
          <w:tcPr>
            <w:tcW w:w="960"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21</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1580</w:t>
            </w:r>
          </w:p>
        </w:tc>
        <w:tc>
          <w:tcPr>
            <w:tcW w:w="1118"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384</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4847</w:t>
            </w:r>
          </w:p>
        </w:tc>
      </w:tr>
      <w:tr w:rsidR="004879B9" w:rsidRPr="007E37B8" w:rsidTr="00790F14">
        <w:trPr>
          <w:trHeight w:val="300"/>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4879B9" w:rsidRPr="007E37B8" w:rsidRDefault="004879B9" w:rsidP="00A30FE6">
            <w:pPr>
              <w:rPr>
                <w:color w:val="000000"/>
                <w:sz w:val="20"/>
                <w:szCs w:val="20"/>
              </w:rPr>
            </w:pPr>
            <w:r w:rsidRPr="007E37B8">
              <w:rPr>
                <w:color w:val="000000"/>
                <w:sz w:val="20"/>
                <w:szCs w:val="20"/>
              </w:rPr>
              <w:t>Pozastavenie práva</w:t>
            </w:r>
          </w:p>
        </w:tc>
        <w:tc>
          <w:tcPr>
            <w:tcW w:w="1196"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48</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53</w:t>
            </w:r>
          </w:p>
        </w:tc>
        <w:tc>
          <w:tcPr>
            <w:tcW w:w="960"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4</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79</w:t>
            </w:r>
          </w:p>
        </w:tc>
        <w:tc>
          <w:tcPr>
            <w:tcW w:w="1118"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34</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218</w:t>
            </w:r>
          </w:p>
        </w:tc>
      </w:tr>
      <w:tr w:rsidR="004879B9" w:rsidRPr="007E37B8" w:rsidTr="00790F14">
        <w:trPr>
          <w:trHeight w:val="450"/>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4879B9" w:rsidRPr="007E37B8" w:rsidRDefault="004879B9" w:rsidP="00A30FE6">
            <w:pPr>
              <w:rPr>
                <w:color w:val="000000"/>
                <w:sz w:val="20"/>
                <w:szCs w:val="20"/>
              </w:rPr>
            </w:pPr>
            <w:r w:rsidRPr="007E37B8">
              <w:rPr>
                <w:color w:val="000000"/>
                <w:sz w:val="20"/>
                <w:szCs w:val="20"/>
              </w:rPr>
              <w:t>Odňatie práva (pre nepožiadanie o akreditáciu)</w:t>
            </w:r>
          </w:p>
        </w:tc>
        <w:tc>
          <w:tcPr>
            <w:tcW w:w="1196" w:type="dxa"/>
            <w:tcBorders>
              <w:top w:val="nil"/>
              <w:left w:val="nil"/>
              <w:bottom w:val="single" w:sz="4" w:space="0" w:color="auto"/>
              <w:right w:val="single" w:sz="4" w:space="0" w:color="auto"/>
            </w:tcBorders>
            <w:shd w:val="clear" w:color="auto" w:fill="auto"/>
            <w:vAlign w:val="center"/>
            <w:hideMark/>
          </w:tcPr>
          <w:p w:rsidR="004879B9" w:rsidRPr="007E37B8" w:rsidRDefault="00580E15" w:rsidP="00580E15">
            <w:pPr>
              <w:jc w:val="right"/>
              <w:rPr>
                <w:color w:val="000000"/>
                <w:sz w:val="20"/>
                <w:szCs w:val="20"/>
              </w:rPr>
            </w:pPr>
            <w:r>
              <w:rPr>
                <w:color w:val="000000"/>
                <w:sz w:val="20"/>
                <w:szCs w:val="20"/>
              </w:rPr>
              <w:t>334</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580E15" w:rsidP="00580E15">
            <w:pPr>
              <w:jc w:val="right"/>
              <w:rPr>
                <w:color w:val="000000"/>
                <w:sz w:val="20"/>
                <w:szCs w:val="20"/>
              </w:rPr>
            </w:pPr>
            <w:r>
              <w:rPr>
                <w:color w:val="000000"/>
                <w:sz w:val="20"/>
                <w:szCs w:val="20"/>
              </w:rPr>
              <w:t>254</w:t>
            </w:r>
          </w:p>
        </w:tc>
        <w:tc>
          <w:tcPr>
            <w:tcW w:w="960"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0</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580E15" w:rsidP="00580E15">
            <w:pPr>
              <w:jc w:val="right"/>
              <w:rPr>
                <w:color w:val="000000"/>
                <w:sz w:val="20"/>
                <w:szCs w:val="20"/>
              </w:rPr>
            </w:pPr>
            <w:r>
              <w:rPr>
                <w:color w:val="000000"/>
                <w:sz w:val="20"/>
                <w:szCs w:val="20"/>
              </w:rPr>
              <w:t>162</w:t>
            </w:r>
          </w:p>
        </w:tc>
        <w:tc>
          <w:tcPr>
            <w:tcW w:w="1118" w:type="dxa"/>
            <w:tcBorders>
              <w:top w:val="nil"/>
              <w:left w:val="nil"/>
              <w:bottom w:val="single" w:sz="4" w:space="0" w:color="auto"/>
              <w:right w:val="single" w:sz="4" w:space="0" w:color="auto"/>
            </w:tcBorders>
            <w:shd w:val="clear" w:color="auto" w:fill="auto"/>
            <w:vAlign w:val="center"/>
            <w:hideMark/>
          </w:tcPr>
          <w:p w:rsidR="004879B9" w:rsidRPr="007E37B8" w:rsidRDefault="00580E15" w:rsidP="00580E15">
            <w:pPr>
              <w:jc w:val="right"/>
              <w:rPr>
                <w:color w:val="000000"/>
                <w:sz w:val="20"/>
                <w:szCs w:val="20"/>
              </w:rPr>
            </w:pPr>
            <w:r>
              <w:rPr>
                <w:color w:val="000000"/>
                <w:sz w:val="20"/>
                <w:szCs w:val="20"/>
              </w:rPr>
              <w:t>24</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580E15" w:rsidP="00580E15">
            <w:pPr>
              <w:jc w:val="right"/>
              <w:rPr>
                <w:color w:val="000000"/>
                <w:sz w:val="20"/>
                <w:szCs w:val="20"/>
              </w:rPr>
            </w:pPr>
            <w:r>
              <w:rPr>
                <w:color w:val="000000"/>
                <w:sz w:val="20"/>
                <w:szCs w:val="20"/>
              </w:rPr>
              <w:t>774</w:t>
            </w:r>
          </w:p>
        </w:tc>
      </w:tr>
      <w:tr w:rsidR="004879B9" w:rsidRPr="007E37B8" w:rsidTr="00790F14">
        <w:trPr>
          <w:trHeight w:val="300"/>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4879B9" w:rsidRPr="007E37B8" w:rsidRDefault="004879B9" w:rsidP="00A30FE6">
            <w:pPr>
              <w:rPr>
                <w:color w:val="000000"/>
                <w:sz w:val="20"/>
                <w:szCs w:val="20"/>
              </w:rPr>
            </w:pPr>
            <w:r w:rsidRPr="007E37B8">
              <w:rPr>
                <w:color w:val="000000"/>
                <w:sz w:val="20"/>
                <w:szCs w:val="20"/>
              </w:rPr>
              <w:t>Zamietnutie žiadosti</w:t>
            </w:r>
          </w:p>
        </w:tc>
        <w:tc>
          <w:tcPr>
            <w:tcW w:w="1196"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52</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67</w:t>
            </w:r>
          </w:p>
        </w:tc>
        <w:tc>
          <w:tcPr>
            <w:tcW w:w="960"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3</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111</w:t>
            </w:r>
          </w:p>
        </w:tc>
        <w:tc>
          <w:tcPr>
            <w:tcW w:w="1118"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21</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254</w:t>
            </w:r>
          </w:p>
        </w:tc>
      </w:tr>
      <w:tr w:rsidR="004879B9" w:rsidRPr="007E37B8" w:rsidTr="00790F14">
        <w:trPr>
          <w:trHeight w:val="300"/>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4879B9" w:rsidRPr="007E37B8" w:rsidRDefault="004879B9" w:rsidP="00A30FE6">
            <w:pPr>
              <w:rPr>
                <w:color w:val="000000"/>
                <w:sz w:val="20"/>
                <w:szCs w:val="20"/>
              </w:rPr>
            </w:pPr>
            <w:r w:rsidRPr="007E37B8">
              <w:rPr>
                <w:color w:val="000000"/>
                <w:sz w:val="20"/>
                <w:szCs w:val="20"/>
              </w:rPr>
              <w:t>Spolu</w:t>
            </w:r>
          </w:p>
        </w:tc>
        <w:tc>
          <w:tcPr>
            <w:tcW w:w="1196" w:type="dxa"/>
            <w:tcBorders>
              <w:top w:val="nil"/>
              <w:left w:val="nil"/>
              <w:bottom w:val="single" w:sz="4" w:space="0" w:color="auto"/>
              <w:right w:val="single" w:sz="4" w:space="0" w:color="auto"/>
            </w:tcBorders>
            <w:shd w:val="clear" w:color="auto" w:fill="auto"/>
            <w:vAlign w:val="center"/>
            <w:hideMark/>
          </w:tcPr>
          <w:p w:rsidR="004879B9" w:rsidRPr="007E37B8" w:rsidRDefault="00580E15" w:rsidP="00580E15">
            <w:pPr>
              <w:jc w:val="right"/>
              <w:rPr>
                <w:color w:val="000000"/>
                <w:sz w:val="20"/>
                <w:szCs w:val="20"/>
              </w:rPr>
            </w:pPr>
            <w:r>
              <w:rPr>
                <w:color w:val="000000"/>
                <w:sz w:val="20"/>
                <w:szCs w:val="20"/>
              </w:rPr>
              <w:t>1917</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580E15" w:rsidP="00580E15">
            <w:pPr>
              <w:jc w:val="right"/>
              <w:rPr>
                <w:color w:val="000000"/>
                <w:sz w:val="20"/>
                <w:szCs w:val="20"/>
              </w:rPr>
            </w:pPr>
            <w:r>
              <w:rPr>
                <w:color w:val="000000"/>
                <w:sz w:val="20"/>
                <w:szCs w:val="20"/>
              </w:rPr>
              <w:t>1753</w:t>
            </w:r>
          </w:p>
        </w:tc>
        <w:tc>
          <w:tcPr>
            <w:tcW w:w="960" w:type="dxa"/>
            <w:tcBorders>
              <w:top w:val="nil"/>
              <w:left w:val="nil"/>
              <w:bottom w:val="single" w:sz="4" w:space="0" w:color="auto"/>
              <w:right w:val="single" w:sz="4" w:space="0" w:color="auto"/>
            </w:tcBorders>
            <w:shd w:val="clear" w:color="auto" w:fill="auto"/>
            <w:vAlign w:val="center"/>
            <w:hideMark/>
          </w:tcPr>
          <w:p w:rsidR="004879B9" w:rsidRPr="007E37B8" w:rsidRDefault="004879B9" w:rsidP="00A30FE6">
            <w:pPr>
              <w:jc w:val="right"/>
              <w:rPr>
                <w:color w:val="000000"/>
                <w:sz w:val="20"/>
                <w:szCs w:val="20"/>
              </w:rPr>
            </w:pPr>
            <w:r w:rsidRPr="007E37B8">
              <w:rPr>
                <w:color w:val="000000"/>
                <w:sz w:val="20"/>
                <w:szCs w:val="20"/>
              </w:rPr>
              <w:t>28</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580E15" w:rsidP="00580E15">
            <w:pPr>
              <w:jc w:val="right"/>
              <w:rPr>
                <w:color w:val="000000"/>
                <w:sz w:val="20"/>
                <w:szCs w:val="20"/>
              </w:rPr>
            </w:pPr>
            <w:r>
              <w:rPr>
                <w:color w:val="000000"/>
                <w:sz w:val="20"/>
                <w:szCs w:val="20"/>
              </w:rPr>
              <w:t>1932</w:t>
            </w:r>
          </w:p>
        </w:tc>
        <w:tc>
          <w:tcPr>
            <w:tcW w:w="1118" w:type="dxa"/>
            <w:tcBorders>
              <w:top w:val="nil"/>
              <w:left w:val="nil"/>
              <w:bottom w:val="single" w:sz="4" w:space="0" w:color="auto"/>
              <w:right w:val="single" w:sz="4" w:space="0" w:color="auto"/>
            </w:tcBorders>
            <w:shd w:val="clear" w:color="auto" w:fill="auto"/>
            <w:vAlign w:val="center"/>
            <w:hideMark/>
          </w:tcPr>
          <w:p w:rsidR="004879B9" w:rsidRPr="007E37B8" w:rsidRDefault="00580E15" w:rsidP="00580E15">
            <w:pPr>
              <w:jc w:val="right"/>
              <w:rPr>
                <w:color w:val="000000"/>
                <w:sz w:val="20"/>
                <w:szCs w:val="20"/>
              </w:rPr>
            </w:pPr>
            <w:r>
              <w:rPr>
                <w:color w:val="000000"/>
                <w:sz w:val="20"/>
                <w:szCs w:val="20"/>
              </w:rPr>
              <w:t>463</w:t>
            </w:r>
          </w:p>
        </w:tc>
        <w:tc>
          <w:tcPr>
            <w:tcW w:w="958" w:type="dxa"/>
            <w:tcBorders>
              <w:top w:val="nil"/>
              <w:left w:val="nil"/>
              <w:bottom w:val="single" w:sz="4" w:space="0" w:color="auto"/>
              <w:right w:val="single" w:sz="4" w:space="0" w:color="auto"/>
            </w:tcBorders>
            <w:shd w:val="clear" w:color="auto" w:fill="auto"/>
            <w:vAlign w:val="center"/>
            <w:hideMark/>
          </w:tcPr>
          <w:p w:rsidR="004879B9" w:rsidRPr="007E37B8" w:rsidRDefault="00580E15" w:rsidP="00580E15">
            <w:pPr>
              <w:jc w:val="right"/>
              <w:rPr>
                <w:color w:val="000000"/>
                <w:sz w:val="20"/>
                <w:szCs w:val="20"/>
              </w:rPr>
            </w:pPr>
            <w:r>
              <w:rPr>
                <w:color w:val="000000"/>
                <w:sz w:val="20"/>
                <w:szCs w:val="20"/>
              </w:rPr>
              <w:t>6093</w:t>
            </w:r>
          </w:p>
        </w:tc>
      </w:tr>
    </w:tbl>
    <w:p w:rsidR="004879B9" w:rsidRPr="00F77D73" w:rsidRDefault="00F12041" w:rsidP="00123D59">
      <w:pPr>
        <w:pStyle w:val="Zoznam1"/>
        <w:numPr>
          <w:ilvl w:val="0"/>
          <w:numId w:val="0"/>
        </w:numPr>
        <w:rPr>
          <w:sz w:val="20"/>
          <w:szCs w:val="20"/>
        </w:rPr>
      </w:pPr>
      <w:r w:rsidRPr="00F77D73">
        <w:rPr>
          <w:sz w:val="20"/>
          <w:szCs w:val="20"/>
        </w:rPr>
        <w:t>Tabuľka č. 2</w:t>
      </w:r>
      <w:r w:rsidR="00F77D73">
        <w:rPr>
          <w:sz w:val="20"/>
          <w:szCs w:val="20"/>
        </w:rPr>
        <w:t xml:space="preserve"> - Počet vydaných rozhodnutí o akreditácii činností vysokých škôl v komplexných akreditáciách</w:t>
      </w:r>
    </w:p>
    <w:p w:rsidR="00270C9A" w:rsidRDefault="004879B9" w:rsidP="00123D59">
      <w:pPr>
        <w:pStyle w:val="Zoznam1"/>
      </w:pPr>
      <w:r w:rsidRPr="007E37B8">
        <w:t xml:space="preserve">V rámci rozhodovania o žiadostiach podaných do komplexných akreditácií činností vysokých škôl bolo rozhodnuté o 14 žiadostiach o akreditáciu spoločného študijného programu (sú zahrnuté do počtov v tabuľke </w:t>
      </w:r>
      <w:r w:rsidR="00580E15">
        <w:t xml:space="preserve">č. </w:t>
      </w:r>
      <w:r w:rsidR="00F12041" w:rsidRPr="007E37B8">
        <w:t>2</w:t>
      </w:r>
      <w:r w:rsidRPr="007E37B8">
        <w:t xml:space="preserve">). Mimo komplexných akreditácií činností vysokých škôl bolo taktiež rozhodnuté o troch žiadostiach o akreditáciu spoločného študijného programu, pričom v dvoch prípadoch išlo o rozhodovanie o žiadostiach, ku ktorým sa vyjadrila Akreditačná komisia (sú zahrnuté do počtov v tabuľke 1) a v jednom prípade išlo o rozhodnutie o žiadosti podanej na ministerstvo. Vo všetkých prípadoch ide o spoluprácu slovenských vysokých škôl so zahraničnými vysokými školami.  </w:t>
      </w:r>
    </w:p>
    <w:p w:rsidR="00270C9A" w:rsidRPr="007E37B8" w:rsidRDefault="00270C9A" w:rsidP="00270C9A">
      <w:pPr>
        <w:pStyle w:val="Nadpis4"/>
        <w:rPr>
          <w:lang w:val="sk-SK"/>
        </w:rPr>
      </w:pPr>
      <w:bookmarkStart w:id="29" w:name="_Toc461012160"/>
      <w:r>
        <w:rPr>
          <w:lang w:val="sk-SK"/>
        </w:rPr>
        <w:t>Študenti</w:t>
      </w:r>
      <w:bookmarkEnd w:id="29"/>
    </w:p>
    <w:bookmarkEnd w:id="28"/>
    <w:p w:rsidR="00F85688" w:rsidRPr="007E37B8" w:rsidRDefault="00C13D1D" w:rsidP="00123D59">
      <w:pPr>
        <w:pStyle w:val="Zoznam1"/>
      </w:pPr>
      <w:r w:rsidRPr="007E37B8">
        <w:t xml:space="preserve">Medziročne bolo zaznamenané </w:t>
      </w:r>
      <w:r w:rsidRPr="007E37B8">
        <w:rPr>
          <w:b/>
        </w:rPr>
        <w:t>zníženie</w:t>
      </w:r>
      <w:r w:rsidRPr="007E37B8">
        <w:t xml:space="preserve"> počtu študentov na vysokých školách na</w:t>
      </w:r>
      <w:r w:rsidR="00C07DC0" w:rsidRPr="007E37B8">
        <w:t> </w:t>
      </w:r>
      <w:r w:rsidR="00496AB8" w:rsidRPr="007E37B8">
        <w:rPr>
          <w:b/>
        </w:rPr>
        <w:t>158 659</w:t>
      </w:r>
      <w:r w:rsidRPr="007E37B8">
        <w:rPr>
          <w:b/>
        </w:rPr>
        <w:t xml:space="preserve"> študentov </w:t>
      </w:r>
      <w:r w:rsidRPr="007E37B8">
        <w:t>(pokles o</w:t>
      </w:r>
      <w:r w:rsidR="00496AB8" w:rsidRPr="007E37B8">
        <w:t> </w:t>
      </w:r>
      <w:r w:rsidR="00496AB8" w:rsidRPr="007E37B8">
        <w:rPr>
          <w:b/>
        </w:rPr>
        <w:t>16 771</w:t>
      </w:r>
      <w:r w:rsidRPr="007E37B8">
        <w:t xml:space="preserve"> študentov</w:t>
      </w:r>
      <w:r w:rsidR="0026515B" w:rsidRPr="007E37B8">
        <w:t>,</w:t>
      </w:r>
      <w:r w:rsidR="008C37EA" w:rsidRPr="007E37B8">
        <w:t xml:space="preserve"> o</w:t>
      </w:r>
      <w:r w:rsidR="00496AB8" w:rsidRPr="007E37B8">
        <w:t> 9,56 </w:t>
      </w:r>
      <w:r w:rsidR="0026515B" w:rsidRPr="007E37B8">
        <w:t>%</w:t>
      </w:r>
      <w:r w:rsidRPr="007E37B8">
        <w:t>).</w:t>
      </w:r>
      <w:r w:rsidR="0074625D" w:rsidRPr="007E37B8">
        <w:rPr>
          <w:b/>
        </w:rPr>
        <w:t xml:space="preserve"> </w:t>
      </w:r>
      <w:r w:rsidR="00F81EBE" w:rsidRPr="007E37B8">
        <w:t>V</w:t>
      </w:r>
      <w:r w:rsidR="00A56D4C" w:rsidRPr="007E37B8">
        <w:t>erejné vysoké školy zaznamenali</w:t>
      </w:r>
      <w:r w:rsidR="00A56D4C" w:rsidRPr="007E37B8">
        <w:rPr>
          <w:b/>
        </w:rPr>
        <w:t xml:space="preserve"> </w:t>
      </w:r>
      <w:r w:rsidR="00A56D4C" w:rsidRPr="007E37B8">
        <w:t>m</w:t>
      </w:r>
      <w:r w:rsidR="00231B0C" w:rsidRPr="007E37B8">
        <w:t xml:space="preserve">edziročný </w:t>
      </w:r>
      <w:r w:rsidR="00994AA7" w:rsidRPr="007E37B8">
        <w:t>pokles</w:t>
      </w:r>
      <w:r w:rsidR="00231B0C" w:rsidRPr="007E37B8">
        <w:t xml:space="preserve"> </w:t>
      </w:r>
      <w:r w:rsidR="00801657" w:rsidRPr="007E37B8">
        <w:t xml:space="preserve">počtu študentov </w:t>
      </w:r>
      <w:r w:rsidR="00231B0C" w:rsidRPr="007E37B8">
        <w:t>o</w:t>
      </w:r>
      <w:r w:rsidR="00496AB8" w:rsidRPr="007E37B8">
        <w:t> </w:t>
      </w:r>
      <w:r w:rsidR="00221F37" w:rsidRPr="007E37B8">
        <w:rPr>
          <w:b/>
        </w:rPr>
        <w:t>9</w:t>
      </w:r>
      <w:r w:rsidR="00496AB8" w:rsidRPr="007E37B8">
        <w:rPr>
          <w:b/>
        </w:rPr>
        <w:t> 978</w:t>
      </w:r>
      <w:r w:rsidR="00231B0C" w:rsidRPr="007E37B8">
        <w:t xml:space="preserve">, </w:t>
      </w:r>
      <w:r w:rsidR="00A56D4C" w:rsidRPr="007E37B8">
        <w:t>na súkr</w:t>
      </w:r>
      <w:r w:rsidR="00C17AD7" w:rsidRPr="007E37B8">
        <w:t xml:space="preserve">omných vysokých školách </w:t>
      </w:r>
      <w:r w:rsidR="00261D20" w:rsidRPr="007E37B8">
        <w:t xml:space="preserve">počet študentov </w:t>
      </w:r>
      <w:r w:rsidR="00C7564B" w:rsidRPr="007E37B8">
        <w:t>klesol</w:t>
      </w:r>
      <w:r w:rsidR="00261D20" w:rsidRPr="007E37B8">
        <w:t xml:space="preserve"> o</w:t>
      </w:r>
      <w:r w:rsidR="00496AB8" w:rsidRPr="007E37B8">
        <w:t> </w:t>
      </w:r>
      <w:r w:rsidR="00496AB8" w:rsidRPr="007E37B8">
        <w:rPr>
          <w:b/>
        </w:rPr>
        <w:t>6 793</w:t>
      </w:r>
      <w:r w:rsidR="00C17AD7" w:rsidRPr="007E37B8">
        <w:t xml:space="preserve"> študentov</w:t>
      </w:r>
      <w:r w:rsidR="0007285D" w:rsidRPr="007E37B8">
        <w:t>.</w:t>
      </w:r>
      <w:r w:rsidR="00AD3D98" w:rsidRPr="007E37B8">
        <w:t xml:space="preserve"> Podiel študentov na súkromných vysokých školách tak medziročne </w:t>
      </w:r>
      <w:r w:rsidR="00C7564B" w:rsidRPr="007E37B8">
        <w:t>klesol</w:t>
      </w:r>
      <w:r w:rsidR="00AD3D98" w:rsidRPr="007E37B8">
        <w:t xml:space="preserve"> </w:t>
      </w:r>
      <w:r w:rsidR="00A53FB8" w:rsidRPr="007E37B8">
        <w:t xml:space="preserve">na </w:t>
      </w:r>
      <w:r w:rsidR="00496AB8" w:rsidRPr="007E37B8">
        <w:rPr>
          <w:b/>
        </w:rPr>
        <w:t>13,27 </w:t>
      </w:r>
      <w:r w:rsidR="00AD3D98" w:rsidRPr="007E37B8">
        <w:rPr>
          <w:b/>
        </w:rPr>
        <w:t>%</w:t>
      </w:r>
      <w:r w:rsidR="00496AB8" w:rsidRPr="007E37B8">
        <w:t>, č</w:t>
      </w:r>
      <w:r w:rsidR="00F638C1">
        <w:t xml:space="preserve">ím ich podiel medziročne poklesol </w:t>
      </w:r>
      <w:r w:rsidR="00496AB8" w:rsidRPr="007E37B8">
        <w:t>o 2,6 percentuálneho bodu</w:t>
      </w:r>
      <w:r w:rsidR="00AD3D98" w:rsidRPr="007E37B8">
        <w:rPr>
          <w:b/>
        </w:rPr>
        <w:t>.</w:t>
      </w:r>
    </w:p>
    <w:p w:rsidR="001E6BEA" w:rsidRDefault="00C22289" w:rsidP="00123D59">
      <w:pPr>
        <w:pStyle w:val="Zoznam1"/>
      </w:pPr>
      <w:r w:rsidRPr="007E37B8">
        <w:t>Podiel žien na celko</w:t>
      </w:r>
      <w:r w:rsidR="000B3E4F" w:rsidRPr="007E37B8">
        <w:t>vom počte študentov vysokých</w:t>
      </w:r>
      <w:r w:rsidR="006C3C51" w:rsidRPr="007E37B8">
        <w:t xml:space="preserve"> škôl dosiahol v roku 2015 hodnotu 59,18</w:t>
      </w:r>
      <w:r w:rsidRPr="007E37B8">
        <w:t> %</w:t>
      </w:r>
      <w:r w:rsidR="006C3C51" w:rsidRPr="007E37B8">
        <w:t xml:space="preserve"> (medziročný pokles o 0,4 percentuálneho bodu)</w:t>
      </w:r>
      <w:r w:rsidRPr="007E37B8">
        <w:t>. V prípade verej</w:t>
      </w:r>
      <w:r w:rsidR="006C3C51" w:rsidRPr="007E37B8">
        <w:t>ných vysokých škôl to bolo 58,59 </w:t>
      </w:r>
      <w:r w:rsidRPr="007E37B8">
        <w:t xml:space="preserve">% a na súkromných školách </w:t>
      </w:r>
      <w:r w:rsidR="006C3C51" w:rsidRPr="007E37B8">
        <w:t>62,98 </w:t>
      </w:r>
      <w:r w:rsidRPr="007E37B8">
        <w:t xml:space="preserve">%. Z hľadiska formy štúdia mali </w:t>
      </w:r>
      <w:r w:rsidR="006831FB" w:rsidRPr="007E37B8">
        <w:t xml:space="preserve">ženy </w:t>
      </w:r>
      <w:r w:rsidRPr="007E37B8">
        <w:t xml:space="preserve">najvýraznejšie zastúpenie v rámci externého štúdia na prvom a druhom stupni, kde ich podiel dosiahol </w:t>
      </w:r>
      <w:r w:rsidR="006C3C51" w:rsidRPr="007E37B8">
        <w:t>64,05 </w:t>
      </w:r>
      <w:r w:rsidRPr="007E37B8">
        <w:t>%. Najv</w:t>
      </w:r>
      <w:r w:rsidR="000B3E4F" w:rsidRPr="007E37B8">
        <w:t>yšší</w:t>
      </w:r>
      <w:r w:rsidRPr="007E37B8">
        <w:t xml:space="preserve"> podiel</w:t>
      </w:r>
      <w:r w:rsidR="000B3E4F" w:rsidRPr="007E37B8">
        <w:t xml:space="preserve"> žien bol</w:t>
      </w:r>
      <w:r w:rsidRPr="007E37B8">
        <w:t xml:space="preserve"> na U</w:t>
      </w:r>
      <w:r w:rsidR="006C3C51" w:rsidRPr="007E37B8">
        <w:t>VLF Košice, kde bolo v roku 2015</w:t>
      </w:r>
      <w:r w:rsidRPr="007E37B8">
        <w:t xml:space="preserve"> v</w:t>
      </w:r>
      <w:r w:rsidR="006C3C51" w:rsidRPr="007E37B8">
        <w:t>iac ako osemdesiat percent (80,23 </w:t>
      </w:r>
      <w:r w:rsidRPr="007E37B8">
        <w:t>%) študentov ženského pohlavia</w:t>
      </w:r>
      <w:r w:rsidR="00C2109F" w:rsidRPr="007E37B8">
        <w:t>.</w:t>
      </w:r>
    </w:p>
    <w:p w:rsidR="00FB0A35" w:rsidRDefault="00FB0A35" w:rsidP="00123D59">
      <w:pPr>
        <w:pStyle w:val="Zoznam1"/>
        <w:numPr>
          <w:ilvl w:val="0"/>
          <w:numId w:val="0"/>
        </w:numPr>
      </w:pPr>
      <w:r>
        <w:rPr>
          <w:noProof/>
          <w:lang w:eastAsia="sk-SK"/>
        </w:rPr>
        <w:drawing>
          <wp:inline distT="0" distB="0" distL="0" distR="0" wp14:anchorId="53EDECF6" wp14:editId="69A87035">
            <wp:extent cx="5689600" cy="2101850"/>
            <wp:effectExtent l="0" t="0" r="25400" b="12700"/>
            <wp:docPr id="1" name="Graf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rsidR="00216B77" w:rsidRPr="005E5FF1" w:rsidRDefault="00CC46AA" w:rsidP="00B47A4A">
      <w:pPr>
        <w:pStyle w:val="Popis"/>
        <w:keepNext/>
        <w:spacing w:after="240"/>
        <w:jc w:val="center"/>
      </w:pPr>
      <w:bookmarkStart w:id="30" w:name="_Toc427053638"/>
      <w:bookmarkStart w:id="31" w:name="_Toc427744997"/>
      <w:r w:rsidRPr="00FB0A35">
        <w:t xml:space="preserve">Graf č. </w:t>
      </w:r>
      <w:fldSimple w:instr=" SEQ Graf_č. \* ARABIC ">
        <w:r w:rsidR="000253E4">
          <w:rPr>
            <w:noProof/>
          </w:rPr>
          <w:t>1</w:t>
        </w:r>
      </w:fldSimple>
      <w:r w:rsidRPr="00FB0A35">
        <w:t xml:space="preserve"> Vývoj počtu študentov na vysokých školách</w:t>
      </w:r>
      <w:bookmarkEnd w:id="30"/>
      <w:bookmarkEnd w:id="31"/>
    </w:p>
    <w:p w:rsidR="007571ED" w:rsidRPr="007E37B8" w:rsidRDefault="004076B0" w:rsidP="00123D59">
      <w:pPr>
        <w:pStyle w:val="Zoznam1"/>
      </w:pPr>
      <w:r w:rsidRPr="007E37B8">
        <w:t>Klesajúca tendencia počtu študentov</w:t>
      </w:r>
      <w:r w:rsidR="00392AD9" w:rsidRPr="007E37B8">
        <w:t xml:space="preserve"> </w:t>
      </w:r>
      <w:r w:rsidR="007F1826" w:rsidRPr="007E37B8">
        <w:t xml:space="preserve">vysokých škôl sa prejavuje aj v oblasti výrazného znižovania počtu novoprijatých študentov na súkromné vysoké školy. Maximálny počet </w:t>
      </w:r>
      <w:r w:rsidR="007F1826" w:rsidRPr="007E37B8">
        <w:lastRenderedPageBreak/>
        <w:t>novoprijatých študentov na súkromné vysoké školy bol dosiahnutý v roku 2008 (11 840), v roku 2015 bolo prijatých 2 864 (medziročný pokles o 24,83 %). V prípade verejných vysokých škôl bol maximálny počet novoprijatých v roku 2006 (57 319), v roku 2015 bolo 28 513 novoprijatých (medziročný pokles o 4,91</w:t>
      </w:r>
      <w:r w:rsidR="00F638C1">
        <w:t xml:space="preserve"> </w:t>
      </w:r>
      <w:r w:rsidR="00F638C1">
        <w:rPr>
          <w:lang w:val="en-US"/>
        </w:rPr>
        <w:t>%</w:t>
      </w:r>
      <w:r w:rsidR="00392AD9" w:rsidRPr="007E37B8">
        <w:t>)</w:t>
      </w:r>
      <w:r w:rsidR="009929DD" w:rsidRPr="007E37B8">
        <w:t>.</w:t>
      </w:r>
    </w:p>
    <w:p w:rsidR="004459B3" w:rsidRPr="007E37B8" w:rsidRDefault="004459B3" w:rsidP="00123D59">
      <w:pPr>
        <w:pStyle w:val="Zoznam1"/>
      </w:pPr>
      <w:r w:rsidRPr="007E37B8">
        <w:t xml:space="preserve">Z hľadiska formy štúdia pokračoval </w:t>
      </w:r>
      <w:r w:rsidRPr="007E37B8">
        <w:rPr>
          <w:b/>
        </w:rPr>
        <w:t>pokles podielu študentov v externej forme</w:t>
      </w:r>
      <w:r w:rsidRPr="007E37B8">
        <w:t xml:space="preserve">, keď ich podiel na celkovom počte študentov </w:t>
      </w:r>
      <w:r w:rsidR="00434CAB" w:rsidRPr="007E37B8">
        <w:rPr>
          <w:b/>
        </w:rPr>
        <w:t>v roku 2015</w:t>
      </w:r>
      <w:r w:rsidR="00221F37" w:rsidRPr="007E37B8">
        <w:rPr>
          <w:b/>
        </w:rPr>
        <w:t xml:space="preserve"> poklesol na </w:t>
      </w:r>
      <w:r w:rsidR="00434CAB" w:rsidRPr="007E37B8">
        <w:rPr>
          <w:b/>
        </w:rPr>
        <w:t>23,48 </w:t>
      </w:r>
      <w:r w:rsidR="00221F37" w:rsidRPr="007E37B8">
        <w:rPr>
          <w:b/>
        </w:rPr>
        <w:t>%</w:t>
      </w:r>
      <w:r w:rsidR="007438BE" w:rsidRPr="007E37B8">
        <w:rPr>
          <w:b/>
        </w:rPr>
        <w:t xml:space="preserve"> </w:t>
      </w:r>
      <w:r w:rsidR="007438BE" w:rsidRPr="007E37B8">
        <w:t>(v roku 20</w:t>
      </w:r>
      <w:r w:rsidR="00236C64" w:rsidRPr="007E37B8">
        <w:t>1</w:t>
      </w:r>
      <w:r w:rsidR="00434CAB" w:rsidRPr="007E37B8">
        <w:t>4</w:t>
      </w:r>
      <w:r w:rsidR="00221F37" w:rsidRPr="007E37B8">
        <w:t xml:space="preserve"> to bolo</w:t>
      </w:r>
      <w:r w:rsidR="007438BE" w:rsidRPr="007E37B8">
        <w:t xml:space="preserve"> </w:t>
      </w:r>
      <w:r w:rsidR="00434CAB" w:rsidRPr="007E37B8">
        <w:t>25,79 </w:t>
      </w:r>
      <w:r w:rsidR="007438BE" w:rsidRPr="007E37B8">
        <w:t>%)</w:t>
      </w:r>
      <w:r w:rsidRPr="007E37B8">
        <w:t>.</w:t>
      </w:r>
    </w:p>
    <w:p w:rsidR="00403938" w:rsidRPr="007E37B8" w:rsidRDefault="00CC3FEB" w:rsidP="00123D59">
      <w:pPr>
        <w:pStyle w:val="Zoznam1"/>
      </w:pPr>
      <w:r w:rsidRPr="007E37B8">
        <w:rPr>
          <w:b/>
        </w:rPr>
        <w:t>Počet doktorandov</w:t>
      </w:r>
      <w:r w:rsidRPr="007E37B8">
        <w:t xml:space="preserve"> </w:t>
      </w:r>
      <w:r w:rsidR="00B368C8" w:rsidRPr="007E37B8">
        <w:t xml:space="preserve">v dennej aj externej forme štúdia na verejných aj súkromných vysokých školách </w:t>
      </w:r>
      <w:r w:rsidRPr="007E37B8">
        <w:t xml:space="preserve">medziročne </w:t>
      </w:r>
      <w:r w:rsidR="00851EAD" w:rsidRPr="007E37B8">
        <w:rPr>
          <w:b/>
        </w:rPr>
        <w:t>pokles</w:t>
      </w:r>
      <w:r w:rsidRPr="007E37B8">
        <w:rPr>
          <w:b/>
        </w:rPr>
        <w:t>ol o</w:t>
      </w:r>
      <w:r w:rsidR="007B5720" w:rsidRPr="007E37B8">
        <w:rPr>
          <w:b/>
        </w:rPr>
        <w:t> </w:t>
      </w:r>
      <w:r w:rsidR="00434CAB" w:rsidRPr="007E37B8">
        <w:rPr>
          <w:b/>
        </w:rPr>
        <w:t>838</w:t>
      </w:r>
      <w:r w:rsidRPr="007E37B8">
        <w:rPr>
          <w:b/>
        </w:rPr>
        <w:t xml:space="preserve"> študentov</w:t>
      </w:r>
      <w:r w:rsidR="00147465" w:rsidRPr="007E37B8">
        <w:rPr>
          <w:b/>
        </w:rPr>
        <w:t xml:space="preserve"> (</w:t>
      </w:r>
      <w:r w:rsidR="00F638C1">
        <w:rPr>
          <w:b/>
        </w:rPr>
        <w:t xml:space="preserve">o </w:t>
      </w:r>
      <w:r w:rsidR="00434CAB" w:rsidRPr="007E37B8">
        <w:rPr>
          <w:b/>
        </w:rPr>
        <w:t>9,54 </w:t>
      </w:r>
      <w:r w:rsidR="00147465" w:rsidRPr="007E37B8">
        <w:rPr>
          <w:b/>
        </w:rPr>
        <w:t>%)</w:t>
      </w:r>
      <w:r w:rsidR="00B368C8" w:rsidRPr="007E37B8">
        <w:rPr>
          <w:b/>
        </w:rPr>
        <w:t>.</w:t>
      </w:r>
      <w:r w:rsidRPr="007E37B8">
        <w:t xml:space="preserve"> </w:t>
      </w:r>
      <w:r w:rsidR="00B368C8" w:rsidRPr="007E37B8">
        <w:t>V</w:t>
      </w:r>
      <w:r w:rsidRPr="007E37B8">
        <w:t xml:space="preserve"> dennej forme štúdia </w:t>
      </w:r>
      <w:r w:rsidR="00F638C1">
        <w:t xml:space="preserve">bol </w:t>
      </w:r>
      <w:r w:rsidRPr="007E37B8">
        <w:t>medziročn</w:t>
      </w:r>
      <w:r w:rsidR="00F638C1">
        <w:t>ý</w:t>
      </w:r>
      <w:r w:rsidRPr="007E37B8">
        <w:t xml:space="preserve"> </w:t>
      </w:r>
      <w:r w:rsidR="00F638C1">
        <w:t>po</w:t>
      </w:r>
      <w:r w:rsidR="00BF1344" w:rsidRPr="007E37B8">
        <w:t>kles</w:t>
      </w:r>
      <w:r w:rsidRPr="007E37B8">
        <w:t xml:space="preserve"> o</w:t>
      </w:r>
      <w:r w:rsidR="00533B47">
        <w:t> </w:t>
      </w:r>
      <w:r w:rsidR="00147465" w:rsidRPr="007E37B8">
        <w:t>51</w:t>
      </w:r>
      <w:r w:rsidR="00533B47">
        <w:t>9</w:t>
      </w:r>
      <w:r w:rsidRPr="007E37B8">
        <w:t xml:space="preserve"> doktorandov</w:t>
      </w:r>
      <w:r w:rsidR="00392AD9" w:rsidRPr="007E37B8">
        <w:t xml:space="preserve"> (</w:t>
      </w:r>
      <w:r w:rsidR="00F638C1">
        <w:t xml:space="preserve">o </w:t>
      </w:r>
      <w:r w:rsidR="00147465" w:rsidRPr="007E37B8">
        <w:t>10,2</w:t>
      </w:r>
      <w:r w:rsidR="00533B47">
        <w:t>9</w:t>
      </w:r>
      <w:r w:rsidR="00147465" w:rsidRPr="007E37B8">
        <w:t> %</w:t>
      </w:r>
      <w:r w:rsidR="00B9138A" w:rsidRPr="007E37B8">
        <w:t>)</w:t>
      </w:r>
      <w:r w:rsidR="00851EAD" w:rsidRPr="007E37B8">
        <w:t xml:space="preserve">, </w:t>
      </w:r>
      <w:r w:rsidR="00296B32" w:rsidRPr="007E37B8">
        <w:t xml:space="preserve">v externej forme </w:t>
      </w:r>
      <w:r w:rsidR="007B5720" w:rsidRPr="007E37B8">
        <w:t>bol zaznamenaný pokles</w:t>
      </w:r>
      <w:r w:rsidR="00851EAD" w:rsidRPr="007E37B8">
        <w:t xml:space="preserve"> </w:t>
      </w:r>
      <w:r w:rsidR="00296B32" w:rsidRPr="007E37B8">
        <w:t>o</w:t>
      </w:r>
      <w:r w:rsidR="006933DD" w:rsidRPr="007E37B8">
        <w:t> </w:t>
      </w:r>
      <w:r w:rsidR="00147465" w:rsidRPr="007E37B8">
        <w:t>3</w:t>
      </w:r>
      <w:r w:rsidR="00533B47">
        <w:t>19</w:t>
      </w:r>
      <w:r w:rsidR="00296B32" w:rsidRPr="007E37B8">
        <w:t xml:space="preserve"> študentov</w:t>
      </w:r>
      <w:r w:rsidR="001F4CC8" w:rsidRPr="007E37B8">
        <w:t xml:space="preserve"> (</w:t>
      </w:r>
      <w:r w:rsidR="00F638C1">
        <w:t xml:space="preserve">o </w:t>
      </w:r>
      <w:r w:rsidR="00533B47">
        <w:t>8</w:t>
      </w:r>
      <w:r w:rsidR="00FC008D" w:rsidRPr="007E37B8">
        <w:t>,</w:t>
      </w:r>
      <w:r w:rsidR="00533B47">
        <w:t>52</w:t>
      </w:r>
      <w:r w:rsidR="001F4CC8" w:rsidRPr="007E37B8">
        <w:t> %)</w:t>
      </w:r>
      <w:r w:rsidR="00851EAD" w:rsidRPr="007E37B8">
        <w:t>.</w:t>
      </w:r>
      <w:r w:rsidR="00AC3EEF" w:rsidRPr="007E37B8">
        <w:t xml:space="preserve"> </w:t>
      </w:r>
      <w:r w:rsidR="00BF1344" w:rsidRPr="007E37B8">
        <w:t>N</w:t>
      </w:r>
      <w:r w:rsidR="00851EAD" w:rsidRPr="007E37B8">
        <w:t>a</w:t>
      </w:r>
      <w:r w:rsidR="00775D5D" w:rsidRPr="007E37B8">
        <w:t> </w:t>
      </w:r>
      <w:r w:rsidR="00851EAD" w:rsidRPr="007E37B8">
        <w:t>verejných vysokých školách bol počet študujúcich v doktorandskom štúdiu v porovnaní s predchádzajúcim rokom nižší o</w:t>
      </w:r>
      <w:r w:rsidR="001F4CC8" w:rsidRPr="007E37B8">
        <w:t> 8</w:t>
      </w:r>
      <w:r w:rsidR="00403938" w:rsidRPr="007E37B8">
        <w:t>03</w:t>
      </w:r>
      <w:r w:rsidR="001F4CC8" w:rsidRPr="007E37B8">
        <w:t xml:space="preserve"> (medziročný pokles o 9,</w:t>
      </w:r>
      <w:r w:rsidR="00403938" w:rsidRPr="007E37B8">
        <w:t>75 </w:t>
      </w:r>
      <w:r w:rsidR="001F4CC8" w:rsidRPr="007E37B8">
        <w:t>%)</w:t>
      </w:r>
      <w:r w:rsidR="00296B32" w:rsidRPr="007E37B8">
        <w:t>, na súkromných vysokých školách</w:t>
      </w:r>
      <w:r w:rsidR="00851EAD" w:rsidRPr="007E37B8">
        <w:t xml:space="preserve"> sa ich počet </w:t>
      </w:r>
      <w:r w:rsidR="00BF1344" w:rsidRPr="007E37B8">
        <w:t>znížil o</w:t>
      </w:r>
      <w:r w:rsidR="00775D5D" w:rsidRPr="007E37B8">
        <w:t> </w:t>
      </w:r>
      <w:r w:rsidR="00403938" w:rsidRPr="007E37B8">
        <w:t>35</w:t>
      </w:r>
      <w:r w:rsidRPr="007E37B8">
        <w:t xml:space="preserve">. Podiel doktorandov na celkovom počte študentov predstavoval </w:t>
      </w:r>
      <w:r w:rsidR="007B5720" w:rsidRPr="007E37B8">
        <w:t>5,</w:t>
      </w:r>
      <w:r w:rsidR="001F4CC8" w:rsidRPr="007E37B8">
        <w:t>0</w:t>
      </w:r>
      <w:r w:rsidR="00E85417" w:rsidRPr="007E37B8">
        <w:t>1</w:t>
      </w:r>
      <w:r w:rsidR="001F4CC8" w:rsidRPr="007E37B8">
        <w:t> </w:t>
      </w:r>
      <w:r w:rsidRPr="007E37B8">
        <w:t>%.</w:t>
      </w:r>
      <w:r w:rsidR="00AC3EEF" w:rsidRPr="007E37B8">
        <w:t xml:space="preserve"> Najvyšší medziročný </w:t>
      </w:r>
      <w:r w:rsidR="00AC3EEF" w:rsidRPr="007E37B8">
        <w:rPr>
          <w:b/>
        </w:rPr>
        <w:t>pokles</w:t>
      </w:r>
      <w:r w:rsidR="00AC3EEF" w:rsidRPr="007E37B8">
        <w:t xml:space="preserve"> </w:t>
      </w:r>
      <w:r w:rsidR="00E13E3B" w:rsidRPr="007E37B8">
        <w:t xml:space="preserve">o </w:t>
      </w:r>
      <w:r w:rsidR="00403938" w:rsidRPr="007E37B8">
        <w:t>209</w:t>
      </w:r>
      <w:r w:rsidR="00AC3EEF" w:rsidRPr="007E37B8">
        <w:t xml:space="preserve"> doktorandov bol zaznamenaný na</w:t>
      </w:r>
      <w:r w:rsidR="00403938" w:rsidRPr="007E37B8">
        <w:t xml:space="preserve"> STU Bratislava</w:t>
      </w:r>
      <w:r w:rsidR="00AC3EEF" w:rsidRPr="007E37B8">
        <w:t xml:space="preserve">, za ktorou nasledovala </w:t>
      </w:r>
      <w:r w:rsidR="00403938" w:rsidRPr="007E37B8">
        <w:t xml:space="preserve">UK Bratislava </w:t>
      </w:r>
      <w:r w:rsidR="00AC3EEF" w:rsidRPr="007E37B8">
        <w:t>s medziročným poklesom o 1</w:t>
      </w:r>
      <w:r w:rsidR="00403938" w:rsidRPr="007E37B8">
        <w:t>88</w:t>
      </w:r>
      <w:r w:rsidR="00AC3EEF" w:rsidRPr="007E37B8">
        <w:t xml:space="preserve"> doktorandov. </w:t>
      </w:r>
    </w:p>
    <w:p w:rsidR="00E95F66" w:rsidRPr="007E37B8" w:rsidRDefault="00E95F66" w:rsidP="00123D59">
      <w:pPr>
        <w:pStyle w:val="Zoznam1"/>
      </w:pPr>
      <w:r w:rsidRPr="007E37B8">
        <w:rPr>
          <w:b/>
        </w:rPr>
        <w:t>Počet cudzincov</w:t>
      </w:r>
      <w:r w:rsidRPr="007E37B8">
        <w:t xml:space="preserve"> študujúcich v </w:t>
      </w:r>
      <w:r w:rsidR="004C4F33" w:rsidRPr="007E37B8">
        <w:t>SR</w:t>
      </w:r>
      <w:r w:rsidRPr="007E37B8">
        <w:t xml:space="preserve"> medziročne </w:t>
      </w:r>
      <w:r w:rsidR="001F4CC8" w:rsidRPr="007E37B8">
        <w:rPr>
          <w:b/>
        </w:rPr>
        <w:t>klesol</w:t>
      </w:r>
      <w:r w:rsidRPr="007E37B8">
        <w:rPr>
          <w:b/>
        </w:rPr>
        <w:t xml:space="preserve"> o </w:t>
      </w:r>
      <w:r w:rsidR="00403938" w:rsidRPr="007E37B8">
        <w:rPr>
          <w:b/>
        </w:rPr>
        <w:t>850</w:t>
      </w:r>
      <w:r w:rsidRPr="007E37B8">
        <w:rPr>
          <w:b/>
        </w:rPr>
        <w:t xml:space="preserve"> </w:t>
      </w:r>
      <w:r w:rsidRPr="007E37B8">
        <w:t>študentov, ich podiel na celkovom počte študentov</w:t>
      </w:r>
      <w:r w:rsidR="00331BF8" w:rsidRPr="007E37B8">
        <w:t xml:space="preserve"> sa však </w:t>
      </w:r>
      <w:r w:rsidR="00C06C6F" w:rsidRPr="007E37B8">
        <w:t>zvýšil</w:t>
      </w:r>
      <w:r w:rsidR="00331BF8" w:rsidRPr="007E37B8">
        <w:t xml:space="preserve"> o</w:t>
      </w:r>
      <w:r w:rsidR="00403938" w:rsidRPr="007E37B8">
        <w:t> jednu desatinu</w:t>
      </w:r>
      <w:r w:rsidR="00331BF8" w:rsidRPr="007E37B8">
        <w:t xml:space="preserve"> percentuálneho bodu (</w:t>
      </w:r>
      <w:r w:rsidR="00A81248" w:rsidRPr="007E37B8">
        <w:t xml:space="preserve">na </w:t>
      </w:r>
      <w:r w:rsidR="00403938" w:rsidRPr="007E37B8">
        <w:t>6,07 </w:t>
      </w:r>
      <w:r w:rsidR="00331BF8" w:rsidRPr="007E37B8">
        <w:t>%)</w:t>
      </w:r>
      <w:r w:rsidRPr="007E37B8">
        <w:t>.</w:t>
      </w:r>
      <w:r w:rsidR="001F4CC8" w:rsidRPr="007E37B8">
        <w:t xml:space="preserve"> Ženy boli medzi zahraničnými študentmi zastúpené </w:t>
      </w:r>
      <w:r w:rsidR="00403938" w:rsidRPr="007E37B8">
        <w:t>56,25 </w:t>
      </w:r>
      <w:r w:rsidR="001F4CC8" w:rsidRPr="007E37B8">
        <w:t>% podielom, pričom v prípade súkromných vysokých škôl ich podiel v rámci zahraničných študentov dosiahol 7</w:t>
      </w:r>
      <w:r w:rsidR="00F86FEE" w:rsidRPr="007E37B8">
        <w:t>0</w:t>
      </w:r>
      <w:r w:rsidR="001F4CC8" w:rsidRPr="007E37B8">
        <w:t>,</w:t>
      </w:r>
      <w:r w:rsidR="00F86FEE" w:rsidRPr="007E37B8">
        <w:t>68 </w:t>
      </w:r>
      <w:r w:rsidR="001F4CC8" w:rsidRPr="007E37B8">
        <w:t xml:space="preserve">%. </w:t>
      </w:r>
    </w:p>
    <w:p w:rsidR="001751C6" w:rsidRPr="007E37B8" w:rsidRDefault="001641F6">
      <w:pPr>
        <w:pStyle w:val="Zoznam1"/>
      </w:pPr>
      <w:r w:rsidRPr="007E37B8">
        <w:t xml:space="preserve">Z pohľadu štatistickej klasifikácie odborov vzdelania </w:t>
      </w:r>
      <w:r w:rsidR="00F86FEE" w:rsidRPr="007E37B8">
        <w:rPr>
          <w:b/>
        </w:rPr>
        <w:t>56,29 </w:t>
      </w:r>
      <w:r w:rsidRPr="007E37B8">
        <w:rPr>
          <w:b/>
        </w:rPr>
        <w:t xml:space="preserve">% </w:t>
      </w:r>
      <w:r w:rsidR="00F82866" w:rsidRPr="007E37B8">
        <w:rPr>
          <w:b/>
        </w:rPr>
        <w:t xml:space="preserve">zo všetkých </w:t>
      </w:r>
      <w:r w:rsidRPr="007E37B8">
        <w:rPr>
          <w:b/>
        </w:rPr>
        <w:t>študentov študovalo spoločenské vedy</w:t>
      </w:r>
      <w:r w:rsidR="003B1088" w:rsidRPr="007E37B8">
        <w:rPr>
          <w:b/>
        </w:rPr>
        <w:t xml:space="preserve">, </w:t>
      </w:r>
      <w:r w:rsidRPr="007E37B8">
        <w:rPr>
          <w:b/>
        </w:rPr>
        <w:t>náuky</w:t>
      </w:r>
      <w:r w:rsidR="003B1088" w:rsidRPr="007E37B8">
        <w:rPr>
          <w:b/>
        </w:rPr>
        <w:t xml:space="preserve"> a</w:t>
      </w:r>
      <w:r w:rsidR="009C0F8F" w:rsidRPr="007E37B8">
        <w:rPr>
          <w:b/>
        </w:rPr>
        <w:t> </w:t>
      </w:r>
      <w:r w:rsidR="003B1088" w:rsidRPr="007E37B8">
        <w:rPr>
          <w:b/>
        </w:rPr>
        <w:t>služby</w:t>
      </w:r>
      <w:r w:rsidR="009C0F8F" w:rsidRPr="007E37B8">
        <w:rPr>
          <w:b/>
        </w:rPr>
        <w:t>.</w:t>
      </w:r>
      <w:r w:rsidRPr="007E37B8">
        <w:t xml:space="preserve"> </w:t>
      </w:r>
      <w:r w:rsidR="007E0667" w:rsidRPr="007E37B8">
        <w:t>Rovnako aj v prípade doktorandského štúdia je najviac doktorandov v sp</w:t>
      </w:r>
      <w:r w:rsidR="00974756" w:rsidRPr="007E37B8">
        <w:t>oločenských vedách a náukách (40,</w:t>
      </w:r>
      <w:r w:rsidR="00F86FEE" w:rsidRPr="007E37B8">
        <w:t>40</w:t>
      </w:r>
      <w:r w:rsidR="00974756" w:rsidRPr="007E37B8">
        <w:t> </w:t>
      </w:r>
      <w:r w:rsidR="007E0667" w:rsidRPr="007E37B8">
        <w:t xml:space="preserve">% doktorandov). </w:t>
      </w:r>
      <w:r w:rsidRPr="007E37B8">
        <w:t xml:space="preserve">V rámci súkromných vysokých škôl </w:t>
      </w:r>
      <w:r w:rsidR="007E0667" w:rsidRPr="007E37B8">
        <w:t xml:space="preserve">v spoločenských vedách, náukách a službách </w:t>
      </w:r>
      <w:r w:rsidRPr="007E37B8">
        <w:t xml:space="preserve">bolo </w:t>
      </w:r>
      <w:r w:rsidR="00974756" w:rsidRPr="007E37B8">
        <w:t>7</w:t>
      </w:r>
      <w:r w:rsidR="00F86FEE" w:rsidRPr="007E37B8">
        <w:t>7,12 </w:t>
      </w:r>
      <w:r w:rsidRPr="007E37B8">
        <w:t>% študentov.</w:t>
      </w:r>
      <w:r w:rsidR="00974756" w:rsidRPr="007E37B8">
        <w:t xml:space="preserve"> Celkový podiel žien na vysokých školách dosiahol dominantné postavenie takmer vo všetkých skupinách odborov. Výnimku predstavovali iba technické vedy, náuky a služby </w:t>
      </w:r>
      <w:r w:rsidR="00F86FEE" w:rsidRPr="007E37B8">
        <w:t>(25,53 </w:t>
      </w:r>
      <w:r w:rsidR="00974756" w:rsidRPr="007E37B8">
        <w:t>%) a vojenské a bezpečnostné vedy a náuky (</w:t>
      </w:r>
      <w:r w:rsidR="00F86FEE" w:rsidRPr="007E37B8">
        <w:t>26,80 </w:t>
      </w:r>
      <w:r w:rsidR="00974756" w:rsidRPr="007E37B8">
        <w:t xml:space="preserve">%). </w:t>
      </w:r>
      <w:r w:rsidR="00C22289" w:rsidRPr="007E37B8">
        <w:t>Najvýraznejšiu prevahu mali v prípade zdravotníckych odborov (</w:t>
      </w:r>
      <w:r w:rsidR="00F86FEE" w:rsidRPr="007E37B8">
        <w:t>73,66 </w:t>
      </w:r>
      <w:r w:rsidR="00C22289" w:rsidRPr="007E37B8">
        <w:t>%).</w:t>
      </w:r>
    </w:p>
    <w:p w:rsidR="0014696C" w:rsidRPr="00790F14" w:rsidRDefault="00CC47D0">
      <w:pPr>
        <w:pStyle w:val="Zoznam1"/>
      </w:pPr>
      <w:r w:rsidRPr="007E37B8">
        <w:t xml:space="preserve">V rámci spoločenských vied a náuk na prvých dvoch stupňoch </w:t>
      </w:r>
      <w:r w:rsidR="00713CD7" w:rsidRPr="007E37B8">
        <w:t xml:space="preserve">denného </w:t>
      </w:r>
      <w:r w:rsidRPr="007E37B8">
        <w:t xml:space="preserve">vysokoškolského štúdia </w:t>
      </w:r>
      <w:r w:rsidR="00185CD7" w:rsidRPr="007E37B8">
        <w:t xml:space="preserve">najväčší podiel tvoria študenti </w:t>
      </w:r>
      <w:r w:rsidR="00FC4CA7" w:rsidRPr="007E37B8">
        <w:t>ekonomických vied (</w:t>
      </w:r>
      <w:r w:rsidR="00713CD7" w:rsidRPr="007E37B8">
        <w:t>33,33 %</w:t>
      </w:r>
      <w:r w:rsidR="0045677F" w:rsidRPr="007E37B8">
        <w:t>; v prípade externého štúdia dosiahol podiel 34,84 %</w:t>
      </w:r>
      <w:r w:rsidR="00713CD7" w:rsidRPr="007E37B8">
        <w:t>)</w:t>
      </w:r>
      <w:r w:rsidR="00FC4CA7" w:rsidRPr="007E37B8">
        <w:t xml:space="preserve">. </w:t>
      </w:r>
      <w:r w:rsidR="0045677F" w:rsidRPr="007E37B8">
        <w:t>Na súkromných vysokých školách v rámci spoločenských vied a náuk na prvých dvoch stupňoch denného štúdia tvorili</w:t>
      </w:r>
      <w:r w:rsidR="00FC4CA7" w:rsidRPr="007E37B8">
        <w:t xml:space="preserve"> najväčší podiel</w:t>
      </w:r>
      <w:r w:rsidR="0045677F" w:rsidRPr="007E37B8">
        <w:t xml:space="preserve"> rovnako ekonomické vedy (38,38%), avšak v prípade externého štúdia dominovali študijné programy zo skupiny spoločenských a </w:t>
      </w:r>
      <w:proofErr w:type="spellStart"/>
      <w:r w:rsidR="0045677F" w:rsidRPr="007E37B8">
        <w:t>behaviorálnych</w:t>
      </w:r>
      <w:proofErr w:type="spellEnd"/>
      <w:r w:rsidR="0045677F" w:rsidRPr="007E37B8">
        <w:t xml:space="preserve"> vied (42,20 %; konkrétne študijné programy zamerané na</w:t>
      </w:r>
      <w:r w:rsidR="006E7AC8">
        <w:t> </w:t>
      </w:r>
      <w:r w:rsidR="0045677F" w:rsidRPr="007E37B8">
        <w:t xml:space="preserve">sociálnu prácu, ktorých podiel na celkovom počte externých študentov </w:t>
      </w:r>
      <w:r w:rsidR="008E7199" w:rsidRPr="007E37B8">
        <w:t xml:space="preserve">I. a II. stupňa </w:t>
      </w:r>
      <w:r w:rsidR="00653B64" w:rsidRPr="00790F14">
        <w:t>vysokoškolského štúdia</w:t>
      </w:r>
      <w:r w:rsidR="008E7199" w:rsidRPr="00790F14">
        <w:t xml:space="preserve"> na </w:t>
      </w:r>
      <w:r w:rsidR="0045677F" w:rsidRPr="00790F14">
        <w:t>súkromných VŠ predstavoval</w:t>
      </w:r>
      <w:r w:rsidR="008E7199" w:rsidRPr="00790F14">
        <w:t xml:space="preserve"> až 33,45 %</w:t>
      </w:r>
      <w:r w:rsidR="0045677F" w:rsidRPr="00790F14">
        <w:t>)</w:t>
      </w:r>
      <w:r w:rsidR="007121CD" w:rsidRPr="00790F14">
        <w:t>.</w:t>
      </w:r>
    </w:p>
    <w:p w:rsidR="001641F6" w:rsidRPr="00790F14" w:rsidRDefault="009807F7">
      <w:pPr>
        <w:pStyle w:val="Zoznam1"/>
      </w:pPr>
      <w:r w:rsidRPr="00790F14">
        <w:rPr>
          <w:b/>
        </w:rPr>
        <w:t xml:space="preserve">Na </w:t>
      </w:r>
      <w:r w:rsidR="00D22D2F" w:rsidRPr="00790F14">
        <w:rPr>
          <w:b/>
        </w:rPr>
        <w:t>siedmich</w:t>
      </w:r>
      <w:r w:rsidRPr="00790F14">
        <w:rPr>
          <w:b/>
        </w:rPr>
        <w:t xml:space="preserve"> </w:t>
      </w:r>
      <w:r w:rsidR="00635F4F" w:rsidRPr="00790F14">
        <w:rPr>
          <w:b/>
        </w:rPr>
        <w:t xml:space="preserve">verejných </w:t>
      </w:r>
      <w:r w:rsidRPr="00790F14">
        <w:rPr>
          <w:b/>
        </w:rPr>
        <w:t xml:space="preserve">vysokých školách študovalo </w:t>
      </w:r>
      <w:r w:rsidR="00635F4F" w:rsidRPr="00790F14">
        <w:rPr>
          <w:b/>
        </w:rPr>
        <w:t xml:space="preserve">viac ako </w:t>
      </w:r>
      <w:r w:rsidR="00794B7E" w:rsidRPr="00790F14">
        <w:rPr>
          <w:b/>
        </w:rPr>
        <w:t>polovica (</w:t>
      </w:r>
      <w:r w:rsidR="00635F4F" w:rsidRPr="00790F14">
        <w:rPr>
          <w:b/>
        </w:rPr>
        <w:t>5</w:t>
      </w:r>
      <w:r w:rsidR="00C2132C" w:rsidRPr="00790F14">
        <w:rPr>
          <w:b/>
        </w:rPr>
        <w:t>3</w:t>
      </w:r>
      <w:r w:rsidR="00674B95" w:rsidRPr="00790F14">
        <w:rPr>
          <w:b/>
        </w:rPr>
        <w:t>,</w:t>
      </w:r>
      <w:r w:rsidR="00ED0021" w:rsidRPr="00790F14">
        <w:rPr>
          <w:b/>
        </w:rPr>
        <w:t>67 </w:t>
      </w:r>
      <w:r w:rsidRPr="00790F14">
        <w:rPr>
          <w:b/>
        </w:rPr>
        <w:t>%</w:t>
      </w:r>
      <w:r w:rsidR="00794B7E" w:rsidRPr="00790F14">
        <w:rPr>
          <w:b/>
        </w:rPr>
        <w:t>)</w:t>
      </w:r>
      <w:r w:rsidRPr="00790F14">
        <w:rPr>
          <w:b/>
        </w:rPr>
        <w:t xml:space="preserve"> študentov</w:t>
      </w:r>
      <w:r w:rsidRPr="00790F14">
        <w:t>, pričom</w:t>
      </w:r>
      <w:r w:rsidR="00ED0021" w:rsidRPr="00790F14">
        <w:t xml:space="preserve"> takmer štvrtina (24,83 %) všetkých </w:t>
      </w:r>
      <w:r w:rsidR="00FA30CF" w:rsidRPr="00790F14">
        <w:t>št</w:t>
      </w:r>
      <w:r w:rsidRPr="00790F14">
        <w:t>udentov študoval</w:t>
      </w:r>
      <w:r w:rsidR="00ED0021" w:rsidRPr="00790F14">
        <w:t>a</w:t>
      </w:r>
      <w:r w:rsidRPr="00790F14">
        <w:t xml:space="preserve"> na </w:t>
      </w:r>
      <w:r w:rsidR="00C07DC0" w:rsidRPr="00790F14">
        <w:t>dvoch vysokých školách (</w:t>
      </w:r>
      <w:r w:rsidRPr="00790F14">
        <w:t>UK</w:t>
      </w:r>
      <w:r w:rsidR="008A7B73" w:rsidRPr="00790F14">
        <w:t> </w:t>
      </w:r>
      <w:r w:rsidRPr="00790F14">
        <w:t>Bratislava a STU Bratislava</w:t>
      </w:r>
      <w:r w:rsidR="00C07DC0" w:rsidRPr="00790F14">
        <w:t>)</w:t>
      </w:r>
      <w:r w:rsidR="00081C17" w:rsidRPr="00790F14">
        <w:t>. Najväčší podiel doktorandov z </w:t>
      </w:r>
      <w:r w:rsidRPr="00790F14">
        <w:t>počt</w:t>
      </w:r>
      <w:r w:rsidR="00081C17" w:rsidRPr="00790F14">
        <w:t>u</w:t>
      </w:r>
      <w:r w:rsidRPr="00790F14">
        <w:t xml:space="preserve"> študentov</w:t>
      </w:r>
      <w:r w:rsidR="00C07DC0" w:rsidRPr="00790F14">
        <w:t xml:space="preserve"> vysokej školy</w:t>
      </w:r>
      <w:r w:rsidRPr="00790F14">
        <w:t xml:space="preserve"> mali</w:t>
      </w:r>
      <w:r w:rsidR="00ED0021" w:rsidRPr="00790F14">
        <w:t xml:space="preserve"> AU Banská Bystrica (9,91 %),</w:t>
      </w:r>
      <w:r w:rsidR="00C2132C" w:rsidRPr="00790F14">
        <w:t xml:space="preserve"> VŠVU Bratislava (</w:t>
      </w:r>
      <w:r w:rsidR="00ED0021" w:rsidRPr="00790F14">
        <w:t>9,84 %)</w:t>
      </w:r>
      <w:r w:rsidRPr="00790F14">
        <w:t xml:space="preserve"> </w:t>
      </w:r>
      <w:r w:rsidR="00C10F1F" w:rsidRPr="00790F14">
        <w:t>a</w:t>
      </w:r>
      <w:r w:rsidR="00A13883" w:rsidRPr="00790F14">
        <w:t xml:space="preserve"> </w:t>
      </w:r>
      <w:r w:rsidR="00674B95" w:rsidRPr="00790F14">
        <w:t>UK</w:t>
      </w:r>
      <w:r w:rsidR="00312FE1" w:rsidRPr="00790F14">
        <w:t xml:space="preserve"> Bratislava (</w:t>
      </w:r>
      <w:r w:rsidR="00ED0021" w:rsidRPr="00790F14">
        <w:t>8,32</w:t>
      </w:r>
      <w:r w:rsidR="00C2132C" w:rsidRPr="00790F14">
        <w:t> </w:t>
      </w:r>
      <w:r w:rsidRPr="00790F14">
        <w:t>%).</w:t>
      </w:r>
      <w:r w:rsidR="00354277" w:rsidRPr="00790F14">
        <w:t xml:space="preserve"> Najmenší podiel doktorandov </w:t>
      </w:r>
      <w:r w:rsidR="00081C17" w:rsidRPr="00790F14">
        <w:t>z</w:t>
      </w:r>
      <w:r w:rsidR="00354277" w:rsidRPr="00790F14">
        <w:t xml:space="preserve"> počt</w:t>
      </w:r>
      <w:r w:rsidR="00081C17" w:rsidRPr="00790F14">
        <w:t>u</w:t>
      </w:r>
      <w:r w:rsidR="00354277" w:rsidRPr="00790F14">
        <w:t xml:space="preserve"> študentov z </w:t>
      </w:r>
      <w:r w:rsidR="00A220AA" w:rsidRPr="00790F14">
        <w:t>verejných</w:t>
      </w:r>
      <w:r w:rsidR="00354277" w:rsidRPr="00790F14">
        <w:t xml:space="preserve"> vyso</w:t>
      </w:r>
      <w:r w:rsidR="00C07DC0" w:rsidRPr="00790F14">
        <w:t xml:space="preserve">kých škôl mala </w:t>
      </w:r>
      <w:r w:rsidR="00E45AC2" w:rsidRPr="00790F14">
        <w:t>TUAD Trenčín</w:t>
      </w:r>
      <w:r w:rsidR="00C07DC0" w:rsidRPr="00790F14">
        <w:t xml:space="preserve"> (</w:t>
      </w:r>
      <w:r w:rsidR="00C10F1F" w:rsidRPr="00790F14">
        <w:t>1</w:t>
      </w:r>
      <w:r w:rsidR="00C07DC0" w:rsidRPr="00790F14">
        <w:t>,</w:t>
      </w:r>
      <w:r w:rsidR="00E45AC2" w:rsidRPr="00790F14">
        <w:t>48</w:t>
      </w:r>
      <w:r w:rsidR="00C07DC0" w:rsidRPr="00790F14">
        <w:t> </w:t>
      </w:r>
      <w:r w:rsidR="00354277" w:rsidRPr="00790F14">
        <w:t>%)</w:t>
      </w:r>
      <w:r w:rsidR="00081C17" w:rsidRPr="00790F14">
        <w:t>. Najväčší podiel doktorandov z</w:t>
      </w:r>
      <w:r w:rsidR="00354277" w:rsidRPr="00790F14">
        <w:t xml:space="preserve"> počt</w:t>
      </w:r>
      <w:r w:rsidR="00081C17" w:rsidRPr="00790F14">
        <w:t>u</w:t>
      </w:r>
      <w:r w:rsidR="00354277" w:rsidRPr="00790F14">
        <w:t xml:space="preserve"> študentov zo</w:t>
      </w:r>
      <w:r w:rsidR="006E7AC8">
        <w:t> </w:t>
      </w:r>
      <w:r w:rsidR="00354277" w:rsidRPr="00790F14">
        <w:t xml:space="preserve">súkromných vysokých škôl mala </w:t>
      </w:r>
      <w:r w:rsidR="00173B83" w:rsidRPr="00790F14">
        <w:t>P</w:t>
      </w:r>
      <w:r w:rsidR="00392AD9" w:rsidRPr="00790F14">
        <w:t>EVŠ Bratislava</w:t>
      </w:r>
      <w:r w:rsidR="00354277" w:rsidRPr="00790F14">
        <w:t xml:space="preserve"> (</w:t>
      </w:r>
      <w:r w:rsidR="00E45AC2" w:rsidRPr="00790F14">
        <w:t>5,98 </w:t>
      </w:r>
      <w:r w:rsidR="00354277" w:rsidRPr="00790F14">
        <w:t xml:space="preserve">%). </w:t>
      </w:r>
      <w:r w:rsidR="005B1EB8" w:rsidRPr="00790F14">
        <w:t>Najväčší podiel študentov cudzincov mal</w:t>
      </w:r>
      <w:r w:rsidR="00635F4F" w:rsidRPr="00790F14">
        <w:t>a</w:t>
      </w:r>
      <w:r w:rsidR="005B1EB8" w:rsidRPr="00790F14">
        <w:t xml:space="preserve"> </w:t>
      </w:r>
      <w:r w:rsidR="00C2132C" w:rsidRPr="00790F14">
        <w:t>HUAJA Banská Štiavnica</w:t>
      </w:r>
      <w:r w:rsidR="00674B95" w:rsidRPr="00790F14">
        <w:t xml:space="preserve"> </w:t>
      </w:r>
      <w:r w:rsidR="00D16C87" w:rsidRPr="00790F14">
        <w:t>(</w:t>
      </w:r>
      <w:r w:rsidR="00E45AC2" w:rsidRPr="00790F14">
        <w:t>40,63</w:t>
      </w:r>
      <w:r w:rsidR="00242579" w:rsidRPr="00790F14">
        <w:t> </w:t>
      </w:r>
      <w:r w:rsidR="00392AD9" w:rsidRPr="00790F14">
        <w:t xml:space="preserve">%, </w:t>
      </w:r>
      <w:r w:rsidR="00D16C87" w:rsidRPr="00790F14">
        <w:t>z </w:t>
      </w:r>
      <w:r w:rsidR="00E45AC2" w:rsidRPr="00790F14">
        <w:t>32</w:t>
      </w:r>
      <w:r w:rsidR="007E0667" w:rsidRPr="00790F14">
        <w:t xml:space="preserve"> </w:t>
      </w:r>
      <w:r w:rsidR="00775D5D" w:rsidRPr="00790F14">
        <w:t>študentov)</w:t>
      </w:r>
      <w:r w:rsidR="00D16C87" w:rsidRPr="00790F14">
        <w:t>.</w:t>
      </w:r>
    </w:p>
    <w:p w:rsidR="00AD0D26" w:rsidRPr="007E37B8" w:rsidRDefault="00AD0D26">
      <w:pPr>
        <w:pStyle w:val="Zoznam1"/>
        <w:rPr>
          <w:b/>
        </w:rPr>
      </w:pPr>
      <w:r w:rsidRPr="00790F14">
        <w:t xml:space="preserve">Z hľadiska veku </w:t>
      </w:r>
      <w:r w:rsidR="00EA28EF" w:rsidRPr="00790F14">
        <w:rPr>
          <w:b/>
        </w:rPr>
        <w:t>necelé</w:t>
      </w:r>
      <w:r w:rsidRPr="00790F14">
        <w:rPr>
          <w:b/>
        </w:rPr>
        <w:t xml:space="preserve"> </w:t>
      </w:r>
      <w:r w:rsidR="00EC4ED8" w:rsidRPr="00790F14">
        <w:rPr>
          <w:b/>
        </w:rPr>
        <w:t>dve tretiny</w:t>
      </w:r>
      <w:r w:rsidR="002F6B0F" w:rsidRPr="00790F14">
        <w:rPr>
          <w:b/>
        </w:rPr>
        <w:t xml:space="preserve"> (6</w:t>
      </w:r>
      <w:r w:rsidR="007C2D0F" w:rsidRPr="00790F14">
        <w:rPr>
          <w:b/>
        </w:rPr>
        <w:t>3,35</w:t>
      </w:r>
      <w:r w:rsidR="00EA28EF" w:rsidRPr="00790F14">
        <w:rPr>
          <w:b/>
        </w:rPr>
        <w:t> </w:t>
      </w:r>
      <w:r w:rsidR="002F6B0F" w:rsidRPr="00790F14">
        <w:rPr>
          <w:b/>
        </w:rPr>
        <w:t>%)</w:t>
      </w:r>
      <w:r w:rsidR="00802B88" w:rsidRPr="00790F14">
        <w:rPr>
          <w:b/>
        </w:rPr>
        <w:t xml:space="preserve"> </w:t>
      </w:r>
      <w:r w:rsidRPr="00790F14">
        <w:rPr>
          <w:b/>
        </w:rPr>
        <w:t>študentov v dennej forme</w:t>
      </w:r>
      <w:r w:rsidRPr="00790F14">
        <w:t xml:space="preserve"> štúdia v prvých dvoch stupňoch </w:t>
      </w:r>
      <w:r w:rsidR="00577293" w:rsidRPr="00790F14">
        <w:t xml:space="preserve">vysokoškolského vzdelávania bolo vo veku </w:t>
      </w:r>
      <w:r w:rsidR="00577293" w:rsidRPr="00790F14">
        <w:rPr>
          <w:b/>
        </w:rPr>
        <w:t>do 2</w:t>
      </w:r>
      <w:r w:rsidR="00047D96" w:rsidRPr="00790F14">
        <w:rPr>
          <w:b/>
        </w:rPr>
        <w:t>2</w:t>
      </w:r>
      <w:r w:rsidR="00577293" w:rsidRPr="007E37B8">
        <w:rPr>
          <w:b/>
        </w:rPr>
        <w:t xml:space="preserve"> rokov</w:t>
      </w:r>
      <w:r w:rsidR="00A03927" w:rsidRPr="007E37B8">
        <w:t xml:space="preserve"> </w:t>
      </w:r>
      <w:r w:rsidR="007E0667" w:rsidRPr="007E37B8">
        <w:t>(</w:t>
      </w:r>
      <w:r w:rsidR="00A03927" w:rsidRPr="007E37B8">
        <w:t>vrátane</w:t>
      </w:r>
      <w:r w:rsidR="007E0667" w:rsidRPr="007E37B8">
        <w:t>)</w:t>
      </w:r>
      <w:r w:rsidR="00577293" w:rsidRPr="007E37B8">
        <w:t xml:space="preserve">. V prípade externej formy štúdia </w:t>
      </w:r>
      <w:r w:rsidR="007C2D0F" w:rsidRPr="007E37B8">
        <w:t>takmer</w:t>
      </w:r>
      <w:r w:rsidR="00577293" w:rsidRPr="007E37B8">
        <w:t xml:space="preserve"> polovica</w:t>
      </w:r>
      <w:r w:rsidR="007C2D0F" w:rsidRPr="007E37B8">
        <w:t xml:space="preserve"> (47,65 %)</w:t>
      </w:r>
      <w:r w:rsidR="00577293" w:rsidRPr="007E37B8">
        <w:t xml:space="preserve"> štude</w:t>
      </w:r>
      <w:r w:rsidR="00446F9B" w:rsidRPr="007E37B8">
        <w:t>nt</w:t>
      </w:r>
      <w:r w:rsidR="007C2D0F" w:rsidRPr="007E37B8">
        <w:t xml:space="preserve">ov na prvých dvoch </w:t>
      </w:r>
      <w:r w:rsidR="007C2D0F" w:rsidRPr="007E37B8">
        <w:lastRenderedPageBreak/>
        <w:t>stupňoch bola</w:t>
      </w:r>
      <w:r w:rsidR="00577293" w:rsidRPr="007E37B8">
        <w:t xml:space="preserve"> starších ako </w:t>
      </w:r>
      <w:r w:rsidR="00EC4ED8" w:rsidRPr="007E37B8">
        <w:t>2</w:t>
      </w:r>
      <w:r w:rsidR="007C2D0F" w:rsidRPr="007E37B8">
        <w:t>7</w:t>
      </w:r>
      <w:r w:rsidR="00577293" w:rsidRPr="007E37B8">
        <w:t xml:space="preserve"> rokov</w:t>
      </w:r>
      <w:r w:rsidR="00EA28EF" w:rsidRPr="007E37B8">
        <w:t xml:space="preserve"> (vrátane)</w:t>
      </w:r>
      <w:r w:rsidR="00577293" w:rsidRPr="007E37B8">
        <w:t>.</w:t>
      </w:r>
      <w:r w:rsidR="00446F9B" w:rsidRPr="007E37B8">
        <w:t xml:space="preserve"> </w:t>
      </w:r>
      <w:r w:rsidR="002F6B0F" w:rsidRPr="007E37B8">
        <w:t>Takmer dve tretiny</w:t>
      </w:r>
      <w:r w:rsidR="00EA28EF" w:rsidRPr="007E37B8">
        <w:t xml:space="preserve"> (65,</w:t>
      </w:r>
      <w:r w:rsidR="007C2D0F" w:rsidRPr="007E37B8">
        <w:t>79</w:t>
      </w:r>
      <w:r w:rsidR="00EA28EF" w:rsidRPr="007E37B8">
        <w:t> %)</w:t>
      </w:r>
      <w:r w:rsidR="00446F9B" w:rsidRPr="007E37B8">
        <w:t xml:space="preserve"> doktorandov v dennej forme štúdia mal</w:t>
      </w:r>
      <w:r w:rsidR="00C4049A" w:rsidRPr="007E37B8">
        <w:t>i</w:t>
      </w:r>
      <w:r w:rsidR="00446F9B" w:rsidRPr="007E37B8">
        <w:t xml:space="preserve"> vek do</w:t>
      </w:r>
      <w:r w:rsidR="00EC6F75" w:rsidRPr="007E37B8">
        <w:t> </w:t>
      </w:r>
      <w:r w:rsidR="00446F9B" w:rsidRPr="007E37B8">
        <w:t>27</w:t>
      </w:r>
      <w:r w:rsidR="00EC6F75" w:rsidRPr="007E37B8">
        <w:t> </w:t>
      </w:r>
      <w:r w:rsidR="00446F9B" w:rsidRPr="007E37B8">
        <w:t>rokov</w:t>
      </w:r>
      <w:r w:rsidR="00A553FC" w:rsidRPr="007E37B8">
        <w:t xml:space="preserve"> (vrátane)</w:t>
      </w:r>
      <w:r w:rsidR="00446F9B" w:rsidRPr="007E37B8">
        <w:t>, v externej forme štúdia bol</w:t>
      </w:r>
      <w:r w:rsidR="00C4049A" w:rsidRPr="007E37B8">
        <w:t>i</w:t>
      </w:r>
      <w:r w:rsidR="00446F9B" w:rsidRPr="007E37B8">
        <w:t xml:space="preserve"> </w:t>
      </w:r>
      <w:r w:rsidR="00EC4ED8" w:rsidRPr="007E37B8">
        <w:t>viac ako</w:t>
      </w:r>
      <w:r w:rsidR="00446F9B" w:rsidRPr="007E37B8">
        <w:t xml:space="preserve"> tri štvrtin</w:t>
      </w:r>
      <w:r w:rsidR="00C4049A" w:rsidRPr="007E37B8">
        <w:t>y</w:t>
      </w:r>
      <w:r w:rsidR="00446F9B" w:rsidRPr="007E37B8">
        <w:t xml:space="preserve"> doktorandov vo veku nad</w:t>
      </w:r>
      <w:r w:rsidR="00EC6F75" w:rsidRPr="007E37B8">
        <w:t> </w:t>
      </w:r>
      <w:r w:rsidR="00446F9B" w:rsidRPr="007E37B8">
        <w:t>29</w:t>
      </w:r>
      <w:r w:rsidR="00EC6F75" w:rsidRPr="007E37B8">
        <w:t> </w:t>
      </w:r>
      <w:r w:rsidR="00446F9B" w:rsidRPr="007E37B8">
        <w:t>rokov.</w:t>
      </w:r>
    </w:p>
    <w:p w:rsidR="00F77257" w:rsidRPr="007E37B8" w:rsidRDefault="00995E95">
      <w:pPr>
        <w:pStyle w:val="Zoznam1"/>
      </w:pPr>
      <w:r w:rsidRPr="007E37B8">
        <w:t xml:space="preserve">V priebehu roka </w:t>
      </w:r>
      <w:r w:rsidR="00C20F20" w:rsidRPr="007E37B8">
        <w:t>201</w:t>
      </w:r>
      <w:r w:rsidR="00E45AC2" w:rsidRPr="007E37B8">
        <w:t>5</w:t>
      </w:r>
      <w:r w:rsidR="00652A74" w:rsidRPr="007E37B8">
        <w:t xml:space="preserve"> </w:t>
      </w:r>
      <w:r w:rsidR="00652A74" w:rsidRPr="007E37B8">
        <w:rPr>
          <w:b/>
        </w:rPr>
        <w:t xml:space="preserve">riadne </w:t>
      </w:r>
      <w:r w:rsidR="00652A74" w:rsidRPr="007E37B8">
        <w:rPr>
          <w:b/>
          <w:bCs/>
        </w:rPr>
        <w:t>skončilo</w:t>
      </w:r>
      <w:r w:rsidR="00652A74" w:rsidRPr="007E37B8">
        <w:t xml:space="preserve"> vysokoškolské štúdium</w:t>
      </w:r>
      <w:r w:rsidRPr="007E37B8">
        <w:t xml:space="preserve"> </w:t>
      </w:r>
      <w:r w:rsidR="003162BB" w:rsidRPr="007E37B8">
        <w:t xml:space="preserve">(prvý až tretí stupeň) </w:t>
      </w:r>
      <w:r w:rsidR="00E45AC2" w:rsidRPr="007E37B8">
        <w:rPr>
          <w:b/>
        </w:rPr>
        <w:t>56 737</w:t>
      </w:r>
      <w:r w:rsidRPr="007E37B8">
        <w:rPr>
          <w:b/>
        </w:rPr>
        <w:t xml:space="preserve"> študentov</w:t>
      </w:r>
      <w:r w:rsidR="007F03DF" w:rsidRPr="007E37B8">
        <w:rPr>
          <w:b/>
        </w:rPr>
        <w:t xml:space="preserve"> </w:t>
      </w:r>
      <w:r w:rsidR="007F03DF" w:rsidRPr="007E37B8">
        <w:t>(medziročný pokles o</w:t>
      </w:r>
      <w:r w:rsidR="00E45AC2" w:rsidRPr="007E37B8">
        <w:t> 5 275</w:t>
      </w:r>
      <w:r w:rsidR="007F03DF" w:rsidRPr="007E37B8">
        <w:t xml:space="preserve"> absolventov)</w:t>
      </w:r>
      <w:r w:rsidRPr="007E37B8">
        <w:t xml:space="preserve">, z nich </w:t>
      </w:r>
      <w:r w:rsidR="00E45AC2" w:rsidRPr="007E37B8">
        <w:t>35 011</w:t>
      </w:r>
      <w:r w:rsidR="00877031" w:rsidRPr="007E37B8">
        <w:t xml:space="preserve"> (</w:t>
      </w:r>
      <w:r w:rsidR="00E45AC2" w:rsidRPr="007E37B8">
        <w:t>61,71 </w:t>
      </w:r>
      <w:r w:rsidRPr="007E37B8">
        <w:t>%</w:t>
      </w:r>
      <w:r w:rsidR="00877031" w:rsidRPr="007E37B8">
        <w:t>)</w:t>
      </w:r>
      <w:r w:rsidRPr="007E37B8">
        <w:t xml:space="preserve"> v spoločenských vedách, náukách a službách.</w:t>
      </w:r>
      <w:r w:rsidR="00F30201" w:rsidRPr="007E37B8">
        <w:t xml:space="preserve"> </w:t>
      </w:r>
      <w:r w:rsidR="00E13E3B" w:rsidRPr="007E37B8">
        <w:t>V rámci t</w:t>
      </w:r>
      <w:r w:rsidR="00457504" w:rsidRPr="007E37B8">
        <w:t xml:space="preserve">echnických vied a náuk skončilo štúdium spolu </w:t>
      </w:r>
      <w:r w:rsidR="00E45AC2" w:rsidRPr="007E37B8">
        <w:t>10 198</w:t>
      </w:r>
      <w:r w:rsidR="00080095" w:rsidRPr="007E37B8">
        <w:t xml:space="preserve"> študentov (17,</w:t>
      </w:r>
      <w:r w:rsidR="00E45AC2" w:rsidRPr="007E37B8">
        <w:t>97</w:t>
      </w:r>
      <w:r w:rsidR="00443491" w:rsidRPr="007E37B8">
        <w:t> </w:t>
      </w:r>
      <w:r w:rsidR="00457504" w:rsidRPr="007E37B8">
        <w:t>%).</w:t>
      </w:r>
      <w:r w:rsidR="009A2183" w:rsidRPr="007E37B8">
        <w:t xml:space="preserve"> Absolventi dokt</w:t>
      </w:r>
      <w:r w:rsidR="009E16E2" w:rsidRPr="007E37B8">
        <w:t xml:space="preserve">orandského štúdia tvorili </w:t>
      </w:r>
      <w:r w:rsidR="00457504" w:rsidRPr="007E37B8">
        <w:t>3,</w:t>
      </w:r>
      <w:r w:rsidR="00E45AC2" w:rsidRPr="007E37B8">
        <w:t>29 </w:t>
      </w:r>
      <w:r w:rsidR="009A2183" w:rsidRPr="007E37B8">
        <w:t>% z počtu absolventov.</w:t>
      </w:r>
    </w:p>
    <w:p w:rsidR="008031C8" w:rsidRPr="007E37B8" w:rsidRDefault="008031C8">
      <w:pPr>
        <w:pStyle w:val="Zoznam1"/>
      </w:pPr>
      <w:r w:rsidRPr="007E37B8">
        <w:t xml:space="preserve">Podrobnejšie údaje sú uvedené </w:t>
      </w:r>
      <w:r w:rsidRPr="007E37B8">
        <w:rPr>
          <w:b/>
        </w:rPr>
        <w:t>v tabuľkách č. 1 až 5.</w:t>
      </w:r>
    </w:p>
    <w:p w:rsidR="003D1987" w:rsidRPr="007E37B8" w:rsidRDefault="00D865E4">
      <w:pPr>
        <w:pStyle w:val="Zoznam1"/>
      </w:pPr>
      <w:r w:rsidRPr="007E37B8">
        <w:t>Podľa údajov Ú</w:t>
      </w:r>
      <w:r w:rsidR="00A47621" w:rsidRPr="007E37B8">
        <w:t>stredia</w:t>
      </w:r>
      <w:r w:rsidRPr="007E37B8">
        <w:t xml:space="preserve"> práce, sociálnych vecí a rodiny </w:t>
      </w:r>
      <w:r w:rsidR="004C4F33" w:rsidRPr="007E37B8">
        <w:t>SR</w:t>
      </w:r>
      <w:r w:rsidR="00081C17" w:rsidRPr="007E37B8">
        <w:t xml:space="preserve"> </w:t>
      </w:r>
      <w:r w:rsidRPr="007E37B8">
        <w:t>bolo v evidencii uchádzačov o zamestnanie v </w:t>
      </w:r>
      <w:r w:rsidR="00854358" w:rsidRPr="007E37B8">
        <w:t>decembri</w:t>
      </w:r>
      <w:r w:rsidRPr="007E37B8">
        <w:t xml:space="preserve"> </w:t>
      </w:r>
      <w:r w:rsidR="00C20F20" w:rsidRPr="007E37B8">
        <w:t>201</w:t>
      </w:r>
      <w:r w:rsidR="00D86635" w:rsidRPr="007E37B8">
        <w:t>5</w:t>
      </w:r>
      <w:r w:rsidRPr="007E37B8">
        <w:t xml:space="preserve"> z verejných a súkromných vysokých škôl </w:t>
      </w:r>
      <w:r w:rsidR="00D86635" w:rsidRPr="007E37B8">
        <w:rPr>
          <w:b/>
        </w:rPr>
        <w:t>4 734</w:t>
      </w:r>
      <w:r w:rsidR="00413D4B" w:rsidRPr="007E37B8">
        <w:t xml:space="preserve"> </w:t>
      </w:r>
      <w:r w:rsidRPr="007E37B8">
        <w:t xml:space="preserve">uchádzačov </w:t>
      </w:r>
      <w:r w:rsidR="00F4652B" w:rsidRPr="007E37B8">
        <w:t>- absolventov vysokých škôl</w:t>
      </w:r>
      <w:r w:rsidR="00305DA7" w:rsidRPr="007E37B8">
        <w:rPr>
          <w:rStyle w:val="Odkaznapoznmkupodiarou"/>
        </w:rPr>
        <w:footnoteReference w:id="3"/>
      </w:r>
      <w:r w:rsidR="00EC3F20" w:rsidRPr="007E37B8">
        <w:rPr>
          <w:vertAlign w:val="superscript"/>
        </w:rPr>
        <w:t>)</w:t>
      </w:r>
      <w:r w:rsidR="0064322F" w:rsidRPr="007E37B8">
        <w:t xml:space="preserve">, z ktorých bolo </w:t>
      </w:r>
      <w:r w:rsidR="00D86635" w:rsidRPr="007E37B8">
        <w:rPr>
          <w:b/>
        </w:rPr>
        <w:t>3 768</w:t>
      </w:r>
      <w:r w:rsidR="0064322F" w:rsidRPr="007E37B8">
        <w:t xml:space="preserve"> absolventov </w:t>
      </w:r>
      <w:r w:rsidR="00456705" w:rsidRPr="007E37B8">
        <w:t>druhého</w:t>
      </w:r>
      <w:r w:rsidR="00E50486" w:rsidRPr="007E37B8">
        <w:t>,</w:t>
      </w:r>
      <w:r w:rsidR="00456705" w:rsidRPr="007E37B8">
        <w:t> </w:t>
      </w:r>
      <w:r w:rsidR="00D86635" w:rsidRPr="007E37B8">
        <w:rPr>
          <w:b/>
        </w:rPr>
        <w:t>962</w:t>
      </w:r>
      <w:r w:rsidR="0064322F" w:rsidRPr="007E37B8">
        <w:t xml:space="preserve"> absolventov </w:t>
      </w:r>
      <w:r w:rsidR="003E02BD" w:rsidRPr="007E37B8">
        <w:t>prvého</w:t>
      </w:r>
      <w:r w:rsidR="00E50486" w:rsidRPr="007E37B8">
        <w:t xml:space="preserve"> a </w:t>
      </w:r>
      <w:r w:rsidR="00D86635" w:rsidRPr="007E37B8">
        <w:t>štyria</w:t>
      </w:r>
      <w:r w:rsidR="00E50486" w:rsidRPr="007E37B8">
        <w:t xml:space="preserve"> absolventi tretieho</w:t>
      </w:r>
      <w:r w:rsidR="0064322F" w:rsidRPr="007E37B8">
        <w:t xml:space="preserve"> stupňa.</w:t>
      </w:r>
      <w:r w:rsidR="00FC3AAB" w:rsidRPr="007E37B8">
        <w:t xml:space="preserve"> Z </w:t>
      </w:r>
      <w:r w:rsidR="00A47621" w:rsidRPr="007E37B8">
        <w:t xml:space="preserve">celkového počtu evidovaných absolventov </w:t>
      </w:r>
      <w:r w:rsidR="00EE71D6" w:rsidRPr="007E37B8">
        <w:t xml:space="preserve">verejných a súkromných </w:t>
      </w:r>
      <w:r w:rsidR="00A47621" w:rsidRPr="007E37B8">
        <w:t xml:space="preserve">vysokých škôl bolo </w:t>
      </w:r>
      <w:r w:rsidR="00D86635" w:rsidRPr="007E37B8">
        <w:t>7,08 </w:t>
      </w:r>
      <w:r w:rsidR="00F4652B" w:rsidRPr="007E37B8">
        <w:t xml:space="preserve">% v evidencii </w:t>
      </w:r>
      <w:r w:rsidR="00FA287F" w:rsidRPr="007E37B8">
        <w:t xml:space="preserve">viac ako </w:t>
      </w:r>
      <w:r w:rsidR="007A78B2" w:rsidRPr="007E37B8">
        <w:t>dvanásť</w:t>
      </w:r>
      <w:r w:rsidR="00FA287F" w:rsidRPr="007E37B8">
        <w:t xml:space="preserve"> mesiacov</w:t>
      </w:r>
      <w:r w:rsidR="00F4652B" w:rsidRPr="007E37B8">
        <w:t>.</w:t>
      </w:r>
      <w:r w:rsidR="007A78B2" w:rsidRPr="007E37B8">
        <w:t xml:space="preserve"> Najviac absolventov bolo v evidencii </w:t>
      </w:r>
      <w:r w:rsidR="00E50486" w:rsidRPr="007E37B8">
        <w:t>sedem až deväť</w:t>
      </w:r>
      <w:r w:rsidR="00456705" w:rsidRPr="007E37B8">
        <w:t xml:space="preserve"> </w:t>
      </w:r>
      <w:r w:rsidR="007A78B2" w:rsidRPr="007E37B8">
        <w:t>mesiacov (</w:t>
      </w:r>
      <w:r w:rsidR="00713CD7" w:rsidRPr="007E37B8">
        <w:t>56,76</w:t>
      </w:r>
      <w:r w:rsidR="00E50486" w:rsidRPr="007E37B8">
        <w:t> </w:t>
      </w:r>
      <w:r w:rsidR="007A78B2" w:rsidRPr="007E37B8">
        <w:t>%).</w:t>
      </w:r>
      <w:r w:rsidR="00E50486" w:rsidRPr="007E37B8">
        <w:t xml:space="preserve"> </w:t>
      </w:r>
    </w:p>
    <w:p w:rsidR="00652A74" w:rsidRPr="007E37B8" w:rsidRDefault="00652A74" w:rsidP="00652A74">
      <w:pPr>
        <w:pStyle w:val="Nadpis4"/>
        <w:rPr>
          <w:lang w:val="sk-SK"/>
        </w:rPr>
      </w:pPr>
      <w:bookmarkStart w:id="32" w:name="_Toc136920248"/>
      <w:bookmarkStart w:id="33" w:name="_Toc264838382"/>
      <w:bookmarkStart w:id="34" w:name="_Toc461012161"/>
      <w:r w:rsidRPr="007E37B8">
        <w:rPr>
          <w:lang w:val="sk-SK"/>
        </w:rPr>
        <w:t>Prijímacie konani</w:t>
      </w:r>
      <w:bookmarkEnd w:id="32"/>
      <w:r w:rsidR="0050782E" w:rsidRPr="007E37B8">
        <w:rPr>
          <w:lang w:val="sk-SK"/>
        </w:rPr>
        <w:t>e</w:t>
      </w:r>
      <w:r w:rsidR="002265C3" w:rsidRPr="007E37B8">
        <w:rPr>
          <w:lang w:val="sk-SK"/>
        </w:rPr>
        <w:t xml:space="preserve"> na 1. stup</w:t>
      </w:r>
      <w:bookmarkEnd w:id="33"/>
      <w:r w:rsidR="002265C3" w:rsidRPr="007E37B8">
        <w:rPr>
          <w:lang w:val="sk-SK"/>
        </w:rPr>
        <w:t>eň</w:t>
      </w:r>
      <w:bookmarkEnd w:id="34"/>
    </w:p>
    <w:p w:rsidR="00877031" w:rsidRPr="00C327CE" w:rsidRDefault="001F2EB7" w:rsidP="00123D59">
      <w:pPr>
        <w:pStyle w:val="Zoznam1"/>
        <w:rPr>
          <w:strike/>
        </w:rPr>
      </w:pPr>
      <w:r w:rsidRPr="007E37B8">
        <w:t>V ostatných rokoch</w:t>
      </w:r>
      <w:r w:rsidR="009C57FB" w:rsidRPr="007E37B8">
        <w:t xml:space="preserve"> klesá počet uchádzačov o štúdium na vysokých školách (v prvom stupni vysokoškolského vzdelávania, resp. v študijných programoch spojeného prvého a druhého stupňa). V roku </w:t>
      </w:r>
      <w:r w:rsidRPr="007E37B8">
        <w:t>201</w:t>
      </w:r>
      <w:r w:rsidR="00C15E49" w:rsidRPr="007E37B8">
        <w:t>5</w:t>
      </w:r>
      <w:r w:rsidR="009C57FB" w:rsidRPr="007E37B8">
        <w:t xml:space="preserve"> bolo podaných </w:t>
      </w:r>
      <w:r w:rsidR="00C15E49" w:rsidRPr="007E37B8">
        <w:t>79</w:t>
      </w:r>
      <w:r w:rsidR="002B0423" w:rsidRPr="007E37B8">
        <w:t> </w:t>
      </w:r>
      <w:r w:rsidR="00C15E49" w:rsidRPr="007E37B8">
        <w:t>114</w:t>
      </w:r>
      <w:r w:rsidR="00AC6D12" w:rsidRPr="007E37B8">
        <w:t xml:space="preserve"> (v prípade žien </w:t>
      </w:r>
      <w:r w:rsidR="00C15E49" w:rsidRPr="007E37B8">
        <w:t>47</w:t>
      </w:r>
      <w:r w:rsidR="002B0423" w:rsidRPr="007E37B8">
        <w:t> </w:t>
      </w:r>
      <w:r w:rsidR="00C15E49" w:rsidRPr="007E37B8">
        <w:t>279</w:t>
      </w:r>
      <w:r w:rsidR="00AC6D12" w:rsidRPr="007E37B8">
        <w:t>)</w:t>
      </w:r>
      <w:r w:rsidR="009C57FB" w:rsidRPr="007E37B8">
        <w:t xml:space="preserve"> prihlášok</w:t>
      </w:r>
      <w:r w:rsidR="00D35F99" w:rsidRPr="007E37B8">
        <w:rPr>
          <w:rStyle w:val="Odkaznapoznmkupodiarou"/>
        </w:rPr>
        <w:footnoteReference w:id="4"/>
      </w:r>
      <w:r w:rsidR="00702608">
        <w:rPr>
          <w:vertAlign w:val="superscript"/>
        </w:rPr>
        <w:t>)</w:t>
      </w:r>
      <w:r w:rsidR="009C57FB" w:rsidRPr="007E37B8">
        <w:t>, čo je o</w:t>
      </w:r>
      <w:r w:rsidR="00C15E49" w:rsidRPr="007E37B8">
        <w:t> 7</w:t>
      </w:r>
      <w:r w:rsidR="002B0423" w:rsidRPr="007E37B8">
        <w:t> </w:t>
      </w:r>
      <w:r w:rsidR="00C15E49" w:rsidRPr="007E37B8">
        <w:t>995</w:t>
      </w:r>
      <w:r w:rsidR="009C57FB" w:rsidRPr="007E37B8">
        <w:t xml:space="preserve"> prihlášok menej ako v predchádzajúcom roku</w:t>
      </w:r>
      <w:r w:rsidR="005C595F" w:rsidRPr="007E37B8">
        <w:t>.</w:t>
      </w:r>
      <w:r w:rsidR="009C57FB" w:rsidRPr="007E37B8">
        <w:t xml:space="preserve"> </w:t>
      </w:r>
      <w:r w:rsidR="00D35F99" w:rsidRPr="007E37B8">
        <w:rPr>
          <w:b/>
        </w:rPr>
        <w:t>P</w:t>
      </w:r>
      <w:r w:rsidR="009C57FB" w:rsidRPr="007E37B8">
        <w:rPr>
          <w:b/>
        </w:rPr>
        <w:t xml:space="preserve">očet uchádzajúcich </w:t>
      </w:r>
      <w:r w:rsidR="004860A0" w:rsidRPr="007E37B8">
        <w:rPr>
          <w:b/>
        </w:rPr>
        <w:t xml:space="preserve">sa </w:t>
      </w:r>
      <w:r w:rsidR="00D35F99" w:rsidRPr="007E37B8">
        <w:rPr>
          <w:b/>
        </w:rPr>
        <w:t xml:space="preserve">o štúdium </w:t>
      </w:r>
      <w:r w:rsidR="009C57FB" w:rsidRPr="007E37B8">
        <w:rPr>
          <w:b/>
        </w:rPr>
        <w:t xml:space="preserve">klesol na </w:t>
      </w:r>
      <w:r w:rsidR="00C15E49" w:rsidRPr="007E37B8">
        <w:rPr>
          <w:b/>
        </w:rPr>
        <w:t>45</w:t>
      </w:r>
      <w:r w:rsidR="002B0423" w:rsidRPr="007E37B8">
        <w:t> </w:t>
      </w:r>
      <w:r w:rsidR="00C15E49" w:rsidRPr="007E37B8">
        <w:rPr>
          <w:b/>
        </w:rPr>
        <w:t>597</w:t>
      </w:r>
      <w:r w:rsidR="00D35F99" w:rsidRPr="007E37B8">
        <w:rPr>
          <w:b/>
        </w:rPr>
        <w:t xml:space="preserve"> občanov SR</w:t>
      </w:r>
      <w:r w:rsidR="00AC6D12" w:rsidRPr="007E37B8">
        <w:t xml:space="preserve"> (v prípade žien na </w:t>
      </w:r>
      <w:r w:rsidR="00C15E49" w:rsidRPr="007E37B8">
        <w:t>25</w:t>
      </w:r>
      <w:r w:rsidR="002B0423" w:rsidRPr="007E37B8">
        <w:t> </w:t>
      </w:r>
      <w:r w:rsidR="00C15E49" w:rsidRPr="007E37B8">
        <w:t>504</w:t>
      </w:r>
      <w:r w:rsidR="00AC6D12" w:rsidRPr="007E37B8">
        <w:t>)</w:t>
      </w:r>
      <w:r w:rsidR="009C57FB" w:rsidRPr="007E37B8">
        <w:t>.</w:t>
      </w:r>
      <w:r w:rsidR="005567D2" w:rsidRPr="007E37B8">
        <w:t xml:space="preserve"> Kým počet 19-ročných klesol medzi rokmi 200</w:t>
      </w:r>
      <w:r w:rsidR="00C15E49" w:rsidRPr="007E37B8">
        <w:t>5</w:t>
      </w:r>
      <w:r w:rsidR="005567D2" w:rsidRPr="007E37B8">
        <w:t xml:space="preserve"> – 201</w:t>
      </w:r>
      <w:r w:rsidR="00C15E49" w:rsidRPr="007E37B8">
        <w:t>5</w:t>
      </w:r>
      <w:r w:rsidR="005567D2" w:rsidRPr="007E37B8">
        <w:t xml:space="preserve"> o</w:t>
      </w:r>
      <w:r w:rsidR="00C15E49" w:rsidRPr="007E37B8">
        <w:t> 30,55</w:t>
      </w:r>
      <w:r w:rsidR="002B0423" w:rsidRPr="007E37B8">
        <w:t> </w:t>
      </w:r>
      <w:r w:rsidR="005567D2" w:rsidRPr="007E37B8">
        <w:t xml:space="preserve">%, počet uchádzačov </w:t>
      </w:r>
      <w:r w:rsidR="0088612D" w:rsidRPr="007E37B8">
        <w:t xml:space="preserve">(občanov SR) </w:t>
      </w:r>
      <w:r w:rsidR="005567D2" w:rsidRPr="007E37B8">
        <w:t>o vysokoškolské štúdium za toto obdobie klesol o</w:t>
      </w:r>
      <w:r w:rsidR="00C15E49" w:rsidRPr="007E37B8">
        <w:t> 42,57</w:t>
      </w:r>
      <w:r w:rsidR="002B0423" w:rsidRPr="007E37B8">
        <w:t> </w:t>
      </w:r>
      <w:r w:rsidR="0088612D" w:rsidRPr="007E37B8">
        <w:t>%.</w:t>
      </w:r>
    </w:p>
    <w:p w:rsidR="00C327CE" w:rsidRDefault="00C327CE" w:rsidP="00123D59">
      <w:pPr>
        <w:pStyle w:val="Zoznam1"/>
        <w:numPr>
          <w:ilvl w:val="0"/>
          <w:numId w:val="0"/>
        </w:numPr>
      </w:pPr>
      <w:r>
        <w:rPr>
          <w:noProof/>
          <w:lang w:eastAsia="sk-SK"/>
        </w:rPr>
        <w:drawing>
          <wp:inline distT="0" distB="0" distL="0" distR="0" wp14:anchorId="7DE58F18" wp14:editId="6AAF96DC">
            <wp:extent cx="5676900" cy="2781300"/>
            <wp:effectExtent l="0" t="0" r="19050" b="19050"/>
            <wp:docPr id="15" name="Graf 15"/>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tbl>
      <w:tblPr>
        <w:tblW w:w="9391" w:type="dxa"/>
        <w:tblLook w:val="00A0" w:firstRow="1" w:lastRow="0" w:firstColumn="1" w:lastColumn="0" w:noHBand="0" w:noVBand="0"/>
      </w:tblPr>
      <w:tblGrid>
        <w:gridCol w:w="9391"/>
      </w:tblGrid>
      <w:tr w:rsidR="00904097" w:rsidRPr="00AC0841" w:rsidTr="007122C4">
        <w:trPr>
          <w:trHeight w:val="974"/>
        </w:trPr>
        <w:tc>
          <w:tcPr>
            <w:tcW w:w="9391" w:type="dxa"/>
          </w:tcPr>
          <w:p w:rsidR="0010734E" w:rsidRPr="00AC0841" w:rsidRDefault="00673F15" w:rsidP="00015971">
            <w:pPr>
              <w:pStyle w:val="Popis"/>
              <w:jc w:val="center"/>
            </w:pPr>
            <w:bookmarkStart w:id="35" w:name="_Toc427744998"/>
            <w:r w:rsidRPr="00867F51">
              <w:t xml:space="preserve">Graf č. </w:t>
            </w:r>
            <w:fldSimple w:instr=" SEQ Graf_č. \* ARABIC ">
              <w:r w:rsidR="000253E4">
                <w:rPr>
                  <w:noProof/>
                </w:rPr>
                <w:t>2</w:t>
              </w:r>
            </w:fldSimple>
            <w:r w:rsidR="00904097" w:rsidRPr="00867F51">
              <w:t xml:space="preserve"> Vývoj počtu prihlášok, prijatí a</w:t>
            </w:r>
            <w:r w:rsidR="00D34AA3" w:rsidRPr="00867F51">
              <w:t> </w:t>
            </w:r>
            <w:r w:rsidR="00904097" w:rsidRPr="00867F51">
              <w:t>zápisov</w:t>
            </w:r>
            <w:r w:rsidR="00D34AA3" w:rsidRPr="00867F51">
              <w:t xml:space="preserve">, </w:t>
            </w:r>
            <w:r w:rsidR="00904097" w:rsidRPr="00867F51">
              <w:t>prihlásených</w:t>
            </w:r>
            <w:r w:rsidR="00D34AA3" w:rsidRPr="00867F51">
              <w:t xml:space="preserve"> (fyzické osoby)</w:t>
            </w:r>
            <w:r w:rsidR="00904097" w:rsidRPr="00867F51">
              <w:t>, prijatých</w:t>
            </w:r>
            <w:r w:rsidR="00D34AA3" w:rsidRPr="00867F51">
              <w:t xml:space="preserve"> (fyzické osoby)</w:t>
            </w:r>
            <w:r w:rsidR="00904097" w:rsidRPr="00867F51">
              <w:t xml:space="preserve"> a zapísaných (fyzické osoby)</w:t>
            </w:r>
            <w:r w:rsidR="00831F1E" w:rsidRPr="00867F51">
              <w:t xml:space="preserve"> – fyzická osoba je za všetky školy zohľadnená len raz, aj keď sa zúčastnila viacerých prijímacích konaní.</w:t>
            </w:r>
            <w:bookmarkEnd w:id="35"/>
          </w:p>
        </w:tc>
      </w:tr>
    </w:tbl>
    <w:p w:rsidR="0088612D" w:rsidRPr="007E37B8" w:rsidRDefault="0088612D" w:rsidP="00123D59">
      <w:pPr>
        <w:pStyle w:val="Zoznam1"/>
      </w:pPr>
      <w:r w:rsidRPr="007E37B8">
        <w:lastRenderedPageBreak/>
        <w:t xml:space="preserve">V roku </w:t>
      </w:r>
      <w:r w:rsidR="00BD0EE4" w:rsidRPr="007E37B8">
        <w:t>2015</w:t>
      </w:r>
      <w:r w:rsidRPr="007E37B8">
        <w:t xml:space="preserve"> sa na každých 100 prijatých uchádzačov nezapísalo na štúdium </w:t>
      </w:r>
      <w:r w:rsidR="00456705" w:rsidRPr="007E37B8">
        <w:t xml:space="preserve">jedenásť </w:t>
      </w:r>
      <w:r w:rsidRPr="007E37B8">
        <w:t xml:space="preserve">uchádzačov. Celkovo bolo </w:t>
      </w:r>
      <w:r w:rsidRPr="007E37B8">
        <w:rPr>
          <w:b/>
        </w:rPr>
        <w:t>prijatých</w:t>
      </w:r>
      <w:r w:rsidRPr="007E37B8">
        <w:t xml:space="preserve"> na štúdium </w:t>
      </w:r>
      <w:r w:rsidR="00BD0EE4" w:rsidRPr="007E37B8">
        <w:rPr>
          <w:b/>
        </w:rPr>
        <w:t>39</w:t>
      </w:r>
      <w:r w:rsidR="002B0423" w:rsidRPr="007E37B8">
        <w:t> </w:t>
      </w:r>
      <w:r w:rsidR="00BD0EE4" w:rsidRPr="007E37B8">
        <w:rPr>
          <w:b/>
        </w:rPr>
        <w:t>924</w:t>
      </w:r>
      <w:r w:rsidRPr="007E37B8">
        <w:rPr>
          <w:b/>
        </w:rPr>
        <w:t xml:space="preserve"> uchádzačov</w:t>
      </w:r>
      <w:r w:rsidRPr="007E37B8">
        <w:t xml:space="preserve"> a </w:t>
      </w:r>
      <w:r w:rsidRPr="007E37B8">
        <w:rPr>
          <w:b/>
        </w:rPr>
        <w:t xml:space="preserve">zapísalo sa </w:t>
      </w:r>
      <w:r w:rsidR="007A18AE" w:rsidRPr="007E37B8">
        <w:rPr>
          <w:b/>
        </w:rPr>
        <w:t>3</w:t>
      </w:r>
      <w:r w:rsidR="00BD0EE4" w:rsidRPr="007E37B8">
        <w:rPr>
          <w:b/>
        </w:rPr>
        <w:t>5</w:t>
      </w:r>
      <w:r w:rsidR="008A7B73" w:rsidRPr="007E37B8">
        <w:t> </w:t>
      </w:r>
      <w:r w:rsidR="00BD0EE4" w:rsidRPr="007E37B8">
        <w:rPr>
          <w:b/>
        </w:rPr>
        <w:t>361</w:t>
      </w:r>
      <w:r w:rsidR="008A7B73" w:rsidRPr="007E37B8">
        <w:rPr>
          <w:b/>
        </w:rPr>
        <w:t> </w:t>
      </w:r>
      <w:r w:rsidRPr="007E37B8">
        <w:t xml:space="preserve">uchádzačov (fyzických osôb). Najviac, </w:t>
      </w:r>
      <w:r w:rsidR="007A18AE" w:rsidRPr="007E37B8">
        <w:t>2</w:t>
      </w:r>
      <w:r w:rsidR="00BD0EE4" w:rsidRPr="007E37B8">
        <w:t>5</w:t>
      </w:r>
      <w:r w:rsidR="0061708F" w:rsidRPr="007E37B8">
        <w:t> </w:t>
      </w:r>
      <w:r w:rsidR="00BD0EE4" w:rsidRPr="007E37B8">
        <w:t>564</w:t>
      </w:r>
      <w:r w:rsidRPr="007E37B8">
        <w:t xml:space="preserve"> uchádzačov</w:t>
      </w:r>
      <w:r w:rsidR="004860A0" w:rsidRPr="007E37B8">
        <w:t>,</w:t>
      </w:r>
      <w:r w:rsidRPr="007E37B8">
        <w:t xml:space="preserve"> podalo prihlášku na štúdium spoločenských vied, náuk a služieb, z nich </w:t>
      </w:r>
      <w:r w:rsidR="00E70F38" w:rsidRPr="007E37B8">
        <w:t>8</w:t>
      </w:r>
      <w:r w:rsidR="00BD0EE4" w:rsidRPr="007E37B8">
        <w:t>6</w:t>
      </w:r>
      <w:r w:rsidRPr="007E37B8">
        <w:t>,</w:t>
      </w:r>
      <w:r w:rsidR="00BD0EE4" w:rsidRPr="007E37B8">
        <w:t>13 </w:t>
      </w:r>
      <w:r w:rsidRPr="007E37B8">
        <w:t xml:space="preserve">% bolo na štúdium prijatých a zapísalo sa </w:t>
      </w:r>
      <w:r w:rsidR="00BD0EE4" w:rsidRPr="007E37B8">
        <w:t>18</w:t>
      </w:r>
      <w:r w:rsidR="001A3A9C" w:rsidRPr="007E37B8">
        <w:t> </w:t>
      </w:r>
      <w:r w:rsidR="00BD0EE4" w:rsidRPr="007E37B8">
        <w:t>618</w:t>
      </w:r>
      <w:r w:rsidRPr="007E37B8">
        <w:t xml:space="preserve"> uchádzačov, čo je 84,</w:t>
      </w:r>
      <w:r w:rsidR="00BD0EE4" w:rsidRPr="007E37B8">
        <w:t>56</w:t>
      </w:r>
      <w:r w:rsidR="007A18AE" w:rsidRPr="007E37B8">
        <w:t> </w:t>
      </w:r>
      <w:r w:rsidRPr="007E37B8">
        <w:t>% z prijatých na študijné programy patriace do tejto skupiny štud</w:t>
      </w:r>
      <w:r w:rsidR="002265C3" w:rsidRPr="007E37B8">
        <w:t>ijných odborov.</w:t>
      </w:r>
      <w:r w:rsidR="00AC6D12" w:rsidRPr="007E37B8">
        <w:t xml:space="preserve"> V prípade žien bolo na štúdium prijatých 2</w:t>
      </w:r>
      <w:r w:rsidR="00BD0EE4" w:rsidRPr="007E37B8">
        <w:t>2</w:t>
      </w:r>
      <w:r w:rsidR="008A7B73" w:rsidRPr="007E37B8">
        <w:t> </w:t>
      </w:r>
      <w:r w:rsidR="00BD0EE4" w:rsidRPr="007E37B8">
        <w:t>135</w:t>
      </w:r>
      <w:r w:rsidR="008A7B73" w:rsidRPr="007E37B8">
        <w:t> </w:t>
      </w:r>
      <w:r w:rsidR="00AC6D12" w:rsidRPr="007E37B8">
        <w:t xml:space="preserve">uchádzačiek a zapísalo sa </w:t>
      </w:r>
      <w:r w:rsidR="00BD0EE4" w:rsidRPr="007E37B8">
        <w:t>19 549</w:t>
      </w:r>
      <w:r w:rsidR="00AC6D12" w:rsidRPr="007E37B8">
        <w:t xml:space="preserve"> uchádzačiek (fyzických osôb). Najviac 1</w:t>
      </w:r>
      <w:r w:rsidR="00BD0EE4" w:rsidRPr="007E37B8">
        <w:t>6</w:t>
      </w:r>
      <w:r w:rsidR="008A7B73" w:rsidRPr="007E37B8">
        <w:t> </w:t>
      </w:r>
      <w:r w:rsidR="00BD0EE4" w:rsidRPr="007E37B8">
        <w:t>775</w:t>
      </w:r>
      <w:r w:rsidR="008A7B73" w:rsidRPr="007E37B8">
        <w:t> </w:t>
      </w:r>
      <w:r w:rsidR="00AC6D12" w:rsidRPr="007E37B8">
        <w:t>uchádzačiek, podalo prihlášku na štúdium spoločenských vied, náuk a služieb, z nich 8</w:t>
      </w:r>
      <w:r w:rsidR="00BD0EE4" w:rsidRPr="007E37B8">
        <w:t>7</w:t>
      </w:r>
      <w:r w:rsidR="00AC6D12" w:rsidRPr="007E37B8">
        <w:t>,</w:t>
      </w:r>
      <w:r w:rsidR="00BD0EE4" w:rsidRPr="007E37B8">
        <w:t>39 </w:t>
      </w:r>
      <w:r w:rsidR="00AC6D12" w:rsidRPr="007E37B8">
        <w:t>% bolo na štúdium prijatých a zapísalo sa 1</w:t>
      </w:r>
      <w:r w:rsidR="00BD0EE4" w:rsidRPr="007E37B8">
        <w:t>2</w:t>
      </w:r>
      <w:r w:rsidR="00AC6D12" w:rsidRPr="007E37B8">
        <w:t> </w:t>
      </w:r>
      <w:r w:rsidR="00BD0EE4" w:rsidRPr="007E37B8">
        <w:t>405</w:t>
      </w:r>
      <w:r w:rsidR="00AC6D12" w:rsidRPr="007E37B8">
        <w:t xml:space="preserve"> uchádzačiek, čo je 84,6</w:t>
      </w:r>
      <w:r w:rsidR="00BD0EE4" w:rsidRPr="007E37B8">
        <w:t>2</w:t>
      </w:r>
      <w:r w:rsidR="00AC6D12" w:rsidRPr="007E37B8">
        <w:t> % z prijatých na študijné programy patriace do tejto skupiny študijných odborov.</w:t>
      </w:r>
    </w:p>
    <w:p w:rsidR="009C57FB" w:rsidRPr="007E37B8" w:rsidRDefault="009C57FB" w:rsidP="00123D59">
      <w:pPr>
        <w:pStyle w:val="Zoznam1"/>
      </w:pPr>
      <w:r w:rsidRPr="007E37B8">
        <w:t xml:space="preserve">Najväčšia skupina uchádzačov o vysokoškolské štúdium mala </w:t>
      </w:r>
      <w:r w:rsidRPr="007E37B8">
        <w:rPr>
          <w:b/>
        </w:rPr>
        <w:t>menej ako 20 rokov</w:t>
      </w:r>
      <w:r w:rsidR="00635F4F" w:rsidRPr="007E37B8">
        <w:rPr>
          <w:b/>
        </w:rPr>
        <w:t xml:space="preserve"> </w:t>
      </w:r>
      <w:r w:rsidR="00A80A09" w:rsidRPr="007E37B8">
        <w:rPr>
          <w:b/>
        </w:rPr>
        <w:t>(</w:t>
      </w:r>
      <w:r w:rsidR="00635F4F" w:rsidRPr="007E37B8">
        <w:rPr>
          <w:b/>
        </w:rPr>
        <w:t>vrátane</w:t>
      </w:r>
      <w:r w:rsidR="00A80A09" w:rsidRPr="007E37B8">
        <w:rPr>
          <w:b/>
        </w:rPr>
        <w:t>)</w:t>
      </w:r>
      <w:r w:rsidRPr="007E37B8">
        <w:rPr>
          <w:b/>
        </w:rPr>
        <w:t xml:space="preserve"> </w:t>
      </w:r>
      <w:r w:rsidRPr="007E37B8">
        <w:t>(6</w:t>
      </w:r>
      <w:r w:rsidR="002B0423" w:rsidRPr="007E37B8">
        <w:t>0</w:t>
      </w:r>
      <w:r w:rsidRPr="007E37B8">
        <w:t>,</w:t>
      </w:r>
      <w:r w:rsidR="002B0423" w:rsidRPr="007E37B8">
        <w:t>60 </w:t>
      </w:r>
      <w:r w:rsidR="00AC6D12" w:rsidRPr="007E37B8">
        <w:t>%</w:t>
      </w:r>
      <w:r w:rsidRPr="007E37B8">
        <w:t xml:space="preserve">, v prípade </w:t>
      </w:r>
      <w:r w:rsidRPr="007E37B8">
        <w:rPr>
          <w:b/>
        </w:rPr>
        <w:t>dennej formy štúdia 7</w:t>
      </w:r>
      <w:r w:rsidR="009F46CB" w:rsidRPr="007E37B8">
        <w:rPr>
          <w:b/>
        </w:rPr>
        <w:t>2</w:t>
      </w:r>
      <w:r w:rsidRPr="007E37B8">
        <w:rPr>
          <w:b/>
        </w:rPr>
        <w:t>,</w:t>
      </w:r>
      <w:r w:rsidR="002B0423" w:rsidRPr="007E37B8">
        <w:rPr>
          <w:b/>
        </w:rPr>
        <w:t>06</w:t>
      </w:r>
      <w:r w:rsidR="002B0423" w:rsidRPr="007E37B8">
        <w:t> </w:t>
      </w:r>
      <w:r w:rsidRPr="007E37B8">
        <w:rPr>
          <w:b/>
        </w:rPr>
        <w:t>% z uchádzačov</w:t>
      </w:r>
      <w:r w:rsidRPr="007E37B8">
        <w:t xml:space="preserve">). Maturujúci v roku </w:t>
      </w:r>
      <w:r w:rsidR="00950172" w:rsidRPr="007E37B8">
        <w:t>201</w:t>
      </w:r>
      <w:r w:rsidR="00C420D3" w:rsidRPr="007E37B8">
        <w:t>5</w:t>
      </w:r>
      <w:r w:rsidRPr="007E37B8">
        <w:t xml:space="preserve"> tvorili z uchádzačov 5</w:t>
      </w:r>
      <w:r w:rsidR="00C420D3" w:rsidRPr="007E37B8">
        <w:t>4</w:t>
      </w:r>
      <w:r w:rsidRPr="007E37B8">
        <w:t>,</w:t>
      </w:r>
      <w:r w:rsidR="00C420D3" w:rsidRPr="007E37B8">
        <w:t>78</w:t>
      </w:r>
      <w:r w:rsidRPr="007E37B8">
        <w:t xml:space="preserve"> % (v dennej forme štúdia 6</w:t>
      </w:r>
      <w:r w:rsidR="00950172" w:rsidRPr="007E37B8">
        <w:t>5</w:t>
      </w:r>
      <w:r w:rsidRPr="007E37B8">
        <w:t>,</w:t>
      </w:r>
      <w:r w:rsidR="00C420D3" w:rsidRPr="007E37B8">
        <w:t>3</w:t>
      </w:r>
      <w:r w:rsidR="00B15459" w:rsidRPr="007E37B8">
        <w:t>4</w:t>
      </w:r>
      <w:r w:rsidR="002B0423" w:rsidRPr="007E37B8">
        <w:t> </w:t>
      </w:r>
      <w:r w:rsidRPr="007E37B8">
        <w:t>%</w:t>
      </w:r>
      <w:r w:rsidR="0019606A">
        <w:t>; v externej forme 10,67 %</w:t>
      </w:r>
      <w:r w:rsidRPr="007E37B8">
        <w:t>).</w:t>
      </w:r>
    </w:p>
    <w:p w:rsidR="009C57FB" w:rsidRPr="007E37B8" w:rsidRDefault="009C57FB" w:rsidP="00123D59">
      <w:pPr>
        <w:pStyle w:val="Zoznam1"/>
      </w:pPr>
      <w:r w:rsidRPr="007E37B8">
        <w:t>Podľa štatistických údajov v školskom roku 201</w:t>
      </w:r>
      <w:r w:rsidR="00876917" w:rsidRPr="007E37B8">
        <w:t>4</w:t>
      </w:r>
      <w:r w:rsidRPr="007E37B8">
        <w:t>/201</w:t>
      </w:r>
      <w:r w:rsidR="00876917" w:rsidRPr="007E37B8">
        <w:t>5</w:t>
      </w:r>
      <w:r w:rsidRPr="007E37B8">
        <w:t xml:space="preserve"> absolvovalo strednú školu s maturitou </w:t>
      </w:r>
      <w:r w:rsidR="00B15459" w:rsidRPr="007E37B8">
        <w:t>4</w:t>
      </w:r>
      <w:r w:rsidR="00876917" w:rsidRPr="007E37B8">
        <w:t>3</w:t>
      </w:r>
      <w:r w:rsidR="00610ED0" w:rsidRPr="007E37B8">
        <w:t> </w:t>
      </w:r>
      <w:r w:rsidR="00876917" w:rsidRPr="007E37B8">
        <w:t>991</w:t>
      </w:r>
      <w:r w:rsidR="00610ED0" w:rsidRPr="007E37B8">
        <w:t xml:space="preserve"> </w:t>
      </w:r>
      <w:r w:rsidRPr="007E37B8">
        <w:t>žiakov</w:t>
      </w:r>
      <w:r w:rsidR="00610ED0" w:rsidRPr="007E37B8">
        <w:t xml:space="preserve"> (z toho 2</w:t>
      </w:r>
      <w:r w:rsidR="00876917" w:rsidRPr="007E37B8">
        <w:t>2</w:t>
      </w:r>
      <w:r w:rsidR="00610ED0" w:rsidRPr="007E37B8">
        <w:t> </w:t>
      </w:r>
      <w:r w:rsidR="00876917" w:rsidRPr="007E37B8">
        <w:t>576</w:t>
      </w:r>
      <w:r w:rsidR="00610ED0" w:rsidRPr="007E37B8">
        <w:t xml:space="preserve"> žien)</w:t>
      </w:r>
      <w:r w:rsidRPr="007E37B8">
        <w:t xml:space="preserve">. O štúdium na vysokej škole </w:t>
      </w:r>
      <w:r w:rsidR="00FD1675" w:rsidRPr="007E37B8">
        <w:t>S</w:t>
      </w:r>
      <w:r w:rsidR="004C4F33" w:rsidRPr="007E37B8">
        <w:t>R</w:t>
      </w:r>
      <w:r w:rsidRPr="007E37B8">
        <w:t xml:space="preserve"> sa z nich uchádzalo </w:t>
      </w:r>
      <w:r w:rsidR="00B15459" w:rsidRPr="007E37B8">
        <w:t>56,</w:t>
      </w:r>
      <w:r w:rsidR="00876917" w:rsidRPr="007E37B8">
        <w:t>83</w:t>
      </w:r>
      <w:r w:rsidR="00AB5568" w:rsidRPr="007E37B8">
        <w:t> </w:t>
      </w:r>
      <w:r w:rsidR="00610ED0" w:rsidRPr="007E37B8">
        <w:t>%</w:t>
      </w:r>
      <w:r w:rsidRPr="007E37B8">
        <w:t xml:space="preserve"> absolventov</w:t>
      </w:r>
      <w:r w:rsidR="00610ED0" w:rsidRPr="007E37B8">
        <w:t xml:space="preserve"> (z absolventiek 64,</w:t>
      </w:r>
      <w:r w:rsidR="00876917" w:rsidRPr="007E37B8">
        <w:t>41</w:t>
      </w:r>
      <w:r w:rsidR="00AB5568" w:rsidRPr="007E37B8">
        <w:t> </w:t>
      </w:r>
      <w:r w:rsidR="00610ED0" w:rsidRPr="007E37B8">
        <w:t>%)</w:t>
      </w:r>
      <w:r w:rsidRPr="007E37B8">
        <w:t xml:space="preserve">. Na štúdium na vysokej škole </w:t>
      </w:r>
      <w:r w:rsidR="002265C3" w:rsidRPr="007E37B8">
        <w:t>S</w:t>
      </w:r>
      <w:r w:rsidR="007560D8" w:rsidRPr="007E37B8">
        <w:t>R</w:t>
      </w:r>
      <w:r w:rsidR="002265C3" w:rsidRPr="007E37B8">
        <w:t xml:space="preserve"> </w:t>
      </w:r>
      <w:r w:rsidRPr="007E37B8">
        <w:t>sa zapísalo 4</w:t>
      </w:r>
      <w:r w:rsidR="00E70F38" w:rsidRPr="007E37B8">
        <w:t>5</w:t>
      </w:r>
      <w:r w:rsidRPr="007E37B8">
        <w:t>,</w:t>
      </w:r>
      <w:r w:rsidR="00B15459" w:rsidRPr="007E37B8">
        <w:t>2</w:t>
      </w:r>
      <w:r w:rsidR="00876917" w:rsidRPr="007E37B8">
        <w:t>8</w:t>
      </w:r>
      <w:r w:rsidR="00AB5568" w:rsidRPr="007E37B8">
        <w:t> </w:t>
      </w:r>
      <w:r w:rsidRPr="007E37B8">
        <w:t xml:space="preserve">% maturantov zo školského roka </w:t>
      </w:r>
      <w:r w:rsidR="00B15459" w:rsidRPr="007E37B8">
        <w:t>201</w:t>
      </w:r>
      <w:r w:rsidR="00876917" w:rsidRPr="007E37B8">
        <w:t>4</w:t>
      </w:r>
      <w:r w:rsidR="00B15459" w:rsidRPr="007E37B8">
        <w:t>/201</w:t>
      </w:r>
      <w:r w:rsidR="00876917" w:rsidRPr="007E37B8">
        <w:t>5</w:t>
      </w:r>
      <w:r w:rsidR="00610ED0" w:rsidRPr="007E37B8">
        <w:t xml:space="preserve"> (v prípade žien 51,</w:t>
      </w:r>
      <w:r w:rsidR="00AB5568" w:rsidRPr="007E37B8">
        <w:t>08 </w:t>
      </w:r>
      <w:r w:rsidR="00610ED0" w:rsidRPr="007E37B8">
        <w:t>% maturantiek)</w:t>
      </w:r>
      <w:r w:rsidRPr="007E37B8">
        <w:t>.</w:t>
      </w:r>
    </w:p>
    <w:p w:rsidR="009C57FB" w:rsidRPr="00BF0E46" w:rsidRDefault="009C57FB" w:rsidP="00123D59">
      <w:pPr>
        <w:pStyle w:val="Zoznam1"/>
      </w:pPr>
      <w:bookmarkStart w:id="36" w:name="_Toc264838383"/>
      <w:r w:rsidRPr="007E37B8">
        <w:t xml:space="preserve">Z hľadiska medzinárodných porovnávaní sa ako štandardný parameter uvádza podiel novoprijatých študentov na populácii 19-ročných. Pri </w:t>
      </w:r>
      <w:r w:rsidRPr="007E37B8">
        <w:rPr>
          <w:b/>
          <w:bCs/>
        </w:rPr>
        <w:t xml:space="preserve">počte 19-ročných </w:t>
      </w:r>
      <w:r w:rsidR="00AB5568" w:rsidRPr="007E37B8">
        <w:rPr>
          <w:b/>
          <w:bCs/>
        </w:rPr>
        <w:t>59</w:t>
      </w:r>
      <w:r w:rsidR="00702608">
        <w:t> </w:t>
      </w:r>
      <w:r w:rsidR="00AB5568" w:rsidRPr="007E37B8">
        <w:rPr>
          <w:b/>
          <w:bCs/>
        </w:rPr>
        <w:t>712</w:t>
      </w:r>
      <w:r w:rsidR="00702608">
        <w:rPr>
          <w:b/>
          <w:bCs/>
        </w:rPr>
        <w:t xml:space="preserve"> </w:t>
      </w:r>
      <w:r w:rsidRPr="007E37B8">
        <w:rPr>
          <w:rStyle w:val="Odkaznapoznmkupodiarou"/>
          <w:bCs/>
        </w:rPr>
        <w:footnoteReference w:id="5"/>
      </w:r>
      <w:r w:rsidRPr="007E37B8">
        <w:rPr>
          <w:bCs/>
          <w:vertAlign w:val="superscript"/>
        </w:rPr>
        <w:t>)</w:t>
      </w:r>
      <w:r w:rsidRPr="007E37B8">
        <w:t xml:space="preserve"> v roku </w:t>
      </w:r>
      <w:r w:rsidRPr="007E37B8">
        <w:rPr>
          <w:b/>
          <w:bCs/>
        </w:rPr>
        <w:t>201</w:t>
      </w:r>
      <w:r w:rsidR="00AB5568" w:rsidRPr="007E37B8">
        <w:rPr>
          <w:b/>
          <w:bCs/>
        </w:rPr>
        <w:t>5</w:t>
      </w:r>
      <w:r w:rsidRPr="007E37B8">
        <w:rPr>
          <w:b/>
          <w:bCs/>
        </w:rPr>
        <w:t xml:space="preserve"> </w:t>
      </w:r>
      <w:r w:rsidRPr="007E37B8">
        <w:t xml:space="preserve">dosiahol tento parameter pri počte novoprijatých </w:t>
      </w:r>
      <w:r w:rsidR="0034318A" w:rsidRPr="007E37B8">
        <w:rPr>
          <w:b/>
          <w:bCs/>
        </w:rPr>
        <w:t>3</w:t>
      </w:r>
      <w:r w:rsidR="00A334A0" w:rsidRPr="007E37B8">
        <w:rPr>
          <w:b/>
          <w:bCs/>
        </w:rPr>
        <w:t>2</w:t>
      </w:r>
      <w:r w:rsidR="00702608">
        <w:t> </w:t>
      </w:r>
      <w:r w:rsidR="00A334A0" w:rsidRPr="007E37B8">
        <w:rPr>
          <w:b/>
          <w:bCs/>
        </w:rPr>
        <w:t>087</w:t>
      </w:r>
      <w:r w:rsidR="00702608">
        <w:rPr>
          <w:bCs/>
        </w:rPr>
        <w:t xml:space="preserve"> </w:t>
      </w:r>
      <w:r w:rsidRPr="007E37B8">
        <w:rPr>
          <w:rStyle w:val="Odkaznapoznmkupodiarou"/>
          <w:bCs/>
        </w:rPr>
        <w:footnoteReference w:id="6"/>
      </w:r>
      <w:r w:rsidR="00702608">
        <w:rPr>
          <w:b/>
          <w:bCs/>
          <w:vertAlign w:val="superscript"/>
        </w:rPr>
        <w:t>)</w:t>
      </w:r>
      <w:r w:rsidRPr="007E37B8">
        <w:t xml:space="preserve"> hodnotu </w:t>
      </w:r>
      <w:r w:rsidR="00EF5140" w:rsidRPr="007E37B8">
        <w:rPr>
          <w:b/>
          <w:bCs/>
        </w:rPr>
        <w:t>5</w:t>
      </w:r>
      <w:r w:rsidR="00A334A0" w:rsidRPr="007E37B8">
        <w:rPr>
          <w:b/>
          <w:bCs/>
        </w:rPr>
        <w:t>3</w:t>
      </w:r>
      <w:r w:rsidR="00EF5140" w:rsidRPr="007E37B8">
        <w:rPr>
          <w:b/>
          <w:bCs/>
        </w:rPr>
        <w:t>,</w:t>
      </w:r>
      <w:r w:rsidR="00A334A0" w:rsidRPr="007E37B8">
        <w:rPr>
          <w:b/>
          <w:bCs/>
        </w:rPr>
        <w:t>74</w:t>
      </w:r>
      <w:r w:rsidR="000B378B" w:rsidRPr="007E37B8">
        <w:t> </w:t>
      </w:r>
      <w:r w:rsidRPr="007E37B8">
        <w:rPr>
          <w:b/>
          <w:bCs/>
        </w:rPr>
        <w:t xml:space="preserve">% </w:t>
      </w:r>
      <w:r w:rsidRPr="007E37B8">
        <w:rPr>
          <w:bCs/>
        </w:rPr>
        <w:t>(v roku 201</w:t>
      </w:r>
      <w:r w:rsidR="00A334A0" w:rsidRPr="007E37B8">
        <w:rPr>
          <w:bCs/>
        </w:rPr>
        <w:t>4</w:t>
      </w:r>
      <w:r w:rsidRPr="007E37B8">
        <w:rPr>
          <w:bCs/>
        </w:rPr>
        <w:t xml:space="preserve"> bola hodnota </w:t>
      </w:r>
      <w:r w:rsidR="0034318A" w:rsidRPr="007E37B8">
        <w:rPr>
          <w:bCs/>
        </w:rPr>
        <w:t>5</w:t>
      </w:r>
      <w:r w:rsidR="00A334A0" w:rsidRPr="007E37B8">
        <w:rPr>
          <w:bCs/>
        </w:rPr>
        <w:t>6</w:t>
      </w:r>
      <w:r w:rsidRPr="007E37B8">
        <w:rPr>
          <w:bCs/>
        </w:rPr>
        <w:t>,</w:t>
      </w:r>
      <w:r w:rsidR="00A334A0" w:rsidRPr="007E37B8">
        <w:rPr>
          <w:bCs/>
        </w:rPr>
        <w:t>58</w:t>
      </w:r>
      <w:r w:rsidR="000B378B" w:rsidRPr="007E37B8">
        <w:t> </w:t>
      </w:r>
      <w:r w:rsidRPr="007E37B8">
        <w:rPr>
          <w:bCs/>
        </w:rPr>
        <w:t>%</w:t>
      </w:r>
      <w:r w:rsidR="00975C6D" w:rsidRPr="007E37B8">
        <w:rPr>
          <w:bCs/>
        </w:rPr>
        <w:t>, čo je pokles o</w:t>
      </w:r>
      <w:r w:rsidR="00A334A0" w:rsidRPr="007E37B8">
        <w:rPr>
          <w:bCs/>
        </w:rPr>
        <w:t> 2,84</w:t>
      </w:r>
      <w:r w:rsidR="00975C6D" w:rsidRPr="007E37B8">
        <w:rPr>
          <w:bCs/>
        </w:rPr>
        <w:t xml:space="preserve"> percentuálneho bodu</w:t>
      </w:r>
      <w:r w:rsidRPr="007E37B8">
        <w:rPr>
          <w:bCs/>
        </w:rPr>
        <w:t>).</w:t>
      </w:r>
      <w:r w:rsidR="009B57A7" w:rsidRPr="007E37B8">
        <w:rPr>
          <w:bCs/>
        </w:rPr>
        <w:t xml:space="preserve"> Z celkového počtu populácie 19-ročných </w:t>
      </w:r>
      <w:r w:rsidR="00A334A0" w:rsidRPr="007E37B8">
        <w:rPr>
          <w:bCs/>
        </w:rPr>
        <w:t>59</w:t>
      </w:r>
      <w:r w:rsidR="001D461D" w:rsidRPr="007E37B8">
        <w:rPr>
          <w:bCs/>
        </w:rPr>
        <w:t> </w:t>
      </w:r>
      <w:r w:rsidR="00A334A0" w:rsidRPr="007E37B8">
        <w:rPr>
          <w:bCs/>
        </w:rPr>
        <w:t>712</w:t>
      </w:r>
      <w:r w:rsidR="009B57A7" w:rsidRPr="007E37B8">
        <w:rPr>
          <w:bCs/>
        </w:rPr>
        <w:t xml:space="preserve"> v roku </w:t>
      </w:r>
      <w:r w:rsidR="00B05A8A" w:rsidRPr="007E37B8">
        <w:rPr>
          <w:bCs/>
        </w:rPr>
        <w:t>201</w:t>
      </w:r>
      <w:r w:rsidR="00A334A0" w:rsidRPr="007E37B8">
        <w:rPr>
          <w:bCs/>
        </w:rPr>
        <w:t>5</w:t>
      </w:r>
      <w:r w:rsidR="009B57A7" w:rsidRPr="007E37B8">
        <w:rPr>
          <w:bCs/>
        </w:rPr>
        <w:t xml:space="preserve"> bolo na</w:t>
      </w:r>
      <w:r w:rsidR="000C5263" w:rsidRPr="007E37B8">
        <w:rPr>
          <w:bCs/>
        </w:rPr>
        <w:t> </w:t>
      </w:r>
      <w:r w:rsidR="009B57A7" w:rsidRPr="007E37B8">
        <w:rPr>
          <w:bCs/>
        </w:rPr>
        <w:t xml:space="preserve">štúdium </w:t>
      </w:r>
      <w:r w:rsidR="00AC53F6" w:rsidRPr="007E37B8">
        <w:rPr>
          <w:bCs/>
        </w:rPr>
        <w:t xml:space="preserve">prijatých </w:t>
      </w:r>
      <w:r w:rsidR="000C5263" w:rsidRPr="007E37B8">
        <w:rPr>
          <w:bCs/>
        </w:rPr>
        <w:t xml:space="preserve">na dennú aj externú formu štúdia spolu </w:t>
      </w:r>
      <w:r w:rsidR="00AC53F6" w:rsidRPr="007E37B8">
        <w:rPr>
          <w:bCs/>
        </w:rPr>
        <w:t>1</w:t>
      </w:r>
      <w:r w:rsidR="00E96384" w:rsidRPr="007E37B8">
        <w:rPr>
          <w:bCs/>
        </w:rPr>
        <w:t>2</w:t>
      </w:r>
      <w:r w:rsidR="00515D6D" w:rsidRPr="007E37B8">
        <w:rPr>
          <w:bCs/>
        </w:rPr>
        <w:t> </w:t>
      </w:r>
      <w:r w:rsidR="00A334A0" w:rsidRPr="007E37B8">
        <w:rPr>
          <w:bCs/>
        </w:rPr>
        <w:t>130</w:t>
      </w:r>
      <w:r w:rsidR="00AC53F6" w:rsidRPr="007E37B8">
        <w:rPr>
          <w:bCs/>
        </w:rPr>
        <w:t xml:space="preserve"> študentov</w:t>
      </w:r>
      <w:r w:rsidR="000C5263" w:rsidRPr="007E37B8">
        <w:rPr>
          <w:bCs/>
        </w:rPr>
        <w:t xml:space="preserve">, </w:t>
      </w:r>
      <w:r w:rsidR="00AC53F6" w:rsidRPr="007E37B8">
        <w:rPr>
          <w:bCs/>
        </w:rPr>
        <w:t>zapísalo sa 1</w:t>
      </w:r>
      <w:r w:rsidR="00A334A0" w:rsidRPr="007E37B8">
        <w:rPr>
          <w:bCs/>
        </w:rPr>
        <w:t>0</w:t>
      </w:r>
      <w:r w:rsidR="00515D6D" w:rsidRPr="007E37B8">
        <w:rPr>
          <w:bCs/>
        </w:rPr>
        <w:t> </w:t>
      </w:r>
      <w:r w:rsidR="00E96384" w:rsidRPr="007E37B8">
        <w:rPr>
          <w:bCs/>
        </w:rPr>
        <w:t>9</w:t>
      </w:r>
      <w:r w:rsidR="00A334A0" w:rsidRPr="007E37B8">
        <w:rPr>
          <w:bCs/>
        </w:rPr>
        <w:t>81</w:t>
      </w:r>
      <w:r w:rsidR="000C5263" w:rsidRPr="007E37B8">
        <w:rPr>
          <w:bCs/>
        </w:rPr>
        <w:t xml:space="preserve"> študentov</w:t>
      </w:r>
      <w:r w:rsidR="00FA287F" w:rsidRPr="007E37B8">
        <w:rPr>
          <w:bCs/>
        </w:rPr>
        <w:t xml:space="preserve"> (</w:t>
      </w:r>
      <w:r w:rsidR="00B735AC" w:rsidRPr="007E37B8">
        <w:rPr>
          <w:bCs/>
        </w:rPr>
        <w:t>1</w:t>
      </w:r>
      <w:r w:rsidR="00A334A0" w:rsidRPr="007E37B8">
        <w:rPr>
          <w:bCs/>
        </w:rPr>
        <w:t>8</w:t>
      </w:r>
      <w:r w:rsidR="00B735AC" w:rsidRPr="007E37B8">
        <w:rPr>
          <w:bCs/>
        </w:rPr>
        <w:t>,</w:t>
      </w:r>
      <w:r w:rsidR="00A334A0" w:rsidRPr="007E37B8">
        <w:rPr>
          <w:bCs/>
        </w:rPr>
        <w:t>39</w:t>
      </w:r>
      <w:r w:rsidR="000B378B" w:rsidRPr="007E37B8">
        <w:t> </w:t>
      </w:r>
      <w:r w:rsidR="00FA287F" w:rsidRPr="007E37B8">
        <w:rPr>
          <w:bCs/>
        </w:rPr>
        <w:t>% 19-ročných)</w:t>
      </w:r>
      <w:r w:rsidR="00AC53F6" w:rsidRPr="007E37B8">
        <w:rPr>
          <w:bCs/>
        </w:rPr>
        <w:t>. Na denn</w:t>
      </w:r>
      <w:r w:rsidR="000C5263" w:rsidRPr="007E37B8">
        <w:rPr>
          <w:bCs/>
        </w:rPr>
        <w:t>ú</w:t>
      </w:r>
      <w:r w:rsidR="00AC53F6" w:rsidRPr="007E37B8">
        <w:rPr>
          <w:bCs/>
        </w:rPr>
        <w:t xml:space="preserve"> form</w:t>
      </w:r>
      <w:r w:rsidR="000C5263" w:rsidRPr="007E37B8">
        <w:rPr>
          <w:bCs/>
        </w:rPr>
        <w:t xml:space="preserve">u štúdia </w:t>
      </w:r>
      <w:r w:rsidR="00AC53F6" w:rsidRPr="007E37B8">
        <w:rPr>
          <w:bCs/>
        </w:rPr>
        <w:t xml:space="preserve">bolo </w:t>
      </w:r>
      <w:r w:rsidR="000C5263" w:rsidRPr="007E37B8">
        <w:rPr>
          <w:bCs/>
        </w:rPr>
        <w:t xml:space="preserve">prijatých </w:t>
      </w:r>
      <w:r w:rsidR="00E96384" w:rsidRPr="007E37B8">
        <w:rPr>
          <w:bCs/>
        </w:rPr>
        <w:t>1</w:t>
      </w:r>
      <w:r w:rsidR="00A334A0" w:rsidRPr="007E37B8">
        <w:rPr>
          <w:bCs/>
        </w:rPr>
        <w:t>1</w:t>
      </w:r>
      <w:r w:rsidR="00515D6D" w:rsidRPr="007E37B8">
        <w:rPr>
          <w:bCs/>
        </w:rPr>
        <w:t> </w:t>
      </w:r>
      <w:r w:rsidR="00A334A0" w:rsidRPr="007E37B8">
        <w:rPr>
          <w:bCs/>
        </w:rPr>
        <w:t>872</w:t>
      </w:r>
      <w:r w:rsidR="00AC53F6" w:rsidRPr="007E37B8">
        <w:rPr>
          <w:bCs/>
        </w:rPr>
        <w:t xml:space="preserve"> a zapísaných </w:t>
      </w:r>
      <w:r w:rsidR="00E96384" w:rsidRPr="007E37B8">
        <w:rPr>
          <w:bCs/>
        </w:rPr>
        <w:t>1</w:t>
      </w:r>
      <w:r w:rsidR="00A334A0" w:rsidRPr="007E37B8">
        <w:rPr>
          <w:bCs/>
        </w:rPr>
        <w:t>0</w:t>
      </w:r>
      <w:r w:rsidR="00515D6D" w:rsidRPr="007E37B8">
        <w:rPr>
          <w:bCs/>
        </w:rPr>
        <w:t> </w:t>
      </w:r>
      <w:r w:rsidR="00A334A0" w:rsidRPr="007E37B8">
        <w:rPr>
          <w:bCs/>
        </w:rPr>
        <w:t>734</w:t>
      </w:r>
      <w:r w:rsidR="00E96384" w:rsidRPr="007E37B8">
        <w:rPr>
          <w:bCs/>
        </w:rPr>
        <w:t xml:space="preserve"> uchádzačov </w:t>
      </w:r>
      <w:r w:rsidR="00AC53F6" w:rsidRPr="007E37B8">
        <w:rPr>
          <w:bCs/>
        </w:rPr>
        <w:t>vo veku 19 rokov.</w:t>
      </w:r>
    </w:p>
    <w:p w:rsidR="008542A5" w:rsidRDefault="00BF0E46">
      <w:pPr>
        <w:pStyle w:val="Zoznam1"/>
        <w:numPr>
          <w:ilvl w:val="0"/>
          <w:numId w:val="0"/>
        </w:numPr>
      </w:pPr>
      <w:r>
        <w:rPr>
          <w:noProof/>
          <w:lang w:eastAsia="sk-SK"/>
        </w:rPr>
        <w:drawing>
          <wp:inline distT="0" distB="0" distL="0" distR="0" wp14:anchorId="6D3B5B99" wp14:editId="1935E915">
            <wp:extent cx="2813050" cy="1739900"/>
            <wp:effectExtent l="0" t="0" r="25400" b="12700"/>
            <wp:docPr id="6" name="Graf 6"/>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r w:rsidR="00B44201">
        <w:t xml:space="preserve">    </w:t>
      </w:r>
      <w:r w:rsidR="00B44201">
        <w:rPr>
          <w:noProof/>
          <w:lang w:eastAsia="sk-SK"/>
        </w:rPr>
        <w:drawing>
          <wp:inline distT="0" distB="0" distL="0" distR="0" wp14:anchorId="443B7EB4" wp14:editId="3978A272">
            <wp:extent cx="2736850" cy="1739900"/>
            <wp:effectExtent l="0" t="0" r="25400" b="12700"/>
            <wp:docPr id="12" name="Graf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tbl>
      <w:tblPr>
        <w:tblW w:w="9258" w:type="dxa"/>
        <w:tblCellMar>
          <w:left w:w="70" w:type="dxa"/>
          <w:right w:w="70" w:type="dxa"/>
        </w:tblCellMar>
        <w:tblLook w:val="04A0" w:firstRow="1" w:lastRow="0" w:firstColumn="1" w:lastColumn="0" w:noHBand="0" w:noVBand="1"/>
      </w:tblPr>
      <w:tblGrid>
        <w:gridCol w:w="4496"/>
        <w:gridCol w:w="4762"/>
      </w:tblGrid>
      <w:tr w:rsidR="00BF0E46" w:rsidRPr="007E37B8" w:rsidTr="00A55314">
        <w:trPr>
          <w:trHeight w:val="1082"/>
        </w:trPr>
        <w:tc>
          <w:tcPr>
            <w:tcW w:w="4496" w:type="dxa"/>
          </w:tcPr>
          <w:p w:rsidR="00BF0E46" w:rsidRPr="00BF0E46" w:rsidRDefault="00BF0E46" w:rsidP="00A55314">
            <w:pPr>
              <w:pStyle w:val="Graf3Vvoj"/>
            </w:pPr>
            <w:r w:rsidRPr="00BF0E46">
              <w:t>Graf č. 3 Vývoj populácie 19-ročných, počtu maturantov, počtu zapísaných celkom (fyzické osoby) a zapísaných maturantov (fyzické osoby).</w:t>
            </w:r>
          </w:p>
        </w:tc>
        <w:tc>
          <w:tcPr>
            <w:tcW w:w="4762" w:type="dxa"/>
          </w:tcPr>
          <w:p w:rsidR="00BF0E46" w:rsidRPr="007E37B8" w:rsidRDefault="00BF0E46" w:rsidP="00A55314">
            <w:pPr>
              <w:pStyle w:val="Popis"/>
              <w:rPr>
                <w:sz w:val="18"/>
                <w:szCs w:val="18"/>
                <w:highlight w:val="cyan"/>
              </w:rPr>
            </w:pPr>
            <w:r w:rsidRPr="00F2730B">
              <w:t>Graf č. 4 Vývoj populácie 19-ročných, počtu maturantov, počtu zapísaných celkom (fyzické osoby) a zapísaných maturantov (fyzické osoby) ako percentuálny podiel na počte 19-ročných.</w:t>
            </w:r>
          </w:p>
        </w:tc>
      </w:tr>
    </w:tbl>
    <w:p w:rsidR="000F2A22" w:rsidRPr="007E37B8" w:rsidRDefault="000F2A22" w:rsidP="000F2A22">
      <w:pPr>
        <w:pStyle w:val="Nadpis4"/>
        <w:rPr>
          <w:lang w:val="sk-SK"/>
        </w:rPr>
      </w:pPr>
      <w:bookmarkStart w:id="37" w:name="_Toc461012162"/>
      <w:r w:rsidRPr="007E37B8">
        <w:rPr>
          <w:lang w:val="sk-SK"/>
        </w:rPr>
        <w:lastRenderedPageBreak/>
        <w:t xml:space="preserve">Prijímacie konanie na 2. </w:t>
      </w:r>
      <w:r w:rsidR="00471351" w:rsidRPr="007E37B8">
        <w:rPr>
          <w:lang w:val="sk-SK"/>
        </w:rPr>
        <w:t>s</w:t>
      </w:r>
      <w:r w:rsidRPr="007E37B8">
        <w:rPr>
          <w:lang w:val="sk-SK"/>
        </w:rPr>
        <w:t>tupeň</w:t>
      </w:r>
      <w:r w:rsidR="00471351" w:rsidRPr="007E37B8">
        <w:rPr>
          <w:vertAlign w:val="superscript"/>
          <w:lang w:val="sk-SK"/>
        </w:rPr>
        <w:t>4</w:t>
      </w:r>
      <w:r w:rsidRPr="007E37B8">
        <w:rPr>
          <w:vertAlign w:val="superscript"/>
          <w:lang w:val="sk-SK"/>
        </w:rPr>
        <w:t>)</w:t>
      </w:r>
      <w:bookmarkEnd w:id="36"/>
      <w:bookmarkEnd w:id="37"/>
    </w:p>
    <w:p w:rsidR="009C57FB" w:rsidRPr="007E37B8" w:rsidRDefault="009C57FB" w:rsidP="00123D59">
      <w:pPr>
        <w:pStyle w:val="Zoznam1"/>
      </w:pPr>
      <w:r w:rsidRPr="007E37B8">
        <w:t>V roku 201</w:t>
      </w:r>
      <w:r w:rsidR="00C31A78" w:rsidRPr="007E37B8">
        <w:t>5</w:t>
      </w:r>
      <w:r w:rsidRPr="007E37B8">
        <w:t xml:space="preserve"> bolo podaných </w:t>
      </w:r>
      <w:r w:rsidRPr="007E37B8">
        <w:rPr>
          <w:b/>
          <w:bCs/>
        </w:rPr>
        <w:t>2</w:t>
      </w:r>
      <w:r w:rsidR="00C31A78" w:rsidRPr="007E37B8">
        <w:rPr>
          <w:b/>
          <w:bCs/>
        </w:rPr>
        <w:t>1</w:t>
      </w:r>
      <w:r w:rsidR="00E53B2D" w:rsidRPr="007E37B8">
        <w:rPr>
          <w:b/>
          <w:bCs/>
        </w:rPr>
        <w:t> </w:t>
      </w:r>
      <w:r w:rsidR="00C31A78" w:rsidRPr="007E37B8">
        <w:rPr>
          <w:b/>
          <w:bCs/>
        </w:rPr>
        <w:t>983</w:t>
      </w:r>
      <w:r w:rsidRPr="007E37B8">
        <w:rPr>
          <w:b/>
          <w:bCs/>
        </w:rPr>
        <w:t xml:space="preserve"> prihlášok</w:t>
      </w:r>
      <w:r w:rsidRPr="007E37B8">
        <w:t xml:space="preserve"> na štúdium na vysokej škole</w:t>
      </w:r>
      <w:r w:rsidR="005C595F" w:rsidRPr="007E37B8">
        <w:rPr>
          <w:rStyle w:val="Odkaznapoznmkupodiarou"/>
        </w:rPr>
        <w:footnoteReference w:id="7"/>
      </w:r>
      <w:r w:rsidR="00702608">
        <w:rPr>
          <w:vertAlign w:val="superscript"/>
        </w:rPr>
        <w:t>)</w:t>
      </w:r>
      <w:r w:rsidRPr="007E37B8">
        <w:t xml:space="preserve"> v študijných programoch </w:t>
      </w:r>
      <w:r w:rsidRPr="007E37B8">
        <w:rPr>
          <w:b/>
          <w:bCs/>
        </w:rPr>
        <w:t xml:space="preserve">druhého stupňa v dennej forme </w:t>
      </w:r>
      <w:r w:rsidRPr="007E37B8">
        <w:t>a</w:t>
      </w:r>
      <w:r w:rsidR="00E53B2D" w:rsidRPr="007E37B8">
        <w:t> </w:t>
      </w:r>
      <w:r w:rsidR="00C31A78" w:rsidRPr="007E37B8">
        <w:t>8</w:t>
      </w:r>
      <w:r w:rsidR="00E53B2D" w:rsidRPr="007E37B8">
        <w:t> </w:t>
      </w:r>
      <w:r w:rsidR="00C31A78" w:rsidRPr="007E37B8">
        <w:t>54</w:t>
      </w:r>
      <w:r w:rsidR="00E53B2D" w:rsidRPr="007E37B8">
        <w:t>5</w:t>
      </w:r>
      <w:r w:rsidRPr="007E37B8">
        <w:t xml:space="preserve"> v externej forme štúdia, čo predstavuje o </w:t>
      </w:r>
      <w:r w:rsidR="00E70F38" w:rsidRPr="007E37B8">
        <w:t>2</w:t>
      </w:r>
      <w:r w:rsidR="002B0423" w:rsidRPr="007E37B8">
        <w:t> </w:t>
      </w:r>
      <w:r w:rsidR="00E53B2D" w:rsidRPr="007E37B8">
        <w:t>7</w:t>
      </w:r>
      <w:r w:rsidR="00C31A78" w:rsidRPr="007E37B8">
        <w:t>61</w:t>
      </w:r>
      <w:r w:rsidRPr="007E37B8">
        <w:t xml:space="preserve"> podaných prihlášok menej ako v roku 201</w:t>
      </w:r>
      <w:r w:rsidR="00C31A78" w:rsidRPr="007E37B8">
        <w:t>4</w:t>
      </w:r>
      <w:r w:rsidRPr="007E37B8">
        <w:t>, z toho o</w:t>
      </w:r>
      <w:r w:rsidR="00C31A78" w:rsidRPr="007E37B8">
        <w:t> 1</w:t>
      </w:r>
      <w:r w:rsidR="002B0423" w:rsidRPr="007E37B8">
        <w:t> </w:t>
      </w:r>
      <w:r w:rsidR="00C31A78" w:rsidRPr="007E37B8">
        <w:t>241</w:t>
      </w:r>
      <w:r w:rsidRPr="007E37B8">
        <w:t xml:space="preserve"> menej na</w:t>
      </w:r>
      <w:r w:rsidR="00610ED0" w:rsidRPr="007E37B8">
        <w:t> </w:t>
      </w:r>
      <w:r w:rsidRPr="007E37B8">
        <w:t xml:space="preserve">dennú formu a o </w:t>
      </w:r>
      <w:r w:rsidR="00E70F38" w:rsidRPr="007E37B8">
        <w:t>1</w:t>
      </w:r>
      <w:r w:rsidRPr="007E37B8">
        <w:t> </w:t>
      </w:r>
      <w:r w:rsidR="00C31A78" w:rsidRPr="007E37B8">
        <w:t>520</w:t>
      </w:r>
      <w:r w:rsidRPr="007E37B8">
        <w:t xml:space="preserve"> menej na externú formu. O štúdium sa uchádzalo </w:t>
      </w:r>
      <w:r w:rsidR="00E53B2D" w:rsidRPr="007E37B8">
        <w:rPr>
          <w:b/>
          <w:bCs/>
        </w:rPr>
        <w:t>2</w:t>
      </w:r>
      <w:r w:rsidR="00C31A78" w:rsidRPr="007E37B8">
        <w:rPr>
          <w:b/>
          <w:bCs/>
        </w:rPr>
        <w:t>6</w:t>
      </w:r>
      <w:r w:rsidR="00E53B2D" w:rsidRPr="007E37B8">
        <w:rPr>
          <w:b/>
          <w:bCs/>
        </w:rPr>
        <w:t> </w:t>
      </w:r>
      <w:r w:rsidR="00C31A78" w:rsidRPr="007E37B8">
        <w:rPr>
          <w:b/>
          <w:bCs/>
        </w:rPr>
        <w:t>941</w:t>
      </w:r>
      <w:r w:rsidRPr="007E37B8">
        <w:rPr>
          <w:b/>
          <w:bCs/>
        </w:rPr>
        <w:t xml:space="preserve"> občanov SR,</w:t>
      </w:r>
      <w:r w:rsidRPr="007E37B8">
        <w:t> </w:t>
      </w:r>
      <w:r w:rsidRPr="007E37B8">
        <w:rPr>
          <w:b/>
          <w:bCs/>
        </w:rPr>
        <w:t>prijatých bolo</w:t>
      </w:r>
      <w:r w:rsidRPr="007E37B8">
        <w:t xml:space="preserve"> </w:t>
      </w:r>
      <w:r w:rsidR="00E53B2D" w:rsidRPr="007E37B8">
        <w:t>2</w:t>
      </w:r>
      <w:r w:rsidR="00C31A78" w:rsidRPr="007E37B8">
        <w:t>5</w:t>
      </w:r>
      <w:r w:rsidR="00E53B2D" w:rsidRPr="007E37B8">
        <w:t> </w:t>
      </w:r>
      <w:r w:rsidR="00C31A78" w:rsidRPr="007E37B8">
        <w:t>412</w:t>
      </w:r>
      <w:r w:rsidRPr="007E37B8">
        <w:t xml:space="preserve"> uchádzačov </w:t>
      </w:r>
      <w:r w:rsidRPr="007E37B8">
        <w:rPr>
          <w:b/>
          <w:bCs/>
        </w:rPr>
        <w:t>(</w:t>
      </w:r>
      <w:r w:rsidR="00E53B2D" w:rsidRPr="007E37B8">
        <w:rPr>
          <w:b/>
          <w:bCs/>
        </w:rPr>
        <w:t>9</w:t>
      </w:r>
      <w:r w:rsidR="00C31A78" w:rsidRPr="007E37B8">
        <w:rPr>
          <w:b/>
          <w:bCs/>
        </w:rPr>
        <w:t>4</w:t>
      </w:r>
      <w:r w:rsidR="00E53B2D" w:rsidRPr="007E37B8">
        <w:rPr>
          <w:b/>
          <w:bCs/>
        </w:rPr>
        <w:t>,</w:t>
      </w:r>
      <w:r w:rsidR="00C31A78" w:rsidRPr="007E37B8">
        <w:rPr>
          <w:b/>
          <w:bCs/>
        </w:rPr>
        <w:t>32</w:t>
      </w:r>
      <w:r w:rsidR="002B0423" w:rsidRPr="007E37B8">
        <w:t> </w:t>
      </w:r>
      <w:r w:rsidRPr="007E37B8">
        <w:rPr>
          <w:b/>
          <w:bCs/>
        </w:rPr>
        <w:t>%)</w:t>
      </w:r>
      <w:r w:rsidRPr="007E37B8">
        <w:t xml:space="preserve"> a na štúdium sa </w:t>
      </w:r>
      <w:r w:rsidRPr="007E37B8">
        <w:rPr>
          <w:b/>
          <w:bCs/>
        </w:rPr>
        <w:t xml:space="preserve">zapísalo </w:t>
      </w:r>
      <w:r w:rsidR="00610ED0" w:rsidRPr="007E37B8">
        <w:rPr>
          <w:b/>
          <w:bCs/>
        </w:rPr>
        <w:t>2</w:t>
      </w:r>
      <w:r w:rsidR="00C31A78" w:rsidRPr="007E37B8">
        <w:rPr>
          <w:b/>
          <w:bCs/>
        </w:rPr>
        <w:t>3</w:t>
      </w:r>
      <w:r w:rsidR="008A7B73" w:rsidRPr="007E37B8">
        <w:rPr>
          <w:b/>
          <w:bCs/>
        </w:rPr>
        <w:t> </w:t>
      </w:r>
      <w:r w:rsidR="00C31A78" w:rsidRPr="007E37B8">
        <w:rPr>
          <w:b/>
          <w:bCs/>
        </w:rPr>
        <w:t>731</w:t>
      </w:r>
      <w:r w:rsidR="008A7B73" w:rsidRPr="007E37B8">
        <w:rPr>
          <w:b/>
          <w:bCs/>
        </w:rPr>
        <w:t> </w:t>
      </w:r>
      <w:r w:rsidRPr="007E37B8">
        <w:rPr>
          <w:b/>
          <w:bCs/>
        </w:rPr>
        <w:t>uchádzačov (93,</w:t>
      </w:r>
      <w:r w:rsidR="00C31A78" w:rsidRPr="007E37B8">
        <w:rPr>
          <w:b/>
          <w:bCs/>
        </w:rPr>
        <w:t>3</w:t>
      </w:r>
      <w:r w:rsidR="00E53B2D" w:rsidRPr="007E37B8">
        <w:rPr>
          <w:b/>
          <w:bCs/>
        </w:rPr>
        <w:t>9</w:t>
      </w:r>
      <w:r w:rsidR="002B0423" w:rsidRPr="007E37B8">
        <w:t> </w:t>
      </w:r>
      <w:r w:rsidRPr="007E37B8">
        <w:rPr>
          <w:b/>
          <w:bCs/>
        </w:rPr>
        <w:t>% z prijatých)</w:t>
      </w:r>
      <w:r w:rsidRPr="007E37B8">
        <w:t>.</w:t>
      </w:r>
      <w:r w:rsidR="00610ED0" w:rsidRPr="007E37B8">
        <w:t xml:space="preserve"> Ženy podali </w:t>
      </w:r>
      <w:r w:rsidR="00610ED0" w:rsidRPr="007E37B8">
        <w:rPr>
          <w:bCs/>
        </w:rPr>
        <w:t>1</w:t>
      </w:r>
      <w:r w:rsidR="00C31A78" w:rsidRPr="007E37B8">
        <w:rPr>
          <w:bCs/>
        </w:rPr>
        <w:t>3</w:t>
      </w:r>
      <w:r w:rsidR="002B0423" w:rsidRPr="007E37B8">
        <w:t> </w:t>
      </w:r>
      <w:r w:rsidR="00C31A78" w:rsidRPr="007E37B8">
        <w:rPr>
          <w:bCs/>
        </w:rPr>
        <w:t>413</w:t>
      </w:r>
      <w:r w:rsidR="00610ED0" w:rsidRPr="007E37B8">
        <w:rPr>
          <w:bCs/>
        </w:rPr>
        <w:t xml:space="preserve"> prihlášok</w:t>
      </w:r>
      <w:r w:rsidR="00610ED0" w:rsidRPr="007E37B8">
        <w:t xml:space="preserve"> na štúdium na</w:t>
      </w:r>
      <w:r w:rsidR="008A7B73" w:rsidRPr="007E37B8">
        <w:t> </w:t>
      </w:r>
      <w:r w:rsidR="00610ED0" w:rsidRPr="007E37B8">
        <w:t>vysokej škole</w:t>
      </w:r>
      <w:r w:rsidR="00610ED0" w:rsidRPr="007E37B8">
        <w:rPr>
          <w:vertAlign w:val="superscript"/>
        </w:rPr>
        <w:t>7</w:t>
      </w:r>
      <w:r w:rsidR="00610ED0" w:rsidRPr="007E37B8">
        <w:t xml:space="preserve">) v študijných programoch </w:t>
      </w:r>
      <w:r w:rsidR="00610ED0" w:rsidRPr="007E37B8">
        <w:rPr>
          <w:bCs/>
        </w:rPr>
        <w:t xml:space="preserve">druhého stupňa v dennej forme a </w:t>
      </w:r>
      <w:r w:rsidR="00C31A78" w:rsidRPr="007E37B8">
        <w:t>5</w:t>
      </w:r>
      <w:r w:rsidR="002B0423" w:rsidRPr="007E37B8">
        <w:t> </w:t>
      </w:r>
      <w:r w:rsidR="00C31A78" w:rsidRPr="007E37B8">
        <w:t>692</w:t>
      </w:r>
      <w:r w:rsidR="00610ED0" w:rsidRPr="007E37B8">
        <w:t xml:space="preserve"> v externej forme štúdia. O štúdium sa uchádzalo 1</w:t>
      </w:r>
      <w:r w:rsidR="00C31A78" w:rsidRPr="007E37B8">
        <w:t>6</w:t>
      </w:r>
      <w:r w:rsidR="002B0423" w:rsidRPr="007E37B8">
        <w:t> </w:t>
      </w:r>
      <w:r w:rsidR="00C31A78" w:rsidRPr="007E37B8">
        <w:t>571</w:t>
      </w:r>
      <w:r w:rsidR="00610ED0" w:rsidRPr="007E37B8">
        <w:rPr>
          <w:bCs/>
        </w:rPr>
        <w:t xml:space="preserve"> občianok SR,</w:t>
      </w:r>
      <w:r w:rsidR="00610ED0" w:rsidRPr="007E37B8">
        <w:t> </w:t>
      </w:r>
      <w:r w:rsidR="00610ED0" w:rsidRPr="007E37B8">
        <w:rPr>
          <w:bCs/>
        </w:rPr>
        <w:t>prijatých bolo</w:t>
      </w:r>
      <w:r w:rsidR="00610ED0" w:rsidRPr="007E37B8">
        <w:t xml:space="preserve"> 1</w:t>
      </w:r>
      <w:r w:rsidR="00C31A78" w:rsidRPr="007E37B8">
        <w:t>5</w:t>
      </w:r>
      <w:r w:rsidR="00610ED0" w:rsidRPr="007E37B8">
        <w:t> </w:t>
      </w:r>
      <w:r w:rsidR="00C31A78" w:rsidRPr="007E37B8">
        <w:t>611</w:t>
      </w:r>
      <w:r w:rsidR="00610ED0" w:rsidRPr="007E37B8">
        <w:t xml:space="preserve"> (</w:t>
      </w:r>
      <w:r w:rsidR="00610ED0" w:rsidRPr="007E37B8">
        <w:rPr>
          <w:bCs/>
        </w:rPr>
        <w:t>94,</w:t>
      </w:r>
      <w:r w:rsidR="00C31A78" w:rsidRPr="007E37B8">
        <w:rPr>
          <w:bCs/>
        </w:rPr>
        <w:t>21</w:t>
      </w:r>
      <w:r w:rsidR="002B0423" w:rsidRPr="007E37B8">
        <w:t> </w:t>
      </w:r>
      <w:r w:rsidR="00610ED0" w:rsidRPr="007E37B8">
        <w:rPr>
          <w:bCs/>
        </w:rPr>
        <w:t>%)</w:t>
      </w:r>
      <w:r w:rsidR="00610ED0" w:rsidRPr="007E37B8">
        <w:t xml:space="preserve"> a na štúdium sa </w:t>
      </w:r>
      <w:r w:rsidR="00610ED0" w:rsidRPr="007E37B8">
        <w:rPr>
          <w:bCs/>
        </w:rPr>
        <w:t>zapísalo 1</w:t>
      </w:r>
      <w:r w:rsidR="00C31A78" w:rsidRPr="007E37B8">
        <w:rPr>
          <w:bCs/>
        </w:rPr>
        <w:t>4</w:t>
      </w:r>
      <w:r w:rsidR="002B0423" w:rsidRPr="007E37B8">
        <w:t> </w:t>
      </w:r>
      <w:r w:rsidR="00C31A78" w:rsidRPr="007E37B8">
        <w:rPr>
          <w:bCs/>
        </w:rPr>
        <w:t>464</w:t>
      </w:r>
      <w:r w:rsidR="00610ED0" w:rsidRPr="007E37B8">
        <w:rPr>
          <w:bCs/>
        </w:rPr>
        <w:t xml:space="preserve"> uchádzač</w:t>
      </w:r>
      <w:r w:rsidR="000B3F7F" w:rsidRPr="007E37B8">
        <w:rPr>
          <w:bCs/>
        </w:rPr>
        <w:t>iek</w:t>
      </w:r>
      <w:r w:rsidR="00610ED0" w:rsidRPr="007E37B8">
        <w:rPr>
          <w:bCs/>
        </w:rPr>
        <w:t xml:space="preserve"> (92,</w:t>
      </w:r>
      <w:r w:rsidR="00C31A78" w:rsidRPr="007E37B8">
        <w:rPr>
          <w:bCs/>
        </w:rPr>
        <w:t>65</w:t>
      </w:r>
      <w:r w:rsidR="002B0423" w:rsidRPr="007E37B8">
        <w:t> </w:t>
      </w:r>
      <w:r w:rsidR="00610ED0" w:rsidRPr="007E37B8">
        <w:rPr>
          <w:bCs/>
        </w:rPr>
        <w:t>% z prijatých)</w:t>
      </w:r>
      <w:r w:rsidR="00610ED0" w:rsidRPr="007E37B8">
        <w:t>.</w:t>
      </w:r>
    </w:p>
    <w:p w:rsidR="009C57FB" w:rsidRPr="007E37B8" w:rsidRDefault="009C57FB" w:rsidP="00123D59">
      <w:pPr>
        <w:pStyle w:val="Zoznam1"/>
      </w:pPr>
      <w:r w:rsidRPr="007E37B8">
        <w:t>Štyri pätiny</w:t>
      </w:r>
      <w:r w:rsidR="002D75A1" w:rsidRPr="007E37B8">
        <w:t xml:space="preserve"> (</w:t>
      </w:r>
      <w:r w:rsidR="00F95F5E" w:rsidRPr="007E37B8">
        <w:t>79</w:t>
      </w:r>
      <w:r w:rsidR="002D75A1" w:rsidRPr="007E37B8">
        <w:t>,</w:t>
      </w:r>
      <w:r w:rsidR="00F95F5E" w:rsidRPr="007E37B8">
        <w:t>71</w:t>
      </w:r>
      <w:r w:rsidR="002B0423" w:rsidRPr="007E37B8">
        <w:t> </w:t>
      </w:r>
      <w:r w:rsidR="002D75A1" w:rsidRPr="007E37B8">
        <w:t>%)</w:t>
      </w:r>
      <w:r w:rsidRPr="007E37B8">
        <w:t xml:space="preserve"> prihlášok podali absolventi bakalárskeho štúdia na tej istej vysokej škole. Najmenší podiel prihlášok absolventov bakalárskeho štúdia z inej vysokej školy mala </w:t>
      </w:r>
      <w:r w:rsidR="00F95F5E" w:rsidRPr="007E37B8">
        <w:t>UJS</w:t>
      </w:r>
      <w:r w:rsidR="002B0423" w:rsidRPr="007E37B8">
        <w:t> </w:t>
      </w:r>
      <w:r w:rsidR="00F95F5E" w:rsidRPr="007E37B8">
        <w:t>Komárno</w:t>
      </w:r>
      <w:r w:rsidRPr="007E37B8">
        <w:t xml:space="preserve"> (</w:t>
      </w:r>
      <w:r w:rsidR="00F95F5E" w:rsidRPr="007E37B8">
        <w:t>7</w:t>
      </w:r>
      <w:r w:rsidR="002B0423" w:rsidRPr="007E37B8">
        <w:t> </w:t>
      </w:r>
      <w:r w:rsidRPr="007E37B8">
        <w:t>%).</w:t>
      </w:r>
    </w:p>
    <w:p w:rsidR="009C57FB" w:rsidRPr="007E37B8" w:rsidRDefault="009C57FB" w:rsidP="00123D59">
      <w:pPr>
        <w:pStyle w:val="Zoznam1"/>
      </w:pPr>
      <w:r w:rsidRPr="007E37B8">
        <w:t>8</w:t>
      </w:r>
      <w:r w:rsidR="00F95F5E" w:rsidRPr="007E37B8">
        <w:t>7</w:t>
      </w:r>
      <w:r w:rsidRPr="007E37B8">
        <w:t>,</w:t>
      </w:r>
      <w:r w:rsidR="00F95F5E" w:rsidRPr="007E37B8">
        <w:t>91</w:t>
      </w:r>
      <w:r w:rsidR="007863DF" w:rsidRPr="007E37B8">
        <w:t> </w:t>
      </w:r>
      <w:r w:rsidRPr="007E37B8">
        <w:t>% z uchádzačov o štúdium v druhom stupni získalo vysokoškolské vzdelanie v prvom stupni v roku 201</w:t>
      </w:r>
      <w:r w:rsidR="00F95F5E" w:rsidRPr="007E37B8">
        <w:t>5</w:t>
      </w:r>
      <w:r w:rsidRPr="007E37B8">
        <w:t xml:space="preserve">. Z hľadiska zápisu na štúdium druhého stupňa predstavovali </w:t>
      </w:r>
      <w:r w:rsidRPr="007E37B8">
        <w:rPr>
          <w:b/>
          <w:bCs/>
        </w:rPr>
        <w:t>absolventi z roku 201</w:t>
      </w:r>
      <w:r w:rsidR="00F95F5E" w:rsidRPr="007E37B8">
        <w:rPr>
          <w:b/>
          <w:bCs/>
        </w:rPr>
        <w:t>5</w:t>
      </w:r>
      <w:r w:rsidRPr="007E37B8">
        <w:rPr>
          <w:b/>
          <w:bCs/>
        </w:rPr>
        <w:t xml:space="preserve"> </w:t>
      </w:r>
      <w:r w:rsidRPr="007E37B8">
        <w:t>z celkového počtu zapísaných</w:t>
      </w:r>
      <w:r w:rsidRPr="007E37B8">
        <w:rPr>
          <w:b/>
          <w:bCs/>
        </w:rPr>
        <w:t xml:space="preserve"> </w:t>
      </w:r>
      <w:r w:rsidR="00F95F5E" w:rsidRPr="007E37B8">
        <w:rPr>
          <w:b/>
          <w:bCs/>
        </w:rPr>
        <w:t>89</w:t>
      </w:r>
      <w:r w:rsidR="002D75A1" w:rsidRPr="007E37B8">
        <w:rPr>
          <w:b/>
          <w:bCs/>
        </w:rPr>
        <w:t>,</w:t>
      </w:r>
      <w:r w:rsidR="00F95F5E" w:rsidRPr="007E37B8">
        <w:rPr>
          <w:b/>
          <w:bCs/>
        </w:rPr>
        <w:t>0</w:t>
      </w:r>
      <w:r w:rsidR="002D75A1" w:rsidRPr="007E37B8">
        <w:rPr>
          <w:b/>
          <w:bCs/>
        </w:rPr>
        <w:t>1</w:t>
      </w:r>
      <w:r w:rsidR="007863DF" w:rsidRPr="007E37B8">
        <w:t> </w:t>
      </w:r>
      <w:r w:rsidRPr="007E37B8">
        <w:rPr>
          <w:b/>
          <w:bCs/>
        </w:rPr>
        <w:t>%</w:t>
      </w:r>
      <w:r w:rsidRPr="007E37B8">
        <w:t>.</w:t>
      </w:r>
    </w:p>
    <w:p w:rsidR="00DF034F" w:rsidRPr="007E37B8" w:rsidRDefault="00DF034F" w:rsidP="00123D59">
      <w:pPr>
        <w:pStyle w:val="Zoznam1"/>
      </w:pPr>
      <w:r w:rsidRPr="007E37B8">
        <w:t xml:space="preserve">Podrobnejšie údaje sú uvedené </w:t>
      </w:r>
      <w:r w:rsidRPr="007E37B8">
        <w:rPr>
          <w:b/>
        </w:rPr>
        <w:t>v tabuľkách č. 6 až 9</w:t>
      </w:r>
      <w:r w:rsidRPr="007E37B8">
        <w:t>.</w:t>
      </w:r>
    </w:p>
    <w:p w:rsidR="00B323E9" w:rsidRPr="007E37B8" w:rsidRDefault="00B323E9" w:rsidP="00425C74">
      <w:pPr>
        <w:pStyle w:val="Nadpis4"/>
        <w:rPr>
          <w:i w:val="0"/>
          <w:iCs w:val="0"/>
          <w:lang w:val="sk-SK"/>
        </w:rPr>
      </w:pPr>
      <w:bookmarkStart w:id="38" w:name="_Toc461012163"/>
      <w:r w:rsidRPr="007E37B8">
        <w:rPr>
          <w:lang w:val="sk-SK"/>
        </w:rPr>
        <w:t>Dostupnosť štúdia pre občanov so špecifickými potrebami</w:t>
      </w:r>
      <w:bookmarkEnd w:id="38"/>
    </w:p>
    <w:p w:rsidR="00253685" w:rsidRPr="0019606A" w:rsidRDefault="00E93B78" w:rsidP="00123D59">
      <w:pPr>
        <w:pStyle w:val="Zoznam1"/>
        <w:rPr>
          <w:rStyle w:val="Siln"/>
          <w:b w:val="0"/>
        </w:rPr>
      </w:pPr>
      <w:r w:rsidRPr="007E37B8">
        <w:t xml:space="preserve">V roku </w:t>
      </w:r>
      <w:r w:rsidR="00E30670" w:rsidRPr="007E37B8">
        <w:t xml:space="preserve">2015 pokračovala vo svojej činnosti </w:t>
      </w:r>
      <w:r w:rsidR="00E30670" w:rsidRPr="00681B34">
        <w:rPr>
          <w:b/>
        </w:rPr>
        <w:t>Rada</w:t>
      </w:r>
      <w:r w:rsidR="00E30670" w:rsidRPr="00EA6963">
        <w:rPr>
          <w:rStyle w:val="Siln"/>
          <w:b w:val="0"/>
          <w:bCs/>
          <w:color w:val="000000"/>
        </w:rPr>
        <w:t xml:space="preserve"> </w:t>
      </w:r>
      <w:r w:rsidR="00E30670" w:rsidRPr="003B04AC">
        <w:rPr>
          <w:rStyle w:val="Siln"/>
          <w:bCs/>
          <w:color w:val="000000"/>
        </w:rPr>
        <w:t xml:space="preserve">ministra </w:t>
      </w:r>
      <w:r w:rsidR="00E30670" w:rsidRPr="00681B34">
        <w:rPr>
          <w:rStyle w:val="Siln"/>
          <w:bCs/>
          <w:color w:val="000000"/>
        </w:rPr>
        <w:t xml:space="preserve">školstva, </w:t>
      </w:r>
      <w:r w:rsidR="00E30670" w:rsidRPr="00681B34">
        <w:rPr>
          <w:b/>
        </w:rPr>
        <w:t>vedy</w:t>
      </w:r>
      <w:r w:rsidR="00E30670" w:rsidRPr="00681B34">
        <w:rPr>
          <w:rStyle w:val="Siln"/>
          <w:bCs/>
          <w:color w:val="000000"/>
        </w:rPr>
        <w:t>,</w:t>
      </w:r>
      <w:r w:rsidR="00E30670" w:rsidRPr="003B04AC">
        <w:rPr>
          <w:rStyle w:val="Siln"/>
          <w:bCs/>
          <w:color w:val="000000"/>
        </w:rPr>
        <w:t xml:space="preserve"> výskumu a športu Slovenskej republiky</w:t>
      </w:r>
      <w:r w:rsidR="00E30670" w:rsidRPr="00681B34">
        <w:t xml:space="preserve"> </w:t>
      </w:r>
      <w:r w:rsidR="00E30670" w:rsidRPr="003B04AC">
        <w:rPr>
          <w:rStyle w:val="Siln"/>
          <w:bCs/>
          <w:color w:val="000000"/>
        </w:rPr>
        <w:t>na podporu štúdia študentov so špecifickými potrebami</w:t>
      </w:r>
      <w:r w:rsidR="00E30670" w:rsidRPr="007E37B8">
        <w:rPr>
          <w:rStyle w:val="Siln"/>
          <w:b w:val="0"/>
          <w:bCs/>
          <w:color w:val="000000"/>
        </w:rPr>
        <w:t xml:space="preserve"> ako konzultačný orgán</w:t>
      </w:r>
      <w:r w:rsidR="00E30670" w:rsidRPr="007E37B8">
        <w:t xml:space="preserve">, </w:t>
      </w:r>
      <w:r w:rsidR="00E30670" w:rsidRPr="007E37B8">
        <w:rPr>
          <w:rStyle w:val="Siln"/>
          <w:b w:val="0"/>
          <w:bCs/>
          <w:color w:val="000000"/>
        </w:rPr>
        <w:t>v ktorej sú zastúpení predstavitelia akademickej obce, neziskového sektora a ministerstva.</w:t>
      </w:r>
      <w:r w:rsidR="00253685">
        <w:rPr>
          <w:rStyle w:val="Siln"/>
          <w:b w:val="0"/>
          <w:bCs/>
          <w:color w:val="000000"/>
        </w:rPr>
        <w:t xml:space="preserve"> V roku 2015 sa zabezpečili pre koordinátorov vysokých škôl vzdelávacie aktivity prostredníctvom podporných centier na UK Bratislava a TU Košice, podarilo sa zorganizovať národný seminár pre koordinátorov, s cieľom umožnenia vzájomnej výmeny skúseností v podpore študentov so špecifickými potrebami a vykonalo sa základné zmapovanie úrovne podpory študentov so špecifickými potrebami na vysokých školách.</w:t>
      </w:r>
    </w:p>
    <w:p w:rsidR="00F574E5" w:rsidRPr="00F574E5" w:rsidRDefault="00253685" w:rsidP="00123D59">
      <w:pPr>
        <w:pStyle w:val="Zoznam1"/>
        <w:rPr>
          <w:rStyle w:val="Siln"/>
        </w:rPr>
      </w:pPr>
      <w:r>
        <w:t>Kým v roku 2014 sa verejn</w:t>
      </w:r>
      <w:r w:rsidR="007626A5">
        <w:t>ým</w:t>
      </w:r>
      <w:r>
        <w:t xml:space="preserve"> vysok</w:t>
      </w:r>
      <w:r w:rsidR="007626A5">
        <w:t>ým</w:t>
      </w:r>
      <w:r>
        <w:t xml:space="preserve"> škol</w:t>
      </w:r>
      <w:r w:rsidR="007626A5">
        <w:t>ám</w:t>
      </w:r>
      <w:r>
        <w:t xml:space="preserve"> </w:t>
      </w:r>
      <w:r w:rsidR="007626A5">
        <w:t>rozpísala suma 20 tis.</w:t>
      </w:r>
      <w:r w:rsidR="007626A5">
        <w:rPr>
          <w:rStyle w:val="Siln"/>
          <w:b w:val="0"/>
          <w:bCs/>
          <w:color w:val="000000"/>
        </w:rPr>
        <w:t xml:space="preserve"> </w:t>
      </w:r>
      <w:r w:rsidR="00EE661C" w:rsidRPr="00EE661C">
        <w:t>€</w:t>
      </w:r>
      <w:r w:rsidR="007626A5">
        <w:t xml:space="preserve"> </w:t>
      </w:r>
      <w:r>
        <w:t>podľa počtu študentov so špecifickými potrebami</w:t>
      </w:r>
      <w:r>
        <w:rPr>
          <w:rStyle w:val="Siln"/>
          <w:b w:val="0"/>
          <w:bCs/>
          <w:color w:val="000000"/>
        </w:rPr>
        <w:t xml:space="preserve">, v roku 2015 sa na zabezpečenie podporných služieb študentov so špecifickými potrebami rozpísala suma 550 tis. </w:t>
      </w:r>
      <w:r w:rsidR="00EE661C" w:rsidRPr="00EE661C">
        <w:t>€</w:t>
      </w:r>
      <w:r w:rsidR="008261B8">
        <w:rPr>
          <w:rStyle w:val="Siln"/>
          <w:b w:val="0"/>
          <w:bCs/>
          <w:color w:val="000000"/>
        </w:rPr>
        <w:t>. V</w:t>
      </w:r>
      <w:r>
        <w:rPr>
          <w:rStyle w:val="Siln"/>
          <w:b w:val="0"/>
          <w:bCs/>
          <w:color w:val="000000"/>
        </w:rPr>
        <w:t> rozpise sa zohľadnil</w:t>
      </w:r>
      <w:r w:rsidR="008261B8">
        <w:rPr>
          <w:rStyle w:val="Siln"/>
          <w:b w:val="0"/>
          <w:bCs/>
          <w:color w:val="000000"/>
        </w:rPr>
        <w:t>i</w:t>
      </w:r>
      <w:r>
        <w:rPr>
          <w:rStyle w:val="Siln"/>
          <w:b w:val="0"/>
          <w:bCs/>
          <w:color w:val="000000"/>
        </w:rPr>
        <w:t xml:space="preserve"> jednotlivé špecifické potreby</w:t>
      </w:r>
      <w:r w:rsidR="008261B8">
        <w:rPr>
          <w:rStyle w:val="Siln"/>
          <w:b w:val="0"/>
          <w:bCs/>
          <w:color w:val="000000"/>
        </w:rPr>
        <w:t>, ktoré</w:t>
      </w:r>
      <w:r>
        <w:rPr>
          <w:rStyle w:val="Siln"/>
          <w:b w:val="0"/>
          <w:bCs/>
          <w:color w:val="000000"/>
        </w:rPr>
        <w:t xml:space="preserve"> boli začlenené do niekoľkých kategórií zohľadňujúc predpokladanú finančnú náročnosť zabezpečenia podpornej služby (od 325 </w:t>
      </w:r>
      <w:r w:rsidR="00EE661C" w:rsidRPr="00EE661C">
        <w:t>€</w:t>
      </w:r>
      <w:r>
        <w:rPr>
          <w:rStyle w:val="Siln"/>
          <w:b w:val="0"/>
          <w:bCs/>
          <w:color w:val="000000"/>
        </w:rPr>
        <w:t xml:space="preserve"> v prípade chronicky chorých študentov po 5 400 </w:t>
      </w:r>
      <w:r w:rsidR="00EE661C" w:rsidRPr="00EE661C">
        <w:t>€</w:t>
      </w:r>
      <w:r>
        <w:rPr>
          <w:rStyle w:val="Siln"/>
          <w:b w:val="0"/>
          <w:bCs/>
          <w:color w:val="000000"/>
        </w:rPr>
        <w:t xml:space="preserve"> v prípade nepočujúcich a nedoslýchavých študentov). </w:t>
      </w:r>
      <w:bookmarkStart w:id="39" w:name="_Toc136920249"/>
      <w:bookmarkStart w:id="40" w:name="_Toc264838384"/>
    </w:p>
    <w:p w:rsidR="00652A74" w:rsidRPr="007E37B8" w:rsidRDefault="00652A74" w:rsidP="005D495D">
      <w:pPr>
        <w:pStyle w:val="Nadpis4"/>
        <w:rPr>
          <w:lang w:val="sk-SK"/>
        </w:rPr>
      </w:pPr>
      <w:bookmarkStart w:id="41" w:name="_Toc461012164"/>
      <w:r w:rsidRPr="007E37B8">
        <w:rPr>
          <w:lang w:val="sk-SK"/>
        </w:rPr>
        <w:t>Vysokoškolská mobilita</w:t>
      </w:r>
      <w:bookmarkEnd w:id="39"/>
      <w:bookmarkEnd w:id="40"/>
      <w:bookmarkEnd w:id="41"/>
    </w:p>
    <w:p w:rsidR="00C556B1" w:rsidRPr="007E37B8" w:rsidRDefault="00C556B1" w:rsidP="00123D59">
      <w:pPr>
        <w:pStyle w:val="Zoznam1"/>
      </w:pPr>
      <w:r w:rsidRPr="007E37B8">
        <w:t xml:space="preserve">Všetky </w:t>
      </w:r>
      <w:r w:rsidR="007F1826" w:rsidRPr="007E37B8">
        <w:t>verejné vysoké školy boli v akademi</w:t>
      </w:r>
      <w:r w:rsidR="000253E4">
        <w:t xml:space="preserve">ckom roku 2014/2015 zapojené do </w:t>
      </w:r>
      <w:bookmarkStart w:id="42" w:name="_GoBack"/>
      <w:bookmarkEnd w:id="42"/>
      <w:r w:rsidR="007F1826" w:rsidRPr="007E37B8">
        <w:t xml:space="preserve">programu </w:t>
      </w:r>
      <w:proofErr w:type="spellStart"/>
      <w:r w:rsidR="007F1826" w:rsidRPr="007E37B8">
        <w:rPr>
          <w:b/>
        </w:rPr>
        <w:t>Erasmus</w:t>
      </w:r>
      <w:proofErr w:type="spellEnd"/>
      <w:r w:rsidR="007F1826" w:rsidRPr="007E37B8">
        <w:rPr>
          <w:b/>
        </w:rPr>
        <w:t>+</w:t>
      </w:r>
      <w:r w:rsidR="007F1826" w:rsidRPr="007E37B8">
        <w:t>. Mobility sa vyhodnocujú podľa akademických rokov. V akademickom roku 2014/2015 vycestovalo prostredníctvom tohto programu 2 609 študentov na študijný pobyt v priemernej dĺžke 5,0 mesiacov a 1042 študentov na pracovnú stáž do podnikov v priemernej dĺžke 3,03 mesiaca. Spolu vycestovalo 3 651 študentov.</w:t>
      </w:r>
      <w:r w:rsidR="007626A5">
        <w:t xml:space="preserve"> Najviac študentov vyslala UK Bratislava</w:t>
      </w:r>
      <w:r w:rsidR="007F1826" w:rsidRPr="007E37B8">
        <w:t xml:space="preserve"> - 627.</w:t>
      </w:r>
    </w:p>
    <w:p w:rsidR="00651DD0" w:rsidRPr="007E37B8" w:rsidRDefault="00651DD0" w:rsidP="00123D59">
      <w:pPr>
        <w:pStyle w:val="Zoznam1"/>
      </w:pPr>
      <w:r w:rsidRPr="007E37B8">
        <w:t xml:space="preserve">Priemerný </w:t>
      </w:r>
      <w:r w:rsidR="007F1826" w:rsidRPr="007E37B8">
        <w:t>mesačný grant študenta v akademickom roku 2014/2015 na štúdium bol 503</w:t>
      </w:r>
      <w:r w:rsidR="006E7AC8">
        <w:t> </w:t>
      </w:r>
      <w:r w:rsidR="007F1826" w:rsidRPr="007E37B8">
        <w:t xml:space="preserve">€ a na stáž 410 €. (v rámci programu </w:t>
      </w:r>
      <w:proofErr w:type="spellStart"/>
      <w:r w:rsidR="007F1826" w:rsidRPr="007E37B8">
        <w:t>Erasmus</w:t>
      </w:r>
      <w:proofErr w:type="spellEnd"/>
      <w:r w:rsidR="007F1826" w:rsidRPr="007E37B8">
        <w:t>+ sú granty do jednotlivých skupín krajín fixné, reálne náklady sa berú do úvahy len ak bol účastníkovi so ZŤP udelený špeciálny grant). Najviac študentov vycestovalo do Českej republiky (401 na štúdium a 428 na stáž), do</w:t>
      </w:r>
      <w:r w:rsidR="006E7AC8">
        <w:t> </w:t>
      </w:r>
      <w:r w:rsidR="007F1826" w:rsidRPr="007E37B8">
        <w:t>Nemecka (349 na štúdium a 107 na stáž) a Španielska (243 na štúdium a 76 na stáž</w:t>
      </w:r>
      <w:r w:rsidR="002E23FC" w:rsidRPr="007E37B8">
        <w:t>)</w:t>
      </w:r>
      <w:r w:rsidRPr="007E37B8">
        <w:t>.</w:t>
      </w:r>
    </w:p>
    <w:p w:rsidR="008F1A84" w:rsidRPr="007E37B8" w:rsidRDefault="0005184A" w:rsidP="00123D59">
      <w:pPr>
        <w:pStyle w:val="Zoznam1"/>
      </w:pPr>
      <w:r w:rsidRPr="007E37B8">
        <w:lastRenderedPageBreak/>
        <w:t>V</w:t>
      </w:r>
      <w:r w:rsidR="00B132BD" w:rsidRPr="007E37B8">
        <w:t xml:space="preserve"> </w:t>
      </w:r>
      <w:r w:rsidRPr="007E37B8">
        <w:t xml:space="preserve">akademickom </w:t>
      </w:r>
      <w:r w:rsidR="00D171FF" w:rsidRPr="007E37B8">
        <w:t xml:space="preserve">roku </w:t>
      </w:r>
      <w:r w:rsidR="007F1826" w:rsidRPr="007E37B8">
        <w:t xml:space="preserve">2014/2015 vycestovalo prostredníctvom programu </w:t>
      </w:r>
      <w:proofErr w:type="spellStart"/>
      <w:r w:rsidR="007F1826" w:rsidRPr="007E37B8">
        <w:t>Erasmus</w:t>
      </w:r>
      <w:proofErr w:type="spellEnd"/>
      <w:r w:rsidR="007F1826" w:rsidRPr="007E37B8">
        <w:t>+ 1 258 pracovníkov vysokých škôl za účelom výučby alebo školenia (o 36 menej ako v predchádzajúcom akademickom roku).</w:t>
      </w:r>
    </w:p>
    <w:p w:rsidR="00354A66" w:rsidRDefault="00EF1B67" w:rsidP="00123D59">
      <w:pPr>
        <w:pStyle w:val="Zoznam1"/>
      </w:pPr>
      <w:r w:rsidRPr="007E37B8">
        <w:t xml:space="preserve">V roku 2015 vycestovalo prostredníctvom </w:t>
      </w:r>
      <w:r w:rsidRPr="007E37B8">
        <w:rPr>
          <w:b/>
        </w:rPr>
        <w:t>Národného štipendijného programu</w:t>
      </w:r>
      <w:r w:rsidRPr="007E37B8">
        <w:t xml:space="preserve"> 23 študentov s trvalým pobytom v SR, 48 doktorandov a 10 uchádzačov získalo samostatný cestovný grant. Naopak, na študijný pobyt v SR prišlo 15 študentov zo zahraničia, 25 doktorandov a 122 vysokoškolských učiteľov, výskumných alebo umeleckých pracovníkov. Priemerná dĺžka pobytu bola u vyslaných študentov 3,5 mesiacov, u doktorandov 7 mesiacov. V prípade študentov bola priemerná mesačná výška poskytnutého štipendia 830 €, v prípade doktorandov 1 050 €. V prípade prijatých študentov v roku 2015 bola priemerná dĺžka ich pobytu na Slovensku 5,5 mesiaca, v prípade doktorandov 4 mesiace a v prípade vysokoškolských učiteľov 4,5 mesiaca. V priemere bolo prichádzajúcim štipendistom poskytnuté štipendium v mesačnej výške 350 € pre študentov, 580 € pre</w:t>
      </w:r>
      <w:r w:rsidR="0055758D" w:rsidRPr="007E37B8">
        <w:t> </w:t>
      </w:r>
      <w:r w:rsidRPr="007E37B8">
        <w:t>doktorandov a 930 € pre vysokoškolských učiteľov</w:t>
      </w:r>
      <w:r w:rsidR="00354A66" w:rsidRPr="007E37B8">
        <w:t>.</w:t>
      </w:r>
    </w:p>
    <w:p w:rsidR="000477AD" w:rsidRPr="007E37B8" w:rsidRDefault="000477AD">
      <w:pPr>
        <w:pStyle w:val="Zoznam1"/>
      </w:pPr>
      <w:r>
        <w:t xml:space="preserve">V roku 2015 </w:t>
      </w:r>
      <w:r w:rsidR="003943A4">
        <w:t xml:space="preserve">pokračovala </w:t>
      </w:r>
      <w:r>
        <w:t>podpora účasti študentov na medzinárodných študentských súťažiach formou refundácie časti cestovných nákladov spojených s ich účasťou. Z vyčlenenej sumy 20 000 € sa použilo 16 428 €</w:t>
      </w:r>
      <w:r w:rsidR="003943A4">
        <w:t xml:space="preserve"> a možnosť využili tri vysoké školy UK Bratislava, STU Bratislava a UMB Banská Bystrica</w:t>
      </w:r>
      <w:r>
        <w:t xml:space="preserve">. </w:t>
      </w:r>
      <w:r w:rsidR="003943A4">
        <w:t xml:space="preserve">Študenti tak mali zjednodušený prístup k medzinárodným súťažiam napr. v oblasti práva, ale aj technických vied (súťaž študentských formúl). </w:t>
      </w:r>
    </w:p>
    <w:p w:rsidR="005317F5" w:rsidRPr="007E37B8" w:rsidRDefault="005427BD" w:rsidP="003022A3">
      <w:pPr>
        <w:pStyle w:val="Nadpis3-vavo"/>
        <w:tabs>
          <w:tab w:val="clear" w:pos="1080"/>
        </w:tabs>
        <w:ind w:left="0" w:firstLine="0"/>
      </w:pPr>
      <w:bookmarkStart w:id="43" w:name="_Toc264838385"/>
      <w:bookmarkStart w:id="44" w:name="_Toc461012165"/>
      <w:r w:rsidRPr="007E37B8">
        <w:t xml:space="preserve">1.4 </w:t>
      </w:r>
      <w:r w:rsidR="007743ED" w:rsidRPr="007E37B8">
        <w:t>Zamestnanci vysokých škôl</w:t>
      </w:r>
      <w:bookmarkEnd w:id="43"/>
      <w:bookmarkEnd w:id="44"/>
    </w:p>
    <w:p w:rsidR="004C6645" w:rsidRPr="007E37B8" w:rsidRDefault="006A3B3E" w:rsidP="00123D59">
      <w:pPr>
        <w:pStyle w:val="Zoznam1"/>
      </w:pPr>
      <w:r w:rsidRPr="007E37B8">
        <w:t xml:space="preserve">Priemerný </w:t>
      </w:r>
      <w:r w:rsidR="002C15E2" w:rsidRPr="007E37B8">
        <w:t xml:space="preserve">evidenčný </w:t>
      </w:r>
      <w:r w:rsidR="0051517B" w:rsidRPr="007E37B8">
        <w:t xml:space="preserve">prepočítaný </w:t>
      </w:r>
      <w:r w:rsidR="002C15E2" w:rsidRPr="007E37B8">
        <w:rPr>
          <w:b/>
          <w:bCs/>
        </w:rPr>
        <w:t>počet zamestnancov verejn</w:t>
      </w:r>
      <w:r w:rsidR="00E64B93" w:rsidRPr="007E37B8">
        <w:rPr>
          <w:b/>
          <w:bCs/>
        </w:rPr>
        <w:t>ých vysokých škôl</w:t>
      </w:r>
      <w:r w:rsidR="00E20350" w:rsidRPr="007E37B8">
        <w:t xml:space="preserve"> v roku </w:t>
      </w:r>
      <w:r w:rsidR="00C20F20" w:rsidRPr="007E37B8">
        <w:t>201</w:t>
      </w:r>
      <w:r w:rsidR="009A1371" w:rsidRPr="007E37B8">
        <w:t>5</w:t>
      </w:r>
      <w:r w:rsidR="00E64B93" w:rsidRPr="007E37B8">
        <w:t xml:space="preserve"> bol</w:t>
      </w:r>
      <w:r w:rsidR="002C15E2" w:rsidRPr="007E37B8">
        <w:t xml:space="preserve"> </w:t>
      </w:r>
      <w:r w:rsidR="009A1371" w:rsidRPr="007E37B8">
        <w:rPr>
          <w:b/>
          <w:bCs/>
        </w:rPr>
        <w:t>21 365,1</w:t>
      </w:r>
      <w:r w:rsidR="00955466" w:rsidRPr="007E37B8">
        <w:rPr>
          <w:b/>
          <w:bCs/>
        </w:rPr>
        <w:t>0</w:t>
      </w:r>
      <w:r w:rsidR="000761B9" w:rsidRPr="007E37B8">
        <w:rPr>
          <w:b/>
          <w:bCs/>
        </w:rPr>
        <w:t xml:space="preserve"> (medziročný </w:t>
      </w:r>
      <w:r w:rsidR="009A1371" w:rsidRPr="007E37B8">
        <w:rPr>
          <w:b/>
          <w:bCs/>
        </w:rPr>
        <w:t>pokles</w:t>
      </w:r>
      <w:r w:rsidR="000761B9" w:rsidRPr="007E37B8">
        <w:rPr>
          <w:b/>
          <w:bCs/>
        </w:rPr>
        <w:t xml:space="preserve"> o</w:t>
      </w:r>
      <w:r w:rsidR="009A1371" w:rsidRPr="007E37B8">
        <w:rPr>
          <w:b/>
          <w:bCs/>
        </w:rPr>
        <w:t> 1,29 </w:t>
      </w:r>
      <w:r w:rsidR="00B47615" w:rsidRPr="007E37B8">
        <w:rPr>
          <w:b/>
          <w:bCs/>
        </w:rPr>
        <w:t>%</w:t>
      </w:r>
      <w:r w:rsidR="002336B0" w:rsidRPr="007E37B8">
        <w:rPr>
          <w:b/>
          <w:bCs/>
        </w:rPr>
        <w:t xml:space="preserve">, t. j. </w:t>
      </w:r>
      <w:r w:rsidR="009A1371" w:rsidRPr="007E37B8">
        <w:rPr>
          <w:b/>
          <w:bCs/>
        </w:rPr>
        <w:t>pokles</w:t>
      </w:r>
      <w:r w:rsidR="002336B0" w:rsidRPr="007E37B8">
        <w:rPr>
          <w:b/>
          <w:bCs/>
        </w:rPr>
        <w:t xml:space="preserve"> o</w:t>
      </w:r>
      <w:r w:rsidR="009A1371" w:rsidRPr="007E37B8">
        <w:rPr>
          <w:b/>
          <w:bCs/>
        </w:rPr>
        <w:t> 279,2</w:t>
      </w:r>
      <w:r w:rsidR="00955466" w:rsidRPr="007E37B8">
        <w:rPr>
          <w:b/>
          <w:bCs/>
        </w:rPr>
        <w:t>0</w:t>
      </w:r>
      <w:r w:rsidR="002336B0" w:rsidRPr="007E37B8">
        <w:rPr>
          <w:b/>
          <w:bCs/>
        </w:rPr>
        <w:t xml:space="preserve"> osôb</w:t>
      </w:r>
      <w:r w:rsidR="000761B9" w:rsidRPr="007E37B8">
        <w:rPr>
          <w:b/>
          <w:bCs/>
        </w:rPr>
        <w:t>)</w:t>
      </w:r>
      <w:r w:rsidR="002C15E2" w:rsidRPr="007E37B8">
        <w:t xml:space="preserve">. V tom </w:t>
      </w:r>
      <w:r w:rsidR="00E20350" w:rsidRPr="007E37B8">
        <w:t xml:space="preserve">vysokoškolskí učitelia tvoria </w:t>
      </w:r>
      <w:r w:rsidR="009A1371" w:rsidRPr="007E37B8">
        <w:t>46,10 </w:t>
      </w:r>
      <w:r w:rsidR="007743ED" w:rsidRPr="007E37B8">
        <w:t xml:space="preserve">%, výskumní </w:t>
      </w:r>
      <w:r w:rsidR="00E20350" w:rsidRPr="007E37B8">
        <w:t>pracovníci 7,</w:t>
      </w:r>
      <w:r w:rsidR="009A1371" w:rsidRPr="007E37B8">
        <w:t>71 </w:t>
      </w:r>
      <w:r w:rsidR="002C15E2" w:rsidRPr="007E37B8">
        <w:t>% a ostatní zamestnanci (administratíva, prevádzka, a pod.</w:t>
      </w:r>
      <w:r w:rsidR="00400928" w:rsidRPr="007E37B8">
        <w:t>) tvoria</w:t>
      </w:r>
      <w:r w:rsidR="00ED7D78" w:rsidRPr="007E37B8">
        <w:t xml:space="preserve"> </w:t>
      </w:r>
      <w:r w:rsidR="009A1371" w:rsidRPr="007E37B8">
        <w:t>46,19 </w:t>
      </w:r>
      <w:r w:rsidR="002C15E2" w:rsidRPr="007E37B8">
        <w:t xml:space="preserve">% zamestnancov. </w:t>
      </w:r>
    </w:p>
    <w:p w:rsidR="007626A5" w:rsidRPr="007626A5" w:rsidRDefault="00A172F7" w:rsidP="007626A5">
      <w:pPr>
        <w:pStyle w:val="Zoznam1"/>
      </w:pPr>
      <w:r w:rsidRPr="007E37B8">
        <w:rPr>
          <w:b/>
          <w:bCs/>
        </w:rPr>
        <w:t>Priemerný plat</w:t>
      </w:r>
      <w:r w:rsidRPr="007E37B8">
        <w:t xml:space="preserve"> </w:t>
      </w:r>
      <w:r w:rsidRPr="007E37B8">
        <w:rPr>
          <w:b/>
          <w:bCs/>
        </w:rPr>
        <w:t>zamestnanca</w:t>
      </w:r>
      <w:r w:rsidRPr="007E37B8">
        <w:t xml:space="preserve"> verejnej vysokej školy v roku </w:t>
      </w:r>
      <w:r w:rsidRPr="007E37B8">
        <w:rPr>
          <w:b/>
          <w:bCs/>
        </w:rPr>
        <w:t>201</w:t>
      </w:r>
      <w:r w:rsidR="009A1371" w:rsidRPr="007E37B8">
        <w:rPr>
          <w:b/>
          <w:bCs/>
        </w:rPr>
        <w:t>5</w:t>
      </w:r>
      <w:r w:rsidRPr="007E37B8">
        <w:rPr>
          <w:b/>
          <w:bCs/>
        </w:rPr>
        <w:t xml:space="preserve"> </w:t>
      </w:r>
      <w:r w:rsidRPr="007E37B8">
        <w:t xml:space="preserve">bol </w:t>
      </w:r>
      <w:r w:rsidR="009A1371" w:rsidRPr="007E37B8">
        <w:rPr>
          <w:b/>
        </w:rPr>
        <w:t>1 06</w:t>
      </w:r>
      <w:r w:rsidR="00221F37" w:rsidRPr="007E37B8">
        <w:rPr>
          <w:b/>
        </w:rPr>
        <w:t>2,</w:t>
      </w:r>
      <w:r w:rsidR="00955466" w:rsidRPr="007E37B8">
        <w:rPr>
          <w:b/>
        </w:rPr>
        <w:t>25</w:t>
      </w:r>
      <w:r w:rsidR="00221F37" w:rsidRPr="007E37B8">
        <w:rPr>
          <w:b/>
        </w:rPr>
        <w:t> </w:t>
      </w:r>
      <w:r w:rsidRPr="007E37B8">
        <w:rPr>
          <w:b/>
          <w:bCs/>
        </w:rPr>
        <w:t>€,</w:t>
      </w:r>
      <w:r w:rsidRPr="007E37B8">
        <w:t xml:space="preserve"> čo predstavuje medziročný </w:t>
      </w:r>
      <w:r w:rsidRPr="007E37B8">
        <w:rPr>
          <w:b/>
          <w:bCs/>
        </w:rPr>
        <w:t>nárast o</w:t>
      </w:r>
      <w:r w:rsidR="009A1371" w:rsidRPr="007E37B8">
        <w:rPr>
          <w:b/>
          <w:bCs/>
        </w:rPr>
        <w:t> 1,8</w:t>
      </w:r>
      <w:r w:rsidR="00F61F40" w:rsidRPr="007E37B8">
        <w:rPr>
          <w:b/>
          <w:bCs/>
        </w:rPr>
        <w:t>9</w:t>
      </w:r>
      <w:r w:rsidR="009A1371" w:rsidRPr="007E37B8">
        <w:rPr>
          <w:b/>
          <w:bCs/>
        </w:rPr>
        <w:t> </w:t>
      </w:r>
      <w:r w:rsidRPr="007E37B8">
        <w:rPr>
          <w:b/>
          <w:bCs/>
        </w:rPr>
        <w:t>%.</w:t>
      </w:r>
      <w:r w:rsidRPr="007E37B8">
        <w:t xml:space="preserve"> Priemerné </w:t>
      </w:r>
      <w:r w:rsidRPr="007E37B8">
        <w:rPr>
          <w:noProof/>
          <w:lang w:eastAsia="sk-SK"/>
        </w:rPr>
        <w:t>platy</w:t>
      </w:r>
      <w:r w:rsidRPr="007E37B8">
        <w:t xml:space="preserve"> zamestnancov verejných vysokých škôl v roku </w:t>
      </w:r>
      <w:r w:rsidRPr="007E37B8">
        <w:rPr>
          <w:b/>
          <w:bCs/>
        </w:rPr>
        <w:t>201</w:t>
      </w:r>
      <w:r w:rsidR="009A1371" w:rsidRPr="007E37B8">
        <w:rPr>
          <w:b/>
          <w:bCs/>
        </w:rPr>
        <w:t>5</w:t>
      </w:r>
      <w:r w:rsidRPr="007E37B8">
        <w:t xml:space="preserve"> sú v rozpätí od </w:t>
      </w:r>
      <w:r w:rsidR="009A1371" w:rsidRPr="007E37B8">
        <w:t>904,8</w:t>
      </w:r>
      <w:r w:rsidR="00955466" w:rsidRPr="007E37B8">
        <w:t>1</w:t>
      </w:r>
      <w:r w:rsidR="008D7D3A" w:rsidRPr="007E37B8">
        <w:t> </w:t>
      </w:r>
      <w:r w:rsidR="0099291B" w:rsidRPr="007E37B8">
        <w:t xml:space="preserve">€ </w:t>
      </w:r>
      <w:r w:rsidR="002157F6" w:rsidRPr="007E37B8">
        <w:t xml:space="preserve">na </w:t>
      </w:r>
      <w:r w:rsidR="009A1371" w:rsidRPr="007E37B8">
        <w:t>EU Bratislava</w:t>
      </w:r>
      <w:r w:rsidRPr="007E37B8">
        <w:t xml:space="preserve"> do</w:t>
      </w:r>
      <w:r w:rsidR="00FC4F8A" w:rsidRPr="007E37B8">
        <w:t xml:space="preserve"> </w:t>
      </w:r>
      <w:r w:rsidR="008D7D3A" w:rsidRPr="007E37B8">
        <w:t>1 1</w:t>
      </w:r>
      <w:r w:rsidR="009A1371" w:rsidRPr="007E37B8">
        <w:t>90</w:t>
      </w:r>
      <w:r w:rsidR="008D7D3A" w:rsidRPr="007E37B8">
        <w:t>,</w:t>
      </w:r>
      <w:r w:rsidR="009A1371" w:rsidRPr="007E37B8">
        <w:t>0</w:t>
      </w:r>
      <w:r w:rsidR="00893475" w:rsidRPr="007E37B8">
        <w:t>0</w:t>
      </w:r>
      <w:r w:rsidR="008D7D3A" w:rsidRPr="007E37B8">
        <w:t> </w:t>
      </w:r>
      <w:r w:rsidRPr="007E37B8">
        <w:t>€ na </w:t>
      </w:r>
      <w:r w:rsidR="008D7D3A" w:rsidRPr="007E37B8">
        <w:t>UPJŠ Košice</w:t>
      </w:r>
      <w:r w:rsidRPr="007E37B8">
        <w:t>.</w:t>
      </w:r>
      <w:r w:rsidR="0099291B" w:rsidRPr="007E37B8">
        <w:t xml:space="preserve"> Priemerný plat v národnom hospodárstve v roku 201</w:t>
      </w:r>
      <w:r w:rsidR="00545A28" w:rsidRPr="007E37B8">
        <w:t>5</w:t>
      </w:r>
      <w:r w:rsidR="0099291B" w:rsidRPr="007E37B8">
        <w:t xml:space="preserve"> bol </w:t>
      </w:r>
      <w:r w:rsidR="001F7061" w:rsidRPr="007E37B8">
        <w:t>8</w:t>
      </w:r>
      <w:r w:rsidR="00545A28" w:rsidRPr="007E37B8">
        <w:t>83</w:t>
      </w:r>
      <w:r w:rsidR="0099291B" w:rsidRPr="007E37B8">
        <w:t xml:space="preserve"> </w:t>
      </w:r>
      <w:r w:rsidR="0099291B" w:rsidRPr="007E37B8">
        <w:rPr>
          <w:bCs/>
        </w:rPr>
        <w:t>€,</w:t>
      </w:r>
      <w:r w:rsidR="00C56E1C" w:rsidRPr="007E37B8">
        <w:rPr>
          <w:rStyle w:val="Odkaznapoznmkupodiarou"/>
          <w:bCs/>
        </w:rPr>
        <w:footnoteReference w:id="8"/>
      </w:r>
      <w:r w:rsidR="00702608">
        <w:rPr>
          <w:bCs/>
          <w:vertAlign w:val="superscript"/>
        </w:rPr>
        <w:t>)</w:t>
      </w:r>
      <w:r w:rsidR="001F7061" w:rsidRPr="007E37B8">
        <w:rPr>
          <w:bCs/>
        </w:rPr>
        <w:t xml:space="preserve"> medziročný nárast o </w:t>
      </w:r>
      <w:r w:rsidR="00545A28" w:rsidRPr="007E37B8">
        <w:rPr>
          <w:bCs/>
        </w:rPr>
        <w:t>2</w:t>
      </w:r>
      <w:r w:rsidR="001F7061" w:rsidRPr="007E37B8">
        <w:rPr>
          <w:bCs/>
        </w:rPr>
        <w:t>,</w:t>
      </w:r>
      <w:r w:rsidR="00545A28" w:rsidRPr="007E37B8">
        <w:rPr>
          <w:bCs/>
        </w:rPr>
        <w:t>9</w:t>
      </w:r>
      <w:r w:rsidR="0099291B" w:rsidRPr="007E37B8">
        <w:rPr>
          <w:bCs/>
        </w:rPr>
        <w:t> %.</w:t>
      </w:r>
    </w:p>
    <w:p w:rsidR="00D00C43" w:rsidRDefault="00D00C43" w:rsidP="00123D59">
      <w:pPr>
        <w:pStyle w:val="Zoznam1"/>
        <w:numPr>
          <w:ilvl w:val="0"/>
          <w:numId w:val="0"/>
        </w:numPr>
      </w:pPr>
      <w:r>
        <w:rPr>
          <w:noProof/>
          <w:lang w:eastAsia="sk-SK"/>
        </w:rPr>
        <w:drawing>
          <wp:inline distT="0" distB="0" distL="0" distR="0" wp14:anchorId="63FCCE32" wp14:editId="747F4BBF">
            <wp:extent cx="5712031" cy="2012867"/>
            <wp:effectExtent l="0" t="0" r="22225" b="26035"/>
            <wp:docPr id="10" name="Graf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rsidR="007122C4" w:rsidRDefault="007122C4" w:rsidP="007122C4">
      <w:pPr>
        <w:pStyle w:val="Popis"/>
        <w:keepNext/>
        <w:spacing w:after="240"/>
        <w:jc w:val="center"/>
      </w:pPr>
      <w:r w:rsidRPr="00532628">
        <w:t>Graf č. 5</w:t>
      </w:r>
      <w:r w:rsidRPr="00AC0841">
        <w:t xml:space="preserve"> </w:t>
      </w:r>
      <w:r w:rsidRPr="007E37B8">
        <w:t>Vývoj priem</w:t>
      </w:r>
      <w:r w:rsidR="00F11935" w:rsidRPr="007E37B8">
        <w:t>e</w:t>
      </w:r>
      <w:r w:rsidRPr="007E37B8">
        <w:t>rných platov zamestnancov verejných vysokých škôl</w:t>
      </w:r>
    </w:p>
    <w:p w:rsidR="007626A5" w:rsidRPr="007626A5" w:rsidRDefault="007626A5" w:rsidP="007626A5"/>
    <w:p w:rsidR="00C56E1C" w:rsidRPr="007E37B8" w:rsidRDefault="00C56E1C" w:rsidP="00123D59">
      <w:pPr>
        <w:pStyle w:val="Zoznam1"/>
      </w:pPr>
      <w:r w:rsidRPr="007E37B8">
        <w:rPr>
          <w:b/>
          <w:bCs/>
        </w:rPr>
        <w:t>Priemerný plat učiteľa</w:t>
      </w:r>
      <w:r w:rsidRPr="007E37B8">
        <w:t xml:space="preserve"> verejnej vysokej školy v roku </w:t>
      </w:r>
      <w:r w:rsidR="001D377B" w:rsidRPr="007E37B8">
        <w:rPr>
          <w:b/>
          <w:bCs/>
        </w:rPr>
        <w:t>201</w:t>
      </w:r>
      <w:r w:rsidR="009A1371" w:rsidRPr="007E37B8">
        <w:rPr>
          <w:b/>
          <w:bCs/>
        </w:rPr>
        <w:t>5</w:t>
      </w:r>
      <w:r w:rsidRPr="007E37B8">
        <w:t xml:space="preserve"> bol </w:t>
      </w:r>
      <w:r w:rsidR="00893475" w:rsidRPr="007E37B8">
        <w:rPr>
          <w:b/>
          <w:bCs/>
        </w:rPr>
        <w:t>1 3</w:t>
      </w:r>
      <w:r w:rsidR="009A1371" w:rsidRPr="007E37B8">
        <w:rPr>
          <w:b/>
          <w:bCs/>
        </w:rPr>
        <w:t>38</w:t>
      </w:r>
      <w:r w:rsidR="00893475" w:rsidRPr="007E37B8">
        <w:rPr>
          <w:b/>
          <w:bCs/>
        </w:rPr>
        <w:t>,</w:t>
      </w:r>
      <w:r w:rsidR="00955466" w:rsidRPr="007E37B8">
        <w:rPr>
          <w:b/>
          <w:bCs/>
        </w:rPr>
        <w:t>52</w:t>
      </w:r>
      <w:r w:rsidR="008D7D3A" w:rsidRPr="007E37B8">
        <w:rPr>
          <w:b/>
          <w:bCs/>
        </w:rPr>
        <w:t> </w:t>
      </w:r>
      <w:r w:rsidRPr="007E37B8">
        <w:rPr>
          <w:b/>
          <w:bCs/>
        </w:rPr>
        <w:t>€</w:t>
      </w:r>
      <w:r w:rsidRPr="007E37B8">
        <w:t xml:space="preserve">, čo predstavuje medziročný nárast </w:t>
      </w:r>
      <w:r w:rsidR="001D377B" w:rsidRPr="007E37B8">
        <w:rPr>
          <w:b/>
          <w:bCs/>
        </w:rPr>
        <w:t>o</w:t>
      </w:r>
      <w:r w:rsidR="009A1371" w:rsidRPr="007E37B8">
        <w:rPr>
          <w:b/>
          <w:bCs/>
        </w:rPr>
        <w:t> 1,19 </w:t>
      </w:r>
      <w:r w:rsidRPr="007E37B8">
        <w:rPr>
          <w:b/>
          <w:bCs/>
        </w:rPr>
        <w:t>%.</w:t>
      </w:r>
      <w:r w:rsidRPr="007E37B8">
        <w:t xml:space="preserve"> </w:t>
      </w:r>
      <w:r w:rsidRPr="007E37B8">
        <w:rPr>
          <w:b/>
          <w:bCs/>
        </w:rPr>
        <w:t>Priemerný plat profesorov</w:t>
      </w:r>
      <w:r w:rsidRPr="007E37B8">
        <w:t xml:space="preserve"> na verejných vysokých </w:t>
      </w:r>
      <w:r w:rsidRPr="007E37B8">
        <w:lastRenderedPageBreak/>
        <w:t xml:space="preserve">školách v roku </w:t>
      </w:r>
      <w:r w:rsidRPr="007E37B8">
        <w:rPr>
          <w:b/>
          <w:bCs/>
        </w:rPr>
        <w:t>201</w:t>
      </w:r>
      <w:r w:rsidR="009A1371" w:rsidRPr="007E37B8">
        <w:rPr>
          <w:b/>
          <w:bCs/>
        </w:rPr>
        <w:t>5</w:t>
      </w:r>
      <w:r w:rsidRPr="007E37B8">
        <w:t xml:space="preserve"> bol</w:t>
      </w:r>
      <w:r w:rsidRPr="007E37B8">
        <w:rPr>
          <w:b/>
          <w:bCs/>
        </w:rPr>
        <w:t xml:space="preserve"> 1</w:t>
      </w:r>
      <w:r w:rsidR="00CD565B" w:rsidRPr="007E37B8">
        <w:rPr>
          <w:b/>
          <w:bCs/>
        </w:rPr>
        <w:t> </w:t>
      </w:r>
      <w:r w:rsidR="008D7D3A" w:rsidRPr="007E37B8">
        <w:rPr>
          <w:b/>
          <w:bCs/>
        </w:rPr>
        <w:t>9</w:t>
      </w:r>
      <w:r w:rsidR="00CD565B" w:rsidRPr="007E37B8">
        <w:rPr>
          <w:b/>
          <w:bCs/>
        </w:rPr>
        <w:t>65,</w:t>
      </w:r>
      <w:r w:rsidR="00955466" w:rsidRPr="007E37B8">
        <w:rPr>
          <w:b/>
          <w:bCs/>
        </w:rPr>
        <w:t>82</w:t>
      </w:r>
      <w:r w:rsidR="00CD565B" w:rsidRPr="007E37B8">
        <w:rPr>
          <w:b/>
          <w:bCs/>
        </w:rPr>
        <w:t> </w:t>
      </w:r>
      <w:r w:rsidRPr="007E37B8">
        <w:rPr>
          <w:b/>
          <w:bCs/>
        </w:rPr>
        <w:t xml:space="preserve">€ </w:t>
      </w:r>
      <w:r w:rsidRPr="007E37B8">
        <w:t>(nárast o</w:t>
      </w:r>
      <w:r w:rsidR="00CD565B" w:rsidRPr="007E37B8">
        <w:t> 0,9</w:t>
      </w:r>
      <w:r w:rsidR="00545A28" w:rsidRPr="007E37B8">
        <w:t>2</w:t>
      </w:r>
      <w:r w:rsidRPr="007E37B8">
        <w:t xml:space="preserve">%). </w:t>
      </w:r>
      <w:r w:rsidRPr="007E37B8">
        <w:rPr>
          <w:b/>
          <w:bCs/>
        </w:rPr>
        <w:t>Priemerný plat docentov</w:t>
      </w:r>
      <w:r w:rsidRPr="007E37B8">
        <w:t xml:space="preserve"> v roku </w:t>
      </w:r>
      <w:r w:rsidRPr="007E37B8">
        <w:rPr>
          <w:b/>
          <w:bCs/>
        </w:rPr>
        <w:t>201</w:t>
      </w:r>
      <w:r w:rsidR="00CD565B" w:rsidRPr="007E37B8">
        <w:rPr>
          <w:b/>
          <w:bCs/>
        </w:rPr>
        <w:t>5</w:t>
      </w:r>
      <w:r w:rsidRPr="007E37B8">
        <w:t xml:space="preserve"> bol </w:t>
      </w:r>
      <w:r w:rsidR="008D7D3A" w:rsidRPr="007E37B8">
        <w:rPr>
          <w:b/>
          <w:bCs/>
        </w:rPr>
        <w:t>1</w:t>
      </w:r>
      <w:r w:rsidR="00CD565B" w:rsidRPr="007E37B8">
        <w:rPr>
          <w:b/>
          <w:bCs/>
        </w:rPr>
        <w:t> </w:t>
      </w:r>
      <w:r w:rsidR="008D7D3A" w:rsidRPr="007E37B8">
        <w:rPr>
          <w:b/>
          <w:bCs/>
        </w:rPr>
        <w:t>5</w:t>
      </w:r>
      <w:r w:rsidR="00CD565B" w:rsidRPr="007E37B8">
        <w:rPr>
          <w:b/>
          <w:bCs/>
        </w:rPr>
        <w:t>11,</w:t>
      </w:r>
      <w:r w:rsidR="00955466" w:rsidRPr="007E37B8">
        <w:rPr>
          <w:b/>
          <w:bCs/>
        </w:rPr>
        <w:t>86</w:t>
      </w:r>
      <w:r w:rsidR="00CD565B" w:rsidRPr="007E37B8">
        <w:rPr>
          <w:b/>
          <w:bCs/>
        </w:rPr>
        <w:t> </w:t>
      </w:r>
      <w:r w:rsidRPr="007E37B8">
        <w:rPr>
          <w:b/>
          <w:bCs/>
        </w:rPr>
        <w:t xml:space="preserve">€ </w:t>
      </w:r>
      <w:r w:rsidRPr="007E37B8">
        <w:t>(nárast o</w:t>
      </w:r>
      <w:r w:rsidR="00CD565B" w:rsidRPr="007E37B8">
        <w:t> 0,5</w:t>
      </w:r>
      <w:r w:rsidR="00545A28" w:rsidRPr="007E37B8">
        <w:t>6</w:t>
      </w:r>
      <w:r w:rsidR="008D7D3A" w:rsidRPr="007E37B8">
        <w:t> </w:t>
      </w:r>
      <w:r w:rsidRPr="007E37B8">
        <w:t xml:space="preserve">%). Priemerný plat profesorov v pomere k priemernému platu vysokoškolských učiteľov </w:t>
      </w:r>
      <w:r w:rsidR="008D7D3A" w:rsidRPr="007E37B8">
        <w:t>bol</w:t>
      </w:r>
      <w:r w:rsidRPr="007E37B8">
        <w:t xml:space="preserve"> na úrovni 1,</w:t>
      </w:r>
      <w:r w:rsidR="0059066D" w:rsidRPr="007E37B8">
        <w:t>4</w:t>
      </w:r>
      <w:r w:rsidR="008D7D3A" w:rsidRPr="007E37B8">
        <w:t>7</w:t>
      </w:r>
      <w:r w:rsidRPr="007E37B8">
        <w:t xml:space="preserve"> násobku</w:t>
      </w:r>
      <w:r w:rsidR="008D7D3A" w:rsidRPr="007E37B8">
        <w:t xml:space="preserve"> (</w:t>
      </w:r>
      <w:r w:rsidR="00CD565B" w:rsidRPr="007E37B8">
        <w:t xml:space="preserve">rovnako ako </w:t>
      </w:r>
      <w:r w:rsidR="008D7D3A" w:rsidRPr="007E37B8">
        <w:t>v roku 201</w:t>
      </w:r>
      <w:r w:rsidR="00CD565B" w:rsidRPr="007E37B8">
        <w:t>4</w:t>
      </w:r>
      <w:r w:rsidR="008D7D3A" w:rsidRPr="007E37B8">
        <w:t>)</w:t>
      </w:r>
      <w:r w:rsidRPr="007E37B8">
        <w:t>. Pomer priemerného platu vysokoškolského učiteľa k priemernému platu zamestnanca verejných vysokých škôl bol na úrovni 1,</w:t>
      </w:r>
      <w:r w:rsidR="008D7D3A" w:rsidRPr="007E37B8">
        <w:t>2</w:t>
      </w:r>
      <w:r w:rsidR="00CD565B" w:rsidRPr="007E37B8">
        <w:t>6</w:t>
      </w:r>
      <w:r w:rsidRPr="007E37B8">
        <w:t xml:space="preserve"> násobku.</w:t>
      </w:r>
    </w:p>
    <w:p w:rsidR="00652A74" w:rsidRPr="007E37B8" w:rsidRDefault="00652A74" w:rsidP="00123D59">
      <w:pPr>
        <w:pStyle w:val="Zoznam1"/>
      </w:pPr>
      <w:r w:rsidRPr="007E37B8">
        <w:rPr>
          <w:b/>
          <w:bCs/>
        </w:rPr>
        <w:t>Priemerný plat výskumných pracovníkov</w:t>
      </w:r>
      <w:r w:rsidR="00181F1F" w:rsidRPr="007E37B8">
        <w:rPr>
          <w:rStyle w:val="Odkaznapoznmkupodiarou"/>
          <w:bCs/>
        </w:rPr>
        <w:footnoteReference w:id="9"/>
      </w:r>
      <w:r w:rsidR="00302406">
        <w:rPr>
          <w:b/>
          <w:bCs/>
          <w:vertAlign w:val="superscript"/>
        </w:rPr>
        <w:t>)</w:t>
      </w:r>
      <w:r w:rsidRPr="007E37B8">
        <w:t xml:space="preserve"> </w:t>
      </w:r>
      <w:r w:rsidR="00536A82" w:rsidRPr="007E37B8">
        <w:t xml:space="preserve">na verejných vysokých školách </w:t>
      </w:r>
      <w:r w:rsidRPr="007E37B8">
        <w:t xml:space="preserve">dosiahol v roku </w:t>
      </w:r>
      <w:r w:rsidR="00C20F20" w:rsidRPr="007E37B8">
        <w:rPr>
          <w:b/>
          <w:bCs/>
        </w:rPr>
        <w:t>201</w:t>
      </w:r>
      <w:r w:rsidR="00CD565B" w:rsidRPr="007E37B8">
        <w:rPr>
          <w:b/>
          <w:bCs/>
        </w:rPr>
        <w:t>5</w:t>
      </w:r>
      <w:r w:rsidRPr="007E37B8">
        <w:t xml:space="preserve"> výšku</w:t>
      </w:r>
      <w:r w:rsidR="00BE4D93" w:rsidRPr="007E37B8">
        <w:rPr>
          <w:b/>
          <w:bCs/>
        </w:rPr>
        <w:t> </w:t>
      </w:r>
      <w:r w:rsidR="00CD565B" w:rsidRPr="007E37B8">
        <w:rPr>
          <w:b/>
          <w:bCs/>
        </w:rPr>
        <w:t>1 10</w:t>
      </w:r>
      <w:r w:rsidR="00955466" w:rsidRPr="007E37B8">
        <w:rPr>
          <w:b/>
          <w:bCs/>
        </w:rPr>
        <w:t>5</w:t>
      </w:r>
      <w:r w:rsidR="00CD565B" w:rsidRPr="007E37B8">
        <w:rPr>
          <w:b/>
          <w:bCs/>
        </w:rPr>
        <w:t>,</w:t>
      </w:r>
      <w:r w:rsidR="00955466" w:rsidRPr="007E37B8">
        <w:rPr>
          <w:b/>
          <w:bCs/>
        </w:rPr>
        <w:t>03</w:t>
      </w:r>
      <w:r w:rsidR="00CD565B" w:rsidRPr="007E37B8">
        <w:rPr>
          <w:b/>
          <w:bCs/>
        </w:rPr>
        <w:t> </w:t>
      </w:r>
      <w:r w:rsidR="00BB61B5" w:rsidRPr="007E37B8">
        <w:rPr>
          <w:b/>
          <w:bCs/>
        </w:rPr>
        <w:t>€</w:t>
      </w:r>
      <w:r w:rsidRPr="007E37B8">
        <w:t xml:space="preserve">. V porovnaní s priemerným platom z roku </w:t>
      </w:r>
      <w:r w:rsidR="006C225A" w:rsidRPr="007E37B8">
        <w:t>20</w:t>
      </w:r>
      <w:r w:rsidR="007B2788" w:rsidRPr="007E37B8">
        <w:t>1</w:t>
      </w:r>
      <w:r w:rsidR="00CD565B" w:rsidRPr="007E37B8">
        <w:t>4</w:t>
      </w:r>
      <w:r w:rsidR="00BE4D93" w:rsidRPr="007E37B8">
        <w:t xml:space="preserve"> </w:t>
      </w:r>
      <w:r w:rsidR="00655F8C" w:rsidRPr="007E37B8">
        <w:t xml:space="preserve">ide </w:t>
      </w:r>
      <w:r w:rsidR="008B5EF0" w:rsidRPr="007E37B8">
        <w:rPr>
          <w:b/>
          <w:bCs/>
        </w:rPr>
        <w:t>o</w:t>
      </w:r>
      <w:r w:rsidR="00CD565B" w:rsidRPr="007E37B8">
        <w:rPr>
          <w:b/>
          <w:bCs/>
        </w:rPr>
        <w:t> 4,0</w:t>
      </w:r>
      <w:r w:rsidR="00545A28" w:rsidRPr="007E37B8">
        <w:rPr>
          <w:b/>
          <w:bCs/>
        </w:rPr>
        <w:t>5</w:t>
      </w:r>
      <w:r w:rsidR="00CD565B" w:rsidRPr="007E37B8">
        <w:rPr>
          <w:b/>
          <w:bCs/>
        </w:rPr>
        <w:t> </w:t>
      </w:r>
      <w:r w:rsidR="00655F8C" w:rsidRPr="007E37B8">
        <w:rPr>
          <w:b/>
          <w:bCs/>
        </w:rPr>
        <w:t xml:space="preserve">% </w:t>
      </w:r>
      <w:r w:rsidR="00B51273" w:rsidRPr="007E37B8">
        <w:rPr>
          <w:b/>
          <w:bCs/>
        </w:rPr>
        <w:t>nárast</w:t>
      </w:r>
      <w:r w:rsidR="00A36B17" w:rsidRPr="007E37B8">
        <w:rPr>
          <w:bCs/>
        </w:rPr>
        <w:t>.</w:t>
      </w:r>
      <w:r w:rsidR="00787EF6" w:rsidRPr="007E37B8">
        <w:rPr>
          <w:b/>
          <w:bCs/>
        </w:rPr>
        <w:t xml:space="preserve"> </w:t>
      </w:r>
    </w:p>
    <w:p w:rsidR="00FC4F8A" w:rsidRPr="007E37B8" w:rsidRDefault="00FC4F8A" w:rsidP="00123D59">
      <w:pPr>
        <w:pStyle w:val="Zoznam1"/>
      </w:pPr>
      <w:r w:rsidRPr="007E37B8">
        <w:rPr>
          <w:b/>
          <w:bCs/>
        </w:rPr>
        <w:t>Priemerný plat neučiteľských pracovníkov</w:t>
      </w:r>
      <w:r w:rsidR="008D7EA9" w:rsidRPr="007E37B8">
        <w:rPr>
          <w:rStyle w:val="Odkaznapoznmkupodiarou"/>
          <w:bCs/>
        </w:rPr>
        <w:footnoteReference w:id="10"/>
      </w:r>
      <w:r w:rsidR="00302406">
        <w:rPr>
          <w:b/>
          <w:bCs/>
          <w:vertAlign w:val="superscript"/>
        </w:rPr>
        <w:t>)</w:t>
      </w:r>
      <w:r w:rsidRPr="007E37B8">
        <w:t xml:space="preserve"> na verejných vysokých školách dosiahol v roku </w:t>
      </w:r>
      <w:r w:rsidRPr="007E37B8">
        <w:rPr>
          <w:b/>
          <w:bCs/>
        </w:rPr>
        <w:t>201</w:t>
      </w:r>
      <w:r w:rsidR="00CD565B" w:rsidRPr="007E37B8">
        <w:rPr>
          <w:b/>
          <w:bCs/>
        </w:rPr>
        <w:t>5</w:t>
      </w:r>
      <w:r w:rsidRPr="007E37B8">
        <w:t xml:space="preserve"> výšku</w:t>
      </w:r>
      <w:r w:rsidRPr="007E37B8">
        <w:rPr>
          <w:b/>
          <w:bCs/>
        </w:rPr>
        <w:t> </w:t>
      </w:r>
      <w:r w:rsidR="00CD565B" w:rsidRPr="007E37B8">
        <w:rPr>
          <w:b/>
          <w:bCs/>
        </w:rPr>
        <w:t>77</w:t>
      </w:r>
      <w:r w:rsidR="00955466" w:rsidRPr="007E37B8">
        <w:rPr>
          <w:b/>
          <w:bCs/>
        </w:rPr>
        <w:t>9</w:t>
      </w:r>
      <w:r w:rsidR="00CD565B" w:rsidRPr="007E37B8">
        <w:rPr>
          <w:b/>
          <w:bCs/>
        </w:rPr>
        <w:t>,</w:t>
      </w:r>
      <w:r w:rsidR="00955466" w:rsidRPr="007E37B8">
        <w:rPr>
          <w:b/>
          <w:bCs/>
        </w:rPr>
        <w:t>34</w:t>
      </w:r>
      <w:r w:rsidR="000761B9" w:rsidRPr="007E37B8">
        <w:rPr>
          <w:b/>
          <w:bCs/>
        </w:rPr>
        <w:t> </w:t>
      </w:r>
      <w:r w:rsidRPr="007E37B8">
        <w:rPr>
          <w:b/>
          <w:bCs/>
        </w:rPr>
        <w:t>€</w:t>
      </w:r>
      <w:r w:rsidRPr="007E37B8">
        <w:t>. V porovnaní</w:t>
      </w:r>
      <w:r w:rsidR="000761B9" w:rsidRPr="007E37B8">
        <w:t xml:space="preserve"> s priemerným platom z roku 201</w:t>
      </w:r>
      <w:r w:rsidR="00CD565B" w:rsidRPr="007E37B8">
        <w:t>4</w:t>
      </w:r>
      <w:r w:rsidRPr="007E37B8">
        <w:t xml:space="preserve"> ide </w:t>
      </w:r>
      <w:r w:rsidRPr="007E37B8">
        <w:rPr>
          <w:b/>
          <w:bCs/>
        </w:rPr>
        <w:t>o</w:t>
      </w:r>
      <w:r w:rsidR="00CD565B" w:rsidRPr="007E37B8">
        <w:rPr>
          <w:b/>
          <w:bCs/>
        </w:rPr>
        <w:t> 1,3</w:t>
      </w:r>
      <w:r w:rsidR="00545A28" w:rsidRPr="007E37B8">
        <w:rPr>
          <w:b/>
          <w:bCs/>
        </w:rPr>
        <w:t>3</w:t>
      </w:r>
      <w:r w:rsidR="000761B9" w:rsidRPr="007E37B8">
        <w:rPr>
          <w:b/>
          <w:bCs/>
        </w:rPr>
        <w:t> </w:t>
      </w:r>
      <w:r w:rsidRPr="007E37B8">
        <w:rPr>
          <w:b/>
          <w:bCs/>
        </w:rPr>
        <w:t xml:space="preserve">% </w:t>
      </w:r>
      <w:r w:rsidR="00CD565B" w:rsidRPr="007E37B8">
        <w:rPr>
          <w:b/>
          <w:bCs/>
        </w:rPr>
        <w:t>pokles</w:t>
      </w:r>
      <w:r w:rsidRPr="007E37B8">
        <w:rPr>
          <w:bCs/>
        </w:rPr>
        <w:t>.</w:t>
      </w:r>
    </w:p>
    <w:p w:rsidR="0091320B" w:rsidRPr="007E37B8" w:rsidRDefault="002921F0" w:rsidP="00123D59">
      <w:pPr>
        <w:pStyle w:val="Zoznam1"/>
        <w:rPr>
          <w:b/>
          <w:bCs/>
        </w:rPr>
      </w:pPr>
      <w:r w:rsidRPr="007E37B8">
        <w:t xml:space="preserve">V roku </w:t>
      </w:r>
      <w:r w:rsidR="00C20F20" w:rsidRPr="007E37B8">
        <w:t>201</w:t>
      </w:r>
      <w:r w:rsidR="00017AEC" w:rsidRPr="007E37B8">
        <w:t>5</w:t>
      </w:r>
      <w:r w:rsidR="00E6027C" w:rsidRPr="007E37B8">
        <w:t xml:space="preserve"> prezident SR</w:t>
      </w:r>
      <w:r w:rsidR="0091320B" w:rsidRPr="007E37B8">
        <w:t xml:space="preserve"> vymenoval na základe návrhov verejných vysokých škôl a</w:t>
      </w:r>
      <w:r w:rsidR="00CA1332" w:rsidRPr="007E37B8">
        <w:t> </w:t>
      </w:r>
      <w:r w:rsidR="0091320B" w:rsidRPr="007E37B8">
        <w:t>súkromn</w:t>
      </w:r>
      <w:r w:rsidR="00CA1332" w:rsidRPr="007E37B8">
        <w:t>ých vysokých škôl</w:t>
      </w:r>
      <w:r w:rsidR="005F7594" w:rsidRPr="007E37B8">
        <w:t xml:space="preserve"> </w:t>
      </w:r>
      <w:r w:rsidR="00653B64" w:rsidRPr="007E37B8">
        <w:rPr>
          <w:b/>
        </w:rPr>
        <w:t>76</w:t>
      </w:r>
      <w:r w:rsidR="00E6027C" w:rsidRPr="007E37B8">
        <w:t xml:space="preserve"> </w:t>
      </w:r>
      <w:r w:rsidR="00E6027C" w:rsidRPr="007E37B8">
        <w:rPr>
          <w:b/>
          <w:bCs/>
        </w:rPr>
        <w:t>profesor</w:t>
      </w:r>
      <w:r w:rsidR="0091320B" w:rsidRPr="007E37B8">
        <w:rPr>
          <w:b/>
          <w:bCs/>
        </w:rPr>
        <w:t>ov</w:t>
      </w:r>
      <w:r w:rsidR="009D17B4" w:rsidRPr="007E37B8">
        <w:rPr>
          <w:bCs/>
        </w:rPr>
        <w:t>, z toho 24 žien</w:t>
      </w:r>
      <w:r w:rsidR="00E6027C" w:rsidRPr="007E37B8">
        <w:t>.</w:t>
      </w:r>
      <w:r w:rsidR="00E81E0D" w:rsidRPr="007E37B8">
        <w:t xml:space="preserve"> </w:t>
      </w:r>
      <w:r w:rsidR="00E84933" w:rsidRPr="007E37B8">
        <w:t>P</w:t>
      </w:r>
      <w:r w:rsidR="00FE5DDB" w:rsidRPr="007E37B8">
        <w:t xml:space="preserve">riemerný vek vymenovaných </w:t>
      </w:r>
      <w:r w:rsidR="00475748" w:rsidRPr="007E37B8">
        <w:t xml:space="preserve">profesorov </w:t>
      </w:r>
      <w:r w:rsidR="00456E09" w:rsidRPr="007E37B8">
        <w:t xml:space="preserve">sa </w:t>
      </w:r>
      <w:r w:rsidR="006531B4" w:rsidRPr="007E37B8">
        <w:t>mierne zvýšil</w:t>
      </w:r>
      <w:r w:rsidR="00456E09" w:rsidRPr="007E37B8">
        <w:t xml:space="preserve"> na 5</w:t>
      </w:r>
      <w:r w:rsidR="006531B4" w:rsidRPr="007E37B8">
        <w:t>1,54</w:t>
      </w:r>
      <w:r w:rsidR="00456E09" w:rsidRPr="007E37B8">
        <w:t xml:space="preserve"> rokov (v roku 201</w:t>
      </w:r>
      <w:r w:rsidR="00E15EDC" w:rsidRPr="007E37B8">
        <w:t>4</w:t>
      </w:r>
      <w:r w:rsidR="00456E09" w:rsidRPr="007E37B8">
        <w:t xml:space="preserve"> </w:t>
      </w:r>
      <w:r w:rsidR="00AC2EF4" w:rsidRPr="007E37B8">
        <w:t xml:space="preserve">to </w:t>
      </w:r>
      <w:r w:rsidR="00FE5DDB" w:rsidRPr="007E37B8">
        <w:t>bol</w:t>
      </w:r>
      <w:r w:rsidR="00AC2EF4" w:rsidRPr="007E37B8">
        <w:t>o</w:t>
      </w:r>
      <w:r w:rsidR="00FE5DDB" w:rsidRPr="007E37B8">
        <w:t xml:space="preserve"> 5</w:t>
      </w:r>
      <w:r w:rsidR="006531B4" w:rsidRPr="007E37B8">
        <w:t>0</w:t>
      </w:r>
      <w:r w:rsidR="00333BA1" w:rsidRPr="007E37B8">
        <w:t>,</w:t>
      </w:r>
      <w:r w:rsidR="006531B4" w:rsidRPr="007E37B8">
        <w:t>97</w:t>
      </w:r>
      <w:r w:rsidR="00F327C1" w:rsidRPr="007E37B8">
        <w:t xml:space="preserve"> rokov</w:t>
      </w:r>
      <w:r w:rsidR="00456E09" w:rsidRPr="007E37B8">
        <w:t>)</w:t>
      </w:r>
      <w:r w:rsidR="00E84933" w:rsidRPr="007E37B8">
        <w:t>.</w:t>
      </w:r>
      <w:r w:rsidR="00324EB1" w:rsidRPr="007E37B8">
        <w:t xml:space="preserve"> Najviac</w:t>
      </w:r>
      <w:r w:rsidR="005B7532" w:rsidRPr="007E37B8">
        <w:t xml:space="preserve"> </w:t>
      </w:r>
      <w:r w:rsidR="00470BFD" w:rsidRPr="007E37B8">
        <w:t>1</w:t>
      </w:r>
      <w:r w:rsidR="00530C36" w:rsidRPr="007E37B8">
        <w:t>9</w:t>
      </w:r>
      <w:r w:rsidR="00324EB1" w:rsidRPr="007E37B8">
        <w:t xml:space="preserve"> </w:t>
      </w:r>
      <w:r w:rsidR="005B7532" w:rsidRPr="007E37B8">
        <w:t xml:space="preserve">profesorov bolo vymenovaných v skupine </w:t>
      </w:r>
      <w:r w:rsidR="00470BFD" w:rsidRPr="007E37B8">
        <w:t>humanitné vedy</w:t>
      </w:r>
      <w:r w:rsidR="00475748" w:rsidRPr="007E37B8">
        <w:t xml:space="preserve"> (</w:t>
      </w:r>
      <w:r w:rsidR="00470BFD" w:rsidRPr="007E37B8">
        <w:t xml:space="preserve">z toho </w:t>
      </w:r>
      <w:r w:rsidR="00530C36" w:rsidRPr="007E37B8">
        <w:t xml:space="preserve">napr. </w:t>
      </w:r>
      <w:r w:rsidR="008C53C4" w:rsidRPr="007E37B8">
        <w:t>sedem</w:t>
      </w:r>
      <w:r w:rsidR="00470BFD" w:rsidRPr="007E37B8">
        <w:t xml:space="preserve"> v odb</w:t>
      </w:r>
      <w:r w:rsidR="008C53C4" w:rsidRPr="007E37B8">
        <w:t>o</w:t>
      </w:r>
      <w:r w:rsidR="00470BFD" w:rsidRPr="007E37B8">
        <w:t>re katolíck</w:t>
      </w:r>
      <w:r w:rsidR="008C53C4" w:rsidRPr="007E37B8">
        <w:t>a</w:t>
      </w:r>
      <w:r w:rsidR="00470BFD" w:rsidRPr="007E37B8">
        <w:t xml:space="preserve"> teológi</w:t>
      </w:r>
      <w:r w:rsidR="008C53C4" w:rsidRPr="007E37B8">
        <w:t>a a dvaja z odboru pravoslávna teológia</w:t>
      </w:r>
      <w:r w:rsidR="00475748" w:rsidRPr="007E37B8">
        <w:t>)</w:t>
      </w:r>
      <w:r w:rsidR="008C53C4" w:rsidRPr="007E37B8">
        <w:t xml:space="preserve">, </w:t>
      </w:r>
      <w:r w:rsidR="00530C36" w:rsidRPr="007E37B8">
        <w:t>15</w:t>
      </w:r>
      <w:r w:rsidR="0024770A" w:rsidRPr="007E37B8">
        <w:t xml:space="preserve"> profesorov bolo vymenovaných v skupine </w:t>
      </w:r>
      <w:r w:rsidR="00530C36" w:rsidRPr="007E37B8">
        <w:t>konštrukčné inžinierstvo, technológie, výroba a komunikácie</w:t>
      </w:r>
      <w:r w:rsidR="00946E13" w:rsidRPr="007E37B8">
        <w:t>.</w:t>
      </w:r>
      <w:r w:rsidR="00AF5284" w:rsidRPr="007E37B8">
        <w:t xml:space="preserve"> </w:t>
      </w:r>
      <w:r w:rsidR="00AF5284" w:rsidRPr="007E37B8">
        <w:rPr>
          <w:rStyle w:val="Textzstupnhosymbolu"/>
          <w:color w:val="auto"/>
        </w:rPr>
        <w:t xml:space="preserve">Najviac </w:t>
      </w:r>
      <w:r w:rsidR="00F470F1" w:rsidRPr="007E37B8">
        <w:rPr>
          <w:rStyle w:val="Textzstupnhosymbolu"/>
          <w:color w:val="auto"/>
        </w:rPr>
        <w:t xml:space="preserve">vymenovaných </w:t>
      </w:r>
      <w:r w:rsidR="00AF5284" w:rsidRPr="007E37B8">
        <w:rPr>
          <w:rStyle w:val="Textzstupnhosymbolu"/>
          <w:color w:val="auto"/>
        </w:rPr>
        <w:t>profesorov</w:t>
      </w:r>
      <w:r w:rsidR="00F470F1" w:rsidRPr="007E37B8">
        <w:rPr>
          <w:rStyle w:val="Textzstupnhosymbolu"/>
          <w:color w:val="auto"/>
        </w:rPr>
        <w:t xml:space="preserve"> bolo </w:t>
      </w:r>
      <w:r w:rsidR="005B7A4E" w:rsidRPr="007E37B8">
        <w:rPr>
          <w:rStyle w:val="Textzstupnhosymbolu"/>
          <w:color w:val="auto"/>
        </w:rPr>
        <w:t xml:space="preserve">navrhnutých </w:t>
      </w:r>
      <w:r w:rsidR="00F470F1" w:rsidRPr="007E37B8">
        <w:rPr>
          <w:rStyle w:val="Textzstupnhosymbolu"/>
          <w:color w:val="auto"/>
        </w:rPr>
        <w:t>z</w:t>
      </w:r>
      <w:r w:rsidR="00AF5284" w:rsidRPr="007E37B8">
        <w:rPr>
          <w:rStyle w:val="Textzstupnhosymbolu"/>
          <w:color w:val="auto"/>
        </w:rPr>
        <w:t xml:space="preserve"> </w:t>
      </w:r>
      <w:r w:rsidR="00DD3A66" w:rsidRPr="007E37B8">
        <w:rPr>
          <w:rStyle w:val="Textzstupnhosymbolu"/>
          <w:color w:val="auto"/>
        </w:rPr>
        <w:t>UK Bratislava</w:t>
      </w:r>
      <w:r w:rsidR="00AF5284" w:rsidRPr="007E37B8">
        <w:rPr>
          <w:rStyle w:val="Textzstupnhosymbolu"/>
          <w:color w:val="auto"/>
        </w:rPr>
        <w:t xml:space="preserve"> (</w:t>
      </w:r>
      <w:r w:rsidR="00F470F1" w:rsidRPr="007E37B8">
        <w:rPr>
          <w:rStyle w:val="Textzstupnhosymbolu"/>
          <w:color w:val="auto"/>
        </w:rPr>
        <w:t>1</w:t>
      </w:r>
      <w:r w:rsidR="00653B64" w:rsidRPr="007E37B8">
        <w:rPr>
          <w:rStyle w:val="Textzstupnhosymbolu"/>
          <w:color w:val="auto"/>
        </w:rPr>
        <w:t>4</w:t>
      </w:r>
      <w:r w:rsidR="00AF5284" w:rsidRPr="007E37B8">
        <w:rPr>
          <w:rStyle w:val="Textzstupnhosymbolu"/>
          <w:color w:val="auto"/>
        </w:rPr>
        <w:t>)</w:t>
      </w:r>
      <w:r w:rsidR="006B563D" w:rsidRPr="007E37B8">
        <w:rPr>
          <w:rStyle w:val="Textzstupnhosymbolu"/>
          <w:color w:val="auto"/>
        </w:rPr>
        <w:t>, S</w:t>
      </w:r>
      <w:r w:rsidR="00DD3A66" w:rsidRPr="007E37B8">
        <w:rPr>
          <w:rStyle w:val="Textzstupnhosymbolu"/>
          <w:color w:val="auto"/>
        </w:rPr>
        <w:t>TU Bratislava</w:t>
      </w:r>
      <w:r w:rsidR="006B563D" w:rsidRPr="007E37B8">
        <w:rPr>
          <w:rStyle w:val="Textzstupnhosymbolu"/>
          <w:color w:val="auto"/>
        </w:rPr>
        <w:t xml:space="preserve"> (</w:t>
      </w:r>
      <w:r w:rsidR="00A804AF" w:rsidRPr="007E37B8">
        <w:rPr>
          <w:rStyle w:val="Textzstupnhosymbolu"/>
          <w:color w:val="auto"/>
        </w:rPr>
        <w:t>1</w:t>
      </w:r>
      <w:r w:rsidR="00653B64" w:rsidRPr="007E37B8">
        <w:rPr>
          <w:rStyle w:val="Textzstupnhosymbolu"/>
          <w:color w:val="auto"/>
        </w:rPr>
        <w:t>1</w:t>
      </w:r>
      <w:r w:rsidR="006B563D" w:rsidRPr="007E37B8">
        <w:rPr>
          <w:rStyle w:val="Textzstupnhosymbolu"/>
          <w:color w:val="auto"/>
        </w:rPr>
        <w:t>)</w:t>
      </w:r>
      <w:r w:rsidR="00864B27" w:rsidRPr="007E37B8">
        <w:rPr>
          <w:rStyle w:val="Textzstupnhosymbolu"/>
          <w:color w:val="auto"/>
        </w:rPr>
        <w:t>,</w:t>
      </w:r>
      <w:r w:rsidR="006B563D" w:rsidRPr="007E37B8">
        <w:rPr>
          <w:rStyle w:val="Textzstupnhosymbolu"/>
          <w:color w:val="auto"/>
        </w:rPr>
        <w:t xml:space="preserve"> </w:t>
      </w:r>
      <w:r w:rsidR="00653B64" w:rsidRPr="007E37B8">
        <w:rPr>
          <w:rStyle w:val="Textzstupnhosymbolu"/>
          <w:color w:val="auto"/>
        </w:rPr>
        <w:t>TU Košice</w:t>
      </w:r>
      <w:r w:rsidR="00A804AF" w:rsidRPr="007E37B8">
        <w:rPr>
          <w:rStyle w:val="Textzstupnhosymbolu"/>
          <w:color w:val="auto"/>
        </w:rPr>
        <w:t xml:space="preserve"> (</w:t>
      </w:r>
      <w:r w:rsidR="00653B64" w:rsidRPr="007E37B8">
        <w:rPr>
          <w:rStyle w:val="Textzstupnhosymbolu"/>
          <w:color w:val="auto"/>
        </w:rPr>
        <w:t>9</w:t>
      </w:r>
      <w:r w:rsidR="00A804AF" w:rsidRPr="007E37B8">
        <w:rPr>
          <w:rStyle w:val="Textzstupnhosymbolu"/>
          <w:color w:val="auto"/>
        </w:rPr>
        <w:t>)</w:t>
      </w:r>
      <w:r w:rsidR="00470BFD" w:rsidRPr="007E37B8">
        <w:rPr>
          <w:rStyle w:val="Textzstupnhosymbolu"/>
          <w:color w:val="auto"/>
        </w:rPr>
        <w:t xml:space="preserve"> a</w:t>
      </w:r>
      <w:r w:rsidR="00E15EDC" w:rsidRPr="007E37B8">
        <w:rPr>
          <w:rStyle w:val="Textzstupnhosymbolu"/>
          <w:color w:val="auto"/>
        </w:rPr>
        <w:t> PU Prešov</w:t>
      </w:r>
      <w:r w:rsidR="00470BFD" w:rsidRPr="007E37B8">
        <w:rPr>
          <w:rStyle w:val="Textzstupnhosymbolu"/>
          <w:color w:val="auto"/>
        </w:rPr>
        <w:t xml:space="preserve"> (8)</w:t>
      </w:r>
      <w:r w:rsidR="006B563D" w:rsidRPr="007E37B8">
        <w:rPr>
          <w:rStyle w:val="Textzstupnhosymbolu"/>
          <w:color w:val="auto"/>
        </w:rPr>
        <w:t xml:space="preserve">. </w:t>
      </w:r>
      <w:r w:rsidR="00731430" w:rsidRPr="007E37B8">
        <w:rPr>
          <w:rStyle w:val="Textzstupnhosymbolu"/>
          <w:color w:val="auto"/>
        </w:rPr>
        <w:t>Naj</w:t>
      </w:r>
      <w:r w:rsidR="002D67CF" w:rsidRPr="007E37B8">
        <w:rPr>
          <w:rStyle w:val="Textzstupnhosymbolu"/>
          <w:color w:val="auto"/>
        </w:rPr>
        <w:t xml:space="preserve">starší vymenovaný profesor bol vo veku </w:t>
      </w:r>
      <w:r w:rsidR="00017AEC" w:rsidRPr="007E37B8">
        <w:rPr>
          <w:rStyle w:val="Textzstupnhosymbolu"/>
          <w:color w:val="auto"/>
        </w:rPr>
        <w:t>7</w:t>
      </w:r>
      <w:r w:rsidR="00566A2A" w:rsidRPr="007E37B8">
        <w:rPr>
          <w:rStyle w:val="Textzstupnhosymbolu"/>
          <w:color w:val="auto"/>
        </w:rPr>
        <w:t>5</w:t>
      </w:r>
      <w:r w:rsidR="002D67CF" w:rsidRPr="007E37B8">
        <w:rPr>
          <w:rStyle w:val="Textzstupnhosymbolu"/>
          <w:color w:val="auto"/>
        </w:rPr>
        <w:t xml:space="preserve"> rokov, naj</w:t>
      </w:r>
      <w:r w:rsidR="00731430" w:rsidRPr="007E37B8">
        <w:rPr>
          <w:rStyle w:val="Textzstupnhosymbolu"/>
          <w:color w:val="auto"/>
        </w:rPr>
        <w:t>mladší vymenovaný profesor bol vo</w:t>
      </w:r>
      <w:r w:rsidR="00530C36" w:rsidRPr="007E37B8">
        <w:rPr>
          <w:rStyle w:val="Textzstupnhosymbolu"/>
          <w:color w:val="auto"/>
        </w:rPr>
        <w:t> </w:t>
      </w:r>
      <w:r w:rsidR="00731430" w:rsidRPr="007E37B8">
        <w:rPr>
          <w:rStyle w:val="Textzstupnhosymbolu"/>
          <w:color w:val="auto"/>
        </w:rPr>
        <w:t xml:space="preserve">veku </w:t>
      </w:r>
      <w:r w:rsidR="00566A2A" w:rsidRPr="007E37B8">
        <w:rPr>
          <w:rStyle w:val="Textzstupnhosymbolu"/>
          <w:color w:val="auto"/>
        </w:rPr>
        <w:t>37</w:t>
      </w:r>
      <w:r w:rsidR="00731430" w:rsidRPr="007E37B8">
        <w:rPr>
          <w:rStyle w:val="Textzstupnhosymbolu"/>
          <w:color w:val="auto"/>
        </w:rPr>
        <w:t xml:space="preserve"> rokov.</w:t>
      </w:r>
    </w:p>
    <w:p w:rsidR="003452A0" w:rsidRPr="007E37B8" w:rsidRDefault="003452A0">
      <w:pPr>
        <w:pStyle w:val="Zoznam1"/>
        <w:rPr>
          <w:b/>
          <w:bCs/>
        </w:rPr>
      </w:pPr>
      <w:r w:rsidRPr="007E37B8">
        <w:t>Podľa údajov</w:t>
      </w:r>
      <w:r w:rsidR="0032394E" w:rsidRPr="007E37B8">
        <w:t xml:space="preserve"> z registra zamestnancov vysokých škôl k 31. 12. 201</w:t>
      </w:r>
      <w:r w:rsidR="000A4464" w:rsidRPr="007E37B8">
        <w:t>5</w:t>
      </w:r>
      <w:r w:rsidRPr="007E37B8">
        <w:t xml:space="preserve"> najstarší vysokoškolsk</w:t>
      </w:r>
      <w:r w:rsidR="00C14762" w:rsidRPr="007E37B8">
        <w:t>ý</w:t>
      </w:r>
      <w:r w:rsidRPr="007E37B8">
        <w:t xml:space="preserve"> učiteľ vo funkcií profesora mal na vysokých školách</w:t>
      </w:r>
      <w:r w:rsidR="0032394E" w:rsidRPr="007E37B8">
        <w:t xml:space="preserve"> (vrátane štátnych)</w:t>
      </w:r>
      <w:r w:rsidRPr="007E37B8">
        <w:t xml:space="preserve"> vek 8</w:t>
      </w:r>
      <w:r w:rsidR="000A4464" w:rsidRPr="007E37B8">
        <w:t>9</w:t>
      </w:r>
      <w:r w:rsidR="00EC6F75" w:rsidRPr="007E37B8">
        <w:t> </w:t>
      </w:r>
      <w:r w:rsidR="003C0608" w:rsidRPr="007E37B8">
        <w:t>rokov, najmladší 3</w:t>
      </w:r>
      <w:r w:rsidR="000A4464" w:rsidRPr="007E37B8">
        <w:t>6</w:t>
      </w:r>
      <w:r w:rsidRPr="007E37B8">
        <w:t xml:space="preserve"> rokov. </w:t>
      </w:r>
      <w:r w:rsidR="00CA7041" w:rsidRPr="007E37B8">
        <w:t>Menej ako 5</w:t>
      </w:r>
      <w:r w:rsidR="00BB06C6" w:rsidRPr="007E37B8">
        <w:t>6</w:t>
      </w:r>
      <w:r w:rsidR="00CA7041" w:rsidRPr="007E37B8">
        <w:t xml:space="preserve"> rokov má štvrtina </w:t>
      </w:r>
      <w:r w:rsidR="00CA7041" w:rsidRPr="007E37B8">
        <w:rPr>
          <w:bCs/>
        </w:rPr>
        <w:t>vysokoškolských učiteľov vo</w:t>
      </w:r>
      <w:r w:rsidR="00681C00" w:rsidRPr="007E37B8">
        <w:rPr>
          <w:bCs/>
        </w:rPr>
        <w:t> </w:t>
      </w:r>
      <w:r w:rsidR="00CA7041" w:rsidRPr="007E37B8">
        <w:rPr>
          <w:bCs/>
        </w:rPr>
        <w:t>funkci</w:t>
      </w:r>
      <w:r w:rsidR="00C14762" w:rsidRPr="007E37B8">
        <w:rPr>
          <w:bCs/>
        </w:rPr>
        <w:t>i</w:t>
      </w:r>
      <w:r w:rsidR="00CA7041" w:rsidRPr="007E37B8">
        <w:rPr>
          <w:bCs/>
        </w:rPr>
        <w:t xml:space="preserve"> profesora</w:t>
      </w:r>
      <w:r w:rsidR="00CA7041" w:rsidRPr="007E37B8">
        <w:t xml:space="preserve">, </w:t>
      </w:r>
      <w:r w:rsidR="00CA7041" w:rsidRPr="007E37B8">
        <w:rPr>
          <w:b/>
          <w:bCs/>
        </w:rPr>
        <w:t xml:space="preserve">medián veku bol </w:t>
      </w:r>
      <w:r w:rsidR="00D52FD5" w:rsidRPr="007E37B8">
        <w:rPr>
          <w:b/>
          <w:bCs/>
        </w:rPr>
        <w:t>6</w:t>
      </w:r>
      <w:r w:rsidR="00EE7C7F" w:rsidRPr="007E37B8">
        <w:rPr>
          <w:b/>
          <w:bCs/>
        </w:rPr>
        <w:t>2</w:t>
      </w:r>
      <w:r w:rsidR="0032394E" w:rsidRPr="007E37B8">
        <w:rPr>
          <w:b/>
          <w:bCs/>
        </w:rPr>
        <w:t xml:space="preserve"> </w:t>
      </w:r>
      <w:r w:rsidR="00C60920" w:rsidRPr="007E37B8">
        <w:rPr>
          <w:b/>
          <w:bCs/>
        </w:rPr>
        <w:t>rokov</w:t>
      </w:r>
      <w:r w:rsidR="00CA7041" w:rsidRPr="007E37B8">
        <w:t xml:space="preserve"> a štvrtina vysokoškolských učiteľov vo</w:t>
      </w:r>
      <w:r w:rsidR="00681C00" w:rsidRPr="007E37B8">
        <w:t> </w:t>
      </w:r>
      <w:r w:rsidR="00CA7041" w:rsidRPr="007E37B8">
        <w:t>funkci</w:t>
      </w:r>
      <w:r w:rsidR="009433B0" w:rsidRPr="007E37B8">
        <w:t>i</w:t>
      </w:r>
      <w:r w:rsidR="00CA7041" w:rsidRPr="007E37B8">
        <w:t xml:space="preserve"> profesora mala ve</w:t>
      </w:r>
      <w:r w:rsidR="00692789" w:rsidRPr="007E37B8">
        <w:t>k viac ako 6</w:t>
      </w:r>
      <w:r w:rsidR="00177613" w:rsidRPr="007E37B8">
        <w:t>6</w:t>
      </w:r>
      <w:r w:rsidR="00CA7041" w:rsidRPr="007E37B8">
        <w:t xml:space="preserve"> rokov.</w:t>
      </w:r>
      <w:r w:rsidR="00C4167F" w:rsidRPr="007E37B8">
        <w:rPr>
          <w:rStyle w:val="Odkaznapoznmkupodiarou"/>
        </w:rPr>
        <w:footnoteReference w:id="11"/>
      </w:r>
      <w:r w:rsidR="00AB4288" w:rsidRPr="007E37B8">
        <w:rPr>
          <w:vertAlign w:val="superscript"/>
        </w:rPr>
        <w:t>)</w:t>
      </w:r>
    </w:p>
    <w:p w:rsidR="001E7F45" w:rsidRPr="003C17ED" w:rsidRDefault="00C60920">
      <w:pPr>
        <w:pStyle w:val="Zoznam1"/>
        <w:rPr>
          <w:b/>
          <w:bCs/>
        </w:rPr>
      </w:pPr>
      <w:r w:rsidRPr="007E37B8">
        <w:t xml:space="preserve">Vek vysokoškolských učiteľov vo </w:t>
      </w:r>
      <w:r w:rsidRPr="007E37B8">
        <w:rPr>
          <w:b/>
          <w:bCs/>
        </w:rPr>
        <w:t>funkci</w:t>
      </w:r>
      <w:r w:rsidR="00D55FE3">
        <w:rPr>
          <w:b/>
          <w:bCs/>
        </w:rPr>
        <w:t>i</w:t>
      </w:r>
      <w:r w:rsidRPr="007E37B8">
        <w:rPr>
          <w:b/>
          <w:bCs/>
        </w:rPr>
        <w:t xml:space="preserve"> docent</w:t>
      </w:r>
      <w:r w:rsidR="00692789" w:rsidRPr="007E37B8">
        <w:t xml:space="preserve"> bol od </w:t>
      </w:r>
      <w:r w:rsidR="00D17432" w:rsidRPr="007E37B8">
        <w:t>3</w:t>
      </w:r>
      <w:r w:rsidR="000A4464" w:rsidRPr="007E37B8">
        <w:t>1</w:t>
      </w:r>
      <w:r w:rsidRPr="007E37B8">
        <w:t xml:space="preserve"> do 8</w:t>
      </w:r>
      <w:r w:rsidR="00F734F4" w:rsidRPr="007E37B8">
        <w:t>3</w:t>
      </w:r>
      <w:r w:rsidRPr="007E37B8">
        <w:t xml:space="preserve"> rokov. Štvrtina vysokoškolských učiteľov vo funkci</w:t>
      </w:r>
      <w:r w:rsidR="006831FB" w:rsidRPr="007E37B8">
        <w:t>i</w:t>
      </w:r>
      <w:r w:rsidRPr="007E37B8">
        <w:t xml:space="preserve"> docenta má vek do 4</w:t>
      </w:r>
      <w:r w:rsidR="00177613" w:rsidRPr="007E37B8">
        <w:t>4</w:t>
      </w:r>
      <w:r w:rsidRPr="007E37B8">
        <w:t xml:space="preserve"> rokov, </w:t>
      </w:r>
      <w:r w:rsidR="00602514" w:rsidRPr="007E37B8">
        <w:rPr>
          <w:b/>
          <w:bCs/>
        </w:rPr>
        <w:t>medián veku bol</w:t>
      </w:r>
      <w:r w:rsidRPr="007E37B8">
        <w:rPr>
          <w:b/>
          <w:bCs/>
        </w:rPr>
        <w:t xml:space="preserve"> 5</w:t>
      </w:r>
      <w:r w:rsidR="00EE7C7F" w:rsidRPr="007E37B8">
        <w:rPr>
          <w:b/>
          <w:bCs/>
        </w:rPr>
        <w:t>4</w:t>
      </w:r>
      <w:r w:rsidR="00EC6F75" w:rsidRPr="007E37B8">
        <w:rPr>
          <w:b/>
          <w:bCs/>
        </w:rPr>
        <w:t> </w:t>
      </w:r>
      <w:r w:rsidRPr="007E37B8">
        <w:rPr>
          <w:b/>
          <w:bCs/>
        </w:rPr>
        <w:t>rokov</w:t>
      </w:r>
      <w:r w:rsidRPr="007E37B8">
        <w:t xml:space="preserve"> a štvrtina </w:t>
      </w:r>
      <w:r w:rsidR="00602514" w:rsidRPr="007E37B8">
        <w:t>mala</w:t>
      </w:r>
      <w:r w:rsidRPr="007E37B8">
        <w:t xml:space="preserve"> viac ako 6</w:t>
      </w:r>
      <w:r w:rsidR="00BB06C6" w:rsidRPr="007E37B8">
        <w:t>2</w:t>
      </w:r>
      <w:r w:rsidRPr="007E37B8">
        <w:t xml:space="preserve"> rokov.</w:t>
      </w:r>
    </w:p>
    <w:p w:rsidR="003C17ED" w:rsidRDefault="003C17ED">
      <w:pPr>
        <w:pStyle w:val="Zoznam1"/>
        <w:numPr>
          <w:ilvl w:val="0"/>
          <w:numId w:val="0"/>
        </w:numPr>
      </w:pPr>
      <w:r>
        <w:rPr>
          <w:noProof/>
          <w:lang w:eastAsia="sk-SK"/>
        </w:rPr>
        <w:drawing>
          <wp:inline distT="0" distB="0" distL="0" distR="0" wp14:anchorId="5289DAB1" wp14:editId="0D979F55">
            <wp:extent cx="5646717" cy="2345376"/>
            <wp:effectExtent l="0" t="0" r="11430" b="17145"/>
            <wp:docPr id="2" name="Graf 2"/>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rsidR="007122C4" w:rsidRPr="005E5FF1" w:rsidRDefault="007122C4" w:rsidP="007122C4">
      <w:pPr>
        <w:pStyle w:val="Popis"/>
        <w:keepNext/>
        <w:spacing w:after="240"/>
        <w:jc w:val="center"/>
      </w:pPr>
      <w:r w:rsidRPr="00532628">
        <w:lastRenderedPageBreak/>
        <w:t>Graf č. 6</w:t>
      </w:r>
      <w:r w:rsidRPr="00AC0841">
        <w:t xml:space="preserve"> </w:t>
      </w:r>
      <w:r w:rsidRPr="007E37B8">
        <w:t xml:space="preserve">Veková štruktúra vysokoškolských učiteľov vysokých škôl (vrátane štátnych) </w:t>
      </w:r>
      <w:r w:rsidRPr="007E37B8">
        <w:br/>
        <w:t xml:space="preserve">(minimálny vek, prvý </w:t>
      </w:r>
      <w:proofErr w:type="spellStart"/>
      <w:r w:rsidRPr="007E37B8">
        <w:t>kvartil</w:t>
      </w:r>
      <w:proofErr w:type="spellEnd"/>
      <w:r w:rsidRPr="007E37B8">
        <w:t xml:space="preserve">, medián, tretí </w:t>
      </w:r>
      <w:proofErr w:type="spellStart"/>
      <w:r w:rsidRPr="007E37B8">
        <w:t>kvartil</w:t>
      </w:r>
      <w:proofErr w:type="spellEnd"/>
      <w:r w:rsidRPr="007E37B8">
        <w:t xml:space="preserve"> a maximálny vek)</w:t>
      </w:r>
      <w:r w:rsidR="006F50BC">
        <w:t>, z</w:t>
      </w:r>
      <w:r w:rsidR="006F50BC" w:rsidRPr="0084792F">
        <w:t>droj: Register zamestnancov vysokých škôl</w:t>
      </w:r>
    </w:p>
    <w:p w:rsidR="00D3303E" w:rsidRPr="0084792F" w:rsidRDefault="00D3303E" w:rsidP="00123D59">
      <w:pPr>
        <w:pStyle w:val="Zoznam1"/>
        <w:rPr>
          <w:b/>
        </w:rPr>
      </w:pPr>
      <w:r w:rsidRPr="007E37B8">
        <w:t>Podľa stavu k 31.12.</w:t>
      </w:r>
      <w:r w:rsidR="00B83DC5" w:rsidRPr="007E37B8">
        <w:t xml:space="preserve"> </w:t>
      </w:r>
      <w:r w:rsidRPr="007E37B8">
        <w:t>počet fyzických osôb zamestnaných na vysok</w:t>
      </w:r>
      <w:r w:rsidR="00433C4C" w:rsidRPr="007E37B8">
        <w:t>ých</w:t>
      </w:r>
      <w:r w:rsidRPr="007E37B8">
        <w:t xml:space="preserve"> škol</w:t>
      </w:r>
      <w:r w:rsidR="00433C4C" w:rsidRPr="007E37B8">
        <w:t>ách</w:t>
      </w:r>
      <w:r w:rsidRPr="007E37B8">
        <w:t xml:space="preserve"> (vrátane štátn</w:t>
      </w:r>
      <w:r w:rsidR="00CA1332" w:rsidRPr="007E37B8">
        <w:t>ych</w:t>
      </w:r>
      <w:r w:rsidRPr="007E37B8">
        <w:t>) ako vysokoškolský učiteľ alebo výskumný/umelecký pracovník medziročne</w:t>
      </w:r>
      <w:r w:rsidR="00B83DC5" w:rsidRPr="007E37B8">
        <w:t xml:space="preserve"> </w:t>
      </w:r>
      <w:r w:rsidR="001D67D3" w:rsidRPr="007E37B8">
        <w:t xml:space="preserve">zaznamenal mierny </w:t>
      </w:r>
      <w:r w:rsidR="005B3EC6" w:rsidRPr="007E37B8">
        <w:t>pokles</w:t>
      </w:r>
      <w:r w:rsidR="001D67D3" w:rsidRPr="007E37B8">
        <w:t xml:space="preserve"> </w:t>
      </w:r>
      <w:r w:rsidR="00B83DC5" w:rsidRPr="007E37B8">
        <w:t>(vrátane počtu zamestnancov mimo pracovného pomeru, pričom sa nezohľadňuje výška úväzku</w:t>
      </w:r>
      <w:r w:rsidR="00B83DC5" w:rsidRPr="0084792F">
        <w:t>).</w:t>
      </w:r>
      <w:r w:rsidRPr="0084792F">
        <w:t xml:space="preserve"> </w:t>
      </w:r>
      <w:r w:rsidR="00B83DC5" w:rsidRPr="0084792F">
        <w:t xml:space="preserve">V rámci zamestnancov v pracovnom pomere </w:t>
      </w:r>
      <w:r w:rsidR="0084792F" w:rsidRPr="0084792F">
        <w:t xml:space="preserve">v roku 2015 nebol zaznamenaný významný </w:t>
      </w:r>
      <w:r w:rsidR="00B83DC5" w:rsidRPr="0084792F">
        <w:t xml:space="preserve">nárast v prípade </w:t>
      </w:r>
      <w:r w:rsidR="00553110" w:rsidRPr="0084792F">
        <w:t>vysokoškolských učiteľov v</w:t>
      </w:r>
      <w:r w:rsidR="0084792F" w:rsidRPr="0084792F">
        <w:t> žiadnej funkcii</w:t>
      </w:r>
      <w:r w:rsidR="00B83DC5" w:rsidRPr="0084792F">
        <w:t xml:space="preserve">. </w:t>
      </w:r>
      <w:r w:rsidR="0084792F" w:rsidRPr="0084792F">
        <w:t>K</w:t>
      </w:r>
      <w:r w:rsidR="00B83DC5" w:rsidRPr="0084792F">
        <w:t xml:space="preserve"> najväčšiemu poklesu v rámci zamestnancov v pracovnom pomere došlo v prípade odborných </w:t>
      </w:r>
      <w:r w:rsidR="00FA083B" w:rsidRPr="0084792F">
        <w:t>asistent</w:t>
      </w:r>
      <w:r w:rsidR="00B83DC5" w:rsidRPr="0084792F">
        <w:t>ov, kde sa počet fyzických osôb v tejto funkcii znížil medziročne o </w:t>
      </w:r>
      <w:r w:rsidR="0084792F" w:rsidRPr="0084792F">
        <w:t>96</w:t>
      </w:r>
      <w:r w:rsidR="00B83DC5" w:rsidRPr="0084792F">
        <w:t xml:space="preserve"> osôb</w:t>
      </w:r>
      <w:r w:rsidR="000E3777" w:rsidRPr="0084792F">
        <w:t xml:space="preserve"> (</w:t>
      </w:r>
      <w:r w:rsidR="005659BE" w:rsidRPr="0084792F">
        <w:t xml:space="preserve">úbytok </w:t>
      </w:r>
      <w:r w:rsidR="0084792F" w:rsidRPr="0084792F">
        <w:t>802</w:t>
      </w:r>
      <w:r w:rsidR="005659BE" w:rsidRPr="0084792F">
        <w:t xml:space="preserve">, </w:t>
      </w:r>
      <w:r w:rsidR="000E3777" w:rsidRPr="0084792F">
        <w:t xml:space="preserve">prírastok </w:t>
      </w:r>
      <w:r w:rsidR="00A931E5" w:rsidRPr="0084792F">
        <w:t>7</w:t>
      </w:r>
      <w:r w:rsidR="0084792F" w:rsidRPr="0084792F">
        <w:t>06</w:t>
      </w:r>
      <w:r w:rsidR="000E3777" w:rsidRPr="0084792F">
        <w:t>)</w:t>
      </w:r>
      <w:r w:rsidR="0084792F" w:rsidRPr="0084792F">
        <w:t xml:space="preserve"> a u výskumných pracovníkov</w:t>
      </w:r>
      <w:r w:rsidR="0019606A">
        <w:t xml:space="preserve"> - výskumník</w:t>
      </w:r>
      <w:r w:rsidR="0084792F" w:rsidRPr="0084792F">
        <w:t>, kde sa počet fyzických osôb v tejto funkcii znížil medziročne o 268 osôb (úbytok 585, prírastok 317).</w:t>
      </w:r>
    </w:p>
    <w:p w:rsidR="0084792F" w:rsidRDefault="0084792F" w:rsidP="00123D59">
      <w:pPr>
        <w:pStyle w:val="Zoznam1"/>
        <w:numPr>
          <w:ilvl w:val="0"/>
          <w:numId w:val="0"/>
        </w:numPr>
      </w:pPr>
      <w:r>
        <w:rPr>
          <w:noProof/>
          <w:lang w:eastAsia="sk-SK"/>
        </w:rPr>
        <w:drawing>
          <wp:inline distT="0" distB="0" distL="0" distR="0" wp14:anchorId="0CC829FE" wp14:editId="75FFABE5">
            <wp:extent cx="5591174" cy="2486025"/>
            <wp:effectExtent l="0" t="0" r="10160" b="9525"/>
            <wp:docPr id="3" name="Graf 3"/>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rsidR="00423BCC" w:rsidRPr="00302406" w:rsidRDefault="00673F15" w:rsidP="0000743A">
      <w:pPr>
        <w:pStyle w:val="Popis"/>
        <w:jc w:val="center"/>
        <w:rPr>
          <w:vertAlign w:val="superscript"/>
        </w:rPr>
      </w:pPr>
      <w:r w:rsidRPr="0084792F">
        <w:t xml:space="preserve">Graf č. </w:t>
      </w:r>
      <w:r w:rsidR="00145D1A" w:rsidRPr="0084792F">
        <w:t>7</w:t>
      </w:r>
      <w:r w:rsidR="0000743A" w:rsidRPr="0084792F">
        <w:t xml:space="preserve"> Zmeny v p</w:t>
      </w:r>
      <w:r w:rsidR="00B83DC5" w:rsidRPr="0084792F">
        <w:t xml:space="preserve">očte fyzických osôb </w:t>
      </w:r>
      <w:r w:rsidR="006F50BC">
        <w:t>od</w:t>
      </w:r>
      <w:r w:rsidR="0084792F" w:rsidRPr="0084792F">
        <w:t> 01.01.2015</w:t>
      </w:r>
      <w:r w:rsidR="00B83DC5" w:rsidRPr="0084792F">
        <w:t xml:space="preserve"> </w:t>
      </w:r>
      <w:r w:rsidR="006F50BC">
        <w:t>do</w:t>
      </w:r>
      <w:r w:rsidR="00B83DC5" w:rsidRPr="0084792F">
        <w:t> 31.12.201</w:t>
      </w:r>
      <w:r w:rsidR="0084792F" w:rsidRPr="0084792F">
        <w:t>5</w:t>
      </w:r>
      <w:r w:rsidR="00DD3A66" w:rsidRPr="0084792F">
        <w:t xml:space="preserve"> zamestnaných na vysokej škole</w:t>
      </w:r>
      <w:r w:rsidR="0000743A" w:rsidRPr="0084792F">
        <w:t xml:space="preserve"> (vysokoškolský učiteľ, výskumný/umelecký pracovník) podľa funkcie</w:t>
      </w:r>
      <w:r w:rsidR="006F50BC">
        <w:t>, z</w:t>
      </w:r>
      <w:r w:rsidR="0000743A" w:rsidRPr="0084792F">
        <w:t>droj: Register zamestnancov vysokých škôl</w:t>
      </w:r>
      <w:r w:rsidR="0000743A" w:rsidRPr="0084792F">
        <w:rPr>
          <w:rStyle w:val="Odkaznapoznmkupodiarou"/>
        </w:rPr>
        <w:footnoteReference w:id="12"/>
      </w:r>
      <w:r w:rsidR="00302406">
        <w:rPr>
          <w:vertAlign w:val="superscript"/>
        </w:rPr>
        <w:t>)</w:t>
      </w:r>
    </w:p>
    <w:p w:rsidR="006F50BC" w:rsidRPr="006F50BC" w:rsidRDefault="006F50BC" w:rsidP="006F50BC"/>
    <w:p w:rsidR="00B4089A" w:rsidRPr="007E37B8" w:rsidRDefault="00B4089A" w:rsidP="00123D59">
      <w:pPr>
        <w:pStyle w:val="Zoznam1"/>
        <w:rPr>
          <w:b/>
        </w:rPr>
      </w:pPr>
      <w:r w:rsidRPr="007E37B8">
        <w:t xml:space="preserve">Prezident Slovenskej republiky vymenoval v roku </w:t>
      </w:r>
      <w:r w:rsidR="00C20F20" w:rsidRPr="007E37B8">
        <w:t>201</w:t>
      </w:r>
      <w:r w:rsidR="00E44272" w:rsidRPr="007E37B8">
        <w:t>5</w:t>
      </w:r>
      <w:r w:rsidR="000E2C1E" w:rsidRPr="007E37B8">
        <w:t xml:space="preserve"> </w:t>
      </w:r>
      <w:r w:rsidR="00E44272" w:rsidRPr="007E37B8">
        <w:t>desať</w:t>
      </w:r>
      <w:r w:rsidRPr="007E37B8">
        <w:t xml:space="preserve"> rektor</w:t>
      </w:r>
      <w:r w:rsidR="000E2C1E" w:rsidRPr="007E37B8">
        <w:t>ov</w:t>
      </w:r>
      <w:r w:rsidRPr="007E37B8">
        <w:t xml:space="preserve"> verejn</w:t>
      </w:r>
      <w:r w:rsidR="004C1FB5" w:rsidRPr="007E37B8">
        <w:t>ých</w:t>
      </w:r>
      <w:r w:rsidRPr="007E37B8">
        <w:t xml:space="preserve"> vysok</w:t>
      </w:r>
      <w:r w:rsidR="004C1FB5" w:rsidRPr="007E37B8">
        <w:t>ých škôl</w:t>
      </w:r>
      <w:r w:rsidRPr="007E37B8">
        <w:t xml:space="preserve"> a</w:t>
      </w:r>
      <w:r w:rsidR="00E44272" w:rsidRPr="007E37B8">
        <w:t> jedného rektora</w:t>
      </w:r>
      <w:r w:rsidRPr="007E37B8">
        <w:t xml:space="preserve"> súkromn</w:t>
      </w:r>
      <w:r w:rsidR="00E44272" w:rsidRPr="007E37B8">
        <w:t>ej</w:t>
      </w:r>
      <w:r w:rsidR="00871E6E" w:rsidRPr="007E37B8">
        <w:t xml:space="preserve"> </w:t>
      </w:r>
      <w:r w:rsidRPr="007E37B8">
        <w:t>vysok</w:t>
      </w:r>
      <w:r w:rsidR="00E44272" w:rsidRPr="007E37B8">
        <w:t>ej</w:t>
      </w:r>
      <w:r w:rsidRPr="007E37B8">
        <w:t xml:space="preserve"> šk</w:t>
      </w:r>
      <w:r w:rsidR="00E44272" w:rsidRPr="007E37B8">
        <w:t>oly</w:t>
      </w:r>
      <w:r w:rsidRPr="007E37B8">
        <w:t>.</w:t>
      </w:r>
    </w:p>
    <w:p w:rsidR="009F54B0" w:rsidRPr="007E37B8" w:rsidRDefault="009F54B0" w:rsidP="00123D59">
      <w:pPr>
        <w:pStyle w:val="Zoznam1"/>
        <w:rPr>
          <w:b/>
        </w:rPr>
      </w:pPr>
      <w:r w:rsidRPr="007E37B8">
        <w:t>Slovenská komisia pre vedecké hodnosti (ďalej len „SKVH“), poradný orgán ministra školstva, vedy, výskumu a</w:t>
      </w:r>
      <w:r w:rsidR="00E15EDC" w:rsidRPr="007E37B8">
        <w:t xml:space="preserve"> </w:t>
      </w:r>
      <w:r w:rsidRPr="007E37B8">
        <w:t>športu SR na rozhodovanie o otázkach týkajúcich sa udeľovania najvyššej vedeckej hodnosti doktora vied „DrSc.“, prerokovala v roku 201</w:t>
      </w:r>
      <w:r w:rsidR="00F12041" w:rsidRPr="007E37B8">
        <w:t>5</w:t>
      </w:r>
      <w:r w:rsidRPr="007E37B8">
        <w:t xml:space="preserve"> celkovo </w:t>
      </w:r>
      <w:r w:rsidR="00F12041" w:rsidRPr="007E37B8">
        <w:t>16</w:t>
      </w:r>
      <w:r w:rsidR="003809CA" w:rsidRPr="007E37B8">
        <w:t> </w:t>
      </w:r>
      <w:r w:rsidRPr="007E37B8">
        <w:t>návrhov na obhajobu vedeckej hodnosti doktora vied</w:t>
      </w:r>
      <w:r w:rsidR="003809CA" w:rsidRPr="007E37B8">
        <w:t xml:space="preserve"> (čo je o sedem menej ako v predchádzajúcom roku)</w:t>
      </w:r>
      <w:r w:rsidRPr="007E37B8">
        <w:t>. Z návrhov, ktoré SKVH odporučila na obhajobu, bolo v roku 201</w:t>
      </w:r>
      <w:r w:rsidR="00E44272" w:rsidRPr="007E37B8">
        <w:t>5</w:t>
      </w:r>
      <w:r w:rsidRPr="007E37B8">
        <w:t xml:space="preserve"> vedeckými radami vysokých škôl a Slovenskej akadémie vied na Slovensku udelených 1</w:t>
      </w:r>
      <w:r w:rsidR="00E518D5" w:rsidRPr="007E37B8">
        <w:t>4</w:t>
      </w:r>
      <w:r w:rsidR="00E44272" w:rsidRPr="007E37B8">
        <w:t> </w:t>
      </w:r>
      <w:r w:rsidR="00500490" w:rsidRPr="007E37B8">
        <w:t xml:space="preserve">vedeckých hodností </w:t>
      </w:r>
      <w:r w:rsidR="00E409BF" w:rsidRPr="007E37B8">
        <w:t>doktora vied</w:t>
      </w:r>
      <w:r w:rsidR="00E15EDC" w:rsidRPr="007E37B8">
        <w:t xml:space="preserve"> „DrSc.“</w:t>
      </w:r>
      <w:r w:rsidRPr="007E37B8">
        <w:rPr>
          <w:b/>
        </w:rPr>
        <w:t>.</w:t>
      </w:r>
    </w:p>
    <w:p w:rsidR="0016386D" w:rsidRPr="007E37B8" w:rsidRDefault="0016386D" w:rsidP="00123D59">
      <w:pPr>
        <w:pStyle w:val="Zoznam1"/>
        <w:rPr>
          <w:b/>
          <w:bCs/>
        </w:rPr>
      </w:pPr>
      <w:r w:rsidRPr="007E37B8">
        <w:t xml:space="preserve">Podrobnejšie údaje týkajúce sa zamestnancov vysokých škôl sú </w:t>
      </w:r>
      <w:r w:rsidRPr="007E37B8">
        <w:rPr>
          <w:b/>
          <w:bCs/>
        </w:rPr>
        <w:t xml:space="preserve">v tabuľkách č. </w:t>
      </w:r>
      <w:r w:rsidR="00A15224" w:rsidRPr="007E37B8">
        <w:rPr>
          <w:b/>
          <w:bCs/>
        </w:rPr>
        <w:t>10</w:t>
      </w:r>
      <w:r w:rsidR="0010241C" w:rsidRPr="007E37B8">
        <w:rPr>
          <w:b/>
          <w:bCs/>
        </w:rPr>
        <w:t xml:space="preserve"> </w:t>
      </w:r>
      <w:r w:rsidR="00903114" w:rsidRPr="007E37B8">
        <w:rPr>
          <w:b/>
          <w:bCs/>
        </w:rPr>
        <w:t>a 1</w:t>
      </w:r>
      <w:r w:rsidR="00921CA9" w:rsidRPr="007E37B8">
        <w:rPr>
          <w:b/>
          <w:bCs/>
        </w:rPr>
        <w:t>1</w:t>
      </w:r>
      <w:r w:rsidR="00A15224" w:rsidRPr="007E37B8">
        <w:rPr>
          <w:b/>
          <w:bCs/>
        </w:rPr>
        <w:t>.</w:t>
      </w:r>
    </w:p>
    <w:p w:rsidR="00652A74" w:rsidRPr="000845C4" w:rsidRDefault="00CF1218" w:rsidP="00652A74">
      <w:pPr>
        <w:pStyle w:val="Nadpis3-vavo"/>
        <w:numPr>
          <w:ilvl w:val="2"/>
          <w:numId w:val="1"/>
        </w:numPr>
        <w:ind w:left="0" w:firstLine="0"/>
      </w:pPr>
      <w:bookmarkStart w:id="45" w:name="_Toc136065585"/>
      <w:bookmarkStart w:id="46" w:name="_Toc264838386"/>
      <w:bookmarkStart w:id="47" w:name="_Toc461012166"/>
      <w:r w:rsidRPr="000845C4">
        <w:t>1.5</w:t>
      </w:r>
      <w:r w:rsidR="00652A74" w:rsidRPr="000845C4">
        <w:t xml:space="preserve"> Vysokoškolská veda a</w:t>
      </w:r>
      <w:r w:rsidR="00E63ED0" w:rsidRPr="000845C4">
        <w:t> </w:t>
      </w:r>
      <w:r w:rsidR="00652A74" w:rsidRPr="000845C4">
        <w:t>technika</w:t>
      </w:r>
      <w:bookmarkEnd w:id="45"/>
      <w:bookmarkEnd w:id="46"/>
      <w:bookmarkEnd w:id="47"/>
    </w:p>
    <w:p w:rsidR="00034E5E" w:rsidRPr="00671A67" w:rsidRDefault="00B76454" w:rsidP="00123D59">
      <w:pPr>
        <w:pStyle w:val="Zoznam1"/>
      </w:pPr>
      <w:r w:rsidRPr="00671A67">
        <w:t>Vysoké školy získali v roku 201</w:t>
      </w:r>
      <w:r w:rsidR="0012213A" w:rsidRPr="00671A67">
        <w:t>5</w:t>
      </w:r>
      <w:r w:rsidRPr="00671A67">
        <w:t xml:space="preserve"> finančné prostriedky na uskutočňovanie výskumu a vývoja zo štátneho rozpočtu takmer výlučne prostredníctvom kapitoly ministerstva. </w:t>
      </w:r>
      <w:r w:rsidRPr="00671A67">
        <w:lastRenderedPageBreak/>
        <w:t xml:space="preserve">Získavali ich ako inštitucionálnu formu podpory výskumu a vývoja v rámci rozpočtového programu </w:t>
      </w:r>
      <w:r w:rsidRPr="00671A67">
        <w:rPr>
          <w:iCs/>
        </w:rPr>
        <w:t>077 – Vysokoškolské vzdelávanie a veda, sociálna podpora študentov vysokých škôl</w:t>
      </w:r>
      <w:r w:rsidRPr="00671A67">
        <w:t xml:space="preserve"> a tiež ako účelovú formu podpory na základe súťaže s ostatnými subjektmi zaoberajúcimi sa výskumom a vývojom z Agentúry na podporu výskumu a vývoja.</w:t>
      </w:r>
    </w:p>
    <w:p w:rsidR="00034E5E" w:rsidRPr="000845C4" w:rsidRDefault="00034E5E" w:rsidP="00934E6E">
      <w:pPr>
        <w:pStyle w:val="Nadpis4"/>
        <w:numPr>
          <w:ilvl w:val="3"/>
          <w:numId w:val="0"/>
        </w:numPr>
        <w:tabs>
          <w:tab w:val="left" w:pos="5363"/>
        </w:tabs>
        <w:rPr>
          <w:lang w:val="sk-SK"/>
        </w:rPr>
      </w:pPr>
      <w:bookmarkStart w:id="48" w:name="_Toc198705330"/>
      <w:bookmarkStart w:id="49" w:name="_Toc232215241"/>
      <w:bookmarkStart w:id="50" w:name="_Toc232791880"/>
      <w:bookmarkStart w:id="51" w:name="_Toc461012167"/>
      <w:r w:rsidRPr="000845C4">
        <w:rPr>
          <w:lang w:val="sk-SK"/>
        </w:rPr>
        <w:t>Podprogram Vysokoškolská veda a technika</w:t>
      </w:r>
      <w:bookmarkEnd w:id="48"/>
      <w:bookmarkEnd w:id="49"/>
      <w:bookmarkEnd w:id="50"/>
      <w:bookmarkEnd w:id="51"/>
      <w:r w:rsidR="00934E6E" w:rsidRPr="000845C4">
        <w:rPr>
          <w:lang w:val="sk-SK"/>
        </w:rPr>
        <w:tab/>
      </w:r>
    </w:p>
    <w:p w:rsidR="00B76454" w:rsidRPr="007E37B8" w:rsidRDefault="00B76454" w:rsidP="00123D59">
      <w:pPr>
        <w:pStyle w:val="Zoznam1"/>
      </w:pPr>
      <w:r w:rsidRPr="007E37B8">
        <w:t xml:space="preserve">V rámci podprogramu </w:t>
      </w:r>
      <w:r w:rsidRPr="007E37B8">
        <w:rPr>
          <w:i/>
          <w:iCs/>
        </w:rPr>
        <w:t xml:space="preserve">077 12 – Vysokoškolská veda a technika </w:t>
      </w:r>
      <w:r w:rsidRPr="007E37B8">
        <w:t>bol</w:t>
      </w:r>
      <w:r w:rsidR="00D205E5" w:rsidRPr="007E37B8">
        <w:t>a</w:t>
      </w:r>
      <w:r w:rsidRPr="007E37B8">
        <w:t xml:space="preserve"> v roku 201</w:t>
      </w:r>
      <w:r w:rsidR="00224F0C" w:rsidRPr="007E37B8">
        <w:t>5</w:t>
      </w:r>
      <w:r w:rsidRPr="007E37B8">
        <w:t xml:space="preserve"> ministerstvom podporovan</w:t>
      </w:r>
      <w:r w:rsidR="00D205E5" w:rsidRPr="007E37B8">
        <w:t>á</w:t>
      </w:r>
      <w:r w:rsidRPr="007E37B8">
        <w:t xml:space="preserve"> </w:t>
      </w:r>
      <w:r w:rsidR="00D205E5" w:rsidRPr="007E37B8">
        <w:t>oblasť</w:t>
      </w:r>
      <w:r w:rsidRPr="007E37B8">
        <w:t>:</w:t>
      </w:r>
    </w:p>
    <w:p w:rsidR="00B76454" w:rsidRPr="007E37B8" w:rsidRDefault="00B76454" w:rsidP="006D0EB0">
      <w:pPr>
        <w:pStyle w:val="Zoznam3"/>
        <w:numPr>
          <w:ilvl w:val="0"/>
          <w:numId w:val="13"/>
        </w:numPr>
      </w:pPr>
      <w:r w:rsidRPr="007E37B8">
        <w:rPr>
          <w:bCs/>
        </w:rPr>
        <w:t>prevádzky a rozvoja infraštruktúry</w:t>
      </w:r>
      <w:r w:rsidRPr="007E37B8">
        <w:t xml:space="preserve"> pre výskum a vývoj,</w:t>
      </w:r>
    </w:p>
    <w:p w:rsidR="00B76454" w:rsidRPr="007E37B8" w:rsidRDefault="00B76454" w:rsidP="006D0EB0">
      <w:pPr>
        <w:pStyle w:val="Zoznam3"/>
        <w:numPr>
          <w:ilvl w:val="0"/>
          <w:numId w:val="13"/>
        </w:numPr>
      </w:pPr>
      <w:r w:rsidRPr="007E37B8">
        <w:rPr>
          <w:bCs/>
        </w:rPr>
        <w:t>základného výskumu</w:t>
      </w:r>
      <w:r w:rsidRPr="007E37B8">
        <w:t xml:space="preserve"> prostredníctvom vnútorného grantového systému </w:t>
      </w:r>
      <w:r w:rsidRPr="007E37B8">
        <w:rPr>
          <w:bCs/>
        </w:rPr>
        <w:t>VEGA</w:t>
      </w:r>
      <w:r w:rsidRPr="007E37B8">
        <w:t>,</w:t>
      </w:r>
    </w:p>
    <w:p w:rsidR="00B76454" w:rsidRPr="007E37B8" w:rsidRDefault="00D205E5" w:rsidP="006D0EB0">
      <w:pPr>
        <w:pStyle w:val="Zoznam3"/>
        <w:numPr>
          <w:ilvl w:val="0"/>
          <w:numId w:val="13"/>
        </w:numPr>
      </w:pPr>
      <w:r w:rsidRPr="007E37B8">
        <w:t>aplikovanéh</w:t>
      </w:r>
      <w:r w:rsidR="002B5314" w:rsidRPr="007E37B8">
        <w:t>o</w:t>
      </w:r>
      <w:r w:rsidRPr="007E37B8">
        <w:t xml:space="preserve"> </w:t>
      </w:r>
      <w:r w:rsidR="00B76454" w:rsidRPr="007E37B8">
        <w:rPr>
          <w:bCs/>
        </w:rPr>
        <w:t>výskumu pre rezort školstva</w:t>
      </w:r>
      <w:r w:rsidR="00B76454" w:rsidRPr="007E37B8">
        <w:t xml:space="preserve"> prostredníctvom vnútorného grantového systému </w:t>
      </w:r>
      <w:r w:rsidR="00B76454" w:rsidRPr="007E37B8">
        <w:rPr>
          <w:bCs/>
        </w:rPr>
        <w:t>KEGA</w:t>
      </w:r>
      <w:r w:rsidR="00B76454" w:rsidRPr="007E37B8">
        <w:t>.</w:t>
      </w:r>
    </w:p>
    <w:p w:rsidR="0005454E" w:rsidRPr="007E37B8" w:rsidRDefault="00B76454" w:rsidP="00123D59">
      <w:pPr>
        <w:pStyle w:val="Zoznam1"/>
      </w:pPr>
      <w:r w:rsidRPr="007E37B8">
        <w:rPr>
          <w:b/>
        </w:rPr>
        <w:t>Na prevádzku a</w:t>
      </w:r>
      <w:r w:rsidR="007E37B8" w:rsidRPr="007E37B8">
        <w:rPr>
          <w:b/>
        </w:rPr>
        <w:t xml:space="preserve"> </w:t>
      </w:r>
      <w:r w:rsidR="0012213A" w:rsidRPr="007E37B8">
        <w:rPr>
          <w:b/>
        </w:rPr>
        <w:t>rozvoj infraštruktúry</w:t>
      </w:r>
      <w:r w:rsidR="0012213A" w:rsidRPr="007E37B8">
        <w:t xml:space="preserve"> pre výskum a vývoj bolo z dotácie pre verejné vysoké školy v roku 2015 </w:t>
      </w:r>
      <w:r w:rsidR="0012213A" w:rsidRPr="007E37B8">
        <w:rPr>
          <w:b/>
        </w:rPr>
        <w:t>vyčlenených 135 363 643 €</w:t>
      </w:r>
      <w:r w:rsidR="0012213A" w:rsidRPr="007E37B8">
        <w:rPr>
          <w:szCs w:val="22"/>
        </w:rPr>
        <w:t xml:space="preserve">, t.j. rozpočet  </w:t>
      </w:r>
      <w:r w:rsidR="0012213A" w:rsidRPr="007E37B8">
        <w:rPr>
          <w:b/>
          <w:szCs w:val="22"/>
        </w:rPr>
        <w:t xml:space="preserve">vyšší o 4 150 180 </w:t>
      </w:r>
      <w:r w:rsidR="0012213A" w:rsidRPr="007E37B8">
        <w:rPr>
          <w:b/>
        </w:rPr>
        <w:t>€</w:t>
      </w:r>
      <w:r w:rsidR="0012213A" w:rsidRPr="007E37B8">
        <w:rPr>
          <w:b/>
          <w:szCs w:val="22"/>
        </w:rPr>
        <w:t xml:space="preserve"> </w:t>
      </w:r>
      <w:r w:rsidR="0012213A" w:rsidRPr="007E37B8">
        <w:rPr>
          <w:szCs w:val="22"/>
        </w:rPr>
        <w:t>ako bol v roku 2014</w:t>
      </w:r>
      <w:r w:rsidR="0012213A" w:rsidRPr="007E37B8">
        <w:t>. Spôsob rozpisu finančných prostriedkov je uvedený v časti 2.</w:t>
      </w:r>
      <w:r w:rsidR="007E194A" w:rsidRPr="007E37B8">
        <w:t>1.</w:t>
      </w:r>
    </w:p>
    <w:p w:rsidR="005E5068" w:rsidRPr="007E37B8" w:rsidRDefault="00B76454" w:rsidP="00123D59">
      <w:pPr>
        <w:pStyle w:val="Zoznam1"/>
      </w:pPr>
      <w:r w:rsidRPr="007E37B8">
        <w:t xml:space="preserve"> Na podporu projektov základného výskumu prostredníctvom </w:t>
      </w:r>
      <w:r w:rsidRPr="007E37B8">
        <w:rPr>
          <w:b/>
        </w:rPr>
        <w:t xml:space="preserve">VEGA </w:t>
      </w:r>
      <w:r w:rsidRPr="007E37B8">
        <w:t>bolo v roku 201</w:t>
      </w:r>
      <w:r w:rsidR="00F12041" w:rsidRPr="007E37B8">
        <w:t>5</w:t>
      </w:r>
      <w:r w:rsidRPr="007E37B8">
        <w:t xml:space="preserve"> na verejné vysoké školy</w:t>
      </w:r>
      <w:r w:rsidR="000541FD" w:rsidRPr="007E37B8">
        <w:t xml:space="preserve"> </w:t>
      </w:r>
      <w:r w:rsidRPr="007E37B8">
        <w:rPr>
          <w:b/>
        </w:rPr>
        <w:t xml:space="preserve">rozpísaných </w:t>
      </w:r>
      <w:r w:rsidR="00147256" w:rsidRPr="007E37B8">
        <w:rPr>
          <w:b/>
        </w:rPr>
        <w:t>9</w:t>
      </w:r>
      <w:r w:rsidR="00F12041" w:rsidRPr="007E37B8">
        <w:rPr>
          <w:b/>
        </w:rPr>
        <w:t> </w:t>
      </w:r>
      <w:r w:rsidR="007F7EF6" w:rsidRPr="007E37B8">
        <w:rPr>
          <w:b/>
        </w:rPr>
        <w:t>3</w:t>
      </w:r>
      <w:r w:rsidR="00F12041" w:rsidRPr="007E37B8">
        <w:rPr>
          <w:b/>
        </w:rPr>
        <w:t>64 412</w:t>
      </w:r>
      <w:r w:rsidRPr="007E37B8">
        <w:rPr>
          <w:b/>
        </w:rPr>
        <w:t xml:space="preserve"> €</w:t>
      </w:r>
      <w:bookmarkStart w:id="52" w:name="_Ref297121966"/>
      <w:r w:rsidR="00BE4A40" w:rsidRPr="007E37B8">
        <w:rPr>
          <w:rStyle w:val="Odkaznapoznmkupodiarou"/>
        </w:rPr>
        <w:footnoteReference w:id="13"/>
      </w:r>
      <w:bookmarkEnd w:id="52"/>
      <w:r w:rsidR="00BE4A40" w:rsidRPr="007E37B8">
        <w:t>)</w:t>
      </w:r>
      <w:r w:rsidR="0087782E" w:rsidRPr="007E37B8">
        <w:t>,</w:t>
      </w:r>
      <w:r w:rsidRPr="007E37B8">
        <w:t xml:space="preserve"> </w:t>
      </w:r>
      <w:r w:rsidR="00413AD8" w:rsidRPr="007E37B8">
        <w:t>čo je o</w:t>
      </w:r>
      <w:r w:rsidR="007F7EF6" w:rsidRPr="007E37B8">
        <w:t xml:space="preserve"> 4 </w:t>
      </w:r>
      <w:r w:rsidR="00F12041" w:rsidRPr="007E37B8">
        <w:t>746</w:t>
      </w:r>
      <w:r w:rsidR="00413AD8" w:rsidRPr="007E37B8">
        <w:t xml:space="preserve"> € </w:t>
      </w:r>
      <w:r w:rsidR="007F7EF6" w:rsidRPr="007E37B8">
        <w:t>viac</w:t>
      </w:r>
      <w:r w:rsidR="00413AD8" w:rsidRPr="007E37B8">
        <w:t xml:space="preserve"> ako v r</w:t>
      </w:r>
      <w:r w:rsidR="008D7EA9" w:rsidRPr="007E37B8">
        <w:t>oku 201</w:t>
      </w:r>
      <w:r w:rsidR="00F12041" w:rsidRPr="007E37B8">
        <w:t>4</w:t>
      </w:r>
      <w:r w:rsidRPr="007E37B8">
        <w:t>. Výber a hodnotenie projektov uskutočnilo trinásť komisií zložených z odborníkov z vysokých škôl a</w:t>
      </w:r>
      <w:r w:rsidR="00A8081F" w:rsidRPr="007E37B8">
        <w:t> z pra</w:t>
      </w:r>
      <w:r w:rsidR="005763F6" w:rsidRPr="007E37B8">
        <w:t>c</w:t>
      </w:r>
      <w:r w:rsidR="00A8081F" w:rsidRPr="007E37B8">
        <w:t>ovísk</w:t>
      </w:r>
      <w:r w:rsidRPr="007E37B8">
        <w:t xml:space="preserve"> Slovenskej akadémie vied.</w:t>
      </w:r>
    </w:p>
    <w:p w:rsidR="00034E5E" w:rsidRPr="007E37B8" w:rsidRDefault="00B76454" w:rsidP="00123D59">
      <w:pPr>
        <w:pStyle w:val="Zoznam1"/>
      </w:pPr>
      <w:r w:rsidRPr="007E37B8">
        <w:rPr>
          <w:b/>
        </w:rPr>
        <w:t>Na jeden projekt VEGA</w:t>
      </w:r>
      <w:r w:rsidRPr="007E37B8">
        <w:t xml:space="preserve"> bolo v priemere vynaložených </w:t>
      </w:r>
      <w:r w:rsidR="00F12041" w:rsidRPr="007E37B8">
        <w:rPr>
          <w:b/>
        </w:rPr>
        <w:t>7</w:t>
      </w:r>
      <w:r w:rsidR="00BE0B85" w:rsidRPr="007E37B8">
        <w:rPr>
          <w:b/>
        </w:rPr>
        <w:t xml:space="preserve"> </w:t>
      </w:r>
      <w:r w:rsidR="00F12041" w:rsidRPr="007E37B8">
        <w:rPr>
          <w:b/>
        </w:rPr>
        <w:t>403</w:t>
      </w:r>
      <w:r w:rsidRPr="007E37B8">
        <w:rPr>
          <w:b/>
        </w:rPr>
        <w:t xml:space="preserve"> €</w:t>
      </w:r>
      <w:r w:rsidRPr="007E37B8">
        <w:t>, čo je o</w:t>
      </w:r>
      <w:r w:rsidR="00F81365" w:rsidRPr="007E37B8">
        <w:t> </w:t>
      </w:r>
      <w:r w:rsidR="00F12041" w:rsidRPr="007E37B8">
        <w:t>6</w:t>
      </w:r>
      <w:r w:rsidR="00BE0B85" w:rsidRPr="007E37B8">
        <w:t>50</w:t>
      </w:r>
      <w:r w:rsidR="00F81365" w:rsidRPr="007E37B8">
        <w:t xml:space="preserve"> </w:t>
      </w:r>
      <w:r w:rsidRPr="007E37B8">
        <w:t xml:space="preserve">€ </w:t>
      </w:r>
      <w:r w:rsidR="00BE0B85" w:rsidRPr="007E37B8">
        <w:t>viac</w:t>
      </w:r>
      <w:r w:rsidRPr="007E37B8">
        <w:t xml:space="preserve"> ako v</w:t>
      </w:r>
      <w:r w:rsidR="00BE0B85" w:rsidRPr="007E37B8">
        <w:t> predchádzajúcom roku</w:t>
      </w:r>
      <w:r w:rsidRPr="007E37B8">
        <w:t xml:space="preserve">. Počet financovaných </w:t>
      </w:r>
      <w:r w:rsidR="00F12041" w:rsidRPr="007E37B8">
        <w:t>projektov</w:t>
      </w:r>
      <w:r w:rsidRPr="007E37B8">
        <w:t xml:space="preserve"> VEGA sa oproti roku 20</w:t>
      </w:r>
      <w:r w:rsidR="00F34560" w:rsidRPr="007E37B8">
        <w:t>1</w:t>
      </w:r>
      <w:r w:rsidR="00F12041" w:rsidRPr="007E37B8">
        <w:t>4</w:t>
      </w:r>
      <w:r w:rsidRPr="007E37B8">
        <w:t xml:space="preserve"> </w:t>
      </w:r>
      <w:r w:rsidR="00F81365" w:rsidRPr="007E37B8">
        <w:t>z</w:t>
      </w:r>
      <w:r w:rsidR="00BE0B85" w:rsidRPr="007E37B8">
        <w:t>nížil</w:t>
      </w:r>
      <w:r w:rsidR="00F81365" w:rsidRPr="007E37B8">
        <w:t xml:space="preserve"> o</w:t>
      </w:r>
      <w:r w:rsidR="008A7B73" w:rsidRPr="007E37B8">
        <w:t> </w:t>
      </w:r>
      <w:r w:rsidR="00F12041" w:rsidRPr="007E37B8">
        <w:t>121</w:t>
      </w:r>
      <w:r w:rsidR="008A7B73" w:rsidRPr="007E37B8">
        <w:t> </w:t>
      </w:r>
      <w:r w:rsidR="00F81365" w:rsidRPr="007E37B8">
        <w:t>projektov</w:t>
      </w:r>
      <w:r w:rsidR="00FB5C35" w:rsidRPr="007E37B8">
        <w:t>.</w:t>
      </w:r>
    </w:p>
    <w:p w:rsidR="00034E5E" w:rsidRPr="007E37B8" w:rsidRDefault="00FB5C35" w:rsidP="00123D59">
      <w:pPr>
        <w:pStyle w:val="Zoznam1"/>
      </w:pPr>
      <w:r w:rsidRPr="007E37B8">
        <w:t xml:space="preserve"> Prehľad o úspešnosti jednotlivých vysokých škôl v rámci VEGA je </w:t>
      </w:r>
      <w:r w:rsidR="009433B0" w:rsidRPr="007E37B8">
        <w:rPr>
          <w:b/>
        </w:rPr>
        <w:t>v tabuľke č.</w:t>
      </w:r>
      <w:r w:rsidR="00AF5D0D" w:rsidRPr="007E37B8">
        <w:rPr>
          <w:b/>
        </w:rPr>
        <w:t> </w:t>
      </w:r>
      <w:r w:rsidR="009433B0" w:rsidRPr="007E37B8">
        <w:rPr>
          <w:b/>
        </w:rPr>
        <w:t>12</w:t>
      </w:r>
      <w:r w:rsidRPr="007E37B8">
        <w:rPr>
          <w:b/>
        </w:rPr>
        <w:t>a.</w:t>
      </w:r>
      <w:r w:rsidRPr="007E37B8">
        <w:t xml:space="preserve"> Údaje o</w:t>
      </w:r>
      <w:r w:rsidR="000046A2" w:rsidRPr="007E37B8">
        <w:t xml:space="preserve"> počte </w:t>
      </w:r>
      <w:r w:rsidRPr="007E37B8">
        <w:t>riešených projekto</w:t>
      </w:r>
      <w:r w:rsidR="00757517" w:rsidRPr="007E37B8">
        <w:t>v</w:t>
      </w:r>
      <w:r w:rsidRPr="007E37B8">
        <w:t xml:space="preserve"> </w:t>
      </w:r>
      <w:r w:rsidR="00615269" w:rsidRPr="007E37B8">
        <w:t>a</w:t>
      </w:r>
      <w:r w:rsidR="00BE0B85" w:rsidRPr="007E37B8">
        <w:t xml:space="preserve"> výška</w:t>
      </w:r>
      <w:r w:rsidR="00615269" w:rsidRPr="007E37B8">
        <w:t xml:space="preserve"> finančných prostriedkov poskytnutých na ich riešenie </w:t>
      </w:r>
      <w:r w:rsidRPr="007E37B8">
        <w:t xml:space="preserve">podľa jednotlivých odborných komisií VEGA sú uvedené </w:t>
      </w:r>
      <w:r w:rsidRPr="007E37B8">
        <w:rPr>
          <w:b/>
        </w:rPr>
        <w:t>v tabuľke č. 1</w:t>
      </w:r>
      <w:r w:rsidR="009433B0" w:rsidRPr="007E37B8">
        <w:rPr>
          <w:b/>
        </w:rPr>
        <w:t>2</w:t>
      </w:r>
      <w:r w:rsidRPr="007E37B8">
        <w:rPr>
          <w:b/>
        </w:rPr>
        <w:t>b</w:t>
      </w:r>
      <w:r w:rsidR="00034E5E" w:rsidRPr="007E37B8">
        <w:rPr>
          <w:b/>
        </w:rPr>
        <w:t>.</w:t>
      </w:r>
    </w:p>
    <w:p w:rsidR="00034E5E" w:rsidRPr="007E37B8" w:rsidRDefault="00FB5C35" w:rsidP="00123D59">
      <w:pPr>
        <w:pStyle w:val="Zoznam1"/>
      </w:pPr>
      <w:r w:rsidRPr="007E37B8">
        <w:t xml:space="preserve">Na podporu projektov v oblasti výskumu pre rezort školstva prostredníctvom </w:t>
      </w:r>
      <w:r w:rsidRPr="007E37B8">
        <w:rPr>
          <w:b/>
        </w:rPr>
        <w:t>KEGA</w:t>
      </w:r>
      <w:r w:rsidRPr="007E37B8">
        <w:t xml:space="preserve"> bolo v roku 201</w:t>
      </w:r>
      <w:r w:rsidR="00F12041" w:rsidRPr="007E37B8">
        <w:t>5</w:t>
      </w:r>
      <w:r w:rsidRPr="007E37B8">
        <w:t xml:space="preserve"> </w:t>
      </w:r>
      <w:r w:rsidRPr="007E37B8">
        <w:rPr>
          <w:b/>
        </w:rPr>
        <w:t xml:space="preserve">rozpísaných </w:t>
      </w:r>
      <w:r w:rsidR="00147256" w:rsidRPr="007E37B8">
        <w:rPr>
          <w:b/>
        </w:rPr>
        <w:t>2 </w:t>
      </w:r>
      <w:r w:rsidR="00BE0B85" w:rsidRPr="007E37B8">
        <w:rPr>
          <w:b/>
        </w:rPr>
        <w:t>500</w:t>
      </w:r>
      <w:r w:rsidR="00147256" w:rsidRPr="007E37B8">
        <w:rPr>
          <w:b/>
        </w:rPr>
        <w:t xml:space="preserve"> 000</w:t>
      </w:r>
      <w:r w:rsidRPr="007E37B8">
        <w:rPr>
          <w:b/>
        </w:rPr>
        <w:t xml:space="preserve"> €</w:t>
      </w:r>
      <w:r w:rsidR="00770B0C" w:rsidRPr="00302406">
        <w:rPr>
          <w:vertAlign w:val="superscript"/>
        </w:rPr>
        <w:fldChar w:fldCharType="begin"/>
      </w:r>
      <w:r w:rsidR="00770B0C" w:rsidRPr="00302406">
        <w:rPr>
          <w:vertAlign w:val="superscript"/>
        </w:rPr>
        <w:instrText xml:space="preserve"> NOTEREF _Ref297121966 \h  \* MERGEFORMAT </w:instrText>
      </w:r>
      <w:r w:rsidR="00770B0C" w:rsidRPr="00302406">
        <w:rPr>
          <w:vertAlign w:val="superscript"/>
        </w:rPr>
      </w:r>
      <w:r w:rsidR="00770B0C" w:rsidRPr="00302406">
        <w:rPr>
          <w:vertAlign w:val="superscript"/>
        </w:rPr>
        <w:fldChar w:fldCharType="separate"/>
      </w:r>
      <w:r w:rsidR="000253E4">
        <w:rPr>
          <w:vertAlign w:val="superscript"/>
        </w:rPr>
        <w:t>13</w:t>
      </w:r>
      <w:r w:rsidR="00770B0C" w:rsidRPr="00302406">
        <w:rPr>
          <w:vertAlign w:val="superscript"/>
        </w:rPr>
        <w:fldChar w:fldCharType="end"/>
      </w:r>
      <w:r w:rsidR="00302406" w:rsidRPr="00302406">
        <w:rPr>
          <w:vertAlign w:val="superscript"/>
        </w:rPr>
        <w:t>)</w:t>
      </w:r>
      <w:r w:rsidR="008D7EA9" w:rsidRPr="007E37B8">
        <w:t xml:space="preserve">, </w:t>
      </w:r>
      <w:r w:rsidR="00BE0B85" w:rsidRPr="007E37B8">
        <w:t xml:space="preserve">čo je </w:t>
      </w:r>
      <w:r w:rsidR="00F12041" w:rsidRPr="007E37B8">
        <w:t xml:space="preserve">rovnako </w:t>
      </w:r>
      <w:r w:rsidR="008D7EA9" w:rsidRPr="007E37B8">
        <w:t>ako v roku 201</w:t>
      </w:r>
      <w:r w:rsidR="00F12041" w:rsidRPr="007E37B8">
        <w:t>4</w:t>
      </w:r>
      <w:r w:rsidR="008D7EA9" w:rsidRPr="007E37B8">
        <w:t>.</w:t>
      </w:r>
      <w:r w:rsidR="007B2E8C" w:rsidRPr="007E37B8">
        <w:t xml:space="preserve"> </w:t>
      </w:r>
      <w:r w:rsidR="00F34560" w:rsidRPr="007E37B8">
        <w:t>V roku 201</w:t>
      </w:r>
      <w:r w:rsidR="00F12041" w:rsidRPr="007E37B8">
        <w:t>5</w:t>
      </w:r>
      <w:r w:rsidR="00F34560" w:rsidRPr="007E37B8">
        <w:t xml:space="preserve"> bolo prostredníctvom KEGA finančne podporených </w:t>
      </w:r>
      <w:r w:rsidR="00BE0B85" w:rsidRPr="007E37B8">
        <w:t>3</w:t>
      </w:r>
      <w:r w:rsidR="00F12041" w:rsidRPr="007E37B8">
        <w:t>67</w:t>
      </w:r>
      <w:r w:rsidR="00F34560" w:rsidRPr="007E37B8">
        <w:t xml:space="preserve"> projektov (</w:t>
      </w:r>
      <w:r w:rsidR="002F00F5" w:rsidRPr="007E37B8">
        <w:t>13</w:t>
      </w:r>
      <w:r w:rsidR="00F12041" w:rsidRPr="007E37B8">
        <w:t>2</w:t>
      </w:r>
      <w:r w:rsidR="00F34560" w:rsidRPr="007E37B8">
        <w:t xml:space="preserve"> nových projektov so</w:t>
      </w:r>
      <w:r w:rsidR="003A1787" w:rsidRPr="007E37B8">
        <w:t> </w:t>
      </w:r>
      <w:r w:rsidR="00F34560" w:rsidRPr="007E37B8">
        <w:t>začiatkom riešenia v roku 201</w:t>
      </w:r>
      <w:r w:rsidR="00F12041" w:rsidRPr="007E37B8">
        <w:t>5</w:t>
      </w:r>
      <w:r w:rsidR="00F34560" w:rsidRPr="007E37B8">
        <w:t xml:space="preserve"> a</w:t>
      </w:r>
      <w:r w:rsidR="00796177" w:rsidRPr="007E37B8">
        <w:t> </w:t>
      </w:r>
      <w:r w:rsidR="002F00F5" w:rsidRPr="007E37B8">
        <w:t>2</w:t>
      </w:r>
      <w:r w:rsidR="00F12041" w:rsidRPr="007E37B8">
        <w:t>35</w:t>
      </w:r>
      <w:r w:rsidR="00796177" w:rsidRPr="007E37B8">
        <w:t xml:space="preserve"> </w:t>
      </w:r>
      <w:r w:rsidR="00BE0B85" w:rsidRPr="007E37B8">
        <w:t xml:space="preserve">projektov </w:t>
      </w:r>
      <w:r w:rsidR="00F34560" w:rsidRPr="007E37B8">
        <w:t xml:space="preserve">pokračujúcich </w:t>
      </w:r>
      <w:r w:rsidR="00BE0B85" w:rsidRPr="007E37B8">
        <w:t>v riešení</w:t>
      </w:r>
      <w:r w:rsidR="00082ED2" w:rsidRPr="007E37B8">
        <w:t>)</w:t>
      </w:r>
      <w:r w:rsidR="00F34560" w:rsidRPr="007E37B8">
        <w:t>. V roku 201</w:t>
      </w:r>
      <w:r w:rsidR="00F12041" w:rsidRPr="007E37B8">
        <w:t>5</w:t>
      </w:r>
      <w:r w:rsidR="00F34560" w:rsidRPr="007E37B8">
        <w:t xml:space="preserve"> bolo o</w:t>
      </w:r>
      <w:r w:rsidR="00B33539">
        <w:t> </w:t>
      </w:r>
      <w:r w:rsidR="00F12041" w:rsidRPr="007E37B8">
        <w:t xml:space="preserve">28 </w:t>
      </w:r>
      <w:r w:rsidR="00BE0B85" w:rsidRPr="007E37B8">
        <w:t>menej</w:t>
      </w:r>
      <w:r w:rsidR="00F34560" w:rsidRPr="007E37B8">
        <w:t xml:space="preserve"> riešených projektov KEGA ako v roku 201</w:t>
      </w:r>
      <w:r w:rsidR="00F12041" w:rsidRPr="007E37B8">
        <w:t>4</w:t>
      </w:r>
      <w:r w:rsidR="00F34560" w:rsidRPr="007E37B8">
        <w:t xml:space="preserve">. Výber a hodnotenie projektov KEGA zabezpečovali štyri komisie zložené z odborníkov z vysokých škôl. </w:t>
      </w:r>
      <w:r w:rsidR="00350F73" w:rsidRPr="007E37B8">
        <w:t xml:space="preserve">Prehľad o úspešnosti jednotlivých vysokých škôl v rámci KEGA </w:t>
      </w:r>
      <w:r w:rsidR="00AF5D0D" w:rsidRPr="007E37B8">
        <w:t xml:space="preserve">sú uvedené </w:t>
      </w:r>
      <w:r w:rsidR="00AF5D0D" w:rsidRPr="007E37B8">
        <w:rPr>
          <w:b/>
        </w:rPr>
        <w:t>v tabuľke č. 13.</w:t>
      </w:r>
    </w:p>
    <w:p w:rsidR="00034E5E" w:rsidRPr="007E37B8" w:rsidRDefault="00034E5E" w:rsidP="006F1646">
      <w:pPr>
        <w:pStyle w:val="Nadpis4"/>
        <w:rPr>
          <w:lang w:val="sk-SK"/>
        </w:rPr>
      </w:pPr>
      <w:bookmarkStart w:id="53" w:name="_Toc198705331"/>
      <w:bookmarkStart w:id="54" w:name="_Toc232215242"/>
      <w:bookmarkStart w:id="55" w:name="_Toc232791881"/>
      <w:bookmarkStart w:id="56" w:name="_Toc461012168"/>
      <w:r w:rsidRPr="007E37B8">
        <w:rPr>
          <w:lang w:val="sk-SK"/>
        </w:rPr>
        <w:t>Aktivity verejných vysokých škôl v rámci štátnych programov a projektov podporovaných Agentúrou na podporu výskumu a vývoja</w:t>
      </w:r>
      <w:bookmarkEnd w:id="53"/>
      <w:bookmarkEnd w:id="54"/>
      <w:bookmarkEnd w:id="55"/>
      <w:bookmarkEnd w:id="56"/>
    </w:p>
    <w:p w:rsidR="003E2F5A" w:rsidRPr="00671A67" w:rsidRDefault="00D31F4C" w:rsidP="00123D59">
      <w:pPr>
        <w:pStyle w:val="Zoznam1"/>
      </w:pPr>
      <w:r w:rsidRPr="00671A67">
        <w:t>Verejné vysoké školy sa v roku 201</w:t>
      </w:r>
      <w:r w:rsidR="00671A67" w:rsidRPr="00671A67">
        <w:t>5</w:t>
      </w:r>
      <w:r w:rsidRPr="00671A67">
        <w:t xml:space="preserve"> nepodieľali na riešení projektov zo </w:t>
      </w:r>
      <w:r w:rsidRPr="00671A67">
        <w:rPr>
          <w:b/>
        </w:rPr>
        <w:t>štátnych programov výskumu a</w:t>
      </w:r>
      <w:r w:rsidR="00FD5168" w:rsidRPr="00671A67">
        <w:rPr>
          <w:b/>
        </w:rPr>
        <w:t> </w:t>
      </w:r>
      <w:r w:rsidRPr="00671A67">
        <w:rPr>
          <w:b/>
        </w:rPr>
        <w:t>vývoja</w:t>
      </w:r>
      <w:r w:rsidRPr="00671A67">
        <w:t xml:space="preserve">, keďže riešenie </w:t>
      </w:r>
      <w:r w:rsidR="00FD5168" w:rsidRPr="00671A67">
        <w:t>projektov z predchádzajúcich rokov už bolo dokončené a nové projekty neboli schválené.</w:t>
      </w:r>
      <w:r w:rsidRPr="00671A67">
        <w:t xml:space="preserve"> </w:t>
      </w:r>
    </w:p>
    <w:p w:rsidR="00FD5168" w:rsidRPr="007E37B8" w:rsidRDefault="00FB5C35" w:rsidP="00123D59">
      <w:pPr>
        <w:pStyle w:val="Zoznam1"/>
      </w:pPr>
      <w:r w:rsidRPr="000845C4">
        <w:t xml:space="preserve"> </w:t>
      </w:r>
      <w:r w:rsidRPr="007E37B8">
        <w:t xml:space="preserve">Agentúra na podporu výskumu a vývoja (ďalej len „APVV“) poskytla v rámci podpory projektov financovaných na verejných vysokých školách z prostriedkov </w:t>
      </w:r>
      <w:r w:rsidRPr="007E37B8">
        <w:rPr>
          <w:b/>
        </w:rPr>
        <w:t xml:space="preserve">APVV </w:t>
      </w:r>
      <w:r w:rsidR="00871E6E" w:rsidRPr="007E37B8">
        <w:t xml:space="preserve">spolu </w:t>
      </w:r>
      <w:r w:rsidR="00871E6E" w:rsidRPr="007E37B8">
        <w:rPr>
          <w:b/>
        </w:rPr>
        <w:t>1</w:t>
      </w:r>
      <w:r w:rsidR="004D6570" w:rsidRPr="007E37B8">
        <w:rPr>
          <w:b/>
        </w:rPr>
        <w:t>3</w:t>
      </w:r>
      <w:r w:rsidR="00713EBD" w:rsidRPr="007E37B8">
        <w:rPr>
          <w:b/>
        </w:rPr>
        <w:t> 544 807</w:t>
      </w:r>
      <w:r w:rsidR="00871E6E" w:rsidRPr="007E37B8">
        <w:rPr>
          <w:b/>
        </w:rPr>
        <w:t xml:space="preserve"> €</w:t>
      </w:r>
      <w:r w:rsidR="005A1713" w:rsidRPr="007E37B8">
        <w:rPr>
          <w:vertAlign w:val="superscript"/>
        </w:rPr>
        <w:fldChar w:fldCharType="begin"/>
      </w:r>
      <w:r w:rsidR="005A1713" w:rsidRPr="007E37B8">
        <w:rPr>
          <w:vertAlign w:val="superscript"/>
        </w:rPr>
        <w:instrText xml:space="preserve"> NOTEREF _Ref297121966 \h  \* MERGEFORMAT </w:instrText>
      </w:r>
      <w:r w:rsidR="005A1713" w:rsidRPr="007E37B8">
        <w:rPr>
          <w:vertAlign w:val="superscript"/>
        </w:rPr>
      </w:r>
      <w:r w:rsidR="005A1713" w:rsidRPr="007E37B8">
        <w:rPr>
          <w:vertAlign w:val="superscript"/>
        </w:rPr>
        <w:fldChar w:fldCharType="separate"/>
      </w:r>
      <w:r w:rsidR="000253E4">
        <w:rPr>
          <w:vertAlign w:val="superscript"/>
        </w:rPr>
        <w:t>13</w:t>
      </w:r>
      <w:r w:rsidR="005A1713" w:rsidRPr="007E37B8">
        <w:rPr>
          <w:vertAlign w:val="superscript"/>
        </w:rPr>
        <w:fldChar w:fldCharType="end"/>
      </w:r>
      <w:r w:rsidR="005A1713" w:rsidRPr="007E37B8">
        <w:t>)</w:t>
      </w:r>
      <w:r w:rsidR="00871E6E" w:rsidRPr="007E37B8">
        <w:t xml:space="preserve"> (v roku 201</w:t>
      </w:r>
      <w:r w:rsidR="00713EBD" w:rsidRPr="007E37B8">
        <w:t>4</w:t>
      </w:r>
      <w:r w:rsidR="00871E6E" w:rsidRPr="007E37B8">
        <w:t xml:space="preserve"> to bolo 1</w:t>
      </w:r>
      <w:r w:rsidR="00713EBD" w:rsidRPr="007E37B8">
        <w:t>3 043 385</w:t>
      </w:r>
      <w:r w:rsidR="00871E6E" w:rsidRPr="007E37B8">
        <w:t xml:space="preserve"> </w:t>
      </w:r>
      <w:r w:rsidR="00871E6E" w:rsidRPr="007E37B8">
        <w:rPr>
          <w:bCs/>
        </w:rPr>
        <w:t>€, čo predstavuje nárast o </w:t>
      </w:r>
      <w:r w:rsidR="00713EBD" w:rsidRPr="007E37B8">
        <w:rPr>
          <w:bCs/>
        </w:rPr>
        <w:t>3</w:t>
      </w:r>
      <w:r w:rsidR="00871E6E" w:rsidRPr="007E37B8">
        <w:rPr>
          <w:bCs/>
        </w:rPr>
        <w:t>,</w:t>
      </w:r>
      <w:r w:rsidR="00713EBD" w:rsidRPr="007E37B8">
        <w:rPr>
          <w:bCs/>
        </w:rPr>
        <w:t>8</w:t>
      </w:r>
      <w:r w:rsidR="00BE441D" w:rsidRPr="007E37B8">
        <w:rPr>
          <w:bCs/>
        </w:rPr>
        <w:t>4</w:t>
      </w:r>
      <w:r w:rsidR="004D6570" w:rsidRPr="007E37B8">
        <w:rPr>
          <w:bCs/>
        </w:rPr>
        <w:t xml:space="preserve"> </w:t>
      </w:r>
      <w:r w:rsidR="00871E6E" w:rsidRPr="007E37B8">
        <w:rPr>
          <w:bCs/>
        </w:rPr>
        <w:t>%</w:t>
      </w:r>
      <w:r w:rsidR="00871E6E" w:rsidRPr="007E37B8">
        <w:t>). Podiel verejných vysokých škôl na celkovom objeme finančných prostriedkov poskytnutých na</w:t>
      </w:r>
      <w:r w:rsidR="0096219C" w:rsidRPr="007E37B8">
        <w:t> </w:t>
      </w:r>
      <w:r w:rsidR="00871E6E" w:rsidRPr="007E37B8">
        <w:t xml:space="preserve">podporu projektov APVV predstavuje </w:t>
      </w:r>
      <w:r w:rsidR="004D6570" w:rsidRPr="007E37B8">
        <w:t>5</w:t>
      </w:r>
      <w:r w:rsidR="00A839EF" w:rsidRPr="007E37B8">
        <w:t>4,21</w:t>
      </w:r>
      <w:r w:rsidR="00871E6E" w:rsidRPr="007E37B8">
        <w:t> %. V porovnaní s rokom 201</w:t>
      </w:r>
      <w:r w:rsidR="00A839EF" w:rsidRPr="007E37B8">
        <w:t>4</w:t>
      </w:r>
      <w:r w:rsidR="00871E6E" w:rsidRPr="007E37B8">
        <w:t xml:space="preserve"> ide o mierny nárast (o </w:t>
      </w:r>
      <w:r w:rsidR="00A839EF" w:rsidRPr="007E37B8">
        <w:t>2,39</w:t>
      </w:r>
      <w:r w:rsidR="00871E6E" w:rsidRPr="007E37B8">
        <w:t xml:space="preserve"> </w:t>
      </w:r>
      <w:r w:rsidR="00B80045" w:rsidRPr="007E37B8">
        <w:t>p</w:t>
      </w:r>
      <w:r w:rsidR="00743173" w:rsidRPr="007E37B8">
        <w:t>ercentuálneho bodu</w:t>
      </w:r>
      <w:r w:rsidR="00B80045" w:rsidRPr="007E37B8">
        <w:t>)</w:t>
      </w:r>
      <w:r w:rsidRPr="007E37B8">
        <w:t>.</w:t>
      </w:r>
    </w:p>
    <w:p w:rsidR="00395717" w:rsidRPr="007E37B8" w:rsidRDefault="00FD5168" w:rsidP="00123D59">
      <w:pPr>
        <w:pStyle w:val="Zoznam1"/>
      </w:pPr>
      <w:r w:rsidRPr="007E37B8">
        <w:lastRenderedPageBreak/>
        <w:t>Pozícia sektora verejných vysokých škôl v rámci sektorov výskumu a vývoja pri</w:t>
      </w:r>
      <w:r w:rsidR="006E7AC8">
        <w:t> </w:t>
      </w:r>
      <w:r w:rsidRPr="007E37B8">
        <w:t>získavaní účelovej podpory výskumu a vývoja prostredníctvom APVV zostala v roku 201</w:t>
      </w:r>
      <w:r w:rsidR="00224F0C" w:rsidRPr="007E37B8">
        <w:t>5</w:t>
      </w:r>
      <w:r w:rsidRPr="007E37B8">
        <w:t xml:space="preserve"> dominantná. V roku 201</w:t>
      </w:r>
      <w:r w:rsidR="00224F0C" w:rsidRPr="007E37B8">
        <w:t>5</w:t>
      </w:r>
      <w:r w:rsidRPr="007E37B8">
        <w:t xml:space="preserve"> bola vyhlásená všeobecná výzva APVV</w:t>
      </w:r>
      <w:r w:rsidR="004D6570" w:rsidRPr="007E37B8">
        <w:t>. Podporené projekty z tejto grantovej schémy budú financované od 1. júla 201</w:t>
      </w:r>
      <w:r w:rsidR="00224F0C" w:rsidRPr="007E37B8">
        <w:t>6</w:t>
      </w:r>
      <w:r w:rsidR="004D6570" w:rsidRPr="007E37B8">
        <w:t>. V </w:t>
      </w:r>
      <w:r w:rsidR="00E314F3" w:rsidRPr="007E37B8">
        <w:t>r</w:t>
      </w:r>
      <w:r w:rsidR="004D6570" w:rsidRPr="007E37B8">
        <w:t>oku 201</w:t>
      </w:r>
      <w:r w:rsidR="00224F0C" w:rsidRPr="007E37B8">
        <w:t>5</w:t>
      </w:r>
      <w:r w:rsidR="004D6570" w:rsidRPr="007E37B8">
        <w:t xml:space="preserve"> boli zároveň poskytované f</w:t>
      </w:r>
      <w:r w:rsidRPr="007E37B8">
        <w:t xml:space="preserve">inančné prostriedky na </w:t>
      </w:r>
      <w:r w:rsidR="000D2B51" w:rsidRPr="007E37B8">
        <w:t>pokračujúce</w:t>
      </w:r>
      <w:r w:rsidRPr="007E37B8">
        <w:t xml:space="preserve"> projekty z predchádzajúcich rokov</w:t>
      </w:r>
      <w:r w:rsidR="004D6570" w:rsidRPr="007E37B8">
        <w:t xml:space="preserve"> v grantových schémach všeobecnej výzvy, </w:t>
      </w:r>
      <w:proofErr w:type="spellStart"/>
      <w:r w:rsidR="004D6570" w:rsidRPr="007E37B8">
        <w:t>mobilitné</w:t>
      </w:r>
      <w:proofErr w:type="spellEnd"/>
      <w:r w:rsidR="004D6570" w:rsidRPr="007E37B8">
        <w:t xml:space="preserve"> projekty a projekty na dofinancovanie 7</w:t>
      </w:r>
      <w:r w:rsidR="00B33539">
        <w:t>.</w:t>
      </w:r>
      <w:r w:rsidR="006E7AC8">
        <w:t> </w:t>
      </w:r>
      <w:r w:rsidR="004D6570" w:rsidRPr="007E37B8">
        <w:t>R</w:t>
      </w:r>
      <w:r w:rsidR="00F46C5B" w:rsidRPr="007E37B8">
        <w:t>ámcového programu (7RP)</w:t>
      </w:r>
      <w:r w:rsidR="004D6570" w:rsidRPr="007E37B8">
        <w:t>.</w:t>
      </w:r>
    </w:p>
    <w:p w:rsidR="00034E5E" w:rsidRPr="00B5197F" w:rsidRDefault="00FB5C35" w:rsidP="00123D59">
      <w:pPr>
        <w:pStyle w:val="Zoznam1"/>
      </w:pPr>
      <w:r w:rsidRPr="007E37B8">
        <w:t xml:space="preserve">Úspešnosť jednotlivých verejných vysokých škôl v získavaní podpory na riešenie úloh výskumu a vývoja priamo z APVV je uvedená </w:t>
      </w:r>
      <w:r w:rsidRPr="007E37B8">
        <w:rPr>
          <w:b/>
        </w:rPr>
        <w:t xml:space="preserve">v tabuľke č. </w:t>
      </w:r>
      <w:r w:rsidR="007825BF" w:rsidRPr="007E37B8">
        <w:rPr>
          <w:b/>
        </w:rPr>
        <w:t>1</w:t>
      </w:r>
      <w:r w:rsidR="00F60911" w:rsidRPr="007E37B8">
        <w:rPr>
          <w:b/>
        </w:rPr>
        <w:t>4</w:t>
      </w:r>
      <w:r w:rsidRPr="007E37B8">
        <w:rPr>
          <w:b/>
        </w:rPr>
        <w:t>a.</w:t>
      </w:r>
      <w:r w:rsidRPr="007E37B8">
        <w:t xml:space="preserve"> Porovnanie úspešnosti jednotlivých sektorov výskumu a vývoja na získavaní podpory od APVV v roku 201</w:t>
      </w:r>
      <w:r w:rsidR="00713EBD" w:rsidRPr="007E37B8">
        <w:t>5</w:t>
      </w:r>
      <w:r w:rsidRPr="007E37B8">
        <w:t xml:space="preserve"> sa</w:t>
      </w:r>
      <w:r w:rsidR="00CA10AE" w:rsidRPr="007E37B8">
        <w:t> </w:t>
      </w:r>
      <w:r w:rsidRPr="007E37B8">
        <w:t xml:space="preserve">nachádza </w:t>
      </w:r>
      <w:r w:rsidRPr="007E37B8">
        <w:rPr>
          <w:b/>
        </w:rPr>
        <w:t xml:space="preserve">v </w:t>
      </w:r>
      <w:r w:rsidRPr="00B5197F">
        <w:rPr>
          <w:b/>
        </w:rPr>
        <w:t xml:space="preserve">tabuľke č. </w:t>
      </w:r>
      <w:r w:rsidR="007825BF" w:rsidRPr="00B5197F">
        <w:rPr>
          <w:b/>
        </w:rPr>
        <w:t>1</w:t>
      </w:r>
      <w:r w:rsidR="00F60911" w:rsidRPr="00B5197F">
        <w:rPr>
          <w:b/>
        </w:rPr>
        <w:t>4</w:t>
      </w:r>
      <w:r w:rsidRPr="00B5197F">
        <w:rPr>
          <w:b/>
        </w:rPr>
        <w:t>b.</w:t>
      </w:r>
    </w:p>
    <w:p w:rsidR="002940A2" w:rsidRPr="00B5197F" w:rsidRDefault="002940A2" w:rsidP="002940A2">
      <w:pPr>
        <w:pStyle w:val="Nadpis4"/>
      </w:pPr>
      <w:bookmarkStart w:id="57" w:name="_Toc461012169"/>
      <w:proofErr w:type="spellStart"/>
      <w:r w:rsidRPr="00B5197F">
        <w:t>Publikačná</w:t>
      </w:r>
      <w:proofErr w:type="spellEnd"/>
      <w:r w:rsidRPr="00B5197F">
        <w:t xml:space="preserve"> </w:t>
      </w:r>
      <w:proofErr w:type="spellStart"/>
      <w:r w:rsidRPr="00B5197F">
        <w:t>činnosť</w:t>
      </w:r>
      <w:bookmarkEnd w:id="57"/>
      <w:proofErr w:type="spellEnd"/>
    </w:p>
    <w:p w:rsidR="00041913" w:rsidRPr="00BE1C51" w:rsidRDefault="002940A2" w:rsidP="00123D59">
      <w:pPr>
        <w:pStyle w:val="Zoznam1"/>
      </w:pPr>
      <w:r w:rsidRPr="000E12AD">
        <w:t>Vysoké školy už niekoľko rokov evidujú svoje publikačné a umelecké výstupy v centrálnych registroch</w:t>
      </w:r>
      <w:r w:rsidR="00041913" w:rsidRPr="000E12AD">
        <w:t xml:space="preserve"> </w:t>
      </w:r>
      <w:r w:rsidR="00501E01" w:rsidRPr="000E12AD">
        <w:t xml:space="preserve">evidencie </w:t>
      </w:r>
      <w:r w:rsidR="00041913" w:rsidRPr="000E12AD">
        <w:t>publikačnej činnosti a umeleckej činnosti</w:t>
      </w:r>
      <w:r w:rsidRPr="000E12AD">
        <w:t xml:space="preserve"> vedených ministerstvom</w:t>
      </w:r>
      <w:r w:rsidR="00D82910" w:rsidRPr="000E12AD">
        <w:t xml:space="preserve"> (CREPČ, CREUČ)</w:t>
      </w:r>
      <w:r w:rsidRPr="000E12AD">
        <w:t>.</w:t>
      </w:r>
      <w:r w:rsidR="008062D7" w:rsidRPr="000E12AD">
        <w:t xml:space="preserve"> </w:t>
      </w:r>
      <w:r w:rsidRPr="00C62191">
        <w:t>Za vykazova</w:t>
      </w:r>
      <w:r w:rsidR="00B674C1" w:rsidRPr="00C62191">
        <w:t>né</w:t>
      </w:r>
      <w:r w:rsidRPr="00C62191">
        <w:t xml:space="preserve"> obdobie roku 201</w:t>
      </w:r>
      <w:r w:rsidR="00A55314" w:rsidRPr="00C62191">
        <w:t>5</w:t>
      </w:r>
      <w:r w:rsidRPr="00C62191">
        <w:t xml:space="preserve"> bolo vysokými školami </w:t>
      </w:r>
      <w:r w:rsidR="008062D7" w:rsidRPr="00C62191">
        <w:t xml:space="preserve"> </w:t>
      </w:r>
      <w:r w:rsidRPr="00C62191">
        <w:t xml:space="preserve">zaregistrovaných </w:t>
      </w:r>
      <w:r w:rsidR="00B674C1" w:rsidRPr="00C62191">
        <w:rPr>
          <w:b/>
        </w:rPr>
        <w:t>5</w:t>
      </w:r>
      <w:r w:rsidR="000E12AD" w:rsidRPr="00C62191">
        <w:rPr>
          <w:b/>
        </w:rPr>
        <w:t>2 333</w:t>
      </w:r>
      <w:r w:rsidRPr="00C62191">
        <w:rPr>
          <w:b/>
        </w:rPr>
        <w:t xml:space="preserve"> publikačných výstupov</w:t>
      </w:r>
      <w:r w:rsidR="006331FE" w:rsidRPr="00C62191">
        <w:rPr>
          <w:b/>
        </w:rPr>
        <w:t xml:space="preserve"> vo všetkých kategóriách</w:t>
      </w:r>
      <w:r w:rsidRPr="00C62191">
        <w:rPr>
          <w:rStyle w:val="Odkaznapoznmkupodiarou"/>
        </w:rPr>
        <w:footnoteReference w:id="14"/>
      </w:r>
      <w:r w:rsidR="00302406">
        <w:rPr>
          <w:b/>
        </w:rPr>
        <w:t>)</w:t>
      </w:r>
      <w:r w:rsidR="000E12AD" w:rsidRPr="00C62191">
        <w:t>, čo je menej o 1 996 výstupov ako v roku 2014</w:t>
      </w:r>
      <w:r w:rsidR="008E4890" w:rsidRPr="00C62191">
        <w:t xml:space="preserve"> a</w:t>
      </w:r>
      <w:r w:rsidR="000E12AD" w:rsidRPr="00C62191">
        <w:t> </w:t>
      </w:r>
      <w:r w:rsidR="000E12AD" w:rsidRPr="00C62191">
        <w:rPr>
          <w:b/>
        </w:rPr>
        <w:t>5 453</w:t>
      </w:r>
      <w:r w:rsidR="00D82910" w:rsidRPr="00C62191">
        <w:rPr>
          <w:b/>
        </w:rPr>
        <w:t> </w:t>
      </w:r>
      <w:r w:rsidR="008E4890" w:rsidRPr="00C62191">
        <w:rPr>
          <w:b/>
        </w:rPr>
        <w:t>umeleckých výstupov</w:t>
      </w:r>
      <w:r w:rsidR="008E4890" w:rsidRPr="00C62191">
        <w:t xml:space="preserve"> v kategóriách Z**, Y** a X**</w:t>
      </w:r>
      <w:r w:rsidR="000E12AD" w:rsidRPr="00C62191">
        <w:t xml:space="preserve">, čo </w:t>
      </w:r>
      <w:r w:rsidR="00C62191" w:rsidRPr="00C62191">
        <w:t>je o </w:t>
      </w:r>
      <w:r w:rsidR="0098771B">
        <w:t>2</w:t>
      </w:r>
      <w:r w:rsidR="00C62191" w:rsidRPr="00C62191">
        <w:t> </w:t>
      </w:r>
      <w:r w:rsidR="0098771B">
        <w:t>864</w:t>
      </w:r>
      <w:r w:rsidR="00C62191" w:rsidRPr="00C62191">
        <w:t xml:space="preserve"> viac ako v roku 2014</w:t>
      </w:r>
      <w:r w:rsidR="0098771B" w:rsidRPr="0098771B">
        <w:rPr>
          <w:rStyle w:val="Odkaznapoznmkupodiarou"/>
        </w:rPr>
        <w:footnoteReference w:id="15"/>
      </w:r>
      <w:r w:rsidR="00302406">
        <w:rPr>
          <w:vertAlign w:val="superscript"/>
        </w:rPr>
        <w:t>)</w:t>
      </w:r>
      <w:r w:rsidR="008E4890" w:rsidRPr="0098771B">
        <w:t>.</w:t>
      </w:r>
      <w:r w:rsidR="00C62191" w:rsidRPr="0098771B">
        <w:t xml:space="preserve"> </w:t>
      </w:r>
    </w:p>
    <w:p w:rsidR="002940A2" w:rsidRPr="00BE1C51" w:rsidRDefault="002940A2" w:rsidP="00123D59">
      <w:pPr>
        <w:pStyle w:val="Zoznam1"/>
      </w:pPr>
      <w:r w:rsidRPr="00BE1C51">
        <w:t>Bez zohľadnenia typu, rozsahu, či kvality publikácie, v rámci verejných vysokých škôl najväčší počet publikačných výstup</w:t>
      </w:r>
      <w:r w:rsidR="00757517" w:rsidRPr="00BE1C51">
        <w:t>ov</w:t>
      </w:r>
      <w:r w:rsidRPr="00BE1C51">
        <w:t xml:space="preserve"> pripadajúci na prepočítaný počet zamestnancov (vysokoškolských učiteľov a výskumných pracovníkov) bol zaregistrovaný na P</w:t>
      </w:r>
      <w:r w:rsidR="009D1829" w:rsidRPr="00BE1C51">
        <w:t>U</w:t>
      </w:r>
      <w:r w:rsidR="000D2B51" w:rsidRPr="00BE1C51">
        <w:t xml:space="preserve"> Prešov</w:t>
      </w:r>
      <w:r w:rsidRPr="00BE1C51">
        <w:t xml:space="preserve"> </w:t>
      </w:r>
      <w:r w:rsidR="009D1829" w:rsidRPr="00BE1C51">
        <w:t>(</w:t>
      </w:r>
      <w:r w:rsidR="00BE1C51" w:rsidRPr="00BE1C51">
        <w:t>5,999</w:t>
      </w:r>
      <w:r w:rsidR="009D1829" w:rsidRPr="00BE1C51">
        <w:t xml:space="preserve"> publikačných výstupov</w:t>
      </w:r>
      <w:r w:rsidRPr="00BE1C51">
        <w:t xml:space="preserve"> na zamestnanca vo funkcii vysokoškolského učiteľa a výskumného pracovníka</w:t>
      </w:r>
      <w:r w:rsidR="009D1829" w:rsidRPr="00BE1C51">
        <w:t>)</w:t>
      </w:r>
      <w:r w:rsidRPr="00BE1C51">
        <w:t xml:space="preserve">, </w:t>
      </w:r>
      <w:r w:rsidR="000D2B51" w:rsidRPr="00BE1C51">
        <w:t xml:space="preserve">najmenší na </w:t>
      </w:r>
      <w:r w:rsidR="008A582D" w:rsidRPr="00BE1C51">
        <w:t>UVLF Košice</w:t>
      </w:r>
      <w:r w:rsidR="009D1829" w:rsidRPr="00BE1C51">
        <w:t xml:space="preserve"> (</w:t>
      </w:r>
      <w:r w:rsidR="00BE1C51" w:rsidRPr="00BE1C51">
        <w:t>2,909</w:t>
      </w:r>
      <w:r w:rsidR="009D1829" w:rsidRPr="00BE1C51">
        <w:t xml:space="preserve"> publikačných výstupov na</w:t>
      </w:r>
      <w:r w:rsidR="00BE1C51" w:rsidRPr="00BE1C51">
        <w:t> </w:t>
      </w:r>
      <w:r w:rsidR="009D1829" w:rsidRPr="00BE1C51">
        <w:t>zamestnanca vo funkcii vysokoškolského učiteľa a výskumného p</w:t>
      </w:r>
      <w:r w:rsidR="000D2B51" w:rsidRPr="00BE1C51">
        <w:t>racovníka; bez zohľadnenia AU Banská Bystrica, VŠMU Bratislava a VŠVU Bratislava</w:t>
      </w:r>
      <w:r w:rsidR="009D1829" w:rsidRPr="00BE1C51">
        <w:t xml:space="preserve"> ako vysokých škôl orientovaných </w:t>
      </w:r>
      <w:r w:rsidR="000D2B51" w:rsidRPr="00BE1C51">
        <w:t>najmä</w:t>
      </w:r>
      <w:r w:rsidR="009D1829" w:rsidRPr="00BE1C51">
        <w:t xml:space="preserve"> na umelecký výkon).</w:t>
      </w:r>
    </w:p>
    <w:p w:rsidR="009D1829" w:rsidRPr="00BE1C51" w:rsidRDefault="009D1829" w:rsidP="00123D59">
      <w:pPr>
        <w:pStyle w:val="Zoznam1"/>
      </w:pPr>
      <w:r w:rsidRPr="00BE1C51">
        <w:t>V prípade ved</w:t>
      </w:r>
      <w:r w:rsidR="00FC5FE1" w:rsidRPr="00BE1C51">
        <w:t>eckých prác a odborných článkov</w:t>
      </w:r>
      <w:r w:rsidRPr="00BE1C51">
        <w:t xml:space="preserve"> v </w:t>
      </w:r>
      <w:proofErr w:type="spellStart"/>
      <w:r w:rsidRPr="00BE1C51">
        <w:t>karentovaných</w:t>
      </w:r>
      <w:proofErr w:type="spellEnd"/>
      <w:r w:rsidRPr="00BE1C51">
        <w:t xml:space="preserve"> časopisoch najviac publikačných výstupov </w:t>
      </w:r>
      <w:r w:rsidR="00570835" w:rsidRPr="00BE1C51">
        <w:t xml:space="preserve">na prepočítaný počet zamestnancov </w:t>
      </w:r>
      <w:r w:rsidRPr="00BE1C51">
        <w:t>za</w:t>
      </w:r>
      <w:r w:rsidR="000D2B51" w:rsidRPr="00BE1C51">
        <w:t xml:space="preserve"> rok 201</w:t>
      </w:r>
      <w:r w:rsidR="00BE1C51" w:rsidRPr="00BE1C51">
        <w:t>5</w:t>
      </w:r>
      <w:r w:rsidR="000D2B51" w:rsidRPr="00BE1C51">
        <w:t xml:space="preserve"> zaregistrovala UPJŠ Košice </w:t>
      </w:r>
      <w:r w:rsidRPr="00BE1C51">
        <w:t>(0,4</w:t>
      </w:r>
      <w:r w:rsidR="00BE1C51" w:rsidRPr="00BE1C51">
        <w:t>22</w:t>
      </w:r>
      <w:r w:rsidRPr="00BE1C51">
        <w:t xml:space="preserve"> publikačných výstupov na vysokoškolského učiteľa a výskumného pracovník</w:t>
      </w:r>
      <w:r w:rsidR="000D2B51" w:rsidRPr="00BE1C51">
        <w:t>a), najmenej EU Bratislava</w:t>
      </w:r>
      <w:r w:rsidRPr="00BE1C51">
        <w:t xml:space="preserve"> (0,0</w:t>
      </w:r>
      <w:r w:rsidR="00BE1C51" w:rsidRPr="00BE1C51">
        <w:t>47</w:t>
      </w:r>
      <w:r w:rsidRPr="00BE1C51">
        <w:t xml:space="preserve"> publikačných výstupov na vysokoškolského učite</w:t>
      </w:r>
      <w:r w:rsidR="00743173" w:rsidRPr="00BE1C51">
        <w:t>ľa a výskumného pracovníka; bez </w:t>
      </w:r>
      <w:r w:rsidRPr="00BE1C51">
        <w:t xml:space="preserve">zohľadnenia umelecky orientovaných vysokých škôl). </w:t>
      </w:r>
    </w:p>
    <w:p w:rsidR="00041913" w:rsidRPr="001E78C3" w:rsidRDefault="001E78C3" w:rsidP="00123D59">
      <w:pPr>
        <w:pStyle w:val="Zoznam1"/>
      </w:pPr>
      <w:r w:rsidRPr="00BE1C51">
        <w:t>Najväčší podiel 20,56</w:t>
      </w:r>
      <w:r w:rsidR="009D1829" w:rsidRPr="00BE1C51">
        <w:t xml:space="preserve"> % na celkovom počte </w:t>
      </w:r>
      <w:r w:rsidR="00041913" w:rsidRPr="00BE1C51">
        <w:t xml:space="preserve">registrovaných </w:t>
      </w:r>
      <w:r w:rsidR="000D2B51" w:rsidRPr="00BE1C51">
        <w:t>publikačných výstupov má</w:t>
      </w:r>
      <w:r w:rsidR="000D2B51" w:rsidRPr="001E78C3">
        <w:t xml:space="preserve"> UK </w:t>
      </w:r>
      <w:r w:rsidR="009D1829" w:rsidRPr="001E78C3">
        <w:t>Bratislav</w:t>
      </w:r>
      <w:r w:rsidR="000D2B51" w:rsidRPr="001E78C3">
        <w:t>a</w:t>
      </w:r>
      <w:r w:rsidR="009D1829" w:rsidRPr="001E78C3">
        <w:t xml:space="preserve">. </w:t>
      </w:r>
      <w:r w:rsidR="00041913" w:rsidRPr="001E78C3">
        <w:t>Rovnako má aj najväčší podiel 3</w:t>
      </w:r>
      <w:r w:rsidRPr="001E78C3">
        <w:t>7</w:t>
      </w:r>
      <w:r w:rsidR="00161400" w:rsidRPr="001E78C3">
        <w:t>,</w:t>
      </w:r>
      <w:r w:rsidRPr="001E78C3">
        <w:t>77</w:t>
      </w:r>
      <w:r w:rsidR="00041913" w:rsidRPr="001E78C3">
        <w:t xml:space="preserve"> % na počte registrovaných vedeckých prácach a odborných článkoch v </w:t>
      </w:r>
      <w:proofErr w:type="spellStart"/>
      <w:r w:rsidR="00041913" w:rsidRPr="001E78C3">
        <w:t>karentova</w:t>
      </w:r>
      <w:r w:rsidR="000D2B51" w:rsidRPr="001E78C3">
        <w:t>ných</w:t>
      </w:r>
      <w:proofErr w:type="spellEnd"/>
      <w:r w:rsidR="000D2B51" w:rsidRPr="001E78C3">
        <w:t xml:space="preserve"> časopisoch. </w:t>
      </w:r>
      <w:r>
        <w:t xml:space="preserve">Rovnako ako v roku </w:t>
      </w:r>
      <w:r w:rsidRPr="001E78C3">
        <w:t>2014 s</w:t>
      </w:r>
      <w:r w:rsidR="000D2B51" w:rsidRPr="001E78C3">
        <w:t>polu so STU Bratislava</w:t>
      </w:r>
      <w:r w:rsidR="00041913" w:rsidRPr="001E78C3">
        <w:t xml:space="preserve"> zaregistrovali viac ako polovicu publikačných výstupov typu vedecká práca alebo odborný článok v </w:t>
      </w:r>
      <w:proofErr w:type="spellStart"/>
      <w:r w:rsidR="00041913" w:rsidRPr="001E78C3">
        <w:t>k</w:t>
      </w:r>
      <w:r w:rsidR="007C4FDE" w:rsidRPr="001E78C3">
        <w:t>arentovanom</w:t>
      </w:r>
      <w:proofErr w:type="spellEnd"/>
      <w:r w:rsidR="007C4FDE" w:rsidRPr="001E78C3">
        <w:t xml:space="preserve"> časopise za rok 201</w:t>
      </w:r>
      <w:r w:rsidRPr="001E78C3">
        <w:t>5</w:t>
      </w:r>
      <w:r w:rsidR="00041913" w:rsidRPr="001E78C3">
        <w:t>.</w:t>
      </w:r>
      <w:r w:rsidR="000A57DB" w:rsidRPr="001E78C3">
        <w:t xml:space="preserve"> Najväčší podiel na</w:t>
      </w:r>
      <w:r w:rsidRPr="001E78C3">
        <w:t> </w:t>
      </w:r>
      <w:r w:rsidR="000A57DB" w:rsidRPr="001E78C3">
        <w:t>celkovom počte monografií má UK Bratislava 1</w:t>
      </w:r>
      <w:r w:rsidRPr="001E78C3">
        <w:t>2,07</w:t>
      </w:r>
      <w:r w:rsidR="000A57DB" w:rsidRPr="001E78C3">
        <w:t>%</w:t>
      </w:r>
      <w:r w:rsidRPr="001E78C3">
        <w:t xml:space="preserve">, PU Prešov 8,60% </w:t>
      </w:r>
      <w:r w:rsidR="000A57DB" w:rsidRPr="001E78C3">
        <w:t>a</w:t>
      </w:r>
      <w:r>
        <w:t xml:space="preserve"> </w:t>
      </w:r>
      <w:r w:rsidRPr="001E78C3">
        <w:t>KU Ružomberok 8,38</w:t>
      </w:r>
      <w:r w:rsidR="000A57DB" w:rsidRPr="001E78C3">
        <w:t xml:space="preserve"> %.</w:t>
      </w:r>
    </w:p>
    <w:p w:rsidR="00D965BD" w:rsidRDefault="000B460A">
      <w:pPr>
        <w:pStyle w:val="Zoznam1"/>
      </w:pPr>
      <w:r w:rsidRPr="00F026A9">
        <w:rPr>
          <w:b/>
        </w:rPr>
        <w:lastRenderedPageBreak/>
        <w:t>V g</w:t>
      </w:r>
      <w:r w:rsidR="00033B57" w:rsidRPr="00F026A9">
        <w:rPr>
          <w:b/>
        </w:rPr>
        <w:t>raf</w:t>
      </w:r>
      <w:r w:rsidRPr="00F026A9">
        <w:rPr>
          <w:b/>
        </w:rPr>
        <w:t>e</w:t>
      </w:r>
      <w:r w:rsidR="00033B57" w:rsidRPr="00F026A9">
        <w:rPr>
          <w:b/>
        </w:rPr>
        <w:t xml:space="preserve"> č. </w:t>
      </w:r>
      <w:r w:rsidR="00015971" w:rsidRPr="00F026A9">
        <w:rPr>
          <w:b/>
        </w:rPr>
        <w:t>8</w:t>
      </w:r>
      <w:r w:rsidR="00035AAC">
        <w:rPr>
          <w:b/>
        </w:rPr>
        <w:t>a a 8b</w:t>
      </w:r>
      <w:r w:rsidR="00033B57" w:rsidRPr="006C2989">
        <w:t xml:space="preserve"> </w:t>
      </w:r>
      <w:r w:rsidRPr="006C2989">
        <w:t xml:space="preserve">sú uvedené </w:t>
      </w:r>
      <w:r w:rsidR="00035AAC">
        <w:t xml:space="preserve">počty publikácií </w:t>
      </w:r>
      <w:r w:rsidR="00F026A9">
        <w:t>verejn</w:t>
      </w:r>
      <w:r w:rsidR="00035AAC">
        <w:t>ých</w:t>
      </w:r>
      <w:r w:rsidR="00F026A9">
        <w:t xml:space="preserve"> vysok</w:t>
      </w:r>
      <w:r w:rsidR="00035AAC">
        <w:t>ých</w:t>
      </w:r>
      <w:r w:rsidR="00F026A9">
        <w:t xml:space="preserve"> šk</w:t>
      </w:r>
      <w:r w:rsidR="00035AAC">
        <w:t>ôl</w:t>
      </w:r>
      <w:r w:rsidR="00F026A9">
        <w:t xml:space="preserve"> za roky 2011</w:t>
      </w:r>
      <w:r w:rsidR="00E75C34">
        <w:t xml:space="preserve"> </w:t>
      </w:r>
      <w:r w:rsidR="00F026A9">
        <w:t>až 2015</w:t>
      </w:r>
      <w:r w:rsidR="00035AAC">
        <w:t xml:space="preserve"> registrovaných v databázovej platforme Web </w:t>
      </w:r>
      <w:proofErr w:type="spellStart"/>
      <w:r w:rsidR="00035AAC">
        <w:t>of</w:t>
      </w:r>
      <w:proofErr w:type="spellEnd"/>
      <w:r w:rsidR="00035AAC">
        <w:t xml:space="preserve"> </w:t>
      </w:r>
      <w:proofErr w:type="spellStart"/>
      <w:r w:rsidR="00035AAC">
        <w:t>Science</w:t>
      </w:r>
      <w:proofErr w:type="spellEnd"/>
      <w:r w:rsidR="00035AAC">
        <w:t>. Z dôvodu prehľadnosti sú vysoké školy rozdelené do dvoch skupín po</w:t>
      </w:r>
      <w:r w:rsidR="00A82DD6">
        <w:t>d</w:t>
      </w:r>
      <w:r w:rsidR="00035AAC">
        <w:t>ľa počtu vy</w:t>
      </w:r>
      <w:r w:rsidR="00A82DD6">
        <w:t>tvorených</w:t>
      </w:r>
      <w:r w:rsidR="00035AAC">
        <w:t xml:space="preserve"> publikácií.</w:t>
      </w:r>
      <w:r w:rsidR="00E75C34">
        <w:t xml:space="preserve"> </w:t>
      </w:r>
    </w:p>
    <w:p w:rsidR="005A7EBF" w:rsidRPr="00666A24" w:rsidRDefault="005A7EBF" w:rsidP="005A7EBF">
      <w:pPr>
        <w:ind w:left="360"/>
        <w:jc w:val="both"/>
      </w:pPr>
    </w:p>
    <w:p w:rsidR="005A7EBF" w:rsidRDefault="005A7EBF" w:rsidP="005A7EBF">
      <w:r w:rsidRPr="00666A24">
        <w:rPr>
          <w:noProof/>
        </w:rPr>
        <w:drawing>
          <wp:inline distT="0" distB="0" distL="0" distR="0" wp14:anchorId="6C7259FD" wp14:editId="79F32B07">
            <wp:extent cx="5657850" cy="2736850"/>
            <wp:effectExtent l="0" t="0" r="19050" b="25400"/>
            <wp:docPr id="7" name="Graf 7"/>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rsidR="00302406" w:rsidRDefault="00D965BD" w:rsidP="00302406">
      <w:pPr>
        <w:pStyle w:val="Zoznam1"/>
        <w:numPr>
          <w:ilvl w:val="0"/>
          <w:numId w:val="0"/>
        </w:numPr>
        <w:spacing w:after="0"/>
        <w:jc w:val="center"/>
        <w:rPr>
          <w:b/>
          <w:sz w:val="20"/>
          <w:szCs w:val="20"/>
        </w:rPr>
      </w:pPr>
      <w:r w:rsidRPr="0019606A">
        <w:rPr>
          <w:b/>
          <w:sz w:val="20"/>
          <w:szCs w:val="20"/>
        </w:rPr>
        <w:t xml:space="preserve">Graf </w:t>
      </w:r>
      <w:r w:rsidRPr="0019606A">
        <w:rPr>
          <w:rFonts w:eastAsiaTheme="minorEastAsia"/>
          <w:b/>
          <w:sz w:val="20"/>
          <w:szCs w:val="20"/>
        </w:rPr>
        <w:t>č 8</w:t>
      </w:r>
      <w:r w:rsidR="00035AAC" w:rsidRPr="0019606A">
        <w:rPr>
          <w:rFonts w:eastAsiaTheme="minorEastAsia"/>
          <w:b/>
          <w:sz w:val="20"/>
          <w:szCs w:val="20"/>
        </w:rPr>
        <w:t>a</w:t>
      </w:r>
      <w:r w:rsidRPr="0019606A">
        <w:rPr>
          <w:b/>
          <w:sz w:val="20"/>
          <w:szCs w:val="20"/>
        </w:rPr>
        <w:t xml:space="preserve"> Počet publikácií verejných vysokých škôl registrovaných vo Web </w:t>
      </w:r>
      <w:proofErr w:type="spellStart"/>
      <w:r w:rsidRPr="0019606A">
        <w:rPr>
          <w:b/>
          <w:sz w:val="20"/>
          <w:szCs w:val="20"/>
        </w:rPr>
        <w:t>of</w:t>
      </w:r>
      <w:proofErr w:type="spellEnd"/>
      <w:r w:rsidRPr="0019606A">
        <w:rPr>
          <w:b/>
          <w:sz w:val="20"/>
          <w:szCs w:val="20"/>
        </w:rPr>
        <w:t xml:space="preserve"> </w:t>
      </w:r>
      <w:proofErr w:type="spellStart"/>
      <w:r w:rsidRPr="0019606A">
        <w:rPr>
          <w:b/>
          <w:sz w:val="20"/>
          <w:szCs w:val="20"/>
        </w:rPr>
        <w:t>Science</w:t>
      </w:r>
      <w:proofErr w:type="spellEnd"/>
      <w:r w:rsidR="00035AAC" w:rsidRPr="0019606A">
        <w:rPr>
          <w:b/>
          <w:sz w:val="20"/>
          <w:szCs w:val="20"/>
        </w:rPr>
        <w:t xml:space="preserve"> </w:t>
      </w:r>
    </w:p>
    <w:p w:rsidR="00D965BD" w:rsidRDefault="00035AAC" w:rsidP="00302406">
      <w:pPr>
        <w:pStyle w:val="Zoznam1"/>
        <w:numPr>
          <w:ilvl w:val="0"/>
          <w:numId w:val="0"/>
        </w:numPr>
        <w:spacing w:after="0"/>
        <w:jc w:val="center"/>
      </w:pPr>
      <w:r w:rsidRPr="0019606A">
        <w:rPr>
          <w:b/>
          <w:sz w:val="20"/>
          <w:szCs w:val="20"/>
        </w:rPr>
        <w:t>v rokoch 2011-2015</w:t>
      </w:r>
      <w:r w:rsidR="00D965BD" w:rsidRPr="0019606A">
        <w:rPr>
          <w:b/>
          <w:sz w:val="20"/>
          <w:szCs w:val="20"/>
        </w:rPr>
        <w:t>, zdroj:</w:t>
      </w:r>
      <w:r w:rsidR="00EA46B2">
        <w:rPr>
          <w:b/>
          <w:sz w:val="20"/>
          <w:szCs w:val="20"/>
        </w:rPr>
        <w:t xml:space="preserve"> </w:t>
      </w:r>
      <w:proofErr w:type="spellStart"/>
      <w:r w:rsidR="00D965BD" w:rsidRPr="0019606A">
        <w:rPr>
          <w:b/>
          <w:sz w:val="20"/>
          <w:szCs w:val="20"/>
        </w:rPr>
        <w:t>WoS</w:t>
      </w:r>
      <w:proofErr w:type="spellEnd"/>
    </w:p>
    <w:p w:rsidR="005A7EBF" w:rsidRDefault="005A7EBF" w:rsidP="005A7EBF"/>
    <w:p w:rsidR="00712017" w:rsidRDefault="00712017" w:rsidP="005A7EBF"/>
    <w:p w:rsidR="00712017" w:rsidRPr="00666A24" w:rsidRDefault="00712017" w:rsidP="005A7EBF"/>
    <w:p w:rsidR="005A7EBF" w:rsidRPr="00666A24" w:rsidRDefault="005A7EBF" w:rsidP="005A7EBF">
      <w:r w:rsidRPr="00666A24">
        <w:rPr>
          <w:noProof/>
        </w:rPr>
        <w:drawing>
          <wp:inline distT="0" distB="0" distL="0" distR="0" wp14:anchorId="00C6AFF2" wp14:editId="615888E4">
            <wp:extent cx="5575300" cy="2717800"/>
            <wp:effectExtent l="0" t="0" r="25400" b="25400"/>
            <wp:docPr id="8" name="Graf 8"/>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rsidR="00302406" w:rsidRDefault="00D965BD" w:rsidP="00302406">
      <w:pPr>
        <w:pStyle w:val="Zoznam1"/>
        <w:numPr>
          <w:ilvl w:val="0"/>
          <w:numId w:val="0"/>
        </w:numPr>
        <w:spacing w:after="0"/>
        <w:jc w:val="center"/>
        <w:rPr>
          <w:b/>
          <w:sz w:val="20"/>
          <w:szCs w:val="20"/>
        </w:rPr>
      </w:pPr>
      <w:r w:rsidRPr="0019606A">
        <w:rPr>
          <w:b/>
          <w:sz w:val="20"/>
          <w:szCs w:val="20"/>
        </w:rPr>
        <w:t xml:space="preserve">Graf </w:t>
      </w:r>
      <w:r w:rsidRPr="0019606A">
        <w:rPr>
          <w:rFonts w:eastAsiaTheme="minorEastAsia"/>
          <w:b/>
          <w:sz w:val="20"/>
          <w:szCs w:val="20"/>
        </w:rPr>
        <w:t xml:space="preserve">č. </w:t>
      </w:r>
      <w:r w:rsidR="00035AAC" w:rsidRPr="0019606A">
        <w:rPr>
          <w:rFonts w:eastAsiaTheme="minorEastAsia"/>
          <w:b/>
          <w:sz w:val="20"/>
          <w:szCs w:val="20"/>
        </w:rPr>
        <w:t>8b</w:t>
      </w:r>
      <w:r w:rsidRPr="0019606A">
        <w:rPr>
          <w:b/>
          <w:sz w:val="20"/>
          <w:szCs w:val="20"/>
        </w:rPr>
        <w:t xml:space="preserve"> Počet publikácií verejných vysokých škôl registrovaných vo Web </w:t>
      </w:r>
      <w:proofErr w:type="spellStart"/>
      <w:r w:rsidRPr="0019606A">
        <w:rPr>
          <w:b/>
          <w:sz w:val="20"/>
          <w:szCs w:val="20"/>
        </w:rPr>
        <w:t>of</w:t>
      </w:r>
      <w:proofErr w:type="spellEnd"/>
      <w:r w:rsidRPr="0019606A">
        <w:rPr>
          <w:b/>
          <w:sz w:val="20"/>
          <w:szCs w:val="20"/>
        </w:rPr>
        <w:t xml:space="preserve"> </w:t>
      </w:r>
      <w:proofErr w:type="spellStart"/>
      <w:r w:rsidRPr="0019606A">
        <w:rPr>
          <w:b/>
          <w:sz w:val="20"/>
          <w:szCs w:val="20"/>
        </w:rPr>
        <w:t>Science</w:t>
      </w:r>
      <w:proofErr w:type="spellEnd"/>
    </w:p>
    <w:p w:rsidR="00D965BD" w:rsidRDefault="00035AAC" w:rsidP="00302406">
      <w:pPr>
        <w:pStyle w:val="Zoznam1"/>
        <w:numPr>
          <w:ilvl w:val="0"/>
          <w:numId w:val="0"/>
        </w:numPr>
        <w:spacing w:after="0"/>
        <w:jc w:val="center"/>
        <w:rPr>
          <w:b/>
          <w:sz w:val="20"/>
          <w:szCs w:val="20"/>
        </w:rPr>
      </w:pPr>
      <w:r w:rsidRPr="0019606A">
        <w:rPr>
          <w:b/>
          <w:sz w:val="20"/>
          <w:szCs w:val="20"/>
        </w:rPr>
        <w:t>v rokoch 2011-2015</w:t>
      </w:r>
      <w:r w:rsidR="00D965BD" w:rsidRPr="0019606A">
        <w:rPr>
          <w:b/>
          <w:sz w:val="20"/>
          <w:szCs w:val="20"/>
        </w:rPr>
        <w:t xml:space="preserve">, </w:t>
      </w:r>
      <w:proofErr w:type="spellStart"/>
      <w:r w:rsidR="00D965BD" w:rsidRPr="0019606A">
        <w:rPr>
          <w:b/>
          <w:sz w:val="20"/>
          <w:szCs w:val="20"/>
        </w:rPr>
        <w:t>zdroj:WoS</w:t>
      </w:r>
      <w:proofErr w:type="spellEnd"/>
    </w:p>
    <w:p w:rsidR="00712017" w:rsidRDefault="00712017" w:rsidP="00712017">
      <w:pPr>
        <w:pStyle w:val="Zoznam1"/>
        <w:numPr>
          <w:ilvl w:val="0"/>
          <w:numId w:val="0"/>
        </w:numPr>
        <w:spacing w:after="0"/>
      </w:pPr>
    </w:p>
    <w:p w:rsidR="00712017" w:rsidRDefault="00712017" w:rsidP="00712017">
      <w:pPr>
        <w:pStyle w:val="Zoznam1"/>
        <w:numPr>
          <w:ilvl w:val="0"/>
          <w:numId w:val="0"/>
        </w:numPr>
        <w:spacing w:after="0"/>
      </w:pPr>
    </w:p>
    <w:p w:rsidR="00712017" w:rsidRDefault="00712017" w:rsidP="00712017">
      <w:pPr>
        <w:pStyle w:val="Zoznam1"/>
        <w:numPr>
          <w:ilvl w:val="0"/>
          <w:numId w:val="0"/>
        </w:numPr>
        <w:spacing w:after="0"/>
      </w:pPr>
    </w:p>
    <w:p w:rsidR="00712017" w:rsidRDefault="00712017" w:rsidP="00712017">
      <w:pPr>
        <w:pStyle w:val="Zoznam1"/>
        <w:numPr>
          <w:ilvl w:val="0"/>
          <w:numId w:val="0"/>
        </w:numPr>
        <w:spacing w:after="0"/>
      </w:pPr>
    </w:p>
    <w:p w:rsidR="00712017" w:rsidRDefault="00712017" w:rsidP="00712017">
      <w:pPr>
        <w:pStyle w:val="Zoznam1"/>
        <w:numPr>
          <w:ilvl w:val="0"/>
          <w:numId w:val="0"/>
        </w:numPr>
        <w:spacing w:after="0"/>
      </w:pPr>
    </w:p>
    <w:p w:rsidR="00712017" w:rsidRDefault="00712017" w:rsidP="00712017">
      <w:pPr>
        <w:pStyle w:val="Zoznam1"/>
        <w:numPr>
          <w:ilvl w:val="0"/>
          <w:numId w:val="0"/>
        </w:numPr>
        <w:spacing w:after="0"/>
      </w:pPr>
    </w:p>
    <w:p w:rsidR="00712017" w:rsidRDefault="00712017" w:rsidP="00712017">
      <w:pPr>
        <w:pStyle w:val="Zoznam1"/>
        <w:numPr>
          <w:ilvl w:val="0"/>
          <w:numId w:val="0"/>
        </w:numPr>
        <w:spacing w:after="0"/>
      </w:pPr>
    </w:p>
    <w:p w:rsidR="00712017" w:rsidRDefault="00712017" w:rsidP="00712017">
      <w:pPr>
        <w:pStyle w:val="Zoznam1"/>
        <w:numPr>
          <w:ilvl w:val="0"/>
          <w:numId w:val="0"/>
        </w:numPr>
        <w:spacing w:after="0"/>
      </w:pPr>
    </w:p>
    <w:p w:rsidR="000D5781" w:rsidRDefault="000D5781" w:rsidP="000D5781">
      <w:pPr>
        <w:pStyle w:val="Zoznam1"/>
      </w:pPr>
      <w:r>
        <w:rPr>
          <w:b/>
        </w:rPr>
        <w:lastRenderedPageBreak/>
        <w:t xml:space="preserve">V grafe č. 9a a 9b </w:t>
      </w:r>
      <w:r>
        <w:t>je uvedený p</w:t>
      </w:r>
      <w:r w:rsidRPr="00E75C34">
        <w:t>riemerný počet citácií na</w:t>
      </w:r>
      <w:r>
        <w:t> </w:t>
      </w:r>
      <w:r w:rsidRPr="00E75C34">
        <w:t>publikáciu verejnej vysokej školy v</w:t>
      </w:r>
      <w:r>
        <w:t> </w:t>
      </w:r>
      <w:r w:rsidRPr="00E75C34">
        <w:t xml:space="preserve">období 2011-2015 </w:t>
      </w:r>
      <w:r w:rsidR="008334DE">
        <w:t>a</w:t>
      </w:r>
      <w:r w:rsidRPr="00E75C34">
        <w:t xml:space="preserve"> svetový priemer</w:t>
      </w:r>
      <w:r>
        <w:t>.</w:t>
      </w:r>
      <w:r w:rsidRPr="00D965BD">
        <w:t xml:space="preserve"> </w:t>
      </w:r>
      <w:r w:rsidR="008334DE">
        <w:t>Za ostatných päť rokov len dve verejné vysoké školy majú súvislo priemerný počet citácií na publikáciu nad svetovým priemerom (UK Bratislava a UPJŠ Košice).</w:t>
      </w:r>
      <w:r w:rsidRPr="006C2989">
        <w:t xml:space="preserve"> </w:t>
      </w:r>
    </w:p>
    <w:p w:rsidR="000D5781" w:rsidRPr="00666A24" w:rsidRDefault="000D5781" w:rsidP="000D5781">
      <w:r w:rsidRPr="00666A24">
        <w:rPr>
          <w:noProof/>
        </w:rPr>
        <w:drawing>
          <wp:inline distT="0" distB="0" distL="0" distR="0" wp14:anchorId="1C887297" wp14:editId="39A0CF0A">
            <wp:extent cx="5486400" cy="2667000"/>
            <wp:effectExtent l="0" t="0" r="19050" b="19050"/>
            <wp:docPr id="4" name="Graf 4"/>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rsidR="00A51D6F" w:rsidRDefault="000D5781" w:rsidP="00A51D6F">
      <w:pPr>
        <w:spacing w:line="259" w:lineRule="auto"/>
        <w:jc w:val="center"/>
        <w:rPr>
          <w:rFonts w:eastAsiaTheme="minorEastAsia"/>
          <w:b/>
          <w:sz w:val="20"/>
          <w:szCs w:val="20"/>
        </w:rPr>
      </w:pPr>
      <w:r w:rsidRPr="00C20155">
        <w:rPr>
          <w:rFonts w:eastAsiaTheme="minorEastAsia"/>
          <w:b/>
          <w:sz w:val="20"/>
          <w:szCs w:val="20"/>
        </w:rPr>
        <w:t xml:space="preserve">Graf </w:t>
      </w:r>
      <w:r>
        <w:rPr>
          <w:rFonts w:eastAsiaTheme="minorEastAsia"/>
          <w:b/>
          <w:sz w:val="20"/>
          <w:szCs w:val="20"/>
        </w:rPr>
        <w:t>č. 9a</w:t>
      </w:r>
      <w:r w:rsidRPr="00C20155">
        <w:rPr>
          <w:rFonts w:eastAsiaTheme="minorEastAsia"/>
          <w:b/>
          <w:sz w:val="20"/>
          <w:szCs w:val="20"/>
        </w:rPr>
        <w:t xml:space="preserve"> Priemerný počet citácií na publikáciu verejnej vysokej školy v </w:t>
      </w:r>
      <w:r>
        <w:rPr>
          <w:rFonts w:eastAsiaTheme="minorEastAsia"/>
          <w:b/>
          <w:sz w:val="20"/>
          <w:szCs w:val="20"/>
        </w:rPr>
        <w:t>rokoch</w:t>
      </w:r>
      <w:r w:rsidRPr="00C20155">
        <w:rPr>
          <w:rFonts w:eastAsiaTheme="minorEastAsia"/>
          <w:b/>
          <w:sz w:val="20"/>
          <w:szCs w:val="20"/>
        </w:rPr>
        <w:t xml:space="preserve"> 2011-2015 </w:t>
      </w:r>
    </w:p>
    <w:p w:rsidR="000D5781" w:rsidRDefault="000D5781" w:rsidP="00A51D6F">
      <w:pPr>
        <w:spacing w:line="259" w:lineRule="auto"/>
        <w:jc w:val="center"/>
        <w:rPr>
          <w:rFonts w:eastAsiaTheme="minorEastAsia"/>
          <w:b/>
          <w:sz w:val="20"/>
          <w:szCs w:val="20"/>
        </w:rPr>
      </w:pPr>
      <w:r w:rsidRPr="00C20155">
        <w:rPr>
          <w:rFonts w:eastAsiaTheme="minorEastAsia"/>
          <w:b/>
          <w:sz w:val="20"/>
          <w:szCs w:val="20"/>
        </w:rPr>
        <w:t>v porov</w:t>
      </w:r>
      <w:r w:rsidRPr="00C20155">
        <w:rPr>
          <w:b/>
          <w:sz w:val="20"/>
          <w:szCs w:val="20"/>
        </w:rPr>
        <w:t>n</w:t>
      </w:r>
      <w:r w:rsidRPr="00C20155">
        <w:rPr>
          <w:rFonts w:eastAsiaTheme="minorEastAsia"/>
          <w:b/>
          <w:sz w:val="20"/>
          <w:szCs w:val="20"/>
        </w:rPr>
        <w:t>aní so</w:t>
      </w:r>
      <w:r>
        <w:rPr>
          <w:rFonts w:eastAsiaTheme="minorEastAsia"/>
          <w:b/>
          <w:sz w:val="20"/>
          <w:szCs w:val="20"/>
        </w:rPr>
        <w:t> </w:t>
      </w:r>
      <w:r w:rsidRPr="00C20155">
        <w:rPr>
          <w:rFonts w:eastAsiaTheme="minorEastAsia"/>
          <w:b/>
          <w:sz w:val="20"/>
          <w:szCs w:val="20"/>
        </w:rPr>
        <w:t>svetovým priemerom</w:t>
      </w:r>
      <w:r w:rsidRPr="00C20155">
        <w:rPr>
          <w:b/>
          <w:sz w:val="20"/>
          <w:szCs w:val="20"/>
        </w:rPr>
        <w:t>,</w:t>
      </w:r>
      <w:r w:rsidRPr="00C20155">
        <w:rPr>
          <w:rFonts w:eastAsiaTheme="minorEastAsia"/>
          <w:b/>
          <w:sz w:val="20"/>
          <w:szCs w:val="20"/>
        </w:rPr>
        <w:t xml:space="preserve"> zdroj: </w:t>
      </w:r>
      <w:proofErr w:type="spellStart"/>
      <w:r w:rsidRPr="00C20155">
        <w:rPr>
          <w:rFonts w:eastAsiaTheme="minorEastAsia"/>
          <w:b/>
          <w:sz w:val="20"/>
          <w:szCs w:val="20"/>
        </w:rPr>
        <w:t>WoS</w:t>
      </w:r>
      <w:proofErr w:type="spellEnd"/>
    </w:p>
    <w:p w:rsidR="000D5781" w:rsidRDefault="000D5781" w:rsidP="000D5781"/>
    <w:p w:rsidR="00712017" w:rsidRDefault="00712017" w:rsidP="000D5781"/>
    <w:p w:rsidR="00712017" w:rsidRPr="00666A24" w:rsidRDefault="00712017" w:rsidP="000D5781"/>
    <w:p w:rsidR="000D5781" w:rsidRPr="00666A24" w:rsidRDefault="000D5781" w:rsidP="000D5781">
      <w:r w:rsidRPr="00666A24">
        <w:rPr>
          <w:noProof/>
        </w:rPr>
        <w:drawing>
          <wp:inline distT="0" distB="0" distL="0" distR="0" wp14:anchorId="693397B5" wp14:editId="7B4FFC3A">
            <wp:extent cx="5518150" cy="2787650"/>
            <wp:effectExtent l="0" t="0" r="25400" b="12700"/>
            <wp:docPr id="5" name="Graf 5"/>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rsidR="000D5781" w:rsidRDefault="000D5781" w:rsidP="008334DE">
      <w:pPr>
        <w:pStyle w:val="Zoznam1"/>
        <w:numPr>
          <w:ilvl w:val="0"/>
          <w:numId w:val="0"/>
        </w:numPr>
        <w:jc w:val="center"/>
        <w:rPr>
          <w:b/>
          <w:bCs/>
          <w:sz w:val="20"/>
          <w:szCs w:val="20"/>
        </w:rPr>
      </w:pPr>
      <w:r w:rsidRPr="00D07155">
        <w:rPr>
          <w:b/>
          <w:bCs/>
          <w:sz w:val="20"/>
          <w:szCs w:val="20"/>
        </w:rPr>
        <w:t xml:space="preserve">Graf č. </w:t>
      </w:r>
      <w:r w:rsidRPr="008334DE">
        <w:rPr>
          <w:b/>
          <w:bCs/>
          <w:sz w:val="20"/>
          <w:szCs w:val="20"/>
        </w:rPr>
        <w:t>9b</w:t>
      </w:r>
      <w:r w:rsidRPr="00D07155">
        <w:rPr>
          <w:b/>
          <w:bCs/>
          <w:sz w:val="20"/>
          <w:szCs w:val="20"/>
        </w:rPr>
        <w:t xml:space="preserve"> Priemerný počet citácií na publikáciu verejnej vysokej školy v </w:t>
      </w:r>
      <w:r>
        <w:rPr>
          <w:b/>
          <w:bCs/>
          <w:sz w:val="20"/>
          <w:szCs w:val="20"/>
        </w:rPr>
        <w:t>rokoch</w:t>
      </w:r>
      <w:r w:rsidRPr="00D07155">
        <w:rPr>
          <w:b/>
          <w:bCs/>
          <w:sz w:val="20"/>
          <w:szCs w:val="20"/>
        </w:rPr>
        <w:t xml:space="preserve"> 2011-2015 v porovnaní so svetovým priemerom, zdroj: </w:t>
      </w:r>
      <w:proofErr w:type="spellStart"/>
      <w:r w:rsidRPr="00D07155">
        <w:rPr>
          <w:b/>
          <w:bCs/>
          <w:sz w:val="20"/>
          <w:szCs w:val="20"/>
        </w:rPr>
        <w:t>WoS</w:t>
      </w:r>
      <w:proofErr w:type="spellEnd"/>
    </w:p>
    <w:p w:rsidR="00712017" w:rsidRDefault="00712017" w:rsidP="00712017">
      <w:pPr>
        <w:pStyle w:val="Zoznam1"/>
        <w:numPr>
          <w:ilvl w:val="0"/>
          <w:numId w:val="0"/>
        </w:numPr>
      </w:pPr>
    </w:p>
    <w:p w:rsidR="00712017" w:rsidRDefault="00712017" w:rsidP="00712017">
      <w:pPr>
        <w:pStyle w:val="Zoznam1"/>
        <w:numPr>
          <w:ilvl w:val="0"/>
          <w:numId w:val="0"/>
        </w:numPr>
      </w:pPr>
    </w:p>
    <w:p w:rsidR="00712017" w:rsidRDefault="00712017" w:rsidP="00712017">
      <w:pPr>
        <w:pStyle w:val="Zoznam1"/>
        <w:numPr>
          <w:ilvl w:val="0"/>
          <w:numId w:val="0"/>
        </w:numPr>
      </w:pPr>
    </w:p>
    <w:p w:rsidR="00712017" w:rsidRDefault="00712017" w:rsidP="00712017">
      <w:pPr>
        <w:pStyle w:val="Zoznam1"/>
        <w:numPr>
          <w:ilvl w:val="0"/>
          <w:numId w:val="0"/>
        </w:numPr>
      </w:pPr>
    </w:p>
    <w:p w:rsidR="00712017" w:rsidRDefault="00712017" w:rsidP="00712017">
      <w:pPr>
        <w:pStyle w:val="Zoznam1"/>
        <w:numPr>
          <w:ilvl w:val="0"/>
          <w:numId w:val="0"/>
        </w:numPr>
      </w:pPr>
    </w:p>
    <w:p w:rsidR="00E1578A" w:rsidRDefault="00E1578A" w:rsidP="00123D59">
      <w:pPr>
        <w:pStyle w:val="Zoznam1"/>
      </w:pPr>
      <w:r w:rsidRPr="008254CA">
        <w:rPr>
          <w:b/>
          <w:bCs/>
        </w:rPr>
        <w:lastRenderedPageBreak/>
        <w:t xml:space="preserve">V grafe č. </w:t>
      </w:r>
      <w:r w:rsidR="000D5781">
        <w:rPr>
          <w:b/>
          <w:bCs/>
        </w:rPr>
        <w:t>10</w:t>
      </w:r>
      <w:r w:rsidRPr="008254CA">
        <w:t xml:space="preserve"> sú uvedené priemerné hodnoty citačného ohlasu normalizovaného podľa vedného odboru </w:t>
      </w:r>
      <w:r>
        <w:t>(CNCI)</w:t>
      </w:r>
      <w:r w:rsidR="0028387E">
        <w:rPr>
          <w:rStyle w:val="Odkaznapoznmkupodiarou"/>
        </w:rPr>
        <w:footnoteReference w:id="16"/>
      </w:r>
      <w:r w:rsidR="00302406">
        <w:rPr>
          <w:vertAlign w:val="superscript"/>
        </w:rPr>
        <w:t>)</w:t>
      </w:r>
      <w:r>
        <w:t xml:space="preserve"> </w:t>
      </w:r>
      <w:r w:rsidRPr="008254CA">
        <w:t xml:space="preserve">za roky 2011-2015 (členenie podľa kategórií odborov Veda a technika manuálu z </w:t>
      </w:r>
      <w:proofErr w:type="spellStart"/>
      <w:r w:rsidRPr="008254CA">
        <w:t>Frascati</w:t>
      </w:r>
      <w:proofErr w:type="spellEnd"/>
      <w:r w:rsidRPr="008254CA">
        <w:t>)</w:t>
      </w:r>
      <w:r w:rsidR="0028387E">
        <w:rPr>
          <w:rStyle w:val="Odkaznapoznmkupodiarou"/>
        </w:rPr>
        <w:footnoteReference w:id="17"/>
      </w:r>
      <w:r w:rsidR="00302406">
        <w:rPr>
          <w:vertAlign w:val="superscript"/>
        </w:rPr>
        <w:t>)</w:t>
      </w:r>
      <w:r w:rsidRPr="008254CA">
        <w:t xml:space="preserve"> v porovnaní so svetovým priemerným normalizovaným citačným ohlasom, ktorý má hodnotu približne 1.</w:t>
      </w:r>
    </w:p>
    <w:p w:rsidR="005309A9" w:rsidRDefault="004F33AF" w:rsidP="005309A9">
      <w:r>
        <w:rPr>
          <w:noProof/>
        </w:rPr>
        <mc:AlternateContent>
          <mc:Choice Requires="wps">
            <w:drawing>
              <wp:anchor distT="0" distB="0" distL="114300" distR="114300" simplePos="0" relativeHeight="251663360" behindDoc="0" locked="0" layoutInCell="1" allowOverlap="1" wp14:anchorId="48A35DC5" wp14:editId="3E5135E5">
                <wp:simplePos x="0" y="0"/>
                <wp:positionH relativeFrom="column">
                  <wp:posOffset>3018155</wp:posOffset>
                </wp:positionH>
                <wp:positionV relativeFrom="paragraph">
                  <wp:posOffset>621665</wp:posOffset>
                </wp:positionV>
                <wp:extent cx="368300" cy="196850"/>
                <wp:effectExtent l="0" t="0" r="0" b="0"/>
                <wp:wrapNone/>
                <wp:docPr id="11" name="Blok textu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68300" cy="196850"/>
                        </a:xfrm>
                        <a:prstGeom prst="rect">
                          <a:avLst/>
                        </a:prstGeom>
                        <a:solidFill>
                          <a:srgbClr val="FFFFFF"/>
                        </a:solidFill>
                        <a:ln w="9525">
                          <a:noFill/>
                          <a:miter lim="800000"/>
                          <a:headEnd/>
                          <a:tailEnd/>
                        </a:ln>
                      </wps:spPr>
                      <wps:txbx>
                        <w:txbxContent>
                          <w:p w:rsidR="00D55FE3" w:rsidRPr="00712017" w:rsidRDefault="00D55FE3">
                            <w:pPr>
                              <w:rPr>
                                <w:sz w:val="12"/>
                                <w:szCs w:val="12"/>
                              </w:rPr>
                            </w:pPr>
                            <w:r w:rsidRPr="00712017">
                              <w:rPr>
                                <w:sz w:val="12"/>
                                <w:szCs w:val="12"/>
                              </w:rPr>
                              <w:t>8,42</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Blok textu 2" o:spid="_x0000_s1026" type="#_x0000_t202" style="position:absolute;margin-left:237.65pt;margin-top:48.95pt;width:29pt;height:15.5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9rDhIQIAAB0EAAAOAAAAZHJzL2Uyb0RvYy54bWysU11v2yAUfZ+0/4B4X2ynSZZYcao2XaZJ&#10;3YfU7QdgjGNU4DIgsbtf3wtO06h7m+YHxPW9HM4997C+HrQiR+G8BFPRYpJTIgyHRpp9RX/93H1Y&#10;UuIDMw1TYERFn4Sn15v379a9LcUUOlCNcARBjC97W9EuBFtmmeed0MxPwAqDyRacZgFDt88ax3pE&#10;1yqb5vki68E11gEX3uPfuzFJNwm/bQUP39vWi0BURZFbSKtLax3XbLNm5d4x20l+osH+gYVm0uCl&#10;Z6g7Fhg5OPkXlJbcgYc2TDjoDNpWcpF6wG6K/E03Dx2zIvWC4nh7lsn/P1j+7fjDEdng7ApKDNM4&#10;o1sFjySIIRzINArUW19i3YPFyjDcwoDFqVlv74E/emJg2zGzFzfOQd8J1iDBIp7MLo6OOD6C1P1X&#10;aPAidgiQgIbW6age6kEQHQf1dB4O8iAcf14tllc5ZjimitViOU/Dy1j5ctg6Hz4L0CRuKupw9gmc&#10;He99iGRY+VIS7/KgZLOTSqXA7eutcuTI0Ce79CX+b8qUIX1FV/PpPCEbiOeThbQM6GMldUWXefxG&#10;Z0UxPpkmlQQm1bhHJsqc1ImCjNKEoR6wMEpWQ/OEOjkY/YrvCzcduD+U9OjVivrfB+YEJeqLQa1X&#10;xWwWzZ2C2fzjFAN3makvM8xwhKpooGTcbkN6EFEHAzc4k1YmvV6ZnLiiB5OMp/cSTX4Zp6rXV715&#10;BgAA//8DAFBLAwQUAAYACAAAACEAHO1Isd4AAAAKAQAADwAAAGRycy9kb3ducmV2LnhtbEyPwU6D&#10;QBCG7ya+w2ZMvBi7WEoplKVRE43X1j7AwG6BlJ0l7LbQt3c86XFmvvzz/cVutr24mtF3jhS8LCIQ&#10;hmqnO2oUHL8/njcgfEDS2DsyCm7Gw668vysw126ivbkeQiM4hHyOCtoQhlxKX7fGol+4wRDfTm60&#10;GHgcG6lHnDjc9nIZRWtpsSP+0OJg3ltTnw8Xq+D0NT0l2VR9hmO6X63fsEsrd1Pq8WF+3YIIZg5/&#10;MPzqszqU7FS5C2kvegWrNIkZVZClGQgGkjjmRcXkcpOBLAv5v0L5AwAA//8DAFBLAQItABQABgAI&#10;AAAAIQC2gziS/gAAAOEBAAATAAAAAAAAAAAAAAAAAAAAAABbQ29udGVudF9UeXBlc10ueG1sUEsB&#10;Ai0AFAAGAAgAAAAhADj9If/WAAAAlAEAAAsAAAAAAAAAAAAAAAAALwEAAF9yZWxzLy5yZWxzUEsB&#10;Ai0AFAAGAAgAAAAhABv2sOEhAgAAHQQAAA4AAAAAAAAAAAAAAAAALgIAAGRycy9lMm9Eb2MueG1s&#10;UEsBAi0AFAAGAAgAAAAhABztSLHeAAAACgEAAA8AAAAAAAAAAAAAAAAAewQAAGRycy9kb3ducmV2&#10;LnhtbFBLBQYAAAAABAAEAPMAAACGBQAAAAA=&#10;" stroked="f">
                <v:textbox>
                  <w:txbxContent>
                    <w:p w:rsidR="00D55FE3" w:rsidRPr="00712017" w:rsidRDefault="00D55FE3">
                      <w:pPr>
                        <w:rPr>
                          <w:sz w:val="12"/>
                          <w:szCs w:val="12"/>
                        </w:rPr>
                      </w:pPr>
                      <w:r w:rsidRPr="00712017">
                        <w:rPr>
                          <w:sz w:val="12"/>
                          <w:szCs w:val="12"/>
                        </w:rPr>
                        <w:t>8,42</w:t>
                      </w:r>
                    </w:p>
                  </w:txbxContent>
                </v:textbox>
              </v:shape>
            </w:pict>
          </mc:Fallback>
        </mc:AlternateContent>
      </w:r>
      <w:r w:rsidR="00712017">
        <w:rPr>
          <w:noProof/>
        </w:rPr>
        <mc:AlternateContent>
          <mc:Choice Requires="wps">
            <w:drawing>
              <wp:anchor distT="0" distB="0" distL="114300" distR="114300" simplePos="0" relativeHeight="251661312" behindDoc="0" locked="0" layoutInCell="1" allowOverlap="1" wp14:anchorId="2D5571D4" wp14:editId="41FC8DE2">
                <wp:simplePos x="0" y="0"/>
                <wp:positionH relativeFrom="column">
                  <wp:posOffset>2122805</wp:posOffset>
                </wp:positionH>
                <wp:positionV relativeFrom="paragraph">
                  <wp:posOffset>634365</wp:posOffset>
                </wp:positionV>
                <wp:extent cx="377825" cy="187960"/>
                <wp:effectExtent l="0" t="0" r="3175" b="2540"/>
                <wp:wrapNone/>
                <wp:docPr id="9" name="Blok textu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7825" cy="187960"/>
                        </a:xfrm>
                        <a:prstGeom prst="rect">
                          <a:avLst/>
                        </a:prstGeom>
                        <a:solidFill>
                          <a:srgbClr val="FFFFFF"/>
                        </a:solidFill>
                        <a:ln w="9525">
                          <a:noFill/>
                          <a:miter lim="800000"/>
                          <a:headEnd/>
                          <a:tailEnd/>
                        </a:ln>
                      </wps:spPr>
                      <wps:txbx>
                        <w:txbxContent>
                          <w:p w:rsidR="00D55FE3" w:rsidRPr="00712017" w:rsidRDefault="00D55FE3">
                            <w:pPr>
                              <w:rPr>
                                <w:sz w:val="12"/>
                                <w:szCs w:val="12"/>
                              </w:rPr>
                            </w:pPr>
                            <w:r w:rsidRPr="00712017">
                              <w:rPr>
                                <w:sz w:val="12"/>
                                <w:szCs w:val="12"/>
                              </w:rPr>
                              <w:t>2,60</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id="_x0000_s1027" type="#_x0000_t202" style="position:absolute;margin-left:167.15pt;margin-top:49.95pt;width:29.75pt;height:14.8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mdqcIgIAACMEAAAOAAAAZHJzL2Uyb0RvYy54bWysU9tuGyEQfa/Uf0C812u7dmyvvI4Sp64q&#10;pRcp7QewwHpRgKGAvZt+fQbWcaz0rSoPiGFmDmfODOvr3mhylD4osBWdjMaUSMtBKLuv6K+fuw9L&#10;SkJkVjANVlb0SQZ6vXn/bt25Uk6hBS2kJwhiQ9m5irYxurIoAm+lYWEETlp0NuANi2j6fSE86xDd&#10;6GI6Hl8VHXjhPHAZAt7eDU66yfhNI3n83jRBRqIritxi3n3e67QXmzUr9565VvETDfYPLAxTFh89&#10;Q92xyMjBq7+gjOIeAjRxxMEU0DSKy1wDVjMZv6nmoWVO5lpQnODOMoX/B8u/HX94okRFV5RYZrBF&#10;txoeSZR9PJBp0qdzocSwB4eBsb+FHvucaw3uHvhjIBa2LbN7eeM9dK1kAvlNUmZxkTrghARSd19B&#10;4EPsECED9Y03STyUgyA69unp3BvkQTheflwsltM5JRxdk+VidZV7V7DyJdn5ED9LMCQdKuqx9Rmc&#10;He9DTGRY+RKS3gqgldgprbPh9/VWe3JkOCa7vDL/N2Hakg6FmiOPlGUh5ecJMiriGGtlKrocpzUM&#10;VhLjkxU5JDKlhzMy0fakThJkkCb2dZ8bkaVLytUgnlAuD8PU4i/DQwv+DyUdTmxFw+8D85IS/cWi&#10;5KvJbJZGPBuz+WKKhr/01JceZjlCVTRSMhy3MX+LobAbbE2jsmyvTE6UcRKzmqdfk0b90s5Rr397&#10;8wwAAP//AwBQSwMEFAAGAAgAAAAhAA9PiMDeAAAACgEAAA8AAABkcnMvZG93bnJldi54bWxMj8tO&#10;wzAQRfdI/IM1SGwQdWj6wGmcCpBAbFv6AZN4mkSN7Sh2m/TvGVZ0OZqje8/Nt5PtxIWG0Hqn4WWW&#10;gCBXedO6WsPh5/P5FUSI6Ax23pGGKwXYFvd3OWbGj25Hl32sBYe4kKGGJsY+kzJUDVkMM9+T49/R&#10;DxYjn0MtzYAjh9tOzpNkJS22jhsa7Omjoeq0P1sNx+/xaanG8ise1rvF6h3bdemvWj8+TG8bEJGm&#10;+A/Dnz6rQ8FOpT87E0SnIU0XKaMalFIgGEhVyltKJudqCbLI5e2E4hcAAP//AwBQSwECLQAUAAYA&#10;CAAAACEAtoM4kv4AAADhAQAAEwAAAAAAAAAAAAAAAAAAAAAAW0NvbnRlbnRfVHlwZXNdLnhtbFBL&#10;AQItABQABgAIAAAAIQA4/SH/1gAAAJQBAAALAAAAAAAAAAAAAAAAAC8BAABfcmVscy8ucmVsc1BL&#10;AQItABQABgAIAAAAIQDqmdqcIgIAACMEAAAOAAAAAAAAAAAAAAAAAC4CAABkcnMvZTJvRG9jLnht&#10;bFBLAQItABQABgAIAAAAIQAPT4jA3gAAAAoBAAAPAAAAAAAAAAAAAAAAAHwEAABkcnMvZG93bnJl&#10;di54bWxQSwUGAAAAAAQABADzAAAAhwUAAAAA&#10;" stroked="f">
                <v:textbox>
                  <w:txbxContent>
                    <w:p w:rsidR="00D55FE3" w:rsidRPr="00712017" w:rsidRDefault="00D55FE3">
                      <w:pPr>
                        <w:rPr>
                          <w:sz w:val="12"/>
                          <w:szCs w:val="12"/>
                        </w:rPr>
                      </w:pPr>
                      <w:r w:rsidRPr="00712017">
                        <w:rPr>
                          <w:sz w:val="12"/>
                          <w:szCs w:val="12"/>
                        </w:rPr>
                        <w:t>2,60</w:t>
                      </w:r>
                    </w:p>
                  </w:txbxContent>
                </v:textbox>
              </v:shape>
            </w:pict>
          </mc:Fallback>
        </mc:AlternateContent>
      </w:r>
      <w:r w:rsidR="00712017">
        <w:rPr>
          <w:noProof/>
        </w:rPr>
        <mc:AlternateContent>
          <mc:Choice Requires="wps">
            <w:drawing>
              <wp:anchor distT="0" distB="0" distL="114300" distR="114300" simplePos="0" relativeHeight="251665408" behindDoc="0" locked="0" layoutInCell="1" allowOverlap="1" wp14:anchorId="10DBF5F7" wp14:editId="6177B68E">
                <wp:simplePos x="0" y="0"/>
                <wp:positionH relativeFrom="column">
                  <wp:posOffset>2456180</wp:posOffset>
                </wp:positionH>
                <wp:positionV relativeFrom="paragraph">
                  <wp:posOffset>634365</wp:posOffset>
                </wp:positionV>
                <wp:extent cx="349250" cy="187960"/>
                <wp:effectExtent l="0" t="0" r="0" b="2540"/>
                <wp:wrapNone/>
                <wp:docPr id="13" name="Blok textu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49250" cy="187960"/>
                        </a:xfrm>
                        <a:prstGeom prst="rect">
                          <a:avLst/>
                        </a:prstGeom>
                        <a:solidFill>
                          <a:srgbClr val="FFFFFF"/>
                        </a:solidFill>
                        <a:ln w="9525">
                          <a:noFill/>
                          <a:miter lim="800000"/>
                          <a:headEnd/>
                          <a:tailEnd/>
                        </a:ln>
                      </wps:spPr>
                      <wps:txbx>
                        <w:txbxContent>
                          <w:p w:rsidR="00D55FE3" w:rsidRPr="00712017" w:rsidRDefault="00D55FE3">
                            <w:pPr>
                              <w:rPr>
                                <w:sz w:val="12"/>
                                <w:szCs w:val="12"/>
                              </w:rPr>
                            </w:pPr>
                            <w:r w:rsidRPr="00712017">
                              <w:rPr>
                                <w:sz w:val="12"/>
                                <w:szCs w:val="12"/>
                              </w:rPr>
                              <w:t>4,68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id="_x0000_s1028" type="#_x0000_t202" style="position:absolute;margin-left:193.4pt;margin-top:49.95pt;width:27.5pt;height:14.8pt;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TflVJAIAACQEAAAOAAAAZHJzL2Uyb0RvYy54bWysU11v2yAUfZ+0/4B4X+y4SZtYcao2XaZJ&#10;3YfU7QdgjGNU4DIgsbNf3wtOs6h7m+YHxPW9HM4997C6HbQiB+G8BFPR6SSnRBgOjTS7iv78sf2w&#10;oMQHZhqmwIiKHoWnt+v371a9LUUBHahGOIIgxpe9rWgXgi2zzPNOaOYnYIXBZAtOs4Ch22WNYz2i&#10;a5UVeX6d9eAa64AL7/Hvw5ik64TftoKHb23rRSCqosgtpNWltY5rtl6xcueY7SQ/0WD/wEIzafDS&#10;M9QDC4zsnfwLSkvuwEMbJhx0Bm0ruUg9YDfT/E03Tx2zIvWC4nh7lsn/P1j+9fDdEdng7K4oMUzj&#10;jO4VPJMghrAnRRSot77EuieLlWG4hwGLU7PePgJ/9sTApmNmJ+6cg74TrEGC03gyuzg64vgIUvdf&#10;oMGL2D5AAhpap6N6qAdBdBzU8Twc5EE4/ryaLYs5Zjimpoub5XUaXsbK18PW+fBJgCZxU1GHs0/g&#10;7PDoQyTDyteSeJcHJZutVCoFbldvlCMHhj7Zpi/xf1OmDOkrupwX84RsIJ5PFtIyoI+V1BVd5PEb&#10;nRXF+GiaVBKYVOMemShzUicKMkoThnpIkziLXkNzRLkcjLbFZ4abDtxvSnq0bEX9rz1zghL12aDk&#10;y+lsFj2egtn8psDAXWbqywwzHKEqGigZt5uQ3kWUw8AdjqaVSbY4w5HJiTJaMal5ejbR65dxqvrz&#10;uNcvAAAA//8DAFBLAwQUAAYACAAAACEASES6Qd4AAAAKAQAADwAAAGRycy9kb3ducmV2LnhtbEyP&#10;wU7DMAyG70i8Q2QkLoilG123lKYTIIG4buwB3CZrKxqnarK1e3vMCY62P/3+/mI3u15c7Bg6TxqW&#10;iwSEpdqbjhoNx6/3xy2IEJEM9p6shqsNsCtvbwrMjZ9oby+H2AgOoZCjhjbGIZcy1K11GBZ+sMS3&#10;kx8dRh7HRpoRJw53vVwlSSYddsQfWhzsW2vr78PZaTh9Tg9rNVUf8bjZp9krdpvKX7W+v5tfnkFE&#10;O8c/GH71WR1Kdqr8mUwQvYanbcbqUYNSCgQDabrkRcXkSq1BloX8X6H8AQAA//8DAFBLAQItABQA&#10;BgAIAAAAIQC2gziS/gAAAOEBAAATAAAAAAAAAAAAAAAAAAAAAABbQ29udGVudF9UeXBlc10ueG1s&#10;UEsBAi0AFAAGAAgAAAAhADj9If/WAAAAlAEAAAsAAAAAAAAAAAAAAAAALwEAAF9yZWxzLy5yZWxz&#10;UEsBAi0AFAAGAAgAAAAhABxN+VUkAgAAJAQAAA4AAAAAAAAAAAAAAAAALgIAAGRycy9lMm9Eb2Mu&#10;eG1sUEsBAi0AFAAGAAgAAAAhAEhEukHeAAAACgEAAA8AAAAAAAAAAAAAAAAAfgQAAGRycy9kb3du&#10;cmV2LnhtbFBLBQYAAAAABAAEAPMAAACJBQAAAAA=&#10;" stroked="f">
                <v:textbox>
                  <w:txbxContent>
                    <w:p w:rsidR="00D55FE3" w:rsidRPr="00712017" w:rsidRDefault="00D55FE3">
                      <w:pPr>
                        <w:rPr>
                          <w:sz w:val="12"/>
                          <w:szCs w:val="12"/>
                        </w:rPr>
                      </w:pPr>
                      <w:r w:rsidRPr="00712017">
                        <w:rPr>
                          <w:sz w:val="12"/>
                          <w:szCs w:val="12"/>
                        </w:rPr>
                        <w:t>4,68</w:t>
                      </w:r>
                    </w:p>
                  </w:txbxContent>
                </v:textbox>
              </v:shape>
            </w:pict>
          </mc:Fallback>
        </mc:AlternateContent>
      </w:r>
      <w:r w:rsidR="00712017">
        <w:rPr>
          <w:noProof/>
        </w:rPr>
        <mc:AlternateContent>
          <mc:Choice Requires="wps">
            <w:drawing>
              <wp:anchor distT="0" distB="0" distL="114300" distR="114300" simplePos="0" relativeHeight="251659264" behindDoc="0" locked="0" layoutInCell="1" allowOverlap="1" wp14:anchorId="392EB9EB" wp14:editId="509F3427">
                <wp:simplePos x="0" y="0"/>
                <wp:positionH relativeFrom="column">
                  <wp:posOffset>802005</wp:posOffset>
                </wp:positionH>
                <wp:positionV relativeFrom="paragraph">
                  <wp:posOffset>615315</wp:posOffset>
                </wp:positionV>
                <wp:extent cx="387350" cy="203200"/>
                <wp:effectExtent l="0" t="0" r="0" b="6350"/>
                <wp:wrapNone/>
                <wp:docPr id="307" name="Blok textu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87350" cy="203200"/>
                        </a:xfrm>
                        <a:prstGeom prst="rect">
                          <a:avLst/>
                        </a:prstGeom>
                        <a:solidFill>
                          <a:srgbClr val="FFFFFF"/>
                        </a:solidFill>
                        <a:ln w="9525">
                          <a:noFill/>
                          <a:miter lim="800000"/>
                          <a:headEnd/>
                          <a:tailEnd/>
                        </a:ln>
                      </wps:spPr>
                      <wps:txbx>
                        <w:txbxContent>
                          <w:p w:rsidR="00D55FE3" w:rsidRPr="00712017" w:rsidRDefault="00D55FE3">
                            <w:pPr>
                              <w:rPr>
                                <w:sz w:val="12"/>
                                <w:szCs w:val="12"/>
                              </w:rPr>
                            </w:pPr>
                            <w:r w:rsidRPr="00712017">
                              <w:rPr>
                                <w:sz w:val="12"/>
                                <w:szCs w:val="12"/>
                              </w:rPr>
                              <w:t>2,95</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id="_x0000_s1029" type="#_x0000_t202" style="position:absolute;margin-left:63.15pt;margin-top:48.45pt;width:30.5pt;height:16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66gyJQIAACUEAAAOAAAAZHJzL2Uyb0RvYy54bWysU9tu2zAMfR+wfxD0vthxkjU14hRtugwD&#10;ugvQ7QNkWY6FSqImKbGzry8lp2m2vQ3zg0Ca5NHhIbW6GbQiB+G8BFPR6SSnRBgOjTS7iv74vn23&#10;pMQHZhqmwIiKHoWnN+u3b1a9LUUBHahGOIIgxpe9rWgXgi2zzPNOaOYnYIXBYAtOs4Cu22WNYz2i&#10;a5UVef4+68E11gEX3uPf+zFI1wm/bQUPX9vWi0BURZFbSKdLZx3PbL1i5c4x20l+osH+gYVm0uCl&#10;Z6h7FhjZO/kXlJbcgYc2TDjoDNpWcpF6wG6m+R/dPHbMitQLiuPtWSb//2D5l8M3R2RT0Vl+RYlh&#10;God0p+CJBDGEPSmiQr31JSY+WkwNwx0MOOnUrbcPwJ88MbDpmNmJW+eg7wRrkOE0VmYXpSOOjyB1&#10;/xkavIjtAySgoXU6yoeCEETHSR3P00EehOPP2fJqtsAIx1CRz3D66QZWvhRb58NHAZpEo6IOh5/A&#10;2eHBh0iGlS8p8S4PSjZbqVRy3K7eKEcODBdlm74T+m9pypC+oteLYpGQDcT6tENaBlxkJXVFl3n8&#10;YjkroxgfTJPswKQabWSizEmdKMgoTRjqYRxFrI3K1dAcUS4H497iO0OjA/eLkh53tqL+5545QYn6&#10;ZFDy6+l8Hpc8OfPFVYGOu4zUlxFmOEJVNFAympuQHkakbeAWR9PKJNsrkxNl3MWk5undxGW/9FPW&#10;6+tePwMAAP//AwBQSwMEFAAGAAgAAAAhANs5JnDcAAAACgEAAA8AAABkcnMvZG93bnJldi54bWxM&#10;j81OwzAQhO9IvIO1SFwQdSiQv8apAAnEtaUP4MTbJGq8jmK3Sd+ezQmOs/NpdqbYzrYXFxx950jB&#10;0yoCgVQ701Gj4PDz+ZiC8EGT0b0jVHBFD9vy9qbQuXET7fCyD43gEPK5VtCGMORS+rpFq/3KDUjs&#10;Hd1odWA5NtKMeuJw28t1FMXS6o74Q6sH/GixPu3PVsHxe3p4zabqKxyS3Uv8rrukclel7u/mtw2I&#10;gHP4g2Gpz9Wh5E6VO5Pxome9jp8ZVZDFGYgFSBM+VIuTZiDLQv6fUP4CAAD//wMAUEsBAi0AFAAG&#10;AAgAAAAhALaDOJL+AAAA4QEAABMAAAAAAAAAAAAAAAAAAAAAAFtDb250ZW50X1R5cGVzXS54bWxQ&#10;SwECLQAUAAYACAAAACEAOP0h/9YAAACUAQAACwAAAAAAAAAAAAAAAAAvAQAAX3JlbHMvLnJlbHNQ&#10;SwECLQAUAAYACAAAACEAp+uoMiUCAAAlBAAADgAAAAAAAAAAAAAAAAAuAgAAZHJzL2Uyb0RvYy54&#10;bWxQSwECLQAUAAYACAAAACEA2zkmcNwAAAAKAQAADwAAAAAAAAAAAAAAAAB/BAAAZHJzL2Rvd25y&#10;ZXYueG1sUEsFBgAAAAAEAAQA8wAAAIgFAAAAAA==&#10;" stroked="f">
                <v:textbox>
                  <w:txbxContent>
                    <w:p w:rsidR="00D55FE3" w:rsidRPr="00712017" w:rsidRDefault="00D55FE3">
                      <w:pPr>
                        <w:rPr>
                          <w:sz w:val="12"/>
                          <w:szCs w:val="12"/>
                        </w:rPr>
                      </w:pPr>
                      <w:r w:rsidRPr="00712017">
                        <w:rPr>
                          <w:sz w:val="12"/>
                          <w:szCs w:val="12"/>
                        </w:rPr>
                        <w:t>2,95</w:t>
                      </w:r>
                    </w:p>
                  </w:txbxContent>
                </v:textbox>
              </v:shape>
            </w:pict>
          </mc:Fallback>
        </mc:AlternateContent>
      </w:r>
      <w:r w:rsidR="005309A9" w:rsidRPr="00C757EB">
        <w:rPr>
          <w:noProof/>
        </w:rPr>
        <w:drawing>
          <wp:inline distT="0" distB="0" distL="0" distR="0" wp14:anchorId="1B1CAE51" wp14:editId="36580F9A">
            <wp:extent cx="5549900" cy="3067050"/>
            <wp:effectExtent l="0" t="0" r="12700" b="19050"/>
            <wp:docPr id="16" name="Graf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rsidR="005309A9" w:rsidRPr="00D00092" w:rsidRDefault="005309A9" w:rsidP="0090538A">
      <w:pPr>
        <w:jc w:val="center"/>
        <w:rPr>
          <w:b/>
          <w:sz w:val="20"/>
          <w:szCs w:val="20"/>
        </w:rPr>
      </w:pPr>
      <w:r w:rsidRPr="005309A9">
        <w:rPr>
          <w:b/>
          <w:sz w:val="20"/>
          <w:szCs w:val="20"/>
        </w:rPr>
        <w:t xml:space="preserve">Graf č. </w:t>
      </w:r>
      <w:r w:rsidR="000D5781">
        <w:rPr>
          <w:b/>
          <w:sz w:val="20"/>
          <w:szCs w:val="20"/>
        </w:rPr>
        <w:t>10</w:t>
      </w:r>
      <w:r w:rsidRPr="005309A9">
        <w:rPr>
          <w:b/>
          <w:sz w:val="20"/>
          <w:szCs w:val="20"/>
        </w:rPr>
        <w:t xml:space="preserve"> </w:t>
      </w:r>
      <w:r w:rsidRPr="00D00092">
        <w:rPr>
          <w:b/>
          <w:sz w:val="20"/>
          <w:szCs w:val="20"/>
        </w:rPr>
        <w:t xml:space="preserve">Priemerný citačný ohlas normalizovaný podľa vedného odboru (CNCI) </w:t>
      </w:r>
      <w:r>
        <w:rPr>
          <w:b/>
          <w:sz w:val="20"/>
          <w:szCs w:val="20"/>
        </w:rPr>
        <w:t>v rokoch</w:t>
      </w:r>
      <w:r w:rsidRPr="00D00092">
        <w:rPr>
          <w:b/>
          <w:sz w:val="20"/>
          <w:szCs w:val="20"/>
        </w:rPr>
        <w:t xml:space="preserve"> 2011-2015 v porovnaní s priemernou svetovou hodnotou (</w:t>
      </w:r>
      <w:proofErr w:type="spellStart"/>
      <w:r w:rsidRPr="00D00092">
        <w:rPr>
          <w:b/>
          <w:sz w:val="20"/>
          <w:szCs w:val="20"/>
        </w:rPr>
        <w:t>pribl</w:t>
      </w:r>
      <w:proofErr w:type="spellEnd"/>
      <w:r w:rsidRPr="00D00092">
        <w:rPr>
          <w:b/>
          <w:sz w:val="20"/>
          <w:szCs w:val="20"/>
        </w:rPr>
        <w:t xml:space="preserve">. 1), zdroj: </w:t>
      </w:r>
      <w:proofErr w:type="spellStart"/>
      <w:r w:rsidRPr="00D00092">
        <w:rPr>
          <w:b/>
          <w:sz w:val="20"/>
          <w:szCs w:val="20"/>
        </w:rPr>
        <w:t>WoS</w:t>
      </w:r>
      <w:proofErr w:type="spellEnd"/>
    </w:p>
    <w:p w:rsidR="00D544B0" w:rsidRPr="00D07155" w:rsidRDefault="00D544B0" w:rsidP="00D544B0">
      <w:pPr>
        <w:spacing w:line="252" w:lineRule="auto"/>
        <w:jc w:val="center"/>
        <w:rPr>
          <w:b/>
          <w:bCs/>
          <w:sz w:val="20"/>
          <w:szCs w:val="20"/>
        </w:rPr>
      </w:pPr>
    </w:p>
    <w:p w:rsidR="00033B57" w:rsidRPr="00153031" w:rsidRDefault="00A82551" w:rsidP="00123D59">
      <w:pPr>
        <w:pStyle w:val="Zoznam1"/>
      </w:pPr>
      <w:r w:rsidRPr="00153031">
        <w:t>V</w:t>
      </w:r>
      <w:r w:rsidR="000B460A" w:rsidRPr="00153031">
        <w:t>šetky z uvedených vysokých škôl publikujú v časopisoch zameraných na</w:t>
      </w:r>
      <w:r w:rsidRPr="00153031">
        <w:t> </w:t>
      </w:r>
      <w:r w:rsidR="000B460A" w:rsidRPr="00153031">
        <w:rPr>
          <w:b/>
        </w:rPr>
        <w:t>prírodovedné</w:t>
      </w:r>
      <w:r w:rsidR="000B460A" w:rsidRPr="00153031">
        <w:t xml:space="preserve"> disciplíny. </w:t>
      </w:r>
      <w:r w:rsidRPr="00153031">
        <w:t>S</w:t>
      </w:r>
      <w:r w:rsidR="000B460A" w:rsidRPr="00153031">
        <w:t xml:space="preserve"> nadpriemernými hodnotami normalizovaného citačného ohlasu</w:t>
      </w:r>
      <w:r w:rsidRPr="00153031">
        <w:t xml:space="preserve"> </w:t>
      </w:r>
      <w:r w:rsidR="00153031">
        <w:t xml:space="preserve">(CNCI) </w:t>
      </w:r>
      <w:r w:rsidRPr="00153031">
        <w:t>podľa vedných odborov je UK Bratislava a UPJŠ Košice</w:t>
      </w:r>
      <w:r w:rsidR="00365C60" w:rsidRPr="00153031">
        <w:t xml:space="preserve"> predovšetkým v </w:t>
      </w:r>
      <w:proofErr w:type="spellStart"/>
      <w:r w:rsidR="00365C60" w:rsidRPr="00153031">
        <w:t>podkategórii</w:t>
      </w:r>
      <w:proofErr w:type="spellEnd"/>
      <w:r w:rsidR="00365C60" w:rsidRPr="00153031">
        <w:t xml:space="preserve"> </w:t>
      </w:r>
      <w:r w:rsidR="00365C60" w:rsidRPr="00153031">
        <w:rPr>
          <w:i/>
        </w:rPr>
        <w:t xml:space="preserve">1.3 Fyzikálne vedy </w:t>
      </w:r>
      <w:r w:rsidR="00365C60" w:rsidRPr="00153031">
        <w:t xml:space="preserve">a </w:t>
      </w:r>
      <w:r w:rsidR="00365C60" w:rsidRPr="00153031">
        <w:rPr>
          <w:i/>
        </w:rPr>
        <w:t>1.1 Matematika</w:t>
      </w:r>
      <w:r w:rsidR="00E1281F">
        <w:rPr>
          <w:i/>
        </w:rPr>
        <w:t xml:space="preserve"> </w:t>
      </w:r>
      <w:r w:rsidR="00E1281F">
        <w:t>a</w:t>
      </w:r>
      <w:r w:rsidR="00365C60" w:rsidRPr="00153031">
        <w:t xml:space="preserve"> </w:t>
      </w:r>
      <w:r w:rsidR="00E1281F" w:rsidRPr="00153031">
        <w:t xml:space="preserve">SPU Nitra v </w:t>
      </w:r>
      <w:proofErr w:type="spellStart"/>
      <w:r w:rsidR="00E1281F" w:rsidRPr="00153031">
        <w:t>podkategórii</w:t>
      </w:r>
      <w:proofErr w:type="spellEnd"/>
      <w:r w:rsidR="00E1281F" w:rsidRPr="00153031">
        <w:t xml:space="preserve"> </w:t>
      </w:r>
      <w:r w:rsidR="00E1281F" w:rsidRPr="00153031">
        <w:rPr>
          <w:i/>
        </w:rPr>
        <w:t>1.6 Biologické vedy</w:t>
      </w:r>
      <w:r w:rsidR="006F2FB7">
        <w:rPr>
          <w:i/>
        </w:rPr>
        <w:t>,</w:t>
      </w:r>
      <w:r w:rsidR="00E1281F" w:rsidRPr="00153031">
        <w:t xml:space="preserve"> </w:t>
      </w:r>
      <w:r w:rsidR="00365C60" w:rsidRPr="00153031">
        <w:t xml:space="preserve">ktorých publikácie sú veľmi často citované, tzv. </w:t>
      </w:r>
      <w:proofErr w:type="spellStart"/>
      <w:r w:rsidR="00365C60" w:rsidRPr="00153031">
        <w:t>highly</w:t>
      </w:r>
      <w:proofErr w:type="spellEnd"/>
      <w:r w:rsidR="00365C60" w:rsidRPr="00153031">
        <w:t xml:space="preserve"> </w:t>
      </w:r>
      <w:proofErr w:type="spellStart"/>
      <w:r w:rsidR="00365C60" w:rsidRPr="00153031">
        <w:t>cited</w:t>
      </w:r>
      <w:proofErr w:type="spellEnd"/>
      <w:r w:rsidR="00365C60" w:rsidRPr="00153031">
        <w:t xml:space="preserve"> </w:t>
      </w:r>
      <w:proofErr w:type="spellStart"/>
      <w:r w:rsidR="00365C60" w:rsidRPr="00153031">
        <w:t>papers</w:t>
      </w:r>
      <w:proofErr w:type="spellEnd"/>
      <w:r w:rsidR="006F2FB7">
        <w:t xml:space="preserve">, </w:t>
      </w:r>
      <w:r w:rsidR="00365C60" w:rsidRPr="00153031">
        <w:t>dosiahli svetovo nadpriemerné % publikácií takéhoto typu, čo svedčí o vynikajúcom výskume v tomto vednom odbore</w:t>
      </w:r>
      <w:r w:rsidR="000B460A" w:rsidRPr="00153031">
        <w:t>.</w:t>
      </w:r>
    </w:p>
    <w:p w:rsidR="00A82551" w:rsidRPr="00E91760" w:rsidRDefault="001A45C1" w:rsidP="00123D59">
      <w:pPr>
        <w:pStyle w:val="Zoznam1"/>
      </w:pPr>
      <w:r>
        <w:t>V</w:t>
      </w:r>
      <w:r w:rsidR="00A82551" w:rsidRPr="00E1281F">
        <w:t> </w:t>
      </w:r>
      <w:r w:rsidR="00A82551" w:rsidRPr="00E1281F">
        <w:rPr>
          <w:b/>
        </w:rPr>
        <w:t>technick</w:t>
      </w:r>
      <w:r>
        <w:rPr>
          <w:b/>
        </w:rPr>
        <w:t xml:space="preserve">ých vedných disciplínach </w:t>
      </w:r>
      <w:r w:rsidR="00E1281F" w:rsidRPr="00E1281F">
        <w:t xml:space="preserve">TU Košice ako jediná </w:t>
      </w:r>
      <w:r>
        <w:t xml:space="preserve">z vysokých škôl </w:t>
      </w:r>
      <w:r w:rsidR="00E1281F" w:rsidRPr="00E1281F">
        <w:t xml:space="preserve">presiahla </w:t>
      </w:r>
      <w:r w:rsidR="00A82551" w:rsidRPr="00E1281F">
        <w:t xml:space="preserve">hodnotu svetového priemerného </w:t>
      </w:r>
      <w:r w:rsidR="00A82551" w:rsidRPr="00E1281F">
        <w:rPr>
          <w:bCs/>
        </w:rPr>
        <w:t>citačného ohlasu</w:t>
      </w:r>
      <w:r w:rsidR="00A82551" w:rsidRPr="00E1281F">
        <w:t xml:space="preserve"> </w:t>
      </w:r>
      <w:r w:rsidR="00E1281F" w:rsidRPr="00E1281F">
        <w:t xml:space="preserve">(CNCI) </w:t>
      </w:r>
      <w:r w:rsidR="00A82551" w:rsidRPr="00E1281F">
        <w:t>normalizovaného podľa vedného odboru.</w:t>
      </w:r>
      <w:r w:rsidR="00E1281F" w:rsidRPr="00E1281F">
        <w:t xml:space="preserve"> K </w:t>
      </w:r>
      <w:r w:rsidR="00E1281F" w:rsidRPr="00E91760">
        <w:t>nemu prispeli výrazne nadpriemerné výsledky dosiahnuté v </w:t>
      </w:r>
      <w:proofErr w:type="spellStart"/>
      <w:r w:rsidR="00E1281F" w:rsidRPr="00E91760">
        <w:t>podkategóriách</w:t>
      </w:r>
      <w:proofErr w:type="spellEnd"/>
      <w:r w:rsidR="00E1281F" w:rsidRPr="00E91760">
        <w:t xml:space="preserve"> </w:t>
      </w:r>
      <w:r w:rsidR="00E1281F" w:rsidRPr="00E91760">
        <w:rPr>
          <w:i/>
        </w:rPr>
        <w:t>2.1 Stavebné inžinierstvo, 2.2 Elektroinžinierstvo, elektronika a informačné technológie, 2.3 Strojárstvo, 2.4 Chemické inžinierstvo a 2.5 Materiálové inžinierstvo</w:t>
      </w:r>
      <w:r w:rsidR="00E1281F" w:rsidRPr="00E91760">
        <w:t>.</w:t>
      </w:r>
    </w:p>
    <w:p w:rsidR="000B460A" w:rsidRPr="00E91760" w:rsidRDefault="006506A1" w:rsidP="00123D59">
      <w:pPr>
        <w:pStyle w:val="Zoznam1"/>
      </w:pPr>
      <w:r>
        <w:t xml:space="preserve">Hodnoty </w:t>
      </w:r>
      <w:r w:rsidR="006F2FB7" w:rsidRPr="00E91760">
        <w:t>normalizovaného citačného ohlasu (CNCI) nad svetovým priemerom v </w:t>
      </w:r>
      <w:r w:rsidR="006F2FB7" w:rsidRPr="00E91760">
        <w:rPr>
          <w:b/>
        </w:rPr>
        <w:t>lekárskych vedách</w:t>
      </w:r>
      <w:r w:rsidR="006F2FB7" w:rsidRPr="00E91760">
        <w:t xml:space="preserve"> </w:t>
      </w:r>
      <w:r>
        <w:t xml:space="preserve">dosiahli </w:t>
      </w:r>
      <w:r w:rsidR="006F2FB7" w:rsidRPr="00E91760">
        <w:t>TvU Trnava, KU Ružomberok, UKF Nitra a</w:t>
      </w:r>
      <w:r w:rsidR="002E4492" w:rsidRPr="00E91760">
        <w:t xml:space="preserve"> STU Bratislava</w:t>
      </w:r>
      <w:r w:rsidR="006F2FB7" w:rsidRPr="00E91760">
        <w:t>. V</w:t>
      </w:r>
      <w:r>
        <w:t> </w:t>
      </w:r>
      <w:r w:rsidR="006F2FB7" w:rsidRPr="00E91760">
        <w:t xml:space="preserve">hodnote </w:t>
      </w:r>
      <w:r>
        <w:t xml:space="preserve">tohto ukazovateľa </w:t>
      </w:r>
      <w:r w:rsidR="006F2FB7" w:rsidRPr="00E91760">
        <w:t xml:space="preserve">sa odráža predovšetkým zapojenie týchto univerzít (najmä KU Ružomberok a TvU Trnava) do publikovania epidemiologických a klinických štúdií </w:t>
      </w:r>
      <w:r w:rsidR="006F2FB7" w:rsidRPr="00E91760">
        <w:lastRenderedPageBreak/>
        <w:t>svetového významu</w:t>
      </w:r>
      <w:r w:rsidR="00452D09">
        <w:t xml:space="preserve"> </w:t>
      </w:r>
      <w:r w:rsidR="006F2FB7" w:rsidRPr="00E91760">
        <w:t xml:space="preserve">(napr. </w:t>
      </w:r>
      <w:proofErr w:type="spellStart"/>
      <w:r w:rsidR="006F2FB7" w:rsidRPr="00E91760">
        <w:t>global</w:t>
      </w:r>
      <w:proofErr w:type="spellEnd"/>
      <w:r w:rsidR="006F2FB7" w:rsidRPr="00E91760">
        <w:t xml:space="preserve"> </w:t>
      </w:r>
      <w:proofErr w:type="spellStart"/>
      <w:r w:rsidR="006F2FB7" w:rsidRPr="00E91760">
        <w:t>burden</w:t>
      </w:r>
      <w:proofErr w:type="spellEnd"/>
      <w:r w:rsidR="006F2FB7" w:rsidRPr="00E91760">
        <w:t xml:space="preserve"> </w:t>
      </w:r>
      <w:proofErr w:type="spellStart"/>
      <w:r w:rsidR="006F2FB7" w:rsidRPr="00E91760">
        <w:t>disease</w:t>
      </w:r>
      <w:proofErr w:type="spellEnd"/>
      <w:r w:rsidR="006F2FB7" w:rsidRPr="00E91760">
        <w:t xml:space="preserve"> study, GBD), na ktorých sa podieľajú veľké kolektívy z celého sveta, a prehľadových prác (STU Bratislava), ktoré sú publikované v prestížnych vedeckých časopisoch, napr. </w:t>
      </w:r>
      <w:proofErr w:type="spellStart"/>
      <w:r w:rsidR="006F2FB7" w:rsidRPr="00E91760">
        <w:t>Lancet</w:t>
      </w:r>
      <w:proofErr w:type="spellEnd"/>
      <w:r w:rsidR="006F2FB7" w:rsidRPr="00E91760">
        <w:t xml:space="preserve">, </w:t>
      </w:r>
      <w:proofErr w:type="spellStart"/>
      <w:r w:rsidR="006F2FB7" w:rsidRPr="00E91760">
        <w:t>Toxicology</w:t>
      </w:r>
      <w:proofErr w:type="spellEnd"/>
      <w:r w:rsidR="006F2FB7" w:rsidRPr="00E91760">
        <w:t xml:space="preserve"> a pod</w:t>
      </w:r>
      <w:r w:rsidR="002E4492" w:rsidRPr="00E91760">
        <w:t>.</w:t>
      </w:r>
      <w:r w:rsidR="006F2FB7" w:rsidRPr="00E91760">
        <w:t xml:space="preserve"> Vysoký počet citácií na neveľké množstvo publikácií takéhoto typu spôsobuje vysokú hodnotu normalizovaného citačného ohlasu. Istý vplyv má aj interdisciplinárny charakter niektorých publikácií (TU Zvolen). Hodnotu normalizovaného citačného ohlasu prevyšujúcu svetový priemer dosiahla UPJŠ Košice v </w:t>
      </w:r>
      <w:proofErr w:type="spellStart"/>
      <w:r w:rsidR="006F2FB7" w:rsidRPr="00E91760">
        <w:t>podkategórii</w:t>
      </w:r>
      <w:proofErr w:type="spellEnd"/>
      <w:r w:rsidR="006F2FB7" w:rsidRPr="00E91760">
        <w:t xml:space="preserve"> </w:t>
      </w:r>
      <w:r w:rsidR="006F2FB7" w:rsidRPr="00E91760">
        <w:rPr>
          <w:i/>
        </w:rPr>
        <w:t>3.2 Klinické lekárstvo</w:t>
      </w:r>
      <w:r w:rsidR="006F2FB7" w:rsidRPr="00E91760">
        <w:t>.</w:t>
      </w:r>
    </w:p>
    <w:p w:rsidR="00F76E79" w:rsidRPr="00E91760" w:rsidRDefault="00F76E79" w:rsidP="00123D59">
      <w:pPr>
        <w:pStyle w:val="Zoznam1"/>
      </w:pPr>
      <w:r w:rsidRPr="00E91760">
        <w:t xml:space="preserve">V porovnaní s ostatnými vednými odbormi je počet publikácií v platforme Web </w:t>
      </w:r>
      <w:proofErr w:type="spellStart"/>
      <w:r w:rsidRPr="00E91760">
        <w:t>of</w:t>
      </w:r>
      <w:proofErr w:type="spellEnd"/>
      <w:r w:rsidRPr="00E91760">
        <w:t xml:space="preserve"> </w:t>
      </w:r>
      <w:proofErr w:type="spellStart"/>
      <w:r w:rsidRPr="00E91760">
        <w:t>Science</w:t>
      </w:r>
      <w:proofErr w:type="spellEnd"/>
      <w:r w:rsidRPr="00E91760">
        <w:t xml:space="preserve"> vo vednom odbore </w:t>
      </w:r>
      <w:r w:rsidRPr="00E91760">
        <w:rPr>
          <w:b/>
        </w:rPr>
        <w:t xml:space="preserve">poľnohospodárske vedy, </w:t>
      </w:r>
      <w:r w:rsidRPr="00E91760">
        <w:t>ktorý zahŕňa aj disciplíny v oblasti veterinárstva, pomerne nízky. Percento citovaných publikácií až na dve výnimky (TvU Trnava a</w:t>
      </w:r>
      <w:r w:rsidR="00EF5C15" w:rsidRPr="00E91760">
        <w:t xml:space="preserve"> </w:t>
      </w:r>
      <w:r w:rsidRPr="00E91760">
        <w:t xml:space="preserve">ŽU Žilina obe so štyrmi publikáciami v tomto vednom odbore) </w:t>
      </w:r>
      <w:r w:rsidR="006506A1">
        <w:t xml:space="preserve">je </w:t>
      </w:r>
      <w:r w:rsidRPr="00E91760">
        <w:t>pod svetovým priemerom. Na hodnote normalizovaného citačného ohlasu (CNCI) vyššej ako svetový priemer sa prejavil vplyv pomerne nízkeho počtu publikácií a svetovo relatívne nízkeho počtu citácií. UKF Nitra a PU Prešov dosiahli v </w:t>
      </w:r>
      <w:proofErr w:type="spellStart"/>
      <w:r w:rsidRPr="00E91760">
        <w:t>podkategórii</w:t>
      </w:r>
      <w:proofErr w:type="spellEnd"/>
      <w:r w:rsidRPr="00E91760">
        <w:t xml:space="preserve"> </w:t>
      </w:r>
      <w:r w:rsidRPr="00E91760">
        <w:rPr>
          <w:i/>
        </w:rPr>
        <w:t>4.1 Poľnohospodárstvo, lesníctvo a rybolov</w:t>
      </w:r>
      <w:r w:rsidRPr="00E91760">
        <w:t xml:space="preserve"> hodnotu normalizovaného citačného ohlasu nad svetovým </w:t>
      </w:r>
      <w:r w:rsidR="006506A1">
        <w:t>priemerom</w:t>
      </w:r>
      <w:r w:rsidRPr="00E91760">
        <w:t>. Rovnaké platí aj pre UVLF Košice v </w:t>
      </w:r>
      <w:proofErr w:type="spellStart"/>
      <w:r w:rsidRPr="00E91760">
        <w:t>podkategórii</w:t>
      </w:r>
      <w:proofErr w:type="spellEnd"/>
      <w:r w:rsidRPr="00E91760">
        <w:t xml:space="preserve"> </w:t>
      </w:r>
      <w:r w:rsidRPr="00E91760">
        <w:rPr>
          <w:i/>
        </w:rPr>
        <w:t>4.2</w:t>
      </w:r>
      <w:r w:rsidRPr="00E91760">
        <w:t xml:space="preserve"> </w:t>
      </w:r>
      <w:r w:rsidRPr="00E91760">
        <w:rPr>
          <w:i/>
        </w:rPr>
        <w:t>Živočíšna produkcia a mliekarenstvo.</w:t>
      </w:r>
      <w:r w:rsidRPr="00E91760">
        <w:t xml:space="preserve"> </w:t>
      </w:r>
      <w:proofErr w:type="spellStart"/>
      <w:r w:rsidRPr="00E91760">
        <w:t>Excelentnosť</w:t>
      </w:r>
      <w:proofErr w:type="spellEnd"/>
      <w:r w:rsidRPr="00E91760">
        <w:t xml:space="preserve"> publikačných výstupov výskumu vo vednom odbore poľnohospodárske vedy vyjadrenú % často citovaných publikácií, tzv. </w:t>
      </w:r>
      <w:proofErr w:type="spellStart"/>
      <w:r w:rsidRPr="00E91760">
        <w:t>highly</w:t>
      </w:r>
      <w:proofErr w:type="spellEnd"/>
      <w:r w:rsidRPr="00E91760">
        <w:t xml:space="preserve"> </w:t>
      </w:r>
      <w:proofErr w:type="spellStart"/>
      <w:r w:rsidRPr="00E91760">
        <w:t>cited</w:t>
      </w:r>
      <w:proofErr w:type="spellEnd"/>
      <w:r w:rsidRPr="00E91760">
        <w:t xml:space="preserve"> </w:t>
      </w:r>
      <w:proofErr w:type="spellStart"/>
      <w:r w:rsidRPr="00E91760">
        <w:t>papers</w:t>
      </w:r>
      <w:proofErr w:type="spellEnd"/>
      <w:r w:rsidRPr="00E91760">
        <w:t xml:space="preserve"> (horné 1 % publikácií s vysokým ohlasom za posledných 10 rokov) dosiahli SPU Nitra, UVLF Košice, STU Bratislava a UKF Nitra, pričom posledné dve vysoké školy </w:t>
      </w:r>
      <w:r w:rsidR="00562ECB">
        <w:t>dosiahli  </w:t>
      </w:r>
      <w:r w:rsidRPr="00E91760">
        <w:t>hodnotu</w:t>
      </w:r>
      <w:r w:rsidR="00562ECB">
        <w:t xml:space="preserve"> tohto ukazovateľa</w:t>
      </w:r>
      <w:r w:rsidRPr="00E91760">
        <w:t xml:space="preserve"> nad svetovým priemerom</w:t>
      </w:r>
      <w:r w:rsidR="00EF5C15" w:rsidRPr="00E91760">
        <w:t>.</w:t>
      </w:r>
    </w:p>
    <w:p w:rsidR="002E4492" w:rsidRPr="002D2C49" w:rsidRDefault="006955F4" w:rsidP="00123D59">
      <w:pPr>
        <w:pStyle w:val="Zoznam1"/>
      </w:pPr>
      <w:r w:rsidRPr="00E91760">
        <w:t xml:space="preserve">Vo vednom odbore </w:t>
      </w:r>
      <w:r w:rsidRPr="00E91760">
        <w:rPr>
          <w:b/>
        </w:rPr>
        <w:t>spoločenské vedy</w:t>
      </w:r>
      <w:r w:rsidRPr="00E91760">
        <w:t xml:space="preserve"> sa </w:t>
      </w:r>
      <w:r w:rsidR="006506A1">
        <w:t xml:space="preserve">v období rokov 2011 – 2015 </w:t>
      </w:r>
      <w:r w:rsidRPr="00E91760">
        <w:t xml:space="preserve">najvyššou produkciou 758 publikácií vyznačuje EU Bratislava, po ktorej nasledujú UK Bratislava s počtom publikácií 354 a ŽU Žilina s počtom publikácií 263. </w:t>
      </w:r>
      <w:r w:rsidR="0092258C">
        <w:t xml:space="preserve">Percento citovaných publikácií je výrazne nižšie ako svetový priemer, ten prevyšujú len publikácie TvU Trnava a UVLF Košice (tá však len s dvomi publikáciami). Päť vysokých škôl s relatívne vysokým počtom publikácií dosiahlo hodnotu normalizovaného citačného ohlasu rovnú a vyššiu ako </w:t>
      </w:r>
      <w:r w:rsidRPr="00E91760">
        <w:t xml:space="preserve">svetový priemer. K vysokej hodnote v prípade TU Zvolen prispel konferenčný príspevok </w:t>
      </w:r>
      <w:r w:rsidRPr="00E91760">
        <w:rPr>
          <w:i/>
        </w:rPr>
        <w:t xml:space="preserve">Urban </w:t>
      </w:r>
      <w:proofErr w:type="spellStart"/>
      <w:r w:rsidRPr="00E91760">
        <w:rPr>
          <w:i/>
        </w:rPr>
        <w:t>land</w:t>
      </w:r>
      <w:proofErr w:type="spellEnd"/>
      <w:r w:rsidRPr="00E91760">
        <w:rPr>
          <w:i/>
        </w:rPr>
        <w:t xml:space="preserve"> </w:t>
      </w:r>
      <w:proofErr w:type="spellStart"/>
      <w:r w:rsidRPr="00E91760">
        <w:rPr>
          <w:i/>
        </w:rPr>
        <w:t>teleconnections</w:t>
      </w:r>
      <w:proofErr w:type="spellEnd"/>
      <w:r w:rsidRPr="00E91760">
        <w:rPr>
          <w:i/>
        </w:rPr>
        <w:t xml:space="preserve"> and </w:t>
      </w:r>
      <w:proofErr w:type="spellStart"/>
      <w:r w:rsidRPr="00E91760">
        <w:rPr>
          <w:i/>
        </w:rPr>
        <w:t>sustaiability</w:t>
      </w:r>
      <w:proofErr w:type="spellEnd"/>
      <w:r w:rsidRPr="00E91760">
        <w:t xml:space="preserve"> z roku 2012. So 114 citáciami</w:t>
      </w:r>
      <w:r w:rsidRPr="00E91760">
        <w:rPr>
          <w:rStyle w:val="Odkaznapoznmkupodiarou"/>
        </w:rPr>
        <w:footnoteReference w:id="18"/>
      </w:r>
      <w:r w:rsidR="004A6530">
        <w:rPr>
          <w:vertAlign w:val="superscript"/>
        </w:rPr>
        <w:t>)</w:t>
      </w:r>
      <w:r w:rsidRPr="00E91760">
        <w:t xml:space="preserve"> je zaradený medzi veľmi často citované publikácie (tzv. </w:t>
      </w:r>
      <w:proofErr w:type="spellStart"/>
      <w:r w:rsidRPr="00E91760">
        <w:t>highly</w:t>
      </w:r>
      <w:proofErr w:type="spellEnd"/>
      <w:r w:rsidRPr="00E91760">
        <w:t xml:space="preserve"> </w:t>
      </w:r>
      <w:proofErr w:type="spellStart"/>
      <w:r w:rsidRPr="00E91760">
        <w:t>cited</w:t>
      </w:r>
      <w:proofErr w:type="spellEnd"/>
      <w:r w:rsidRPr="00E91760">
        <w:t xml:space="preserve"> </w:t>
      </w:r>
      <w:proofErr w:type="spellStart"/>
      <w:r w:rsidRPr="00E91760">
        <w:t>papers</w:t>
      </w:r>
      <w:proofErr w:type="spellEnd"/>
      <w:r w:rsidRPr="00E91760">
        <w:t>). Takmer dvojnásobne vyššiu hodnotu normalizovaného citačného ohlasu v prípade TU Košice je možné pripísať aj vyššiemu podielu citovaných publikácií, aj napriek tomu, že nedosahujú mimoriadne vysoké počty citácií.</w:t>
      </w:r>
      <w:r w:rsidR="007F1489" w:rsidRPr="00E91760">
        <w:t xml:space="preserve"> Štatisticky významné počty publikácií </w:t>
      </w:r>
      <w:r w:rsidR="007F1489" w:rsidRPr="00E91760">
        <w:rPr>
          <w:b/>
        </w:rPr>
        <w:t>v humanitných vedách</w:t>
      </w:r>
      <w:r w:rsidR="007F1489" w:rsidRPr="00E91760">
        <w:t xml:space="preserve"> boli vytvorené na UK Bratislava a UKF Nitra, ktorých % citovaných</w:t>
      </w:r>
      <w:r w:rsidR="00E91760" w:rsidRPr="00E91760">
        <w:t xml:space="preserve"> prác prevýšilo svetový </w:t>
      </w:r>
      <w:r w:rsidR="00E91760" w:rsidRPr="002D2C49">
        <w:t>priemer.</w:t>
      </w:r>
      <w:r w:rsidR="002D2C49" w:rsidRPr="002D2C49">
        <w:t xml:space="preserve"> Obe vysoké školy dosiahli hodnotu normalizovaného citačného ohlasu nad svetovým priemerom a to najmä vďaka publikáciám v </w:t>
      </w:r>
      <w:proofErr w:type="spellStart"/>
      <w:r w:rsidR="002D2C49" w:rsidRPr="002D2C49">
        <w:t>podkategórii</w:t>
      </w:r>
      <w:proofErr w:type="spellEnd"/>
      <w:r w:rsidR="002D2C49" w:rsidRPr="002D2C49">
        <w:t xml:space="preserve"> 6.6 </w:t>
      </w:r>
      <w:r w:rsidR="002D2C49" w:rsidRPr="002D2C49">
        <w:rPr>
          <w:i/>
        </w:rPr>
        <w:t>Filozofia, etika a náboženstvo</w:t>
      </w:r>
      <w:r w:rsidR="002D2C49" w:rsidRPr="002D2C49">
        <w:t xml:space="preserve"> a čiastočne v </w:t>
      </w:r>
      <w:proofErr w:type="spellStart"/>
      <w:r w:rsidR="002D2C49" w:rsidRPr="002D2C49">
        <w:t>podkategórii</w:t>
      </w:r>
      <w:proofErr w:type="spellEnd"/>
      <w:r w:rsidR="002D2C49" w:rsidRPr="002D2C49">
        <w:t xml:space="preserve"> </w:t>
      </w:r>
      <w:r w:rsidR="002D2C49" w:rsidRPr="002D2C49">
        <w:rPr>
          <w:i/>
        </w:rPr>
        <w:t>6. 2 Jazyky a literatúra</w:t>
      </w:r>
      <w:r w:rsidR="002D2C49" w:rsidRPr="002D2C49">
        <w:t>. Práce pôvodom z UK Bratislava sú zaradené medzi publikácie s vysokým ohlasom v hornom 1 % svetovo najčastejšie citovaných publikácií v tomto vednom odbore.</w:t>
      </w:r>
    </w:p>
    <w:p w:rsidR="007E194A" w:rsidRPr="00A55314" w:rsidRDefault="00041913">
      <w:pPr>
        <w:pStyle w:val="Zoznam1"/>
      </w:pPr>
      <w:r w:rsidRPr="00E91760">
        <w:t>Podrobnejšie</w:t>
      </w:r>
      <w:r w:rsidRPr="00A55314">
        <w:t xml:space="preserve"> informácie o publikačnej činnosti vysokých škôl</w:t>
      </w:r>
      <w:r w:rsidR="00724B5C" w:rsidRPr="00A55314">
        <w:t xml:space="preserve"> </w:t>
      </w:r>
      <w:r w:rsidRPr="00A55314">
        <w:t>sú uvedené v </w:t>
      </w:r>
      <w:r w:rsidRPr="00A55314">
        <w:rPr>
          <w:b/>
        </w:rPr>
        <w:t xml:space="preserve">tabuľkách č. </w:t>
      </w:r>
      <w:r w:rsidR="005E5FF1" w:rsidRPr="00A55314">
        <w:rPr>
          <w:b/>
        </w:rPr>
        <w:t>15</w:t>
      </w:r>
      <w:r w:rsidRPr="00A55314">
        <w:rPr>
          <w:b/>
        </w:rPr>
        <w:t>a</w:t>
      </w:r>
      <w:r w:rsidR="00673F15" w:rsidRPr="00A55314">
        <w:rPr>
          <w:b/>
        </w:rPr>
        <w:t xml:space="preserve">, </w:t>
      </w:r>
      <w:r w:rsidR="001D67D3" w:rsidRPr="00A55314">
        <w:rPr>
          <w:b/>
        </w:rPr>
        <w:t>15b</w:t>
      </w:r>
      <w:r w:rsidR="00B505EC" w:rsidRPr="00A55314">
        <w:rPr>
          <w:b/>
        </w:rPr>
        <w:t xml:space="preserve">, tabuľka </w:t>
      </w:r>
      <w:r w:rsidR="004A6530">
        <w:rPr>
          <w:b/>
        </w:rPr>
        <w:t xml:space="preserve">č. </w:t>
      </w:r>
      <w:r w:rsidR="00673F15" w:rsidRPr="00A55314">
        <w:rPr>
          <w:b/>
        </w:rPr>
        <w:t>15c</w:t>
      </w:r>
      <w:r w:rsidR="00673F15" w:rsidRPr="00A55314">
        <w:t xml:space="preserve"> </w:t>
      </w:r>
      <w:r w:rsidR="004A6530">
        <w:t xml:space="preserve">uvádza priemerný počet citácií na publikáciu, </w:t>
      </w:r>
      <w:r w:rsidR="004A6530" w:rsidRPr="00A55314">
        <w:rPr>
          <w:b/>
        </w:rPr>
        <w:t>tabuľka</w:t>
      </w:r>
      <w:r w:rsidR="004A6530">
        <w:rPr>
          <w:b/>
        </w:rPr>
        <w:t xml:space="preserve"> č.</w:t>
      </w:r>
      <w:r w:rsidR="004A6530" w:rsidRPr="00A55314">
        <w:rPr>
          <w:b/>
        </w:rPr>
        <w:t xml:space="preserve"> 15c</w:t>
      </w:r>
      <w:r w:rsidR="004A6530">
        <w:rPr>
          <w:b/>
        </w:rPr>
        <w:t xml:space="preserve"> </w:t>
      </w:r>
      <w:r w:rsidR="004A6530">
        <w:t xml:space="preserve">uvádza </w:t>
      </w:r>
      <w:r w:rsidR="004C47EF" w:rsidRPr="00A55314">
        <w:rPr>
          <w:iCs/>
        </w:rPr>
        <w:t>doplňujúc</w:t>
      </w:r>
      <w:r w:rsidR="004A6530">
        <w:rPr>
          <w:iCs/>
        </w:rPr>
        <w:t>e</w:t>
      </w:r>
      <w:r w:rsidR="004C47EF" w:rsidRPr="00A55314">
        <w:rPr>
          <w:iCs/>
        </w:rPr>
        <w:t xml:space="preserve"> </w:t>
      </w:r>
      <w:proofErr w:type="spellStart"/>
      <w:r w:rsidR="004C47EF" w:rsidRPr="00A55314">
        <w:rPr>
          <w:iCs/>
        </w:rPr>
        <w:t>bibliometrick</w:t>
      </w:r>
      <w:r w:rsidR="004A6530">
        <w:rPr>
          <w:iCs/>
        </w:rPr>
        <w:t>é</w:t>
      </w:r>
      <w:proofErr w:type="spellEnd"/>
      <w:r w:rsidR="004C47EF" w:rsidRPr="00A55314">
        <w:rPr>
          <w:iCs/>
        </w:rPr>
        <w:t xml:space="preserve"> ukazovate</w:t>
      </w:r>
      <w:r w:rsidR="004A6530">
        <w:rPr>
          <w:iCs/>
        </w:rPr>
        <w:t>le podľa vedných odborov, n</w:t>
      </w:r>
      <w:r w:rsidR="004C47EF" w:rsidRPr="00A55314">
        <w:rPr>
          <w:iCs/>
        </w:rPr>
        <w:t>a základe ktorých je možné vytvoriť si ucelenejší obraz</w:t>
      </w:r>
      <w:r w:rsidR="008E4890" w:rsidRPr="00A55314">
        <w:rPr>
          <w:iCs/>
        </w:rPr>
        <w:t xml:space="preserve"> a </w:t>
      </w:r>
      <w:r w:rsidR="008E4890" w:rsidRPr="00A55314">
        <w:rPr>
          <w:b/>
          <w:iCs/>
        </w:rPr>
        <w:t>tabuľka č. 15</w:t>
      </w:r>
      <w:r w:rsidR="004A6530">
        <w:rPr>
          <w:b/>
          <w:iCs/>
        </w:rPr>
        <w:t>e</w:t>
      </w:r>
      <w:r w:rsidR="008E4890" w:rsidRPr="00A55314">
        <w:rPr>
          <w:b/>
          <w:iCs/>
        </w:rPr>
        <w:t xml:space="preserve"> </w:t>
      </w:r>
      <w:r w:rsidR="004A6530">
        <w:rPr>
          <w:iCs/>
        </w:rPr>
        <w:t xml:space="preserve">uvádza </w:t>
      </w:r>
      <w:r w:rsidR="008E4890" w:rsidRPr="00A55314">
        <w:rPr>
          <w:iCs/>
        </w:rPr>
        <w:t>prehľad umeleckej činnosti</w:t>
      </w:r>
      <w:r w:rsidR="004C47EF" w:rsidRPr="00A55314">
        <w:rPr>
          <w:iCs/>
        </w:rPr>
        <w:t>.</w:t>
      </w:r>
    </w:p>
    <w:p w:rsidR="00A875BD" w:rsidRDefault="00652A74" w:rsidP="00A875BD">
      <w:pPr>
        <w:pStyle w:val="Nadpis3-vavo"/>
        <w:numPr>
          <w:ilvl w:val="2"/>
          <w:numId w:val="1"/>
        </w:numPr>
        <w:ind w:left="0" w:firstLine="0"/>
      </w:pPr>
      <w:bookmarkStart w:id="58" w:name="_Toc136920260"/>
      <w:bookmarkStart w:id="59" w:name="_Toc264838390"/>
      <w:bookmarkStart w:id="60" w:name="_Toc461012170"/>
      <w:r w:rsidRPr="005E5FF1">
        <w:lastRenderedPageBreak/>
        <w:t>1.</w:t>
      </w:r>
      <w:r w:rsidR="00B31238" w:rsidRPr="005E5FF1">
        <w:t>6</w:t>
      </w:r>
      <w:r w:rsidRPr="005E5FF1">
        <w:t xml:space="preserve"> Rozvoj vysokého školstva</w:t>
      </w:r>
      <w:bookmarkEnd w:id="58"/>
      <w:bookmarkEnd w:id="59"/>
      <w:bookmarkEnd w:id="60"/>
    </w:p>
    <w:p w:rsidR="007E194A" w:rsidRPr="007E37B8" w:rsidRDefault="00F605A4" w:rsidP="00123D59">
      <w:pPr>
        <w:pStyle w:val="Zoznam1"/>
      </w:pPr>
      <w:r w:rsidRPr="007E37B8">
        <w:t xml:space="preserve">V roku </w:t>
      </w:r>
      <w:r w:rsidR="00E44272" w:rsidRPr="007E37B8">
        <w:t xml:space="preserve">2015 pokračovala podpora prevádzky a rozvoja základnej dátovej infraštruktúry (akademická dátová sieť SANET), prevádzkovanie a rozvoj centrálnych informačných systémov v oblasti vysokého školstva (centrálny register študentov, register zamestnancov vysokých škôl, centrálne registre publikačnej a umeleckej činnosti, centrálny register záverečných prác). Pokračovala prevádzka finančného informačného systému pre verejné vysoké školy SOFIA. V roku 2015 sa uskutočnil technologický </w:t>
      </w:r>
      <w:proofErr w:type="spellStart"/>
      <w:r w:rsidR="00E44272" w:rsidRPr="007E37B8">
        <w:t>upgrade</w:t>
      </w:r>
      <w:proofErr w:type="spellEnd"/>
      <w:r w:rsidR="00E44272" w:rsidRPr="007E37B8">
        <w:t xml:space="preserve"> systému SOFIA a</w:t>
      </w:r>
      <w:r w:rsidR="006E7AC8">
        <w:t> </w:t>
      </w:r>
      <w:r w:rsidR="00E44272" w:rsidRPr="007E37B8">
        <w:t>bola začatá realizácia zmenových požiadaviek v oblasti podpory manažmentu univerzity a</w:t>
      </w:r>
      <w:r w:rsidR="006E7AC8">
        <w:t> </w:t>
      </w:r>
      <w:r w:rsidR="00E44272" w:rsidRPr="007E37B8">
        <w:t xml:space="preserve">zavedenia systému kalkulácie úplných nákladov na verejných vysokých školách, integrácie na informačný systém služieb zamestnanosti, integrácie na systém ITMS za účelom zníženia administratívnej záťaže, podpory údržby systému a vzdelávania a využívania nástrojov </w:t>
      </w:r>
      <w:proofErr w:type="spellStart"/>
      <w:r w:rsidR="00E44272" w:rsidRPr="007E37B8">
        <w:t>Bu</w:t>
      </w:r>
      <w:r w:rsidR="004B78E1">
        <w:t>sine</w:t>
      </w:r>
      <w:r w:rsidR="00E44272" w:rsidRPr="007E37B8">
        <w:t>ss</w:t>
      </w:r>
      <w:proofErr w:type="spellEnd"/>
      <w:r w:rsidR="00E44272" w:rsidRPr="007E37B8">
        <w:t xml:space="preserve"> </w:t>
      </w:r>
      <w:proofErr w:type="spellStart"/>
      <w:r w:rsidR="00E44272" w:rsidRPr="007E37B8">
        <w:t>Intelli</w:t>
      </w:r>
      <w:r w:rsidR="004B78E1">
        <w:t>g</w:t>
      </w:r>
      <w:r w:rsidR="00E44272" w:rsidRPr="007E37B8">
        <w:t>ence</w:t>
      </w:r>
      <w:proofErr w:type="spellEnd"/>
      <w:r w:rsidR="00E44272" w:rsidRPr="007E37B8">
        <w:t xml:space="preserve">. Bola uzatvorená nová zmluva na poskytovanie licencií spoločnosti Microsoft v rámci licenčného programu </w:t>
      </w:r>
      <w:proofErr w:type="spellStart"/>
      <w:r w:rsidR="00E44272" w:rsidRPr="007E37B8">
        <w:t>Campus</w:t>
      </w:r>
      <w:proofErr w:type="spellEnd"/>
      <w:r w:rsidR="00E44272" w:rsidRPr="007E37B8">
        <w:t xml:space="preserve"> </w:t>
      </w:r>
      <w:proofErr w:type="spellStart"/>
      <w:r w:rsidR="00E44272" w:rsidRPr="007E37B8">
        <w:t>Agreement</w:t>
      </w:r>
      <w:proofErr w:type="spellEnd"/>
      <w:r w:rsidR="00E44272" w:rsidRPr="007E37B8">
        <w:t xml:space="preserve"> pre verejné vysoké školy.</w:t>
      </w:r>
      <w:r w:rsidRPr="007E37B8">
        <w:t xml:space="preserve"> </w:t>
      </w:r>
    </w:p>
    <w:p w:rsidR="0078268F" w:rsidRPr="00640CA2" w:rsidRDefault="0056692A" w:rsidP="00123D59">
      <w:pPr>
        <w:pStyle w:val="Zoznam1"/>
      </w:pPr>
      <w:r w:rsidRPr="007E37B8">
        <w:t>V roku 2015</w:t>
      </w:r>
      <w:r w:rsidR="00872702" w:rsidRPr="007E37B8">
        <w:t xml:space="preserve"> bola vyhlásená výzva na rozvojové projekty – participácia na projektoch OECD. O dotáciu mohli požiadať verejné vysoké školy, ktoré mali akreditované študijné programy v študijnom odbore odborová didaktika. Alokovaná suma bola </w:t>
      </w:r>
      <w:r w:rsidR="0036113F" w:rsidRPr="007E37B8">
        <w:t xml:space="preserve">vo výške </w:t>
      </w:r>
      <w:r w:rsidR="00872702" w:rsidRPr="007E37B8">
        <w:t>50</w:t>
      </w:r>
      <w:r w:rsidR="006E7AC8">
        <w:t> </w:t>
      </w:r>
      <w:r w:rsidR="00872702" w:rsidRPr="007E37B8">
        <w:t>tis.</w:t>
      </w:r>
      <w:r w:rsidR="006E7AC8">
        <w:t> </w:t>
      </w:r>
      <w:r w:rsidR="00872702" w:rsidRPr="007E37B8">
        <w:t xml:space="preserve">€. Na výzvu sa </w:t>
      </w:r>
      <w:r w:rsidR="00872702" w:rsidRPr="00640CA2">
        <w:t>prihlásili tri verejné vysoké školy. Dotácia bola schválená pre UKF Nitra</w:t>
      </w:r>
      <w:r w:rsidR="0036113F" w:rsidRPr="00640CA2">
        <w:t xml:space="preserve"> v sume 18 035, v roku 2015 bola vyčerpaná suma </w:t>
      </w:r>
      <w:r w:rsidR="005A541F" w:rsidRPr="00640CA2">
        <w:t>8 741 €</w:t>
      </w:r>
      <w:r w:rsidR="0036113F" w:rsidRPr="00640CA2">
        <w:t xml:space="preserve">, </w:t>
      </w:r>
      <w:r w:rsidR="00872702" w:rsidRPr="00640CA2">
        <w:t>a</w:t>
      </w:r>
      <w:r w:rsidR="00AD355C" w:rsidRPr="00640CA2">
        <w:t> </w:t>
      </w:r>
      <w:r w:rsidR="00872702" w:rsidRPr="00640CA2">
        <w:t>pre</w:t>
      </w:r>
      <w:r w:rsidR="00AD355C" w:rsidRPr="00640CA2">
        <w:t> </w:t>
      </w:r>
      <w:r w:rsidR="00872702" w:rsidRPr="00640CA2">
        <w:t xml:space="preserve">UMB Banská Bystrica </w:t>
      </w:r>
      <w:r w:rsidR="0036113F" w:rsidRPr="00640CA2">
        <w:t xml:space="preserve">v sume </w:t>
      </w:r>
      <w:r w:rsidR="00872702" w:rsidRPr="00640CA2">
        <w:t>28</w:t>
      </w:r>
      <w:r w:rsidR="0036113F" w:rsidRPr="00640CA2">
        <w:t> 647 €, v roku 2015 bola vyčerpaná suma</w:t>
      </w:r>
      <w:r w:rsidR="00F87B06">
        <w:t xml:space="preserve"> </w:t>
      </w:r>
      <w:r w:rsidR="005A541F" w:rsidRPr="00640CA2">
        <w:t>14 042 €</w:t>
      </w:r>
      <w:r w:rsidR="0036113F" w:rsidRPr="00640CA2">
        <w:t>.</w:t>
      </w:r>
      <w:r w:rsidR="00F87B06">
        <w:t xml:space="preserve"> Prostredníctvom týchto projektov sú vysoké školy zapojené do prípravy dvoch štúdií koordinovaných OECD zameraných na</w:t>
      </w:r>
      <w:r w:rsidR="00A17948">
        <w:t xml:space="preserve"> rozvoj kompetencií žiakov základných</w:t>
      </w:r>
      <w:r w:rsidR="00F87B06">
        <w:t xml:space="preserve"> a </w:t>
      </w:r>
      <w:r w:rsidR="00A17948">
        <w:t>stredných</w:t>
      </w:r>
      <w:r w:rsidR="00F87B06">
        <w:t xml:space="preserve"> šk</w:t>
      </w:r>
      <w:r w:rsidR="00A17948">
        <w:t>ô</w:t>
      </w:r>
      <w:r w:rsidR="00F87B06">
        <w:t xml:space="preserve">l a prípravu budúcich učiteľov. </w:t>
      </w:r>
      <w:r w:rsidR="00A17948">
        <w:t xml:space="preserve">Vysoké školy </w:t>
      </w:r>
      <w:r w:rsidR="00F87B06">
        <w:t>majú možnosť prostredníctvom projektov</w:t>
      </w:r>
      <w:r w:rsidR="00A17948">
        <w:t xml:space="preserve"> konfrontovať svoje postupy, metodiku výskumu so zahraničnou praxou a rovnako nadviazať spoluprácu na</w:t>
      </w:r>
      <w:r w:rsidR="0025241F">
        <w:t> </w:t>
      </w:r>
      <w:r w:rsidR="00A17948">
        <w:t>medzinárodnej úrovni aj pre výskumy v budúcnosti.</w:t>
      </w:r>
      <w:r w:rsidR="00F87B06">
        <w:t xml:space="preserve"> </w:t>
      </w:r>
    </w:p>
    <w:p w:rsidR="0056692A" w:rsidRPr="00532628" w:rsidRDefault="00872702" w:rsidP="00123D59">
      <w:pPr>
        <w:pStyle w:val="Zoznam1"/>
      </w:pPr>
      <w:r w:rsidRPr="00640CA2">
        <w:t>V roku 2015 bola vyhlásená</w:t>
      </w:r>
      <w:r w:rsidR="00A17948">
        <w:t xml:space="preserve"> aj všeobecná </w:t>
      </w:r>
      <w:r w:rsidRPr="00640CA2">
        <w:t>výzva na rozvojové projekty verejných vysokých škôl</w:t>
      </w:r>
      <w:r w:rsidR="00A17948">
        <w:t>.</w:t>
      </w:r>
      <w:r w:rsidRPr="00640CA2">
        <w:t xml:space="preserve"> Cieľom výzvy bola podpora vysokých škôl pri napĺňaní ich dlhodobých zámerov. V rámci výberu  projektov boli preferované projekty, ktoré: </w:t>
      </w:r>
      <w:proofErr w:type="spellStart"/>
      <w:r w:rsidRPr="00640CA2">
        <w:t>debarierizujú</w:t>
      </w:r>
      <w:proofErr w:type="spellEnd"/>
      <w:r w:rsidRPr="00640CA2">
        <w:t xml:space="preserve"> akademické prostredie (osobitne v Bratislave), zvyšujú efektívnosť fungovania inštitúcie (napr. elektronizácia procesov), zlepšujú uplatniteľnosť absolventov na trhu práce, majú širší záber (zabezpečujú rozvoj viacerých inštitúcií, celej inštitúcie, nie len jej časti), alokovanou sumou 1 300 tis. €, z toho 700 tis. </w:t>
      </w:r>
      <w:r w:rsidR="004B79F3" w:rsidRPr="00640CA2">
        <w:t>€</w:t>
      </w:r>
      <w:r w:rsidRPr="00640CA2">
        <w:t xml:space="preserve"> vo forme kapitálových výdavkov. Na výzvu </w:t>
      </w:r>
      <w:r w:rsidR="00A17948">
        <w:t xml:space="preserve">reagovalo </w:t>
      </w:r>
      <w:r w:rsidRPr="00640CA2">
        <w:t xml:space="preserve">16 verejných </w:t>
      </w:r>
      <w:r w:rsidRPr="00532628">
        <w:t>vysokých škôl. Dotácia bola schválená pre STU Bratislava (729 429 €), UK Bratislava (496 150 €)</w:t>
      </w:r>
      <w:r w:rsidR="004B79F3" w:rsidRPr="00532628">
        <w:t xml:space="preserve"> a</w:t>
      </w:r>
      <w:r w:rsidRPr="00532628">
        <w:t xml:space="preserve"> VŠMU Bratislava </w:t>
      </w:r>
      <w:r w:rsidR="004B79F3" w:rsidRPr="00532628">
        <w:t>(</w:t>
      </w:r>
      <w:r w:rsidRPr="00532628">
        <w:t>10 000 €</w:t>
      </w:r>
      <w:r w:rsidR="004B79F3" w:rsidRPr="00532628">
        <w:t>)</w:t>
      </w:r>
      <w:r w:rsidR="00A17948">
        <w:t xml:space="preserve"> – spoločný projekt s VŠVU Bratislava a AU B. Bystrica</w:t>
      </w:r>
      <w:r w:rsidRPr="00532628">
        <w:t xml:space="preserve">. </w:t>
      </w:r>
      <w:r w:rsidR="00A17948">
        <w:t>Riešenie projektov podporených v tejto výzve sa uskutoční najmä v roku 2016. V prípad</w:t>
      </w:r>
      <w:r w:rsidR="00824CC4">
        <w:t>e</w:t>
      </w:r>
      <w:r w:rsidR="00A17948">
        <w:t xml:space="preserve"> projektu STU Bratislava sa zabezpečí odstránenie viacerých fyzických bariér v jej objektoch (napr. inštalácia plošín a výťahov, vytvorenie bezbariérových izieb v študentských domovoch a pod.), v prípade UK Bratislava je projekt zameraný na elektronizáciu procesu administratívy študentských domovov. Projekt umeleckých vysokých škôl je zameraný na vytvorenie virtuálneho priestoru na sprístupňovanie a archiváciu umeleckých výstupov a virtuálnu spoluprácu v umení. Podpora v roku 2015 bola zameraná na verifikáciu nastavenia projektu a podpora samotného projektu nastane v roku 2016 a 2017.</w:t>
      </w:r>
    </w:p>
    <w:p w:rsidR="00277406" w:rsidRPr="00532628" w:rsidRDefault="00277406" w:rsidP="00123D59">
      <w:pPr>
        <w:pStyle w:val="Zoznam1"/>
      </w:pPr>
      <w:r w:rsidRPr="00532628">
        <w:t>V roku 201</w:t>
      </w:r>
      <w:r w:rsidR="00705700" w:rsidRPr="00532628">
        <w:t>5</w:t>
      </w:r>
      <w:r w:rsidRPr="00532628">
        <w:t xml:space="preserve"> bola vyhlásená </w:t>
      </w:r>
      <w:r w:rsidR="00A17948">
        <w:t xml:space="preserve">aj </w:t>
      </w:r>
      <w:r w:rsidRPr="00532628">
        <w:t xml:space="preserve">výzva na rozvojové projekty vysokých škôl zameraná </w:t>
      </w:r>
      <w:r w:rsidR="00705700" w:rsidRPr="00532628">
        <w:t>na rozvoj prístrojového zabezpečenia vzdelávania v odbore všeobecné lekárstvo</w:t>
      </w:r>
      <w:r w:rsidRPr="00532628">
        <w:t xml:space="preserve">. </w:t>
      </w:r>
      <w:r w:rsidR="00872702" w:rsidRPr="00532628">
        <w:rPr>
          <w:color w:val="000000"/>
        </w:rPr>
        <w:t xml:space="preserve">Alokovaná suma bola 900 tis. </w:t>
      </w:r>
      <w:r w:rsidR="00872702" w:rsidRPr="00532628">
        <w:t xml:space="preserve">€. </w:t>
      </w:r>
      <w:r w:rsidRPr="00532628">
        <w:t>O dotáciu na</w:t>
      </w:r>
      <w:r w:rsidR="00705700" w:rsidRPr="00532628">
        <w:t> </w:t>
      </w:r>
      <w:r w:rsidRPr="00532628">
        <w:t xml:space="preserve">rozvoj požiadala </w:t>
      </w:r>
      <w:r w:rsidR="00705700" w:rsidRPr="00532628">
        <w:t xml:space="preserve">UK </w:t>
      </w:r>
      <w:r w:rsidRPr="00532628">
        <w:t>Bratislava</w:t>
      </w:r>
      <w:r w:rsidR="00705700" w:rsidRPr="00532628">
        <w:t xml:space="preserve"> a UPJŠ Košice</w:t>
      </w:r>
      <w:r w:rsidRPr="00532628">
        <w:t>, ktor</w:t>
      </w:r>
      <w:r w:rsidR="00705700" w:rsidRPr="00532628">
        <w:t xml:space="preserve">ým </w:t>
      </w:r>
      <w:r w:rsidRPr="00532628">
        <w:t xml:space="preserve">bola schválená dotácia v sume </w:t>
      </w:r>
      <w:r w:rsidR="00705700" w:rsidRPr="00532628">
        <w:t>899 965</w:t>
      </w:r>
      <w:r w:rsidRPr="00532628">
        <w:t xml:space="preserve"> </w:t>
      </w:r>
      <w:r w:rsidR="00E011E9" w:rsidRPr="00532628">
        <w:t>€</w:t>
      </w:r>
      <w:r w:rsidR="00705700" w:rsidRPr="00532628">
        <w:t xml:space="preserve"> (čerpanie v roku 2016)</w:t>
      </w:r>
      <w:r w:rsidRPr="00532628">
        <w:t>.</w:t>
      </w:r>
      <w:r w:rsidR="00A17948">
        <w:t xml:space="preserve"> Výzva umožnila vysokým školám nákup prístrojov využívaných pre vzdelávanie budúcich zdravotníckych zamestnancov.</w:t>
      </w:r>
    </w:p>
    <w:p w:rsidR="00532628" w:rsidRPr="00532628" w:rsidRDefault="005A541F" w:rsidP="00F641AC">
      <w:pPr>
        <w:pStyle w:val="Zoznam1"/>
      </w:pPr>
      <w:r w:rsidRPr="00532628">
        <w:lastRenderedPageBreak/>
        <w:t>V roku 2015 STU Bratislava čerpala ďalšiu časť dotácie, z výzvy z roku 2014 zameranej na posilnenie kapacít na problematiku spracovania jadrového odpadu, v sume 80 tis. €</w:t>
      </w:r>
      <w:r w:rsidR="00412D55" w:rsidRPr="00532628">
        <w:t xml:space="preserve"> z celkovej sumy 220 tis. €</w:t>
      </w:r>
      <w:r w:rsidRPr="00532628">
        <w:t xml:space="preserve">. Poslednú časť dotácie bude </w:t>
      </w:r>
      <w:r w:rsidR="00412D55" w:rsidRPr="00532628">
        <w:t xml:space="preserve">STU Bratislava </w:t>
      </w:r>
      <w:r w:rsidRPr="00532628">
        <w:t>čerpať v roku 2016.</w:t>
      </w:r>
    </w:p>
    <w:p w:rsidR="00652A74" w:rsidRPr="00AC0841" w:rsidRDefault="00D44956" w:rsidP="00652A74">
      <w:pPr>
        <w:pStyle w:val="Nadpis3-vavo"/>
        <w:numPr>
          <w:ilvl w:val="2"/>
          <w:numId w:val="1"/>
        </w:numPr>
        <w:ind w:left="0" w:firstLine="0"/>
      </w:pPr>
      <w:bookmarkStart w:id="61" w:name="_Toc136920261"/>
      <w:bookmarkStart w:id="62" w:name="_Toc264838391"/>
      <w:bookmarkStart w:id="63" w:name="_Toc461012171"/>
      <w:r w:rsidRPr="005E5FF1">
        <w:t>1.</w:t>
      </w:r>
      <w:r w:rsidR="00B730D4" w:rsidRPr="005E5FF1">
        <w:t>7</w:t>
      </w:r>
      <w:r w:rsidR="00652A74" w:rsidRPr="005E5FF1">
        <w:t xml:space="preserve"> </w:t>
      </w:r>
      <w:r w:rsidR="00652A74" w:rsidRPr="00AC0841">
        <w:t>Systém sociálnej podpory študentov a sociálnych služieb</w:t>
      </w:r>
      <w:bookmarkEnd w:id="61"/>
      <w:bookmarkEnd w:id="62"/>
      <w:bookmarkEnd w:id="63"/>
    </w:p>
    <w:p w:rsidR="006773CA" w:rsidRPr="007E37B8" w:rsidRDefault="00CF21EB" w:rsidP="00123D59">
      <w:pPr>
        <w:pStyle w:val="Zoznam1"/>
      </w:pPr>
      <w:bookmarkStart w:id="64" w:name="_Toc108584879"/>
      <w:r w:rsidRPr="007E37B8">
        <w:t>V roku 201</w:t>
      </w:r>
      <w:r w:rsidR="00E30670" w:rsidRPr="007E37B8">
        <w:t>5</w:t>
      </w:r>
      <w:r w:rsidRPr="007E37B8">
        <w:t xml:space="preserve"> systém sociálnej podpory študentov pozostával z priamej podpory formou štipendií z prostriedkov štátneho rozpočtu (sociálne štipendium a motivačné štipendium), štipendií z vlastných zdrojov vysokej školy, pôžičiek z Fondu na podporu vzdelávania a pôžičiek zo štipendijného fondu vysokej školy</w:t>
      </w:r>
      <w:r w:rsidR="006773CA" w:rsidRPr="007E37B8">
        <w:t>.</w:t>
      </w:r>
    </w:p>
    <w:p w:rsidR="006773CA" w:rsidRPr="007E37B8" w:rsidRDefault="00CF21EB" w:rsidP="00123D59">
      <w:pPr>
        <w:pStyle w:val="Zoznam1"/>
      </w:pPr>
      <w:r w:rsidRPr="007E37B8">
        <w:t>Prostredníctvom nepriamej podpory mali študenti prístup k dotovanému ubytovaniu a stravovaniu, finančná podpora bola poskytovaná aj umeleckým súborom a športovým klubom pôsobiacim pri vysokých školách a univerzitným pastoračným centrám</w:t>
      </w:r>
      <w:r w:rsidR="006773CA" w:rsidRPr="007E37B8">
        <w:t>.</w:t>
      </w:r>
    </w:p>
    <w:p w:rsidR="006773CA" w:rsidRPr="007E37B8" w:rsidRDefault="006773CA" w:rsidP="00123D59">
      <w:pPr>
        <w:pStyle w:val="Zoznam1"/>
      </w:pPr>
      <w:r w:rsidRPr="007E37B8">
        <w:rPr>
          <w:b/>
        </w:rPr>
        <w:t xml:space="preserve">Maximálna </w:t>
      </w:r>
      <w:r w:rsidR="00E30670" w:rsidRPr="007E37B8">
        <w:rPr>
          <w:b/>
        </w:rPr>
        <w:t>mesačná výška sociálneho štipendia</w:t>
      </w:r>
      <w:r w:rsidR="00E30670" w:rsidRPr="007E37B8">
        <w:t xml:space="preserve"> v akademickom roku 2014/15 bola 275 € a v akademickom roku </w:t>
      </w:r>
      <w:r w:rsidR="00E30670" w:rsidRPr="007E37B8">
        <w:rPr>
          <w:b/>
        </w:rPr>
        <w:t>2015/2016 takisto bola 275 €</w:t>
      </w:r>
      <w:r w:rsidR="00E30670" w:rsidRPr="007E37B8">
        <w:t xml:space="preserve">. Výška sociálneho štipendia sa odvíja od súm životného minima. Nakoľko tie sa v roku 2015 nemenili, nezvyšovala sa ani maximálna výška sociálneho štipendia. </w:t>
      </w:r>
      <w:r w:rsidR="00E30670" w:rsidRPr="007E37B8">
        <w:rPr>
          <w:b/>
        </w:rPr>
        <w:t>Verejné vysoké školy</w:t>
      </w:r>
      <w:r w:rsidR="00E30670" w:rsidRPr="007E37B8">
        <w:t xml:space="preserve"> v roku 2015 </w:t>
      </w:r>
      <w:r w:rsidR="00E30670" w:rsidRPr="007E37B8">
        <w:rPr>
          <w:b/>
        </w:rPr>
        <w:t xml:space="preserve">vyplatili sociálne štipendiá v objeme 21 105 395 €, </w:t>
      </w:r>
      <w:r w:rsidR="00E30670" w:rsidRPr="007E37B8">
        <w:t>čo je oproti roku 2014 pokles o 2 829 860 €.</w:t>
      </w:r>
      <w:r w:rsidR="00E30670" w:rsidRPr="007E37B8">
        <w:rPr>
          <w:rStyle w:val="Odkaznapoznmkupodiarou"/>
        </w:rPr>
        <w:footnoteReference w:id="19"/>
      </w:r>
      <w:r w:rsidR="004A6530">
        <w:rPr>
          <w:vertAlign w:val="superscript"/>
        </w:rPr>
        <w:t>)</w:t>
      </w:r>
      <w:r w:rsidR="00E30670" w:rsidRPr="007E37B8">
        <w:t xml:space="preserve"> K 31. decembru 2015 poberalo sociálne štipendiá 15 080 študentov, čo predstavuje oproti roku 2014 pokles o 1 337 poberateľov. Súkromné vysoké školy v roku 2015 vyplatili sociálne štipendiá v objeme 672 450 €, čo je oproti roku 2014 pokles o 176 772 €. K 31. decembru 2015 poberalo sociálne štipendiá 589 študentov súkromných vysokých škôl, čo predstavuje oproti roku 2014 pokles o 193 </w:t>
      </w:r>
      <w:r w:rsidR="00CF21EB" w:rsidRPr="007E37B8">
        <w:t>poberateľov</w:t>
      </w:r>
      <w:r w:rsidR="0009561A" w:rsidRPr="007E37B8">
        <w:t>.</w:t>
      </w:r>
    </w:p>
    <w:p w:rsidR="006773CA" w:rsidRPr="007E37B8" w:rsidRDefault="006773CA" w:rsidP="00123D59">
      <w:pPr>
        <w:pStyle w:val="Zoznam1"/>
      </w:pPr>
      <w:r w:rsidRPr="007E37B8">
        <w:t>V </w:t>
      </w:r>
      <w:r w:rsidR="00791F1B" w:rsidRPr="007E37B8">
        <w:t xml:space="preserve">roku </w:t>
      </w:r>
      <w:r w:rsidR="00E30670" w:rsidRPr="007E37B8">
        <w:t xml:space="preserve">2015 pokračovali vysoké školy v poskytovaní </w:t>
      </w:r>
      <w:r w:rsidR="00E30670" w:rsidRPr="007E37B8">
        <w:rPr>
          <w:b/>
        </w:rPr>
        <w:t>motivačných štipendií</w:t>
      </w:r>
      <w:r w:rsidR="00E30670" w:rsidRPr="007E37B8">
        <w:t>. Prostriedky na motivačné štipendium sa v roku 2015 poskytli tak, aby desiatim percentám študentov študijných programov prvých dvoch stupňov denného štúdia, mohlo byť priznané štipendium vo výške 350 €. Okrem toho sa vysokým školám poskytli finančné prostriedky na</w:t>
      </w:r>
      <w:r w:rsidR="006E7AC8">
        <w:t> </w:t>
      </w:r>
      <w:r w:rsidR="00E30670" w:rsidRPr="007E37B8">
        <w:t xml:space="preserve">motivačné štipendium pre študentov vo vybraných študijných odboroch tak, aby pätnástim percentám študentov denného štúdia mohlo byť priznané štipendium v priemernej výške 1 000 €. V roku 2015 poskytlo ministerstvo vysokým školám dotáciu na motivačné štipendiá v sume </w:t>
      </w:r>
      <w:r w:rsidR="00E30670" w:rsidRPr="007E37B8">
        <w:rPr>
          <w:b/>
        </w:rPr>
        <w:t xml:space="preserve">8 095 245 €, </w:t>
      </w:r>
      <w:r w:rsidR="00E30670" w:rsidRPr="007E37B8">
        <w:t>z toho čiastku 313 665 € súkromným vysokým školám</w:t>
      </w:r>
      <w:r w:rsidRPr="007E37B8">
        <w:t>.</w:t>
      </w:r>
    </w:p>
    <w:p w:rsidR="006773CA" w:rsidRPr="007E37B8" w:rsidRDefault="00791F1B" w:rsidP="00123D59">
      <w:pPr>
        <w:pStyle w:val="Zoznam1"/>
      </w:pPr>
      <w:r w:rsidRPr="007E37B8">
        <w:t xml:space="preserve">Vysoké školy </w:t>
      </w:r>
      <w:r w:rsidR="00E30670" w:rsidRPr="007E37B8">
        <w:t xml:space="preserve">v roku 2015 poskytli </w:t>
      </w:r>
      <w:r w:rsidR="00E30670" w:rsidRPr="007E37B8">
        <w:rPr>
          <w:b/>
        </w:rPr>
        <w:t>z vlastných zdrojov štipendiá</w:t>
      </w:r>
      <w:r w:rsidR="00E30670" w:rsidRPr="007E37B8">
        <w:t xml:space="preserve"> v sume </w:t>
      </w:r>
      <w:r w:rsidR="00E30670" w:rsidRPr="007E37B8">
        <w:rPr>
          <w:b/>
        </w:rPr>
        <w:t>1 350 189 €</w:t>
      </w:r>
      <w:r w:rsidR="00E30670" w:rsidRPr="007E37B8">
        <w:t xml:space="preserve"> celkovo </w:t>
      </w:r>
      <w:r w:rsidR="00E30670" w:rsidRPr="007E37B8">
        <w:rPr>
          <w:b/>
        </w:rPr>
        <w:t>5 459 študentom</w:t>
      </w:r>
      <w:r w:rsidR="00E30670" w:rsidRPr="007E37B8">
        <w:t xml:space="preserve">. Vyplatená suma predstavuje oproti roku 2014 </w:t>
      </w:r>
      <w:r w:rsidR="00E30670" w:rsidRPr="007E37B8">
        <w:rPr>
          <w:b/>
        </w:rPr>
        <w:t>nárast</w:t>
      </w:r>
      <w:r w:rsidR="00E30670" w:rsidRPr="007E37B8">
        <w:t xml:space="preserve"> </w:t>
      </w:r>
      <w:r w:rsidR="00E30670" w:rsidRPr="007E37B8">
        <w:rPr>
          <w:b/>
        </w:rPr>
        <w:t>o 89 268 €</w:t>
      </w:r>
      <w:r w:rsidR="00E30670" w:rsidRPr="007E37B8">
        <w:t>. Z uvedenej sumy vyplatili čiastku 5 459 € súkromné vysoké školy 29 študentom. Najvyššiu sumu na štipendiá z vlastných zdrojov poskytla v roku 2015 STU Bratislava, a to vo výške 180 220 € pre 348 študentov. Zo súkromných vysokých škôl poskytla najvyššiu sumu štipendií z vlastných zdrojov Hudobná a umelecká akadémia J. Albrechta, a to vo výške 11 000 € pre 14 študentov.</w:t>
      </w:r>
    </w:p>
    <w:p w:rsidR="006773CA" w:rsidRPr="007E37B8" w:rsidRDefault="00A54211">
      <w:pPr>
        <w:pStyle w:val="Zoznam1"/>
      </w:pPr>
      <w:r w:rsidRPr="007E37B8">
        <w:t xml:space="preserve">V roku </w:t>
      </w:r>
      <w:r w:rsidR="00D11F9B" w:rsidRPr="007E37B8">
        <w:rPr>
          <w:rFonts w:hint="eastAsia"/>
        </w:rPr>
        <w:t xml:space="preserve">2015 vstúpil </w:t>
      </w:r>
      <w:r w:rsidR="00D11F9B" w:rsidRPr="007E37B8">
        <w:rPr>
          <w:rFonts w:hint="eastAsia"/>
          <w:b/>
          <w:bCs/>
        </w:rPr>
        <w:t>Fond na podporu vzdelávania</w:t>
      </w:r>
      <w:r w:rsidR="00D11F9B" w:rsidRPr="007E37B8">
        <w:rPr>
          <w:rFonts w:hint="eastAsia"/>
        </w:rPr>
        <w:t xml:space="preserve"> do tretieho roka svojej existencie. V poskytovaní pôžičiek nenastali zásadné zmeny oproti predchádzajúcemu roku. V akademickom roku 2014/2015 fond vyčlenil na pôžičky </w:t>
      </w:r>
      <w:r w:rsidR="00D11F9B" w:rsidRPr="007E37B8">
        <w:rPr>
          <w:rFonts w:hint="eastAsia"/>
          <w:b/>
          <w:bCs/>
        </w:rPr>
        <w:t xml:space="preserve">4,6 mil. </w:t>
      </w:r>
      <w:r w:rsidR="00B40B45" w:rsidRPr="007E37B8">
        <w:rPr>
          <w:b/>
        </w:rPr>
        <w:t>€</w:t>
      </w:r>
      <w:r w:rsidR="00D11F9B" w:rsidRPr="007E37B8">
        <w:rPr>
          <w:rFonts w:hint="eastAsia"/>
          <w:b/>
          <w:bCs/>
        </w:rPr>
        <w:t>.</w:t>
      </w:r>
      <w:r w:rsidR="00D11F9B" w:rsidRPr="007E37B8">
        <w:rPr>
          <w:rFonts w:hint="eastAsia"/>
        </w:rPr>
        <w:t xml:space="preserve"> Celkovo bolo schválených 2 314 žiadostí o pôžičku v sume 5 347 100 </w:t>
      </w:r>
      <w:r w:rsidR="00B40B45" w:rsidRPr="00B40B45">
        <w:t>€</w:t>
      </w:r>
      <w:r w:rsidR="00D11F9B" w:rsidRPr="007E37B8">
        <w:rPr>
          <w:rFonts w:hint="eastAsia"/>
        </w:rPr>
        <w:t xml:space="preserve">, z čoho bolo vyplatených 1 906 pôžičiek v celkovej výške </w:t>
      </w:r>
      <w:r w:rsidR="00D11F9B" w:rsidRPr="007E37B8">
        <w:rPr>
          <w:rFonts w:hint="eastAsia"/>
          <w:b/>
          <w:bCs/>
        </w:rPr>
        <w:t xml:space="preserve">4 411 130 </w:t>
      </w:r>
      <w:r w:rsidR="00B40B45" w:rsidRPr="007E37B8">
        <w:rPr>
          <w:b/>
        </w:rPr>
        <w:t>€</w:t>
      </w:r>
      <w:r w:rsidR="00D11F9B" w:rsidRPr="007E37B8">
        <w:rPr>
          <w:rFonts w:hint="eastAsia"/>
          <w:b/>
          <w:bCs/>
        </w:rPr>
        <w:t>.</w:t>
      </w:r>
      <w:r w:rsidR="00D11F9B" w:rsidRPr="007E37B8">
        <w:rPr>
          <w:rFonts w:hint="eastAsia"/>
        </w:rPr>
        <w:t xml:space="preserve"> Z celkového počtu 1 906 vyplatených pôžičiek bolo 1 627 pôžičiek vyplatených študentom slovenských vysokých škôl, 274 študentom na vysokých školách</w:t>
      </w:r>
      <w:r w:rsidR="00EF16A1">
        <w:t xml:space="preserve"> v zahraničí</w:t>
      </w:r>
      <w:r w:rsidR="00D11F9B" w:rsidRPr="007E37B8">
        <w:rPr>
          <w:rFonts w:hint="eastAsia"/>
        </w:rPr>
        <w:t xml:space="preserve"> a piatim študentom so statusom zahraničného Slováka na slovenských vysokých školách. Najviac podporených študentov v akademickom roku </w:t>
      </w:r>
      <w:r w:rsidR="00D11F9B" w:rsidRPr="007E37B8">
        <w:rPr>
          <w:rFonts w:hint="eastAsia"/>
        </w:rPr>
        <w:lastRenderedPageBreak/>
        <w:t>2014/2015 malo trvalý pobyt v Prešovskom kraji (22,8%) a študovalo na Univerzite Komenského v Bratislave (15,3%).</w:t>
      </w:r>
    </w:p>
    <w:p w:rsidR="006773CA" w:rsidRPr="007E37B8" w:rsidRDefault="006773CA">
      <w:pPr>
        <w:pStyle w:val="Zoznam1"/>
      </w:pPr>
      <w:r w:rsidRPr="007E37B8">
        <w:t xml:space="preserve">K 31. </w:t>
      </w:r>
      <w:r w:rsidR="008C798D" w:rsidRPr="007E37B8">
        <w:t>decembru 2015</w:t>
      </w:r>
      <w:r w:rsidR="00791F1B" w:rsidRPr="007E37B8">
        <w:t xml:space="preserve"> uviedli vysoké školy v štatistike </w:t>
      </w:r>
      <w:r w:rsidR="00791F1B" w:rsidRPr="007E37B8">
        <w:rPr>
          <w:b/>
        </w:rPr>
        <w:t>46 7</w:t>
      </w:r>
      <w:r w:rsidR="008C798D" w:rsidRPr="007E37B8">
        <w:rPr>
          <w:b/>
        </w:rPr>
        <w:t>56</w:t>
      </w:r>
      <w:r w:rsidR="00791F1B" w:rsidRPr="007E37B8">
        <w:rPr>
          <w:b/>
        </w:rPr>
        <w:t xml:space="preserve"> lôžok</w:t>
      </w:r>
      <w:r w:rsidR="00791F1B" w:rsidRPr="007E37B8">
        <w:t xml:space="preserve"> projektovanej lôžkovej kapacity v študentských domovoch a</w:t>
      </w:r>
      <w:r w:rsidR="008C798D" w:rsidRPr="007E37B8">
        <w:t> 3</w:t>
      </w:r>
      <w:r w:rsidR="00D11F9B" w:rsidRPr="007E37B8">
        <w:t> </w:t>
      </w:r>
      <w:r w:rsidR="008C798D" w:rsidRPr="007E37B8">
        <w:t>047</w:t>
      </w:r>
      <w:r w:rsidR="00D11F9B" w:rsidRPr="007E37B8">
        <w:t xml:space="preserve"> </w:t>
      </w:r>
      <w:r w:rsidR="00791F1B" w:rsidRPr="007E37B8">
        <w:t>lôžok v zmluvných zariadeniach, čo predstavuje celkom nárast o </w:t>
      </w:r>
      <w:r w:rsidR="008C798D" w:rsidRPr="007E37B8">
        <w:t>56</w:t>
      </w:r>
      <w:r w:rsidR="00791F1B" w:rsidRPr="007E37B8">
        <w:t xml:space="preserve"> </w:t>
      </w:r>
      <w:r w:rsidR="00091685">
        <w:t xml:space="preserve">lôžok </w:t>
      </w:r>
      <w:r w:rsidR="00791F1B" w:rsidRPr="007E37B8">
        <w:t>vo vlastných študentských domovoch. Nárast počtu lôžok súvisí s ukončením rekonštrukcie objektov na niektorých vysokých školách, v rámci ktorej sa zvyšuje kvalita ubytovania</w:t>
      </w:r>
      <w:r w:rsidR="00B72ADB" w:rsidRPr="007E37B8">
        <w:t>.</w:t>
      </w:r>
    </w:p>
    <w:p w:rsidR="006773CA" w:rsidRPr="007E37B8" w:rsidRDefault="00791F1B">
      <w:pPr>
        <w:pStyle w:val="Zoznam1"/>
      </w:pPr>
      <w:r w:rsidRPr="007E37B8">
        <w:t xml:space="preserve">Suma </w:t>
      </w:r>
      <w:r w:rsidR="00D11F9B" w:rsidRPr="007E37B8">
        <w:t xml:space="preserve">dotácií poskytnutých </w:t>
      </w:r>
      <w:r w:rsidR="00D11F9B" w:rsidRPr="007E37B8">
        <w:rPr>
          <w:b/>
        </w:rPr>
        <w:t xml:space="preserve">na prevádzku študentských domovov v roku 2015 </w:t>
      </w:r>
      <w:r w:rsidR="00D11F9B" w:rsidRPr="007E37B8">
        <w:t xml:space="preserve">bola tak ako v roku 2014 odvodená od počtu lôžok s pevne stanoveným príspevkom na lôžko, ktorého výška závisela od veku študentského domova. Na mzdy zamestnancov študentských domovov sa polovica finančných prostriedkov poskytovala „historickým princípom“ a druhá polovica finančných prostriedkov výkonovo. Zo štátneho rozpočtu sa poskytovali dotácie aj na ubytovanie študentov v zariadeniach, ktoré nie sú študentskými domovmi, ale s ktorými mala vysoká škola uzatvorenú zmluvu o ubytovaní svojich študentov. Celková suma poskytnutých </w:t>
      </w:r>
      <w:r w:rsidR="00D11F9B" w:rsidRPr="007E37B8">
        <w:rPr>
          <w:b/>
        </w:rPr>
        <w:t xml:space="preserve">dotácií na ubytovanie študentov v roku 2015 </w:t>
      </w:r>
      <w:r w:rsidR="00D11F9B" w:rsidRPr="007E37B8">
        <w:t xml:space="preserve">predstavovala </w:t>
      </w:r>
      <w:r w:rsidR="00D11F9B" w:rsidRPr="007E37B8">
        <w:rPr>
          <w:b/>
        </w:rPr>
        <w:t>17 797 780</w:t>
      </w:r>
      <w:r w:rsidR="00D11F9B" w:rsidRPr="007E37B8">
        <w:t xml:space="preserve"> </w:t>
      </w:r>
      <w:r w:rsidR="00D11F9B" w:rsidRPr="007E37B8">
        <w:rPr>
          <w:b/>
        </w:rPr>
        <w:t>€</w:t>
      </w:r>
      <w:r w:rsidR="00D11F9B" w:rsidRPr="007E37B8">
        <w:t xml:space="preserve">, čo predstavuje oproti roku 2014 </w:t>
      </w:r>
      <w:r w:rsidR="00D11F9B" w:rsidRPr="007E37B8">
        <w:rPr>
          <w:b/>
        </w:rPr>
        <w:t>nárast o 892 592 €</w:t>
      </w:r>
      <w:r w:rsidR="00D11F9B" w:rsidRPr="007E37B8">
        <w:t>. Navýšenie bolo spôsobené jednorazovým  poskytnutím dotácie na študentské domovy (300 tis. € na prvotné vybavenie dokončeného ŠD Petra Pázmaňa v Trnave, 140 tis. € na revitalizáciu areálu ŠD Horský park, 95 tis. € na</w:t>
      </w:r>
      <w:r w:rsidR="00F05018" w:rsidRPr="007E37B8">
        <w:t> </w:t>
      </w:r>
      <w:r w:rsidR="00D11F9B" w:rsidRPr="007E37B8">
        <w:t>interiérové zariadenie rekonštruovaného bloku "C" ŠD Horský park</w:t>
      </w:r>
      <w:r w:rsidR="00F05018" w:rsidRPr="007E37B8">
        <w:t>,</w:t>
      </w:r>
      <w:r w:rsidR="00D11F9B" w:rsidRPr="007E37B8">
        <w:t xml:space="preserve"> ako aj na odstránenie vážnych havárií na viacerých ŠD). Priemerná ročná dotácia na lôžko študenta (vrátane lôžok zmluvných zariadení), mimo dotácie na odstránenie havarijných stavov a prvotné vybavenie bola 353 </w:t>
      </w:r>
      <w:r w:rsidRPr="007E37B8">
        <w:t>€</w:t>
      </w:r>
      <w:r w:rsidR="002E5941" w:rsidRPr="007E37B8">
        <w:t>.</w:t>
      </w:r>
    </w:p>
    <w:p w:rsidR="006773CA" w:rsidRPr="007E37B8" w:rsidRDefault="00791F1B">
      <w:pPr>
        <w:pStyle w:val="Zoznam1"/>
        <w:rPr>
          <w:b/>
        </w:rPr>
      </w:pPr>
      <w:r w:rsidRPr="007E37B8">
        <w:t xml:space="preserve">Dotovanie </w:t>
      </w:r>
      <w:r w:rsidR="00D11F9B" w:rsidRPr="007E37B8">
        <w:t xml:space="preserve">stravovacích služieb sa uskutočňovalo formou príspevku na dve vydané jedlá denne študentom v dennej forme štúdia. Výška príspevku v roku 2015 bola </w:t>
      </w:r>
      <w:r w:rsidR="00D11F9B" w:rsidRPr="007E37B8">
        <w:rPr>
          <w:b/>
        </w:rPr>
        <w:t>1 €/jedno jedlo</w:t>
      </w:r>
      <w:r w:rsidR="00D11F9B" w:rsidRPr="007E37B8">
        <w:t xml:space="preserve">. Celková suma poskytnutých </w:t>
      </w:r>
      <w:r w:rsidR="00D11F9B" w:rsidRPr="007E37B8">
        <w:rPr>
          <w:b/>
        </w:rPr>
        <w:t>dotácií na stravovanie študentov v roku 2015</w:t>
      </w:r>
      <w:r w:rsidR="00D11F9B" w:rsidRPr="007E37B8">
        <w:t xml:space="preserve"> bola </w:t>
      </w:r>
      <w:r w:rsidR="00D11F9B" w:rsidRPr="007E37B8">
        <w:rPr>
          <w:b/>
        </w:rPr>
        <w:t>5</w:t>
      </w:r>
      <w:r w:rsidR="00F05018" w:rsidRPr="007E37B8">
        <w:rPr>
          <w:b/>
        </w:rPr>
        <w:t> </w:t>
      </w:r>
      <w:r w:rsidR="00D11F9B" w:rsidRPr="007E37B8">
        <w:rPr>
          <w:b/>
        </w:rPr>
        <w:t>201</w:t>
      </w:r>
      <w:r w:rsidR="00F05018" w:rsidRPr="007E37B8">
        <w:rPr>
          <w:b/>
        </w:rPr>
        <w:t> </w:t>
      </w:r>
      <w:r w:rsidR="00D11F9B" w:rsidRPr="007E37B8">
        <w:rPr>
          <w:b/>
        </w:rPr>
        <w:t xml:space="preserve">740 €, </w:t>
      </w:r>
      <w:r w:rsidR="00D11F9B" w:rsidRPr="007E37B8">
        <w:t>čo predstavuje oproti</w:t>
      </w:r>
      <w:r w:rsidR="00D11F9B" w:rsidRPr="007E37B8">
        <w:rPr>
          <w:b/>
        </w:rPr>
        <w:t xml:space="preserve"> </w:t>
      </w:r>
      <w:r w:rsidR="00D11F9B" w:rsidRPr="007E37B8">
        <w:t xml:space="preserve">roku 2014 </w:t>
      </w:r>
      <w:r w:rsidR="00D11F9B" w:rsidRPr="007E37B8">
        <w:rPr>
          <w:b/>
        </w:rPr>
        <w:t>nárast o 419 942</w:t>
      </w:r>
      <w:r w:rsidR="00D11F9B" w:rsidRPr="007E37B8">
        <w:t xml:space="preserve"> </w:t>
      </w:r>
      <w:r w:rsidR="00D11F9B" w:rsidRPr="007E37B8">
        <w:rPr>
          <w:b/>
        </w:rPr>
        <w:t>€</w:t>
      </w:r>
      <w:r w:rsidR="00D11F9B" w:rsidRPr="007E37B8">
        <w:t>. Vysokoškolské jedálne vydali v roku 2015 študentom vysokých škôl o 168 tis. dotovaných jedál menej ako v roku 2014 (celkový počet vydaných jedál v roku 2015 bol 4 812 tis.).</w:t>
      </w:r>
      <w:r w:rsidR="00E0389B">
        <w:rPr>
          <w:rStyle w:val="Odkaznapoznmkupodiarou"/>
        </w:rPr>
        <w:footnoteReference w:id="20"/>
      </w:r>
      <w:r w:rsidR="004A6530">
        <w:rPr>
          <w:vertAlign w:val="superscript"/>
        </w:rPr>
        <w:t>)</w:t>
      </w:r>
    </w:p>
    <w:p w:rsidR="00EE661C" w:rsidRDefault="00791F1B">
      <w:pPr>
        <w:pStyle w:val="Zoznam1"/>
      </w:pPr>
      <w:r w:rsidRPr="007E37B8">
        <w:t xml:space="preserve">V roku </w:t>
      </w:r>
      <w:r w:rsidR="00D11F9B" w:rsidRPr="007E37B8">
        <w:t xml:space="preserve">2015 ministerstvo poskytlo vysokým školám dotáciu v sume </w:t>
      </w:r>
      <w:r w:rsidR="00D11F9B" w:rsidRPr="007E37B8">
        <w:rPr>
          <w:b/>
        </w:rPr>
        <w:t>1</w:t>
      </w:r>
      <w:r w:rsidR="00F05018" w:rsidRPr="007E37B8">
        <w:rPr>
          <w:b/>
        </w:rPr>
        <w:t> </w:t>
      </w:r>
      <w:r w:rsidR="00D11F9B" w:rsidRPr="007E37B8">
        <w:rPr>
          <w:b/>
        </w:rPr>
        <w:t>002</w:t>
      </w:r>
      <w:r w:rsidR="00F05018" w:rsidRPr="007E37B8">
        <w:rPr>
          <w:b/>
        </w:rPr>
        <w:t> </w:t>
      </w:r>
      <w:r w:rsidR="00D11F9B" w:rsidRPr="007E37B8">
        <w:rPr>
          <w:b/>
        </w:rPr>
        <w:t>440</w:t>
      </w:r>
      <w:r w:rsidR="00F05018" w:rsidRPr="007E37B8">
        <w:rPr>
          <w:b/>
        </w:rPr>
        <w:t> </w:t>
      </w:r>
      <w:r w:rsidR="00D11F9B" w:rsidRPr="007E37B8">
        <w:rPr>
          <w:b/>
        </w:rPr>
        <w:t>€</w:t>
      </w:r>
      <w:r w:rsidR="00D11F9B" w:rsidRPr="007E37B8">
        <w:t xml:space="preserve"> </w:t>
      </w:r>
      <w:r w:rsidR="00D11F9B" w:rsidRPr="007E37B8">
        <w:rPr>
          <w:b/>
        </w:rPr>
        <w:t>na športovú a kultúrnu činnosť študentov</w:t>
      </w:r>
      <w:r w:rsidR="00D11F9B" w:rsidRPr="007E37B8">
        <w:t xml:space="preserve"> vysokých škôl a na podporu činnosti univerzitných pastoračných centier. Nárast poskytnutej dotácie v porovnaní s predchádzajúcim rokom (o 120 041 €) bol spôsobený najmä poskytnutím príspevku dvom vysokým školám na prípravu a organizačné zabezpečenie Zimnej a Letnej univerziády SR v</w:t>
      </w:r>
      <w:r w:rsidR="00F05018" w:rsidRPr="007E37B8">
        <w:t> </w:t>
      </w:r>
      <w:r w:rsidR="00D11F9B" w:rsidRPr="007E37B8">
        <w:t>roku 2016</w:t>
      </w:r>
      <w:r w:rsidR="002E5941" w:rsidRPr="007E37B8">
        <w:t>.</w:t>
      </w:r>
    </w:p>
    <w:p w:rsidR="00EE661C" w:rsidRDefault="00EE661C">
      <w:pPr>
        <w:rPr>
          <w:rFonts w:eastAsia="Batang"/>
          <w:lang w:eastAsia="nb-NO"/>
        </w:rPr>
      </w:pPr>
      <w:r>
        <w:br w:type="page"/>
      </w:r>
    </w:p>
    <w:p w:rsidR="006773CA" w:rsidRPr="00AC0841" w:rsidRDefault="006773CA" w:rsidP="006773CA">
      <w:pPr>
        <w:pStyle w:val="Nadpis2"/>
        <w:jc w:val="left"/>
      </w:pPr>
      <w:bookmarkStart w:id="65" w:name="_Toc334996771"/>
      <w:bookmarkStart w:id="66" w:name="_Toc461012172"/>
      <w:r w:rsidRPr="00AC0841">
        <w:lastRenderedPageBreak/>
        <w:t>Časť II</w:t>
      </w:r>
      <w:bookmarkEnd w:id="65"/>
      <w:bookmarkEnd w:id="66"/>
    </w:p>
    <w:p w:rsidR="006773CA" w:rsidRPr="007E37B8" w:rsidRDefault="006773CA" w:rsidP="006773CA">
      <w:pPr>
        <w:pStyle w:val="Nadpis2-vavo"/>
        <w:numPr>
          <w:ilvl w:val="1"/>
          <w:numId w:val="1"/>
        </w:numPr>
        <w:ind w:left="0" w:firstLine="0"/>
      </w:pPr>
      <w:bookmarkStart w:id="67" w:name="_Toc334996772"/>
      <w:bookmarkStart w:id="68" w:name="_Toc461012173"/>
      <w:r w:rsidRPr="00AC0841">
        <w:t xml:space="preserve">2. </w:t>
      </w:r>
      <w:r w:rsidRPr="007E37B8">
        <w:t>Správa o hospodárení verejných vysokých škôl v roku 201</w:t>
      </w:r>
      <w:bookmarkEnd w:id="67"/>
      <w:r w:rsidR="004619B1" w:rsidRPr="007E37B8">
        <w:t>5</w:t>
      </w:r>
      <w:bookmarkEnd w:id="68"/>
    </w:p>
    <w:p w:rsidR="006773CA" w:rsidRPr="007E37B8" w:rsidRDefault="006773CA" w:rsidP="00123D59">
      <w:pPr>
        <w:pStyle w:val="Zoznam1"/>
      </w:pPr>
      <w:r w:rsidRPr="007E37B8">
        <w:t>Táto časť správy sa zaoberá hospodárením verejných vysokých škôl v roku 201</w:t>
      </w:r>
      <w:r w:rsidR="00DA30C0" w:rsidRPr="007E37B8">
        <w:t>5</w:t>
      </w:r>
      <w:r w:rsidRPr="007E37B8">
        <w:t xml:space="preserve">. Verejné vysoké školy hospodária podľa rozpočtu výnosov a nákladov vrátane odpisov podľa odpisového plánu, ktorý si v súlade so zákonom o účtovníctve zostavuje každá verejná vysoká škola. </w:t>
      </w:r>
    </w:p>
    <w:p w:rsidR="00BE441D" w:rsidRPr="007E37B8" w:rsidRDefault="005763F6" w:rsidP="00123D59">
      <w:pPr>
        <w:pStyle w:val="Zoznam1"/>
      </w:pPr>
      <w:r w:rsidRPr="007E37B8">
        <w:t xml:space="preserve">Hlavným </w:t>
      </w:r>
      <w:r w:rsidR="00BE441D" w:rsidRPr="007E37B8">
        <w:t xml:space="preserve">zdrojom financovania verejných vysokých škôl sú naďalej dotácie zo štátneho rozpočtu, ktoré sa verejnej vysokej škole poskytujú vo forme </w:t>
      </w:r>
      <w:r w:rsidR="00BE441D" w:rsidRPr="007E37B8">
        <w:rPr>
          <w:b/>
          <w:bCs/>
        </w:rPr>
        <w:t>tzv. blokového grantu</w:t>
      </w:r>
      <w:r w:rsidR="00BE441D" w:rsidRPr="007E37B8">
        <w:t>, teda vnútorne neštruktúrované s výnimkou účelovo určených finančných prostriedkov a záväzného ukazovateľa maximálnej sumy osobných nákladov (mzdy a odvody). Objem finančných prostriedkov z dotácií vynaložený na mzdy a odvody do poistných fondov nesmie prekročiť 80 % objemu finančných prostriedkov poskytnutých v danom roku verejnej vysokej škole na bežné výdavky.</w:t>
      </w:r>
    </w:p>
    <w:p w:rsidR="006773CA" w:rsidRPr="007E37B8" w:rsidRDefault="00BE441D" w:rsidP="00123D59">
      <w:pPr>
        <w:pStyle w:val="Zoznam1"/>
      </w:pPr>
      <w:r w:rsidRPr="007E37B8">
        <w:t xml:space="preserve">V prvej časti správy o hospodárení sú uvedené </w:t>
      </w:r>
      <w:r w:rsidRPr="007E37B8">
        <w:rPr>
          <w:b/>
          <w:bCs/>
        </w:rPr>
        <w:t>informácie o výške a o spôsobe rozdelenia dotácií</w:t>
      </w:r>
      <w:r w:rsidRPr="007E37B8">
        <w:t xml:space="preserve"> zo štátneho rozpočtu verejným vysokým školám v roku 2015 a v druhej časti správy o hospodárení sa uvádzajú </w:t>
      </w:r>
      <w:r w:rsidRPr="007E37B8">
        <w:rPr>
          <w:b/>
          <w:bCs/>
        </w:rPr>
        <w:t xml:space="preserve">výsledky hospodárenia </w:t>
      </w:r>
      <w:r w:rsidRPr="007E37B8">
        <w:t>verejných vysokých škôl v roku 2015 tak, ako vyplývajú z výročných správ vysokých škôl o hospodárení a z výkazníctva vysokých škôl za rok 2015</w:t>
      </w:r>
      <w:r w:rsidR="006773CA" w:rsidRPr="007E37B8">
        <w:t>.</w:t>
      </w:r>
    </w:p>
    <w:p w:rsidR="006773CA" w:rsidRPr="007E37B8" w:rsidRDefault="006773CA" w:rsidP="006773CA">
      <w:pPr>
        <w:pStyle w:val="Nadpis3-vavo"/>
        <w:numPr>
          <w:ilvl w:val="2"/>
          <w:numId w:val="1"/>
        </w:numPr>
        <w:ind w:left="0" w:firstLine="0"/>
        <w:jc w:val="both"/>
      </w:pPr>
      <w:bookmarkStart w:id="69" w:name="_Toc334996773"/>
      <w:bookmarkStart w:id="70" w:name="_Toc461012174"/>
      <w:r w:rsidRPr="007E37B8">
        <w:t>2.1 Výška dotácií zo štátneho rozpočtu verejným vysokým školám v roku 201</w:t>
      </w:r>
      <w:r w:rsidR="00BE441D" w:rsidRPr="007E37B8">
        <w:t>5</w:t>
      </w:r>
      <w:r w:rsidRPr="007E37B8">
        <w:t xml:space="preserve"> a spôsob ich rozdelenia</w:t>
      </w:r>
      <w:bookmarkEnd w:id="69"/>
      <w:bookmarkEnd w:id="70"/>
    </w:p>
    <w:p w:rsidR="006773CA" w:rsidRPr="007E37B8" w:rsidRDefault="006773CA" w:rsidP="00123D59">
      <w:pPr>
        <w:pStyle w:val="Zoznam1"/>
      </w:pPr>
      <w:r w:rsidRPr="007E37B8">
        <w:t xml:space="preserve">Podľa </w:t>
      </w:r>
      <w:r w:rsidR="00BE441D" w:rsidRPr="007E37B8">
        <w:t>§ 89 zákona sú hlavným zdrojom financovania verejnej vysokej školy dotácie zo štátneho rozpočtu. Na pokrytie výdavkov na svoju činnosť verejná vysoká škola využíva v zmysle § 16 a § 89 ods.1 zákona okrem dotácií zo štátneho rozpočtu aj ďalšie zdroje</w:t>
      </w:r>
      <w:r w:rsidRPr="007E37B8">
        <w:t>.</w:t>
      </w:r>
    </w:p>
    <w:p w:rsidR="006773CA" w:rsidRPr="007E37B8" w:rsidRDefault="006773CA" w:rsidP="006773CA">
      <w:pPr>
        <w:pStyle w:val="Nadpis4"/>
        <w:rPr>
          <w:lang w:val="sk-SK"/>
        </w:rPr>
      </w:pPr>
      <w:bookmarkStart w:id="71" w:name="_Toc334996774"/>
      <w:bookmarkStart w:id="72" w:name="_Toc461012175"/>
      <w:r w:rsidRPr="007E37B8">
        <w:rPr>
          <w:lang w:val="sk-SK"/>
        </w:rPr>
        <w:t>Výška dotácií zo štátneho rozpočtu verejným vysokým školám v roku 201</w:t>
      </w:r>
      <w:bookmarkEnd w:id="71"/>
      <w:r w:rsidR="00BE441D" w:rsidRPr="007E37B8">
        <w:rPr>
          <w:lang w:val="sk-SK"/>
        </w:rPr>
        <w:t>5</w:t>
      </w:r>
      <w:bookmarkEnd w:id="72"/>
    </w:p>
    <w:p w:rsidR="002E5942" w:rsidRPr="007E37B8" w:rsidRDefault="002E5942" w:rsidP="00123D59">
      <w:pPr>
        <w:pStyle w:val="Zoznam1"/>
        <w:rPr>
          <w:rStyle w:val="Zoznam1CharChar"/>
          <w:b/>
          <w:lang w:val="sk-SK"/>
        </w:rPr>
      </w:pPr>
      <w:r w:rsidRPr="007E37B8">
        <w:rPr>
          <w:rStyle w:val="Zoznam1CharChar"/>
          <w:b/>
          <w:bCs/>
          <w:lang w:val="sk-SK"/>
        </w:rPr>
        <w:t>V schválenom rozpočte na rok 2015</w:t>
      </w:r>
      <w:r w:rsidRPr="007E37B8">
        <w:rPr>
          <w:rStyle w:val="Zoznam1CharChar"/>
          <w:lang w:val="sk-SK"/>
        </w:rPr>
        <w:t xml:space="preserve"> bola na vysokoškolské vzdelávanie a vedu, sociálnu podporu študentov vysokých škôl v kapitole ministerstva vyčlenená suma </w:t>
      </w:r>
      <w:r w:rsidRPr="007E37B8">
        <w:rPr>
          <w:rStyle w:val="Zoznam1CharChar"/>
          <w:b/>
          <w:lang w:val="sk-SK"/>
        </w:rPr>
        <w:t xml:space="preserve">453 056 504 €. Z uvedeného objemu finančných prostriedkov bola pre vysoké školy vyčlenená suma 449 125 127 € </w:t>
      </w:r>
      <w:r w:rsidRPr="007E37B8">
        <w:rPr>
          <w:rStyle w:val="Zoznam1CharChar"/>
          <w:lang w:val="sk-SK"/>
        </w:rPr>
        <w:t>(v uvedenom objeme bola zahrnutá aj časť finančných prostriedkov určená na dotácie pre súkromné vysoké školy).</w:t>
      </w:r>
      <w:r w:rsidRPr="007E37B8">
        <w:rPr>
          <w:rStyle w:val="Zoznam1CharChar"/>
          <w:b/>
          <w:lang w:val="sk-SK"/>
        </w:rPr>
        <w:t xml:space="preserve"> </w:t>
      </w:r>
      <w:r w:rsidRPr="007E37B8">
        <w:rPr>
          <w:rStyle w:val="Zoznam1CharChar"/>
          <w:lang w:val="sk-SK"/>
        </w:rPr>
        <w:t xml:space="preserve">Oproti roku </w:t>
      </w:r>
      <w:r w:rsidRPr="007E37B8">
        <w:rPr>
          <w:rStyle w:val="Zoznam1CharChar"/>
          <w:b/>
          <w:lang w:val="sk-SK"/>
        </w:rPr>
        <w:t>2014</w:t>
      </w:r>
      <w:r w:rsidRPr="007E37B8">
        <w:rPr>
          <w:rStyle w:val="Zoznam1CharChar"/>
          <w:lang w:val="sk-SK"/>
        </w:rPr>
        <w:t xml:space="preserve">, v ktorom bola na vysoké školy vyčlenená suma </w:t>
      </w:r>
      <w:r w:rsidRPr="007E37B8">
        <w:rPr>
          <w:rStyle w:val="Zoznam1CharChar"/>
          <w:b/>
          <w:lang w:val="sk-SK"/>
        </w:rPr>
        <w:t>442 296 981 €,</w:t>
      </w:r>
      <w:r w:rsidRPr="007E37B8">
        <w:rPr>
          <w:rStyle w:val="Zoznam1CharChar"/>
          <w:lang w:val="sk-SK"/>
        </w:rPr>
        <w:t xml:space="preserve"> to predstavuje </w:t>
      </w:r>
      <w:r w:rsidRPr="007E37B8">
        <w:rPr>
          <w:rStyle w:val="Zoznam1CharChar"/>
          <w:b/>
          <w:lang w:val="sk-SK"/>
        </w:rPr>
        <w:t xml:space="preserve">nárast o 6 828 146 €. </w:t>
      </w:r>
      <w:r w:rsidRPr="007E37B8">
        <w:rPr>
          <w:rStyle w:val="Zoznam1CharChar"/>
          <w:lang w:val="sk-SK"/>
        </w:rPr>
        <w:t>Zvýšenie finančných prostriedkov predstavovala valorizácia platov v zmysle Nariadenia vlády SR č. 393/2014 o 5 828 146 € a navýšenie schváleného rozpočtu o 1 000 </w:t>
      </w:r>
      <w:proofErr w:type="spellStart"/>
      <w:r w:rsidRPr="007E37B8">
        <w:rPr>
          <w:rStyle w:val="Zoznam1CharChar"/>
          <w:lang w:val="sk-SK"/>
        </w:rPr>
        <w:t>000</w:t>
      </w:r>
      <w:proofErr w:type="spellEnd"/>
      <w:r w:rsidRPr="007E37B8">
        <w:rPr>
          <w:rStyle w:val="Zoznam1CharChar"/>
          <w:lang w:val="sk-SK"/>
        </w:rPr>
        <w:t xml:space="preserve"> € na podporu návratu odborníkov zo zahraničia na Slovensko.</w:t>
      </w:r>
    </w:p>
    <w:p w:rsidR="002E5942" w:rsidRPr="007E37B8" w:rsidRDefault="002E5942" w:rsidP="00123D59">
      <w:pPr>
        <w:pStyle w:val="Zoznam1"/>
      </w:pPr>
      <w:r w:rsidRPr="007E37B8">
        <w:rPr>
          <w:rStyle w:val="Zoznam1CharChar"/>
          <w:lang w:val="sk-SK"/>
        </w:rPr>
        <w:t>Vyčlenená suma</w:t>
      </w:r>
      <w:r w:rsidRPr="007E37B8">
        <w:rPr>
          <w:rStyle w:val="Zoznam1CharChar"/>
          <w:b/>
          <w:bCs/>
          <w:lang w:val="sk-SK"/>
        </w:rPr>
        <w:t xml:space="preserve"> </w:t>
      </w:r>
      <w:r w:rsidRPr="007E37B8">
        <w:rPr>
          <w:rStyle w:val="Zoznam1CharChar"/>
          <w:b/>
          <w:lang w:val="sk-SK"/>
        </w:rPr>
        <w:t xml:space="preserve">449 125 127 </w:t>
      </w:r>
      <w:r w:rsidRPr="007E37B8">
        <w:rPr>
          <w:rStyle w:val="Zoznam1CharChar"/>
          <w:b/>
          <w:bCs/>
          <w:lang w:val="sk-SK"/>
        </w:rPr>
        <w:t xml:space="preserve">€ </w:t>
      </w:r>
      <w:r w:rsidRPr="007E37B8">
        <w:rPr>
          <w:rStyle w:val="Zoznam1CharChar"/>
          <w:lang w:val="sk-SK"/>
        </w:rPr>
        <w:t>pozostávala z bežných dotácií (ďalej tiež “BD”) v objeme</w:t>
      </w:r>
      <w:r w:rsidRPr="007E37B8">
        <w:rPr>
          <w:rStyle w:val="Zoznam1CharChar"/>
          <w:b/>
          <w:bCs/>
          <w:lang w:val="sk-SK"/>
        </w:rPr>
        <w:t xml:space="preserve"> </w:t>
      </w:r>
      <w:r w:rsidRPr="007E37B8">
        <w:rPr>
          <w:rStyle w:val="Zoznam1CharChar"/>
          <w:bCs/>
          <w:lang w:val="sk-SK"/>
        </w:rPr>
        <w:t>441 425 127 €</w:t>
      </w:r>
      <w:r w:rsidRPr="007E37B8">
        <w:rPr>
          <w:rStyle w:val="Zoznam1CharChar"/>
          <w:b/>
          <w:bCs/>
          <w:lang w:val="sk-SK"/>
        </w:rPr>
        <w:t xml:space="preserve"> </w:t>
      </w:r>
      <w:r w:rsidRPr="007E37B8">
        <w:rPr>
          <w:rStyle w:val="Zoznam1CharChar"/>
          <w:lang w:val="sk-SK"/>
        </w:rPr>
        <w:t>a kapitálových dotácií (ďalej tiež “KD”) v objeme 7 700 000 </w:t>
      </w:r>
      <w:r w:rsidRPr="007E37B8">
        <w:rPr>
          <w:rStyle w:val="Zoznam1CharChar"/>
          <w:bCs/>
          <w:lang w:val="sk-SK"/>
        </w:rPr>
        <w:t>€</w:t>
      </w:r>
      <w:r w:rsidRPr="007E37B8">
        <w:t xml:space="preserve">. </w:t>
      </w:r>
    </w:p>
    <w:p w:rsidR="002E5942" w:rsidRPr="007E37B8" w:rsidRDefault="002E5942" w:rsidP="00123D59">
      <w:pPr>
        <w:pStyle w:val="Zoznam1"/>
      </w:pPr>
      <w:r w:rsidRPr="007E37B8">
        <w:t xml:space="preserve">Okrem dotácií verejným vysokým školám, ktoré boli rozpočtované v programe </w:t>
      </w:r>
      <w:r w:rsidRPr="007E37B8">
        <w:rPr>
          <w:b/>
          <w:bCs/>
          <w:iCs/>
        </w:rPr>
        <w:t xml:space="preserve">077, </w:t>
      </w:r>
      <w:r w:rsidRPr="007E37B8">
        <w:rPr>
          <w:bCs/>
          <w:iCs/>
        </w:rPr>
        <w:t>získali verejné vysoké školy</w:t>
      </w:r>
      <w:r w:rsidRPr="007E37B8">
        <w:rPr>
          <w:b/>
          <w:bCs/>
          <w:i/>
          <w:iCs/>
        </w:rPr>
        <w:t xml:space="preserve"> </w:t>
      </w:r>
      <w:r w:rsidRPr="007E37B8">
        <w:rPr>
          <w:bCs/>
          <w:iCs/>
        </w:rPr>
        <w:t>ď</w:t>
      </w:r>
      <w:r w:rsidRPr="007E37B8">
        <w:t xml:space="preserve">alšie finančné prostriedky zo štátneho rozpočtu prostredníctvom kapitoly ministerstva v objeme </w:t>
      </w:r>
      <w:r w:rsidRPr="007E37B8">
        <w:rPr>
          <w:b/>
        </w:rPr>
        <w:t>14 209 091 €</w:t>
      </w:r>
      <w:r w:rsidRPr="007E37B8">
        <w:t xml:space="preserve"> </w:t>
      </w:r>
      <w:r w:rsidRPr="007E37B8">
        <w:rPr>
          <w:b/>
        </w:rPr>
        <w:t>z národného programu rozvoja vedy a techniky</w:t>
      </w:r>
      <w:r w:rsidRPr="007E37B8">
        <w:t xml:space="preserve">, z toho objem </w:t>
      </w:r>
      <w:r w:rsidRPr="007E37B8">
        <w:rPr>
          <w:b/>
        </w:rPr>
        <w:t>13 504 991 €</w:t>
      </w:r>
      <w:r w:rsidRPr="007E37B8">
        <w:t xml:space="preserve"> získali verejné vysoké školy na výskumné projekty </w:t>
      </w:r>
      <w:r w:rsidRPr="007E37B8">
        <w:rPr>
          <w:b/>
          <w:bCs/>
        </w:rPr>
        <w:t>z</w:t>
      </w:r>
      <w:r w:rsidR="00B717CB">
        <w:rPr>
          <w:b/>
          <w:bCs/>
        </w:rPr>
        <w:t> </w:t>
      </w:r>
      <w:r w:rsidRPr="007E37B8">
        <w:rPr>
          <w:b/>
          <w:bCs/>
        </w:rPr>
        <w:t>APVV</w:t>
      </w:r>
      <w:r w:rsidR="00B717CB">
        <w:rPr>
          <w:bCs/>
        </w:rPr>
        <w:t xml:space="preserve"> (so zohľadnením neskorších </w:t>
      </w:r>
      <w:proofErr w:type="spellStart"/>
      <w:r w:rsidR="00B717CB">
        <w:rPr>
          <w:bCs/>
        </w:rPr>
        <w:t>vratiek</w:t>
      </w:r>
      <w:proofErr w:type="spellEnd"/>
      <w:r w:rsidR="00B717CB">
        <w:rPr>
          <w:bCs/>
        </w:rPr>
        <w:t>)</w:t>
      </w:r>
      <w:r w:rsidRPr="007E37B8">
        <w:rPr>
          <w:b/>
          <w:bCs/>
        </w:rPr>
        <w:t xml:space="preserve"> </w:t>
      </w:r>
      <w:r w:rsidRPr="00B717CB">
        <w:rPr>
          <w:bCs/>
        </w:rPr>
        <w:t>a</w:t>
      </w:r>
      <w:r w:rsidRPr="007E37B8">
        <w:t xml:space="preserve"> objem </w:t>
      </w:r>
      <w:r w:rsidRPr="007E37B8">
        <w:rPr>
          <w:b/>
        </w:rPr>
        <w:t xml:space="preserve">704 100 € </w:t>
      </w:r>
      <w:r w:rsidRPr="007E37B8">
        <w:t xml:space="preserve">z programu </w:t>
      </w:r>
      <w:r w:rsidRPr="007E37B8">
        <w:rPr>
          <w:b/>
        </w:rPr>
        <w:t>06K 12 Koordinácia prierezových aktivít štátnej vednej a technickej politiky.</w:t>
      </w:r>
    </w:p>
    <w:p w:rsidR="002E5942" w:rsidRPr="007E37B8" w:rsidRDefault="002E5942" w:rsidP="00123D59">
      <w:pPr>
        <w:pStyle w:val="Zoznam1"/>
      </w:pPr>
      <w:r w:rsidRPr="007E37B8">
        <w:t>V rámci medzirezortného podprogramu 05T 08 -</w:t>
      </w:r>
      <w:r w:rsidRPr="007E37B8">
        <w:rPr>
          <w:b/>
          <w:bCs/>
        </w:rPr>
        <w:t xml:space="preserve"> Oficiálna rozvojová pomoc</w:t>
      </w:r>
      <w:r w:rsidRPr="007E37B8">
        <w:t xml:space="preserve"> boli v roku 2015 poskytnuté verejným vysokým školám finančné prostriedky v objeme</w:t>
      </w:r>
      <w:r w:rsidRPr="007E37B8">
        <w:rPr>
          <w:b/>
        </w:rPr>
        <w:t xml:space="preserve"> 1</w:t>
      </w:r>
      <w:r w:rsidR="00B22D0F" w:rsidRPr="007E37B8">
        <w:rPr>
          <w:b/>
        </w:rPr>
        <w:t> </w:t>
      </w:r>
      <w:r w:rsidRPr="007E37B8">
        <w:rPr>
          <w:b/>
        </w:rPr>
        <w:t>866</w:t>
      </w:r>
      <w:r w:rsidR="00B22D0F" w:rsidRPr="007E37B8">
        <w:rPr>
          <w:b/>
        </w:rPr>
        <w:t> </w:t>
      </w:r>
      <w:r w:rsidRPr="007E37B8">
        <w:rPr>
          <w:b/>
        </w:rPr>
        <w:t>130 €</w:t>
      </w:r>
      <w:r w:rsidRPr="007E37B8">
        <w:t xml:space="preserve"> a v podprograme 021 02 03 -</w:t>
      </w:r>
      <w:r w:rsidRPr="007E37B8">
        <w:rPr>
          <w:b/>
        </w:rPr>
        <w:t xml:space="preserve"> Zabezpečenie mobilít a záväzkov v oblasti vzdelávania</w:t>
      </w:r>
      <w:r w:rsidRPr="007E37B8">
        <w:t xml:space="preserve"> v objeme</w:t>
      </w:r>
      <w:r w:rsidRPr="007E37B8">
        <w:rPr>
          <w:b/>
        </w:rPr>
        <w:t xml:space="preserve"> 947 735 €.</w:t>
      </w:r>
    </w:p>
    <w:p w:rsidR="00E238CE" w:rsidRPr="007E37B8" w:rsidRDefault="002E5942">
      <w:pPr>
        <w:pStyle w:val="Zoznam1"/>
      </w:pPr>
      <w:r w:rsidRPr="007E37B8">
        <w:lastRenderedPageBreak/>
        <w:t xml:space="preserve">Okrem uvedeného získali v roku 2015 verejné vysoké školy finančné prostriedky na projektoch podporovaných </w:t>
      </w:r>
      <w:r w:rsidRPr="007E37B8">
        <w:rPr>
          <w:b/>
          <w:bCs/>
        </w:rPr>
        <w:t>z Európskej únie</w:t>
      </w:r>
      <w:r w:rsidRPr="007E37B8">
        <w:t xml:space="preserve"> (v Operačnom programe Vzdelávanie v objeme </w:t>
      </w:r>
      <w:r w:rsidRPr="007E37B8">
        <w:rPr>
          <w:b/>
        </w:rPr>
        <w:t>16</w:t>
      </w:r>
      <w:r w:rsidR="00B22D0F" w:rsidRPr="007E37B8">
        <w:rPr>
          <w:b/>
        </w:rPr>
        <w:t> </w:t>
      </w:r>
      <w:r w:rsidRPr="007E37B8">
        <w:rPr>
          <w:b/>
        </w:rPr>
        <w:t>947</w:t>
      </w:r>
      <w:r w:rsidR="00B22D0F" w:rsidRPr="007E37B8">
        <w:rPr>
          <w:b/>
        </w:rPr>
        <w:t> </w:t>
      </w:r>
      <w:r w:rsidRPr="007E37B8">
        <w:rPr>
          <w:b/>
        </w:rPr>
        <w:t>931</w:t>
      </w:r>
      <w:r w:rsidR="00B22D0F" w:rsidRPr="007E37B8">
        <w:rPr>
          <w:b/>
        </w:rPr>
        <w:t> </w:t>
      </w:r>
      <w:r w:rsidRPr="007E37B8">
        <w:rPr>
          <w:b/>
        </w:rPr>
        <w:t xml:space="preserve">€ </w:t>
      </w:r>
      <w:r w:rsidRPr="007E37B8">
        <w:t xml:space="preserve">a v Operačnom programe Výskum a vývoj </w:t>
      </w:r>
      <w:r w:rsidRPr="00F641AC">
        <w:rPr>
          <w:b/>
        </w:rPr>
        <w:t>288 421 720 €</w:t>
      </w:r>
      <w:r w:rsidRPr="007E37B8">
        <w:t>).</w:t>
      </w:r>
      <w:r w:rsidR="00E238CE" w:rsidRPr="007E37B8">
        <w:t xml:space="preserve"> </w:t>
      </w:r>
    </w:p>
    <w:p w:rsidR="002E5942" w:rsidRPr="007E37B8" w:rsidRDefault="002E5942">
      <w:pPr>
        <w:pStyle w:val="Zoznam1"/>
      </w:pPr>
      <w:r w:rsidRPr="007E37B8">
        <w:t xml:space="preserve">Dotácie v programe </w:t>
      </w:r>
      <w:r w:rsidRPr="007E37B8">
        <w:rPr>
          <w:b/>
          <w:bCs/>
          <w:i/>
          <w:iCs/>
        </w:rPr>
        <w:t>077 - Vysokoškolské vzdelávanie a veda, sociálna podpora študentov vysokých škôl</w:t>
      </w:r>
      <w:r w:rsidRPr="007E37B8">
        <w:t xml:space="preserve"> boli rozdelené verejným vysokým školám v súlade s programovou štruktúrou do podprogramov a prvkov nasledovne: </w:t>
      </w:r>
    </w:p>
    <w:p w:rsidR="002E5942" w:rsidRPr="007E37B8" w:rsidRDefault="002E5942" w:rsidP="002E5942">
      <w:pPr>
        <w:numPr>
          <w:ilvl w:val="1"/>
          <w:numId w:val="2"/>
        </w:numPr>
        <w:spacing w:after="120"/>
        <w:jc w:val="both"/>
      </w:pPr>
      <w:r w:rsidRPr="007E37B8">
        <w:t xml:space="preserve">podprogram </w:t>
      </w:r>
      <w:r w:rsidRPr="007E37B8">
        <w:rPr>
          <w:i/>
          <w:iCs/>
        </w:rPr>
        <w:t>077 11 – Poskytovanie vysokoškolského vzdelávania a zabezpečenie prevádzky vysokých škôl</w:t>
      </w:r>
      <w:r w:rsidRPr="007E37B8">
        <w:t xml:space="preserve"> – </w:t>
      </w:r>
      <w:r w:rsidRPr="007E37B8">
        <w:rPr>
          <w:b/>
        </w:rPr>
        <w:t>243</w:t>
      </w:r>
      <w:r w:rsidR="00B22D0F" w:rsidRPr="007E37B8">
        <w:rPr>
          <w:b/>
        </w:rPr>
        <w:t> </w:t>
      </w:r>
      <w:r w:rsidRPr="007E37B8">
        <w:rPr>
          <w:b/>
        </w:rPr>
        <w:t>902</w:t>
      </w:r>
      <w:r w:rsidR="00B22D0F" w:rsidRPr="007E37B8">
        <w:rPr>
          <w:b/>
        </w:rPr>
        <w:t> </w:t>
      </w:r>
      <w:r w:rsidRPr="007E37B8">
        <w:rPr>
          <w:b/>
        </w:rPr>
        <w:t>756 €</w:t>
      </w:r>
      <w:r w:rsidRPr="007E37B8">
        <w:t xml:space="preserve"> (BD 236</w:t>
      </w:r>
      <w:r w:rsidR="00B22D0F" w:rsidRPr="007E37B8">
        <w:t> </w:t>
      </w:r>
      <w:r w:rsidRPr="007E37B8">
        <w:t>902</w:t>
      </w:r>
      <w:r w:rsidR="00B22D0F" w:rsidRPr="007E37B8">
        <w:t> </w:t>
      </w:r>
      <w:r w:rsidRPr="007E37B8">
        <w:t>756 €, KD 7</w:t>
      </w:r>
      <w:r w:rsidR="00B22D0F" w:rsidRPr="007E37B8">
        <w:t> </w:t>
      </w:r>
      <w:r w:rsidRPr="007E37B8">
        <w:t>000</w:t>
      </w:r>
      <w:r w:rsidR="00B22D0F" w:rsidRPr="007E37B8">
        <w:t> </w:t>
      </w:r>
      <w:proofErr w:type="spellStart"/>
      <w:r w:rsidRPr="007E37B8">
        <w:t>000</w:t>
      </w:r>
      <w:proofErr w:type="spellEnd"/>
      <w:r w:rsidRPr="007E37B8">
        <w:t xml:space="preserve"> €), </w:t>
      </w:r>
    </w:p>
    <w:p w:rsidR="002E5942" w:rsidRPr="007E37B8" w:rsidRDefault="002E5942" w:rsidP="002E5942">
      <w:pPr>
        <w:numPr>
          <w:ilvl w:val="1"/>
          <w:numId w:val="2"/>
        </w:numPr>
        <w:spacing w:after="120"/>
        <w:jc w:val="both"/>
      </w:pPr>
      <w:r w:rsidRPr="007E37B8">
        <w:t xml:space="preserve">podprogram </w:t>
      </w:r>
      <w:r w:rsidRPr="007E37B8">
        <w:rPr>
          <w:i/>
          <w:iCs/>
        </w:rPr>
        <w:t>077 12 – Vysokoškolská veda a technika</w:t>
      </w:r>
      <w:r w:rsidRPr="007E37B8">
        <w:rPr>
          <w:b/>
          <w:bCs/>
        </w:rPr>
        <w:t xml:space="preserve"> –</w:t>
      </w:r>
      <w:r w:rsidRPr="007E37B8">
        <w:t xml:space="preserve"> </w:t>
      </w:r>
      <w:r w:rsidRPr="007E37B8">
        <w:rPr>
          <w:b/>
        </w:rPr>
        <w:t>147</w:t>
      </w:r>
      <w:r w:rsidR="00B22D0F" w:rsidRPr="007E37B8">
        <w:rPr>
          <w:b/>
        </w:rPr>
        <w:t> </w:t>
      </w:r>
      <w:r w:rsidRPr="007E37B8">
        <w:rPr>
          <w:b/>
        </w:rPr>
        <w:t>263</w:t>
      </w:r>
      <w:r w:rsidR="00B22D0F" w:rsidRPr="007E37B8">
        <w:rPr>
          <w:b/>
        </w:rPr>
        <w:t> </w:t>
      </w:r>
      <w:r w:rsidRPr="007E37B8">
        <w:rPr>
          <w:b/>
        </w:rPr>
        <w:t>643</w:t>
      </w:r>
      <w:r w:rsidR="00B22D0F" w:rsidRPr="007E37B8">
        <w:rPr>
          <w:b/>
        </w:rPr>
        <w:t> </w:t>
      </w:r>
      <w:r w:rsidRPr="007E37B8">
        <w:rPr>
          <w:b/>
        </w:rPr>
        <w:t>€</w:t>
      </w:r>
      <w:r w:rsidRPr="007E37B8">
        <w:t xml:space="preserve"> (BD 147</w:t>
      </w:r>
      <w:r w:rsidR="00B22D0F" w:rsidRPr="007E37B8">
        <w:t> </w:t>
      </w:r>
      <w:r w:rsidRPr="007E37B8">
        <w:t>263</w:t>
      </w:r>
      <w:r w:rsidR="00B22D0F" w:rsidRPr="007E37B8">
        <w:t> </w:t>
      </w:r>
      <w:r w:rsidRPr="007E37B8">
        <w:t>643 €, KD 0 €). V tom:</w:t>
      </w:r>
    </w:p>
    <w:p w:rsidR="002E5942" w:rsidRPr="007E37B8" w:rsidRDefault="002E5942" w:rsidP="002E5942">
      <w:pPr>
        <w:numPr>
          <w:ilvl w:val="2"/>
          <w:numId w:val="2"/>
        </w:numPr>
        <w:spacing w:after="120"/>
        <w:jc w:val="both"/>
      </w:pPr>
      <w:r w:rsidRPr="007E37B8">
        <w:t xml:space="preserve">prvok </w:t>
      </w:r>
      <w:r w:rsidRPr="007E37B8">
        <w:rPr>
          <w:i/>
          <w:iCs/>
        </w:rPr>
        <w:t>077 12 01 – Prevádzka a rozvoj infraštruktúry pre výskum a vývoj</w:t>
      </w:r>
      <w:r w:rsidRPr="007E37B8">
        <w:t xml:space="preserve"> – </w:t>
      </w:r>
      <w:r w:rsidRPr="007E37B8">
        <w:rPr>
          <w:b/>
        </w:rPr>
        <w:t>135</w:t>
      </w:r>
      <w:r w:rsidR="00B22D0F" w:rsidRPr="007E37B8">
        <w:rPr>
          <w:b/>
        </w:rPr>
        <w:t> </w:t>
      </w:r>
      <w:r w:rsidRPr="007E37B8">
        <w:rPr>
          <w:b/>
        </w:rPr>
        <w:t>363</w:t>
      </w:r>
      <w:r w:rsidR="00B22D0F" w:rsidRPr="007E37B8">
        <w:rPr>
          <w:b/>
        </w:rPr>
        <w:t> </w:t>
      </w:r>
      <w:r w:rsidRPr="007E37B8">
        <w:rPr>
          <w:b/>
        </w:rPr>
        <w:t xml:space="preserve">643 € </w:t>
      </w:r>
      <w:r w:rsidRPr="007E37B8">
        <w:t>(BD 135 363 643 €, KD 0 €),</w:t>
      </w:r>
    </w:p>
    <w:p w:rsidR="002E5942" w:rsidRPr="007E37B8" w:rsidRDefault="002E5942" w:rsidP="002E5942">
      <w:pPr>
        <w:numPr>
          <w:ilvl w:val="2"/>
          <w:numId w:val="2"/>
        </w:numPr>
        <w:spacing w:after="120"/>
        <w:jc w:val="both"/>
      </w:pPr>
      <w:r w:rsidRPr="007E37B8">
        <w:t xml:space="preserve">prvok </w:t>
      </w:r>
      <w:r w:rsidRPr="007E37B8">
        <w:rPr>
          <w:i/>
          <w:iCs/>
        </w:rPr>
        <w:t>077 12 02 – Úlohy základného výskumu na vysokých školách iniciované riešiteľmi (VEGA)</w:t>
      </w:r>
      <w:r w:rsidRPr="007E37B8">
        <w:t xml:space="preserve"> – </w:t>
      </w:r>
      <w:r w:rsidRPr="007E37B8">
        <w:rPr>
          <w:b/>
        </w:rPr>
        <w:t>9</w:t>
      </w:r>
      <w:r w:rsidR="00B22D0F" w:rsidRPr="007E37B8">
        <w:rPr>
          <w:b/>
        </w:rPr>
        <w:t> </w:t>
      </w:r>
      <w:r w:rsidRPr="007E37B8">
        <w:rPr>
          <w:b/>
        </w:rPr>
        <w:t>400</w:t>
      </w:r>
      <w:r w:rsidR="00B22D0F" w:rsidRPr="007E37B8">
        <w:rPr>
          <w:b/>
        </w:rPr>
        <w:t> </w:t>
      </w:r>
      <w:r w:rsidRPr="007E37B8">
        <w:rPr>
          <w:b/>
        </w:rPr>
        <w:t>000 €</w:t>
      </w:r>
      <w:r w:rsidRPr="007E37B8">
        <w:t xml:space="preserve"> (</w:t>
      </w:r>
      <w:r w:rsidRPr="007E37B8">
        <w:rPr>
          <w:i/>
        </w:rPr>
        <w:t>vrátane dotácie pre MLC</w:t>
      </w:r>
      <w:r w:rsidRPr="007E37B8">
        <w:t>) (BD 9</w:t>
      </w:r>
      <w:r w:rsidR="00B22D0F" w:rsidRPr="007E37B8">
        <w:t> </w:t>
      </w:r>
      <w:r w:rsidRPr="007E37B8">
        <w:t>400</w:t>
      </w:r>
      <w:r w:rsidR="00B22D0F" w:rsidRPr="007E37B8">
        <w:t> </w:t>
      </w:r>
      <w:r w:rsidRPr="007E37B8">
        <w:t>000 €, KD</w:t>
      </w:r>
      <w:r w:rsidR="00B22D0F" w:rsidRPr="007E37B8">
        <w:t> </w:t>
      </w:r>
      <w:r w:rsidRPr="007E37B8">
        <w:t>0 €),</w:t>
      </w:r>
    </w:p>
    <w:p w:rsidR="002E5942" w:rsidRPr="007E37B8" w:rsidRDefault="002E5942" w:rsidP="002E5942">
      <w:pPr>
        <w:numPr>
          <w:ilvl w:val="2"/>
          <w:numId w:val="2"/>
        </w:numPr>
        <w:spacing w:after="120"/>
        <w:jc w:val="both"/>
      </w:pPr>
      <w:r w:rsidRPr="007E37B8">
        <w:t xml:space="preserve">prvok </w:t>
      </w:r>
      <w:r w:rsidRPr="007E37B8">
        <w:rPr>
          <w:i/>
          <w:iCs/>
        </w:rPr>
        <w:t>077 12 03 – Aplikovaný výskum na vysokých školách pre potreby praxe</w:t>
      </w:r>
      <w:r w:rsidRPr="007E37B8">
        <w:t xml:space="preserve"> – </w:t>
      </w:r>
      <w:r w:rsidRPr="007E37B8">
        <w:rPr>
          <w:b/>
        </w:rPr>
        <w:t>0 €</w:t>
      </w:r>
      <w:r w:rsidRPr="007E37B8">
        <w:t xml:space="preserve"> (BD 0 €, KD 0 €),</w:t>
      </w:r>
    </w:p>
    <w:p w:rsidR="002E5942" w:rsidRPr="007E37B8" w:rsidRDefault="002E5942" w:rsidP="002E5942">
      <w:pPr>
        <w:numPr>
          <w:ilvl w:val="2"/>
          <w:numId w:val="2"/>
        </w:numPr>
        <w:spacing w:after="120"/>
        <w:jc w:val="both"/>
      </w:pPr>
      <w:r w:rsidRPr="007E37B8">
        <w:t xml:space="preserve">prvok </w:t>
      </w:r>
      <w:r w:rsidRPr="007E37B8">
        <w:rPr>
          <w:i/>
          <w:iCs/>
        </w:rPr>
        <w:t>077 12 04 – Medzinárodná vedecká a vedecko-technická spolupráca vysokých škôl</w:t>
      </w:r>
      <w:r w:rsidRPr="007E37B8">
        <w:t xml:space="preserve"> – </w:t>
      </w:r>
      <w:r w:rsidRPr="007E37B8">
        <w:rPr>
          <w:b/>
        </w:rPr>
        <w:t>0 €</w:t>
      </w:r>
      <w:r w:rsidRPr="007E37B8">
        <w:t xml:space="preserve"> (BD 0 €, KD 0 €),</w:t>
      </w:r>
    </w:p>
    <w:p w:rsidR="002E5942" w:rsidRPr="007E37B8" w:rsidRDefault="002E5942" w:rsidP="002E5942">
      <w:pPr>
        <w:numPr>
          <w:ilvl w:val="2"/>
          <w:numId w:val="2"/>
        </w:numPr>
        <w:spacing w:after="120"/>
        <w:jc w:val="both"/>
      </w:pPr>
      <w:r w:rsidRPr="007E37B8">
        <w:t xml:space="preserve">prvok </w:t>
      </w:r>
      <w:r w:rsidRPr="007E37B8">
        <w:rPr>
          <w:i/>
          <w:iCs/>
        </w:rPr>
        <w:t>077 12 05 – Úlohy výskumu a vývoja na vysokých školách pre rozvoj školstva v stanovených oblastiach iniciované riešiteľmi (KEGA)</w:t>
      </w:r>
      <w:r w:rsidRPr="007E37B8">
        <w:t xml:space="preserve"> – </w:t>
      </w:r>
      <w:r w:rsidRPr="00D55FE3">
        <w:rPr>
          <w:b/>
        </w:rPr>
        <w:t>2</w:t>
      </w:r>
      <w:r w:rsidR="00B22D0F" w:rsidRPr="00D55FE3">
        <w:rPr>
          <w:b/>
        </w:rPr>
        <w:t> </w:t>
      </w:r>
      <w:r w:rsidRPr="007E37B8">
        <w:rPr>
          <w:b/>
        </w:rPr>
        <w:t>500</w:t>
      </w:r>
      <w:r w:rsidR="00B22D0F" w:rsidRPr="007E37B8">
        <w:rPr>
          <w:b/>
        </w:rPr>
        <w:t> </w:t>
      </w:r>
      <w:r w:rsidRPr="007E37B8">
        <w:rPr>
          <w:b/>
        </w:rPr>
        <w:t>000 €</w:t>
      </w:r>
      <w:r w:rsidRPr="007E37B8">
        <w:t xml:space="preserve"> (BD 2 500 000 €, KD 0 €),</w:t>
      </w:r>
    </w:p>
    <w:p w:rsidR="002E5942" w:rsidRPr="007E37B8" w:rsidRDefault="002E5942" w:rsidP="002E5942">
      <w:pPr>
        <w:numPr>
          <w:ilvl w:val="1"/>
          <w:numId w:val="2"/>
        </w:numPr>
        <w:spacing w:after="120"/>
        <w:jc w:val="both"/>
      </w:pPr>
      <w:r w:rsidRPr="007E37B8">
        <w:t xml:space="preserve">program </w:t>
      </w:r>
      <w:r w:rsidRPr="007E37B8">
        <w:rPr>
          <w:i/>
          <w:iCs/>
        </w:rPr>
        <w:t>077 13 – Rozvoj vysokého  školstva</w:t>
      </w:r>
      <w:r w:rsidRPr="007E37B8">
        <w:t xml:space="preserve"> – </w:t>
      </w:r>
      <w:r w:rsidRPr="007E37B8">
        <w:rPr>
          <w:b/>
        </w:rPr>
        <w:t>1 500 000 €</w:t>
      </w:r>
      <w:r w:rsidRPr="007E37B8">
        <w:t xml:space="preserve"> (BD 800 000 €, KD 700</w:t>
      </w:r>
      <w:r w:rsidR="00B22D0F" w:rsidRPr="007E37B8">
        <w:t> </w:t>
      </w:r>
      <w:r w:rsidRPr="007E37B8">
        <w:t>000 €,),</w:t>
      </w:r>
    </w:p>
    <w:p w:rsidR="002E5942" w:rsidRPr="007E37B8" w:rsidRDefault="002E5942" w:rsidP="002E5942">
      <w:pPr>
        <w:numPr>
          <w:ilvl w:val="1"/>
          <w:numId w:val="2"/>
        </w:numPr>
        <w:spacing w:after="120"/>
        <w:jc w:val="both"/>
      </w:pPr>
      <w:r w:rsidRPr="007E37B8">
        <w:t xml:space="preserve">podprogram </w:t>
      </w:r>
      <w:r w:rsidRPr="007E37B8">
        <w:rPr>
          <w:i/>
          <w:iCs/>
        </w:rPr>
        <w:t>077 15 – Sociálna podpora študentov vysokých škôl</w:t>
      </w:r>
      <w:r w:rsidRPr="007E37B8">
        <w:t xml:space="preserve"> – </w:t>
      </w:r>
      <w:r w:rsidRPr="007E37B8">
        <w:rPr>
          <w:b/>
        </w:rPr>
        <w:t>56</w:t>
      </w:r>
      <w:r w:rsidR="00B22D0F" w:rsidRPr="007E37B8">
        <w:rPr>
          <w:b/>
        </w:rPr>
        <w:t> </w:t>
      </w:r>
      <w:r w:rsidRPr="007E37B8">
        <w:rPr>
          <w:b/>
        </w:rPr>
        <w:t>458</w:t>
      </w:r>
      <w:r w:rsidR="00B22D0F" w:rsidRPr="007E37B8">
        <w:rPr>
          <w:b/>
        </w:rPr>
        <w:t> </w:t>
      </w:r>
      <w:r w:rsidRPr="007E37B8">
        <w:rPr>
          <w:b/>
        </w:rPr>
        <w:t>728</w:t>
      </w:r>
      <w:r w:rsidRPr="007E37B8">
        <w:t xml:space="preserve"> </w:t>
      </w:r>
      <w:r w:rsidRPr="007E37B8">
        <w:rPr>
          <w:b/>
        </w:rPr>
        <w:t>€</w:t>
      </w:r>
      <w:r w:rsidRPr="007E37B8">
        <w:t xml:space="preserve"> (BD</w:t>
      </w:r>
      <w:r w:rsidR="00B22D0F" w:rsidRPr="007E37B8">
        <w:t> </w:t>
      </w:r>
      <w:r w:rsidRPr="007E37B8">
        <w:t>56 458 728 €),</w:t>
      </w:r>
    </w:p>
    <w:p w:rsidR="002E5942" w:rsidRPr="007E37B8" w:rsidRDefault="002E5942" w:rsidP="002E5942">
      <w:pPr>
        <w:numPr>
          <w:ilvl w:val="2"/>
          <w:numId w:val="2"/>
        </w:numPr>
        <w:spacing w:after="120"/>
        <w:jc w:val="both"/>
      </w:pPr>
      <w:r w:rsidRPr="007E37B8">
        <w:t xml:space="preserve">prvok </w:t>
      </w:r>
      <w:r w:rsidRPr="007E37B8">
        <w:rPr>
          <w:i/>
          <w:iCs/>
        </w:rPr>
        <w:t xml:space="preserve">077 15 01 – Sociálne štipendiá </w:t>
      </w:r>
      <w:r w:rsidRPr="007E37B8">
        <w:t>–</w:t>
      </w:r>
      <w:r w:rsidRPr="007E37B8">
        <w:rPr>
          <w:b/>
        </w:rPr>
        <w:t xml:space="preserve">25 000 </w:t>
      </w:r>
      <w:proofErr w:type="spellStart"/>
      <w:r w:rsidRPr="007E37B8">
        <w:rPr>
          <w:b/>
        </w:rPr>
        <w:t>000</w:t>
      </w:r>
      <w:proofErr w:type="spellEnd"/>
      <w:r w:rsidRPr="007E37B8">
        <w:rPr>
          <w:b/>
        </w:rPr>
        <w:t xml:space="preserve"> €</w:t>
      </w:r>
      <w:r w:rsidRPr="007E37B8">
        <w:t xml:space="preserve"> (BD 25 000 </w:t>
      </w:r>
      <w:proofErr w:type="spellStart"/>
      <w:r w:rsidRPr="007E37B8">
        <w:t>000</w:t>
      </w:r>
      <w:proofErr w:type="spellEnd"/>
      <w:r w:rsidRPr="007E37B8">
        <w:t xml:space="preserve"> €),</w:t>
      </w:r>
    </w:p>
    <w:p w:rsidR="002E5942" w:rsidRPr="007E37B8" w:rsidRDefault="002E5942" w:rsidP="002E5942">
      <w:pPr>
        <w:numPr>
          <w:ilvl w:val="2"/>
          <w:numId w:val="2"/>
        </w:numPr>
        <w:spacing w:after="120"/>
        <w:jc w:val="both"/>
      </w:pPr>
      <w:r w:rsidRPr="007E37B8">
        <w:t xml:space="preserve">prvok </w:t>
      </w:r>
      <w:r w:rsidRPr="007E37B8">
        <w:rPr>
          <w:i/>
          <w:iCs/>
        </w:rPr>
        <w:t xml:space="preserve">077 15 02 – Motivačné  štipendiá </w:t>
      </w:r>
      <w:r w:rsidRPr="007E37B8">
        <w:t xml:space="preserve">– </w:t>
      </w:r>
      <w:r w:rsidRPr="007E37B8">
        <w:rPr>
          <w:b/>
        </w:rPr>
        <w:t>8 318 468 €</w:t>
      </w:r>
      <w:r w:rsidRPr="007E37B8">
        <w:t xml:space="preserve"> (BD 8 318 468 €),</w:t>
      </w:r>
    </w:p>
    <w:p w:rsidR="002E5942" w:rsidRPr="007E37B8" w:rsidRDefault="002E5942" w:rsidP="002E5942">
      <w:pPr>
        <w:numPr>
          <w:ilvl w:val="2"/>
          <w:numId w:val="2"/>
        </w:numPr>
        <w:spacing w:after="120"/>
        <w:jc w:val="both"/>
      </w:pPr>
      <w:r w:rsidRPr="007E37B8">
        <w:t xml:space="preserve"> prvok </w:t>
      </w:r>
      <w:r w:rsidRPr="007E37B8">
        <w:rPr>
          <w:i/>
          <w:iCs/>
        </w:rPr>
        <w:t>077 15 03 – Podpora stravovania, ubytovania, športových a kultúrnych aktivít študentov a pastoračných centier</w:t>
      </w:r>
      <w:r w:rsidRPr="007E37B8">
        <w:t xml:space="preserve"> – </w:t>
      </w:r>
      <w:r w:rsidRPr="007E37B8">
        <w:rPr>
          <w:b/>
        </w:rPr>
        <w:t>23 140 260 €</w:t>
      </w:r>
      <w:r w:rsidRPr="007E37B8">
        <w:t xml:space="preserve"> (BD 23 140 260 €).</w:t>
      </w:r>
    </w:p>
    <w:p w:rsidR="002E5942" w:rsidRPr="007E37B8" w:rsidRDefault="002E5942" w:rsidP="002E5942">
      <w:pPr>
        <w:pStyle w:val="Nadpis4"/>
        <w:rPr>
          <w:lang w:val="sk-SK"/>
        </w:rPr>
      </w:pPr>
      <w:bookmarkStart w:id="73" w:name="_Toc461012176"/>
      <w:r w:rsidRPr="007E37B8">
        <w:rPr>
          <w:lang w:val="sk-SK"/>
        </w:rPr>
        <w:t>Spôsob rozdelenia dotácií zo štátneho rozpočtu verejným vysokým školám</w:t>
      </w:r>
      <w:bookmarkEnd w:id="73"/>
    </w:p>
    <w:p w:rsidR="002E5942" w:rsidRPr="007E37B8" w:rsidRDefault="002E5942" w:rsidP="00123D59">
      <w:pPr>
        <w:pStyle w:val="Zoznam1"/>
      </w:pPr>
      <w:r w:rsidRPr="007E37B8">
        <w:t>Na základe ustanovenia § 89 ods. 2 zákona pozostáva finančná podpora zo štátneho rozpočtu pre verejnú vysokú školu z nasledovných štyroch dotácií poskytovaných na základe zmluvy:</w:t>
      </w:r>
    </w:p>
    <w:p w:rsidR="002E5942" w:rsidRPr="007E37B8" w:rsidRDefault="002E5942" w:rsidP="002E5942">
      <w:pPr>
        <w:numPr>
          <w:ilvl w:val="1"/>
          <w:numId w:val="2"/>
        </w:numPr>
        <w:spacing w:after="120"/>
        <w:jc w:val="both"/>
      </w:pPr>
      <w:r w:rsidRPr="007E37B8">
        <w:t xml:space="preserve">dotácia na uskutočňovanie akreditovaných študijných programov, </w:t>
      </w:r>
    </w:p>
    <w:p w:rsidR="002E5942" w:rsidRPr="007E37B8" w:rsidRDefault="002E5942" w:rsidP="002E5942">
      <w:pPr>
        <w:numPr>
          <w:ilvl w:val="1"/>
          <w:numId w:val="2"/>
        </w:numPr>
        <w:spacing w:after="120"/>
        <w:jc w:val="both"/>
      </w:pPr>
      <w:r w:rsidRPr="007E37B8">
        <w:t>dotácia na výskumnú, vývojovú alebo umeleckú činnosť,</w:t>
      </w:r>
    </w:p>
    <w:p w:rsidR="002E5942" w:rsidRPr="007E37B8" w:rsidRDefault="002E5942" w:rsidP="002E5942">
      <w:pPr>
        <w:numPr>
          <w:ilvl w:val="1"/>
          <w:numId w:val="2"/>
        </w:numPr>
        <w:spacing w:after="120"/>
        <w:jc w:val="both"/>
      </w:pPr>
      <w:r w:rsidRPr="007E37B8">
        <w:t>dotácia na rozvoj vysokej školy,</w:t>
      </w:r>
    </w:p>
    <w:p w:rsidR="002E5942" w:rsidRPr="007E37B8" w:rsidRDefault="002E5942" w:rsidP="002E5942">
      <w:pPr>
        <w:numPr>
          <w:ilvl w:val="1"/>
          <w:numId w:val="2"/>
        </w:numPr>
        <w:spacing w:after="120"/>
        <w:jc w:val="both"/>
      </w:pPr>
      <w:r w:rsidRPr="007E37B8">
        <w:t>dotácia na sociálnu podporu študentov.</w:t>
      </w:r>
    </w:p>
    <w:p w:rsidR="002E5942" w:rsidRPr="007E37B8" w:rsidRDefault="002E5942" w:rsidP="002E5942">
      <w:pPr>
        <w:spacing w:after="120"/>
        <w:jc w:val="both"/>
      </w:pPr>
      <w:r w:rsidRPr="007E37B8">
        <w:t>Určenie výšky dotácií pre jednotlivé verejné vysoké školy sa uskutočňuje podľa každoročne aktualizovanej metodiky</w:t>
      </w:r>
      <w:r w:rsidRPr="007E37B8">
        <w:rPr>
          <w:b/>
          <w:bCs/>
        </w:rPr>
        <w:t xml:space="preserve"> </w:t>
      </w:r>
      <w:r w:rsidRPr="007E37B8">
        <w:t xml:space="preserve">rozpisu dotácií zo štátneho rozpočtu verejným vysokým školám, do ktorej ministerstvo v súlade so zákonom premieta ekonomické nástroje na podporu plnenia cieľov vlády v oblasti vysokého školstva. </w:t>
      </w:r>
    </w:p>
    <w:p w:rsidR="002E5942" w:rsidRPr="007E37B8" w:rsidRDefault="002E5942" w:rsidP="00123D59">
      <w:pPr>
        <w:pStyle w:val="Zoznam1"/>
      </w:pPr>
      <w:r w:rsidRPr="007E37B8">
        <w:lastRenderedPageBreak/>
        <w:t xml:space="preserve">Dotácia na uskutočňovanie akreditovaných študijných programov bola rozpočtovaná v podprograme </w:t>
      </w:r>
      <w:r w:rsidRPr="007E37B8">
        <w:rPr>
          <w:i/>
          <w:iCs/>
        </w:rPr>
        <w:t>077 11 – Poskytovanie vysokoškolského vzdelávania a zabezpečenie prevádzky vysokých škôl</w:t>
      </w:r>
      <w:r w:rsidRPr="007E37B8">
        <w:rPr>
          <w:b/>
          <w:bCs/>
          <w:i/>
          <w:iCs/>
        </w:rPr>
        <w:t>.</w:t>
      </w:r>
      <w:r w:rsidRPr="007E37B8">
        <w:rPr>
          <w:b/>
          <w:bCs/>
        </w:rPr>
        <w:t xml:space="preserve"> </w:t>
      </w:r>
      <w:r w:rsidRPr="007E37B8">
        <w:t>Prostredníctvom dotácie na uskutočňovanie akreditovaných študijných programov získava vysoká škola hlavnú časť finančných prostriedkov zo štátneho rozpočtu vrátane finančných prostriedkov na prevádzku a na krytie odpisov.</w:t>
      </w:r>
    </w:p>
    <w:p w:rsidR="002E5942" w:rsidRPr="007E37B8" w:rsidRDefault="002E5942" w:rsidP="00123D59">
      <w:pPr>
        <w:pStyle w:val="Zoznam1"/>
      </w:pPr>
      <w:r w:rsidRPr="007E37B8">
        <w:t xml:space="preserve">V súlade s § 89 ods. 4 zákona bol pri určovaní výšky dotácií na uskutočňovanie akreditovaných študijných programov pre jednotlivé vysoké školy rozhodujúci počet študentov, počet absolventov, ekonomická náročnosť uskutočňovaných študijných programov a kvalita vyjadrená kvalifikačnou štruktúrou vysokoškolských učiteľov a publikačnými resp. umeleckými aktivitami vysokej školy. </w:t>
      </w:r>
    </w:p>
    <w:p w:rsidR="002E5942" w:rsidRPr="007E37B8" w:rsidRDefault="002E5942" w:rsidP="00123D59">
      <w:pPr>
        <w:pStyle w:val="Zoznam1"/>
      </w:pPr>
      <w:r w:rsidRPr="007E37B8">
        <w:t>Na účely stanovenia výšky bežnej dotácie</w:t>
      </w:r>
      <w:r w:rsidRPr="007E37B8">
        <w:rPr>
          <w:b/>
          <w:bCs/>
        </w:rPr>
        <w:t xml:space="preserve"> na uskutočňovanie akreditovaných študijných programov</w:t>
      </w:r>
      <w:r w:rsidRPr="007E37B8">
        <w:t xml:space="preserve"> pre jednotlivé vysoké školy na úrovni ministerstva sa predpokladá jej nasledovná vnútorná štruktúra:</w:t>
      </w:r>
    </w:p>
    <w:p w:rsidR="002E5942" w:rsidRPr="007E37B8" w:rsidRDefault="002E5942" w:rsidP="002E5942">
      <w:pPr>
        <w:pStyle w:val="Pta"/>
        <w:numPr>
          <w:ilvl w:val="1"/>
          <w:numId w:val="2"/>
        </w:numPr>
        <w:tabs>
          <w:tab w:val="clear" w:pos="4536"/>
          <w:tab w:val="clear" w:pos="9072"/>
        </w:tabs>
        <w:spacing w:after="120"/>
        <w:jc w:val="both"/>
      </w:pPr>
      <w:r w:rsidRPr="007E37B8">
        <w:t>dotácia na mzdy a poistné,</w:t>
      </w:r>
    </w:p>
    <w:p w:rsidR="002E5942" w:rsidRPr="007E37B8" w:rsidRDefault="002E5942" w:rsidP="002E5942">
      <w:pPr>
        <w:pStyle w:val="Pta"/>
        <w:numPr>
          <w:ilvl w:val="1"/>
          <w:numId w:val="2"/>
        </w:numPr>
        <w:tabs>
          <w:tab w:val="clear" w:pos="4536"/>
          <w:tab w:val="clear" w:pos="9072"/>
        </w:tabs>
        <w:spacing w:after="120"/>
        <w:jc w:val="both"/>
      </w:pPr>
      <w:r w:rsidRPr="007E37B8">
        <w:t>dotácia na tovary a služby,</w:t>
      </w:r>
    </w:p>
    <w:p w:rsidR="002E5942" w:rsidRPr="007E37B8" w:rsidRDefault="002E5942" w:rsidP="002E5942">
      <w:pPr>
        <w:pStyle w:val="Pta"/>
        <w:numPr>
          <w:ilvl w:val="1"/>
          <w:numId w:val="2"/>
        </w:numPr>
        <w:tabs>
          <w:tab w:val="clear" w:pos="4536"/>
          <w:tab w:val="clear" w:pos="9072"/>
        </w:tabs>
        <w:spacing w:after="120"/>
        <w:jc w:val="both"/>
      </w:pPr>
      <w:r w:rsidRPr="007E37B8">
        <w:t>dotácia na špecifiká</w:t>
      </w:r>
      <w:r w:rsidR="00B22D0F" w:rsidRPr="007E37B8">
        <w:t>,</w:t>
      </w:r>
      <w:r w:rsidRPr="007E37B8">
        <w:t xml:space="preserve"> </w:t>
      </w:r>
    </w:p>
    <w:p w:rsidR="002E5942" w:rsidRPr="007E37B8" w:rsidRDefault="002E5942" w:rsidP="002E5942">
      <w:pPr>
        <w:pStyle w:val="Pta"/>
        <w:numPr>
          <w:ilvl w:val="1"/>
          <w:numId w:val="2"/>
        </w:numPr>
        <w:tabs>
          <w:tab w:val="clear" w:pos="4536"/>
          <w:tab w:val="clear" w:pos="9072"/>
        </w:tabs>
        <w:spacing w:after="120"/>
        <w:jc w:val="both"/>
      </w:pPr>
      <w:r w:rsidRPr="007E37B8">
        <w:t xml:space="preserve">dotácia na kapitálové výdavky.  </w:t>
      </w:r>
    </w:p>
    <w:p w:rsidR="002E5942" w:rsidRPr="007E37B8" w:rsidRDefault="002E5942" w:rsidP="002E5942">
      <w:pPr>
        <w:spacing w:after="120"/>
        <w:jc w:val="both"/>
      </w:pPr>
      <w:r w:rsidRPr="007E37B8">
        <w:t>Výsledná hodnota bežnej dotácie na uskutočňovanie akreditovaných študijných programov sa vypočíta ako súčet dotácií uvedených v písmenách a) až d).</w:t>
      </w:r>
    </w:p>
    <w:p w:rsidR="002E5942" w:rsidRPr="007E37B8" w:rsidRDefault="002E5942" w:rsidP="00123D59">
      <w:pPr>
        <w:pStyle w:val="Zoznam1"/>
      </w:pPr>
      <w:r w:rsidRPr="007E37B8">
        <w:t xml:space="preserve">Dotácia </w:t>
      </w:r>
      <w:r w:rsidRPr="007E37B8">
        <w:rPr>
          <w:b/>
          <w:bCs/>
        </w:rPr>
        <w:t>na výskumnú, vývojovú alebo umeleckú činnosť</w:t>
      </w:r>
      <w:r w:rsidRPr="007E37B8">
        <w:t xml:space="preserve"> bola rozpočtovaná v rámci podprogramu </w:t>
      </w:r>
      <w:r w:rsidRPr="007E37B8">
        <w:rPr>
          <w:i/>
          <w:iCs/>
        </w:rPr>
        <w:t xml:space="preserve">077 12 – Vysokoškolská veda a technika. </w:t>
      </w:r>
      <w:r w:rsidRPr="007E37B8">
        <w:t xml:space="preserve">Finančné prostriedky </w:t>
      </w:r>
      <w:r w:rsidRPr="007E37B8">
        <w:rPr>
          <w:b/>
          <w:bCs/>
        </w:rPr>
        <w:t>na projekty VEGA a na projekty KEGA</w:t>
      </w:r>
      <w:r w:rsidRPr="007E37B8">
        <w:t xml:space="preserve"> boli prideľované v rámci vnútorného grantového systému ministerstva súťažným spôsobom. Poslednú časť tvorila dotácia </w:t>
      </w:r>
      <w:r w:rsidRPr="007E37B8">
        <w:rPr>
          <w:b/>
          <w:bCs/>
        </w:rPr>
        <w:t>na prevádzku a rozvoj infraštruktúry pre výskum a vývoj.</w:t>
      </w:r>
    </w:p>
    <w:p w:rsidR="002E5942" w:rsidRPr="007E37B8" w:rsidRDefault="002E5942" w:rsidP="00123D59">
      <w:pPr>
        <w:pStyle w:val="Zoznam1"/>
      </w:pPr>
      <w:r w:rsidRPr="007E37B8">
        <w:t xml:space="preserve">Pri určovaní výšky dotácie </w:t>
      </w:r>
      <w:r w:rsidRPr="007E37B8">
        <w:rPr>
          <w:b/>
          <w:bCs/>
        </w:rPr>
        <w:t>na prevádzku a rozvoj infraštruktúry pre výskum a vývoj</w:t>
      </w:r>
      <w:r w:rsidRPr="007E37B8">
        <w:t xml:space="preserve"> pre jednotlivé verejné vysoké školy sa vychádzalo z vymedzenia, na aký účel majú tieto finančné prostriedky slúžiť. Toto vymedzenie je sformulované v opise zodpovedajúceho prvku v rámci podprogramu </w:t>
      </w:r>
      <w:r w:rsidRPr="007E37B8">
        <w:rPr>
          <w:i/>
          <w:iCs/>
        </w:rPr>
        <w:t>077 12 – Vysokoškolská veda a technika</w:t>
      </w:r>
      <w:r w:rsidRPr="007E37B8">
        <w:rPr>
          <w:b/>
          <w:bCs/>
        </w:rPr>
        <w:t xml:space="preserve">. </w:t>
      </w:r>
      <w:r w:rsidRPr="007E37B8">
        <w:t>V nadväznosti na to sa pri rozpise zohľadňovali:</w:t>
      </w:r>
    </w:p>
    <w:p w:rsidR="002E5942" w:rsidRPr="007E37B8" w:rsidRDefault="002E5942" w:rsidP="00123D59">
      <w:pPr>
        <w:pStyle w:val="Zoznam1"/>
        <w:numPr>
          <w:ilvl w:val="0"/>
          <w:numId w:val="17"/>
        </w:numPr>
      </w:pPr>
      <w:r w:rsidRPr="007E37B8">
        <w:t xml:space="preserve">výsledky hodnotenia kvality výskumnej činnosti vysokej školy podľa poslednej komplexnej akreditácie (so zohľadnením priemernej výskumnej kapacity jednotlivých vysokých škôl za hodnotené obdobie) (váha 0,43), </w:t>
      </w:r>
    </w:p>
    <w:p w:rsidR="002E5942" w:rsidRPr="007E37B8" w:rsidRDefault="002E5942" w:rsidP="00123D59">
      <w:pPr>
        <w:pStyle w:val="Zoznam1"/>
        <w:numPr>
          <w:ilvl w:val="0"/>
          <w:numId w:val="17"/>
        </w:numPr>
      </w:pPr>
      <w:r w:rsidRPr="007E37B8">
        <w:t>podiel vysokej školy na objeme finančných prostriedkov získaných v rokoch 2012 a 2013 na výskumné granty zo zahraničia (váha 0,09),</w:t>
      </w:r>
    </w:p>
    <w:p w:rsidR="002E5942" w:rsidRPr="007E37B8" w:rsidRDefault="002E5942">
      <w:pPr>
        <w:pStyle w:val="Zoznam1"/>
        <w:numPr>
          <w:ilvl w:val="0"/>
          <w:numId w:val="17"/>
        </w:numPr>
      </w:pPr>
      <w:r w:rsidRPr="007E37B8">
        <w:t>podiel vysokej školy na objeme finančných prostriedkov (bežné transfery) získaných v rokoch 2012 a 2013 na výskumné granty od subjektov verejnej správy (okrem štátnych programov), (váha 0,08), </w:t>
      </w:r>
    </w:p>
    <w:p w:rsidR="002E5942" w:rsidRPr="007E37B8" w:rsidRDefault="002E5942">
      <w:pPr>
        <w:pStyle w:val="Zoznam1"/>
        <w:numPr>
          <w:ilvl w:val="0"/>
          <w:numId w:val="17"/>
        </w:numPr>
      </w:pPr>
      <w:r w:rsidRPr="007E37B8">
        <w:t>podiel vysokej školy na objeme finančných prostriedkov (bežné transfery) získaných v roku 2012 a 2013 na výskumné aktivity od iných subjektov ako sú subjekty verejnej správy a od subjektov zo zahraničia (mimo grantových schém), (váha 0,05),</w:t>
      </w:r>
    </w:p>
    <w:p w:rsidR="002E5942" w:rsidRPr="007E37B8" w:rsidRDefault="002E5942">
      <w:pPr>
        <w:pStyle w:val="Zoznam1"/>
        <w:numPr>
          <w:ilvl w:val="0"/>
          <w:numId w:val="17"/>
        </w:numPr>
      </w:pPr>
      <w:r w:rsidRPr="007E37B8">
        <w:rPr>
          <w:iCs/>
        </w:rPr>
        <w:t xml:space="preserve">podiel vysokej školy </w:t>
      </w:r>
      <w:r w:rsidRPr="007E37B8">
        <w:t xml:space="preserve">na priemernom počte doktorandov v dennej forme doktorandského štúdia po dizertačnej skúške v kalendárnom roku 2013 (váha 0,10),  </w:t>
      </w:r>
    </w:p>
    <w:p w:rsidR="002E5942" w:rsidRPr="007E37B8" w:rsidRDefault="002E5942">
      <w:pPr>
        <w:pStyle w:val="Zoznam1"/>
        <w:numPr>
          <w:ilvl w:val="0"/>
          <w:numId w:val="17"/>
        </w:numPr>
      </w:pPr>
      <w:r w:rsidRPr="007E37B8">
        <w:rPr>
          <w:iCs/>
        </w:rPr>
        <w:t>podiel</w:t>
      </w:r>
      <w:r w:rsidRPr="007E37B8">
        <w:t xml:space="preserve"> vysokej školy na publikačnej činnosti podľa odseku (15) metodiky s použitím váh pre dotáciu na vedeckú, výskumnú alebo umeleckú činnosť,</w:t>
      </w:r>
      <w:r w:rsidRPr="007E37B8">
        <w:rPr>
          <w:i/>
        </w:rPr>
        <w:t xml:space="preserve"> </w:t>
      </w:r>
      <w:r w:rsidRPr="007E37B8">
        <w:t>(váha 0,225) a</w:t>
      </w:r>
    </w:p>
    <w:p w:rsidR="002E5942" w:rsidRPr="007E37B8" w:rsidRDefault="002E5942">
      <w:pPr>
        <w:pStyle w:val="Zoznam1"/>
        <w:numPr>
          <w:ilvl w:val="0"/>
          <w:numId w:val="17"/>
        </w:numPr>
      </w:pPr>
      <w:r w:rsidRPr="007E37B8">
        <w:lastRenderedPageBreak/>
        <w:t>podielu vysokej školy na umeleckej tvorbe podľa odseku (16) metodiky, (váha 0,025).</w:t>
      </w:r>
    </w:p>
    <w:p w:rsidR="002E5942" w:rsidRPr="007E37B8" w:rsidRDefault="002E5942">
      <w:pPr>
        <w:pStyle w:val="Zoznam1"/>
      </w:pPr>
      <w:r w:rsidRPr="007E37B8">
        <w:t xml:space="preserve">Dotácia </w:t>
      </w:r>
      <w:r w:rsidRPr="007E37B8">
        <w:rPr>
          <w:b/>
          <w:bCs/>
        </w:rPr>
        <w:t>na rozvoj vysokej školy</w:t>
      </w:r>
      <w:r w:rsidRPr="007E37B8">
        <w:t xml:space="preserve"> bola rozpočtovaná v rámci podprogramu </w:t>
      </w:r>
      <w:r w:rsidRPr="007E37B8">
        <w:rPr>
          <w:i/>
          <w:iCs/>
        </w:rPr>
        <w:t>077 13 - Rozvoj vysokého školstva.</w:t>
      </w:r>
      <w:r w:rsidRPr="007E37B8">
        <w:t xml:space="preserve"> V roku 2015 sa táto dotácia použila na centrálne rozvojové projekty a rozvojové projekty vybraných vysokých škôl.</w:t>
      </w:r>
    </w:p>
    <w:p w:rsidR="002E5942" w:rsidRPr="007E37B8" w:rsidRDefault="002E5942">
      <w:pPr>
        <w:pStyle w:val="Zoznam1"/>
      </w:pPr>
      <w:r w:rsidRPr="007E37B8">
        <w:t xml:space="preserve">Dotácia </w:t>
      </w:r>
      <w:r w:rsidRPr="007E37B8">
        <w:rPr>
          <w:b/>
          <w:bCs/>
        </w:rPr>
        <w:t>na sociálnu podporu študentov</w:t>
      </w:r>
      <w:r w:rsidRPr="007E37B8">
        <w:t xml:space="preserve"> bola rozpočtovaná v rámci podprogramu </w:t>
      </w:r>
      <w:r w:rsidRPr="007E37B8">
        <w:rPr>
          <w:i/>
          <w:iCs/>
        </w:rPr>
        <w:t>077 15 – Sociálna podpora študentov vysokých škôl.</w:t>
      </w:r>
      <w:r w:rsidRPr="007E37B8">
        <w:t xml:space="preserve"> V prvku 077 15 01 boli v roku 2015 rozpočtované finančné prostriedky na sociálne štipendiá. Tieto sú </w:t>
      </w:r>
      <w:proofErr w:type="spellStart"/>
      <w:r w:rsidRPr="007E37B8">
        <w:t>nárokovateľné</w:t>
      </w:r>
      <w:proofErr w:type="spellEnd"/>
      <w:r w:rsidRPr="007E37B8">
        <w:t xml:space="preserve"> a verejná vysoká škola ich dostáva v sume podľa zákonných nárokov jej študentov. V prvku 077 15 02 boli rozpočtované finančné prostriedky na motivačné štipendiá. V prvku 077 15 03 boli rozpočtované finančné prostriedky na príspevky na ubytovanie, stravovanie, športové a kultúrne aktivity. Podrobnosti o spôsobe rozpisu tejto časti dotácie sú uvedené v časti venovanej systému sociálnej podpory študentov a sociálnym službám.</w:t>
      </w:r>
    </w:p>
    <w:p w:rsidR="00DD3A66" w:rsidRPr="003943A4" w:rsidRDefault="00DD3A66" w:rsidP="00DD3A66">
      <w:pPr>
        <w:pStyle w:val="Nadpis4"/>
        <w:rPr>
          <w:lang w:val="sk-SK"/>
        </w:rPr>
      </w:pPr>
      <w:bookmarkStart w:id="74" w:name="_Toc461012177"/>
      <w:r w:rsidRPr="003943A4">
        <w:rPr>
          <w:lang w:val="sk-SK"/>
        </w:rPr>
        <w:t>Jednotkové dotácie</w:t>
      </w:r>
      <w:bookmarkEnd w:id="74"/>
    </w:p>
    <w:p w:rsidR="007A0596" w:rsidRPr="003943A4" w:rsidRDefault="00E238CE" w:rsidP="00123D59">
      <w:pPr>
        <w:pStyle w:val="Zoznam1"/>
      </w:pPr>
      <w:r w:rsidRPr="003943A4">
        <w:t>V prípade verejných vysokých šk</w:t>
      </w:r>
      <w:r w:rsidR="00931B0F" w:rsidRPr="003943A4">
        <w:t>ôl</w:t>
      </w:r>
      <w:r w:rsidRPr="003943A4">
        <w:t xml:space="preserve"> sa nepoužíva financovanie prostredníctvom normatívov (vopred určená cena na jednotku výkonu), ale spätne z rozpisu dotácií sa dá odvodiť, aká časť dotácie pripadala na jednotku výkonu vysokej školy v jednotlivých oblastiach. V ďalšom texte tak uvádzame vybrané výšky dotácie na vybrané ukazovatele. Uvádzané sumy vychádzajú z pôvodného rozpisu dotácií zo štátneho rozpočtu pre verejné vysoké školy, a v niektorých prípadoch sú zjednodušené (napr. v prípade dotácie na mzdy a poistné odvodenej od počtu študentov sa nezohľadňuje príspevok študenta pri zohľadňovaní centrálnej administratívy, zohľadnenie študenta ako absolventa, dotácia na špecifiká – praxe a pod.). Uvedené hodnoty sú tak indikatívne. Rovnako je potrebné si uvedomiť, že ak sa daný výkon zohľadňuje vo viacerých rokoch, celkovo prinesie vysokej škole dotáciu vo viacerých rokoch a nižšie je uvedený len príspevok v dotácií za daný rok</w:t>
      </w:r>
      <w:r w:rsidR="007A0596" w:rsidRPr="003943A4">
        <w:t>.</w:t>
      </w:r>
    </w:p>
    <w:p w:rsidR="009E6F85" w:rsidRPr="00F641AC" w:rsidRDefault="009E6F85" w:rsidP="00123D59">
      <w:pPr>
        <w:pStyle w:val="Zoznam1"/>
      </w:pPr>
      <w:r w:rsidRPr="00F641AC">
        <w:t xml:space="preserve">V rámci dotácie na uskutočňovanie akreditovaných študijných programov dotácia na jedného študenta v študijnom odbore právo v rámci prvého stupňa vysokoškolského vzdelávania predstavovala v roku </w:t>
      </w:r>
      <w:r w:rsidR="008E64C9" w:rsidRPr="00F641AC">
        <w:t>201</w:t>
      </w:r>
      <w:r w:rsidR="00A154FC" w:rsidRPr="00F641AC">
        <w:t>5</w:t>
      </w:r>
      <w:r w:rsidR="008E64C9" w:rsidRPr="00F641AC">
        <w:t xml:space="preserve"> približne 5</w:t>
      </w:r>
      <w:r w:rsidR="00A154FC" w:rsidRPr="00F641AC">
        <w:t>76</w:t>
      </w:r>
      <w:r w:rsidR="00924975" w:rsidRPr="00F641AC">
        <w:t xml:space="preserve"> €</w:t>
      </w:r>
      <w:r w:rsidR="00123D59">
        <w:t xml:space="preserve"> (medziročné zvýšenie o 46 €)</w:t>
      </w:r>
      <w:r w:rsidRPr="00F641AC">
        <w:t xml:space="preserve">. </w:t>
      </w:r>
      <w:r w:rsidR="00924975" w:rsidRPr="00F641AC">
        <w:t xml:space="preserve">Najvyššia dotácia pripadala v rámci uvedenej dotácie na študenta doktorandského štúdia v lekárskych odboroch, a to takmer </w:t>
      </w:r>
      <w:r w:rsidR="00123D59" w:rsidRPr="00F641AC">
        <w:t>6</w:t>
      </w:r>
      <w:r w:rsidR="00123D59">
        <w:t> </w:t>
      </w:r>
      <w:r w:rsidR="00123D59" w:rsidRPr="00F641AC">
        <w:t>667</w:t>
      </w:r>
      <w:r w:rsidR="00924975" w:rsidRPr="00F641AC">
        <w:t> </w:t>
      </w:r>
      <w:r w:rsidR="004B79F3" w:rsidRPr="00F641AC">
        <w:t>€</w:t>
      </w:r>
      <w:r w:rsidR="00924975" w:rsidRPr="00F641AC">
        <w:t>. V dotácii pripadajúcej na jedného študenta sa nezohľadňujú finančné prostriedky účelovo určené na zvýšenie platov zamestnancov verejných vysokých škôl v roku 201</w:t>
      </w:r>
      <w:r w:rsidR="003943A4" w:rsidRPr="00F641AC">
        <w:t>5</w:t>
      </w:r>
      <w:r w:rsidR="00924975" w:rsidRPr="00F641AC">
        <w:t>.</w:t>
      </w:r>
    </w:p>
    <w:p w:rsidR="007A0596" w:rsidRPr="00123D59" w:rsidRDefault="007A0596" w:rsidP="00123D59">
      <w:pPr>
        <w:pStyle w:val="Zoznam1"/>
      </w:pPr>
      <w:r w:rsidRPr="00123D59">
        <w:t>Ako je uvedené vyššie, pri rozpise dotácií zo štátneho rozpočtu sa zohľadňujú aj získané granty na výskumnú činnosť vysokých škôl za predchádzajúce dva roky. Za každých takto získaných 1 000 € získali verejné vysoké školy v roku 201</w:t>
      </w:r>
      <w:r w:rsidR="00123D59" w:rsidRPr="00123D59">
        <w:t>5</w:t>
      </w:r>
      <w:r w:rsidRPr="00123D59">
        <w:t>:</w:t>
      </w:r>
    </w:p>
    <w:p w:rsidR="007A0596" w:rsidRPr="00F70A5D" w:rsidRDefault="00F267BD" w:rsidP="00123D59">
      <w:pPr>
        <w:pStyle w:val="Zoznam1"/>
        <w:numPr>
          <w:ilvl w:val="0"/>
          <w:numId w:val="0"/>
        </w:numPr>
      </w:pPr>
      <w:r w:rsidRPr="00F70A5D">
        <w:t xml:space="preserve">a) </w:t>
      </w:r>
      <w:r w:rsidR="007A0596" w:rsidRPr="00F70A5D">
        <w:t xml:space="preserve">ďalších </w:t>
      </w:r>
      <w:r w:rsidR="00F70A5D" w:rsidRPr="00F70A5D">
        <w:t xml:space="preserve">239 </w:t>
      </w:r>
      <w:r w:rsidR="007A0596" w:rsidRPr="00F70A5D">
        <w:t>€ za domáce výskumné granty,</w:t>
      </w:r>
    </w:p>
    <w:p w:rsidR="00F70A5D" w:rsidRPr="00F70A5D" w:rsidRDefault="00F267BD" w:rsidP="00F70A5D">
      <w:pPr>
        <w:pStyle w:val="Zoznam1"/>
        <w:numPr>
          <w:ilvl w:val="0"/>
          <w:numId w:val="0"/>
        </w:numPr>
      </w:pPr>
      <w:r w:rsidRPr="00F70A5D">
        <w:t xml:space="preserve">b) </w:t>
      </w:r>
      <w:r w:rsidR="007A0596" w:rsidRPr="00F70A5D">
        <w:t xml:space="preserve">ďalších </w:t>
      </w:r>
      <w:r w:rsidR="00F70A5D" w:rsidRPr="00F70A5D">
        <w:t>1 067</w:t>
      </w:r>
      <w:r w:rsidR="007A0596" w:rsidRPr="00F70A5D">
        <w:t xml:space="preserve"> € za zahraničné výskumné granty</w:t>
      </w:r>
      <w:r w:rsidR="00F70A5D" w:rsidRPr="00F70A5D">
        <w:t>,</w:t>
      </w:r>
    </w:p>
    <w:p w:rsidR="007A0596" w:rsidRPr="00F70A5D" w:rsidRDefault="00F70A5D" w:rsidP="00F70A5D">
      <w:pPr>
        <w:pStyle w:val="Zoznam1"/>
        <w:numPr>
          <w:ilvl w:val="0"/>
          <w:numId w:val="0"/>
        </w:numPr>
      </w:pPr>
      <w:r w:rsidRPr="00F70A5D">
        <w:t>c) ďalších 972 € za výskumnú činnosť v rámci podnikateľskej činnosti</w:t>
      </w:r>
      <w:r w:rsidR="007A0596" w:rsidRPr="00F70A5D">
        <w:t>.</w:t>
      </w:r>
    </w:p>
    <w:p w:rsidR="007A0596" w:rsidRPr="00F641AC" w:rsidRDefault="007A0596" w:rsidP="00F70A5D">
      <w:pPr>
        <w:pStyle w:val="Zoznam1"/>
      </w:pPr>
      <w:r w:rsidRPr="00F641AC">
        <w:t xml:space="preserve">Pri zohľadňovaní publikačných výstupov sa zohľadňujú </w:t>
      </w:r>
      <w:r w:rsidR="00644847" w:rsidRPr="00F641AC">
        <w:t>publikačné výstupy za dve vykazovacie obdobia, to je dva roky. Publikácie sú rozčlenené do štyroch skupín. Najviac hodnotenými kategóriami publikačných výstupov sú monografie a </w:t>
      </w:r>
      <w:proofErr w:type="spellStart"/>
      <w:r w:rsidR="00644847" w:rsidRPr="00F641AC">
        <w:t>karenty</w:t>
      </w:r>
      <w:proofErr w:type="spellEnd"/>
      <w:r w:rsidR="00644847" w:rsidRPr="00F641AC">
        <w:t>. Dotácia na jeden publikačný výstup</w:t>
      </w:r>
    </w:p>
    <w:p w:rsidR="00644847" w:rsidRPr="00F641AC" w:rsidRDefault="00F267BD" w:rsidP="00F70A5D">
      <w:pPr>
        <w:pStyle w:val="Zoznam1"/>
        <w:numPr>
          <w:ilvl w:val="0"/>
          <w:numId w:val="0"/>
        </w:numPr>
      </w:pPr>
      <w:r w:rsidRPr="00F641AC">
        <w:t xml:space="preserve">a) </w:t>
      </w:r>
      <w:r w:rsidR="00644847" w:rsidRPr="00F641AC">
        <w:t xml:space="preserve">kategórie </w:t>
      </w:r>
      <w:r w:rsidR="00644847" w:rsidRPr="00F641AC">
        <w:rPr>
          <w:b/>
        </w:rPr>
        <w:t>monografia</w:t>
      </w:r>
      <w:r w:rsidR="00644847" w:rsidRPr="00F641AC">
        <w:t xml:space="preserve"> (AAA,AAB) bola </w:t>
      </w:r>
      <w:r w:rsidR="00F70A5D" w:rsidRPr="00F641AC">
        <w:rPr>
          <w:b/>
        </w:rPr>
        <w:t>2 558</w:t>
      </w:r>
      <w:r w:rsidR="00644847" w:rsidRPr="00F641AC">
        <w:rPr>
          <w:b/>
        </w:rPr>
        <w:t xml:space="preserve"> €,</w:t>
      </w:r>
    </w:p>
    <w:p w:rsidR="00F70A5D" w:rsidRPr="00F641AC" w:rsidRDefault="00F267BD" w:rsidP="00F70A5D">
      <w:pPr>
        <w:pStyle w:val="Zoznam1"/>
        <w:numPr>
          <w:ilvl w:val="0"/>
          <w:numId w:val="0"/>
        </w:numPr>
        <w:rPr>
          <w:b/>
        </w:rPr>
      </w:pPr>
      <w:r w:rsidRPr="00F641AC">
        <w:t xml:space="preserve">b) </w:t>
      </w:r>
      <w:r w:rsidR="00644847" w:rsidRPr="00F641AC">
        <w:t xml:space="preserve">kategórie vedecká práca a odborná práca </w:t>
      </w:r>
      <w:r w:rsidR="00644847" w:rsidRPr="00F641AC">
        <w:rPr>
          <w:b/>
        </w:rPr>
        <w:t>v </w:t>
      </w:r>
      <w:proofErr w:type="spellStart"/>
      <w:r w:rsidR="00644847" w:rsidRPr="00F641AC">
        <w:rPr>
          <w:b/>
        </w:rPr>
        <w:t>karentovanom</w:t>
      </w:r>
      <w:proofErr w:type="spellEnd"/>
      <w:r w:rsidR="00644847" w:rsidRPr="00F641AC">
        <w:rPr>
          <w:b/>
        </w:rPr>
        <w:t xml:space="preserve"> časopise</w:t>
      </w:r>
      <w:r w:rsidR="00644847" w:rsidRPr="00F641AC">
        <w:t xml:space="preserve"> (ADC,</w:t>
      </w:r>
      <w:r w:rsidRPr="00F641AC">
        <w:t xml:space="preserve"> </w:t>
      </w:r>
      <w:r w:rsidR="00644847" w:rsidRPr="00F641AC">
        <w:t>ADD,</w:t>
      </w:r>
      <w:r w:rsidRPr="00F641AC">
        <w:t xml:space="preserve"> </w:t>
      </w:r>
      <w:r w:rsidR="00644847" w:rsidRPr="00F641AC">
        <w:t>BDC,</w:t>
      </w:r>
      <w:r w:rsidRPr="00F641AC">
        <w:t xml:space="preserve"> </w:t>
      </w:r>
      <w:r w:rsidR="00644847" w:rsidRPr="00F641AC">
        <w:t xml:space="preserve">BDD) bola </w:t>
      </w:r>
      <w:r w:rsidRPr="00F641AC">
        <w:rPr>
          <w:b/>
        </w:rPr>
        <w:t xml:space="preserve">5 </w:t>
      </w:r>
      <w:r w:rsidR="00F70A5D" w:rsidRPr="00F641AC">
        <w:rPr>
          <w:b/>
        </w:rPr>
        <w:t xml:space="preserve">439 </w:t>
      </w:r>
      <w:r w:rsidR="00644847" w:rsidRPr="00F641AC">
        <w:rPr>
          <w:b/>
        </w:rPr>
        <w:t>€</w:t>
      </w:r>
      <w:r w:rsidR="00F70A5D" w:rsidRPr="00F641AC">
        <w:rPr>
          <w:b/>
        </w:rPr>
        <w:t>,</w:t>
      </w:r>
    </w:p>
    <w:p w:rsidR="00644847" w:rsidRDefault="00F70A5D">
      <w:pPr>
        <w:pStyle w:val="Zoznam1"/>
        <w:numPr>
          <w:ilvl w:val="0"/>
          <w:numId w:val="0"/>
        </w:numPr>
      </w:pPr>
      <w:r w:rsidRPr="00F641AC">
        <w:lastRenderedPageBreak/>
        <w:t xml:space="preserve">c) kategórie vedecká práca alebo odborná práca v časopisoch, ktoré nie sú </w:t>
      </w:r>
      <w:proofErr w:type="spellStart"/>
      <w:r w:rsidRPr="00F641AC">
        <w:t>karentované</w:t>
      </w:r>
      <w:proofErr w:type="spellEnd"/>
      <w:r w:rsidRPr="00F641AC">
        <w:t xml:space="preserve">, ale sú registrované v databázach </w:t>
      </w:r>
      <w:proofErr w:type="spellStart"/>
      <w:r w:rsidRPr="00F641AC">
        <w:t>WoS</w:t>
      </w:r>
      <w:proofErr w:type="spellEnd"/>
      <w:r w:rsidRPr="00F641AC">
        <w:t xml:space="preserve"> alebo </w:t>
      </w:r>
      <w:proofErr w:type="spellStart"/>
      <w:r w:rsidRPr="00F641AC">
        <w:t>Scopus</w:t>
      </w:r>
      <w:proofErr w:type="spellEnd"/>
      <w:r w:rsidRPr="00F641AC">
        <w:t xml:space="preserve"> (ADM, ADN, BDM, BDN) bola </w:t>
      </w:r>
      <w:r w:rsidRPr="00EE661C">
        <w:rPr>
          <w:b/>
        </w:rPr>
        <w:t>2 558 €</w:t>
      </w:r>
      <w:r w:rsidRPr="00F641AC">
        <w:t xml:space="preserve"> (zahraničné časopisy) a </w:t>
      </w:r>
      <w:r w:rsidRPr="00EE661C">
        <w:rPr>
          <w:b/>
        </w:rPr>
        <w:t>1 279 €</w:t>
      </w:r>
      <w:r w:rsidRPr="00F641AC">
        <w:t xml:space="preserve"> (domáce časopisy)</w:t>
      </w:r>
      <w:r w:rsidR="00644847" w:rsidRPr="00F641AC">
        <w:t>.</w:t>
      </w:r>
    </w:p>
    <w:p w:rsidR="00F70A5D" w:rsidRPr="00F267BD" w:rsidRDefault="00F70A5D">
      <w:pPr>
        <w:pStyle w:val="Zoznam1"/>
        <w:numPr>
          <w:ilvl w:val="0"/>
          <w:numId w:val="0"/>
        </w:numPr>
      </w:pPr>
    </w:p>
    <w:p w:rsidR="006773CA" w:rsidRPr="007E37B8" w:rsidRDefault="006773CA" w:rsidP="006773CA">
      <w:pPr>
        <w:pStyle w:val="Nadpis3-vavo"/>
        <w:numPr>
          <w:ilvl w:val="2"/>
          <w:numId w:val="1"/>
        </w:numPr>
        <w:ind w:left="0" w:firstLine="0"/>
        <w:jc w:val="both"/>
      </w:pPr>
      <w:bookmarkStart w:id="75" w:name="_Toc334996776"/>
      <w:bookmarkStart w:id="76" w:name="_Toc461012178"/>
      <w:r w:rsidRPr="005E5FF1">
        <w:t xml:space="preserve">2.2 </w:t>
      </w:r>
      <w:r w:rsidRPr="007E37B8">
        <w:t>Výsledky hospodárenia verejných vysokých škôl za rok 201</w:t>
      </w:r>
      <w:bookmarkEnd w:id="75"/>
      <w:r w:rsidR="008827CA" w:rsidRPr="007E37B8">
        <w:t>5</w:t>
      </w:r>
      <w:bookmarkEnd w:id="76"/>
    </w:p>
    <w:p w:rsidR="008827CA" w:rsidRPr="007E37B8" w:rsidRDefault="00917351" w:rsidP="00123D59">
      <w:pPr>
        <w:pStyle w:val="Zoznam1"/>
      </w:pPr>
      <w:r w:rsidRPr="007E37B8">
        <w:t xml:space="preserve">Údaje </w:t>
      </w:r>
      <w:r w:rsidR="008827CA" w:rsidRPr="007E37B8">
        <w:t xml:space="preserve">prezentované v tejto časti vychádzajú z výročných správ o hospodárení verejných vysokých škôl za rok 2015, ktorých hlavné body predpisuje zákon a podrobnosti určuje ministerstvo. Základom výročnej správy o hospodárení je ročná účtovná závierka obsahujúca súvahu, výkaz ziskov a strát a poznámky. </w:t>
      </w:r>
    </w:p>
    <w:p w:rsidR="008827CA" w:rsidRPr="007E37B8" w:rsidRDefault="008827CA" w:rsidP="008827CA">
      <w:pPr>
        <w:pStyle w:val="Nadpis4"/>
        <w:rPr>
          <w:lang w:val="sk-SK"/>
        </w:rPr>
      </w:pPr>
      <w:bookmarkStart w:id="77" w:name="_Toc461012179"/>
      <w:r w:rsidRPr="007E37B8">
        <w:rPr>
          <w:lang w:val="sk-SK"/>
        </w:rPr>
        <w:t>Sumárne údaje zo súvah verejných vysokých škôl k 31. decembru 2015</w:t>
      </w:r>
      <w:bookmarkEnd w:id="77"/>
    </w:p>
    <w:p w:rsidR="008827CA" w:rsidRPr="007E37B8" w:rsidRDefault="008827CA" w:rsidP="00123D59">
      <w:pPr>
        <w:pStyle w:val="Zoznam1"/>
      </w:pPr>
      <w:r w:rsidRPr="007E37B8">
        <w:t>Súhrnná súvaha</w:t>
      </w:r>
      <w:r w:rsidRPr="007E37B8">
        <w:rPr>
          <w:rStyle w:val="Odkaznapoznmkupodiarou"/>
        </w:rPr>
        <w:footnoteReference w:id="21"/>
      </w:r>
      <w:r w:rsidR="004A6530">
        <w:rPr>
          <w:vertAlign w:val="superscript"/>
        </w:rPr>
        <w:t>)</w:t>
      </w:r>
      <w:r w:rsidRPr="007E37B8">
        <w:t xml:space="preserve"> za všetky verejné vysoké školy je </w:t>
      </w:r>
      <w:r w:rsidRPr="007E37B8">
        <w:rPr>
          <w:b/>
          <w:bCs/>
        </w:rPr>
        <w:t>v tabuľkách č. 18a a 18b.</w:t>
      </w:r>
    </w:p>
    <w:p w:rsidR="008827CA" w:rsidRPr="007E37B8" w:rsidRDefault="008827CA" w:rsidP="00123D59">
      <w:pPr>
        <w:pStyle w:val="Zoznam1"/>
      </w:pPr>
      <w:r w:rsidRPr="007E37B8">
        <w:rPr>
          <w:b/>
          <w:bCs/>
        </w:rPr>
        <w:t>Celková suma aktív</w:t>
      </w:r>
      <w:r w:rsidRPr="007E37B8">
        <w:t xml:space="preserve"> verejných vysokých škôl k 31. decembru 2015 predstavuje čiastku </w:t>
      </w:r>
      <w:r w:rsidRPr="007E37B8">
        <w:rPr>
          <w:b/>
        </w:rPr>
        <w:t>1 556 109 124 €</w:t>
      </w:r>
      <w:r w:rsidRPr="007E37B8">
        <w:t>. V rámci tejto čiastky vykázali vysoké školy:</w:t>
      </w:r>
    </w:p>
    <w:p w:rsidR="008827CA" w:rsidRPr="007E37B8" w:rsidRDefault="008827CA" w:rsidP="008827CA">
      <w:pPr>
        <w:numPr>
          <w:ilvl w:val="0"/>
          <w:numId w:val="3"/>
        </w:numPr>
        <w:tabs>
          <w:tab w:val="right" w:pos="8789"/>
        </w:tabs>
        <w:autoSpaceDE w:val="0"/>
        <w:autoSpaceDN w:val="0"/>
        <w:ind w:left="1077" w:hanging="357"/>
      </w:pPr>
      <w:r w:rsidRPr="007E37B8">
        <w:t>dlhodobý nehmotný majetok</w:t>
      </w:r>
      <w:r w:rsidRPr="007E37B8">
        <w:tab/>
        <w:t>23 978 tis. €</w:t>
      </w:r>
    </w:p>
    <w:p w:rsidR="008827CA" w:rsidRPr="007E37B8" w:rsidRDefault="008827CA" w:rsidP="008827CA">
      <w:pPr>
        <w:numPr>
          <w:ilvl w:val="0"/>
          <w:numId w:val="3"/>
        </w:numPr>
        <w:tabs>
          <w:tab w:val="right" w:pos="8789"/>
        </w:tabs>
        <w:autoSpaceDE w:val="0"/>
        <w:autoSpaceDN w:val="0"/>
        <w:ind w:left="1077" w:hanging="357"/>
      </w:pPr>
      <w:r w:rsidRPr="007E37B8">
        <w:t xml:space="preserve">dlhodobý hmotný majetok </w:t>
      </w:r>
      <w:r w:rsidRPr="007E37B8">
        <w:tab/>
        <w:t>1 235 562 tis. €</w:t>
      </w:r>
    </w:p>
    <w:p w:rsidR="008827CA" w:rsidRPr="007E37B8" w:rsidRDefault="008827CA" w:rsidP="008827CA">
      <w:pPr>
        <w:numPr>
          <w:ilvl w:val="0"/>
          <w:numId w:val="3"/>
        </w:numPr>
        <w:tabs>
          <w:tab w:val="right" w:pos="8789"/>
        </w:tabs>
        <w:autoSpaceDE w:val="0"/>
        <w:autoSpaceDN w:val="0"/>
        <w:ind w:left="1077" w:hanging="357"/>
      </w:pPr>
      <w:r w:rsidRPr="007E37B8">
        <w:t>dlhodobý finančný majetok</w:t>
      </w:r>
      <w:r w:rsidRPr="007E37B8">
        <w:tab/>
        <w:t>5 579 tis. €</w:t>
      </w:r>
    </w:p>
    <w:p w:rsidR="008827CA" w:rsidRPr="007E37B8" w:rsidRDefault="008827CA" w:rsidP="008827CA">
      <w:pPr>
        <w:numPr>
          <w:ilvl w:val="0"/>
          <w:numId w:val="3"/>
        </w:numPr>
        <w:tabs>
          <w:tab w:val="right" w:pos="8789"/>
        </w:tabs>
        <w:autoSpaceDE w:val="0"/>
        <w:autoSpaceDN w:val="0"/>
        <w:ind w:left="1077" w:hanging="357"/>
      </w:pPr>
      <w:r w:rsidRPr="007E37B8">
        <w:t>zásoby</w:t>
      </w:r>
      <w:r w:rsidRPr="007E37B8">
        <w:tab/>
        <w:t>4 660 tis. €</w:t>
      </w:r>
    </w:p>
    <w:p w:rsidR="008827CA" w:rsidRPr="007E37B8" w:rsidRDefault="008827CA" w:rsidP="008827CA">
      <w:pPr>
        <w:numPr>
          <w:ilvl w:val="0"/>
          <w:numId w:val="3"/>
        </w:numPr>
        <w:tabs>
          <w:tab w:val="right" w:pos="8789"/>
        </w:tabs>
        <w:autoSpaceDE w:val="0"/>
        <w:autoSpaceDN w:val="0"/>
        <w:ind w:left="1077" w:hanging="357"/>
      </w:pPr>
      <w:r w:rsidRPr="007E37B8">
        <w:t>dlhodobé pohľadávky</w:t>
      </w:r>
      <w:r w:rsidRPr="007E37B8">
        <w:tab/>
        <w:t>946 tis. €</w:t>
      </w:r>
    </w:p>
    <w:p w:rsidR="008827CA" w:rsidRPr="007E37B8" w:rsidRDefault="008827CA" w:rsidP="008827CA">
      <w:pPr>
        <w:numPr>
          <w:ilvl w:val="0"/>
          <w:numId w:val="3"/>
        </w:numPr>
        <w:tabs>
          <w:tab w:val="right" w:pos="8789"/>
        </w:tabs>
        <w:autoSpaceDE w:val="0"/>
        <w:autoSpaceDN w:val="0"/>
        <w:ind w:left="1077" w:hanging="357"/>
      </w:pPr>
      <w:r w:rsidRPr="007E37B8">
        <w:t xml:space="preserve">krátkodobé pohľadávky </w:t>
      </w:r>
      <w:r w:rsidRPr="007E37B8">
        <w:rPr>
          <w:rStyle w:val="Odkaznapoznmkupodiarou"/>
        </w:rPr>
        <w:footnoteReference w:id="22"/>
      </w:r>
      <w:r w:rsidR="004A6530">
        <w:rPr>
          <w:vertAlign w:val="superscript"/>
        </w:rPr>
        <w:t>)</w:t>
      </w:r>
      <w:r w:rsidRPr="007E37B8">
        <w:tab/>
        <w:t>55 015 tis. €</w:t>
      </w:r>
    </w:p>
    <w:p w:rsidR="008827CA" w:rsidRPr="007E37B8" w:rsidRDefault="008827CA" w:rsidP="008827CA">
      <w:pPr>
        <w:numPr>
          <w:ilvl w:val="0"/>
          <w:numId w:val="3"/>
        </w:numPr>
        <w:tabs>
          <w:tab w:val="right" w:pos="8789"/>
        </w:tabs>
        <w:autoSpaceDE w:val="0"/>
        <w:autoSpaceDN w:val="0"/>
        <w:ind w:left="1077" w:hanging="357"/>
      </w:pPr>
      <w:r w:rsidRPr="007E37B8">
        <w:t>finančné účty</w:t>
      </w:r>
      <w:r w:rsidRPr="007E37B8">
        <w:tab/>
        <w:t>228 361 tis. €</w:t>
      </w:r>
    </w:p>
    <w:p w:rsidR="008827CA" w:rsidRPr="007E37B8" w:rsidRDefault="008827CA" w:rsidP="008827CA">
      <w:pPr>
        <w:numPr>
          <w:ilvl w:val="0"/>
          <w:numId w:val="3"/>
        </w:numPr>
        <w:tabs>
          <w:tab w:val="right" w:pos="8789"/>
        </w:tabs>
        <w:autoSpaceDE w:val="0"/>
        <w:autoSpaceDN w:val="0"/>
        <w:spacing w:after="120"/>
      </w:pPr>
      <w:r w:rsidRPr="007E37B8">
        <w:t>časové rozlíšenie</w:t>
      </w:r>
      <w:r w:rsidRPr="007E37B8">
        <w:tab/>
        <w:t>2 008 tis. €</w:t>
      </w:r>
    </w:p>
    <w:p w:rsidR="008827CA" w:rsidRPr="007E37B8" w:rsidRDefault="008827CA" w:rsidP="00123D59">
      <w:pPr>
        <w:pStyle w:val="Zoznam1"/>
      </w:pPr>
      <w:r w:rsidRPr="007E37B8">
        <w:t xml:space="preserve">Hlavnou položkou v rámci </w:t>
      </w:r>
      <w:r w:rsidRPr="007E37B8">
        <w:rPr>
          <w:b/>
          <w:bCs/>
        </w:rPr>
        <w:t xml:space="preserve">dlhodobého nehmotného majetku </w:t>
      </w:r>
      <w:r w:rsidRPr="007E37B8">
        <w:t xml:space="preserve">bol software v sume </w:t>
      </w:r>
      <w:r w:rsidRPr="007E37B8">
        <w:rPr>
          <w:b/>
        </w:rPr>
        <w:t>22</w:t>
      </w:r>
      <w:r w:rsidR="00B67FF9" w:rsidRPr="007E37B8">
        <w:rPr>
          <w:b/>
        </w:rPr>
        <w:t> </w:t>
      </w:r>
      <w:r w:rsidRPr="007E37B8">
        <w:rPr>
          <w:b/>
        </w:rPr>
        <w:t>243 tis. €</w:t>
      </w:r>
      <w:r w:rsidRPr="007E37B8">
        <w:rPr>
          <w:b/>
          <w:bCs/>
        </w:rPr>
        <w:t>.</w:t>
      </w:r>
      <w:r w:rsidRPr="007E37B8">
        <w:t xml:space="preserve"> Účtovná hodnota </w:t>
      </w:r>
      <w:r w:rsidRPr="007E37B8">
        <w:rPr>
          <w:b/>
        </w:rPr>
        <w:t>dlhodobého hmotného majetku</w:t>
      </w:r>
      <w:r w:rsidRPr="007E37B8">
        <w:t xml:space="preserve"> verejných vysokých škôl predstavovala k 31. decembru 2015 objem </w:t>
      </w:r>
      <w:r w:rsidRPr="007E37B8">
        <w:rPr>
          <w:b/>
        </w:rPr>
        <w:t>1</w:t>
      </w:r>
      <w:r w:rsidR="00B67FF9" w:rsidRPr="007E37B8">
        <w:rPr>
          <w:b/>
        </w:rPr>
        <w:t> </w:t>
      </w:r>
      <w:r w:rsidRPr="007E37B8">
        <w:rPr>
          <w:b/>
        </w:rPr>
        <w:t>235</w:t>
      </w:r>
      <w:r w:rsidR="00B67FF9" w:rsidRPr="007E37B8">
        <w:rPr>
          <w:b/>
        </w:rPr>
        <w:t> </w:t>
      </w:r>
      <w:r w:rsidRPr="007E37B8">
        <w:rPr>
          <w:b/>
        </w:rPr>
        <w:t>562 tis. €.</w:t>
      </w:r>
      <w:r w:rsidRPr="007E37B8">
        <w:t xml:space="preserve"> Hlavnými položkami v rámci </w:t>
      </w:r>
      <w:r w:rsidRPr="007E37B8">
        <w:rPr>
          <w:bCs/>
        </w:rPr>
        <w:t>dlhodobého hmotného majetku</w:t>
      </w:r>
      <w:r w:rsidRPr="007E37B8">
        <w:t xml:space="preserve"> boli:</w:t>
      </w:r>
    </w:p>
    <w:p w:rsidR="008827CA" w:rsidRPr="007E37B8" w:rsidRDefault="008827CA" w:rsidP="008827CA">
      <w:pPr>
        <w:numPr>
          <w:ilvl w:val="0"/>
          <w:numId w:val="4"/>
        </w:numPr>
        <w:tabs>
          <w:tab w:val="right" w:pos="8789"/>
        </w:tabs>
        <w:autoSpaceDE w:val="0"/>
        <w:autoSpaceDN w:val="0"/>
        <w:ind w:left="1077" w:hanging="357"/>
      </w:pPr>
      <w:r w:rsidRPr="007E37B8">
        <w:t>pozemky</w:t>
      </w:r>
      <w:r w:rsidRPr="007E37B8">
        <w:tab/>
        <w:t>126 807 tis. €</w:t>
      </w:r>
    </w:p>
    <w:p w:rsidR="008827CA" w:rsidRPr="007E37B8" w:rsidRDefault="008827CA" w:rsidP="008827CA">
      <w:pPr>
        <w:numPr>
          <w:ilvl w:val="0"/>
          <w:numId w:val="4"/>
        </w:numPr>
        <w:tabs>
          <w:tab w:val="right" w:pos="8789"/>
        </w:tabs>
        <w:autoSpaceDE w:val="0"/>
        <w:autoSpaceDN w:val="0"/>
        <w:ind w:left="1077" w:hanging="357"/>
      </w:pPr>
      <w:r w:rsidRPr="007E37B8">
        <w:t>stavby</w:t>
      </w:r>
      <w:r w:rsidRPr="007E37B8">
        <w:tab/>
        <w:t>722 927 tis. €</w:t>
      </w:r>
    </w:p>
    <w:p w:rsidR="008827CA" w:rsidRPr="007E37B8" w:rsidRDefault="008827CA" w:rsidP="008827CA">
      <w:pPr>
        <w:numPr>
          <w:ilvl w:val="0"/>
          <w:numId w:val="4"/>
        </w:numPr>
        <w:tabs>
          <w:tab w:val="right" w:pos="8789"/>
        </w:tabs>
        <w:autoSpaceDE w:val="0"/>
        <w:autoSpaceDN w:val="0"/>
        <w:ind w:left="1077" w:hanging="357"/>
      </w:pPr>
      <w:r w:rsidRPr="007E37B8">
        <w:t>samostatné hnuteľné veci a súbory hnuteľných vecí</w:t>
      </w:r>
      <w:r w:rsidRPr="007E37B8">
        <w:tab/>
        <w:t>284 811 tis. €</w:t>
      </w:r>
    </w:p>
    <w:p w:rsidR="008827CA" w:rsidRPr="007E37B8" w:rsidRDefault="008827CA" w:rsidP="008827CA">
      <w:pPr>
        <w:numPr>
          <w:ilvl w:val="0"/>
          <w:numId w:val="4"/>
        </w:numPr>
        <w:tabs>
          <w:tab w:val="right" w:pos="8789"/>
        </w:tabs>
        <w:autoSpaceDE w:val="0"/>
        <w:autoSpaceDN w:val="0"/>
        <w:ind w:left="1077" w:hanging="357"/>
      </w:pPr>
      <w:r w:rsidRPr="007E37B8">
        <w:t>dopravné prostriedky</w:t>
      </w:r>
      <w:r w:rsidRPr="007E37B8">
        <w:tab/>
        <w:t>1 686 tis. €</w:t>
      </w:r>
    </w:p>
    <w:p w:rsidR="008827CA" w:rsidRPr="007E37B8" w:rsidRDefault="008827CA" w:rsidP="008827CA">
      <w:pPr>
        <w:numPr>
          <w:ilvl w:val="0"/>
          <w:numId w:val="4"/>
        </w:numPr>
        <w:tabs>
          <w:tab w:val="right" w:pos="8789"/>
        </w:tabs>
        <w:autoSpaceDE w:val="0"/>
        <w:autoSpaceDN w:val="0"/>
        <w:ind w:left="1077" w:hanging="357"/>
      </w:pPr>
      <w:r w:rsidRPr="007E37B8">
        <w:t>drobný dlhodobý hmotný majetok                                                        1 117 tis. €</w:t>
      </w:r>
    </w:p>
    <w:p w:rsidR="008827CA" w:rsidRPr="007E37B8" w:rsidRDefault="008827CA" w:rsidP="008827CA">
      <w:pPr>
        <w:numPr>
          <w:ilvl w:val="0"/>
          <w:numId w:val="4"/>
        </w:numPr>
        <w:tabs>
          <w:tab w:val="right" w:pos="8789"/>
        </w:tabs>
        <w:autoSpaceDE w:val="0"/>
        <w:autoSpaceDN w:val="0"/>
        <w:spacing w:after="120"/>
      </w:pPr>
      <w:r w:rsidRPr="007E37B8">
        <w:t xml:space="preserve">obstaranie dlhodobého hmotného majetku  </w:t>
      </w:r>
      <w:r w:rsidRPr="007E37B8">
        <w:tab/>
        <w:t xml:space="preserve">      92 677 tis. €</w:t>
      </w:r>
    </w:p>
    <w:p w:rsidR="008827CA" w:rsidRPr="007E37B8" w:rsidRDefault="008827CA" w:rsidP="00123D59">
      <w:pPr>
        <w:pStyle w:val="Zoznam1"/>
      </w:pPr>
      <w:r w:rsidRPr="007E37B8">
        <w:rPr>
          <w:b/>
          <w:bCs/>
        </w:rPr>
        <w:t>Finančné účty</w:t>
      </w:r>
      <w:r w:rsidRPr="007E37B8">
        <w:t xml:space="preserve"> v objeme </w:t>
      </w:r>
      <w:r w:rsidRPr="007E37B8">
        <w:rPr>
          <w:b/>
        </w:rPr>
        <w:t>228</w:t>
      </w:r>
      <w:r w:rsidR="00B67FF9" w:rsidRPr="007E37B8">
        <w:rPr>
          <w:b/>
        </w:rPr>
        <w:t> </w:t>
      </w:r>
      <w:r w:rsidRPr="007E37B8">
        <w:rPr>
          <w:b/>
        </w:rPr>
        <w:t>361</w:t>
      </w:r>
      <w:r w:rsidRPr="007E37B8">
        <w:rPr>
          <w:b/>
          <w:bCs/>
        </w:rPr>
        <w:t xml:space="preserve"> tis. €</w:t>
      </w:r>
      <w:r w:rsidRPr="007E37B8">
        <w:t xml:space="preserve"> predstavujú finančné prostriedky na bankových účtoch a v pokladnici. Pozostávajú najmä z finančných prostriedkov na mzdy za december vyplácaných v januári 2016 a príslušných odvodov, z prostriedkov finančných fondov, z finančných prostriedkov na projekty prechádzajúce do roku 2016 vrátane zahraničných projektov, z finančných prostriedkov na kapitálové výdavky nerealizované v roku 2015, z finančných prostriedkov účtu sociálneho fondu a z finančných prostriedkov účtov podnikateľskej činnosti. </w:t>
      </w:r>
    </w:p>
    <w:p w:rsidR="008827CA" w:rsidRPr="007E37B8" w:rsidRDefault="008827CA" w:rsidP="00123D59">
      <w:pPr>
        <w:pStyle w:val="Zoznam1"/>
      </w:pPr>
      <w:r w:rsidRPr="007E37B8">
        <w:t xml:space="preserve">Na </w:t>
      </w:r>
      <w:r w:rsidRPr="007E37B8">
        <w:rPr>
          <w:b/>
        </w:rPr>
        <w:t xml:space="preserve">bankových </w:t>
      </w:r>
      <w:r w:rsidRPr="007E37B8">
        <w:rPr>
          <w:b/>
          <w:bCs/>
        </w:rPr>
        <w:t>účtoch</w:t>
      </w:r>
      <w:r w:rsidRPr="007E37B8">
        <w:t xml:space="preserve"> vysokých škôl (vedených v štátnej pokladnici) vykázali verejné vysoké školy k 31. 12. 2015 finančné prostriedky v objeme </w:t>
      </w:r>
      <w:r w:rsidRPr="007E37B8">
        <w:rPr>
          <w:b/>
        </w:rPr>
        <w:t>228</w:t>
      </w:r>
      <w:r w:rsidR="00B67FF9" w:rsidRPr="007E37B8">
        <w:rPr>
          <w:b/>
        </w:rPr>
        <w:t> </w:t>
      </w:r>
      <w:r w:rsidRPr="007E37B8">
        <w:rPr>
          <w:b/>
        </w:rPr>
        <w:t xml:space="preserve">180 tis. </w:t>
      </w:r>
      <w:r w:rsidRPr="007E37B8">
        <w:rPr>
          <w:b/>
          <w:bCs/>
        </w:rPr>
        <w:t>€</w:t>
      </w:r>
      <w:r w:rsidRPr="007E37B8">
        <w:t xml:space="preserve">. Z toho na účtoch pre hlavnú činnosť boli vykázané finančné prostriedky v objeme </w:t>
      </w:r>
      <w:r w:rsidRPr="007E37B8">
        <w:rPr>
          <w:b/>
        </w:rPr>
        <w:t>207</w:t>
      </w:r>
      <w:r w:rsidR="00B67FF9" w:rsidRPr="007E37B8">
        <w:rPr>
          <w:b/>
        </w:rPr>
        <w:t> </w:t>
      </w:r>
      <w:r w:rsidRPr="007E37B8">
        <w:rPr>
          <w:b/>
        </w:rPr>
        <w:t xml:space="preserve">637 tis. €, na </w:t>
      </w:r>
      <w:r w:rsidRPr="007E37B8">
        <w:rPr>
          <w:b/>
          <w:bCs/>
        </w:rPr>
        <w:t xml:space="preserve">účtoch </w:t>
      </w:r>
      <w:r w:rsidRPr="007E37B8">
        <w:rPr>
          <w:b/>
          <w:bCs/>
        </w:rPr>
        <w:lastRenderedPageBreak/>
        <w:t>podnikateľskej činnosti</w:t>
      </w:r>
      <w:r w:rsidRPr="007E37B8">
        <w:t xml:space="preserve"> vykázali verejné vysoké školy finančné prostriedky v objeme </w:t>
      </w:r>
      <w:r w:rsidRPr="007E37B8">
        <w:rPr>
          <w:b/>
        </w:rPr>
        <w:t>19</w:t>
      </w:r>
      <w:r w:rsidR="00B67FF9" w:rsidRPr="007E37B8">
        <w:rPr>
          <w:b/>
        </w:rPr>
        <w:t> </w:t>
      </w:r>
      <w:r w:rsidRPr="007E37B8">
        <w:rPr>
          <w:b/>
        </w:rPr>
        <w:t>530 tis.</w:t>
      </w:r>
      <w:r w:rsidRPr="007E37B8">
        <w:t xml:space="preserve"> </w:t>
      </w:r>
      <w:r w:rsidRPr="007E37B8">
        <w:rPr>
          <w:b/>
        </w:rPr>
        <w:t>€</w:t>
      </w:r>
      <w:r w:rsidRPr="007E37B8">
        <w:t xml:space="preserve"> a na </w:t>
      </w:r>
      <w:r w:rsidRPr="007E37B8">
        <w:rPr>
          <w:b/>
          <w:bCs/>
        </w:rPr>
        <w:t>účtoch</w:t>
      </w:r>
      <w:r w:rsidRPr="007E37B8">
        <w:t xml:space="preserve"> </w:t>
      </w:r>
      <w:r w:rsidRPr="007E37B8">
        <w:rPr>
          <w:b/>
          <w:bCs/>
        </w:rPr>
        <w:t>sociálneho fondu 1 014 tis. €</w:t>
      </w:r>
      <w:r w:rsidRPr="007E37B8">
        <w:t>. Medziročne ide o pokles o</w:t>
      </w:r>
      <w:r w:rsidR="00B67FF9" w:rsidRPr="007E37B8">
        <w:t> </w:t>
      </w:r>
      <w:r w:rsidRPr="007E37B8">
        <w:t>12</w:t>
      </w:r>
      <w:r w:rsidR="00B67FF9" w:rsidRPr="007E37B8">
        <w:t> </w:t>
      </w:r>
      <w:r w:rsidRPr="007E37B8">
        <w:t>260 tis. €.</w:t>
      </w:r>
    </w:p>
    <w:p w:rsidR="008827CA" w:rsidRPr="007E37B8" w:rsidRDefault="008827CA" w:rsidP="00123D59">
      <w:pPr>
        <w:pStyle w:val="Zoznam1"/>
      </w:pPr>
      <w:r w:rsidRPr="007E37B8">
        <w:rPr>
          <w:b/>
          <w:bCs/>
        </w:rPr>
        <w:t>Štruktúra pasív</w:t>
      </w:r>
      <w:r w:rsidRPr="007E37B8">
        <w:t xml:space="preserve"> verejných vysokých škôl bola k 31. decembru 2015 nasledovná:</w:t>
      </w:r>
    </w:p>
    <w:p w:rsidR="008827CA" w:rsidRPr="007E37B8" w:rsidRDefault="008827CA" w:rsidP="008827CA">
      <w:pPr>
        <w:numPr>
          <w:ilvl w:val="0"/>
          <w:numId w:val="5"/>
        </w:numPr>
        <w:tabs>
          <w:tab w:val="right" w:pos="8789"/>
        </w:tabs>
        <w:autoSpaceDE w:val="0"/>
        <w:autoSpaceDN w:val="0"/>
        <w:ind w:left="1077" w:hanging="357"/>
      </w:pPr>
      <w:r w:rsidRPr="007E37B8">
        <w:t>imanie a peňažné fondy</w:t>
      </w:r>
      <w:r w:rsidRPr="007E37B8">
        <w:tab/>
        <w:t xml:space="preserve"> 596 367 tis. €</w:t>
      </w:r>
    </w:p>
    <w:p w:rsidR="008827CA" w:rsidRPr="007E37B8" w:rsidRDefault="008827CA" w:rsidP="008827CA">
      <w:pPr>
        <w:numPr>
          <w:ilvl w:val="0"/>
          <w:numId w:val="5"/>
        </w:numPr>
        <w:tabs>
          <w:tab w:val="right" w:pos="8789"/>
        </w:tabs>
        <w:autoSpaceDE w:val="0"/>
        <w:autoSpaceDN w:val="0"/>
        <w:ind w:left="1077" w:hanging="357"/>
      </w:pPr>
      <w:r w:rsidRPr="007E37B8">
        <w:t>fondy tvorené zo zisku</w:t>
      </w:r>
      <w:r w:rsidRPr="007E37B8">
        <w:tab/>
        <w:t>34 048 tis. €</w:t>
      </w:r>
    </w:p>
    <w:p w:rsidR="008827CA" w:rsidRPr="007E37B8" w:rsidRDefault="008827CA" w:rsidP="008827CA">
      <w:pPr>
        <w:numPr>
          <w:ilvl w:val="0"/>
          <w:numId w:val="5"/>
        </w:numPr>
        <w:tabs>
          <w:tab w:val="right" w:pos="8789"/>
        </w:tabs>
        <w:autoSpaceDE w:val="0"/>
        <w:autoSpaceDN w:val="0"/>
        <w:ind w:left="1077" w:hanging="357"/>
      </w:pPr>
      <w:r w:rsidRPr="007E37B8">
        <w:t xml:space="preserve">výsledok hospodárenia za </w:t>
      </w:r>
      <w:proofErr w:type="spellStart"/>
      <w:r w:rsidRPr="007E37B8">
        <w:t>účt</w:t>
      </w:r>
      <w:proofErr w:type="spellEnd"/>
      <w:r w:rsidRPr="007E37B8">
        <w:t>. obdobie                                                9 919 tis. €</w:t>
      </w:r>
    </w:p>
    <w:p w:rsidR="008827CA" w:rsidRPr="007E37B8" w:rsidRDefault="008827CA" w:rsidP="008827CA">
      <w:pPr>
        <w:numPr>
          <w:ilvl w:val="0"/>
          <w:numId w:val="5"/>
        </w:numPr>
        <w:tabs>
          <w:tab w:val="right" w:pos="8789"/>
        </w:tabs>
        <w:autoSpaceDE w:val="0"/>
        <w:autoSpaceDN w:val="0"/>
        <w:ind w:left="1077" w:hanging="357"/>
      </w:pPr>
      <w:proofErr w:type="spellStart"/>
      <w:r w:rsidRPr="007E37B8">
        <w:t>nevysporiadaný</w:t>
      </w:r>
      <w:proofErr w:type="spellEnd"/>
      <w:r w:rsidRPr="007E37B8">
        <w:t xml:space="preserve"> výsledok hospodárenia minulých rokov                   22 917 tis. €</w:t>
      </w:r>
    </w:p>
    <w:p w:rsidR="008827CA" w:rsidRPr="007E37B8" w:rsidRDefault="008827CA" w:rsidP="008827CA">
      <w:pPr>
        <w:numPr>
          <w:ilvl w:val="0"/>
          <w:numId w:val="5"/>
        </w:numPr>
        <w:tabs>
          <w:tab w:val="right" w:pos="8789"/>
        </w:tabs>
        <w:autoSpaceDE w:val="0"/>
        <w:autoSpaceDN w:val="0"/>
        <w:ind w:left="1077" w:hanging="357"/>
      </w:pPr>
      <w:r w:rsidRPr="007E37B8">
        <w:t>rezervy                                                                                                  6 610 tis. €</w:t>
      </w:r>
    </w:p>
    <w:p w:rsidR="008827CA" w:rsidRPr="007E37B8" w:rsidRDefault="008827CA" w:rsidP="008827CA">
      <w:pPr>
        <w:numPr>
          <w:ilvl w:val="0"/>
          <w:numId w:val="5"/>
        </w:numPr>
        <w:tabs>
          <w:tab w:val="right" w:pos="8789"/>
        </w:tabs>
        <w:autoSpaceDE w:val="0"/>
        <w:autoSpaceDN w:val="0"/>
        <w:ind w:left="1077" w:hanging="357"/>
      </w:pPr>
      <w:r w:rsidRPr="007E37B8">
        <w:t>dlhodobé záväzky</w:t>
      </w:r>
      <w:r w:rsidRPr="007E37B8">
        <w:tab/>
        <w:t>962 tis. €</w:t>
      </w:r>
    </w:p>
    <w:p w:rsidR="008827CA" w:rsidRPr="007E37B8" w:rsidRDefault="008827CA" w:rsidP="008827CA">
      <w:pPr>
        <w:numPr>
          <w:ilvl w:val="0"/>
          <w:numId w:val="5"/>
        </w:numPr>
        <w:tabs>
          <w:tab w:val="right" w:pos="8789"/>
        </w:tabs>
        <w:autoSpaceDE w:val="0"/>
        <w:autoSpaceDN w:val="0"/>
        <w:ind w:left="1077" w:hanging="357"/>
      </w:pPr>
      <w:r w:rsidRPr="007E37B8">
        <w:t>krátkodobé záväzky</w:t>
      </w:r>
      <w:r w:rsidRPr="007E37B8">
        <w:tab/>
        <w:t>72 454 tis. €</w:t>
      </w:r>
    </w:p>
    <w:p w:rsidR="008827CA" w:rsidRPr="007E37B8" w:rsidRDefault="008827CA" w:rsidP="008827CA">
      <w:pPr>
        <w:numPr>
          <w:ilvl w:val="0"/>
          <w:numId w:val="5"/>
        </w:numPr>
        <w:tabs>
          <w:tab w:val="right" w:pos="8789"/>
        </w:tabs>
        <w:autoSpaceDE w:val="0"/>
        <w:autoSpaceDN w:val="0"/>
        <w:ind w:left="1077" w:hanging="357"/>
      </w:pPr>
      <w:r w:rsidRPr="007E37B8">
        <w:t>bankové výpomoci a pôžičky</w:t>
      </w:r>
      <w:r w:rsidRPr="007E37B8">
        <w:tab/>
        <w:t>1 751 tis. €</w:t>
      </w:r>
    </w:p>
    <w:p w:rsidR="008827CA" w:rsidRPr="007E37B8" w:rsidRDefault="008827CA" w:rsidP="008827CA">
      <w:pPr>
        <w:numPr>
          <w:ilvl w:val="0"/>
          <w:numId w:val="5"/>
        </w:numPr>
        <w:tabs>
          <w:tab w:val="right" w:pos="8789"/>
        </w:tabs>
        <w:autoSpaceDE w:val="0"/>
        <w:autoSpaceDN w:val="0"/>
        <w:ind w:left="1077" w:hanging="357"/>
      </w:pPr>
      <w:r w:rsidRPr="007E37B8">
        <w:t>časové rozlíšenie</w:t>
      </w:r>
      <w:r w:rsidRPr="007E37B8">
        <w:tab/>
        <w:t>811 581 tis. €</w:t>
      </w:r>
    </w:p>
    <w:p w:rsidR="008827CA" w:rsidRPr="007E37B8" w:rsidRDefault="008827CA" w:rsidP="008827CA">
      <w:pPr>
        <w:spacing w:before="240" w:after="120"/>
        <w:jc w:val="both"/>
        <w:rPr>
          <w:b/>
          <w:bCs/>
        </w:rPr>
      </w:pPr>
      <w:r w:rsidRPr="007E37B8">
        <w:t xml:space="preserve">Hlavnými položkami </w:t>
      </w:r>
      <w:r w:rsidRPr="007E37B8">
        <w:rPr>
          <w:b/>
        </w:rPr>
        <w:t>imania a peňažných fondov</w:t>
      </w:r>
      <w:r w:rsidRPr="007E37B8">
        <w:t xml:space="preserve"> sú </w:t>
      </w:r>
      <w:r w:rsidRPr="007E37B8">
        <w:rPr>
          <w:bCs/>
        </w:rPr>
        <w:t>základné imanie</w:t>
      </w:r>
      <w:r w:rsidRPr="007E37B8">
        <w:t xml:space="preserve"> v hodnote 528</w:t>
      </w:r>
      <w:r w:rsidR="00B67FF9" w:rsidRPr="007E37B8">
        <w:t> </w:t>
      </w:r>
      <w:r w:rsidRPr="007E37B8">
        <w:t>424 tis.</w:t>
      </w:r>
      <w:r w:rsidR="00B67FF9" w:rsidRPr="007E37B8">
        <w:t xml:space="preserve"> </w:t>
      </w:r>
      <w:r w:rsidRPr="007E37B8">
        <w:t>€, fondy podľa osobitného predpisu vo výške 9</w:t>
      </w:r>
      <w:r w:rsidR="00B67FF9" w:rsidRPr="007E37B8">
        <w:t> </w:t>
      </w:r>
      <w:r w:rsidRPr="007E37B8">
        <w:t>283 tis. €, fond reprodukcie vo výške 58</w:t>
      </w:r>
      <w:r w:rsidR="00B67FF9" w:rsidRPr="007E37B8">
        <w:t> </w:t>
      </w:r>
      <w:r w:rsidRPr="007E37B8">
        <w:t xml:space="preserve">737 tis. €, rozdiely z precenenia majetku a záväzkov vo výške – 77 tis. €. Hlavnými položkami </w:t>
      </w:r>
      <w:r w:rsidRPr="007E37B8">
        <w:rPr>
          <w:b/>
        </w:rPr>
        <w:t>fondov tvorených zo zisku</w:t>
      </w:r>
      <w:r w:rsidRPr="007E37B8">
        <w:t xml:space="preserve">  sú najmä rezervný fond vo výške 28 595 tis. €, a ostatné fondy vo výške 4 595 tis. €. V</w:t>
      </w:r>
      <w:r w:rsidRPr="007E37B8">
        <w:rPr>
          <w:b/>
        </w:rPr>
        <w:t>ýsledok hospodárenia</w:t>
      </w:r>
      <w:r w:rsidRPr="007E37B8">
        <w:t xml:space="preserve"> za rok 2015 bol po odvedení dane z príjmu vo výške 9 919</w:t>
      </w:r>
      <w:r w:rsidRPr="007E37B8">
        <w:rPr>
          <w:color w:val="000000"/>
        </w:rPr>
        <w:t xml:space="preserve"> tis.</w:t>
      </w:r>
      <w:r w:rsidRPr="007E37B8">
        <w:t xml:space="preserve"> €</w:t>
      </w:r>
      <w:r w:rsidRPr="007E37B8">
        <w:rPr>
          <w:b/>
        </w:rPr>
        <w:t xml:space="preserve">. Verejné vysoké školy vykazujú ako </w:t>
      </w:r>
      <w:proofErr w:type="spellStart"/>
      <w:r w:rsidRPr="007E37B8">
        <w:rPr>
          <w:b/>
        </w:rPr>
        <w:t>nevysporiadaný</w:t>
      </w:r>
      <w:proofErr w:type="spellEnd"/>
      <w:r w:rsidRPr="007E37B8">
        <w:rPr>
          <w:b/>
        </w:rPr>
        <w:t xml:space="preserve"> výsledok hospodárenia minulých </w:t>
      </w:r>
      <w:r w:rsidRPr="007E37B8">
        <w:t xml:space="preserve">rokov sumu </w:t>
      </w:r>
      <w:r w:rsidRPr="007E37B8">
        <w:rPr>
          <w:b/>
        </w:rPr>
        <w:t>22 917 tis. €</w:t>
      </w:r>
      <w:r w:rsidRPr="007E37B8">
        <w:t>.</w:t>
      </w:r>
      <w:r w:rsidRPr="007E37B8" w:rsidDel="00A3601D">
        <w:rPr>
          <w:b/>
          <w:bCs/>
        </w:rPr>
        <w:t xml:space="preserve"> </w:t>
      </w:r>
    </w:p>
    <w:p w:rsidR="008827CA" w:rsidRPr="007E37B8" w:rsidRDefault="008827CA" w:rsidP="00123D59">
      <w:pPr>
        <w:pStyle w:val="Zoznam1"/>
      </w:pPr>
      <w:r w:rsidRPr="007E37B8">
        <w:t xml:space="preserve">Hlavnými položkami v rámci </w:t>
      </w:r>
      <w:r w:rsidRPr="007E37B8">
        <w:rPr>
          <w:b/>
          <w:bCs/>
        </w:rPr>
        <w:t>krátkodobých záväzkov</w:t>
      </w:r>
      <w:r w:rsidRPr="007E37B8">
        <w:t xml:space="preserve"> boli:</w:t>
      </w:r>
    </w:p>
    <w:p w:rsidR="008827CA" w:rsidRPr="007E37B8" w:rsidRDefault="008827CA" w:rsidP="008827CA">
      <w:pPr>
        <w:numPr>
          <w:ilvl w:val="0"/>
          <w:numId w:val="6"/>
        </w:numPr>
        <w:tabs>
          <w:tab w:val="right" w:pos="8789"/>
        </w:tabs>
        <w:autoSpaceDE w:val="0"/>
        <w:autoSpaceDN w:val="0"/>
        <w:ind w:left="1077" w:hanging="357"/>
      </w:pPr>
      <w:r w:rsidRPr="007E37B8">
        <w:t>záväzky z obchodného styku</w:t>
      </w:r>
      <w:r w:rsidRPr="007E37B8">
        <w:tab/>
        <w:t>19 804 tis. €</w:t>
      </w:r>
    </w:p>
    <w:p w:rsidR="008827CA" w:rsidRPr="007E37B8" w:rsidRDefault="008827CA" w:rsidP="008827CA">
      <w:pPr>
        <w:numPr>
          <w:ilvl w:val="0"/>
          <w:numId w:val="6"/>
        </w:numPr>
        <w:tabs>
          <w:tab w:val="right" w:pos="8789"/>
        </w:tabs>
        <w:autoSpaceDE w:val="0"/>
        <w:autoSpaceDN w:val="0"/>
        <w:ind w:left="1077" w:hanging="357"/>
      </w:pPr>
      <w:r w:rsidRPr="007E37B8">
        <w:t>záväzky voči zamestnancom</w:t>
      </w:r>
      <w:r w:rsidRPr="007E37B8">
        <w:tab/>
        <w:t>17 040 tis. €</w:t>
      </w:r>
    </w:p>
    <w:p w:rsidR="008827CA" w:rsidRPr="007E37B8" w:rsidRDefault="008827CA" w:rsidP="008827CA">
      <w:pPr>
        <w:numPr>
          <w:ilvl w:val="0"/>
          <w:numId w:val="6"/>
        </w:numPr>
        <w:tabs>
          <w:tab w:val="right" w:pos="8789"/>
        </w:tabs>
        <w:autoSpaceDE w:val="0"/>
        <w:autoSpaceDN w:val="0"/>
        <w:ind w:left="1077" w:hanging="357"/>
      </w:pPr>
      <w:r w:rsidRPr="007E37B8">
        <w:t xml:space="preserve">zúčtovanie so </w:t>
      </w:r>
      <w:proofErr w:type="spellStart"/>
      <w:r w:rsidRPr="007E37B8">
        <w:t>Sociál</w:t>
      </w:r>
      <w:proofErr w:type="spellEnd"/>
      <w:r w:rsidRPr="007E37B8">
        <w:t>. poisťovňou a </w:t>
      </w:r>
      <w:proofErr w:type="spellStart"/>
      <w:r w:rsidRPr="007E37B8">
        <w:t>zdravot</w:t>
      </w:r>
      <w:proofErr w:type="spellEnd"/>
      <w:r w:rsidRPr="007E37B8">
        <w:t>. poisťovňami</w:t>
      </w:r>
      <w:r w:rsidRPr="007E37B8">
        <w:tab/>
        <w:t>10 252 tis. €</w:t>
      </w:r>
    </w:p>
    <w:p w:rsidR="008827CA" w:rsidRPr="007E37B8" w:rsidRDefault="008827CA" w:rsidP="008827CA">
      <w:pPr>
        <w:numPr>
          <w:ilvl w:val="0"/>
          <w:numId w:val="6"/>
        </w:numPr>
        <w:tabs>
          <w:tab w:val="right" w:pos="8789"/>
        </w:tabs>
        <w:autoSpaceDE w:val="0"/>
        <w:autoSpaceDN w:val="0"/>
        <w:ind w:left="1077" w:hanging="357"/>
      </w:pPr>
      <w:r w:rsidRPr="007E37B8">
        <w:t>daňové záväzky</w:t>
      </w:r>
      <w:r w:rsidRPr="007E37B8">
        <w:tab/>
        <w:t>13 180 tis. €</w:t>
      </w:r>
    </w:p>
    <w:p w:rsidR="008827CA" w:rsidRPr="007E37B8" w:rsidRDefault="008827CA" w:rsidP="008827CA">
      <w:pPr>
        <w:numPr>
          <w:ilvl w:val="0"/>
          <w:numId w:val="6"/>
        </w:numPr>
        <w:tabs>
          <w:tab w:val="right" w:pos="8789"/>
        </w:tabs>
        <w:autoSpaceDE w:val="0"/>
        <w:autoSpaceDN w:val="0"/>
        <w:spacing w:after="120"/>
      </w:pPr>
      <w:r w:rsidRPr="007E37B8">
        <w:t>ostatné záväzky</w:t>
      </w:r>
      <w:r w:rsidRPr="007E37B8">
        <w:tab/>
        <w:t>12 159 tis. €</w:t>
      </w:r>
    </w:p>
    <w:p w:rsidR="008827CA" w:rsidRPr="007E37B8" w:rsidRDefault="008827CA" w:rsidP="00123D59">
      <w:pPr>
        <w:pStyle w:val="Zoznam1"/>
      </w:pPr>
      <w:r w:rsidRPr="007E37B8">
        <w:rPr>
          <w:bCs/>
        </w:rPr>
        <w:t xml:space="preserve">K 31. </w:t>
      </w:r>
      <w:r w:rsidRPr="007E37B8">
        <w:t>decembru 2015 dve verejné vysoké školy eviduj</w:t>
      </w:r>
      <w:r w:rsidR="00B67FF9" w:rsidRPr="007E37B8">
        <w:t>ú</w:t>
      </w:r>
      <w:r w:rsidRPr="007E37B8">
        <w:t xml:space="preserve"> </w:t>
      </w:r>
      <w:r w:rsidRPr="007E37B8">
        <w:rPr>
          <w:b/>
        </w:rPr>
        <w:t>z</w:t>
      </w:r>
      <w:r w:rsidRPr="007E37B8">
        <w:rPr>
          <w:b/>
          <w:bCs/>
        </w:rPr>
        <w:t>áväzky voči bankám v sume 1 751 tis. €.</w:t>
      </w:r>
      <w:r w:rsidRPr="007E37B8">
        <w:t xml:space="preserve"> </w:t>
      </w:r>
    </w:p>
    <w:p w:rsidR="008827CA" w:rsidRPr="007E37B8" w:rsidRDefault="008827CA" w:rsidP="00123D59">
      <w:pPr>
        <w:pStyle w:val="Zoznam1"/>
      </w:pPr>
      <w:r w:rsidRPr="007E37B8">
        <w:t xml:space="preserve">Hlavnou položkou pri časovom rozlíšení pasív boli </w:t>
      </w:r>
      <w:r w:rsidRPr="007E37B8">
        <w:rPr>
          <w:b/>
        </w:rPr>
        <w:t>výnosy budúcich období v sume 810</w:t>
      </w:r>
      <w:r w:rsidR="00B67FF9" w:rsidRPr="007E37B8">
        <w:rPr>
          <w:b/>
        </w:rPr>
        <w:t> </w:t>
      </w:r>
      <w:r w:rsidR="00C86D23" w:rsidRPr="007E37B8">
        <w:rPr>
          <w:b/>
        </w:rPr>
        <w:t>252</w:t>
      </w:r>
      <w:r w:rsidR="00B67FF9" w:rsidRPr="007E37B8">
        <w:rPr>
          <w:b/>
        </w:rPr>
        <w:t> </w:t>
      </w:r>
      <w:r w:rsidRPr="007E37B8">
        <w:rPr>
          <w:b/>
        </w:rPr>
        <w:t>tis.</w:t>
      </w:r>
      <w:r w:rsidR="00B67FF9" w:rsidRPr="007E37B8">
        <w:rPr>
          <w:b/>
        </w:rPr>
        <w:t> </w:t>
      </w:r>
      <w:r w:rsidRPr="007E37B8">
        <w:rPr>
          <w:b/>
        </w:rPr>
        <w:t xml:space="preserve">€. </w:t>
      </w:r>
      <w:r w:rsidRPr="007E37B8">
        <w:t>Ďalšie podrobnosti sú</w:t>
      </w:r>
      <w:r w:rsidRPr="007E37B8">
        <w:rPr>
          <w:b/>
        </w:rPr>
        <w:t xml:space="preserve"> v tabuľke č. 25.</w:t>
      </w:r>
      <w:r w:rsidRPr="007E37B8">
        <w:t xml:space="preserve"> </w:t>
      </w:r>
    </w:p>
    <w:p w:rsidR="008827CA" w:rsidRPr="007E37B8" w:rsidRDefault="008827CA" w:rsidP="008827CA">
      <w:pPr>
        <w:pStyle w:val="Nadpis4"/>
        <w:rPr>
          <w:lang w:val="sk-SK"/>
        </w:rPr>
      </w:pPr>
      <w:bookmarkStart w:id="78" w:name="_Toc461012180"/>
      <w:r w:rsidRPr="007E37B8">
        <w:rPr>
          <w:lang w:val="sk-SK"/>
        </w:rPr>
        <w:t>Sumárne údaje o výnosoch a nákladoch verejných vysokých škôl</w:t>
      </w:r>
      <w:bookmarkEnd w:id="78"/>
    </w:p>
    <w:p w:rsidR="008827CA" w:rsidRPr="007E37B8" w:rsidRDefault="008827CA" w:rsidP="00123D59">
      <w:pPr>
        <w:pStyle w:val="Zoznam1"/>
      </w:pPr>
      <w:r w:rsidRPr="007E37B8">
        <w:t xml:space="preserve">Hospodárenie verejných vysokých škôl pozostáva z hospodárenia v oblasti hlavnej činnosti a v oblasti podnikateľskej činnosti. V oblasti hlavnej činnosti sa osobitne sleduje oblasť sociálnej podpory študentov. </w:t>
      </w:r>
    </w:p>
    <w:p w:rsidR="008827CA" w:rsidRPr="007E37B8" w:rsidRDefault="008827CA" w:rsidP="008827CA">
      <w:pPr>
        <w:spacing w:after="120"/>
        <w:jc w:val="both"/>
      </w:pPr>
      <w:r w:rsidRPr="007E37B8">
        <w:rPr>
          <w:b/>
          <w:bCs/>
        </w:rPr>
        <w:t>Celkové náklady</w:t>
      </w:r>
      <w:r w:rsidRPr="007E37B8">
        <w:t xml:space="preserve"> verejných vysokých škôl (vrátane dane z príjmov) v roku 2015 predstavovali </w:t>
      </w:r>
      <w:r w:rsidRPr="007E37B8">
        <w:rPr>
          <w:b/>
        </w:rPr>
        <w:t>722 481 tis. €</w:t>
      </w:r>
      <w:r w:rsidRPr="007E37B8">
        <w:t>. Z toho:</w:t>
      </w:r>
    </w:p>
    <w:p w:rsidR="008827CA" w:rsidRPr="007E37B8" w:rsidRDefault="008827CA" w:rsidP="008827CA">
      <w:pPr>
        <w:numPr>
          <w:ilvl w:val="0"/>
          <w:numId w:val="7"/>
        </w:numPr>
        <w:tabs>
          <w:tab w:val="right" w:pos="8789"/>
        </w:tabs>
        <w:autoSpaceDE w:val="0"/>
        <w:autoSpaceDN w:val="0"/>
        <w:ind w:left="1077" w:hanging="357"/>
      </w:pPr>
      <w:r w:rsidRPr="007E37B8">
        <w:t>náklady hlavnej činnosti</w:t>
      </w:r>
      <w:r w:rsidRPr="007E37B8">
        <w:tab/>
        <w:t>695 407 tis. €</w:t>
      </w:r>
    </w:p>
    <w:p w:rsidR="008827CA" w:rsidRPr="007E37B8" w:rsidRDefault="008827CA" w:rsidP="008827CA">
      <w:pPr>
        <w:numPr>
          <w:ilvl w:val="0"/>
          <w:numId w:val="7"/>
        </w:numPr>
        <w:tabs>
          <w:tab w:val="right" w:pos="8789"/>
        </w:tabs>
        <w:autoSpaceDE w:val="0"/>
        <w:autoSpaceDN w:val="0"/>
        <w:spacing w:after="120"/>
      </w:pPr>
      <w:r w:rsidRPr="007E37B8">
        <w:t>náklady podnikateľskej činnosti</w:t>
      </w:r>
      <w:r w:rsidRPr="007E37B8">
        <w:tab/>
        <w:t>27 074 tis. €</w:t>
      </w:r>
    </w:p>
    <w:p w:rsidR="008827CA" w:rsidRPr="007E37B8" w:rsidRDefault="008827CA" w:rsidP="008827CA">
      <w:pPr>
        <w:spacing w:after="120"/>
        <w:jc w:val="both"/>
      </w:pPr>
      <w:r w:rsidRPr="007E37B8">
        <w:rPr>
          <w:b/>
          <w:bCs/>
        </w:rPr>
        <w:t>Celkové výnosy</w:t>
      </w:r>
      <w:r w:rsidRPr="007E37B8">
        <w:t xml:space="preserve"> verejných vysokých škôl v roku 2015 predstavovali </w:t>
      </w:r>
      <w:r w:rsidRPr="007E37B8">
        <w:rPr>
          <w:b/>
        </w:rPr>
        <w:t>732 399 tis. €</w:t>
      </w:r>
      <w:r w:rsidRPr="007E37B8">
        <w:t>. Z toho:</w:t>
      </w:r>
    </w:p>
    <w:p w:rsidR="008827CA" w:rsidRPr="007E37B8" w:rsidRDefault="008827CA" w:rsidP="008827CA">
      <w:pPr>
        <w:numPr>
          <w:ilvl w:val="0"/>
          <w:numId w:val="10"/>
        </w:numPr>
        <w:tabs>
          <w:tab w:val="right" w:pos="8789"/>
        </w:tabs>
        <w:autoSpaceDE w:val="0"/>
        <w:autoSpaceDN w:val="0"/>
        <w:ind w:left="1077" w:hanging="357"/>
      </w:pPr>
      <w:r w:rsidRPr="007E37B8">
        <w:t>výnosy hlavnej činnosti</w:t>
      </w:r>
      <w:r w:rsidRPr="007E37B8">
        <w:tab/>
        <w:t>702 251 tis. €</w:t>
      </w:r>
    </w:p>
    <w:p w:rsidR="008827CA" w:rsidRPr="007E37B8" w:rsidRDefault="008827CA" w:rsidP="008827CA">
      <w:pPr>
        <w:numPr>
          <w:ilvl w:val="0"/>
          <w:numId w:val="10"/>
        </w:numPr>
        <w:tabs>
          <w:tab w:val="right" w:pos="8789"/>
        </w:tabs>
        <w:autoSpaceDE w:val="0"/>
        <w:autoSpaceDN w:val="0"/>
        <w:ind w:left="1077" w:hanging="357"/>
      </w:pPr>
      <w:r w:rsidRPr="007E37B8">
        <w:t>výnosy podnikateľskej činnosti</w:t>
      </w:r>
      <w:r w:rsidRPr="007E37B8">
        <w:tab/>
        <w:t xml:space="preserve"> 30 149 tis. €</w:t>
      </w:r>
    </w:p>
    <w:p w:rsidR="008827CA" w:rsidRDefault="008827CA" w:rsidP="008827CA">
      <w:pPr>
        <w:jc w:val="both"/>
        <w:rPr>
          <w:b/>
          <w:bCs/>
        </w:rPr>
      </w:pPr>
    </w:p>
    <w:p w:rsidR="00EE661C" w:rsidRPr="007E37B8" w:rsidRDefault="00EE661C" w:rsidP="008827CA">
      <w:pPr>
        <w:jc w:val="both"/>
        <w:rPr>
          <w:b/>
          <w:bCs/>
        </w:rPr>
      </w:pPr>
    </w:p>
    <w:p w:rsidR="008827CA" w:rsidRPr="007E37B8" w:rsidRDefault="008827CA" w:rsidP="008827CA">
      <w:pPr>
        <w:jc w:val="both"/>
      </w:pPr>
      <w:r w:rsidRPr="007E37B8">
        <w:rPr>
          <w:b/>
          <w:bCs/>
        </w:rPr>
        <w:lastRenderedPageBreak/>
        <w:t>Výsledok hospodárenia</w:t>
      </w:r>
      <w:r w:rsidRPr="007E37B8">
        <w:t xml:space="preserve"> verejných vysokých škôl bol v roku 2015 vo výške </w:t>
      </w:r>
      <w:r w:rsidRPr="007E37B8">
        <w:rPr>
          <w:b/>
        </w:rPr>
        <w:t>9 919 tis. €</w:t>
      </w:r>
      <w:r w:rsidRPr="007E37B8">
        <w:rPr>
          <w:bCs/>
        </w:rPr>
        <w:t>.</w:t>
      </w:r>
      <w:r w:rsidRPr="007E37B8">
        <w:t xml:space="preserve"> Z toho:</w:t>
      </w:r>
    </w:p>
    <w:p w:rsidR="008827CA" w:rsidRPr="007E37B8" w:rsidRDefault="008827CA" w:rsidP="008827CA">
      <w:pPr>
        <w:ind w:firstLine="708"/>
      </w:pPr>
      <w:r w:rsidRPr="007E37B8">
        <w:t>1. výsledok hospodárenia v hlavnej činnosti</w:t>
      </w:r>
      <w:r w:rsidRPr="007E37B8">
        <w:tab/>
        <w:t xml:space="preserve">                </w:t>
      </w:r>
      <w:r w:rsidRPr="007E37B8">
        <w:tab/>
      </w:r>
      <w:r w:rsidRPr="007E37B8">
        <w:tab/>
        <w:t xml:space="preserve">           6 843 tis. €</w:t>
      </w:r>
    </w:p>
    <w:p w:rsidR="008827CA" w:rsidRPr="007E37B8" w:rsidRDefault="008827CA" w:rsidP="008827CA">
      <w:pPr>
        <w:tabs>
          <w:tab w:val="right" w:pos="8789"/>
        </w:tabs>
        <w:autoSpaceDE w:val="0"/>
        <w:autoSpaceDN w:val="0"/>
        <w:spacing w:after="120"/>
      </w:pPr>
      <w:r w:rsidRPr="007E37B8">
        <w:t xml:space="preserve">            2. výsledok hospodárenia v podnikateľskej činnosti</w:t>
      </w:r>
      <w:r w:rsidRPr="007E37B8">
        <w:tab/>
        <w:t xml:space="preserve">                  3 075 tis. €</w:t>
      </w:r>
    </w:p>
    <w:p w:rsidR="008827CA" w:rsidRPr="004E5231" w:rsidRDefault="008827CA" w:rsidP="008827CA">
      <w:pPr>
        <w:spacing w:after="120"/>
        <w:jc w:val="both"/>
        <w:rPr>
          <w:b/>
          <w:bCs/>
        </w:rPr>
      </w:pPr>
      <w:r w:rsidRPr="007E37B8">
        <w:t xml:space="preserve">V porovnaní s rokom </w:t>
      </w:r>
      <w:r w:rsidRPr="007E37B8">
        <w:rPr>
          <w:bCs/>
        </w:rPr>
        <w:t>2014</w:t>
      </w:r>
      <w:r w:rsidRPr="007E37B8">
        <w:t xml:space="preserve"> sa </w:t>
      </w:r>
      <w:r w:rsidRPr="007E37B8">
        <w:rPr>
          <w:b/>
          <w:bCs/>
        </w:rPr>
        <w:t>výnosy</w:t>
      </w:r>
      <w:r w:rsidRPr="007E37B8">
        <w:t xml:space="preserve"> verejných vysokých škôl </w:t>
      </w:r>
      <w:r w:rsidRPr="007E37B8">
        <w:rPr>
          <w:b/>
          <w:bCs/>
        </w:rPr>
        <w:t>v hlavnej činnosti</w:t>
      </w:r>
      <w:r w:rsidRPr="007E37B8">
        <w:t xml:space="preserve"> </w:t>
      </w:r>
      <w:r w:rsidRPr="007E37B8">
        <w:rPr>
          <w:b/>
          <w:bCs/>
        </w:rPr>
        <w:t>zvýšili o 17 827 tis. € (2,6 %). Náklady</w:t>
      </w:r>
      <w:r w:rsidRPr="007E37B8">
        <w:t xml:space="preserve"> verejných vysokých škôl sa </w:t>
      </w:r>
      <w:r w:rsidRPr="007E37B8">
        <w:rPr>
          <w:b/>
          <w:bCs/>
        </w:rPr>
        <w:t>v hlavnej činnosti</w:t>
      </w:r>
      <w:r w:rsidRPr="007E37B8">
        <w:t xml:space="preserve"> </w:t>
      </w:r>
      <w:r w:rsidRPr="007E37B8">
        <w:rPr>
          <w:b/>
          <w:bCs/>
        </w:rPr>
        <w:t>zvýšili</w:t>
      </w:r>
      <w:r w:rsidRPr="007E37B8">
        <w:t xml:space="preserve"> </w:t>
      </w:r>
      <w:r w:rsidRPr="004E5231">
        <w:t xml:space="preserve">oproti roku </w:t>
      </w:r>
      <w:r w:rsidRPr="004E5231">
        <w:rPr>
          <w:bCs/>
        </w:rPr>
        <w:t>2014</w:t>
      </w:r>
      <w:r w:rsidRPr="004E5231">
        <w:t xml:space="preserve"> </w:t>
      </w:r>
      <w:r w:rsidRPr="004E5231">
        <w:rPr>
          <w:bCs/>
        </w:rPr>
        <w:t>o</w:t>
      </w:r>
      <w:r w:rsidRPr="004E5231">
        <w:rPr>
          <w:b/>
          <w:bCs/>
        </w:rPr>
        <w:t> 14 574 tis. € (2,1 %).</w:t>
      </w:r>
    </w:p>
    <w:p w:rsidR="008827CA" w:rsidRPr="004E5231" w:rsidRDefault="008827CA" w:rsidP="00123D59">
      <w:pPr>
        <w:pStyle w:val="Zoznam1"/>
      </w:pPr>
      <w:r w:rsidRPr="004E5231">
        <w:t xml:space="preserve">Súhrnné náklady a výnosy verejných vysokých škôl, ako i výsledky hospodárenia jednotlivých verejných vysokých škôl, sú uvedené </w:t>
      </w:r>
      <w:r w:rsidRPr="004E5231">
        <w:rPr>
          <w:bCs/>
        </w:rPr>
        <w:t>v </w:t>
      </w:r>
      <w:r w:rsidRPr="00532628">
        <w:rPr>
          <w:bCs/>
        </w:rPr>
        <w:t>tabuľkách č.19 a 20.</w:t>
      </w:r>
      <w:r w:rsidRPr="004E5231">
        <w:t xml:space="preserve"> Náklady, výnosy a výsledky hospodárenia v oblasti sociálnej podpory sú v tabuľkách </w:t>
      </w:r>
      <w:r w:rsidRPr="00532628">
        <w:t>č. 22 a 23.</w:t>
      </w:r>
    </w:p>
    <w:p w:rsidR="008827CA" w:rsidRPr="004E5231" w:rsidRDefault="008827CA" w:rsidP="00123D59">
      <w:pPr>
        <w:pStyle w:val="Zoznam1"/>
      </w:pPr>
      <w:r w:rsidRPr="004E5231">
        <w:t>Za rok 2015 dosiahlo 17 verejných vysokých škôl</w:t>
      </w:r>
      <w:r w:rsidRPr="004E5231">
        <w:rPr>
          <w:b/>
        </w:rPr>
        <w:t xml:space="preserve"> celkový kladný výsledok hospodárenia</w:t>
      </w:r>
      <w:r w:rsidRPr="004E5231">
        <w:t xml:space="preserve"> (teda súčet výsledku hospodárenia v hlavnej činnosti a výsledku hospodárenia v podnikateľskej činnosti). Tri z verejných vysokých škôl (T</w:t>
      </w:r>
      <w:r w:rsidR="00B47C8C" w:rsidRPr="004E5231">
        <w:t>v</w:t>
      </w:r>
      <w:r w:rsidRPr="004E5231">
        <w:t>U Trnava, AU Banská Bystrica a KU Ružomberok) dosiahli záporný celkový hospodársky výsledok. Celkový výsledok hospodárenia za všetky verejné vysoké školy za rok 2015 bol vyšší oproti celkovému výsledku hospodárenia v roku 2014 (po odvedení dane z príjmov v obidvoch rokoch) o 3</w:t>
      </w:r>
      <w:r w:rsidR="00B47C8C" w:rsidRPr="004E5231">
        <w:t> </w:t>
      </w:r>
      <w:r w:rsidRPr="004E5231">
        <w:t>063</w:t>
      </w:r>
      <w:r w:rsidR="00B47C8C" w:rsidRPr="004E5231">
        <w:t> </w:t>
      </w:r>
      <w:r w:rsidRPr="004E5231">
        <w:t>tis. €. Najvyšší výsledok hospodárenia v roku 2015 dosiahla</w:t>
      </w:r>
      <w:r w:rsidRPr="004E5231">
        <w:rPr>
          <w:b/>
          <w:bCs/>
        </w:rPr>
        <w:t xml:space="preserve"> </w:t>
      </w:r>
      <w:r w:rsidRPr="004E5231">
        <w:t>ŽU Žilina, UK Bratislava a UPJŠ Košice, pričom všetky tri vysoké školy zisk dosiahli najmä aktivitami v hlavnej činnosti</w:t>
      </w:r>
      <w:r w:rsidRPr="004E5231">
        <w:rPr>
          <w:rStyle w:val="Odkaznapoznmkupodiarou"/>
        </w:rPr>
        <w:footnoteReference w:id="23"/>
      </w:r>
      <w:r w:rsidR="004A6530">
        <w:rPr>
          <w:vertAlign w:val="superscript"/>
        </w:rPr>
        <w:t>)</w:t>
      </w:r>
      <w:r w:rsidRPr="004E5231">
        <w:t xml:space="preserve">. </w:t>
      </w:r>
    </w:p>
    <w:p w:rsidR="008827CA" w:rsidRPr="004E5231" w:rsidRDefault="008827CA" w:rsidP="00123D59">
      <w:pPr>
        <w:pStyle w:val="Zoznam1"/>
      </w:pPr>
      <w:r w:rsidRPr="004E5231">
        <w:rPr>
          <w:b/>
          <w:bCs/>
        </w:rPr>
        <w:t>Výsledok</w:t>
      </w:r>
      <w:r w:rsidRPr="004E5231">
        <w:t xml:space="preserve"> hospodárenia verejných vysokých škôl za všetky verejné vysoké školy v roku 2015 bol </w:t>
      </w:r>
      <w:r w:rsidRPr="004E5231">
        <w:rPr>
          <w:b/>
          <w:bCs/>
        </w:rPr>
        <w:t>v hlavnej činnosti</w:t>
      </w:r>
      <w:r w:rsidRPr="004E5231">
        <w:t xml:space="preserve"> vo výške </w:t>
      </w:r>
      <w:r w:rsidRPr="004E5231">
        <w:rPr>
          <w:b/>
        </w:rPr>
        <w:t>6 843 270</w:t>
      </w:r>
      <w:r w:rsidRPr="004E5231">
        <w:t xml:space="preserve"> </w:t>
      </w:r>
      <w:r w:rsidRPr="004E5231">
        <w:rPr>
          <w:b/>
        </w:rPr>
        <w:t>€</w:t>
      </w:r>
      <w:r w:rsidRPr="004E5231">
        <w:t>.</w:t>
      </w:r>
      <w:r w:rsidRPr="004E5231">
        <w:rPr>
          <w:b/>
          <w:bCs/>
        </w:rPr>
        <w:t xml:space="preserve"> Kladný výsledok hospodárenia </w:t>
      </w:r>
      <w:r w:rsidRPr="004E5231">
        <w:t>v hlavnej činnosti dosiahlo v roku 2015</w:t>
      </w:r>
      <w:r w:rsidRPr="004E5231">
        <w:rPr>
          <w:b/>
          <w:bCs/>
        </w:rPr>
        <w:t xml:space="preserve"> pätnásť verejných vysokých škôl:</w:t>
      </w:r>
      <w:r w:rsidRPr="004E5231">
        <w:t xml:space="preserve"> UK Bratislava, UPJŠ Košice, PU Prešov, UCM Trnava, UVLF Košice, UKF Nitra, UMB Banská Bystrica, TU Košice, ŽU Žilina, TUAD Trenčín, EU Bratislava, SPU Nitra, TU Zvolen, VŠVU Bratislava a UJS Komárno.</w:t>
      </w:r>
      <w:r w:rsidRPr="004E5231">
        <w:rPr>
          <w:b/>
          <w:bCs/>
        </w:rPr>
        <w:t xml:space="preserve"> Päť </w:t>
      </w:r>
      <w:r w:rsidRPr="004E5231">
        <w:t>z verejných vysokých škôl hospodárili v hlavnej činnosti</w:t>
      </w:r>
      <w:r w:rsidRPr="004E5231">
        <w:rPr>
          <w:b/>
          <w:bCs/>
        </w:rPr>
        <w:t xml:space="preserve"> so stratou </w:t>
      </w:r>
      <w:r w:rsidRPr="004E5231">
        <w:rPr>
          <w:bCs/>
        </w:rPr>
        <w:t>(</w:t>
      </w:r>
      <w:r w:rsidRPr="004E5231">
        <w:t>T</w:t>
      </w:r>
      <w:r w:rsidR="00B47C8C" w:rsidRPr="004E5231">
        <w:t>v</w:t>
      </w:r>
      <w:r w:rsidRPr="004E5231">
        <w:t>U Trnava, STU Bratislava, VŠMU Bratislava, AU Banská Bystrica a KU Ružomberok)</w:t>
      </w:r>
      <w:r w:rsidRPr="004E5231">
        <w:rPr>
          <w:bCs/>
        </w:rPr>
        <w:t>.</w:t>
      </w:r>
      <w:r w:rsidRPr="004E5231">
        <w:rPr>
          <w:b/>
          <w:bCs/>
        </w:rPr>
        <w:t xml:space="preserve"> </w:t>
      </w:r>
      <w:r w:rsidRPr="004E5231">
        <w:rPr>
          <w:bCs/>
        </w:rPr>
        <w:t>Dve z nich (STU Bratislava a VŠMU Bratislava</w:t>
      </w:r>
      <w:r w:rsidRPr="004E5231">
        <w:rPr>
          <w:b/>
          <w:bCs/>
        </w:rPr>
        <w:t xml:space="preserve">) </w:t>
      </w:r>
      <w:r w:rsidRPr="004E5231">
        <w:t>však majú túto stratu vykompenzovanú ziskom z podnikateľskej činnosti, ktorý je podľa zákona určený na dofinancovanie hlavnej činnosti verejnej vysokej školy.</w:t>
      </w:r>
    </w:p>
    <w:p w:rsidR="008827CA" w:rsidRPr="004E5231" w:rsidRDefault="008827CA" w:rsidP="008827CA">
      <w:pPr>
        <w:pStyle w:val="Nadpis4"/>
        <w:rPr>
          <w:lang w:val="sk-SK"/>
        </w:rPr>
      </w:pPr>
      <w:bookmarkStart w:id="79" w:name="_Toc461012181"/>
      <w:r w:rsidRPr="004E5231">
        <w:rPr>
          <w:lang w:val="sk-SK"/>
        </w:rPr>
        <w:t>Štruktúra nákladov a výnosov v hlavnej činnosti</w:t>
      </w:r>
      <w:bookmarkEnd w:id="79"/>
    </w:p>
    <w:p w:rsidR="008827CA" w:rsidRPr="004E5231" w:rsidRDefault="008827CA" w:rsidP="00123D59">
      <w:pPr>
        <w:pStyle w:val="Zoznam1"/>
      </w:pPr>
      <w:r w:rsidRPr="004E5231">
        <w:rPr>
          <w:b/>
        </w:rPr>
        <w:t>Hlavné položky nákladov</w:t>
      </w:r>
      <w:r w:rsidRPr="004E5231">
        <w:t xml:space="preserve"> verejných vysokých škôl v hlavnej činnosti vrátane ich percentuálneho podielu na celkových nákladoch sú nasledovné (tabuľka </w:t>
      </w:r>
      <w:r w:rsidRPr="00532628">
        <w:t>č. 20):</w:t>
      </w:r>
      <w:r w:rsidRPr="004E5231">
        <w:t xml:space="preserve"> </w:t>
      </w:r>
    </w:p>
    <w:p w:rsidR="008827CA" w:rsidRPr="004E5231" w:rsidRDefault="008827CA" w:rsidP="008827CA">
      <w:pPr>
        <w:numPr>
          <w:ilvl w:val="0"/>
          <w:numId w:val="8"/>
        </w:numPr>
        <w:tabs>
          <w:tab w:val="right" w:pos="6804"/>
          <w:tab w:val="right" w:pos="8789"/>
        </w:tabs>
        <w:autoSpaceDE w:val="0"/>
        <w:autoSpaceDN w:val="0"/>
        <w:ind w:left="1497" w:hanging="357"/>
      </w:pPr>
      <w:r w:rsidRPr="004E5231">
        <w:t>501 – spotreba materiálu</w:t>
      </w:r>
      <w:r w:rsidRPr="004E5231">
        <w:tab/>
        <w:t>41 426 001 €</w:t>
      </w:r>
      <w:r w:rsidRPr="004E5231">
        <w:tab/>
        <w:t xml:space="preserve">5,74 % </w:t>
      </w:r>
    </w:p>
    <w:p w:rsidR="008827CA" w:rsidRPr="004E5231" w:rsidRDefault="008827CA" w:rsidP="008827CA">
      <w:pPr>
        <w:numPr>
          <w:ilvl w:val="0"/>
          <w:numId w:val="8"/>
        </w:numPr>
        <w:tabs>
          <w:tab w:val="right" w:pos="6804"/>
          <w:tab w:val="right" w:pos="8789"/>
        </w:tabs>
        <w:autoSpaceDE w:val="0"/>
        <w:autoSpaceDN w:val="0"/>
        <w:ind w:left="1497" w:hanging="357"/>
      </w:pPr>
      <w:r w:rsidRPr="004E5231">
        <w:t>502 – spotreba energie</w:t>
      </w:r>
      <w:r w:rsidRPr="004E5231">
        <w:tab/>
        <w:t>31 29 387 €</w:t>
      </w:r>
      <w:r w:rsidRPr="004E5231">
        <w:tab/>
        <w:t>4,34 %</w:t>
      </w:r>
    </w:p>
    <w:p w:rsidR="008827CA" w:rsidRPr="004E5231" w:rsidRDefault="008827CA" w:rsidP="008827CA">
      <w:pPr>
        <w:numPr>
          <w:ilvl w:val="0"/>
          <w:numId w:val="8"/>
        </w:numPr>
        <w:tabs>
          <w:tab w:val="right" w:pos="6804"/>
          <w:tab w:val="right" w:pos="8789"/>
        </w:tabs>
        <w:autoSpaceDE w:val="0"/>
        <w:autoSpaceDN w:val="0"/>
        <w:ind w:left="1497" w:hanging="357"/>
      </w:pPr>
      <w:r w:rsidRPr="004E5231">
        <w:t>504 – predaný tovar</w:t>
      </w:r>
      <w:r w:rsidRPr="004E5231">
        <w:tab/>
        <w:t>3 080 136 €</w:t>
      </w:r>
      <w:r w:rsidRPr="004E5231">
        <w:tab/>
        <w:t>0,43 %</w:t>
      </w:r>
    </w:p>
    <w:p w:rsidR="008827CA" w:rsidRPr="004E5231" w:rsidRDefault="008827CA" w:rsidP="008827CA">
      <w:pPr>
        <w:numPr>
          <w:ilvl w:val="0"/>
          <w:numId w:val="8"/>
        </w:numPr>
        <w:tabs>
          <w:tab w:val="right" w:pos="6804"/>
          <w:tab w:val="right" w:pos="8789"/>
        </w:tabs>
        <w:autoSpaceDE w:val="0"/>
        <w:autoSpaceDN w:val="0"/>
        <w:ind w:left="1497" w:hanging="357"/>
      </w:pPr>
      <w:r w:rsidRPr="004E5231">
        <w:t>511 – opravy a udržiavanie</w:t>
      </w:r>
      <w:r w:rsidRPr="004E5231">
        <w:tab/>
        <w:t>13 730 371 €</w:t>
      </w:r>
      <w:r w:rsidRPr="004E5231">
        <w:tab/>
        <w:t>1,90 %</w:t>
      </w:r>
    </w:p>
    <w:p w:rsidR="008827CA" w:rsidRPr="004E5231" w:rsidRDefault="008827CA" w:rsidP="008827CA">
      <w:pPr>
        <w:numPr>
          <w:ilvl w:val="0"/>
          <w:numId w:val="8"/>
        </w:numPr>
        <w:tabs>
          <w:tab w:val="right" w:pos="6804"/>
          <w:tab w:val="right" w:pos="8789"/>
        </w:tabs>
        <w:autoSpaceDE w:val="0"/>
        <w:autoSpaceDN w:val="0"/>
        <w:ind w:left="1497" w:hanging="357"/>
      </w:pPr>
      <w:r w:rsidRPr="004E5231">
        <w:t>512 – cestovné</w:t>
      </w:r>
      <w:r w:rsidRPr="004E5231">
        <w:tab/>
        <w:t>10 379 855 €</w:t>
      </w:r>
      <w:r w:rsidRPr="004E5231">
        <w:tab/>
        <w:t>1,44 %</w:t>
      </w:r>
    </w:p>
    <w:p w:rsidR="008827CA" w:rsidRPr="004E5231" w:rsidRDefault="008827CA" w:rsidP="008827CA">
      <w:pPr>
        <w:numPr>
          <w:ilvl w:val="0"/>
          <w:numId w:val="8"/>
        </w:numPr>
        <w:tabs>
          <w:tab w:val="right" w:pos="6804"/>
          <w:tab w:val="right" w:pos="8789"/>
        </w:tabs>
        <w:autoSpaceDE w:val="0"/>
        <w:autoSpaceDN w:val="0"/>
        <w:ind w:left="1497" w:hanging="357"/>
      </w:pPr>
      <w:r w:rsidRPr="004E5231">
        <w:t>518 – ostatné služby</w:t>
      </w:r>
      <w:r w:rsidRPr="004E5231">
        <w:tab/>
        <w:t>50 234 290 €</w:t>
      </w:r>
      <w:r w:rsidRPr="004E5231">
        <w:tab/>
        <w:t>6,96 %</w:t>
      </w:r>
    </w:p>
    <w:p w:rsidR="008827CA" w:rsidRPr="004E5231" w:rsidRDefault="008827CA" w:rsidP="008827CA">
      <w:pPr>
        <w:numPr>
          <w:ilvl w:val="0"/>
          <w:numId w:val="8"/>
        </w:numPr>
        <w:tabs>
          <w:tab w:val="right" w:pos="6804"/>
          <w:tab w:val="right" w:pos="8789"/>
        </w:tabs>
        <w:autoSpaceDE w:val="0"/>
        <w:autoSpaceDN w:val="0"/>
        <w:ind w:left="1497" w:hanging="357"/>
      </w:pPr>
      <w:r w:rsidRPr="004E5231">
        <w:t>521 – mzdové náklady</w:t>
      </w:r>
      <w:r w:rsidRPr="004E5231">
        <w:tab/>
        <w:t>273 464 394 €</w:t>
      </w:r>
      <w:r w:rsidRPr="004E5231">
        <w:tab/>
        <w:t>37,90 %</w:t>
      </w:r>
    </w:p>
    <w:p w:rsidR="008827CA" w:rsidRPr="004E5231" w:rsidRDefault="008827CA" w:rsidP="008827CA">
      <w:pPr>
        <w:numPr>
          <w:ilvl w:val="0"/>
          <w:numId w:val="8"/>
        </w:numPr>
        <w:tabs>
          <w:tab w:val="right" w:pos="6804"/>
          <w:tab w:val="right" w:pos="8789"/>
        </w:tabs>
        <w:autoSpaceDE w:val="0"/>
        <w:autoSpaceDN w:val="0"/>
        <w:ind w:left="1497" w:hanging="357"/>
      </w:pPr>
      <w:r w:rsidRPr="004E5231">
        <w:t>524 – zákonné sociálne poistenie</w:t>
      </w:r>
      <w:r w:rsidRPr="004E5231">
        <w:tab/>
        <w:t>92 493 781 €</w:t>
      </w:r>
      <w:r w:rsidRPr="004E5231">
        <w:tab/>
        <w:t>12, 82 %</w:t>
      </w:r>
    </w:p>
    <w:p w:rsidR="008827CA" w:rsidRPr="004E5231" w:rsidRDefault="008827CA" w:rsidP="008827CA">
      <w:pPr>
        <w:numPr>
          <w:ilvl w:val="0"/>
          <w:numId w:val="8"/>
        </w:numPr>
        <w:tabs>
          <w:tab w:val="right" w:pos="6804"/>
          <w:tab w:val="right" w:pos="8789"/>
        </w:tabs>
        <w:autoSpaceDE w:val="0"/>
        <w:autoSpaceDN w:val="0"/>
        <w:ind w:left="1497" w:hanging="357"/>
      </w:pPr>
      <w:r w:rsidRPr="004E5231">
        <w:t>527 – zákonné sociálne náklady</w:t>
      </w:r>
      <w:r w:rsidRPr="004E5231">
        <w:tab/>
        <w:t>11 324 813 €</w:t>
      </w:r>
      <w:r w:rsidRPr="004E5231">
        <w:tab/>
        <w:t>1,57 %</w:t>
      </w:r>
    </w:p>
    <w:p w:rsidR="008827CA" w:rsidRPr="004E5231" w:rsidRDefault="008827CA" w:rsidP="008827CA">
      <w:pPr>
        <w:numPr>
          <w:ilvl w:val="0"/>
          <w:numId w:val="8"/>
        </w:numPr>
        <w:tabs>
          <w:tab w:val="right" w:pos="6804"/>
          <w:tab w:val="right" w:pos="8789"/>
        </w:tabs>
        <w:autoSpaceDE w:val="0"/>
        <w:autoSpaceDN w:val="0"/>
        <w:ind w:left="1497" w:hanging="357"/>
      </w:pPr>
      <w:r w:rsidRPr="004E5231">
        <w:t>549 – iné ostatné náklady                          46 817 890</w:t>
      </w:r>
      <w:r w:rsidRPr="004E5231">
        <w:tab/>
        <w:t>€</w:t>
      </w:r>
      <w:r w:rsidRPr="004E5231">
        <w:tab/>
        <w:t>6,49 %</w:t>
      </w:r>
    </w:p>
    <w:p w:rsidR="008827CA" w:rsidRPr="004E5231" w:rsidRDefault="008827CA" w:rsidP="008827CA">
      <w:pPr>
        <w:numPr>
          <w:ilvl w:val="0"/>
          <w:numId w:val="8"/>
        </w:numPr>
        <w:tabs>
          <w:tab w:val="right" w:pos="6804"/>
          <w:tab w:val="right" w:pos="8789"/>
        </w:tabs>
        <w:autoSpaceDE w:val="0"/>
        <w:autoSpaceDN w:val="0"/>
        <w:ind w:left="1497" w:hanging="357"/>
      </w:pPr>
      <w:r w:rsidRPr="004E5231">
        <w:lastRenderedPageBreak/>
        <w:t>551 – odpisy</w:t>
      </w:r>
      <w:r w:rsidRPr="004E5231">
        <w:tab/>
        <w:t xml:space="preserve"> 81 569 962  €</w:t>
      </w:r>
      <w:r w:rsidRPr="004E5231">
        <w:tab/>
        <w:t>11,30 %</w:t>
      </w:r>
    </w:p>
    <w:p w:rsidR="008827CA" w:rsidRPr="004E5231" w:rsidRDefault="008827CA" w:rsidP="008827CA">
      <w:pPr>
        <w:numPr>
          <w:ilvl w:val="0"/>
          <w:numId w:val="8"/>
        </w:numPr>
        <w:tabs>
          <w:tab w:val="right" w:pos="6804"/>
          <w:tab w:val="right" w:pos="8789"/>
        </w:tabs>
        <w:autoSpaceDE w:val="0"/>
        <w:autoSpaceDN w:val="0"/>
        <w:spacing w:after="120"/>
      </w:pPr>
      <w:r w:rsidRPr="004E5231">
        <w:t>591 – daň z príjmu                                           54 572  €</w:t>
      </w:r>
      <w:r w:rsidRPr="004E5231">
        <w:tab/>
      </w:r>
      <w:r w:rsidRPr="004E5231">
        <w:tab/>
        <w:t>0,01 %</w:t>
      </w:r>
    </w:p>
    <w:p w:rsidR="008827CA" w:rsidRPr="004E5231" w:rsidRDefault="008827CA" w:rsidP="00123D59">
      <w:pPr>
        <w:pStyle w:val="Zoznam1"/>
      </w:pPr>
      <w:r w:rsidRPr="004E5231">
        <w:t xml:space="preserve">Hlavnými nákladovými položkami verejných vysokých škôl na okruhu hlavnej činnosti v rámci účtu </w:t>
      </w:r>
      <w:r w:rsidRPr="004E5231">
        <w:rPr>
          <w:b/>
          <w:bCs/>
        </w:rPr>
        <w:t>501 – spotreba materiálu</w:t>
      </w:r>
      <w:r w:rsidRPr="004E5231">
        <w:t xml:space="preserve"> v roku 2015 boli náklady na prístroje a zariadenia laboratórií, ktoré nepatria do dlhodobého hmotného majetku (9 151 tis. €), chemikálie a iný materiál na zabezpečenie experimentálnej výučby (5 190 tis. €), nábytok (4 066 tis. €), potraviny (2 988 tis. €), kancelárske potreby a materiál (2 577 tis. €), knihy, časopisy a noviny (2 234 tis. €), stavebný, vodoinštalačný a elektroinštalačný materiál (1 603 €), čistiace, hygienické a dezinfekčné potreby (1 061 tis. €), pohonné hmoty a ostatný materiál na dopravu  (807 tis. €), ostatný materiál (7 445 tis. €).</w:t>
      </w:r>
    </w:p>
    <w:p w:rsidR="008827CA" w:rsidRPr="004E5231" w:rsidRDefault="008827CA" w:rsidP="00123D59">
      <w:pPr>
        <w:pStyle w:val="Zoznam1"/>
      </w:pPr>
      <w:r w:rsidRPr="004E5231">
        <w:t xml:space="preserve">Hlavnými nákladovými položkami v rámci účtu </w:t>
      </w:r>
      <w:r w:rsidRPr="004E5231">
        <w:rPr>
          <w:b/>
          <w:bCs/>
        </w:rPr>
        <w:t xml:space="preserve">502 – spotreba energie </w:t>
      </w:r>
      <w:r w:rsidRPr="004E5231">
        <w:t>v roku 2015 boli náklady na elektrickú energiu (9 734 tis. €), na tepelnú energiu (11 606 tis. €), na plyn (5 637 tis. €) a vodné a stočné (3 789 tis. €).</w:t>
      </w:r>
    </w:p>
    <w:p w:rsidR="008827CA" w:rsidRPr="004E5231" w:rsidRDefault="008827CA" w:rsidP="00123D59">
      <w:pPr>
        <w:pStyle w:val="Zoznam1"/>
      </w:pPr>
      <w:r w:rsidRPr="004E5231">
        <w:t xml:space="preserve">Hlavnými nákladovými položkami v rámci účtu </w:t>
      </w:r>
      <w:r w:rsidRPr="004E5231">
        <w:rPr>
          <w:b/>
          <w:bCs/>
        </w:rPr>
        <w:t xml:space="preserve">511 – opravy a udržiavanie </w:t>
      </w:r>
      <w:r w:rsidRPr="004E5231">
        <w:t>v roku 2015 boli náklady na opravu a udržiavanie stavieb (9 523 tis. €), na opravy a udržiavanie strojov, prístrojov, zariadení a inventára (1 645 tis. €), na opravy dopravných prostriedkov (404 tis. €), na opravy a udržiavanie prostriedkov IT (762 tis. €), údržba a opravy meracej techniky, telovýchovných  zariadení (241 tis. €), ostatná údržba a opravy (462 tis. €).</w:t>
      </w:r>
    </w:p>
    <w:p w:rsidR="008827CA" w:rsidRPr="004E5231" w:rsidRDefault="008827CA">
      <w:pPr>
        <w:pStyle w:val="Zoznam1"/>
      </w:pPr>
      <w:r w:rsidRPr="004E5231">
        <w:t xml:space="preserve">Hlavnými nákladovými položkami v rámci účtu </w:t>
      </w:r>
      <w:r w:rsidRPr="004E5231">
        <w:rPr>
          <w:b/>
          <w:bCs/>
        </w:rPr>
        <w:t xml:space="preserve">512 – cestovné </w:t>
      </w:r>
      <w:r w:rsidRPr="004E5231">
        <w:t>v roku 2015 boli náklady na zahraničné cestovné (9 075 tis. €) a domáce cestovné (1 293 tis. €).</w:t>
      </w:r>
    </w:p>
    <w:p w:rsidR="008827CA" w:rsidRPr="004E5231" w:rsidRDefault="008827CA">
      <w:pPr>
        <w:pStyle w:val="Zoznam1"/>
      </w:pPr>
      <w:r w:rsidRPr="004E5231">
        <w:t xml:space="preserve">Náklady na účte </w:t>
      </w:r>
      <w:r w:rsidRPr="004E5231">
        <w:rPr>
          <w:b/>
        </w:rPr>
        <w:t>551 – odpisy dlhodobého nehmotného a hmotného majetku</w:t>
      </w:r>
      <w:r w:rsidRPr="004E5231">
        <w:t xml:space="preserve"> sa členia na náklady na </w:t>
      </w:r>
      <w:r w:rsidRPr="004E5231">
        <w:rPr>
          <w:b/>
        </w:rPr>
        <w:t xml:space="preserve">odpisy </w:t>
      </w:r>
      <w:r w:rsidRPr="004E5231">
        <w:t>dlhodobého nehmotného a hmotného majetku nadobudnutého z kapitálových dotácií zo štátneho rozpočtu a odpisy dlhodobého nehmotného a hmotného majetku nadobudnutého zo štrukturálnych fondov a odpisy ostatného dlhodobého nehmotného a hmotného majetku.</w:t>
      </w:r>
    </w:p>
    <w:p w:rsidR="008827CA" w:rsidRPr="004E5231" w:rsidRDefault="008827CA">
      <w:pPr>
        <w:pStyle w:val="Zoznam1"/>
      </w:pPr>
      <w:r w:rsidRPr="004E5231">
        <w:rPr>
          <w:b/>
          <w:bCs/>
        </w:rPr>
        <w:t>Hlavné položky výnosov</w:t>
      </w:r>
      <w:r w:rsidRPr="004E5231">
        <w:t xml:space="preserve"> verejných vysokých škôl </w:t>
      </w:r>
      <w:r w:rsidRPr="004E5231">
        <w:rPr>
          <w:b/>
          <w:bCs/>
        </w:rPr>
        <w:t>v hlavnej činnosti</w:t>
      </w:r>
      <w:r w:rsidRPr="004E5231">
        <w:t xml:space="preserve"> vrátane ich percentuálneho podielu na celkových výnosoch sú nasledovné: (</w:t>
      </w:r>
      <w:r w:rsidRPr="004E5231">
        <w:rPr>
          <w:bCs/>
        </w:rPr>
        <w:t>tabuľka č.19 )</w:t>
      </w:r>
    </w:p>
    <w:p w:rsidR="008827CA" w:rsidRPr="004E5231" w:rsidRDefault="008827CA" w:rsidP="008827CA">
      <w:pPr>
        <w:numPr>
          <w:ilvl w:val="0"/>
          <w:numId w:val="9"/>
        </w:numPr>
        <w:tabs>
          <w:tab w:val="right" w:pos="6804"/>
          <w:tab w:val="right" w:pos="8789"/>
        </w:tabs>
        <w:autoSpaceDE w:val="0"/>
        <w:autoSpaceDN w:val="0"/>
        <w:ind w:left="1497" w:hanging="357"/>
      </w:pPr>
      <w:r w:rsidRPr="004E5231">
        <w:t>601 – tržby za vlastné výrobky</w:t>
      </w:r>
      <w:r w:rsidRPr="004E5231">
        <w:tab/>
        <w:t xml:space="preserve">344 168 € </w:t>
      </w:r>
      <w:r w:rsidRPr="004E5231">
        <w:tab/>
        <w:t>0,05 %</w:t>
      </w:r>
    </w:p>
    <w:p w:rsidR="008827CA" w:rsidRPr="004E5231" w:rsidRDefault="008827CA" w:rsidP="008827CA">
      <w:pPr>
        <w:numPr>
          <w:ilvl w:val="0"/>
          <w:numId w:val="9"/>
        </w:numPr>
        <w:tabs>
          <w:tab w:val="right" w:pos="6804"/>
          <w:tab w:val="right" w:pos="8789"/>
        </w:tabs>
        <w:autoSpaceDE w:val="0"/>
        <w:autoSpaceDN w:val="0"/>
        <w:ind w:left="1497" w:hanging="357"/>
      </w:pPr>
      <w:r w:rsidRPr="004E5231">
        <w:t>602 – tržby z predaja služieb</w:t>
      </w:r>
      <w:r w:rsidRPr="004E5231">
        <w:tab/>
        <w:t>38 407 697 €</w:t>
      </w:r>
      <w:r w:rsidRPr="004E5231">
        <w:tab/>
        <w:t xml:space="preserve">  5,24 %</w:t>
      </w:r>
    </w:p>
    <w:p w:rsidR="008827CA" w:rsidRPr="004E5231" w:rsidRDefault="008827CA" w:rsidP="008827CA">
      <w:pPr>
        <w:numPr>
          <w:ilvl w:val="0"/>
          <w:numId w:val="9"/>
        </w:numPr>
        <w:tabs>
          <w:tab w:val="right" w:pos="6804"/>
          <w:tab w:val="right" w:pos="8789"/>
        </w:tabs>
        <w:autoSpaceDE w:val="0"/>
        <w:autoSpaceDN w:val="0"/>
        <w:ind w:left="1497" w:hanging="357"/>
      </w:pPr>
      <w:r w:rsidRPr="004E5231">
        <w:t>604 – tržby za predaný tovar</w:t>
      </w:r>
      <w:r w:rsidRPr="004E5231">
        <w:tab/>
        <w:t>3 280 470 €</w:t>
      </w:r>
      <w:r w:rsidRPr="004E5231">
        <w:tab/>
        <w:t xml:space="preserve"> 0,45 %</w:t>
      </w:r>
    </w:p>
    <w:p w:rsidR="008827CA" w:rsidRPr="004E5231" w:rsidRDefault="008827CA" w:rsidP="008827CA">
      <w:pPr>
        <w:numPr>
          <w:ilvl w:val="0"/>
          <w:numId w:val="9"/>
        </w:numPr>
        <w:tabs>
          <w:tab w:val="right" w:pos="6804"/>
          <w:tab w:val="right" w:pos="8789"/>
        </w:tabs>
        <w:autoSpaceDE w:val="0"/>
        <w:autoSpaceDN w:val="0"/>
        <w:ind w:left="1497" w:hanging="357"/>
      </w:pPr>
      <w:r w:rsidRPr="004E5231">
        <w:t>649 – iné ostatné výnosy</w:t>
      </w:r>
      <w:r w:rsidRPr="004E5231">
        <w:tab/>
        <w:t>85 900 490 €</w:t>
      </w:r>
      <w:r w:rsidRPr="004E5231">
        <w:tab/>
        <w:t>11,73 %</w:t>
      </w:r>
    </w:p>
    <w:p w:rsidR="008827CA" w:rsidRPr="004E5231" w:rsidRDefault="008827CA" w:rsidP="008827CA">
      <w:pPr>
        <w:numPr>
          <w:ilvl w:val="0"/>
          <w:numId w:val="9"/>
        </w:numPr>
        <w:tabs>
          <w:tab w:val="right" w:pos="6804"/>
          <w:tab w:val="right" w:pos="8789"/>
        </w:tabs>
        <w:autoSpaceDE w:val="0"/>
        <w:autoSpaceDN w:val="0"/>
        <w:ind w:left="1497" w:hanging="357"/>
      </w:pPr>
      <w:r w:rsidRPr="004E5231">
        <w:t xml:space="preserve">651 – tržby z predaja dlhodobého                   </w:t>
      </w:r>
    </w:p>
    <w:p w:rsidR="008827CA" w:rsidRPr="004E5231" w:rsidRDefault="008827CA" w:rsidP="008827CA">
      <w:pPr>
        <w:tabs>
          <w:tab w:val="right" w:pos="6804"/>
          <w:tab w:val="right" w:pos="8789"/>
        </w:tabs>
        <w:autoSpaceDE w:val="0"/>
        <w:autoSpaceDN w:val="0"/>
        <w:ind w:left="1140"/>
      </w:pPr>
      <w:r w:rsidRPr="004E5231">
        <w:t xml:space="preserve">      nehmotného a hmotného majetku</w:t>
      </w:r>
      <w:r w:rsidRPr="004E5231">
        <w:tab/>
        <w:t xml:space="preserve">                381 512 €           </w:t>
      </w:r>
      <w:r w:rsidRPr="004E5231">
        <w:tab/>
        <w:t xml:space="preserve">     0,05 %</w:t>
      </w:r>
    </w:p>
    <w:p w:rsidR="008827CA" w:rsidRPr="004E5231" w:rsidRDefault="008827CA" w:rsidP="008827CA">
      <w:pPr>
        <w:numPr>
          <w:ilvl w:val="0"/>
          <w:numId w:val="9"/>
        </w:numPr>
        <w:tabs>
          <w:tab w:val="right" w:pos="6804"/>
          <w:tab w:val="right" w:pos="8789"/>
        </w:tabs>
        <w:autoSpaceDE w:val="0"/>
        <w:autoSpaceDN w:val="0"/>
        <w:ind w:left="1497" w:hanging="357"/>
      </w:pPr>
      <w:r w:rsidRPr="004E5231">
        <w:t>658 – výnosy z prenájmu majetku</w:t>
      </w:r>
      <w:r w:rsidRPr="004E5231">
        <w:tab/>
        <w:t>350 776 €</w:t>
      </w:r>
      <w:r w:rsidRPr="004E5231">
        <w:tab/>
        <w:t xml:space="preserve">        0,05 %</w:t>
      </w:r>
    </w:p>
    <w:p w:rsidR="008827CA" w:rsidRPr="004E5231" w:rsidRDefault="008827CA" w:rsidP="008827CA">
      <w:pPr>
        <w:numPr>
          <w:ilvl w:val="0"/>
          <w:numId w:val="9"/>
        </w:numPr>
        <w:tabs>
          <w:tab w:val="right" w:pos="6804"/>
          <w:tab w:val="right" w:pos="8789"/>
        </w:tabs>
        <w:autoSpaceDE w:val="0"/>
        <w:autoSpaceDN w:val="0"/>
        <w:spacing w:after="120"/>
      </w:pPr>
      <w:r w:rsidRPr="004E5231">
        <w:t>691 – dotácie</w:t>
      </w:r>
      <w:r w:rsidRPr="004E5231">
        <w:tab/>
        <w:t xml:space="preserve">                      566 148 949 € </w:t>
      </w:r>
      <w:r w:rsidRPr="004E5231">
        <w:tab/>
        <w:t>77,30 %</w:t>
      </w:r>
    </w:p>
    <w:p w:rsidR="008827CA" w:rsidRPr="004E5231" w:rsidRDefault="008827CA" w:rsidP="00123D59">
      <w:pPr>
        <w:pStyle w:val="Zoznam1"/>
      </w:pPr>
      <w:r w:rsidRPr="004E5231">
        <w:t xml:space="preserve">Hlavnou položkou v rámci účtu </w:t>
      </w:r>
      <w:r w:rsidRPr="004E5231">
        <w:rPr>
          <w:b/>
          <w:bCs/>
        </w:rPr>
        <w:t xml:space="preserve">601 – tržby za vlastné výrobky </w:t>
      </w:r>
      <w:r w:rsidRPr="004E5231">
        <w:t xml:space="preserve">boli výnosy študentských jedální (212 tis. €). </w:t>
      </w:r>
    </w:p>
    <w:p w:rsidR="008827CA" w:rsidRPr="004E5231" w:rsidRDefault="008827CA" w:rsidP="00123D59">
      <w:pPr>
        <w:pStyle w:val="Zoznam1"/>
      </w:pPr>
      <w:r w:rsidRPr="004E5231">
        <w:t xml:space="preserve">Hlavnou položkou v rámci účtu </w:t>
      </w:r>
      <w:r w:rsidRPr="004E5231">
        <w:rPr>
          <w:b/>
          <w:bCs/>
        </w:rPr>
        <w:t xml:space="preserve">602 – tržby z predaja služieb </w:t>
      </w:r>
      <w:r w:rsidRPr="004E5231">
        <w:t>boli najmä výnosy z ubytovania denných študentov (21 847 tis. €), zo stravných lístkov študentov (6 298 tis. €), z ubytovania a stravovania iných fyzických osôb (795 tis. €).</w:t>
      </w:r>
    </w:p>
    <w:p w:rsidR="008827CA" w:rsidRPr="004E5231" w:rsidRDefault="008827CA" w:rsidP="00123D59">
      <w:pPr>
        <w:pStyle w:val="Zoznam1"/>
      </w:pPr>
      <w:r w:rsidRPr="004E5231">
        <w:t xml:space="preserve">Hlavnými položkami v rámci účtu </w:t>
      </w:r>
      <w:r w:rsidRPr="004E5231">
        <w:rPr>
          <w:b/>
          <w:bCs/>
        </w:rPr>
        <w:t xml:space="preserve">649 – iné ostatné výnosy </w:t>
      </w:r>
      <w:r w:rsidRPr="004E5231">
        <w:rPr>
          <w:bCs/>
        </w:rPr>
        <w:t>boli</w:t>
      </w:r>
      <w:r w:rsidRPr="004E5231">
        <w:rPr>
          <w:b/>
          <w:bCs/>
        </w:rPr>
        <w:t xml:space="preserve"> </w:t>
      </w:r>
      <w:r w:rsidRPr="004E5231">
        <w:rPr>
          <w:b/>
        </w:rPr>
        <w:t>výnosy zo školného</w:t>
      </w:r>
      <w:r w:rsidRPr="004E5231">
        <w:t xml:space="preserve"> </w:t>
      </w:r>
      <w:r w:rsidRPr="004E5231">
        <w:rPr>
          <w:b/>
        </w:rPr>
        <w:t>49 155 tis. €</w:t>
      </w:r>
      <w:r w:rsidRPr="004E5231">
        <w:t xml:space="preserve"> (v tom 6 320 tis. € za prekročenie štandardnej dĺžky štúdia v dennej forme, 27</w:t>
      </w:r>
      <w:r w:rsidR="00B47C8C" w:rsidRPr="004E5231">
        <w:t> </w:t>
      </w:r>
      <w:r w:rsidRPr="004E5231">
        <w:t xml:space="preserve">907 tis. € za cudzojazyčné štúdium dennou formou a 14 810 tis. € školné za štúdium v externej forme štúdia), </w:t>
      </w:r>
      <w:r w:rsidRPr="004E5231">
        <w:rPr>
          <w:b/>
        </w:rPr>
        <w:t>výnosy z poplatkov spojených so štúdiom</w:t>
      </w:r>
      <w:r w:rsidRPr="004E5231">
        <w:t xml:space="preserve"> </w:t>
      </w:r>
      <w:r w:rsidRPr="004E5231">
        <w:rPr>
          <w:b/>
        </w:rPr>
        <w:t xml:space="preserve">5 811 tis. € </w:t>
      </w:r>
      <w:r w:rsidRPr="004E5231">
        <w:t>(v tom 3</w:t>
      </w:r>
      <w:r w:rsidR="00B47C8C" w:rsidRPr="004E5231">
        <w:t> </w:t>
      </w:r>
      <w:r w:rsidRPr="004E5231">
        <w:t>981 tis. € poplatky za prijímacie konanie, 770 tis. € poplatky za rigorózne konanie, 871 tis. €</w:t>
      </w:r>
      <w:r w:rsidRPr="004E5231">
        <w:rPr>
          <w:b/>
        </w:rPr>
        <w:t xml:space="preserve"> </w:t>
      </w:r>
      <w:r w:rsidRPr="004E5231">
        <w:t xml:space="preserve">výnosy za vydanie dokladov o štúdiu a ich kópií, 109 tis. € za vydanie diplomu za rigorózne </w:t>
      </w:r>
      <w:r w:rsidRPr="004E5231">
        <w:lastRenderedPageBreak/>
        <w:t xml:space="preserve">konanie). Ďalšiu časť iných ostatných výnosov tvorili </w:t>
      </w:r>
      <w:r w:rsidRPr="004E5231">
        <w:rPr>
          <w:b/>
        </w:rPr>
        <w:t>výnosy za ďalšie vzdelávanie 3</w:t>
      </w:r>
      <w:r w:rsidR="003351CB">
        <w:rPr>
          <w:b/>
        </w:rPr>
        <w:t> </w:t>
      </w:r>
      <w:r w:rsidRPr="004E5231">
        <w:rPr>
          <w:b/>
        </w:rPr>
        <w:t>129</w:t>
      </w:r>
      <w:r w:rsidR="003351CB">
        <w:rPr>
          <w:b/>
        </w:rPr>
        <w:t> </w:t>
      </w:r>
      <w:r w:rsidRPr="004E5231">
        <w:rPr>
          <w:b/>
        </w:rPr>
        <w:t>tis. €,</w:t>
      </w:r>
      <w:r w:rsidRPr="004E5231">
        <w:t xml:space="preserve"> </w:t>
      </w:r>
      <w:r w:rsidRPr="004E5231">
        <w:rPr>
          <w:b/>
        </w:rPr>
        <w:t>výnosy z darov 1 170 tis. €</w:t>
      </w:r>
      <w:r w:rsidRPr="004E5231">
        <w:t xml:space="preserve">. Zvyšok tvorili výnosy z budúcich období, vložné na konferencie, príspevky na úhradu výdavkov zahraničných študentov študujúcich v rámci medzinárodných zmlúv a ďalšie analyticky samostatne nesledované výnosy. </w:t>
      </w:r>
    </w:p>
    <w:p w:rsidR="008827CA" w:rsidRPr="004E5231" w:rsidRDefault="008827CA">
      <w:pPr>
        <w:pStyle w:val="Zoznam1"/>
      </w:pPr>
      <w:r w:rsidRPr="004E5231">
        <w:t xml:space="preserve">Hlavnými položkami v rámci účtu </w:t>
      </w:r>
      <w:r w:rsidRPr="004E5231">
        <w:rPr>
          <w:b/>
          <w:bCs/>
        </w:rPr>
        <w:t xml:space="preserve">691 – prevádzkové dotácie </w:t>
      </w:r>
      <w:r w:rsidRPr="004E5231">
        <w:t xml:space="preserve">boli bežné dotácie poskytnuté v roku 2015 verejným vysokým školám zo štátneho rozpočtu a zo štrukturálnych fondov. Tieto dotácie boli vyššie ako je vykázaný objem výnosov, pretože do výnosov sa dostali len tie dotácie, ktoré neboli zúčtované ako výnosy budúcich období (napríklad na pokračujúce projekty). </w:t>
      </w:r>
    </w:p>
    <w:p w:rsidR="008827CA" w:rsidRPr="004E5231" w:rsidRDefault="008827CA" w:rsidP="008827CA">
      <w:pPr>
        <w:pStyle w:val="Nadpis4"/>
        <w:rPr>
          <w:lang w:val="sk-SK"/>
        </w:rPr>
      </w:pPr>
      <w:bookmarkStart w:id="80" w:name="_Toc461012182"/>
      <w:r w:rsidRPr="004E5231">
        <w:rPr>
          <w:lang w:val="sk-SK"/>
        </w:rPr>
        <w:t>Kapitálové výdavky</w:t>
      </w:r>
      <w:bookmarkEnd w:id="80"/>
      <w:r w:rsidRPr="004E5231">
        <w:rPr>
          <w:lang w:val="sk-SK"/>
        </w:rPr>
        <w:t xml:space="preserve"> </w:t>
      </w:r>
    </w:p>
    <w:p w:rsidR="008827CA" w:rsidRPr="004E5231" w:rsidRDefault="008827CA" w:rsidP="00123D59">
      <w:pPr>
        <w:pStyle w:val="Zoznam1"/>
        <w:rPr>
          <w:color w:val="1F497D"/>
        </w:rPr>
      </w:pPr>
      <w:r w:rsidRPr="004E5231">
        <w:t>V roku 2015 bola verejným vysokým školám prostredníctvom kapitoly</w:t>
      </w:r>
      <w:r w:rsidRPr="004E5231">
        <w:rPr>
          <w:rFonts w:hint="eastAsia"/>
        </w:rPr>
        <w:t xml:space="preserve"> ministerstva zo štátneho rozpočtu poskytnutá kapitálová dotácia v sume </w:t>
      </w:r>
      <w:r w:rsidRPr="004E5231">
        <w:rPr>
          <w:rFonts w:hint="eastAsia"/>
          <w:b/>
          <w:bCs/>
        </w:rPr>
        <w:t>6</w:t>
      </w:r>
      <w:r w:rsidR="00B47C8C" w:rsidRPr="004E5231">
        <w:rPr>
          <w:b/>
          <w:bCs/>
        </w:rPr>
        <w:t> </w:t>
      </w:r>
      <w:r w:rsidRPr="004E5231">
        <w:rPr>
          <w:rFonts w:hint="eastAsia"/>
          <w:b/>
          <w:bCs/>
        </w:rPr>
        <w:t>359</w:t>
      </w:r>
      <w:r w:rsidR="00B47C8C" w:rsidRPr="004E5231">
        <w:rPr>
          <w:b/>
          <w:bCs/>
        </w:rPr>
        <w:t> </w:t>
      </w:r>
      <w:r w:rsidRPr="004E5231">
        <w:rPr>
          <w:rFonts w:hint="eastAsia"/>
          <w:b/>
          <w:bCs/>
        </w:rPr>
        <w:t xml:space="preserve">571 </w:t>
      </w:r>
      <w:r w:rsidR="00B40B45" w:rsidRPr="004E5231">
        <w:rPr>
          <w:b/>
        </w:rPr>
        <w:t>€</w:t>
      </w:r>
      <w:r w:rsidRPr="004E5231">
        <w:rPr>
          <w:rFonts w:hint="eastAsia"/>
          <w:b/>
          <w:bCs/>
        </w:rPr>
        <w:t>.</w:t>
      </w:r>
      <w:r w:rsidRPr="004E5231">
        <w:rPr>
          <w:rFonts w:hint="eastAsia"/>
        </w:rPr>
        <w:t xml:space="preserve"> Z uvedenej sumy bola čiastka 50 000 </w:t>
      </w:r>
      <w:r w:rsidR="00B231A8" w:rsidRPr="00B231A8">
        <w:t>€</w:t>
      </w:r>
      <w:r w:rsidRPr="004E5231">
        <w:rPr>
          <w:rFonts w:hint="eastAsia"/>
        </w:rPr>
        <w:t xml:space="preserve"> poskytnutá z podprogramu 06K12. Zvyšná suma 6</w:t>
      </w:r>
      <w:r w:rsidR="00B47C8C" w:rsidRPr="004E5231">
        <w:t> </w:t>
      </w:r>
      <w:r w:rsidRPr="004E5231">
        <w:rPr>
          <w:rFonts w:hint="eastAsia"/>
        </w:rPr>
        <w:t>309</w:t>
      </w:r>
      <w:r w:rsidR="00B47C8C" w:rsidRPr="004E5231">
        <w:t> </w:t>
      </w:r>
      <w:r w:rsidRPr="004E5231">
        <w:rPr>
          <w:rFonts w:hint="eastAsia"/>
        </w:rPr>
        <w:t xml:space="preserve">571 </w:t>
      </w:r>
      <w:r w:rsidR="00B231A8" w:rsidRPr="00B231A8">
        <w:t>€</w:t>
      </w:r>
      <w:r w:rsidRPr="004E5231">
        <w:rPr>
          <w:rFonts w:hint="eastAsia"/>
        </w:rPr>
        <w:t xml:space="preserve"> bola poskytnutá z programu 077 na rekonštrukcie a modernizácie budov verejných vysokých škôl.</w:t>
      </w:r>
    </w:p>
    <w:p w:rsidR="008827CA" w:rsidRDefault="008827CA" w:rsidP="00123D59">
      <w:pPr>
        <w:pStyle w:val="Zoznam1"/>
      </w:pPr>
      <w:r w:rsidRPr="004E5231">
        <w:t xml:space="preserve">V dôsledku refundácie výdavkov vynaložených v predchádzajúcich rokoch na rezortný informačný systém školstva v objeme 4 500 000 </w:t>
      </w:r>
      <w:r w:rsidR="00B40B45" w:rsidRPr="004E5231">
        <w:rPr>
          <w:b/>
        </w:rPr>
        <w:t>€</w:t>
      </w:r>
      <w:r w:rsidRPr="004E5231">
        <w:t xml:space="preserve"> bol rozpočet kapitálovej dotácie poskytnutej na rekonštrukcie a modernizácie budov verejných vysokých škôl znížený na</w:t>
      </w:r>
      <w:r w:rsidR="00B47C8C" w:rsidRPr="004E5231">
        <w:t> </w:t>
      </w:r>
      <w:r w:rsidRPr="004E5231">
        <w:t xml:space="preserve">objem 1 809 571 </w:t>
      </w:r>
      <w:r w:rsidR="00B40B45" w:rsidRPr="004E5231">
        <w:rPr>
          <w:b/>
        </w:rPr>
        <w:t>€</w:t>
      </w:r>
      <w:r w:rsidRPr="004E5231">
        <w:t>.</w:t>
      </w:r>
      <w:r w:rsidRPr="004E5231">
        <w:rPr>
          <w:color w:val="1F497D" w:themeColor="dark2"/>
        </w:rPr>
        <w:t xml:space="preserve"> </w:t>
      </w:r>
      <w:r w:rsidRPr="004E5231">
        <w:t xml:space="preserve">Objem kapitálových výdavkov pre verejné vysoké školy v posledných rokoch vrátane roku 2015 neumožňuje realizáciu väčších stavieb. Preto sa disponibilné prostriedky použili na rekonštrukcie menšieho rozsahu najmä v súvislosti s odstraňovaním havarijných stavov objektov verejných vysokých škôl. </w:t>
      </w:r>
    </w:p>
    <w:p w:rsidR="00EE661C" w:rsidRDefault="00EE661C">
      <w:pPr>
        <w:rPr>
          <w:rFonts w:eastAsia="Batang"/>
          <w:lang w:eastAsia="nb-NO"/>
        </w:rPr>
      </w:pPr>
      <w:r>
        <w:br w:type="page"/>
      </w:r>
    </w:p>
    <w:p w:rsidR="00652A74" w:rsidRPr="0058297F" w:rsidRDefault="00652A74" w:rsidP="003229ED">
      <w:pPr>
        <w:pStyle w:val="Nadpis2"/>
        <w:jc w:val="left"/>
      </w:pPr>
      <w:bookmarkStart w:id="81" w:name="_Toc136920272"/>
      <w:bookmarkStart w:id="82" w:name="_Toc264838402"/>
      <w:bookmarkStart w:id="83" w:name="_Toc461012183"/>
      <w:bookmarkEnd w:id="64"/>
      <w:r w:rsidRPr="005E5FF1">
        <w:lastRenderedPageBreak/>
        <w:t xml:space="preserve">Časť </w:t>
      </w:r>
      <w:r w:rsidRPr="0058297F">
        <w:t>III</w:t>
      </w:r>
      <w:bookmarkEnd w:id="81"/>
      <w:bookmarkEnd w:id="82"/>
      <w:bookmarkEnd w:id="83"/>
    </w:p>
    <w:p w:rsidR="00652A74" w:rsidRPr="005130DA" w:rsidRDefault="00652A74" w:rsidP="00652A74">
      <w:pPr>
        <w:pStyle w:val="Nadpis2-vavo"/>
        <w:numPr>
          <w:ilvl w:val="1"/>
          <w:numId w:val="1"/>
        </w:numPr>
        <w:ind w:left="0" w:firstLine="0"/>
      </w:pPr>
      <w:bookmarkStart w:id="84" w:name="_Toc136920273"/>
      <w:bookmarkStart w:id="85" w:name="_Toc264838403"/>
      <w:bookmarkStart w:id="86" w:name="_Toc461012184"/>
      <w:r w:rsidRPr="005130DA">
        <w:t>3. Záver k správe</w:t>
      </w:r>
      <w:bookmarkEnd w:id="84"/>
      <w:bookmarkEnd w:id="85"/>
      <w:bookmarkEnd w:id="86"/>
    </w:p>
    <w:p w:rsidR="003A6757" w:rsidRDefault="0058297F" w:rsidP="00123D59">
      <w:pPr>
        <w:pStyle w:val="Zoznam1"/>
      </w:pPr>
      <w:r w:rsidRPr="005130DA">
        <w:t>V roku 201</w:t>
      </w:r>
      <w:r w:rsidR="009C3EFE" w:rsidRPr="005130DA">
        <w:t>5 sa</w:t>
      </w:r>
      <w:r w:rsidRPr="005130DA">
        <w:t xml:space="preserve"> na </w:t>
      </w:r>
      <w:r w:rsidR="005D0788">
        <w:t>22</w:t>
      </w:r>
      <w:r w:rsidR="005D0788" w:rsidRPr="005130DA">
        <w:t xml:space="preserve"> </w:t>
      </w:r>
      <w:r w:rsidRPr="005130DA">
        <w:t>vysokých šk</w:t>
      </w:r>
      <w:r w:rsidR="005D0788">
        <w:t>olách</w:t>
      </w:r>
      <w:r w:rsidRPr="005130DA">
        <w:t xml:space="preserve"> </w:t>
      </w:r>
      <w:r w:rsidR="005D0788">
        <w:t>dokončila</w:t>
      </w:r>
      <w:r w:rsidR="005D0788" w:rsidRPr="005130DA">
        <w:t xml:space="preserve"> </w:t>
      </w:r>
      <w:r w:rsidRPr="005130DA">
        <w:t>komplexná akreditácia ich činností</w:t>
      </w:r>
      <w:r w:rsidRPr="005D0788">
        <w:t>. Okrem akreditácie jednotlivých činností (študijné programy</w:t>
      </w:r>
      <w:r w:rsidR="00B717CB" w:rsidRPr="005D0788">
        <w:t xml:space="preserve">, </w:t>
      </w:r>
      <w:r w:rsidRPr="005D0788">
        <w:t xml:space="preserve">habilitačné konanie a konanie </w:t>
      </w:r>
      <w:r w:rsidR="00B717CB" w:rsidRPr="005D0788">
        <w:t>na</w:t>
      </w:r>
      <w:r w:rsidR="005D0788">
        <w:t> </w:t>
      </w:r>
      <w:r w:rsidR="00B717CB" w:rsidRPr="005D0788">
        <w:t xml:space="preserve">vymenúvanie </w:t>
      </w:r>
      <w:r w:rsidRPr="005D0788">
        <w:t xml:space="preserve">profesorov) sa </w:t>
      </w:r>
      <w:r w:rsidR="009C3EFE" w:rsidRPr="005D0788">
        <w:t>posudzoval</w:t>
      </w:r>
      <w:r w:rsidRPr="005D0788">
        <w:t xml:space="preserve"> aj vnútorný systém zabezpečovania kvality vysokej školy, kvalita jej tvorivej činnosti, napĺňanie poslania vysokej školy</w:t>
      </w:r>
      <w:r w:rsidR="007E194A" w:rsidRPr="005D0788">
        <w:t xml:space="preserve"> a Akreditačná komisia sa vyjadr</w:t>
      </w:r>
      <w:r w:rsidR="009C3EFE" w:rsidRPr="005D0788">
        <w:t>ila</w:t>
      </w:r>
      <w:r w:rsidR="007E194A" w:rsidRPr="005D0788">
        <w:t xml:space="preserve"> aj k začleneniu vysokých škôl</w:t>
      </w:r>
      <w:r w:rsidRPr="005D0788">
        <w:t>.</w:t>
      </w:r>
      <w:r w:rsidR="009D08EA" w:rsidRPr="005D0788">
        <w:t xml:space="preserve"> </w:t>
      </w:r>
      <w:r w:rsidR="005D0788">
        <w:t xml:space="preserve"> V prípade piatich verejných vysokých škôl sa Akreditačná komisia vyjadrila, že nespĺňajú kritériá na ponechanie ich doterajšieho zaradenia medzi univerzitnými vysokými školami. V prípade jednej súkromnej vysokej školy sa naopak vyjadrila, že tieto kritériá sú splnené (vysoká škola v súčasnosti nie je zaradená medzi univerzitné vysoké školy). Ponechaniu súčasného zaradenia piatich verejných vysokých škôl bráni neplnenie jedného z troch kritérií.</w:t>
      </w:r>
      <w:r w:rsidR="003A6757">
        <w:t xml:space="preserve"> Aj v tomto prípade majú vysoké školy ročnú lehotu na prijatie opatrení a podanie správy, ku ktorým sa opätovne vyjadrí Akreditačná komisia. Na základe výsledkov predchádzajúcej komplexnej akreditácie činností vysokých škôl došlo k zmene začlenenia len v prípade jednej </w:t>
      </w:r>
      <w:r w:rsidR="002455A5">
        <w:t xml:space="preserve">- </w:t>
      </w:r>
      <w:r w:rsidR="003A6757">
        <w:t>štátnej vysokej školy.</w:t>
      </w:r>
    </w:p>
    <w:p w:rsidR="005B4E4F" w:rsidRDefault="005B4E4F" w:rsidP="00123D59">
      <w:pPr>
        <w:pStyle w:val="Zoznam1"/>
      </w:pPr>
      <w:r>
        <w:t xml:space="preserve">Reakcie na samotný proces komplexnej akreditácie činností vysokých škôl sú rôzne. V porovnaní s predchádzajúcou komplexnou akreditáciou sa podklady predkladali prakticky len v elektronickej forme na predpísaných formulároch, ktoré boli pripravované aj v spolupráci s predstaviteľmi akademickej komunity. I napriek tomu prevláda pohľad o vysokom administratívnom zaťažení tvorivých pracovníkov vysokých škôl, bez relevantnejšieho vplyvu na vysokoškolské prostredie. Periodické externé posúdenie kvality vysokej školy je štandardnou súčasťou systému zabezpečovania kvality. Spolu s nastavením systému riadenia je to téma, ktorá si vyžaduje </w:t>
      </w:r>
      <w:r w:rsidR="00335B82">
        <w:t xml:space="preserve">prehodnotenie a nové nastavenie, ideálne tak, aby samotné vysoké školy mali záujem o získanie spätnej väzby na svoju činnosť a získali najmä podnety na ďalší rozvoj kvality ich činností. </w:t>
      </w:r>
      <w:r>
        <w:t xml:space="preserve"> </w:t>
      </w:r>
    </w:p>
    <w:p w:rsidR="006A3525" w:rsidRDefault="006A3525" w:rsidP="00123D59">
      <w:pPr>
        <w:pStyle w:val="Zoznam1"/>
      </w:pPr>
      <w:r>
        <w:t xml:space="preserve">Akreditačná komisia zatiaľ nepristúpila k príprave a nenavrhla osobitné kritériá pre profesijne orientované bakalárske študijné programy. Tento krok a naň nadväzujúca úprava hodnotenia tvorivej činnosti vysokej školy s ohľadom na jej poslanie prakticky neumožňuje rozvoj diverzifikovaného vysokoškolského systému. </w:t>
      </w:r>
    </w:p>
    <w:p w:rsidR="006A3525" w:rsidRDefault="006A3525" w:rsidP="00123D59">
      <w:pPr>
        <w:pStyle w:val="Zoznam1"/>
      </w:pPr>
      <w:r>
        <w:t>Aj keď vo všeobecnosti sa predpokladá široká dostupnosť vysokoškolského vzdelávania v Slovenskej republike, sociálna mobilita aj prostredníctvom zapojenia sa do vysokoškolského vzdelávania nie je samozrejmosťou</w:t>
      </w:r>
      <w:r w:rsidR="00432AC6">
        <w:t>.</w:t>
      </w:r>
      <w:r>
        <w:t xml:space="preserve"> </w:t>
      </w:r>
      <w:r w:rsidR="00432AC6">
        <w:t>N</w:t>
      </w:r>
      <w:r>
        <w:t xml:space="preserve">iektoré skupiny obyvateľov, najmä s ohľadom na svoje rodinné zázemie, či na druhej strane ich špecifickú potrebu, môžu mať ťažší prístup k vysokoškolskému </w:t>
      </w:r>
      <w:r w:rsidR="00432AC6">
        <w:t>vzdelávaniu</w:t>
      </w:r>
      <w:r>
        <w:t xml:space="preserve"> a následne k lepšiemu pracovnému uplatneniu sa na trhu práce</w:t>
      </w:r>
      <w:r w:rsidR="00432AC6">
        <w:t>, resp. o možnosti štúdia na vysokej škole ani neuvažujú, i napriek ich predpokladom na štúdium</w:t>
      </w:r>
      <w:r>
        <w:t xml:space="preserve">. </w:t>
      </w:r>
      <w:r w:rsidR="00432AC6">
        <w:t>Pokračovanie mapovania tejto oblasti a odstraňovanie bariér v prístupe k vysokoškolskému vzdelávaniu je tak naďalej dôležité.</w:t>
      </w:r>
    </w:p>
    <w:p w:rsidR="00FA41B9" w:rsidRDefault="00432AC6" w:rsidP="00123D59">
      <w:pPr>
        <w:pStyle w:val="Zoznam1"/>
      </w:pPr>
      <w:r>
        <w:t xml:space="preserve">Viaceré vysoké školy s ohľadom na demografický vývoj prakticky upúšťajú od výberu uchádzačov na vysokoškolské štúdium / overovaniu predpokladov na vysokoškolské štúdium. Podľa predbežných výsledkov sa javí, že súčasne v priebehu prvých dvoch rokov </w:t>
      </w:r>
      <w:r w:rsidR="006A4813">
        <w:t xml:space="preserve">štúdia bakalárskych študijných programov </w:t>
      </w:r>
      <w:r w:rsidR="002455A5">
        <w:t xml:space="preserve">takmer tretina </w:t>
      </w:r>
      <w:r w:rsidR="006A4813">
        <w:t>študentov zanechá štúdium alebo je z neho vylúčená</w:t>
      </w:r>
      <w:r w:rsidR="002455A5">
        <w:t xml:space="preserve">, na jednej vysokej škole </w:t>
      </w:r>
      <w:r w:rsidR="00335B82">
        <w:t xml:space="preserve">dokonca </w:t>
      </w:r>
      <w:r w:rsidR="002455A5">
        <w:t>viac ako 40 % študentov</w:t>
      </w:r>
      <w:r w:rsidR="006A4813">
        <w:t xml:space="preserve">. Aj keď neúspešné štúdium môže </w:t>
      </w:r>
      <w:r w:rsidR="002455A5">
        <w:t xml:space="preserve">niekto považovať </w:t>
      </w:r>
      <w:r w:rsidR="006A4813">
        <w:t xml:space="preserve">za indikátor kvality, </w:t>
      </w:r>
      <w:r w:rsidR="002455A5">
        <w:t xml:space="preserve">opak je pravdou. Vysoká neúspešnosť štúdia indikuje nedostatočné informácie pre výber </w:t>
      </w:r>
      <w:r w:rsidR="00335B82">
        <w:t xml:space="preserve">vhodného </w:t>
      </w:r>
      <w:r w:rsidR="002455A5">
        <w:t xml:space="preserve">študijného programu, nedostatočnú orientáciu na potreby študenta a nedostatočné podporné nástroje na prekonanie problémov študenta počas štúdia. Prijímanie uchádzačov, ktorí nemajú predpoklady na riadne skončenie štúdia, znamená neefektívne vynakladanie zdrojov a plytvanie </w:t>
      </w:r>
      <w:r w:rsidR="00FA41B9">
        <w:t>ľudským</w:t>
      </w:r>
      <w:r w:rsidR="002455A5">
        <w:t xml:space="preserve"> </w:t>
      </w:r>
      <w:r w:rsidR="002455A5">
        <w:lastRenderedPageBreak/>
        <w:t xml:space="preserve">potenciálom, a to </w:t>
      </w:r>
      <w:r w:rsidR="00FA41B9">
        <w:t>aj samotných študentov. V súčasnosti absentujú podrobnejšie údaje o dôvodoch, pre ktoré študenti zanechávajú štúdium, resp. sú z neho vylúčení, preto nie je možné vyhodnotiť vplyv účelového štúdia s ohľadom na sociálne postavenie študenta, i podiel iných dôvodov (ekonomické dôvody, nezvládanie štúdia, nesprávny výber študijného programu...).</w:t>
      </w:r>
    </w:p>
    <w:p w:rsidR="00335B82" w:rsidRDefault="00FA41B9" w:rsidP="00123D59">
      <w:pPr>
        <w:pStyle w:val="Zoznam1"/>
      </w:pPr>
      <w:r>
        <w:t>V roku 2015 ministri zodpovední za vysoké školstvo na konferencii v Jerevane akceptovali viaceré návrhy vypracované pracovnou skupinou pre Bolonský proces. Viaceré zmeny nastali v odporúčaniach pre zabezpečovanie kvality vysokoškolského vzdelávania, ktorých korektná implementácia je výzvou pre slovenský vysokoškolský sektor.</w:t>
      </w:r>
      <w:r w:rsidR="00335B82">
        <w:t xml:space="preserve"> Nové štandardy ešte viac zdôrazňujú potrebu orientácie vzdelávania na študenta, jasne vymedzené vzdelávacie výstupy, férové a zrozumiteľné pravidlá, či zabezpečenie objektívneho hodnotenia študentov. Rovnako tvorba študijných programov, ich revízia so zapojením študentov, absolventov, ale aj zamestnávateľov, by mala prispieť k lepšej uplatniteľnosti absolventov v budúcnosti. Celkovo uplatniteľnosť absolventov, ale aj úloha vysokých škôl pre</w:t>
      </w:r>
      <w:r w:rsidR="0025241F">
        <w:t> </w:t>
      </w:r>
      <w:r w:rsidR="00335B82">
        <w:t>formovanie občianskej spoločnosti, sú dôležité témy, ktoré je potrebné zohľadniť v ďalších politikách ministerstva.</w:t>
      </w:r>
    </w:p>
    <w:p w:rsidR="006A4813" w:rsidRDefault="006A4813" w:rsidP="00123D59">
      <w:pPr>
        <w:pStyle w:val="Zoznam1"/>
      </w:pPr>
      <w:r>
        <w:t xml:space="preserve">Už v priebehu roka 2015 a v nasledujúcom roku sa ako akútna začala otvárať otázka financovania prevádzky výskumnej infraštruktúry vysokých škôl, keďže </w:t>
      </w:r>
      <w:r w:rsidR="002455A5">
        <w:t>rast zdrojov na podporu tvorivej činnosti nereflektoval vznikajúcu kapacitu a príležitosti vedeckej</w:t>
      </w:r>
      <w:r w:rsidR="00FA41B9">
        <w:t xml:space="preserve"> komunity</w:t>
      </w:r>
      <w:r w:rsidR="002455A5">
        <w:t xml:space="preserve">. </w:t>
      </w:r>
    </w:p>
    <w:p w:rsidR="00FA41B9" w:rsidRDefault="00FA41B9" w:rsidP="00123D59">
      <w:pPr>
        <w:pStyle w:val="Zoznam1"/>
      </w:pPr>
      <w:r>
        <w:t xml:space="preserve">V roku 2015 došlo k niekoľkým, i keď k drobným, ale predsa podstatným úpravám systému inštitucionálneho financovania verejných vysokých škôl. Z hľadiska publikačnej činnosti bola podstatne znížená dotácia na jednu monografiu, na druhej strane sa zvýšila podpora článkov v časopisoch evidovaných v databázach Web </w:t>
      </w:r>
      <w:proofErr w:type="spellStart"/>
      <w:r>
        <w:t>of</w:t>
      </w:r>
      <w:proofErr w:type="spellEnd"/>
      <w:r>
        <w:t xml:space="preserve"> </w:t>
      </w:r>
      <w:proofErr w:type="spellStart"/>
      <w:r>
        <w:t>Science</w:t>
      </w:r>
      <w:proofErr w:type="spellEnd"/>
      <w:r>
        <w:t xml:space="preserve"> a </w:t>
      </w:r>
      <w:proofErr w:type="spellStart"/>
      <w:r>
        <w:t>Scopus</w:t>
      </w:r>
      <w:proofErr w:type="spellEnd"/>
      <w:r>
        <w:t xml:space="preserve">. </w:t>
      </w:r>
      <w:r w:rsidR="005B4E4F">
        <w:t xml:space="preserve">Ide len o prvý krok k ďalším uvažovaným zmenám, ktoré by mali znížiť motiváciu na publikovanie pre publikovanie. Ďalším krokom je nájsť mechanizmus podpory zohľadňujúci odborové špecifiká a relevantnosť publikačných výstupov. Okrem toho bola osobitne zavedená podpora na zohľadňovanie </w:t>
      </w:r>
      <w:r w:rsidR="00335B82">
        <w:t xml:space="preserve">výskumnej </w:t>
      </w:r>
      <w:r w:rsidR="005B4E4F">
        <w:t>činnost</w:t>
      </w:r>
      <w:r w:rsidR="00335B82">
        <w:t>i</w:t>
      </w:r>
      <w:r w:rsidR="005B4E4F">
        <w:t xml:space="preserve"> vysokých škôl pre súkromný sektor. Cieľom zohľadňovania príjmov z tejto činnosti je podpora aktivity vysokých škôl v spolupráci so</w:t>
      </w:r>
      <w:r w:rsidR="00335B82">
        <w:t> </w:t>
      </w:r>
      <w:r w:rsidR="005B4E4F">
        <w:t>súkromným sektorom</w:t>
      </w:r>
      <w:r w:rsidR="00335B82">
        <w:t>, teda otvorenie vysokoškolského sektora. V oblasti financovania vzdelávania k podstatnejším zmenám nedošlo. Čiastočné zvýšenie dotácie pripadajúcej na jedného študenta je prakticky spôsobená najmä poklesom počtu študentov a absolventov.</w:t>
      </w:r>
    </w:p>
    <w:p w:rsidR="00335B82" w:rsidRDefault="00335B82" w:rsidP="00335B82">
      <w:pPr>
        <w:pStyle w:val="Zoznam1"/>
      </w:pPr>
      <w:r>
        <w:t>Ani v roku 2015 neboli na vládnej úrovni schválené strategicko-koncepčné dokumenty špecificky orientované na oblasť vysokého školstva ako celok, pokračovala diskusia o</w:t>
      </w:r>
      <w:r w:rsidR="00FB119F">
        <w:t> možných riešeniach niektorých problémov vzdelávacieho sektora, pričom diskusia obvykle skončila na otázke disponibilných zdrojov k existujúcej kapacite sektora.</w:t>
      </w:r>
    </w:p>
    <w:p w:rsidR="00BE03D8" w:rsidRPr="00684A1C" w:rsidRDefault="00BE03D8" w:rsidP="00684A1C">
      <w:pPr>
        <w:rPr>
          <w:rFonts w:eastAsia="Batang"/>
          <w:highlight w:val="cyan"/>
          <w:lang w:eastAsia="nb-NO"/>
        </w:rPr>
      </w:pPr>
    </w:p>
    <w:sectPr w:rsidR="00BE03D8" w:rsidRPr="00684A1C" w:rsidSect="0035623B">
      <w:headerReference w:type="default" r:id="rId23"/>
      <w:headerReference w:type="first" r:id="rId24"/>
      <w:footerReference w:type="first" r:id="rId25"/>
      <w:type w:val="continuous"/>
      <w:pgSz w:w="11906" w:h="16838"/>
      <w:pgMar w:top="1417" w:right="1417" w:bottom="1417" w:left="1417" w:header="708" w:footer="708" w:gutter="0"/>
      <w:cols w:space="708"/>
      <w:titlePg/>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6D6B34" w:rsidRDefault="006D6B34">
      <w:r>
        <w:separator/>
      </w:r>
    </w:p>
  </w:endnote>
  <w:endnote w:type="continuationSeparator" w:id="0">
    <w:p w:rsidR="006D6B34" w:rsidRDefault="006D6B3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Calibri">
    <w:panose1 w:val="020F0502020204030204"/>
    <w:charset w:val="EE"/>
    <w:family w:val="swiss"/>
    <w:pitch w:val="variable"/>
    <w:sig w:usb0="E00002FF" w:usb1="4000ACFF" w:usb2="00000001" w:usb3="00000000" w:csb0="0000019F" w:csb1="00000000"/>
  </w:font>
  <w:font w:name="Times New Roman">
    <w:panose1 w:val="02020603050405020304"/>
    <w:charset w:val="EE"/>
    <w:family w:val="roman"/>
    <w:pitch w:val="variable"/>
    <w:sig w:usb0="E0002AFF" w:usb1="C0007841" w:usb2="00000009" w:usb3="00000000" w:csb0="000001FF" w:csb1="00000000"/>
  </w:font>
  <w:font w:name="Courier New">
    <w:panose1 w:val="02070309020205020404"/>
    <w:charset w:val="EE"/>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Batang">
    <w:altName w:val="바탕"/>
    <w:panose1 w:val="02030600000101010101"/>
    <w:charset w:val="81"/>
    <w:family w:val="roman"/>
    <w:pitch w:val="variable"/>
    <w:sig w:usb0="B00002AF" w:usb1="69D77CFB" w:usb2="00000030" w:usb3="00000000" w:csb0="0008009F" w:csb1="00000000"/>
  </w:font>
  <w:font w:name="Arial">
    <w:panose1 w:val="020B0604020202020204"/>
    <w:charset w:val="EE"/>
    <w:family w:val="swiss"/>
    <w:pitch w:val="variable"/>
    <w:sig w:usb0="E0002AFF" w:usb1="C0007843" w:usb2="00000009" w:usb3="00000000" w:csb0="000001FF" w:csb1="00000000"/>
  </w:font>
  <w:font w:name="Tahoma">
    <w:panose1 w:val="020B0604030504040204"/>
    <w:charset w:val="EE"/>
    <w:family w:val="swiss"/>
    <w:pitch w:val="variable"/>
    <w:sig w:usb0="E1002EFF" w:usb1="C000605B" w:usb2="00000029" w:usb3="00000000" w:csb0="000101FF" w:csb1="00000000"/>
  </w:font>
  <w:font w:name="Consolas">
    <w:panose1 w:val="020B0609020204030204"/>
    <w:charset w:val="EE"/>
    <w:family w:val="modern"/>
    <w:pitch w:val="fixed"/>
    <w:sig w:usb0="E10002FF" w:usb1="4000FCFF" w:usb2="00000009" w:usb3="00000000" w:csb0="0000019F" w:csb1="00000000"/>
  </w:font>
  <w:font w:name="Cambria">
    <w:panose1 w:val="02040503050406030204"/>
    <w:charset w:val="EE"/>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55FE3" w:rsidRDefault="00D55FE3" w:rsidP="00652A74">
    <w:pPr>
      <w:pStyle w:val="Pta"/>
      <w:framePr w:wrap="auto" w:vAnchor="text" w:hAnchor="margin" w:xAlign="center" w:y="1"/>
      <w:rPr>
        <w:rStyle w:val="slostrany"/>
        <w:szCs w:val="22"/>
      </w:rPr>
    </w:pPr>
    <w:r>
      <w:rPr>
        <w:rStyle w:val="slostrany"/>
        <w:szCs w:val="22"/>
      </w:rPr>
      <w:fldChar w:fldCharType="begin"/>
    </w:r>
    <w:r>
      <w:rPr>
        <w:rStyle w:val="slostrany"/>
        <w:szCs w:val="22"/>
      </w:rPr>
      <w:instrText xml:space="preserve">PAGE  </w:instrText>
    </w:r>
    <w:r>
      <w:rPr>
        <w:rStyle w:val="slostrany"/>
        <w:szCs w:val="22"/>
      </w:rPr>
      <w:fldChar w:fldCharType="separate"/>
    </w:r>
    <w:r w:rsidR="000253E4">
      <w:rPr>
        <w:rStyle w:val="slostrany"/>
        <w:noProof/>
        <w:szCs w:val="22"/>
      </w:rPr>
      <w:t>12</w:t>
    </w:r>
    <w:r>
      <w:rPr>
        <w:rStyle w:val="slostrany"/>
        <w:szCs w:val="22"/>
      </w:rPr>
      <w:fldChar w:fldCharType="end"/>
    </w:r>
  </w:p>
  <w:p w:rsidR="00D55FE3" w:rsidRDefault="00D55FE3">
    <w:pPr>
      <w:pStyle w:val="Pta"/>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55FE3" w:rsidRDefault="00D55FE3" w:rsidP="00652A74">
    <w:pPr>
      <w:pStyle w:val="Pta"/>
      <w:framePr w:wrap="auto" w:vAnchor="text" w:hAnchor="margin" w:xAlign="center" w:y="1"/>
      <w:rPr>
        <w:rStyle w:val="slostrany"/>
        <w:szCs w:val="22"/>
      </w:rPr>
    </w:pPr>
    <w:r>
      <w:rPr>
        <w:rStyle w:val="slostrany"/>
        <w:szCs w:val="22"/>
      </w:rPr>
      <w:fldChar w:fldCharType="begin"/>
    </w:r>
    <w:r>
      <w:rPr>
        <w:rStyle w:val="slostrany"/>
        <w:szCs w:val="22"/>
      </w:rPr>
      <w:instrText xml:space="preserve">PAGE  </w:instrText>
    </w:r>
    <w:r>
      <w:rPr>
        <w:rStyle w:val="slostrany"/>
        <w:szCs w:val="22"/>
      </w:rPr>
      <w:fldChar w:fldCharType="separate"/>
    </w:r>
    <w:r w:rsidR="000253E4">
      <w:rPr>
        <w:rStyle w:val="slostrany"/>
        <w:noProof/>
        <w:szCs w:val="22"/>
      </w:rPr>
      <w:t>4</w:t>
    </w:r>
    <w:r>
      <w:rPr>
        <w:rStyle w:val="slostrany"/>
        <w:szCs w:val="22"/>
      </w:rPr>
      <w:fldChar w:fldCharType="end"/>
    </w:r>
  </w:p>
  <w:p w:rsidR="00D55FE3" w:rsidRDefault="00D55FE3">
    <w:pPr>
      <w:pStyle w:val="Pta"/>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6D6B34" w:rsidRDefault="006D6B34">
      <w:r>
        <w:separator/>
      </w:r>
    </w:p>
  </w:footnote>
  <w:footnote w:type="continuationSeparator" w:id="0">
    <w:p w:rsidR="006D6B34" w:rsidRDefault="006D6B34">
      <w:r>
        <w:continuationSeparator/>
      </w:r>
    </w:p>
  </w:footnote>
  <w:footnote w:id="1">
    <w:p w:rsidR="00D55FE3" w:rsidRDefault="00D55FE3">
      <w:pPr>
        <w:pStyle w:val="Textpoznmkypodiarou"/>
      </w:pPr>
      <w:r w:rsidRPr="007E37B8">
        <w:rPr>
          <w:rStyle w:val="Odkaznapoznmkupodiarou"/>
          <w:lang w:val="sk-SK"/>
        </w:rPr>
        <w:footnoteRef/>
      </w:r>
      <w:r>
        <w:rPr>
          <w:vertAlign w:val="superscript"/>
          <w:lang w:val="sk-SK"/>
        </w:rPr>
        <w:t>)</w:t>
      </w:r>
      <w:r w:rsidRPr="007E37B8">
        <w:rPr>
          <w:lang w:val="sk-SK"/>
        </w:rPr>
        <w:t xml:space="preserve"> Počtom študentov v roku 2015 rozumieme počet študentov v akademickom roku 2015/2016 k 31.10.2015.</w:t>
      </w:r>
    </w:p>
  </w:footnote>
  <w:footnote w:id="2">
    <w:p w:rsidR="00D55FE3" w:rsidRDefault="00D55FE3" w:rsidP="00A82A7F">
      <w:pPr>
        <w:pStyle w:val="Textpoznmkypodiarou"/>
        <w:jc w:val="both"/>
      </w:pPr>
      <w:r w:rsidRPr="007E37B8">
        <w:rPr>
          <w:rStyle w:val="Odkaznapoznmkupodiarou"/>
          <w:lang w:val="sk-SK"/>
        </w:rPr>
        <w:footnoteRef/>
      </w:r>
      <w:r>
        <w:rPr>
          <w:vertAlign w:val="superscript"/>
          <w:lang w:val="sk-SK"/>
        </w:rPr>
        <w:t>)</w:t>
      </w:r>
      <w:r w:rsidRPr="007E37B8">
        <w:rPr>
          <w:lang w:val="sk-SK"/>
        </w:rPr>
        <w:t xml:space="preserve"> Univerzita </w:t>
      </w:r>
      <w:proofErr w:type="spellStart"/>
      <w:r w:rsidRPr="007E37B8">
        <w:rPr>
          <w:lang w:val="sk-SK"/>
        </w:rPr>
        <w:t>Palackého</w:t>
      </w:r>
      <w:proofErr w:type="spellEnd"/>
      <w:r w:rsidRPr="007E37B8">
        <w:rPr>
          <w:lang w:val="sk-SK"/>
        </w:rPr>
        <w:t xml:space="preserve"> v Olomouci a Vysoká škola hotelová v Prahe oznámili ministerstvu, že svoje aktivity v Slovenskej republike pozastavili.</w:t>
      </w:r>
    </w:p>
  </w:footnote>
  <w:footnote w:id="3">
    <w:p w:rsidR="00D55FE3" w:rsidRPr="007011C5" w:rsidRDefault="00D55FE3" w:rsidP="00607A01">
      <w:pPr>
        <w:pStyle w:val="Textpoznmkypodiarou"/>
        <w:jc w:val="both"/>
        <w:rPr>
          <w:lang w:val="sk-SK"/>
        </w:rPr>
      </w:pPr>
      <w:r w:rsidRPr="007E37B8">
        <w:rPr>
          <w:rStyle w:val="Odkaznapoznmkupodiarou"/>
          <w:lang w:val="sk-SK"/>
        </w:rPr>
        <w:footnoteRef/>
      </w:r>
      <w:r w:rsidRPr="007E37B8">
        <w:rPr>
          <w:vertAlign w:val="superscript"/>
          <w:lang w:val="sk-SK"/>
        </w:rPr>
        <w:t>)</w:t>
      </w:r>
      <w:r w:rsidRPr="007E37B8">
        <w:rPr>
          <w:lang w:val="sk-SK"/>
        </w:rPr>
        <w:t xml:space="preserve"> Za absolventa - uchádzača o zamestnanie sa považujú len absolventi z dennej formy štúdia a len do veku 25 rokov. Absolvent mohol ukončiť štúdium aj v predchádzajúcom roku.</w:t>
      </w:r>
      <w:r w:rsidRPr="00844258">
        <w:rPr>
          <w:lang w:val="sk-SK"/>
        </w:rPr>
        <w:t xml:space="preserve"> </w:t>
      </w:r>
    </w:p>
  </w:footnote>
  <w:footnote w:id="4">
    <w:p w:rsidR="00D55FE3" w:rsidRPr="007011C5" w:rsidRDefault="00D55FE3">
      <w:pPr>
        <w:pStyle w:val="Textpoznmkypodiarou"/>
        <w:rPr>
          <w:lang w:val="sk-SK"/>
        </w:rPr>
      </w:pPr>
      <w:r w:rsidRPr="00844258">
        <w:rPr>
          <w:rStyle w:val="Odkaznapoznmkupodiarou"/>
          <w:lang w:val="sk-SK"/>
        </w:rPr>
        <w:footnoteRef/>
      </w:r>
      <w:r>
        <w:rPr>
          <w:vertAlign w:val="superscript"/>
          <w:lang w:val="sk-SK"/>
        </w:rPr>
        <w:t>)</w:t>
      </w:r>
      <w:r w:rsidRPr="00844258">
        <w:rPr>
          <w:lang w:val="sk-SK"/>
        </w:rPr>
        <w:t xml:space="preserve"> Sú započítaní len občania SR. V počte sú aj prihlášky na štátne vysoké školy. </w:t>
      </w:r>
    </w:p>
  </w:footnote>
  <w:footnote w:id="5">
    <w:p w:rsidR="00D55FE3" w:rsidRPr="007E37B8" w:rsidRDefault="00D55FE3" w:rsidP="009C57FB">
      <w:r w:rsidRPr="007E37B8">
        <w:rPr>
          <w:rStyle w:val="Odkaznapoznmkupodiarou"/>
          <w:sz w:val="20"/>
          <w:szCs w:val="20"/>
        </w:rPr>
        <w:footnoteRef/>
      </w:r>
      <w:r w:rsidRPr="007E37B8">
        <w:rPr>
          <w:sz w:val="20"/>
          <w:szCs w:val="20"/>
        </w:rPr>
        <w:t>) Vekové zloženie obyvateľstva Slovenskej republiky v roku 2015</w:t>
      </w:r>
      <w:r w:rsidRPr="007E37B8">
        <w:rPr>
          <w:rFonts w:eastAsia="Batang"/>
          <w:bCs/>
          <w:lang w:eastAsia="nb-NO"/>
        </w:rPr>
        <w:t>,</w:t>
      </w:r>
      <w:hyperlink w:history="1"/>
      <w:r w:rsidRPr="007E37B8">
        <w:rPr>
          <w:sz w:val="20"/>
          <w:szCs w:val="20"/>
        </w:rPr>
        <w:t xml:space="preserve"> </w:t>
      </w:r>
      <w:hyperlink r:id="rId1" w:history="1">
        <w:r w:rsidRPr="007E37B8">
          <w:rPr>
            <w:rStyle w:val="Hypertextovprepojenie"/>
            <w:color w:val="auto"/>
            <w:sz w:val="20"/>
            <w:szCs w:val="20"/>
          </w:rPr>
          <w:t>http://datacube.statistics.sk/TM1WebSK/</w:t>
        </w:r>
      </w:hyperlink>
      <w:r w:rsidRPr="007E37B8">
        <w:rPr>
          <w:sz w:val="20"/>
          <w:szCs w:val="20"/>
        </w:rPr>
        <w:t>, k 31.12.2015</w:t>
      </w:r>
    </w:p>
  </w:footnote>
  <w:footnote w:id="6">
    <w:p w:rsidR="00D55FE3" w:rsidRPr="007E37B8" w:rsidRDefault="00D55FE3" w:rsidP="00607CA7">
      <w:pPr>
        <w:pStyle w:val="Textpoznmkypodiarou"/>
        <w:jc w:val="both"/>
        <w:rPr>
          <w:lang w:val="sk-SK"/>
        </w:rPr>
      </w:pPr>
      <w:r w:rsidRPr="007E37B8">
        <w:rPr>
          <w:rStyle w:val="Odkaznapoznmkupodiarou"/>
          <w:lang w:val="sk-SK"/>
        </w:rPr>
        <w:footnoteRef/>
      </w:r>
      <w:r>
        <w:rPr>
          <w:vertAlign w:val="superscript"/>
          <w:lang w:val="sk-SK"/>
        </w:rPr>
        <w:t>)</w:t>
      </w:r>
      <w:r w:rsidRPr="007E37B8">
        <w:rPr>
          <w:lang w:val="sk-SK"/>
        </w:rPr>
        <w:t xml:space="preserve"> Separát štatistickej ročenky školstva SR 2015, počet novoprijatých k 31.10.2015 na verejných, súkromných a štátnych vysokých školách v SR, I. stupeň a spojený I. a II. stupeň štúdia dennej aj externej formy štúdia (občania SR).</w:t>
      </w:r>
    </w:p>
  </w:footnote>
  <w:footnote w:id="7">
    <w:p w:rsidR="00D55FE3" w:rsidRPr="007011C5" w:rsidRDefault="00D55FE3" w:rsidP="005C595F">
      <w:pPr>
        <w:pStyle w:val="Textpoznmkypodiarou"/>
        <w:rPr>
          <w:lang w:val="sk-SK"/>
        </w:rPr>
      </w:pPr>
      <w:r w:rsidRPr="007E37B8">
        <w:rPr>
          <w:rStyle w:val="Odkaznapoznmkupodiarou"/>
          <w:lang w:val="sk-SK"/>
        </w:rPr>
        <w:footnoteRef/>
      </w:r>
      <w:r>
        <w:rPr>
          <w:vertAlign w:val="superscript"/>
          <w:lang w:val="sk-SK"/>
        </w:rPr>
        <w:t>)</w:t>
      </w:r>
      <w:r w:rsidRPr="007E37B8">
        <w:rPr>
          <w:lang w:val="sk-SK"/>
        </w:rPr>
        <w:t xml:space="preserve"> Sú započítaní len občania SR. V počte sú aj prihlášky na štátne vysoké školy.</w:t>
      </w:r>
      <w:r w:rsidRPr="00091398">
        <w:rPr>
          <w:lang w:val="sk-SK"/>
        </w:rPr>
        <w:t xml:space="preserve"> </w:t>
      </w:r>
    </w:p>
  </w:footnote>
  <w:footnote w:id="8">
    <w:p w:rsidR="00D55FE3" w:rsidRPr="007E37B8" w:rsidRDefault="00D55FE3" w:rsidP="00C56E1C">
      <w:pPr>
        <w:pStyle w:val="Textpoznmkypodiarou"/>
        <w:rPr>
          <w:lang w:val="sk-SK"/>
        </w:rPr>
      </w:pPr>
      <w:r w:rsidRPr="007E37B8">
        <w:rPr>
          <w:rStyle w:val="Odkaznapoznmkupodiarou"/>
        </w:rPr>
        <w:footnoteRef/>
      </w:r>
      <w:r>
        <w:rPr>
          <w:vertAlign w:val="superscript"/>
          <w:lang w:val="sk-SK"/>
        </w:rPr>
        <w:t>)</w:t>
      </w:r>
      <w:r w:rsidRPr="007E37B8">
        <w:rPr>
          <w:lang w:val="sk-SK"/>
        </w:rPr>
        <w:t xml:space="preserve"> Zdroj: Štatistický úrad SR</w:t>
      </w:r>
    </w:p>
  </w:footnote>
  <w:footnote w:id="9">
    <w:p w:rsidR="00D55FE3" w:rsidRPr="007E37B8" w:rsidRDefault="00D55FE3" w:rsidP="00607CA7">
      <w:pPr>
        <w:pStyle w:val="Textpoznmkypodiarou"/>
        <w:jc w:val="both"/>
        <w:rPr>
          <w:lang w:val="sk-SK"/>
        </w:rPr>
      </w:pPr>
      <w:r w:rsidRPr="007E37B8">
        <w:rPr>
          <w:rStyle w:val="Odkaznapoznmkupodiarou"/>
          <w:lang w:val="sk-SK"/>
        </w:rPr>
        <w:footnoteRef/>
      </w:r>
      <w:r>
        <w:rPr>
          <w:vertAlign w:val="superscript"/>
          <w:lang w:val="sk-SK"/>
        </w:rPr>
        <w:t>)</w:t>
      </w:r>
      <w:r w:rsidRPr="007E37B8">
        <w:rPr>
          <w:lang w:val="sk-SK"/>
        </w:rPr>
        <w:t xml:space="preserve"> V rámci vykazovania sa v kategórií výskumných pracovníkov uvádzajú aj zamestnanci bez vysokoškolského vzdelania, ktorí sa podieľajú na výskumnej činnosti, resp. pri nej asistujú.</w:t>
      </w:r>
    </w:p>
  </w:footnote>
  <w:footnote w:id="10">
    <w:p w:rsidR="00D55FE3" w:rsidRPr="007E37B8" w:rsidRDefault="00D55FE3" w:rsidP="00607CA7">
      <w:pPr>
        <w:pStyle w:val="Textpoznmkypodiarou"/>
        <w:jc w:val="both"/>
        <w:rPr>
          <w:lang w:val="sk-SK"/>
        </w:rPr>
      </w:pPr>
      <w:r w:rsidRPr="007E37B8">
        <w:rPr>
          <w:rStyle w:val="Odkaznapoznmkupodiarou"/>
        </w:rPr>
        <w:footnoteRef/>
      </w:r>
      <w:r>
        <w:rPr>
          <w:vertAlign w:val="superscript"/>
          <w:lang w:val="sk-SK"/>
        </w:rPr>
        <w:t>)</w:t>
      </w:r>
      <w:r w:rsidRPr="007E37B8">
        <w:rPr>
          <w:lang w:val="sk-SK"/>
        </w:rPr>
        <w:t xml:space="preserve"> V rámci vykazovania neučiteľských pracovníkov uvádzajú zamestnanci, ktorí sa nepodieľajú na pedagogickej a výskumnej činnosti.</w:t>
      </w:r>
    </w:p>
  </w:footnote>
  <w:footnote w:id="11">
    <w:p w:rsidR="00D55FE3" w:rsidRPr="008C798D" w:rsidRDefault="00D55FE3">
      <w:pPr>
        <w:pStyle w:val="Textpoznmkypodiarou"/>
        <w:rPr>
          <w:lang w:val="sk-SK"/>
        </w:rPr>
      </w:pPr>
      <w:r w:rsidRPr="007E37B8">
        <w:rPr>
          <w:rStyle w:val="Odkaznapoznmkupodiarou"/>
          <w:lang w:val="sk-SK"/>
        </w:rPr>
        <w:footnoteRef/>
      </w:r>
      <w:r>
        <w:rPr>
          <w:vertAlign w:val="superscript"/>
          <w:lang w:val="sk-SK"/>
        </w:rPr>
        <w:t>)</w:t>
      </w:r>
      <w:r w:rsidRPr="007E37B8">
        <w:rPr>
          <w:lang w:val="sk-SK"/>
        </w:rPr>
        <w:t xml:space="preserve"> Nezohľadňuje sa výška úväzku príslušného vysokoškolského učiteľa.</w:t>
      </w:r>
      <w:r w:rsidRPr="00AB4288">
        <w:rPr>
          <w:lang w:val="sk-SK"/>
        </w:rPr>
        <w:t xml:space="preserve"> </w:t>
      </w:r>
    </w:p>
  </w:footnote>
  <w:footnote w:id="12">
    <w:p w:rsidR="00D55FE3" w:rsidRPr="007011C5" w:rsidRDefault="00D55FE3" w:rsidP="000C0184">
      <w:pPr>
        <w:pStyle w:val="Textpoznmkypodiarou"/>
        <w:jc w:val="both"/>
        <w:rPr>
          <w:lang w:val="sk-SK"/>
        </w:rPr>
      </w:pPr>
      <w:r>
        <w:rPr>
          <w:rStyle w:val="Odkaznapoznmkupodiarou"/>
        </w:rPr>
        <w:footnoteRef/>
      </w:r>
      <w:r>
        <w:rPr>
          <w:vertAlign w:val="superscript"/>
          <w:lang w:val="sk-SK"/>
        </w:rPr>
        <w:t>)</w:t>
      </w:r>
      <w:r>
        <w:rPr>
          <w:lang w:val="sk-SK"/>
        </w:rPr>
        <w:t xml:space="preserve"> </w:t>
      </w:r>
      <w:r w:rsidRPr="00844258">
        <w:rPr>
          <w:lang w:val="sk-SK"/>
        </w:rPr>
        <w:t>Údaje zohľadňujú aj zamestnancov štátnych vysokých škôl. V prípade, že fyzická osoba zmenila funkciu (napr. z docenta na profesora) je táto zmena zohľadnená ako pokles počtu docentov, nárast poštu profesorov, ale v celkovej zmene sa nezohľadní (osoba zo systému neodišla). Zohľadňuje sa stav k 31.12., pracovné pomery/dohody, ktoré netrvali k tomuto dátumu sa nezohľadňujú.</w:t>
      </w:r>
    </w:p>
  </w:footnote>
  <w:footnote w:id="13">
    <w:p w:rsidR="00D55FE3" w:rsidRPr="007011C5" w:rsidRDefault="00D55FE3" w:rsidP="00607CA7">
      <w:pPr>
        <w:pStyle w:val="Textpoznmkypodiarou"/>
        <w:jc w:val="both"/>
        <w:rPr>
          <w:lang w:val="sk-SK"/>
        </w:rPr>
      </w:pPr>
      <w:r w:rsidRPr="007E37B8">
        <w:rPr>
          <w:rStyle w:val="Odkaznapoznmkupodiarou"/>
          <w:lang w:val="sk-SK"/>
        </w:rPr>
        <w:footnoteRef/>
      </w:r>
      <w:r>
        <w:rPr>
          <w:vertAlign w:val="superscript"/>
          <w:lang w:val="sk-SK"/>
        </w:rPr>
        <w:t>)</w:t>
      </w:r>
      <w:r w:rsidRPr="007E37B8">
        <w:rPr>
          <w:lang w:val="sk-SK"/>
        </w:rPr>
        <w:t xml:space="preserve"> Ide o rozpis dotácií bez zohľadnenia neskorších </w:t>
      </w:r>
      <w:proofErr w:type="spellStart"/>
      <w:r w:rsidRPr="007E37B8">
        <w:rPr>
          <w:lang w:val="sk-SK"/>
        </w:rPr>
        <w:t>vratiek</w:t>
      </w:r>
      <w:proofErr w:type="spellEnd"/>
      <w:r w:rsidRPr="007E37B8">
        <w:rPr>
          <w:lang w:val="sk-SK"/>
        </w:rPr>
        <w:t xml:space="preserve"> (v prípade predčasne ukončeného projektu, zrušenia projektu, nedočerpania finančných prostriedkov sa zvyšné finančné prostriedky počas roka vracajú ministerstvu).</w:t>
      </w:r>
    </w:p>
  </w:footnote>
  <w:footnote w:id="14">
    <w:p w:rsidR="00D55FE3" w:rsidRPr="007E37B8" w:rsidRDefault="00D55FE3" w:rsidP="002940A2">
      <w:pPr>
        <w:pStyle w:val="Textpoznmkypodiarou"/>
        <w:jc w:val="both"/>
        <w:rPr>
          <w:highlight w:val="cyan"/>
          <w:lang w:val="sk-SK"/>
        </w:rPr>
      </w:pPr>
      <w:r w:rsidRPr="000E12AD">
        <w:rPr>
          <w:rStyle w:val="Odkaznapoznmkupodiarou"/>
          <w:lang w:val="sk-SK"/>
        </w:rPr>
        <w:footnoteRef/>
      </w:r>
      <w:r>
        <w:rPr>
          <w:vertAlign w:val="superscript"/>
          <w:lang w:val="sk-SK"/>
        </w:rPr>
        <w:t>)</w:t>
      </w:r>
      <w:r w:rsidRPr="000E12AD">
        <w:rPr>
          <w:lang w:val="sk-SK"/>
        </w:rPr>
        <w:t xml:space="preserve"> Údaje podľa CREPČ ku dňu 26.6.2016. Záznamy v centrálnom registri sú priebežne kontrolované a môže dôjsť k ich preradeniu, vyradeniu a pod., ak nesplnia podmienky na registráciu. Registrujú sa aj záznamy doktorandov. Údaje nie sú kompletné, chýbajú údaje za niektoré súkromné vysoké školy. Údaje CREUČ sú </w:t>
      </w:r>
      <w:r>
        <w:rPr>
          <w:lang w:val="sk-SK"/>
        </w:rPr>
        <w:t xml:space="preserve">podľa stavu </w:t>
      </w:r>
      <w:r w:rsidRPr="000E12AD">
        <w:rPr>
          <w:lang w:val="sk-SK"/>
        </w:rPr>
        <w:t>k 13.7.2016.</w:t>
      </w:r>
    </w:p>
    <w:p w:rsidR="00D55FE3" w:rsidRPr="00C62191" w:rsidRDefault="00D55FE3" w:rsidP="002940A2">
      <w:pPr>
        <w:pStyle w:val="Textpoznmkypodiarou"/>
        <w:jc w:val="both"/>
        <w:rPr>
          <w:lang w:val="sk-SK"/>
        </w:rPr>
      </w:pPr>
    </w:p>
  </w:footnote>
  <w:footnote w:id="15">
    <w:p w:rsidR="00D55FE3" w:rsidRPr="00B33539" w:rsidRDefault="00D55FE3" w:rsidP="0098771B">
      <w:pPr>
        <w:pStyle w:val="Textpoznmkypodiarou"/>
        <w:jc w:val="both"/>
        <w:rPr>
          <w:lang w:val="sk-SK"/>
        </w:rPr>
      </w:pPr>
      <w:r w:rsidRPr="00D00092">
        <w:rPr>
          <w:rStyle w:val="Odkaznapoznmkupodiarou"/>
          <w:lang w:val="sk-SK"/>
        </w:rPr>
        <w:footnoteRef/>
      </w:r>
      <w:r>
        <w:rPr>
          <w:vertAlign w:val="superscript"/>
          <w:lang w:val="sk-SK"/>
        </w:rPr>
        <w:t>)</w:t>
      </w:r>
      <w:r w:rsidRPr="00D00092">
        <w:rPr>
          <w:lang w:val="sk-SK"/>
        </w:rPr>
        <w:t xml:space="preserve"> Ide o predbežný údaj. Vložené záznamy sú predmetom posúdenia, a tak môže dôjsť k ich vyradeniu z evidencie, či k preradeniu. Údaje za rok 2015 zatiaľ neboli predmetom revízie. Údaje</w:t>
      </w:r>
      <w:r>
        <w:rPr>
          <w:lang w:val="sk-SK"/>
        </w:rPr>
        <w:t xml:space="preserve"> o umeleckých výkonoch</w:t>
      </w:r>
      <w:r w:rsidRPr="00D00092">
        <w:rPr>
          <w:lang w:val="sk-SK"/>
        </w:rPr>
        <w:t xml:space="preserve"> za roky 2013 a 2014 boli už predmetom revízie, vysoké školy však majú ešte možnosť </w:t>
      </w:r>
      <w:proofErr w:type="spellStart"/>
      <w:r w:rsidRPr="00D00092">
        <w:rPr>
          <w:lang w:val="sk-SK"/>
        </w:rPr>
        <w:t>rozporovať</w:t>
      </w:r>
      <w:proofErr w:type="spellEnd"/>
      <w:r w:rsidRPr="00D00092">
        <w:rPr>
          <w:lang w:val="sk-SK"/>
        </w:rPr>
        <w:t xml:space="preserve"> navrhnuté zmeny zaradenia.</w:t>
      </w:r>
    </w:p>
  </w:footnote>
  <w:footnote w:id="16">
    <w:p w:rsidR="00D55FE3" w:rsidRPr="0090538A" w:rsidRDefault="00D55FE3" w:rsidP="0090538A">
      <w:pPr>
        <w:pStyle w:val="Textpoznmkypodiarou"/>
        <w:jc w:val="both"/>
        <w:rPr>
          <w:lang w:val="sk-SK"/>
        </w:rPr>
      </w:pPr>
      <w:r w:rsidRPr="0090538A">
        <w:rPr>
          <w:rStyle w:val="Odkaznapoznmkupodiarou"/>
          <w:lang w:val="sk-SK"/>
        </w:rPr>
        <w:footnoteRef/>
      </w:r>
      <w:r>
        <w:rPr>
          <w:vertAlign w:val="superscript"/>
          <w:lang w:val="sk-SK"/>
        </w:rPr>
        <w:t>)</w:t>
      </w:r>
      <w:r w:rsidRPr="0090538A">
        <w:rPr>
          <w:lang w:val="sk-SK"/>
        </w:rPr>
        <w:t xml:space="preserve"> Citačný ohlas normalizovaný na základe kategorizácie časopisov podľa vedných disciplín/vedných odborov (CNCI). Je v ňom zohľadnený typ publikácie (článok, prehľadová práca, príspevok v konferenčnom zborníku), rok publikovania a vedný odbor. I napriek normalizácii (vyjadrenej pomerom voči celosvetovej produkcii v danom vednom odbore, type publikácie a roku) v prípade nízkych počtov publikácií hodnota CNCI môže byť významne ovplyvnená jednou publikáciou s vysokým počtom citácií. Z tohto dôvodu sú v grafe uvedené priemerné citačné ohlasy normalizované podľa vedných odborov v prípadoch, keď vysoká škola disponuje dostatočne vysokým počtom publikácií a % citovaných publikácií (na úrovni približne priemerná hodnota svetového normalizovaného citačného ohlasu), resp. počtom citácií.</w:t>
      </w:r>
    </w:p>
  </w:footnote>
  <w:footnote w:id="17">
    <w:p w:rsidR="00D55FE3" w:rsidRPr="0090538A" w:rsidRDefault="00D55FE3">
      <w:pPr>
        <w:pStyle w:val="Textpoznmkypodiarou"/>
        <w:rPr>
          <w:lang w:val="sk-SK"/>
        </w:rPr>
      </w:pPr>
      <w:r>
        <w:rPr>
          <w:rStyle w:val="Odkaznapoznmkupodiarou"/>
        </w:rPr>
        <w:footnoteRef/>
      </w:r>
      <w:proofErr w:type="gramStart"/>
      <w:r>
        <w:rPr>
          <w:vertAlign w:val="superscript"/>
        </w:rPr>
        <w:t>)</w:t>
      </w:r>
      <w:r>
        <w:t xml:space="preserve"> </w:t>
      </w:r>
      <w:hyperlink r:id="rId2" w:anchor="page1" w:history="1">
        <w:r w:rsidRPr="0028387E">
          <w:rPr>
            <w:rStyle w:val="Hypertextovprepojenie"/>
            <w:rFonts w:hint="eastAsia"/>
            <w:sz w:val="18"/>
            <w:szCs w:val="18"/>
          </w:rPr>
          <w:t>http://www.keepeek.com/Digital-Asset-Management/oecd/science-and-technology/frascati-manual-2015_9789264239012-en#page1</w:t>
        </w:r>
      </w:hyperlink>
      <w:r w:rsidRPr="00D36A21">
        <w:rPr>
          <w:rFonts w:hint="eastAsia"/>
          <w:sz w:val="18"/>
          <w:szCs w:val="18"/>
        </w:rPr>
        <w:t>.</w:t>
      </w:r>
      <w:proofErr w:type="gramEnd"/>
    </w:p>
  </w:footnote>
  <w:footnote w:id="18">
    <w:p w:rsidR="00D55FE3" w:rsidRPr="007F1489" w:rsidRDefault="00D55FE3" w:rsidP="006955F4">
      <w:pPr>
        <w:pStyle w:val="Textpoznmkypodiarou"/>
        <w:jc w:val="both"/>
        <w:rPr>
          <w:sz w:val="18"/>
          <w:szCs w:val="18"/>
          <w:lang w:val="sk-SK"/>
        </w:rPr>
      </w:pPr>
      <w:r w:rsidRPr="007F1489">
        <w:rPr>
          <w:rStyle w:val="Odkaznapoznmkupodiarou"/>
          <w:lang w:val="sk-SK"/>
        </w:rPr>
        <w:footnoteRef/>
      </w:r>
      <w:r>
        <w:rPr>
          <w:vertAlign w:val="superscript"/>
          <w:lang w:val="sk-SK"/>
        </w:rPr>
        <w:t>)</w:t>
      </w:r>
      <w:r w:rsidRPr="007F1489">
        <w:rPr>
          <w:lang w:val="sk-SK"/>
        </w:rPr>
        <w:t xml:space="preserve"> </w:t>
      </w:r>
      <w:r w:rsidRPr="007F1489">
        <w:rPr>
          <w:sz w:val="18"/>
          <w:szCs w:val="18"/>
          <w:lang w:val="sk-SK"/>
        </w:rPr>
        <w:t xml:space="preserve">Limity (hraničné hodnoty) pre počty citácií potrebné na zaradenie publikácie medzi často citované publikácie (tzv. </w:t>
      </w:r>
      <w:proofErr w:type="spellStart"/>
      <w:r w:rsidRPr="007F1489">
        <w:rPr>
          <w:sz w:val="18"/>
          <w:szCs w:val="18"/>
          <w:lang w:val="sk-SK"/>
        </w:rPr>
        <w:t>highly</w:t>
      </w:r>
      <w:proofErr w:type="spellEnd"/>
      <w:r w:rsidRPr="007F1489">
        <w:rPr>
          <w:sz w:val="18"/>
          <w:szCs w:val="18"/>
          <w:lang w:val="sk-SK"/>
        </w:rPr>
        <w:t xml:space="preserve"> </w:t>
      </w:r>
      <w:proofErr w:type="spellStart"/>
      <w:r w:rsidRPr="007F1489">
        <w:rPr>
          <w:sz w:val="18"/>
          <w:szCs w:val="18"/>
          <w:lang w:val="sk-SK"/>
        </w:rPr>
        <w:t>cited</w:t>
      </w:r>
      <w:proofErr w:type="spellEnd"/>
      <w:r w:rsidRPr="007F1489">
        <w:rPr>
          <w:sz w:val="18"/>
          <w:szCs w:val="18"/>
          <w:lang w:val="sk-SK"/>
        </w:rPr>
        <w:t xml:space="preserve"> </w:t>
      </w:r>
      <w:proofErr w:type="spellStart"/>
      <w:r w:rsidRPr="007F1489">
        <w:rPr>
          <w:sz w:val="18"/>
          <w:szCs w:val="18"/>
          <w:lang w:val="sk-SK"/>
        </w:rPr>
        <w:t>papers</w:t>
      </w:r>
      <w:proofErr w:type="spellEnd"/>
      <w:r w:rsidRPr="007F1489">
        <w:rPr>
          <w:sz w:val="18"/>
          <w:szCs w:val="18"/>
          <w:lang w:val="sk-SK"/>
        </w:rPr>
        <w:t xml:space="preserve">) sú rozdielne pre vedné odbory v klasifikácii podľa </w:t>
      </w:r>
      <w:proofErr w:type="spellStart"/>
      <w:r w:rsidRPr="007F1489">
        <w:rPr>
          <w:sz w:val="18"/>
          <w:szCs w:val="18"/>
          <w:lang w:val="sk-SK"/>
        </w:rPr>
        <w:t>Essential</w:t>
      </w:r>
      <w:proofErr w:type="spellEnd"/>
      <w:r w:rsidRPr="007F1489">
        <w:rPr>
          <w:sz w:val="18"/>
          <w:szCs w:val="18"/>
          <w:lang w:val="sk-SK"/>
        </w:rPr>
        <w:t xml:space="preserve"> </w:t>
      </w:r>
      <w:proofErr w:type="spellStart"/>
      <w:r w:rsidRPr="007F1489">
        <w:rPr>
          <w:sz w:val="18"/>
          <w:szCs w:val="18"/>
          <w:lang w:val="sk-SK"/>
        </w:rPr>
        <w:t>Science</w:t>
      </w:r>
      <w:proofErr w:type="spellEnd"/>
      <w:r w:rsidRPr="007F1489">
        <w:rPr>
          <w:sz w:val="18"/>
          <w:szCs w:val="18"/>
          <w:lang w:val="sk-SK"/>
        </w:rPr>
        <w:t xml:space="preserve"> </w:t>
      </w:r>
      <w:proofErr w:type="spellStart"/>
      <w:r w:rsidRPr="007F1489">
        <w:rPr>
          <w:sz w:val="18"/>
          <w:szCs w:val="18"/>
          <w:lang w:val="sk-SK"/>
        </w:rPr>
        <w:t>Indicators</w:t>
      </w:r>
      <w:proofErr w:type="spellEnd"/>
      <w:r w:rsidRPr="007F1489">
        <w:rPr>
          <w:sz w:val="18"/>
          <w:szCs w:val="18"/>
          <w:lang w:val="sk-SK"/>
        </w:rPr>
        <w:t xml:space="preserve"> a pre jednotlivý rok za posledných 10 rokov. Napr. pre </w:t>
      </w:r>
      <w:r w:rsidRPr="007F1489">
        <w:rPr>
          <w:i/>
          <w:sz w:val="18"/>
          <w:szCs w:val="18"/>
          <w:lang w:val="sk-SK"/>
        </w:rPr>
        <w:t>všeobecné</w:t>
      </w:r>
      <w:r w:rsidRPr="007F1489">
        <w:rPr>
          <w:sz w:val="18"/>
          <w:szCs w:val="18"/>
          <w:lang w:val="sk-SK"/>
        </w:rPr>
        <w:t xml:space="preserve"> </w:t>
      </w:r>
      <w:r w:rsidRPr="007F1489">
        <w:rPr>
          <w:i/>
          <w:sz w:val="18"/>
          <w:szCs w:val="18"/>
          <w:lang w:val="sk-SK"/>
        </w:rPr>
        <w:t>spoločenské vedy</w:t>
      </w:r>
      <w:r w:rsidRPr="007F1489">
        <w:rPr>
          <w:sz w:val="18"/>
          <w:szCs w:val="18"/>
          <w:lang w:val="sk-SK"/>
        </w:rPr>
        <w:t xml:space="preserve"> bolo na zaradenie publikácie medzi často citovanú t. j. medzi horné 1 % svetovo najcitovanejších publikácií potrebných za rok 2006: 121 citácií, za rok 2012: 35 citácií a za rok 2015: 6 citácií; pre </w:t>
      </w:r>
      <w:r w:rsidRPr="007F1489">
        <w:rPr>
          <w:i/>
          <w:sz w:val="18"/>
          <w:szCs w:val="18"/>
          <w:lang w:val="sk-SK"/>
        </w:rPr>
        <w:t xml:space="preserve">fyzikálne vedy </w:t>
      </w:r>
      <w:r w:rsidRPr="007F1489">
        <w:rPr>
          <w:sz w:val="18"/>
          <w:szCs w:val="18"/>
          <w:lang w:val="sk-SK"/>
        </w:rPr>
        <w:t xml:space="preserve"> za rok 2006: 158 citácií, za rok 2012: 77 citácií a za rok 2015: 13 citácií.  </w:t>
      </w:r>
    </w:p>
  </w:footnote>
  <w:footnote w:id="19">
    <w:p w:rsidR="00D55FE3" w:rsidRDefault="00D55FE3" w:rsidP="00E30670">
      <w:pPr>
        <w:pStyle w:val="Textpoznmkypodiarou"/>
        <w:jc w:val="both"/>
      </w:pPr>
      <w:r w:rsidRPr="001840F4">
        <w:rPr>
          <w:rStyle w:val="Odkaznapoznmkupodiarou"/>
          <w:lang w:val="sk-SK"/>
        </w:rPr>
        <w:footnoteRef/>
      </w:r>
      <w:r>
        <w:rPr>
          <w:vertAlign w:val="superscript"/>
          <w:lang w:val="sk-SK"/>
        </w:rPr>
        <w:t>)</w:t>
      </w:r>
      <w:r w:rsidRPr="001840F4">
        <w:rPr>
          <w:lang w:val="sk-SK"/>
        </w:rPr>
        <w:t xml:space="preserve"> </w:t>
      </w:r>
      <w:r w:rsidRPr="000845C4">
        <w:rPr>
          <w:lang w:val="sk-SK"/>
        </w:rPr>
        <w:t>Finančné prostriedky boli zabezpečené účelovou dotáciou v roku 201</w:t>
      </w:r>
      <w:r>
        <w:rPr>
          <w:lang w:val="sk-SK"/>
        </w:rPr>
        <w:t>5</w:t>
      </w:r>
      <w:r w:rsidRPr="000845C4">
        <w:rPr>
          <w:lang w:val="sk-SK"/>
        </w:rPr>
        <w:t xml:space="preserve"> a zostatkom účelovej dotácie z roku 201</w:t>
      </w:r>
      <w:r>
        <w:rPr>
          <w:lang w:val="sk-SK"/>
        </w:rPr>
        <w:t>4</w:t>
      </w:r>
      <w:r w:rsidRPr="000845C4">
        <w:rPr>
          <w:lang w:val="sk-SK"/>
        </w:rPr>
        <w:t>.</w:t>
      </w:r>
    </w:p>
  </w:footnote>
  <w:footnote w:id="20">
    <w:p w:rsidR="00D55FE3" w:rsidRPr="00F641AC" w:rsidRDefault="00D55FE3">
      <w:pPr>
        <w:pStyle w:val="Textpoznmkypodiarou"/>
        <w:rPr>
          <w:lang w:val="sk-SK"/>
        </w:rPr>
      </w:pPr>
      <w:r>
        <w:rPr>
          <w:rStyle w:val="Odkaznapoznmkupodiarou"/>
        </w:rPr>
        <w:footnoteRef/>
      </w:r>
      <w:r>
        <w:rPr>
          <w:vertAlign w:val="superscript"/>
          <w:lang w:val="sk-SK"/>
        </w:rPr>
        <w:t>)</w:t>
      </w:r>
      <w:r>
        <w:rPr>
          <w:lang w:val="sk-SK"/>
        </w:rPr>
        <w:t xml:space="preserve"> Skutočnosť, že dotácia je medziročne vyššia a počet vydaných jedál naopak nižší, je spôsobené zálohovým financovaním odvodeným od predpokladaného vyššieho počtu vydaných jedál. </w:t>
      </w:r>
    </w:p>
  </w:footnote>
  <w:footnote w:id="21">
    <w:p w:rsidR="00D55FE3" w:rsidRDefault="00D55FE3" w:rsidP="008827CA">
      <w:pPr>
        <w:jc w:val="both"/>
      </w:pPr>
      <w:r w:rsidRPr="00C11080">
        <w:rPr>
          <w:rStyle w:val="Odkaznapoznmkupodiarou"/>
          <w:sz w:val="20"/>
          <w:szCs w:val="20"/>
        </w:rPr>
        <w:footnoteRef/>
      </w:r>
      <w:r>
        <w:rPr>
          <w:sz w:val="20"/>
          <w:szCs w:val="20"/>
          <w:vertAlign w:val="superscript"/>
        </w:rPr>
        <w:t>)</w:t>
      </w:r>
      <w:r>
        <w:rPr>
          <w:sz w:val="20"/>
          <w:szCs w:val="20"/>
        </w:rPr>
        <w:t xml:space="preserve"> </w:t>
      </w:r>
      <w:r w:rsidRPr="000845C4">
        <w:rPr>
          <w:sz w:val="20"/>
          <w:szCs w:val="20"/>
        </w:rPr>
        <w:t xml:space="preserve">Súvaha vyjadruje v prehľadnej a usporiadanej forme peňažné vyjadrenie majetku podľa druhov (aktíva) a podľa zdrojov (pasíva) k určitému dňu. </w:t>
      </w:r>
    </w:p>
  </w:footnote>
  <w:footnote w:id="22">
    <w:p w:rsidR="00D55FE3" w:rsidRPr="00282136" w:rsidRDefault="00D55FE3" w:rsidP="008827CA">
      <w:pPr>
        <w:rPr>
          <w:rFonts w:eastAsia="Batang"/>
          <w:lang w:eastAsia="nb-NO"/>
        </w:rPr>
      </w:pPr>
      <w:r w:rsidRPr="000845C4">
        <w:rPr>
          <w:rStyle w:val="Odkaznapoznmkupodiarou"/>
        </w:rPr>
        <w:footnoteRef/>
      </w:r>
      <w:r>
        <w:rPr>
          <w:vertAlign w:val="superscript"/>
        </w:rPr>
        <w:t>)</w:t>
      </w:r>
      <w:r w:rsidRPr="000845C4">
        <w:t xml:space="preserve"> </w:t>
      </w:r>
      <w:r w:rsidRPr="000845C4">
        <w:rPr>
          <w:rFonts w:eastAsia="Batang"/>
          <w:sz w:val="20"/>
          <w:szCs w:val="20"/>
          <w:lang w:eastAsia="nb-NO"/>
        </w:rPr>
        <w:t>Objem krátkodobých pohľadávok zvyšujú pohľadávky zo zmlúv zo štrukturálnych fondov.</w:t>
      </w:r>
    </w:p>
    <w:p w:rsidR="00D55FE3" w:rsidRDefault="00D55FE3" w:rsidP="008827CA"/>
  </w:footnote>
  <w:footnote w:id="23">
    <w:p w:rsidR="00D55FE3" w:rsidRDefault="00D55FE3" w:rsidP="008827CA">
      <w:pPr>
        <w:pStyle w:val="Textpoznmkypodiarou"/>
        <w:jc w:val="both"/>
      </w:pPr>
      <w:r w:rsidRPr="000845C4">
        <w:rPr>
          <w:rStyle w:val="Odkaznapoznmkupodiarou"/>
        </w:rPr>
        <w:footnoteRef/>
      </w:r>
      <w:r>
        <w:rPr>
          <w:vertAlign w:val="superscript"/>
          <w:lang w:val="sk-SK"/>
        </w:rPr>
        <w:t>)</w:t>
      </w:r>
      <w:r w:rsidRPr="000845C4">
        <w:rPr>
          <w:lang w:val="sk-SK"/>
        </w:rPr>
        <w:t xml:space="preserve"> Poznamenávame, že štandardným cieľom verejných vysokých škôl nie je dosahovanie zisku, ale vyrovnané hospodárenie. Tvorba zisku u verejných vysokých škôl má však význam v prípadoch, keď si potrebujú akumulovať prostriedky do budúcich rokov, napríklad na nákladnejšie rozvojové projekty, alebo v prípade, že potrebujú vyrovnať stratu z minulých rokov (verejná vysoká škola musí v každom prípade celý zisk použiť na svoju hlavnú činnosť).</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55FE3" w:rsidRPr="00E503EE" w:rsidRDefault="00D55FE3" w:rsidP="00652A74">
    <w:pPr>
      <w:pStyle w:val="Hlavika"/>
      <w:pBdr>
        <w:bottom w:val="single" w:sz="4" w:space="1" w:color="auto"/>
      </w:pBdr>
      <w:jc w:val="center"/>
      <w:rPr>
        <w:i/>
        <w:iCs/>
      </w:rPr>
    </w:pPr>
    <w:r w:rsidRPr="00E503EE">
      <w:rPr>
        <w:i/>
        <w:iCs/>
      </w:rPr>
      <w:t>Výročná správa o sta</w:t>
    </w:r>
    <w:r>
      <w:rPr>
        <w:i/>
        <w:iCs/>
      </w:rPr>
      <w:t>ve vysokého školstva za rok 2014</w:t>
    </w: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55FE3" w:rsidRPr="00E503EE" w:rsidRDefault="00D55FE3" w:rsidP="00652A74">
    <w:pPr>
      <w:pStyle w:val="Hlavika"/>
      <w:pBdr>
        <w:bottom w:val="single" w:sz="4" w:space="1" w:color="auto"/>
      </w:pBdr>
      <w:jc w:val="center"/>
      <w:rPr>
        <w:i/>
        <w:iCs/>
      </w:rPr>
    </w:pPr>
    <w:r w:rsidRPr="00E503EE">
      <w:rPr>
        <w:i/>
        <w:iCs/>
      </w:rPr>
      <w:t>Výročná správa o sta</w:t>
    </w:r>
    <w:r>
      <w:rPr>
        <w:i/>
        <w:iCs/>
      </w:rPr>
      <w:t>ve vysokého školstva za rok 2015</w:t>
    </w:r>
  </w:p>
  <w:p w:rsidR="00D55FE3" w:rsidRPr="00652A74" w:rsidRDefault="00D55FE3" w:rsidP="00652A74">
    <w:pPr>
      <w:pStyle w:val="Hlavika"/>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55FE3" w:rsidRDefault="00D55FE3">
    <w:pPr>
      <w:pStyle w:val="Hlavika"/>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6755B07"/>
    <w:multiLevelType w:val="hybridMultilevel"/>
    <w:tmpl w:val="7A20A2CC"/>
    <w:lvl w:ilvl="0" w:tplc="FE0CDFDC">
      <w:numFmt w:val="bullet"/>
      <w:lvlText w:val="-"/>
      <w:lvlJc w:val="left"/>
      <w:pPr>
        <w:ind w:left="720" w:hanging="360"/>
      </w:pPr>
      <w:rPr>
        <w:rFonts w:ascii="Calibri" w:eastAsia="Calibri" w:hAnsi="Calibri" w:cs="Times New Roman" w:hint="default"/>
      </w:rPr>
    </w:lvl>
    <w:lvl w:ilvl="1" w:tplc="041B0003">
      <w:start w:val="1"/>
      <w:numFmt w:val="bullet"/>
      <w:lvlText w:val="o"/>
      <w:lvlJc w:val="left"/>
      <w:pPr>
        <w:ind w:left="1440" w:hanging="360"/>
      </w:pPr>
      <w:rPr>
        <w:rFonts w:ascii="Courier New" w:hAnsi="Courier New" w:cs="Courier New" w:hint="default"/>
      </w:rPr>
    </w:lvl>
    <w:lvl w:ilvl="2" w:tplc="041B0005">
      <w:start w:val="1"/>
      <w:numFmt w:val="bullet"/>
      <w:lvlText w:val=""/>
      <w:lvlJc w:val="left"/>
      <w:pPr>
        <w:ind w:left="2160" w:hanging="360"/>
      </w:pPr>
      <w:rPr>
        <w:rFonts w:ascii="Wingdings" w:hAnsi="Wingdings" w:hint="default"/>
      </w:rPr>
    </w:lvl>
    <w:lvl w:ilvl="3" w:tplc="041B0001">
      <w:start w:val="1"/>
      <w:numFmt w:val="bullet"/>
      <w:lvlText w:val=""/>
      <w:lvlJc w:val="left"/>
      <w:pPr>
        <w:ind w:left="2880" w:hanging="360"/>
      </w:pPr>
      <w:rPr>
        <w:rFonts w:ascii="Symbol" w:hAnsi="Symbol" w:hint="default"/>
      </w:rPr>
    </w:lvl>
    <w:lvl w:ilvl="4" w:tplc="041B0003">
      <w:start w:val="1"/>
      <w:numFmt w:val="bullet"/>
      <w:lvlText w:val="o"/>
      <w:lvlJc w:val="left"/>
      <w:pPr>
        <w:ind w:left="3600" w:hanging="360"/>
      </w:pPr>
      <w:rPr>
        <w:rFonts w:ascii="Courier New" w:hAnsi="Courier New" w:cs="Courier New" w:hint="default"/>
      </w:rPr>
    </w:lvl>
    <w:lvl w:ilvl="5" w:tplc="041B0005">
      <w:start w:val="1"/>
      <w:numFmt w:val="bullet"/>
      <w:lvlText w:val=""/>
      <w:lvlJc w:val="left"/>
      <w:pPr>
        <w:ind w:left="4320" w:hanging="360"/>
      </w:pPr>
      <w:rPr>
        <w:rFonts w:ascii="Wingdings" w:hAnsi="Wingdings" w:hint="default"/>
      </w:rPr>
    </w:lvl>
    <w:lvl w:ilvl="6" w:tplc="041B0001">
      <w:start w:val="1"/>
      <w:numFmt w:val="bullet"/>
      <w:lvlText w:val=""/>
      <w:lvlJc w:val="left"/>
      <w:pPr>
        <w:ind w:left="5040" w:hanging="360"/>
      </w:pPr>
      <w:rPr>
        <w:rFonts w:ascii="Symbol" w:hAnsi="Symbol" w:hint="default"/>
      </w:rPr>
    </w:lvl>
    <w:lvl w:ilvl="7" w:tplc="041B0003">
      <w:start w:val="1"/>
      <w:numFmt w:val="bullet"/>
      <w:lvlText w:val="o"/>
      <w:lvlJc w:val="left"/>
      <w:pPr>
        <w:ind w:left="5760" w:hanging="360"/>
      </w:pPr>
      <w:rPr>
        <w:rFonts w:ascii="Courier New" w:hAnsi="Courier New" w:cs="Courier New" w:hint="default"/>
      </w:rPr>
    </w:lvl>
    <w:lvl w:ilvl="8" w:tplc="041B0005">
      <w:start w:val="1"/>
      <w:numFmt w:val="bullet"/>
      <w:lvlText w:val=""/>
      <w:lvlJc w:val="left"/>
      <w:pPr>
        <w:ind w:left="6480" w:hanging="360"/>
      </w:pPr>
      <w:rPr>
        <w:rFonts w:ascii="Wingdings" w:hAnsi="Wingdings" w:hint="default"/>
      </w:rPr>
    </w:lvl>
  </w:abstractNum>
  <w:abstractNum w:abstractNumId="1">
    <w:nsid w:val="0904103E"/>
    <w:multiLevelType w:val="hybridMultilevel"/>
    <w:tmpl w:val="A6C42D8C"/>
    <w:lvl w:ilvl="0" w:tplc="041B000F">
      <w:start w:val="1"/>
      <w:numFmt w:val="decimal"/>
      <w:lvlText w:val="%1."/>
      <w:lvlJc w:val="left"/>
      <w:pPr>
        <w:tabs>
          <w:tab w:val="num" w:pos="1364"/>
        </w:tabs>
        <w:ind w:left="1364" w:hanging="360"/>
      </w:pPr>
      <w:rPr>
        <w:rFonts w:cs="Times New Roman"/>
      </w:rPr>
    </w:lvl>
    <w:lvl w:ilvl="1" w:tplc="041B0019">
      <w:start w:val="1"/>
      <w:numFmt w:val="lowerLetter"/>
      <w:lvlText w:val="%2."/>
      <w:lvlJc w:val="left"/>
      <w:pPr>
        <w:tabs>
          <w:tab w:val="num" w:pos="2444"/>
        </w:tabs>
        <w:ind w:left="2444" w:hanging="360"/>
      </w:pPr>
      <w:rPr>
        <w:rFonts w:cs="Times New Roman"/>
      </w:rPr>
    </w:lvl>
    <w:lvl w:ilvl="2" w:tplc="041B001B">
      <w:start w:val="1"/>
      <w:numFmt w:val="lowerRoman"/>
      <w:lvlText w:val="%3."/>
      <w:lvlJc w:val="right"/>
      <w:pPr>
        <w:tabs>
          <w:tab w:val="num" w:pos="3164"/>
        </w:tabs>
        <w:ind w:left="3164" w:hanging="180"/>
      </w:pPr>
      <w:rPr>
        <w:rFonts w:cs="Times New Roman"/>
      </w:rPr>
    </w:lvl>
    <w:lvl w:ilvl="3" w:tplc="041B000F">
      <w:start w:val="1"/>
      <w:numFmt w:val="decimal"/>
      <w:lvlText w:val="%4."/>
      <w:lvlJc w:val="left"/>
      <w:pPr>
        <w:tabs>
          <w:tab w:val="num" w:pos="3884"/>
        </w:tabs>
        <w:ind w:left="3884" w:hanging="360"/>
      </w:pPr>
      <w:rPr>
        <w:rFonts w:cs="Times New Roman"/>
      </w:rPr>
    </w:lvl>
    <w:lvl w:ilvl="4" w:tplc="041B0019">
      <w:start w:val="1"/>
      <w:numFmt w:val="lowerLetter"/>
      <w:lvlText w:val="%5."/>
      <w:lvlJc w:val="left"/>
      <w:pPr>
        <w:tabs>
          <w:tab w:val="num" w:pos="4604"/>
        </w:tabs>
        <w:ind w:left="4604" w:hanging="360"/>
      </w:pPr>
      <w:rPr>
        <w:rFonts w:cs="Times New Roman"/>
      </w:rPr>
    </w:lvl>
    <w:lvl w:ilvl="5" w:tplc="041B001B">
      <w:start w:val="1"/>
      <w:numFmt w:val="lowerRoman"/>
      <w:lvlText w:val="%6."/>
      <w:lvlJc w:val="right"/>
      <w:pPr>
        <w:tabs>
          <w:tab w:val="num" w:pos="5324"/>
        </w:tabs>
        <w:ind w:left="5324" w:hanging="180"/>
      </w:pPr>
      <w:rPr>
        <w:rFonts w:cs="Times New Roman"/>
      </w:rPr>
    </w:lvl>
    <w:lvl w:ilvl="6" w:tplc="041B000F">
      <w:start w:val="1"/>
      <w:numFmt w:val="decimal"/>
      <w:lvlText w:val="%7."/>
      <w:lvlJc w:val="left"/>
      <w:pPr>
        <w:tabs>
          <w:tab w:val="num" w:pos="6044"/>
        </w:tabs>
        <w:ind w:left="6044" w:hanging="360"/>
      </w:pPr>
      <w:rPr>
        <w:rFonts w:cs="Times New Roman"/>
      </w:rPr>
    </w:lvl>
    <w:lvl w:ilvl="7" w:tplc="041B0019">
      <w:start w:val="1"/>
      <w:numFmt w:val="lowerLetter"/>
      <w:lvlText w:val="%8."/>
      <w:lvlJc w:val="left"/>
      <w:pPr>
        <w:tabs>
          <w:tab w:val="num" w:pos="6764"/>
        </w:tabs>
        <w:ind w:left="6764" w:hanging="360"/>
      </w:pPr>
      <w:rPr>
        <w:rFonts w:cs="Times New Roman"/>
      </w:rPr>
    </w:lvl>
    <w:lvl w:ilvl="8" w:tplc="041B001B">
      <w:start w:val="1"/>
      <w:numFmt w:val="lowerRoman"/>
      <w:lvlText w:val="%9."/>
      <w:lvlJc w:val="right"/>
      <w:pPr>
        <w:tabs>
          <w:tab w:val="num" w:pos="7484"/>
        </w:tabs>
        <w:ind w:left="7484" w:hanging="180"/>
      </w:pPr>
      <w:rPr>
        <w:rFonts w:cs="Times New Roman"/>
      </w:rPr>
    </w:lvl>
  </w:abstractNum>
  <w:abstractNum w:abstractNumId="2">
    <w:nsid w:val="093D18A3"/>
    <w:multiLevelType w:val="hybridMultilevel"/>
    <w:tmpl w:val="B314A622"/>
    <w:lvl w:ilvl="0" w:tplc="112AFAFA">
      <w:start w:val="1"/>
      <w:numFmt w:val="decimal"/>
      <w:pStyle w:val="urove3"/>
      <w:lvlText w:val="%1."/>
      <w:lvlJc w:val="left"/>
      <w:pPr>
        <w:tabs>
          <w:tab w:val="num" w:pos="1275"/>
        </w:tabs>
        <w:ind w:left="708"/>
      </w:pPr>
      <w:rPr>
        <w:rFonts w:ascii="Times New Roman" w:hAnsi="Times New Roman" w:cs="Times New Roman" w:hint="default"/>
        <w:b w:val="0"/>
        <w:bCs w:val="0"/>
        <w:i w:val="0"/>
        <w:iCs w:val="0"/>
        <w:sz w:val="22"/>
        <w:szCs w:val="22"/>
      </w:rPr>
    </w:lvl>
    <w:lvl w:ilvl="1" w:tplc="041B0019">
      <w:start w:val="1"/>
      <w:numFmt w:val="lowerLetter"/>
      <w:lvlText w:val="%2."/>
      <w:lvlJc w:val="left"/>
      <w:pPr>
        <w:tabs>
          <w:tab w:val="num" w:pos="921"/>
        </w:tabs>
        <w:ind w:left="921" w:hanging="360"/>
      </w:pPr>
      <w:rPr>
        <w:rFonts w:cs="Times New Roman"/>
      </w:rPr>
    </w:lvl>
    <w:lvl w:ilvl="2" w:tplc="041B001B">
      <w:start w:val="1"/>
      <w:numFmt w:val="lowerRoman"/>
      <w:lvlText w:val="%3."/>
      <w:lvlJc w:val="right"/>
      <w:pPr>
        <w:tabs>
          <w:tab w:val="num" w:pos="1641"/>
        </w:tabs>
        <w:ind w:left="1641" w:hanging="180"/>
      </w:pPr>
      <w:rPr>
        <w:rFonts w:cs="Times New Roman"/>
      </w:rPr>
    </w:lvl>
    <w:lvl w:ilvl="3" w:tplc="041B000F">
      <w:start w:val="1"/>
      <w:numFmt w:val="decimal"/>
      <w:lvlText w:val="%4."/>
      <w:lvlJc w:val="left"/>
      <w:pPr>
        <w:tabs>
          <w:tab w:val="num" w:pos="2361"/>
        </w:tabs>
        <w:ind w:left="2361" w:hanging="360"/>
      </w:pPr>
      <w:rPr>
        <w:rFonts w:cs="Times New Roman"/>
      </w:rPr>
    </w:lvl>
    <w:lvl w:ilvl="4" w:tplc="041B0019">
      <w:start w:val="1"/>
      <w:numFmt w:val="lowerLetter"/>
      <w:lvlText w:val="%5."/>
      <w:lvlJc w:val="left"/>
      <w:pPr>
        <w:tabs>
          <w:tab w:val="num" w:pos="3081"/>
        </w:tabs>
        <w:ind w:left="3081" w:hanging="360"/>
      </w:pPr>
      <w:rPr>
        <w:rFonts w:cs="Times New Roman"/>
      </w:rPr>
    </w:lvl>
    <w:lvl w:ilvl="5" w:tplc="041B001B">
      <w:start w:val="1"/>
      <w:numFmt w:val="lowerRoman"/>
      <w:lvlText w:val="%6."/>
      <w:lvlJc w:val="right"/>
      <w:pPr>
        <w:tabs>
          <w:tab w:val="num" w:pos="3801"/>
        </w:tabs>
        <w:ind w:left="3801" w:hanging="180"/>
      </w:pPr>
      <w:rPr>
        <w:rFonts w:cs="Times New Roman"/>
      </w:rPr>
    </w:lvl>
    <w:lvl w:ilvl="6" w:tplc="041B000F">
      <w:start w:val="1"/>
      <w:numFmt w:val="decimal"/>
      <w:lvlText w:val="%7."/>
      <w:lvlJc w:val="left"/>
      <w:pPr>
        <w:tabs>
          <w:tab w:val="num" w:pos="4521"/>
        </w:tabs>
        <w:ind w:left="4521" w:hanging="360"/>
      </w:pPr>
      <w:rPr>
        <w:rFonts w:cs="Times New Roman"/>
      </w:rPr>
    </w:lvl>
    <w:lvl w:ilvl="7" w:tplc="041B0019">
      <w:start w:val="1"/>
      <w:numFmt w:val="lowerLetter"/>
      <w:lvlText w:val="%8."/>
      <w:lvlJc w:val="left"/>
      <w:pPr>
        <w:tabs>
          <w:tab w:val="num" w:pos="5241"/>
        </w:tabs>
        <w:ind w:left="5241" w:hanging="360"/>
      </w:pPr>
      <w:rPr>
        <w:rFonts w:cs="Times New Roman"/>
      </w:rPr>
    </w:lvl>
    <w:lvl w:ilvl="8" w:tplc="041B001B">
      <w:start w:val="1"/>
      <w:numFmt w:val="lowerRoman"/>
      <w:lvlText w:val="%9."/>
      <w:lvlJc w:val="right"/>
      <w:pPr>
        <w:tabs>
          <w:tab w:val="num" w:pos="5961"/>
        </w:tabs>
        <w:ind w:left="5961" w:hanging="180"/>
      </w:pPr>
      <w:rPr>
        <w:rFonts w:cs="Times New Roman"/>
      </w:rPr>
    </w:lvl>
  </w:abstractNum>
  <w:abstractNum w:abstractNumId="3">
    <w:nsid w:val="0D1877EE"/>
    <w:multiLevelType w:val="hybridMultilevel"/>
    <w:tmpl w:val="876E16DE"/>
    <w:lvl w:ilvl="0" w:tplc="041B000F">
      <w:start w:val="1"/>
      <w:numFmt w:val="decimal"/>
      <w:lvlText w:val="%1."/>
      <w:lvlJc w:val="left"/>
      <w:pPr>
        <w:tabs>
          <w:tab w:val="num" w:pos="1080"/>
        </w:tabs>
        <w:ind w:left="1080" w:hanging="360"/>
      </w:pPr>
      <w:rPr>
        <w:rFonts w:cs="Times New Roman"/>
      </w:rPr>
    </w:lvl>
    <w:lvl w:ilvl="1" w:tplc="041B0019">
      <w:start w:val="1"/>
      <w:numFmt w:val="lowerLetter"/>
      <w:lvlText w:val="%2."/>
      <w:lvlJc w:val="left"/>
      <w:pPr>
        <w:tabs>
          <w:tab w:val="num" w:pos="2160"/>
        </w:tabs>
        <w:ind w:left="2160" w:hanging="360"/>
      </w:pPr>
      <w:rPr>
        <w:rFonts w:cs="Times New Roman"/>
      </w:rPr>
    </w:lvl>
    <w:lvl w:ilvl="2" w:tplc="041B001B">
      <w:start w:val="1"/>
      <w:numFmt w:val="lowerRoman"/>
      <w:lvlText w:val="%3."/>
      <w:lvlJc w:val="right"/>
      <w:pPr>
        <w:tabs>
          <w:tab w:val="num" w:pos="2880"/>
        </w:tabs>
        <w:ind w:left="2880" w:hanging="180"/>
      </w:pPr>
      <w:rPr>
        <w:rFonts w:cs="Times New Roman"/>
      </w:rPr>
    </w:lvl>
    <w:lvl w:ilvl="3" w:tplc="041B000F">
      <w:start w:val="1"/>
      <w:numFmt w:val="decimal"/>
      <w:lvlText w:val="%4."/>
      <w:lvlJc w:val="left"/>
      <w:pPr>
        <w:tabs>
          <w:tab w:val="num" w:pos="3600"/>
        </w:tabs>
        <w:ind w:left="3600" w:hanging="360"/>
      </w:pPr>
      <w:rPr>
        <w:rFonts w:cs="Times New Roman"/>
      </w:rPr>
    </w:lvl>
    <w:lvl w:ilvl="4" w:tplc="041B0019">
      <w:start w:val="1"/>
      <w:numFmt w:val="lowerLetter"/>
      <w:lvlText w:val="%5."/>
      <w:lvlJc w:val="left"/>
      <w:pPr>
        <w:tabs>
          <w:tab w:val="num" w:pos="4320"/>
        </w:tabs>
        <w:ind w:left="4320" w:hanging="360"/>
      </w:pPr>
      <w:rPr>
        <w:rFonts w:cs="Times New Roman"/>
      </w:rPr>
    </w:lvl>
    <w:lvl w:ilvl="5" w:tplc="041B001B">
      <w:start w:val="1"/>
      <w:numFmt w:val="lowerRoman"/>
      <w:lvlText w:val="%6."/>
      <w:lvlJc w:val="right"/>
      <w:pPr>
        <w:tabs>
          <w:tab w:val="num" w:pos="5040"/>
        </w:tabs>
        <w:ind w:left="5040" w:hanging="180"/>
      </w:pPr>
      <w:rPr>
        <w:rFonts w:cs="Times New Roman"/>
      </w:rPr>
    </w:lvl>
    <w:lvl w:ilvl="6" w:tplc="041B000F">
      <w:start w:val="1"/>
      <w:numFmt w:val="decimal"/>
      <w:lvlText w:val="%7."/>
      <w:lvlJc w:val="left"/>
      <w:pPr>
        <w:tabs>
          <w:tab w:val="num" w:pos="5760"/>
        </w:tabs>
        <w:ind w:left="5760" w:hanging="360"/>
      </w:pPr>
      <w:rPr>
        <w:rFonts w:cs="Times New Roman"/>
      </w:rPr>
    </w:lvl>
    <w:lvl w:ilvl="7" w:tplc="041B0019">
      <w:start w:val="1"/>
      <w:numFmt w:val="lowerLetter"/>
      <w:lvlText w:val="%8."/>
      <w:lvlJc w:val="left"/>
      <w:pPr>
        <w:tabs>
          <w:tab w:val="num" w:pos="6480"/>
        </w:tabs>
        <w:ind w:left="6480" w:hanging="360"/>
      </w:pPr>
      <w:rPr>
        <w:rFonts w:cs="Times New Roman"/>
      </w:rPr>
    </w:lvl>
    <w:lvl w:ilvl="8" w:tplc="041B001B">
      <w:start w:val="1"/>
      <w:numFmt w:val="lowerRoman"/>
      <w:lvlText w:val="%9."/>
      <w:lvlJc w:val="right"/>
      <w:pPr>
        <w:tabs>
          <w:tab w:val="num" w:pos="7200"/>
        </w:tabs>
        <w:ind w:left="7200" w:hanging="180"/>
      </w:pPr>
      <w:rPr>
        <w:rFonts w:cs="Times New Roman"/>
      </w:rPr>
    </w:lvl>
  </w:abstractNum>
  <w:abstractNum w:abstractNumId="4">
    <w:nsid w:val="1CC84CEB"/>
    <w:multiLevelType w:val="multilevel"/>
    <w:tmpl w:val="4254F7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nsid w:val="281B5071"/>
    <w:multiLevelType w:val="hybridMultilevel"/>
    <w:tmpl w:val="845A145A"/>
    <w:lvl w:ilvl="0" w:tplc="E282260E">
      <w:numFmt w:val="bullet"/>
      <w:lvlText w:val="-"/>
      <w:lvlJc w:val="left"/>
      <w:pPr>
        <w:ind w:left="720" w:hanging="360"/>
      </w:pPr>
      <w:rPr>
        <w:rFonts w:ascii="Times New Roman" w:eastAsia="Batang" w:hAnsi="Times New Roman"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6">
    <w:nsid w:val="290673A3"/>
    <w:multiLevelType w:val="hybridMultilevel"/>
    <w:tmpl w:val="2C82C492"/>
    <w:lvl w:ilvl="0" w:tplc="FFFFFFFF">
      <w:start w:val="1"/>
      <w:numFmt w:val="decimal"/>
      <w:lvlText w:val="%1."/>
      <w:lvlJc w:val="left"/>
      <w:pPr>
        <w:tabs>
          <w:tab w:val="num" w:pos="1080"/>
        </w:tabs>
        <w:ind w:left="1080" w:hanging="360"/>
      </w:pPr>
      <w:rPr>
        <w:rFonts w:cs="Times New Roman"/>
      </w:rPr>
    </w:lvl>
    <w:lvl w:ilvl="1" w:tplc="FFFFFFFF">
      <w:start w:val="1"/>
      <w:numFmt w:val="lowerLetter"/>
      <w:lvlText w:val="%2."/>
      <w:lvlJc w:val="left"/>
      <w:pPr>
        <w:tabs>
          <w:tab w:val="num" w:pos="2160"/>
        </w:tabs>
        <w:ind w:left="2160" w:hanging="360"/>
      </w:pPr>
      <w:rPr>
        <w:rFonts w:cs="Times New Roman"/>
      </w:rPr>
    </w:lvl>
    <w:lvl w:ilvl="2" w:tplc="FFFFFFFF">
      <w:start w:val="1"/>
      <w:numFmt w:val="lowerRoman"/>
      <w:lvlText w:val="%3."/>
      <w:lvlJc w:val="right"/>
      <w:pPr>
        <w:tabs>
          <w:tab w:val="num" w:pos="2880"/>
        </w:tabs>
        <w:ind w:left="2880" w:hanging="180"/>
      </w:pPr>
      <w:rPr>
        <w:rFonts w:cs="Times New Roman"/>
      </w:rPr>
    </w:lvl>
    <w:lvl w:ilvl="3" w:tplc="FFFFFFFF">
      <w:start w:val="1"/>
      <w:numFmt w:val="decimal"/>
      <w:lvlText w:val="%4."/>
      <w:lvlJc w:val="left"/>
      <w:pPr>
        <w:tabs>
          <w:tab w:val="num" w:pos="3600"/>
        </w:tabs>
        <w:ind w:left="3600" w:hanging="360"/>
      </w:pPr>
      <w:rPr>
        <w:rFonts w:cs="Times New Roman"/>
      </w:rPr>
    </w:lvl>
    <w:lvl w:ilvl="4" w:tplc="FFFFFFFF">
      <w:start w:val="1"/>
      <w:numFmt w:val="lowerLetter"/>
      <w:lvlText w:val="%5."/>
      <w:lvlJc w:val="left"/>
      <w:pPr>
        <w:tabs>
          <w:tab w:val="num" w:pos="4320"/>
        </w:tabs>
        <w:ind w:left="4320" w:hanging="360"/>
      </w:pPr>
      <w:rPr>
        <w:rFonts w:cs="Times New Roman"/>
      </w:rPr>
    </w:lvl>
    <w:lvl w:ilvl="5" w:tplc="FFFFFFFF">
      <w:start w:val="1"/>
      <w:numFmt w:val="lowerRoman"/>
      <w:lvlText w:val="%6."/>
      <w:lvlJc w:val="right"/>
      <w:pPr>
        <w:tabs>
          <w:tab w:val="num" w:pos="5040"/>
        </w:tabs>
        <w:ind w:left="5040" w:hanging="180"/>
      </w:pPr>
      <w:rPr>
        <w:rFonts w:cs="Times New Roman"/>
      </w:rPr>
    </w:lvl>
    <w:lvl w:ilvl="6" w:tplc="FFFFFFFF">
      <w:start w:val="1"/>
      <w:numFmt w:val="decimal"/>
      <w:lvlText w:val="%7."/>
      <w:lvlJc w:val="left"/>
      <w:pPr>
        <w:tabs>
          <w:tab w:val="num" w:pos="5760"/>
        </w:tabs>
        <w:ind w:left="5760" w:hanging="360"/>
      </w:pPr>
      <w:rPr>
        <w:rFonts w:cs="Times New Roman"/>
      </w:rPr>
    </w:lvl>
    <w:lvl w:ilvl="7" w:tplc="FFFFFFFF">
      <w:start w:val="1"/>
      <w:numFmt w:val="lowerLetter"/>
      <w:lvlText w:val="%8."/>
      <w:lvlJc w:val="left"/>
      <w:pPr>
        <w:tabs>
          <w:tab w:val="num" w:pos="6480"/>
        </w:tabs>
        <w:ind w:left="6480" w:hanging="360"/>
      </w:pPr>
      <w:rPr>
        <w:rFonts w:cs="Times New Roman"/>
      </w:rPr>
    </w:lvl>
    <w:lvl w:ilvl="8" w:tplc="FFFFFFFF">
      <w:start w:val="1"/>
      <w:numFmt w:val="lowerRoman"/>
      <w:lvlText w:val="%9."/>
      <w:lvlJc w:val="right"/>
      <w:pPr>
        <w:tabs>
          <w:tab w:val="num" w:pos="7200"/>
        </w:tabs>
        <w:ind w:left="7200" w:hanging="180"/>
      </w:pPr>
      <w:rPr>
        <w:rFonts w:cs="Times New Roman"/>
      </w:rPr>
    </w:lvl>
  </w:abstractNum>
  <w:abstractNum w:abstractNumId="7">
    <w:nsid w:val="2B213C50"/>
    <w:multiLevelType w:val="multilevel"/>
    <w:tmpl w:val="853CC9F6"/>
    <w:lvl w:ilvl="0">
      <w:start w:val="1"/>
      <w:numFmt w:val="decimal"/>
      <w:pStyle w:val="Nadpis1"/>
      <w:suff w:val="space"/>
      <w:lvlText w:val="(%1)"/>
      <w:lvlJc w:val="left"/>
      <w:rPr>
        <w:rFonts w:cs="Times New Roman" w:hint="default"/>
      </w:rPr>
    </w:lvl>
    <w:lvl w:ilvl="1">
      <w:start w:val="1"/>
      <w:numFmt w:val="none"/>
      <w:pStyle w:val="Nadpis2"/>
      <w:suff w:val="nothing"/>
      <w:lvlText w:val=""/>
      <w:lvlJc w:val="left"/>
      <w:rPr>
        <w:rFonts w:cs="Times New Roman" w:hint="default"/>
      </w:rPr>
    </w:lvl>
    <w:lvl w:ilvl="2">
      <w:start w:val="1"/>
      <w:numFmt w:val="none"/>
      <w:pStyle w:val="Nadpis3"/>
      <w:suff w:val="nothing"/>
      <w:lvlText w:val=""/>
      <w:lvlJc w:val="left"/>
      <w:rPr>
        <w:rFonts w:cs="Times New Roman" w:hint="default"/>
      </w:rPr>
    </w:lvl>
    <w:lvl w:ilvl="3">
      <w:start w:val="1"/>
      <w:numFmt w:val="none"/>
      <w:pStyle w:val="Nadpis4"/>
      <w:suff w:val="nothing"/>
      <w:lvlText w:val=""/>
      <w:lvlJc w:val="left"/>
      <w:rPr>
        <w:rFonts w:cs="Times New Roman" w:hint="default"/>
      </w:rPr>
    </w:lvl>
    <w:lvl w:ilvl="4">
      <w:start w:val="1"/>
      <w:numFmt w:val="none"/>
      <w:pStyle w:val="Nadpis5"/>
      <w:suff w:val="nothing"/>
      <w:lvlText w:val=""/>
      <w:lvlJc w:val="left"/>
      <w:rPr>
        <w:rFonts w:cs="Times New Roman" w:hint="default"/>
      </w:rPr>
    </w:lvl>
    <w:lvl w:ilvl="5">
      <w:start w:val="1"/>
      <w:numFmt w:val="none"/>
      <w:pStyle w:val="Nadpis6"/>
      <w:suff w:val="nothing"/>
      <w:lvlText w:val=""/>
      <w:lvlJc w:val="left"/>
      <w:rPr>
        <w:rFonts w:cs="Times New Roman" w:hint="default"/>
      </w:rPr>
    </w:lvl>
    <w:lvl w:ilvl="6">
      <w:start w:val="1"/>
      <w:numFmt w:val="none"/>
      <w:pStyle w:val="Nadpis7"/>
      <w:suff w:val="nothing"/>
      <w:lvlText w:val=""/>
      <w:lvlJc w:val="left"/>
      <w:rPr>
        <w:rFonts w:cs="Times New Roman" w:hint="default"/>
      </w:rPr>
    </w:lvl>
    <w:lvl w:ilvl="7">
      <w:start w:val="1"/>
      <w:numFmt w:val="none"/>
      <w:pStyle w:val="Nadpis8"/>
      <w:suff w:val="nothing"/>
      <w:lvlText w:val=""/>
      <w:lvlJc w:val="left"/>
      <w:rPr>
        <w:rFonts w:cs="Times New Roman" w:hint="default"/>
      </w:rPr>
    </w:lvl>
    <w:lvl w:ilvl="8">
      <w:start w:val="1"/>
      <w:numFmt w:val="none"/>
      <w:pStyle w:val="Nadpis9"/>
      <w:suff w:val="nothing"/>
      <w:lvlText w:val=""/>
      <w:lvlJc w:val="left"/>
      <w:rPr>
        <w:rFonts w:cs="Times New Roman" w:hint="default"/>
      </w:rPr>
    </w:lvl>
  </w:abstractNum>
  <w:abstractNum w:abstractNumId="8">
    <w:nsid w:val="36AA5AC5"/>
    <w:multiLevelType w:val="hybridMultilevel"/>
    <w:tmpl w:val="F8A8CBFE"/>
    <w:lvl w:ilvl="0" w:tplc="E282260E">
      <w:numFmt w:val="bullet"/>
      <w:lvlText w:val="-"/>
      <w:lvlJc w:val="left"/>
      <w:pPr>
        <w:ind w:left="720" w:hanging="360"/>
      </w:pPr>
      <w:rPr>
        <w:rFonts w:ascii="Times New Roman" w:eastAsia="Batang" w:hAnsi="Times New Roman" w:hint="default"/>
      </w:rPr>
    </w:lvl>
    <w:lvl w:ilvl="1" w:tplc="041B0003">
      <w:start w:val="1"/>
      <w:numFmt w:val="bullet"/>
      <w:lvlText w:val="o"/>
      <w:lvlJc w:val="left"/>
      <w:pPr>
        <w:ind w:left="1440" w:hanging="360"/>
      </w:pPr>
      <w:rPr>
        <w:rFonts w:ascii="Courier New" w:hAnsi="Courier New" w:hint="default"/>
      </w:rPr>
    </w:lvl>
    <w:lvl w:ilvl="2" w:tplc="041B0005">
      <w:start w:val="1"/>
      <w:numFmt w:val="bullet"/>
      <w:lvlText w:val=""/>
      <w:lvlJc w:val="left"/>
      <w:pPr>
        <w:ind w:left="2160" w:hanging="360"/>
      </w:pPr>
      <w:rPr>
        <w:rFonts w:ascii="Wingdings" w:hAnsi="Wingdings" w:hint="default"/>
      </w:rPr>
    </w:lvl>
    <w:lvl w:ilvl="3" w:tplc="041B0001">
      <w:start w:val="1"/>
      <w:numFmt w:val="bullet"/>
      <w:lvlText w:val=""/>
      <w:lvlJc w:val="left"/>
      <w:pPr>
        <w:ind w:left="2880" w:hanging="360"/>
      </w:pPr>
      <w:rPr>
        <w:rFonts w:ascii="Symbol" w:hAnsi="Symbol" w:hint="default"/>
      </w:rPr>
    </w:lvl>
    <w:lvl w:ilvl="4" w:tplc="041B0003">
      <w:start w:val="1"/>
      <w:numFmt w:val="bullet"/>
      <w:lvlText w:val="o"/>
      <w:lvlJc w:val="left"/>
      <w:pPr>
        <w:ind w:left="3600" w:hanging="360"/>
      </w:pPr>
      <w:rPr>
        <w:rFonts w:ascii="Courier New" w:hAnsi="Courier New" w:hint="default"/>
      </w:rPr>
    </w:lvl>
    <w:lvl w:ilvl="5" w:tplc="041B0005">
      <w:start w:val="1"/>
      <w:numFmt w:val="bullet"/>
      <w:lvlText w:val=""/>
      <w:lvlJc w:val="left"/>
      <w:pPr>
        <w:ind w:left="4320" w:hanging="360"/>
      </w:pPr>
      <w:rPr>
        <w:rFonts w:ascii="Wingdings" w:hAnsi="Wingdings" w:hint="default"/>
      </w:rPr>
    </w:lvl>
    <w:lvl w:ilvl="6" w:tplc="041B0001">
      <w:start w:val="1"/>
      <w:numFmt w:val="bullet"/>
      <w:lvlText w:val=""/>
      <w:lvlJc w:val="left"/>
      <w:pPr>
        <w:ind w:left="5040" w:hanging="360"/>
      </w:pPr>
      <w:rPr>
        <w:rFonts w:ascii="Symbol" w:hAnsi="Symbol" w:hint="default"/>
      </w:rPr>
    </w:lvl>
    <w:lvl w:ilvl="7" w:tplc="041B0003">
      <w:start w:val="1"/>
      <w:numFmt w:val="bullet"/>
      <w:lvlText w:val="o"/>
      <w:lvlJc w:val="left"/>
      <w:pPr>
        <w:ind w:left="5760" w:hanging="360"/>
      </w:pPr>
      <w:rPr>
        <w:rFonts w:ascii="Courier New" w:hAnsi="Courier New" w:hint="default"/>
      </w:rPr>
    </w:lvl>
    <w:lvl w:ilvl="8" w:tplc="041B0005">
      <w:start w:val="1"/>
      <w:numFmt w:val="bullet"/>
      <w:lvlText w:val=""/>
      <w:lvlJc w:val="left"/>
      <w:pPr>
        <w:ind w:left="6480" w:hanging="360"/>
      </w:pPr>
      <w:rPr>
        <w:rFonts w:ascii="Wingdings" w:hAnsi="Wingdings" w:hint="default"/>
      </w:rPr>
    </w:lvl>
  </w:abstractNum>
  <w:abstractNum w:abstractNumId="9">
    <w:nsid w:val="39AD5483"/>
    <w:multiLevelType w:val="hybridMultilevel"/>
    <w:tmpl w:val="BFF6DB0C"/>
    <w:lvl w:ilvl="0" w:tplc="FFFFFFFF">
      <w:start w:val="1"/>
      <w:numFmt w:val="decimal"/>
      <w:lvlText w:val="%1."/>
      <w:lvlJc w:val="left"/>
      <w:pPr>
        <w:tabs>
          <w:tab w:val="num" w:pos="1080"/>
        </w:tabs>
        <w:ind w:left="1080" w:hanging="360"/>
      </w:pPr>
      <w:rPr>
        <w:rFonts w:cs="Times New Roman"/>
      </w:rPr>
    </w:lvl>
    <w:lvl w:ilvl="1" w:tplc="FFFFFFFF">
      <w:start w:val="1"/>
      <w:numFmt w:val="lowerLetter"/>
      <w:lvlText w:val="%2."/>
      <w:lvlJc w:val="left"/>
      <w:pPr>
        <w:tabs>
          <w:tab w:val="num" w:pos="2160"/>
        </w:tabs>
        <w:ind w:left="2160" w:hanging="360"/>
      </w:pPr>
      <w:rPr>
        <w:rFonts w:cs="Times New Roman"/>
      </w:rPr>
    </w:lvl>
    <w:lvl w:ilvl="2" w:tplc="FFFFFFFF">
      <w:start w:val="1"/>
      <w:numFmt w:val="lowerRoman"/>
      <w:lvlText w:val="%3."/>
      <w:lvlJc w:val="right"/>
      <w:pPr>
        <w:tabs>
          <w:tab w:val="num" w:pos="2880"/>
        </w:tabs>
        <w:ind w:left="2880" w:hanging="180"/>
      </w:pPr>
      <w:rPr>
        <w:rFonts w:cs="Times New Roman"/>
      </w:rPr>
    </w:lvl>
    <w:lvl w:ilvl="3" w:tplc="FFFFFFFF">
      <w:start w:val="1"/>
      <w:numFmt w:val="decimal"/>
      <w:lvlText w:val="%4."/>
      <w:lvlJc w:val="left"/>
      <w:pPr>
        <w:tabs>
          <w:tab w:val="num" w:pos="3600"/>
        </w:tabs>
        <w:ind w:left="3600" w:hanging="360"/>
      </w:pPr>
      <w:rPr>
        <w:rFonts w:cs="Times New Roman"/>
      </w:rPr>
    </w:lvl>
    <w:lvl w:ilvl="4" w:tplc="FFFFFFFF">
      <w:start w:val="1"/>
      <w:numFmt w:val="lowerLetter"/>
      <w:lvlText w:val="%5."/>
      <w:lvlJc w:val="left"/>
      <w:pPr>
        <w:tabs>
          <w:tab w:val="num" w:pos="4320"/>
        </w:tabs>
        <w:ind w:left="4320" w:hanging="360"/>
      </w:pPr>
      <w:rPr>
        <w:rFonts w:cs="Times New Roman"/>
      </w:rPr>
    </w:lvl>
    <w:lvl w:ilvl="5" w:tplc="FFFFFFFF">
      <w:start w:val="1"/>
      <w:numFmt w:val="lowerRoman"/>
      <w:lvlText w:val="%6."/>
      <w:lvlJc w:val="right"/>
      <w:pPr>
        <w:tabs>
          <w:tab w:val="num" w:pos="5040"/>
        </w:tabs>
        <w:ind w:left="5040" w:hanging="180"/>
      </w:pPr>
      <w:rPr>
        <w:rFonts w:cs="Times New Roman"/>
      </w:rPr>
    </w:lvl>
    <w:lvl w:ilvl="6" w:tplc="FFFFFFFF">
      <w:start w:val="1"/>
      <w:numFmt w:val="decimal"/>
      <w:lvlText w:val="%7."/>
      <w:lvlJc w:val="left"/>
      <w:pPr>
        <w:tabs>
          <w:tab w:val="num" w:pos="5760"/>
        </w:tabs>
        <w:ind w:left="5760" w:hanging="360"/>
      </w:pPr>
      <w:rPr>
        <w:rFonts w:cs="Times New Roman"/>
      </w:rPr>
    </w:lvl>
    <w:lvl w:ilvl="7" w:tplc="FFFFFFFF">
      <w:start w:val="1"/>
      <w:numFmt w:val="lowerLetter"/>
      <w:lvlText w:val="%8."/>
      <w:lvlJc w:val="left"/>
      <w:pPr>
        <w:tabs>
          <w:tab w:val="num" w:pos="6480"/>
        </w:tabs>
        <w:ind w:left="6480" w:hanging="360"/>
      </w:pPr>
      <w:rPr>
        <w:rFonts w:cs="Times New Roman"/>
      </w:rPr>
    </w:lvl>
    <w:lvl w:ilvl="8" w:tplc="FFFFFFFF">
      <w:start w:val="1"/>
      <w:numFmt w:val="lowerRoman"/>
      <w:lvlText w:val="%9."/>
      <w:lvlJc w:val="right"/>
      <w:pPr>
        <w:tabs>
          <w:tab w:val="num" w:pos="7200"/>
        </w:tabs>
        <w:ind w:left="7200" w:hanging="180"/>
      </w:pPr>
      <w:rPr>
        <w:rFonts w:cs="Times New Roman"/>
      </w:rPr>
    </w:lvl>
  </w:abstractNum>
  <w:abstractNum w:abstractNumId="10">
    <w:nsid w:val="3C1657C2"/>
    <w:multiLevelType w:val="hybridMultilevel"/>
    <w:tmpl w:val="D91C9C2A"/>
    <w:lvl w:ilvl="0" w:tplc="041B000F">
      <w:start w:val="1"/>
      <w:numFmt w:val="decimal"/>
      <w:lvlText w:val="%1."/>
      <w:lvlJc w:val="left"/>
      <w:pPr>
        <w:tabs>
          <w:tab w:val="num" w:pos="1500"/>
        </w:tabs>
        <w:ind w:left="1500" w:hanging="360"/>
      </w:pPr>
      <w:rPr>
        <w:rFonts w:cs="Times New Roman"/>
      </w:rPr>
    </w:lvl>
    <w:lvl w:ilvl="1" w:tplc="041B0019">
      <w:start w:val="1"/>
      <w:numFmt w:val="lowerLetter"/>
      <w:lvlText w:val="%2."/>
      <w:lvlJc w:val="left"/>
      <w:pPr>
        <w:tabs>
          <w:tab w:val="num" w:pos="2220"/>
        </w:tabs>
        <w:ind w:left="2220" w:hanging="360"/>
      </w:pPr>
      <w:rPr>
        <w:rFonts w:cs="Times New Roman"/>
      </w:rPr>
    </w:lvl>
    <w:lvl w:ilvl="2" w:tplc="041B001B">
      <w:start w:val="1"/>
      <w:numFmt w:val="lowerRoman"/>
      <w:lvlText w:val="%3."/>
      <w:lvlJc w:val="right"/>
      <w:pPr>
        <w:tabs>
          <w:tab w:val="num" w:pos="2940"/>
        </w:tabs>
        <w:ind w:left="2940" w:hanging="180"/>
      </w:pPr>
      <w:rPr>
        <w:rFonts w:cs="Times New Roman"/>
      </w:rPr>
    </w:lvl>
    <w:lvl w:ilvl="3" w:tplc="041B000F">
      <w:start w:val="1"/>
      <w:numFmt w:val="decimal"/>
      <w:lvlText w:val="%4."/>
      <w:lvlJc w:val="left"/>
      <w:pPr>
        <w:tabs>
          <w:tab w:val="num" w:pos="3660"/>
        </w:tabs>
        <w:ind w:left="3660" w:hanging="360"/>
      </w:pPr>
      <w:rPr>
        <w:rFonts w:cs="Times New Roman"/>
      </w:rPr>
    </w:lvl>
    <w:lvl w:ilvl="4" w:tplc="041B0019">
      <w:start w:val="1"/>
      <w:numFmt w:val="lowerLetter"/>
      <w:lvlText w:val="%5."/>
      <w:lvlJc w:val="left"/>
      <w:pPr>
        <w:tabs>
          <w:tab w:val="num" w:pos="4380"/>
        </w:tabs>
        <w:ind w:left="4380" w:hanging="360"/>
      </w:pPr>
      <w:rPr>
        <w:rFonts w:cs="Times New Roman"/>
      </w:rPr>
    </w:lvl>
    <w:lvl w:ilvl="5" w:tplc="041B001B">
      <w:start w:val="1"/>
      <w:numFmt w:val="lowerRoman"/>
      <w:lvlText w:val="%6."/>
      <w:lvlJc w:val="right"/>
      <w:pPr>
        <w:tabs>
          <w:tab w:val="num" w:pos="5100"/>
        </w:tabs>
        <w:ind w:left="5100" w:hanging="180"/>
      </w:pPr>
      <w:rPr>
        <w:rFonts w:cs="Times New Roman"/>
      </w:rPr>
    </w:lvl>
    <w:lvl w:ilvl="6" w:tplc="041B000F">
      <w:start w:val="1"/>
      <w:numFmt w:val="decimal"/>
      <w:lvlText w:val="%7."/>
      <w:lvlJc w:val="left"/>
      <w:pPr>
        <w:tabs>
          <w:tab w:val="num" w:pos="5820"/>
        </w:tabs>
        <w:ind w:left="5820" w:hanging="360"/>
      </w:pPr>
      <w:rPr>
        <w:rFonts w:cs="Times New Roman"/>
      </w:rPr>
    </w:lvl>
    <w:lvl w:ilvl="7" w:tplc="041B0019">
      <w:start w:val="1"/>
      <w:numFmt w:val="lowerLetter"/>
      <w:lvlText w:val="%8."/>
      <w:lvlJc w:val="left"/>
      <w:pPr>
        <w:tabs>
          <w:tab w:val="num" w:pos="6540"/>
        </w:tabs>
        <w:ind w:left="6540" w:hanging="360"/>
      </w:pPr>
      <w:rPr>
        <w:rFonts w:cs="Times New Roman"/>
      </w:rPr>
    </w:lvl>
    <w:lvl w:ilvl="8" w:tplc="041B001B">
      <w:start w:val="1"/>
      <w:numFmt w:val="lowerRoman"/>
      <w:lvlText w:val="%9."/>
      <w:lvlJc w:val="right"/>
      <w:pPr>
        <w:tabs>
          <w:tab w:val="num" w:pos="7260"/>
        </w:tabs>
        <w:ind w:left="7260" w:hanging="180"/>
      </w:pPr>
      <w:rPr>
        <w:rFonts w:cs="Times New Roman"/>
      </w:rPr>
    </w:lvl>
  </w:abstractNum>
  <w:abstractNum w:abstractNumId="11">
    <w:nsid w:val="47595CBC"/>
    <w:multiLevelType w:val="hybridMultilevel"/>
    <w:tmpl w:val="A3103788"/>
    <w:lvl w:ilvl="0" w:tplc="A4FC0472">
      <w:start w:val="1"/>
      <w:numFmt w:val="bullet"/>
      <w:lvlText w:val=""/>
      <w:lvlJc w:val="left"/>
      <w:pPr>
        <w:ind w:left="720" w:hanging="360"/>
      </w:pPr>
      <w:rPr>
        <w:rFonts w:ascii="Wingdings" w:hAnsi="Wingdings" w:hint="default"/>
        <w:color w:val="4F81BD" w:themeColor="accent1"/>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nsid w:val="4C0C3424"/>
    <w:multiLevelType w:val="hybridMultilevel"/>
    <w:tmpl w:val="1716FD8A"/>
    <w:lvl w:ilvl="0" w:tplc="FFFFFFFF">
      <w:start w:val="1"/>
      <w:numFmt w:val="decimal"/>
      <w:lvlText w:val="%1."/>
      <w:lvlJc w:val="left"/>
      <w:pPr>
        <w:tabs>
          <w:tab w:val="num" w:pos="1500"/>
        </w:tabs>
        <w:ind w:left="1500" w:hanging="360"/>
      </w:pPr>
      <w:rPr>
        <w:rFonts w:cs="Times New Roman"/>
      </w:rPr>
    </w:lvl>
    <w:lvl w:ilvl="1" w:tplc="FFFFFFFF">
      <w:start w:val="1"/>
      <w:numFmt w:val="lowerLetter"/>
      <w:lvlText w:val="%2."/>
      <w:lvlJc w:val="left"/>
      <w:pPr>
        <w:tabs>
          <w:tab w:val="num" w:pos="2220"/>
        </w:tabs>
        <w:ind w:left="2220" w:hanging="360"/>
      </w:pPr>
      <w:rPr>
        <w:rFonts w:cs="Times New Roman"/>
      </w:rPr>
    </w:lvl>
    <w:lvl w:ilvl="2" w:tplc="FFFFFFFF">
      <w:start w:val="1"/>
      <w:numFmt w:val="lowerRoman"/>
      <w:lvlText w:val="%3."/>
      <w:lvlJc w:val="right"/>
      <w:pPr>
        <w:tabs>
          <w:tab w:val="num" w:pos="2940"/>
        </w:tabs>
        <w:ind w:left="2940" w:hanging="180"/>
      </w:pPr>
      <w:rPr>
        <w:rFonts w:cs="Times New Roman"/>
      </w:rPr>
    </w:lvl>
    <w:lvl w:ilvl="3" w:tplc="FFFFFFFF">
      <w:start w:val="1"/>
      <w:numFmt w:val="decimal"/>
      <w:lvlText w:val="%4."/>
      <w:lvlJc w:val="left"/>
      <w:pPr>
        <w:tabs>
          <w:tab w:val="num" w:pos="3660"/>
        </w:tabs>
        <w:ind w:left="3660" w:hanging="360"/>
      </w:pPr>
      <w:rPr>
        <w:rFonts w:cs="Times New Roman"/>
      </w:rPr>
    </w:lvl>
    <w:lvl w:ilvl="4" w:tplc="FFFFFFFF">
      <w:start w:val="1"/>
      <w:numFmt w:val="lowerLetter"/>
      <w:lvlText w:val="%5."/>
      <w:lvlJc w:val="left"/>
      <w:pPr>
        <w:tabs>
          <w:tab w:val="num" w:pos="4380"/>
        </w:tabs>
        <w:ind w:left="4380" w:hanging="360"/>
      </w:pPr>
      <w:rPr>
        <w:rFonts w:cs="Times New Roman"/>
      </w:rPr>
    </w:lvl>
    <w:lvl w:ilvl="5" w:tplc="FFFFFFFF">
      <w:start w:val="1"/>
      <w:numFmt w:val="lowerRoman"/>
      <w:lvlText w:val="%6."/>
      <w:lvlJc w:val="right"/>
      <w:pPr>
        <w:tabs>
          <w:tab w:val="num" w:pos="5100"/>
        </w:tabs>
        <w:ind w:left="5100" w:hanging="180"/>
      </w:pPr>
      <w:rPr>
        <w:rFonts w:cs="Times New Roman"/>
      </w:rPr>
    </w:lvl>
    <w:lvl w:ilvl="6" w:tplc="FFFFFFFF">
      <w:start w:val="1"/>
      <w:numFmt w:val="decimal"/>
      <w:lvlText w:val="%7."/>
      <w:lvlJc w:val="left"/>
      <w:pPr>
        <w:tabs>
          <w:tab w:val="num" w:pos="5820"/>
        </w:tabs>
        <w:ind w:left="5820" w:hanging="360"/>
      </w:pPr>
      <w:rPr>
        <w:rFonts w:cs="Times New Roman"/>
      </w:rPr>
    </w:lvl>
    <w:lvl w:ilvl="7" w:tplc="FFFFFFFF">
      <w:start w:val="1"/>
      <w:numFmt w:val="lowerLetter"/>
      <w:lvlText w:val="%8."/>
      <w:lvlJc w:val="left"/>
      <w:pPr>
        <w:tabs>
          <w:tab w:val="num" w:pos="6540"/>
        </w:tabs>
        <w:ind w:left="6540" w:hanging="360"/>
      </w:pPr>
      <w:rPr>
        <w:rFonts w:cs="Times New Roman"/>
      </w:rPr>
    </w:lvl>
    <w:lvl w:ilvl="8" w:tplc="FFFFFFFF">
      <w:start w:val="1"/>
      <w:numFmt w:val="lowerRoman"/>
      <w:lvlText w:val="%9."/>
      <w:lvlJc w:val="right"/>
      <w:pPr>
        <w:tabs>
          <w:tab w:val="num" w:pos="7260"/>
        </w:tabs>
        <w:ind w:left="7260" w:hanging="180"/>
      </w:pPr>
      <w:rPr>
        <w:rFonts w:cs="Times New Roman"/>
      </w:rPr>
    </w:lvl>
  </w:abstractNum>
  <w:abstractNum w:abstractNumId="13">
    <w:nsid w:val="52A95ADD"/>
    <w:multiLevelType w:val="multilevel"/>
    <w:tmpl w:val="ECA40484"/>
    <w:lvl w:ilvl="0">
      <w:start w:val="1"/>
      <w:numFmt w:val="lowerLetter"/>
      <w:pStyle w:val="odsek"/>
      <w:lvlText w:val="%1)"/>
      <w:lvlJc w:val="left"/>
      <w:pPr>
        <w:tabs>
          <w:tab w:val="num" w:pos="360"/>
        </w:tabs>
        <w:ind w:left="360" w:hanging="360"/>
      </w:pPr>
      <w:rPr>
        <w:rFonts w:ascii="Times New Roman" w:hAnsi="Times New Roman" w:cs="Times New Roman" w:hint="default"/>
        <w:b w:val="0"/>
        <w:bCs w:val="0"/>
        <w:i w:val="0"/>
        <w:iCs w:val="0"/>
        <w:caps w:val="0"/>
        <w:smallCaps w:val="0"/>
        <w:strike w:val="0"/>
        <w:dstrike w:val="0"/>
        <w:vanish w:val="0"/>
        <w:color w:val="000000"/>
        <w:spacing w:val="0"/>
        <w:w w:val="100"/>
        <w:kern w:val="0"/>
        <w:position w:val="0"/>
        <w:sz w:val="24"/>
        <w:szCs w:val="24"/>
        <w:u w:val="none"/>
        <w:vertAlign w:val="baseline"/>
      </w:rPr>
    </w:lvl>
    <w:lvl w:ilvl="1">
      <w:start w:val="1"/>
      <w:numFmt w:val="decimal"/>
      <w:lvlText w:val="%2."/>
      <w:lvlJc w:val="left"/>
      <w:pPr>
        <w:tabs>
          <w:tab w:val="num" w:pos="720"/>
        </w:tabs>
        <w:ind w:left="720" w:hanging="363"/>
      </w:pPr>
      <w:rPr>
        <w:rFonts w:ascii="Times New Roman" w:hAnsi="Times New Roman" w:cs="Times New Roman" w:hint="default"/>
        <w:b w:val="0"/>
        <w:bCs w:val="0"/>
        <w:i w:val="0"/>
        <w:iCs w:val="0"/>
        <w:sz w:val="24"/>
        <w:szCs w:val="24"/>
      </w:rPr>
    </w:lvl>
    <w:lvl w:ilvl="2">
      <w:start w:val="1"/>
      <w:numFmt w:val="lowerLetter"/>
      <w:lvlText w:val="%3."/>
      <w:lvlJc w:val="left"/>
      <w:pPr>
        <w:tabs>
          <w:tab w:val="num" w:pos="1077"/>
        </w:tabs>
        <w:ind w:left="1077" w:hanging="357"/>
      </w:pPr>
      <w:rPr>
        <w:rFonts w:cs="Times New Roman" w:hint="default"/>
        <w:b w:val="0"/>
        <w:bCs w:val="0"/>
        <w:i w:val="0"/>
        <w:iCs w:val="0"/>
      </w:rPr>
    </w:lvl>
    <w:lvl w:ilvl="3">
      <w:numFmt w:val="none"/>
      <w:lvlText w:val=""/>
      <w:lvlJc w:val="left"/>
      <w:pPr>
        <w:tabs>
          <w:tab w:val="num" w:pos="360"/>
        </w:tabs>
      </w:pPr>
      <w:rPr>
        <w:rFonts w:cs="Times New Roman" w:hint="default"/>
      </w:rPr>
    </w:lvl>
    <w:lvl w:ilvl="4">
      <w:numFmt w:val="none"/>
      <w:lvlText w:val=""/>
      <w:lvlJc w:val="left"/>
      <w:pPr>
        <w:tabs>
          <w:tab w:val="num" w:pos="360"/>
        </w:tabs>
      </w:pPr>
      <w:rPr>
        <w:rFonts w:cs="Times New Roman" w:hint="default"/>
      </w:rPr>
    </w:lvl>
    <w:lvl w:ilvl="5">
      <w:numFmt w:val="none"/>
      <w:lvlText w:val=""/>
      <w:lvlJc w:val="left"/>
      <w:pPr>
        <w:tabs>
          <w:tab w:val="num" w:pos="360"/>
        </w:tabs>
      </w:pPr>
      <w:rPr>
        <w:rFonts w:cs="Times New Roman" w:hint="default"/>
      </w:rPr>
    </w:lvl>
    <w:lvl w:ilvl="6">
      <w:numFmt w:val="none"/>
      <w:lvlText w:val=""/>
      <w:lvlJc w:val="left"/>
      <w:pPr>
        <w:tabs>
          <w:tab w:val="num" w:pos="360"/>
        </w:tabs>
      </w:pPr>
      <w:rPr>
        <w:rFonts w:cs="Times New Roman" w:hint="default"/>
      </w:rPr>
    </w:lvl>
    <w:lvl w:ilvl="7">
      <w:numFmt w:val="none"/>
      <w:lvlText w:val=""/>
      <w:lvlJc w:val="left"/>
      <w:pPr>
        <w:tabs>
          <w:tab w:val="num" w:pos="360"/>
        </w:tabs>
      </w:pPr>
      <w:rPr>
        <w:rFonts w:cs="Times New Roman" w:hint="default"/>
      </w:rPr>
    </w:lvl>
    <w:lvl w:ilvl="8">
      <w:numFmt w:val="none"/>
      <w:lvlText w:val=""/>
      <w:lvlJc w:val="left"/>
      <w:pPr>
        <w:tabs>
          <w:tab w:val="num" w:pos="360"/>
        </w:tabs>
      </w:pPr>
      <w:rPr>
        <w:rFonts w:cs="Times New Roman" w:hint="default"/>
      </w:rPr>
    </w:lvl>
  </w:abstractNum>
  <w:abstractNum w:abstractNumId="14">
    <w:nsid w:val="5439640A"/>
    <w:multiLevelType w:val="multilevel"/>
    <w:tmpl w:val="79CAA0DA"/>
    <w:lvl w:ilvl="0">
      <w:start w:val="1"/>
      <w:numFmt w:val="decimal"/>
      <w:pStyle w:val="Zoznam1"/>
      <w:suff w:val="space"/>
      <w:lvlText w:val="(%1)"/>
      <w:lvlJc w:val="left"/>
      <w:rPr>
        <w:rFonts w:cs="Times New Roman" w:hint="default"/>
        <w:b w:val="0"/>
        <w:bCs w:val="0"/>
        <w:strike w:val="0"/>
        <w:color w:val="auto"/>
      </w:rPr>
    </w:lvl>
    <w:lvl w:ilvl="1">
      <w:start w:val="1"/>
      <w:numFmt w:val="lowerLetter"/>
      <w:lvlText w:val="%2)"/>
      <w:lvlJc w:val="left"/>
      <w:pPr>
        <w:tabs>
          <w:tab w:val="num" w:pos="720"/>
        </w:tabs>
        <w:ind w:left="720" w:hanging="360"/>
      </w:pPr>
      <w:rPr>
        <w:rFonts w:cs="Times New Roman" w:hint="default"/>
      </w:rPr>
    </w:lvl>
    <w:lvl w:ilvl="2">
      <w:start w:val="1"/>
      <w:numFmt w:val="lowerRoman"/>
      <w:lvlText w:val="%3)"/>
      <w:lvlJc w:val="left"/>
      <w:pPr>
        <w:tabs>
          <w:tab w:val="num" w:pos="1080"/>
        </w:tabs>
        <w:ind w:left="1080" w:hanging="360"/>
      </w:pPr>
      <w:rPr>
        <w:rFonts w:cs="Times New Roman" w:hint="default"/>
      </w:rPr>
    </w:lvl>
    <w:lvl w:ilvl="3">
      <w:start w:val="1"/>
      <w:numFmt w:val="decimal"/>
      <w:lvlText w:val="(%4)"/>
      <w:lvlJc w:val="left"/>
      <w:pPr>
        <w:tabs>
          <w:tab w:val="num" w:pos="1440"/>
        </w:tabs>
        <w:ind w:left="1440" w:hanging="360"/>
      </w:pPr>
      <w:rPr>
        <w:rFonts w:cs="Times New Roman" w:hint="default"/>
      </w:rPr>
    </w:lvl>
    <w:lvl w:ilvl="4">
      <w:start w:val="1"/>
      <w:numFmt w:val="lowerLetter"/>
      <w:lvlText w:val="(%5)"/>
      <w:lvlJc w:val="left"/>
      <w:pPr>
        <w:tabs>
          <w:tab w:val="num" w:pos="1800"/>
        </w:tabs>
        <w:ind w:left="1800" w:hanging="360"/>
      </w:pPr>
      <w:rPr>
        <w:rFonts w:cs="Times New Roman" w:hint="default"/>
      </w:rPr>
    </w:lvl>
    <w:lvl w:ilvl="5">
      <w:start w:val="1"/>
      <w:numFmt w:val="lowerRoman"/>
      <w:lvlText w:val="(%6)"/>
      <w:lvlJc w:val="left"/>
      <w:pPr>
        <w:tabs>
          <w:tab w:val="num" w:pos="2160"/>
        </w:tabs>
        <w:ind w:left="2160" w:hanging="360"/>
      </w:pPr>
      <w:rPr>
        <w:rFonts w:cs="Times New Roman" w:hint="default"/>
      </w:rPr>
    </w:lvl>
    <w:lvl w:ilvl="6">
      <w:start w:val="1"/>
      <w:numFmt w:val="decimal"/>
      <w:lvlText w:val="%7."/>
      <w:lvlJc w:val="left"/>
      <w:pPr>
        <w:tabs>
          <w:tab w:val="num" w:pos="2520"/>
        </w:tabs>
        <w:ind w:left="2520" w:hanging="360"/>
      </w:pPr>
      <w:rPr>
        <w:rFonts w:cs="Times New Roman" w:hint="default"/>
      </w:rPr>
    </w:lvl>
    <w:lvl w:ilvl="7">
      <w:start w:val="1"/>
      <w:numFmt w:val="lowerLetter"/>
      <w:lvlText w:val="%8."/>
      <w:lvlJc w:val="left"/>
      <w:pPr>
        <w:tabs>
          <w:tab w:val="num" w:pos="2880"/>
        </w:tabs>
        <w:ind w:left="2880" w:hanging="360"/>
      </w:pPr>
      <w:rPr>
        <w:rFonts w:cs="Times New Roman" w:hint="default"/>
      </w:rPr>
    </w:lvl>
    <w:lvl w:ilvl="8">
      <w:start w:val="1"/>
      <w:numFmt w:val="lowerRoman"/>
      <w:lvlText w:val="%9."/>
      <w:lvlJc w:val="left"/>
      <w:pPr>
        <w:tabs>
          <w:tab w:val="num" w:pos="3240"/>
        </w:tabs>
        <w:ind w:left="3240" w:hanging="360"/>
      </w:pPr>
      <w:rPr>
        <w:rFonts w:cs="Times New Roman" w:hint="default"/>
      </w:rPr>
    </w:lvl>
  </w:abstractNum>
  <w:abstractNum w:abstractNumId="15">
    <w:nsid w:val="543E0D2C"/>
    <w:multiLevelType w:val="hybridMultilevel"/>
    <w:tmpl w:val="E71478F6"/>
    <w:lvl w:ilvl="0" w:tplc="FFFFFFFF">
      <w:start w:val="1"/>
      <w:numFmt w:val="decimal"/>
      <w:lvlText w:val="%1."/>
      <w:lvlJc w:val="left"/>
      <w:pPr>
        <w:tabs>
          <w:tab w:val="num" w:pos="1080"/>
        </w:tabs>
        <w:ind w:left="1080" w:hanging="360"/>
      </w:pPr>
      <w:rPr>
        <w:rFonts w:cs="Times New Roman"/>
      </w:rPr>
    </w:lvl>
    <w:lvl w:ilvl="1" w:tplc="FFFFFFFF">
      <w:start w:val="1"/>
      <w:numFmt w:val="lowerLetter"/>
      <w:lvlText w:val="%2."/>
      <w:lvlJc w:val="left"/>
      <w:pPr>
        <w:tabs>
          <w:tab w:val="num" w:pos="2160"/>
        </w:tabs>
        <w:ind w:left="2160" w:hanging="360"/>
      </w:pPr>
      <w:rPr>
        <w:rFonts w:cs="Times New Roman"/>
      </w:rPr>
    </w:lvl>
    <w:lvl w:ilvl="2" w:tplc="FFFFFFFF">
      <w:start w:val="1"/>
      <w:numFmt w:val="lowerRoman"/>
      <w:lvlText w:val="%3."/>
      <w:lvlJc w:val="right"/>
      <w:pPr>
        <w:tabs>
          <w:tab w:val="num" w:pos="2880"/>
        </w:tabs>
        <w:ind w:left="2880" w:hanging="180"/>
      </w:pPr>
      <w:rPr>
        <w:rFonts w:cs="Times New Roman"/>
      </w:rPr>
    </w:lvl>
    <w:lvl w:ilvl="3" w:tplc="FFFFFFFF">
      <w:start w:val="1"/>
      <w:numFmt w:val="decimal"/>
      <w:lvlText w:val="%4."/>
      <w:lvlJc w:val="left"/>
      <w:pPr>
        <w:tabs>
          <w:tab w:val="num" w:pos="3600"/>
        </w:tabs>
        <w:ind w:left="3600" w:hanging="360"/>
      </w:pPr>
      <w:rPr>
        <w:rFonts w:cs="Times New Roman"/>
      </w:rPr>
    </w:lvl>
    <w:lvl w:ilvl="4" w:tplc="FFFFFFFF">
      <w:start w:val="1"/>
      <w:numFmt w:val="lowerLetter"/>
      <w:lvlText w:val="%5."/>
      <w:lvlJc w:val="left"/>
      <w:pPr>
        <w:tabs>
          <w:tab w:val="num" w:pos="4320"/>
        </w:tabs>
        <w:ind w:left="4320" w:hanging="360"/>
      </w:pPr>
      <w:rPr>
        <w:rFonts w:cs="Times New Roman"/>
      </w:rPr>
    </w:lvl>
    <w:lvl w:ilvl="5" w:tplc="FFFFFFFF">
      <w:start w:val="1"/>
      <w:numFmt w:val="lowerRoman"/>
      <w:lvlText w:val="%6."/>
      <w:lvlJc w:val="right"/>
      <w:pPr>
        <w:tabs>
          <w:tab w:val="num" w:pos="5040"/>
        </w:tabs>
        <w:ind w:left="5040" w:hanging="180"/>
      </w:pPr>
      <w:rPr>
        <w:rFonts w:cs="Times New Roman"/>
      </w:rPr>
    </w:lvl>
    <w:lvl w:ilvl="6" w:tplc="FFFFFFFF">
      <w:start w:val="1"/>
      <w:numFmt w:val="decimal"/>
      <w:lvlText w:val="%7."/>
      <w:lvlJc w:val="left"/>
      <w:pPr>
        <w:tabs>
          <w:tab w:val="num" w:pos="5760"/>
        </w:tabs>
        <w:ind w:left="5760" w:hanging="360"/>
      </w:pPr>
      <w:rPr>
        <w:rFonts w:cs="Times New Roman"/>
      </w:rPr>
    </w:lvl>
    <w:lvl w:ilvl="7" w:tplc="FFFFFFFF">
      <w:start w:val="1"/>
      <w:numFmt w:val="lowerLetter"/>
      <w:lvlText w:val="%8."/>
      <w:lvlJc w:val="left"/>
      <w:pPr>
        <w:tabs>
          <w:tab w:val="num" w:pos="6480"/>
        </w:tabs>
        <w:ind w:left="6480" w:hanging="360"/>
      </w:pPr>
      <w:rPr>
        <w:rFonts w:cs="Times New Roman"/>
      </w:rPr>
    </w:lvl>
    <w:lvl w:ilvl="8" w:tplc="FFFFFFFF">
      <w:start w:val="1"/>
      <w:numFmt w:val="lowerRoman"/>
      <w:lvlText w:val="%9."/>
      <w:lvlJc w:val="right"/>
      <w:pPr>
        <w:tabs>
          <w:tab w:val="num" w:pos="7200"/>
        </w:tabs>
        <w:ind w:left="7200" w:hanging="180"/>
      </w:pPr>
      <w:rPr>
        <w:rFonts w:cs="Times New Roman"/>
      </w:rPr>
    </w:lvl>
  </w:abstractNum>
  <w:abstractNum w:abstractNumId="16">
    <w:nsid w:val="59670D32"/>
    <w:multiLevelType w:val="hybridMultilevel"/>
    <w:tmpl w:val="E0EA3706"/>
    <w:lvl w:ilvl="0" w:tplc="734E0952">
      <w:start w:val="1"/>
      <w:numFmt w:val="lowerLetter"/>
      <w:lvlText w:val="%1)"/>
      <w:lvlJc w:val="left"/>
      <w:pPr>
        <w:tabs>
          <w:tab w:val="num" w:pos="360"/>
        </w:tabs>
        <w:ind w:left="360" w:hanging="360"/>
      </w:pPr>
      <w:rPr>
        <w:rFonts w:cs="Times New Roman" w:hint="default"/>
      </w:rPr>
    </w:lvl>
    <w:lvl w:ilvl="1" w:tplc="041B0003">
      <w:start w:val="1"/>
      <w:numFmt w:val="lowerLetter"/>
      <w:lvlText w:val="%2."/>
      <w:lvlJc w:val="left"/>
      <w:pPr>
        <w:tabs>
          <w:tab w:val="num" w:pos="1440"/>
        </w:tabs>
        <w:ind w:left="1440" w:hanging="360"/>
      </w:pPr>
      <w:rPr>
        <w:rFonts w:cs="Times New Roman"/>
      </w:rPr>
    </w:lvl>
    <w:lvl w:ilvl="2" w:tplc="041B0005">
      <w:start w:val="1"/>
      <w:numFmt w:val="lowerRoman"/>
      <w:lvlText w:val="%3."/>
      <w:lvlJc w:val="right"/>
      <w:pPr>
        <w:tabs>
          <w:tab w:val="num" w:pos="2160"/>
        </w:tabs>
        <w:ind w:left="2160" w:hanging="180"/>
      </w:pPr>
      <w:rPr>
        <w:rFonts w:cs="Times New Roman"/>
      </w:rPr>
    </w:lvl>
    <w:lvl w:ilvl="3" w:tplc="041B0001">
      <w:start w:val="1"/>
      <w:numFmt w:val="decimal"/>
      <w:lvlText w:val="%4."/>
      <w:lvlJc w:val="left"/>
      <w:pPr>
        <w:tabs>
          <w:tab w:val="num" w:pos="2880"/>
        </w:tabs>
        <w:ind w:left="2880" w:hanging="360"/>
      </w:pPr>
      <w:rPr>
        <w:rFonts w:cs="Times New Roman"/>
      </w:rPr>
    </w:lvl>
    <w:lvl w:ilvl="4" w:tplc="041B0003">
      <w:start w:val="1"/>
      <w:numFmt w:val="lowerLetter"/>
      <w:lvlText w:val="%5."/>
      <w:lvlJc w:val="left"/>
      <w:pPr>
        <w:tabs>
          <w:tab w:val="num" w:pos="3600"/>
        </w:tabs>
        <w:ind w:left="3600" w:hanging="360"/>
      </w:pPr>
      <w:rPr>
        <w:rFonts w:cs="Times New Roman"/>
      </w:rPr>
    </w:lvl>
    <w:lvl w:ilvl="5" w:tplc="041B0005">
      <w:start w:val="1"/>
      <w:numFmt w:val="lowerRoman"/>
      <w:lvlText w:val="%6."/>
      <w:lvlJc w:val="right"/>
      <w:pPr>
        <w:tabs>
          <w:tab w:val="num" w:pos="4320"/>
        </w:tabs>
        <w:ind w:left="4320" w:hanging="180"/>
      </w:pPr>
      <w:rPr>
        <w:rFonts w:cs="Times New Roman"/>
      </w:rPr>
    </w:lvl>
    <w:lvl w:ilvl="6" w:tplc="041B0001">
      <w:start w:val="1"/>
      <w:numFmt w:val="decimal"/>
      <w:lvlText w:val="%7."/>
      <w:lvlJc w:val="left"/>
      <w:pPr>
        <w:tabs>
          <w:tab w:val="num" w:pos="5040"/>
        </w:tabs>
        <w:ind w:left="5040" w:hanging="360"/>
      </w:pPr>
      <w:rPr>
        <w:rFonts w:cs="Times New Roman"/>
      </w:rPr>
    </w:lvl>
    <w:lvl w:ilvl="7" w:tplc="041B0003">
      <w:start w:val="1"/>
      <w:numFmt w:val="lowerLetter"/>
      <w:lvlText w:val="%8."/>
      <w:lvlJc w:val="left"/>
      <w:pPr>
        <w:tabs>
          <w:tab w:val="num" w:pos="5760"/>
        </w:tabs>
        <w:ind w:left="5760" w:hanging="360"/>
      </w:pPr>
      <w:rPr>
        <w:rFonts w:cs="Times New Roman"/>
      </w:rPr>
    </w:lvl>
    <w:lvl w:ilvl="8" w:tplc="041B0005">
      <w:start w:val="1"/>
      <w:numFmt w:val="lowerRoman"/>
      <w:lvlText w:val="%9."/>
      <w:lvlJc w:val="right"/>
      <w:pPr>
        <w:tabs>
          <w:tab w:val="num" w:pos="6480"/>
        </w:tabs>
        <w:ind w:left="6480" w:hanging="180"/>
      </w:pPr>
      <w:rPr>
        <w:rFonts w:cs="Times New Roman"/>
      </w:rPr>
    </w:lvl>
  </w:abstractNum>
  <w:abstractNum w:abstractNumId="17">
    <w:nsid w:val="5FD07678"/>
    <w:multiLevelType w:val="hybridMultilevel"/>
    <w:tmpl w:val="03901C36"/>
    <w:lvl w:ilvl="0" w:tplc="B87E4930">
      <w:numFmt w:val="bullet"/>
      <w:lvlText w:val="-"/>
      <w:lvlJc w:val="left"/>
      <w:pPr>
        <w:ind w:left="720" w:hanging="360"/>
      </w:pPr>
      <w:rPr>
        <w:rFonts w:ascii="Calibri" w:eastAsia="Times New Roman" w:hAnsi="Calibri" w:hint="default"/>
      </w:rPr>
    </w:lvl>
    <w:lvl w:ilvl="1" w:tplc="041B0003">
      <w:start w:val="1"/>
      <w:numFmt w:val="bullet"/>
      <w:lvlText w:val="o"/>
      <w:lvlJc w:val="left"/>
      <w:pPr>
        <w:ind w:left="1440" w:hanging="360"/>
      </w:pPr>
      <w:rPr>
        <w:rFonts w:ascii="Courier New" w:hAnsi="Courier New" w:hint="default"/>
      </w:rPr>
    </w:lvl>
    <w:lvl w:ilvl="2" w:tplc="041B0005">
      <w:start w:val="1"/>
      <w:numFmt w:val="bullet"/>
      <w:lvlText w:val=""/>
      <w:lvlJc w:val="left"/>
      <w:pPr>
        <w:ind w:left="2160" w:hanging="360"/>
      </w:pPr>
      <w:rPr>
        <w:rFonts w:ascii="Wingdings" w:hAnsi="Wingdings" w:hint="default"/>
      </w:rPr>
    </w:lvl>
    <w:lvl w:ilvl="3" w:tplc="041B0001">
      <w:start w:val="1"/>
      <w:numFmt w:val="bullet"/>
      <w:lvlText w:val=""/>
      <w:lvlJc w:val="left"/>
      <w:pPr>
        <w:ind w:left="2880" w:hanging="360"/>
      </w:pPr>
      <w:rPr>
        <w:rFonts w:ascii="Symbol" w:hAnsi="Symbol" w:hint="default"/>
      </w:rPr>
    </w:lvl>
    <w:lvl w:ilvl="4" w:tplc="041B0003">
      <w:start w:val="1"/>
      <w:numFmt w:val="bullet"/>
      <w:lvlText w:val="o"/>
      <w:lvlJc w:val="left"/>
      <w:pPr>
        <w:ind w:left="3600" w:hanging="360"/>
      </w:pPr>
      <w:rPr>
        <w:rFonts w:ascii="Courier New" w:hAnsi="Courier New" w:hint="default"/>
      </w:rPr>
    </w:lvl>
    <w:lvl w:ilvl="5" w:tplc="041B0005">
      <w:start w:val="1"/>
      <w:numFmt w:val="bullet"/>
      <w:lvlText w:val=""/>
      <w:lvlJc w:val="left"/>
      <w:pPr>
        <w:ind w:left="4320" w:hanging="360"/>
      </w:pPr>
      <w:rPr>
        <w:rFonts w:ascii="Wingdings" w:hAnsi="Wingdings" w:hint="default"/>
      </w:rPr>
    </w:lvl>
    <w:lvl w:ilvl="6" w:tplc="041B0001">
      <w:start w:val="1"/>
      <w:numFmt w:val="bullet"/>
      <w:lvlText w:val=""/>
      <w:lvlJc w:val="left"/>
      <w:pPr>
        <w:ind w:left="5040" w:hanging="360"/>
      </w:pPr>
      <w:rPr>
        <w:rFonts w:ascii="Symbol" w:hAnsi="Symbol" w:hint="default"/>
      </w:rPr>
    </w:lvl>
    <w:lvl w:ilvl="7" w:tplc="041B0003">
      <w:start w:val="1"/>
      <w:numFmt w:val="bullet"/>
      <w:lvlText w:val="o"/>
      <w:lvlJc w:val="left"/>
      <w:pPr>
        <w:ind w:left="5760" w:hanging="360"/>
      </w:pPr>
      <w:rPr>
        <w:rFonts w:ascii="Courier New" w:hAnsi="Courier New" w:hint="default"/>
      </w:rPr>
    </w:lvl>
    <w:lvl w:ilvl="8" w:tplc="041B0005">
      <w:start w:val="1"/>
      <w:numFmt w:val="bullet"/>
      <w:lvlText w:val=""/>
      <w:lvlJc w:val="left"/>
      <w:pPr>
        <w:ind w:left="6480" w:hanging="360"/>
      </w:pPr>
      <w:rPr>
        <w:rFonts w:ascii="Wingdings" w:hAnsi="Wingdings" w:hint="default"/>
      </w:rPr>
    </w:lvl>
  </w:abstractNum>
  <w:abstractNum w:abstractNumId="18">
    <w:nsid w:val="60D21F2F"/>
    <w:multiLevelType w:val="hybridMultilevel"/>
    <w:tmpl w:val="176CE590"/>
    <w:lvl w:ilvl="0" w:tplc="FFFFFFFF">
      <w:start w:val="1"/>
      <w:numFmt w:val="decimal"/>
      <w:lvlText w:val="%1."/>
      <w:lvlJc w:val="left"/>
      <w:pPr>
        <w:tabs>
          <w:tab w:val="num" w:pos="1080"/>
        </w:tabs>
        <w:ind w:left="1080" w:hanging="360"/>
      </w:pPr>
      <w:rPr>
        <w:rFonts w:cs="Times New Roman"/>
      </w:rPr>
    </w:lvl>
    <w:lvl w:ilvl="1" w:tplc="041B0019">
      <w:start w:val="1"/>
      <w:numFmt w:val="lowerLetter"/>
      <w:lvlText w:val="%2."/>
      <w:lvlJc w:val="left"/>
      <w:pPr>
        <w:tabs>
          <w:tab w:val="num" w:pos="2160"/>
        </w:tabs>
        <w:ind w:left="2160" w:hanging="360"/>
      </w:pPr>
      <w:rPr>
        <w:rFonts w:cs="Times New Roman"/>
      </w:rPr>
    </w:lvl>
    <w:lvl w:ilvl="2" w:tplc="041B001B">
      <w:start w:val="1"/>
      <w:numFmt w:val="lowerRoman"/>
      <w:lvlText w:val="%3."/>
      <w:lvlJc w:val="right"/>
      <w:pPr>
        <w:tabs>
          <w:tab w:val="num" w:pos="2880"/>
        </w:tabs>
        <w:ind w:left="2880" w:hanging="180"/>
      </w:pPr>
      <w:rPr>
        <w:rFonts w:cs="Times New Roman"/>
      </w:rPr>
    </w:lvl>
    <w:lvl w:ilvl="3" w:tplc="041B000F">
      <w:start w:val="1"/>
      <w:numFmt w:val="decimal"/>
      <w:lvlText w:val="%4."/>
      <w:lvlJc w:val="left"/>
      <w:pPr>
        <w:tabs>
          <w:tab w:val="num" w:pos="3600"/>
        </w:tabs>
        <w:ind w:left="3600" w:hanging="360"/>
      </w:pPr>
      <w:rPr>
        <w:rFonts w:cs="Times New Roman"/>
      </w:rPr>
    </w:lvl>
    <w:lvl w:ilvl="4" w:tplc="041B0019">
      <w:start w:val="1"/>
      <w:numFmt w:val="lowerLetter"/>
      <w:lvlText w:val="%5."/>
      <w:lvlJc w:val="left"/>
      <w:pPr>
        <w:tabs>
          <w:tab w:val="num" w:pos="4320"/>
        </w:tabs>
        <w:ind w:left="4320" w:hanging="360"/>
      </w:pPr>
      <w:rPr>
        <w:rFonts w:cs="Times New Roman"/>
      </w:rPr>
    </w:lvl>
    <w:lvl w:ilvl="5" w:tplc="041B001B">
      <w:start w:val="1"/>
      <w:numFmt w:val="lowerRoman"/>
      <w:lvlText w:val="%6."/>
      <w:lvlJc w:val="right"/>
      <w:pPr>
        <w:tabs>
          <w:tab w:val="num" w:pos="5040"/>
        </w:tabs>
        <w:ind w:left="5040" w:hanging="180"/>
      </w:pPr>
      <w:rPr>
        <w:rFonts w:cs="Times New Roman"/>
      </w:rPr>
    </w:lvl>
    <w:lvl w:ilvl="6" w:tplc="041B000F">
      <w:start w:val="1"/>
      <w:numFmt w:val="decimal"/>
      <w:lvlText w:val="%7."/>
      <w:lvlJc w:val="left"/>
      <w:pPr>
        <w:tabs>
          <w:tab w:val="num" w:pos="5760"/>
        </w:tabs>
        <w:ind w:left="5760" w:hanging="360"/>
      </w:pPr>
      <w:rPr>
        <w:rFonts w:cs="Times New Roman"/>
      </w:rPr>
    </w:lvl>
    <w:lvl w:ilvl="7" w:tplc="041B0019">
      <w:start w:val="1"/>
      <w:numFmt w:val="lowerLetter"/>
      <w:lvlText w:val="%8."/>
      <w:lvlJc w:val="left"/>
      <w:pPr>
        <w:tabs>
          <w:tab w:val="num" w:pos="6480"/>
        </w:tabs>
        <w:ind w:left="6480" w:hanging="360"/>
      </w:pPr>
      <w:rPr>
        <w:rFonts w:cs="Times New Roman"/>
      </w:rPr>
    </w:lvl>
    <w:lvl w:ilvl="8" w:tplc="041B001B">
      <w:start w:val="1"/>
      <w:numFmt w:val="lowerRoman"/>
      <w:lvlText w:val="%9."/>
      <w:lvlJc w:val="right"/>
      <w:pPr>
        <w:tabs>
          <w:tab w:val="num" w:pos="7200"/>
        </w:tabs>
        <w:ind w:left="7200" w:hanging="180"/>
      </w:pPr>
      <w:rPr>
        <w:rFonts w:cs="Times New Roman"/>
      </w:rPr>
    </w:lvl>
  </w:abstractNum>
  <w:abstractNum w:abstractNumId="19">
    <w:nsid w:val="63226120"/>
    <w:multiLevelType w:val="multilevel"/>
    <w:tmpl w:val="8DC2B6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nsid w:val="69244E06"/>
    <w:multiLevelType w:val="hybridMultilevel"/>
    <w:tmpl w:val="E5CC6FF8"/>
    <w:lvl w:ilvl="0" w:tplc="734E0952">
      <w:start w:val="1"/>
      <w:numFmt w:val="lowerLetter"/>
      <w:lvlText w:val="%1)"/>
      <w:lvlJc w:val="left"/>
      <w:pPr>
        <w:ind w:left="720" w:hanging="360"/>
      </w:pPr>
      <w:rPr>
        <w:rFonts w:cs="Times New Roman" w:hint="default"/>
      </w:rPr>
    </w:lvl>
    <w:lvl w:ilvl="1" w:tplc="041B0019">
      <w:start w:val="1"/>
      <w:numFmt w:val="lowerLetter"/>
      <w:lvlText w:val="%2."/>
      <w:lvlJc w:val="left"/>
      <w:pPr>
        <w:ind w:left="1637" w:hanging="360"/>
      </w:pPr>
      <w:rPr>
        <w:rFonts w:cs="Times New Roman"/>
      </w:rPr>
    </w:lvl>
    <w:lvl w:ilvl="2" w:tplc="041B001B">
      <w:start w:val="1"/>
      <w:numFmt w:val="lowerRoman"/>
      <w:lvlText w:val="%3."/>
      <w:lvlJc w:val="right"/>
      <w:pPr>
        <w:ind w:left="2160" w:hanging="180"/>
      </w:pPr>
      <w:rPr>
        <w:rFonts w:cs="Times New Roman"/>
      </w:rPr>
    </w:lvl>
    <w:lvl w:ilvl="3" w:tplc="041B000F">
      <w:start w:val="1"/>
      <w:numFmt w:val="decimal"/>
      <w:lvlText w:val="%4."/>
      <w:lvlJc w:val="left"/>
      <w:pPr>
        <w:ind w:left="2880" w:hanging="360"/>
      </w:pPr>
      <w:rPr>
        <w:rFonts w:cs="Times New Roman"/>
      </w:rPr>
    </w:lvl>
    <w:lvl w:ilvl="4" w:tplc="041B0019">
      <w:start w:val="1"/>
      <w:numFmt w:val="lowerLetter"/>
      <w:lvlText w:val="%5."/>
      <w:lvlJc w:val="left"/>
      <w:pPr>
        <w:ind w:left="3600" w:hanging="360"/>
      </w:pPr>
      <w:rPr>
        <w:rFonts w:cs="Times New Roman"/>
      </w:rPr>
    </w:lvl>
    <w:lvl w:ilvl="5" w:tplc="041B001B">
      <w:start w:val="1"/>
      <w:numFmt w:val="lowerRoman"/>
      <w:lvlText w:val="%6."/>
      <w:lvlJc w:val="right"/>
      <w:pPr>
        <w:ind w:left="4320" w:hanging="180"/>
      </w:pPr>
      <w:rPr>
        <w:rFonts w:cs="Times New Roman"/>
      </w:rPr>
    </w:lvl>
    <w:lvl w:ilvl="6" w:tplc="041B000F">
      <w:start w:val="1"/>
      <w:numFmt w:val="decimal"/>
      <w:lvlText w:val="%7."/>
      <w:lvlJc w:val="left"/>
      <w:pPr>
        <w:ind w:left="5040" w:hanging="360"/>
      </w:pPr>
      <w:rPr>
        <w:rFonts w:cs="Times New Roman"/>
      </w:rPr>
    </w:lvl>
    <w:lvl w:ilvl="7" w:tplc="041B0019">
      <w:start w:val="1"/>
      <w:numFmt w:val="lowerLetter"/>
      <w:lvlText w:val="%8."/>
      <w:lvlJc w:val="left"/>
      <w:pPr>
        <w:ind w:left="5760" w:hanging="360"/>
      </w:pPr>
      <w:rPr>
        <w:rFonts w:cs="Times New Roman"/>
      </w:rPr>
    </w:lvl>
    <w:lvl w:ilvl="8" w:tplc="041B001B">
      <w:start w:val="1"/>
      <w:numFmt w:val="lowerRoman"/>
      <w:lvlText w:val="%9."/>
      <w:lvlJc w:val="right"/>
      <w:pPr>
        <w:ind w:left="6480" w:hanging="180"/>
      </w:pPr>
      <w:rPr>
        <w:rFonts w:cs="Times New Roman"/>
      </w:rPr>
    </w:lvl>
  </w:abstractNum>
  <w:abstractNum w:abstractNumId="21">
    <w:nsid w:val="6E3F2E70"/>
    <w:multiLevelType w:val="hybridMultilevel"/>
    <w:tmpl w:val="44D63E0A"/>
    <w:lvl w:ilvl="0" w:tplc="E282260E">
      <w:numFmt w:val="bullet"/>
      <w:lvlText w:val="-"/>
      <w:lvlJc w:val="left"/>
      <w:pPr>
        <w:ind w:left="720" w:hanging="360"/>
      </w:pPr>
      <w:rPr>
        <w:rFonts w:ascii="Times New Roman" w:eastAsia="Batang" w:hAnsi="Times New Roman" w:hint="default"/>
      </w:rPr>
    </w:lvl>
    <w:lvl w:ilvl="1" w:tplc="041B0003">
      <w:start w:val="1"/>
      <w:numFmt w:val="bullet"/>
      <w:lvlText w:val="o"/>
      <w:lvlJc w:val="left"/>
      <w:pPr>
        <w:ind w:left="1440" w:hanging="360"/>
      </w:pPr>
      <w:rPr>
        <w:rFonts w:ascii="Courier New" w:hAnsi="Courier New" w:hint="default"/>
      </w:rPr>
    </w:lvl>
    <w:lvl w:ilvl="2" w:tplc="041B0005">
      <w:start w:val="1"/>
      <w:numFmt w:val="bullet"/>
      <w:lvlText w:val=""/>
      <w:lvlJc w:val="left"/>
      <w:pPr>
        <w:ind w:left="2160" w:hanging="360"/>
      </w:pPr>
      <w:rPr>
        <w:rFonts w:ascii="Wingdings" w:hAnsi="Wingdings" w:hint="default"/>
      </w:rPr>
    </w:lvl>
    <w:lvl w:ilvl="3" w:tplc="041B0001">
      <w:start w:val="1"/>
      <w:numFmt w:val="bullet"/>
      <w:lvlText w:val=""/>
      <w:lvlJc w:val="left"/>
      <w:pPr>
        <w:ind w:left="2880" w:hanging="360"/>
      </w:pPr>
      <w:rPr>
        <w:rFonts w:ascii="Symbol" w:hAnsi="Symbol" w:hint="default"/>
      </w:rPr>
    </w:lvl>
    <w:lvl w:ilvl="4" w:tplc="041B0003">
      <w:start w:val="1"/>
      <w:numFmt w:val="bullet"/>
      <w:lvlText w:val="o"/>
      <w:lvlJc w:val="left"/>
      <w:pPr>
        <w:ind w:left="3600" w:hanging="360"/>
      </w:pPr>
      <w:rPr>
        <w:rFonts w:ascii="Courier New" w:hAnsi="Courier New" w:hint="default"/>
      </w:rPr>
    </w:lvl>
    <w:lvl w:ilvl="5" w:tplc="041B0005">
      <w:start w:val="1"/>
      <w:numFmt w:val="bullet"/>
      <w:lvlText w:val=""/>
      <w:lvlJc w:val="left"/>
      <w:pPr>
        <w:ind w:left="4320" w:hanging="360"/>
      </w:pPr>
      <w:rPr>
        <w:rFonts w:ascii="Wingdings" w:hAnsi="Wingdings" w:hint="default"/>
      </w:rPr>
    </w:lvl>
    <w:lvl w:ilvl="6" w:tplc="041B0001">
      <w:start w:val="1"/>
      <w:numFmt w:val="bullet"/>
      <w:lvlText w:val=""/>
      <w:lvlJc w:val="left"/>
      <w:pPr>
        <w:ind w:left="5040" w:hanging="360"/>
      </w:pPr>
      <w:rPr>
        <w:rFonts w:ascii="Symbol" w:hAnsi="Symbol" w:hint="default"/>
      </w:rPr>
    </w:lvl>
    <w:lvl w:ilvl="7" w:tplc="041B0003">
      <w:start w:val="1"/>
      <w:numFmt w:val="bullet"/>
      <w:lvlText w:val="o"/>
      <w:lvlJc w:val="left"/>
      <w:pPr>
        <w:ind w:left="5760" w:hanging="360"/>
      </w:pPr>
      <w:rPr>
        <w:rFonts w:ascii="Courier New" w:hAnsi="Courier New" w:hint="default"/>
      </w:rPr>
    </w:lvl>
    <w:lvl w:ilvl="8" w:tplc="041B0005">
      <w:start w:val="1"/>
      <w:numFmt w:val="bullet"/>
      <w:lvlText w:val=""/>
      <w:lvlJc w:val="left"/>
      <w:pPr>
        <w:ind w:left="6480" w:hanging="360"/>
      </w:pPr>
      <w:rPr>
        <w:rFonts w:ascii="Wingdings" w:hAnsi="Wingdings" w:hint="default"/>
      </w:rPr>
    </w:lvl>
  </w:abstractNum>
  <w:abstractNum w:abstractNumId="22">
    <w:nsid w:val="7C052219"/>
    <w:multiLevelType w:val="multilevel"/>
    <w:tmpl w:val="45625742"/>
    <w:lvl w:ilvl="0">
      <w:start w:val="1"/>
      <w:numFmt w:val="decimal"/>
      <w:lvlText w:val="%1"/>
      <w:lvlJc w:val="left"/>
      <w:pPr>
        <w:ind w:left="360" w:hanging="360"/>
      </w:pPr>
      <w:rPr>
        <w:rFonts w:cs="Times New Roman" w:hint="default"/>
      </w:rPr>
    </w:lvl>
    <w:lvl w:ilvl="1">
      <w:start w:val="1"/>
      <w:numFmt w:val="decimal"/>
      <w:pStyle w:val="ndp02"/>
      <w:lvlText w:val="%1.%2"/>
      <w:lvlJc w:val="left"/>
      <w:pPr>
        <w:ind w:left="360" w:hanging="360"/>
      </w:pPr>
      <w:rPr>
        <w:rFonts w:cs="Times New Roman" w:hint="default"/>
      </w:rPr>
    </w:lvl>
    <w:lvl w:ilvl="2">
      <w:start w:val="1"/>
      <w:numFmt w:val="decimal"/>
      <w:lvlText w:val="%1.%2.%3"/>
      <w:lvlJc w:val="left"/>
      <w:pPr>
        <w:ind w:left="720" w:hanging="720"/>
      </w:pPr>
      <w:rPr>
        <w:rFonts w:cs="Times New Roman" w:hint="default"/>
      </w:rPr>
    </w:lvl>
    <w:lvl w:ilvl="3">
      <w:start w:val="1"/>
      <w:numFmt w:val="decimal"/>
      <w:lvlText w:val="%1.%2.%3.%4"/>
      <w:lvlJc w:val="left"/>
      <w:pPr>
        <w:ind w:left="720" w:hanging="720"/>
      </w:pPr>
      <w:rPr>
        <w:rFonts w:cs="Times New Roman" w:hint="default"/>
      </w:rPr>
    </w:lvl>
    <w:lvl w:ilvl="4">
      <w:start w:val="1"/>
      <w:numFmt w:val="decimal"/>
      <w:lvlText w:val="%1.%2.%3.%4.%5"/>
      <w:lvlJc w:val="left"/>
      <w:pPr>
        <w:ind w:left="1080" w:hanging="1080"/>
      </w:pPr>
      <w:rPr>
        <w:rFonts w:cs="Times New Roman" w:hint="default"/>
      </w:rPr>
    </w:lvl>
    <w:lvl w:ilvl="5">
      <w:start w:val="1"/>
      <w:numFmt w:val="decimal"/>
      <w:lvlText w:val="%1.%2.%3.%4.%5.%6"/>
      <w:lvlJc w:val="left"/>
      <w:pPr>
        <w:ind w:left="1080" w:hanging="1080"/>
      </w:pPr>
      <w:rPr>
        <w:rFonts w:cs="Times New Roman" w:hint="default"/>
      </w:rPr>
    </w:lvl>
    <w:lvl w:ilvl="6">
      <w:start w:val="1"/>
      <w:numFmt w:val="decimal"/>
      <w:lvlText w:val="%1.%2.%3.%4.%5.%6.%7"/>
      <w:lvlJc w:val="left"/>
      <w:pPr>
        <w:ind w:left="1440" w:hanging="1440"/>
      </w:pPr>
      <w:rPr>
        <w:rFonts w:cs="Times New Roman" w:hint="default"/>
      </w:rPr>
    </w:lvl>
    <w:lvl w:ilvl="7">
      <w:start w:val="1"/>
      <w:numFmt w:val="decimal"/>
      <w:lvlText w:val="%1.%2.%3.%4.%5.%6.%7.%8"/>
      <w:lvlJc w:val="left"/>
      <w:pPr>
        <w:ind w:left="1440" w:hanging="1440"/>
      </w:pPr>
      <w:rPr>
        <w:rFonts w:cs="Times New Roman" w:hint="default"/>
      </w:rPr>
    </w:lvl>
    <w:lvl w:ilvl="8">
      <w:start w:val="1"/>
      <w:numFmt w:val="decimal"/>
      <w:lvlText w:val="%1.%2.%3.%4.%5.%6.%7.%8.%9"/>
      <w:lvlJc w:val="left"/>
      <w:pPr>
        <w:ind w:left="1800" w:hanging="1800"/>
      </w:pPr>
      <w:rPr>
        <w:rFonts w:cs="Times New Roman" w:hint="default"/>
      </w:rPr>
    </w:lvl>
  </w:abstractNum>
  <w:num w:numId="1">
    <w:abstractNumId w:val="7"/>
  </w:num>
  <w:num w:numId="2">
    <w:abstractNumId w:val="14"/>
  </w:num>
  <w:num w:numId="3">
    <w:abstractNumId w:val="18"/>
  </w:num>
  <w:num w:numId="4">
    <w:abstractNumId w:val="15"/>
  </w:num>
  <w:num w:numId="5">
    <w:abstractNumId w:val="1"/>
  </w:num>
  <w:num w:numId="6">
    <w:abstractNumId w:val="6"/>
  </w:num>
  <w:num w:numId="7">
    <w:abstractNumId w:val="3"/>
  </w:num>
  <w:num w:numId="8">
    <w:abstractNumId w:val="12"/>
  </w:num>
  <w:num w:numId="9">
    <w:abstractNumId w:val="10"/>
  </w:num>
  <w:num w:numId="10">
    <w:abstractNumId w:val="9"/>
  </w:num>
  <w:num w:numId="11">
    <w:abstractNumId w:val="2"/>
  </w:num>
  <w:num w:numId="12">
    <w:abstractNumId w:val="13"/>
  </w:num>
  <w:num w:numId="13">
    <w:abstractNumId w:val="16"/>
  </w:num>
  <w:num w:numId="14">
    <w:abstractNumId w:val="21"/>
  </w:num>
  <w:num w:numId="15">
    <w:abstractNumId w:val="22"/>
  </w:num>
  <w:num w:numId="16">
    <w:abstractNumId w:val="8"/>
  </w:num>
  <w:num w:numId="17">
    <w:abstractNumId w:val="20"/>
  </w:num>
  <w:num w:numId="18">
    <w:abstractNumId w:val="17"/>
  </w:num>
  <w:num w:numId="19">
    <w:abstractNumId w:val="19"/>
  </w:num>
  <w:num w:numId="20">
    <w:abstractNumId w:val="4"/>
  </w:num>
  <w:num w:numId="21">
    <w:abstractNumId w:val="11"/>
  </w:num>
  <w:num w:numId="22">
    <w:abstractNumId w:val="14"/>
  </w:num>
  <w:num w:numId="23">
    <w:abstractNumId w:val="14"/>
  </w:num>
  <w:num w:numId="24">
    <w:abstractNumId w:val="14"/>
  </w:num>
  <w:num w:numId="25">
    <w:abstractNumId w:val="14"/>
  </w:num>
  <w:num w:numId="26">
    <w:abstractNumId w:val="14"/>
  </w:num>
  <w:num w:numId="27">
    <w:abstractNumId w:val="7"/>
  </w:num>
  <w:num w:numId="28">
    <w:abstractNumId w:val="14"/>
  </w:num>
  <w:num w:numId="29">
    <w:abstractNumId w:val="7"/>
  </w:num>
  <w:num w:numId="30">
    <w:abstractNumId w:val="7"/>
  </w:num>
  <w:num w:numId="31">
    <w:abstractNumId w:val="7"/>
  </w:num>
  <w:num w:numId="32">
    <w:abstractNumId w:val="0"/>
  </w:num>
  <w:num w:numId="33">
    <w:abstractNumId w:val="0"/>
  </w:num>
  <w:num w:numId="34">
    <w:abstractNumId w:val="5"/>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50"/>
  <w:embedSystemFonts/>
  <w:proofState w:spelling="clean" w:grammar="clean"/>
  <w:defaultTabStop w:val="708"/>
  <w:hyphenationZone w:val="425"/>
  <w:doNotHyphenateCaps/>
  <w:characterSpacingControl w:val="doNotCompress"/>
  <w:doNotValidateAgainstSchema/>
  <w:doNotDemarcateInvalidXml/>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652A74"/>
    <w:rsid w:val="00000341"/>
    <w:rsid w:val="00000475"/>
    <w:rsid w:val="000004CF"/>
    <w:rsid w:val="00000B65"/>
    <w:rsid w:val="0000196F"/>
    <w:rsid w:val="00001C5C"/>
    <w:rsid w:val="00001D31"/>
    <w:rsid w:val="00002049"/>
    <w:rsid w:val="00002D36"/>
    <w:rsid w:val="00003251"/>
    <w:rsid w:val="00003CED"/>
    <w:rsid w:val="00003E11"/>
    <w:rsid w:val="000046A2"/>
    <w:rsid w:val="00004AA5"/>
    <w:rsid w:val="000062DF"/>
    <w:rsid w:val="00006817"/>
    <w:rsid w:val="0000743A"/>
    <w:rsid w:val="00007AB0"/>
    <w:rsid w:val="00007CD4"/>
    <w:rsid w:val="00010DB9"/>
    <w:rsid w:val="00011EF1"/>
    <w:rsid w:val="00012455"/>
    <w:rsid w:val="000125C1"/>
    <w:rsid w:val="000128A5"/>
    <w:rsid w:val="0001348B"/>
    <w:rsid w:val="0001405C"/>
    <w:rsid w:val="00014CD6"/>
    <w:rsid w:val="00014D1E"/>
    <w:rsid w:val="00015971"/>
    <w:rsid w:val="00015CA5"/>
    <w:rsid w:val="000162C5"/>
    <w:rsid w:val="00016714"/>
    <w:rsid w:val="00016B29"/>
    <w:rsid w:val="00016B59"/>
    <w:rsid w:val="00016E07"/>
    <w:rsid w:val="0001746E"/>
    <w:rsid w:val="000175A3"/>
    <w:rsid w:val="00017AEC"/>
    <w:rsid w:val="00017D15"/>
    <w:rsid w:val="000200D8"/>
    <w:rsid w:val="00020127"/>
    <w:rsid w:val="000203E6"/>
    <w:rsid w:val="00020B6B"/>
    <w:rsid w:val="00021359"/>
    <w:rsid w:val="000224A0"/>
    <w:rsid w:val="000227E0"/>
    <w:rsid w:val="00022DC5"/>
    <w:rsid w:val="00023010"/>
    <w:rsid w:val="00023407"/>
    <w:rsid w:val="00024578"/>
    <w:rsid w:val="00025105"/>
    <w:rsid w:val="000253E4"/>
    <w:rsid w:val="00025443"/>
    <w:rsid w:val="00025478"/>
    <w:rsid w:val="00025813"/>
    <w:rsid w:val="00025949"/>
    <w:rsid w:val="00025B87"/>
    <w:rsid w:val="00025FE1"/>
    <w:rsid w:val="000264C2"/>
    <w:rsid w:val="00026B24"/>
    <w:rsid w:val="00026BA0"/>
    <w:rsid w:val="00027196"/>
    <w:rsid w:val="000273D7"/>
    <w:rsid w:val="000276A3"/>
    <w:rsid w:val="0003015D"/>
    <w:rsid w:val="00030312"/>
    <w:rsid w:val="00030480"/>
    <w:rsid w:val="0003056F"/>
    <w:rsid w:val="000310DB"/>
    <w:rsid w:val="0003164D"/>
    <w:rsid w:val="000316E5"/>
    <w:rsid w:val="00032D4F"/>
    <w:rsid w:val="000331B3"/>
    <w:rsid w:val="00033B43"/>
    <w:rsid w:val="00033B57"/>
    <w:rsid w:val="00033BAA"/>
    <w:rsid w:val="0003418A"/>
    <w:rsid w:val="000348B5"/>
    <w:rsid w:val="00034A9B"/>
    <w:rsid w:val="00034AF1"/>
    <w:rsid w:val="00034DEF"/>
    <w:rsid w:val="00034E5E"/>
    <w:rsid w:val="00034ED7"/>
    <w:rsid w:val="000352AB"/>
    <w:rsid w:val="00035639"/>
    <w:rsid w:val="00035AAC"/>
    <w:rsid w:val="00036145"/>
    <w:rsid w:val="00040177"/>
    <w:rsid w:val="000412C4"/>
    <w:rsid w:val="00041913"/>
    <w:rsid w:val="0004275F"/>
    <w:rsid w:val="00042C81"/>
    <w:rsid w:val="00042FA1"/>
    <w:rsid w:val="0004325E"/>
    <w:rsid w:val="000438C4"/>
    <w:rsid w:val="000477AD"/>
    <w:rsid w:val="00047D96"/>
    <w:rsid w:val="00050BBC"/>
    <w:rsid w:val="00050E82"/>
    <w:rsid w:val="000510A2"/>
    <w:rsid w:val="00051103"/>
    <w:rsid w:val="0005184A"/>
    <w:rsid w:val="00052035"/>
    <w:rsid w:val="0005334C"/>
    <w:rsid w:val="00053A6F"/>
    <w:rsid w:val="00053D93"/>
    <w:rsid w:val="000541FD"/>
    <w:rsid w:val="0005454E"/>
    <w:rsid w:val="00055E7E"/>
    <w:rsid w:val="00057024"/>
    <w:rsid w:val="00057B80"/>
    <w:rsid w:val="00057BAF"/>
    <w:rsid w:val="0006113F"/>
    <w:rsid w:val="0006238E"/>
    <w:rsid w:val="0006413A"/>
    <w:rsid w:val="000647EC"/>
    <w:rsid w:val="00065206"/>
    <w:rsid w:val="00065458"/>
    <w:rsid w:val="00065529"/>
    <w:rsid w:val="00066245"/>
    <w:rsid w:val="000700B0"/>
    <w:rsid w:val="00070413"/>
    <w:rsid w:val="0007044D"/>
    <w:rsid w:val="00070C2D"/>
    <w:rsid w:val="0007109D"/>
    <w:rsid w:val="0007285D"/>
    <w:rsid w:val="0007322D"/>
    <w:rsid w:val="00074306"/>
    <w:rsid w:val="0007447C"/>
    <w:rsid w:val="00074E97"/>
    <w:rsid w:val="000750EC"/>
    <w:rsid w:val="000755C0"/>
    <w:rsid w:val="00075813"/>
    <w:rsid w:val="000761B9"/>
    <w:rsid w:val="00076619"/>
    <w:rsid w:val="00076FBB"/>
    <w:rsid w:val="00077321"/>
    <w:rsid w:val="0007797E"/>
    <w:rsid w:val="00077A01"/>
    <w:rsid w:val="00080095"/>
    <w:rsid w:val="000802C7"/>
    <w:rsid w:val="00080A5B"/>
    <w:rsid w:val="00080BB7"/>
    <w:rsid w:val="00080DA5"/>
    <w:rsid w:val="00080DF8"/>
    <w:rsid w:val="0008181E"/>
    <w:rsid w:val="00081AA1"/>
    <w:rsid w:val="00081C17"/>
    <w:rsid w:val="000827C4"/>
    <w:rsid w:val="00082D7F"/>
    <w:rsid w:val="00082ED2"/>
    <w:rsid w:val="000845C4"/>
    <w:rsid w:val="000851F0"/>
    <w:rsid w:val="00086B53"/>
    <w:rsid w:val="00086B5C"/>
    <w:rsid w:val="00087A04"/>
    <w:rsid w:val="00090760"/>
    <w:rsid w:val="00091398"/>
    <w:rsid w:val="00091685"/>
    <w:rsid w:val="00091803"/>
    <w:rsid w:val="00091EAF"/>
    <w:rsid w:val="00091F10"/>
    <w:rsid w:val="000922E2"/>
    <w:rsid w:val="00092E47"/>
    <w:rsid w:val="00093EB2"/>
    <w:rsid w:val="00094316"/>
    <w:rsid w:val="0009482E"/>
    <w:rsid w:val="0009561A"/>
    <w:rsid w:val="00095985"/>
    <w:rsid w:val="00095E33"/>
    <w:rsid w:val="00095FCB"/>
    <w:rsid w:val="000962A4"/>
    <w:rsid w:val="00096DB3"/>
    <w:rsid w:val="00097023"/>
    <w:rsid w:val="0009719B"/>
    <w:rsid w:val="0009722E"/>
    <w:rsid w:val="0009785A"/>
    <w:rsid w:val="000A0078"/>
    <w:rsid w:val="000A0899"/>
    <w:rsid w:val="000A19DD"/>
    <w:rsid w:val="000A2A02"/>
    <w:rsid w:val="000A301B"/>
    <w:rsid w:val="000A3161"/>
    <w:rsid w:val="000A33FF"/>
    <w:rsid w:val="000A4464"/>
    <w:rsid w:val="000A4556"/>
    <w:rsid w:val="000A533E"/>
    <w:rsid w:val="000A54C6"/>
    <w:rsid w:val="000A553F"/>
    <w:rsid w:val="000A57DB"/>
    <w:rsid w:val="000A5E77"/>
    <w:rsid w:val="000A6672"/>
    <w:rsid w:val="000A71ED"/>
    <w:rsid w:val="000A777B"/>
    <w:rsid w:val="000B13B7"/>
    <w:rsid w:val="000B144B"/>
    <w:rsid w:val="000B1C12"/>
    <w:rsid w:val="000B1CA1"/>
    <w:rsid w:val="000B2D0E"/>
    <w:rsid w:val="000B2EEC"/>
    <w:rsid w:val="000B32AA"/>
    <w:rsid w:val="000B378B"/>
    <w:rsid w:val="000B393D"/>
    <w:rsid w:val="000B3E4F"/>
    <w:rsid w:val="000B3F7F"/>
    <w:rsid w:val="000B460A"/>
    <w:rsid w:val="000B4C08"/>
    <w:rsid w:val="000B4FA0"/>
    <w:rsid w:val="000B5813"/>
    <w:rsid w:val="000B5A52"/>
    <w:rsid w:val="000B5D43"/>
    <w:rsid w:val="000B6384"/>
    <w:rsid w:val="000B674A"/>
    <w:rsid w:val="000B7C58"/>
    <w:rsid w:val="000C0184"/>
    <w:rsid w:val="000C083C"/>
    <w:rsid w:val="000C0DC0"/>
    <w:rsid w:val="000C1873"/>
    <w:rsid w:val="000C1A06"/>
    <w:rsid w:val="000C20B3"/>
    <w:rsid w:val="000C3B12"/>
    <w:rsid w:val="000C3C98"/>
    <w:rsid w:val="000C40A4"/>
    <w:rsid w:val="000C493B"/>
    <w:rsid w:val="000C4AFE"/>
    <w:rsid w:val="000C5263"/>
    <w:rsid w:val="000C53A4"/>
    <w:rsid w:val="000C6538"/>
    <w:rsid w:val="000C6A7D"/>
    <w:rsid w:val="000D043A"/>
    <w:rsid w:val="000D0D4D"/>
    <w:rsid w:val="000D1289"/>
    <w:rsid w:val="000D1782"/>
    <w:rsid w:val="000D1D4E"/>
    <w:rsid w:val="000D2B51"/>
    <w:rsid w:val="000D4F2E"/>
    <w:rsid w:val="000D50E3"/>
    <w:rsid w:val="000D5781"/>
    <w:rsid w:val="000D7635"/>
    <w:rsid w:val="000E08A1"/>
    <w:rsid w:val="000E0EFE"/>
    <w:rsid w:val="000E10F2"/>
    <w:rsid w:val="000E12AD"/>
    <w:rsid w:val="000E147B"/>
    <w:rsid w:val="000E1AA9"/>
    <w:rsid w:val="000E1BF0"/>
    <w:rsid w:val="000E1F66"/>
    <w:rsid w:val="000E2543"/>
    <w:rsid w:val="000E2C1E"/>
    <w:rsid w:val="000E3777"/>
    <w:rsid w:val="000E46BF"/>
    <w:rsid w:val="000E6253"/>
    <w:rsid w:val="000E68C4"/>
    <w:rsid w:val="000E6F1F"/>
    <w:rsid w:val="000E7039"/>
    <w:rsid w:val="000E7C0D"/>
    <w:rsid w:val="000F0B21"/>
    <w:rsid w:val="000F12A2"/>
    <w:rsid w:val="000F2A22"/>
    <w:rsid w:val="000F2B58"/>
    <w:rsid w:val="000F326A"/>
    <w:rsid w:val="000F34B7"/>
    <w:rsid w:val="000F456D"/>
    <w:rsid w:val="000F46D1"/>
    <w:rsid w:val="000F4B49"/>
    <w:rsid w:val="000F68DA"/>
    <w:rsid w:val="000F732D"/>
    <w:rsid w:val="000F7926"/>
    <w:rsid w:val="0010000D"/>
    <w:rsid w:val="001003FB"/>
    <w:rsid w:val="00100F5C"/>
    <w:rsid w:val="00101235"/>
    <w:rsid w:val="00102120"/>
    <w:rsid w:val="00102228"/>
    <w:rsid w:val="0010241C"/>
    <w:rsid w:val="00102518"/>
    <w:rsid w:val="001027B8"/>
    <w:rsid w:val="00102886"/>
    <w:rsid w:val="00102950"/>
    <w:rsid w:val="00102FE0"/>
    <w:rsid w:val="0010312E"/>
    <w:rsid w:val="001036EB"/>
    <w:rsid w:val="001039D6"/>
    <w:rsid w:val="001043B1"/>
    <w:rsid w:val="00104573"/>
    <w:rsid w:val="0010488D"/>
    <w:rsid w:val="00104FC8"/>
    <w:rsid w:val="0010523A"/>
    <w:rsid w:val="00105309"/>
    <w:rsid w:val="001056C9"/>
    <w:rsid w:val="00105D78"/>
    <w:rsid w:val="0010734E"/>
    <w:rsid w:val="001079FF"/>
    <w:rsid w:val="001100BE"/>
    <w:rsid w:val="00110163"/>
    <w:rsid w:val="0011036F"/>
    <w:rsid w:val="00110D3D"/>
    <w:rsid w:val="00112B52"/>
    <w:rsid w:val="0011329F"/>
    <w:rsid w:val="001132F6"/>
    <w:rsid w:val="001134DC"/>
    <w:rsid w:val="001155A2"/>
    <w:rsid w:val="001157D9"/>
    <w:rsid w:val="00115A1A"/>
    <w:rsid w:val="00115D2F"/>
    <w:rsid w:val="0011636B"/>
    <w:rsid w:val="00116586"/>
    <w:rsid w:val="00116D9B"/>
    <w:rsid w:val="001174A3"/>
    <w:rsid w:val="00120089"/>
    <w:rsid w:val="0012099B"/>
    <w:rsid w:val="00120E9F"/>
    <w:rsid w:val="00121640"/>
    <w:rsid w:val="0012166D"/>
    <w:rsid w:val="00121A87"/>
    <w:rsid w:val="0012210B"/>
    <w:rsid w:val="0012213A"/>
    <w:rsid w:val="0012246F"/>
    <w:rsid w:val="00123B80"/>
    <w:rsid w:val="00123D59"/>
    <w:rsid w:val="00123FFA"/>
    <w:rsid w:val="001244F5"/>
    <w:rsid w:val="00124AB2"/>
    <w:rsid w:val="00124E9B"/>
    <w:rsid w:val="00125561"/>
    <w:rsid w:val="0012559D"/>
    <w:rsid w:val="0012680C"/>
    <w:rsid w:val="00127CA3"/>
    <w:rsid w:val="00131FBB"/>
    <w:rsid w:val="00132E42"/>
    <w:rsid w:val="00132EB6"/>
    <w:rsid w:val="00132FAF"/>
    <w:rsid w:val="001330A4"/>
    <w:rsid w:val="00133548"/>
    <w:rsid w:val="001342E1"/>
    <w:rsid w:val="00134586"/>
    <w:rsid w:val="00134CA0"/>
    <w:rsid w:val="00135AA8"/>
    <w:rsid w:val="00135C45"/>
    <w:rsid w:val="00140BFE"/>
    <w:rsid w:val="0014131D"/>
    <w:rsid w:val="0014227E"/>
    <w:rsid w:val="001439E4"/>
    <w:rsid w:val="00144540"/>
    <w:rsid w:val="00145491"/>
    <w:rsid w:val="00145D1A"/>
    <w:rsid w:val="0014696C"/>
    <w:rsid w:val="00146B70"/>
    <w:rsid w:val="0014702E"/>
    <w:rsid w:val="001470F3"/>
    <w:rsid w:val="00147256"/>
    <w:rsid w:val="00147465"/>
    <w:rsid w:val="0015006A"/>
    <w:rsid w:val="00150A19"/>
    <w:rsid w:val="00150B10"/>
    <w:rsid w:val="001518E2"/>
    <w:rsid w:val="00151BB7"/>
    <w:rsid w:val="00153031"/>
    <w:rsid w:val="00153E5A"/>
    <w:rsid w:val="00155B89"/>
    <w:rsid w:val="00155F63"/>
    <w:rsid w:val="0015626B"/>
    <w:rsid w:val="001566CC"/>
    <w:rsid w:val="00156EBC"/>
    <w:rsid w:val="00156F1C"/>
    <w:rsid w:val="00157298"/>
    <w:rsid w:val="00157763"/>
    <w:rsid w:val="00157AD7"/>
    <w:rsid w:val="00157D65"/>
    <w:rsid w:val="00160BD0"/>
    <w:rsid w:val="00160C61"/>
    <w:rsid w:val="00160F14"/>
    <w:rsid w:val="00161400"/>
    <w:rsid w:val="00161524"/>
    <w:rsid w:val="0016189D"/>
    <w:rsid w:val="00161B6E"/>
    <w:rsid w:val="00161B84"/>
    <w:rsid w:val="0016251F"/>
    <w:rsid w:val="0016386D"/>
    <w:rsid w:val="00163A4A"/>
    <w:rsid w:val="00163AEE"/>
    <w:rsid w:val="001641F6"/>
    <w:rsid w:val="00164204"/>
    <w:rsid w:val="00164368"/>
    <w:rsid w:val="00164A57"/>
    <w:rsid w:val="00164BB0"/>
    <w:rsid w:val="00164E39"/>
    <w:rsid w:val="00165510"/>
    <w:rsid w:val="00165A28"/>
    <w:rsid w:val="00165C5D"/>
    <w:rsid w:val="00165FBE"/>
    <w:rsid w:val="0016643C"/>
    <w:rsid w:val="00166704"/>
    <w:rsid w:val="00166D0B"/>
    <w:rsid w:val="00167B16"/>
    <w:rsid w:val="00170057"/>
    <w:rsid w:val="001715B7"/>
    <w:rsid w:val="00172CD4"/>
    <w:rsid w:val="001735D7"/>
    <w:rsid w:val="00173B83"/>
    <w:rsid w:val="001751C6"/>
    <w:rsid w:val="001772E1"/>
    <w:rsid w:val="0017759B"/>
    <w:rsid w:val="001775D0"/>
    <w:rsid w:val="00177613"/>
    <w:rsid w:val="00180179"/>
    <w:rsid w:val="00180A90"/>
    <w:rsid w:val="00180A95"/>
    <w:rsid w:val="00180D53"/>
    <w:rsid w:val="00181396"/>
    <w:rsid w:val="0018190C"/>
    <w:rsid w:val="00181CF0"/>
    <w:rsid w:val="00181F1F"/>
    <w:rsid w:val="00181FC0"/>
    <w:rsid w:val="001822B3"/>
    <w:rsid w:val="00182A3C"/>
    <w:rsid w:val="00182F25"/>
    <w:rsid w:val="00183525"/>
    <w:rsid w:val="0018371D"/>
    <w:rsid w:val="00183864"/>
    <w:rsid w:val="00183881"/>
    <w:rsid w:val="001840F4"/>
    <w:rsid w:val="00184EC2"/>
    <w:rsid w:val="00184FAC"/>
    <w:rsid w:val="00185CD7"/>
    <w:rsid w:val="0018708B"/>
    <w:rsid w:val="001870B3"/>
    <w:rsid w:val="00191031"/>
    <w:rsid w:val="001918C4"/>
    <w:rsid w:val="0019220D"/>
    <w:rsid w:val="0019243E"/>
    <w:rsid w:val="001925D4"/>
    <w:rsid w:val="001928B9"/>
    <w:rsid w:val="00192D94"/>
    <w:rsid w:val="00193BEB"/>
    <w:rsid w:val="001957D6"/>
    <w:rsid w:val="00195C7C"/>
    <w:rsid w:val="0019606A"/>
    <w:rsid w:val="0019656D"/>
    <w:rsid w:val="00196C5A"/>
    <w:rsid w:val="00197863"/>
    <w:rsid w:val="00197B7F"/>
    <w:rsid w:val="00197EA4"/>
    <w:rsid w:val="001A018D"/>
    <w:rsid w:val="001A2119"/>
    <w:rsid w:val="001A2437"/>
    <w:rsid w:val="001A3A9C"/>
    <w:rsid w:val="001A45C1"/>
    <w:rsid w:val="001A45C2"/>
    <w:rsid w:val="001A5375"/>
    <w:rsid w:val="001A5E3D"/>
    <w:rsid w:val="001B1CB9"/>
    <w:rsid w:val="001B291D"/>
    <w:rsid w:val="001B2F5E"/>
    <w:rsid w:val="001B55E8"/>
    <w:rsid w:val="001B5F2F"/>
    <w:rsid w:val="001B6017"/>
    <w:rsid w:val="001B797D"/>
    <w:rsid w:val="001C0817"/>
    <w:rsid w:val="001C15CF"/>
    <w:rsid w:val="001C204E"/>
    <w:rsid w:val="001C2343"/>
    <w:rsid w:val="001C2DB7"/>
    <w:rsid w:val="001C3994"/>
    <w:rsid w:val="001C3F92"/>
    <w:rsid w:val="001C4009"/>
    <w:rsid w:val="001C4D13"/>
    <w:rsid w:val="001C5AF9"/>
    <w:rsid w:val="001C69C4"/>
    <w:rsid w:val="001C6C3A"/>
    <w:rsid w:val="001C70C9"/>
    <w:rsid w:val="001D0A03"/>
    <w:rsid w:val="001D1A77"/>
    <w:rsid w:val="001D1BD9"/>
    <w:rsid w:val="001D2BB7"/>
    <w:rsid w:val="001D377B"/>
    <w:rsid w:val="001D4090"/>
    <w:rsid w:val="001D461D"/>
    <w:rsid w:val="001D4656"/>
    <w:rsid w:val="001D48A0"/>
    <w:rsid w:val="001D49EB"/>
    <w:rsid w:val="001D4AB4"/>
    <w:rsid w:val="001D4BD6"/>
    <w:rsid w:val="001D4FBC"/>
    <w:rsid w:val="001D5126"/>
    <w:rsid w:val="001D5845"/>
    <w:rsid w:val="001D58A5"/>
    <w:rsid w:val="001D60DF"/>
    <w:rsid w:val="001D6327"/>
    <w:rsid w:val="001D6779"/>
    <w:rsid w:val="001D67D3"/>
    <w:rsid w:val="001D7534"/>
    <w:rsid w:val="001D77B0"/>
    <w:rsid w:val="001E0070"/>
    <w:rsid w:val="001E0334"/>
    <w:rsid w:val="001E03ED"/>
    <w:rsid w:val="001E059E"/>
    <w:rsid w:val="001E071B"/>
    <w:rsid w:val="001E09C1"/>
    <w:rsid w:val="001E257A"/>
    <w:rsid w:val="001E2D74"/>
    <w:rsid w:val="001E493E"/>
    <w:rsid w:val="001E66F7"/>
    <w:rsid w:val="001E6BEA"/>
    <w:rsid w:val="001E78C3"/>
    <w:rsid w:val="001E790D"/>
    <w:rsid w:val="001E7E0D"/>
    <w:rsid w:val="001E7F45"/>
    <w:rsid w:val="001F08FA"/>
    <w:rsid w:val="001F1644"/>
    <w:rsid w:val="001F1A2B"/>
    <w:rsid w:val="001F1FC6"/>
    <w:rsid w:val="001F2725"/>
    <w:rsid w:val="001F2BC2"/>
    <w:rsid w:val="001F2EB7"/>
    <w:rsid w:val="001F3A84"/>
    <w:rsid w:val="001F46C2"/>
    <w:rsid w:val="001F4AC3"/>
    <w:rsid w:val="001F4CC8"/>
    <w:rsid w:val="001F4E10"/>
    <w:rsid w:val="001F4F8C"/>
    <w:rsid w:val="001F5E18"/>
    <w:rsid w:val="001F6DEB"/>
    <w:rsid w:val="001F7061"/>
    <w:rsid w:val="001F7843"/>
    <w:rsid w:val="001F7A62"/>
    <w:rsid w:val="0020130C"/>
    <w:rsid w:val="002013B7"/>
    <w:rsid w:val="00201ECF"/>
    <w:rsid w:val="002021BA"/>
    <w:rsid w:val="0020345B"/>
    <w:rsid w:val="0020478F"/>
    <w:rsid w:val="00207D48"/>
    <w:rsid w:val="00210118"/>
    <w:rsid w:val="00210489"/>
    <w:rsid w:val="00210E2A"/>
    <w:rsid w:val="0021162F"/>
    <w:rsid w:val="00212921"/>
    <w:rsid w:val="00213D25"/>
    <w:rsid w:val="002143C3"/>
    <w:rsid w:val="0021462F"/>
    <w:rsid w:val="0021549F"/>
    <w:rsid w:val="002157F6"/>
    <w:rsid w:val="002160C1"/>
    <w:rsid w:val="0021614B"/>
    <w:rsid w:val="002168E3"/>
    <w:rsid w:val="00216B77"/>
    <w:rsid w:val="00216CD0"/>
    <w:rsid w:val="00216CE6"/>
    <w:rsid w:val="0021759D"/>
    <w:rsid w:val="002179F0"/>
    <w:rsid w:val="002202CC"/>
    <w:rsid w:val="00220430"/>
    <w:rsid w:val="00220902"/>
    <w:rsid w:val="00221078"/>
    <w:rsid w:val="00221353"/>
    <w:rsid w:val="002218F0"/>
    <w:rsid w:val="00221F37"/>
    <w:rsid w:val="00221FDB"/>
    <w:rsid w:val="00222430"/>
    <w:rsid w:val="002226A2"/>
    <w:rsid w:val="00224791"/>
    <w:rsid w:val="00224B4C"/>
    <w:rsid w:val="00224F0C"/>
    <w:rsid w:val="002252F7"/>
    <w:rsid w:val="002253DA"/>
    <w:rsid w:val="00225E05"/>
    <w:rsid w:val="002265C3"/>
    <w:rsid w:val="00227B92"/>
    <w:rsid w:val="002301F7"/>
    <w:rsid w:val="00230E83"/>
    <w:rsid w:val="00231138"/>
    <w:rsid w:val="00231B0C"/>
    <w:rsid w:val="002328B3"/>
    <w:rsid w:val="00232D01"/>
    <w:rsid w:val="002336B0"/>
    <w:rsid w:val="00233955"/>
    <w:rsid w:val="00233F94"/>
    <w:rsid w:val="002340FB"/>
    <w:rsid w:val="00234470"/>
    <w:rsid w:val="00234DB3"/>
    <w:rsid w:val="00234FEB"/>
    <w:rsid w:val="002365F8"/>
    <w:rsid w:val="00236C64"/>
    <w:rsid w:val="002409C9"/>
    <w:rsid w:val="00241BE8"/>
    <w:rsid w:val="00241EBB"/>
    <w:rsid w:val="00242552"/>
    <w:rsid w:val="00242579"/>
    <w:rsid w:val="002425F3"/>
    <w:rsid w:val="00242C2B"/>
    <w:rsid w:val="00242D38"/>
    <w:rsid w:val="00242D4A"/>
    <w:rsid w:val="00243002"/>
    <w:rsid w:val="002455A5"/>
    <w:rsid w:val="00245692"/>
    <w:rsid w:val="002459BC"/>
    <w:rsid w:val="0024652A"/>
    <w:rsid w:val="002471A3"/>
    <w:rsid w:val="0024770A"/>
    <w:rsid w:val="00247AA2"/>
    <w:rsid w:val="00247C1A"/>
    <w:rsid w:val="00250468"/>
    <w:rsid w:val="002506A2"/>
    <w:rsid w:val="00250D80"/>
    <w:rsid w:val="00251D8E"/>
    <w:rsid w:val="0025241F"/>
    <w:rsid w:val="00252E07"/>
    <w:rsid w:val="0025329A"/>
    <w:rsid w:val="00253685"/>
    <w:rsid w:val="00253731"/>
    <w:rsid w:val="002542CE"/>
    <w:rsid w:val="002545DC"/>
    <w:rsid w:val="0025584A"/>
    <w:rsid w:val="00256334"/>
    <w:rsid w:val="002566AF"/>
    <w:rsid w:val="002613A8"/>
    <w:rsid w:val="00261D20"/>
    <w:rsid w:val="002623F0"/>
    <w:rsid w:val="002628E1"/>
    <w:rsid w:val="0026311F"/>
    <w:rsid w:val="00263BDA"/>
    <w:rsid w:val="00263DFE"/>
    <w:rsid w:val="002648D3"/>
    <w:rsid w:val="0026515B"/>
    <w:rsid w:val="0026583D"/>
    <w:rsid w:val="00265A4B"/>
    <w:rsid w:val="00265A57"/>
    <w:rsid w:val="00266A12"/>
    <w:rsid w:val="00267C75"/>
    <w:rsid w:val="00267FF2"/>
    <w:rsid w:val="00270AD0"/>
    <w:rsid w:val="00270C9A"/>
    <w:rsid w:val="002710FC"/>
    <w:rsid w:val="00271170"/>
    <w:rsid w:val="002712D9"/>
    <w:rsid w:val="002725B4"/>
    <w:rsid w:val="002726F5"/>
    <w:rsid w:val="002727F3"/>
    <w:rsid w:val="00272C79"/>
    <w:rsid w:val="00274A92"/>
    <w:rsid w:val="00274D30"/>
    <w:rsid w:val="00275167"/>
    <w:rsid w:val="002755D6"/>
    <w:rsid w:val="00275980"/>
    <w:rsid w:val="00275E76"/>
    <w:rsid w:val="00276062"/>
    <w:rsid w:val="00276F01"/>
    <w:rsid w:val="002772F4"/>
    <w:rsid w:val="00277406"/>
    <w:rsid w:val="00277CAB"/>
    <w:rsid w:val="00280A4A"/>
    <w:rsid w:val="00281D82"/>
    <w:rsid w:val="00282136"/>
    <w:rsid w:val="0028387E"/>
    <w:rsid w:val="002847B3"/>
    <w:rsid w:val="00285871"/>
    <w:rsid w:val="002858CA"/>
    <w:rsid w:val="002873BF"/>
    <w:rsid w:val="002877F5"/>
    <w:rsid w:val="002903E9"/>
    <w:rsid w:val="0029104E"/>
    <w:rsid w:val="00291656"/>
    <w:rsid w:val="002921F0"/>
    <w:rsid w:val="002928B0"/>
    <w:rsid w:val="0029319A"/>
    <w:rsid w:val="00293BAF"/>
    <w:rsid w:val="002940A2"/>
    <w:rsid w:val="002946D2"/>
    <w:rsid w:val="00294759"/>
    <w:rsid w:val="002960A8"/>
    <w:rsid w:val="002964E3"/>
    <w:rsid w:val="00296643"/>
    <w:rsid w:val="00296B32"/>
    <w:rsid w:val="00296DB6"/>
    <w:rsid w:val="00297A79"/>
    <w:rsid w:val="00297CFD"/>
    <w:rsid w:val="00297EDA"/>
    <w:rsid w:val="002A0EE0"/>
    <w:rsid w:val="002A1827"/>
    <w:rsid w:val="002A1A5A"/>
    <w:rsid w:val="002A1FF0"/>
    <w:rsid w:val="002A20A1"/>
    <w:rsid w:val="002A2773"/>
    <w:rsid w:val="002A2DD9"/>
    <w:rsid w:val="002A2E91"/>
    <w:rsid w:val="002A386A"/>
    <w:rsid w:val="002A4661"/>
    <w:rsid w:val="002A4D63"/>
    <w:rsid w:val="002A6049"/>
    <w:rsid w:val="002A6971"/>
    <w:rsid w:val="002B0423"/>
    <w:rsid w:val="002B0CB0"/>
    <w:rsid w:val="002B13E0"/>
    <w:rsid w:val="002B1E0D"/>
    <w:rsid w:val="002B228F"/>
    <w:rsid w:val="002B25FB"/>
    <w:rsid w:val="002B302B"/>
    <w:rsid w:val="002B3936"/>
    <w:rsid w:val="002B3E4C"/>
    <w:rsid w:val="002B43AE"/>
    <w:rsid w:val="002B48E2"/>
    <w:rsid w:val="002B4C1B"/>
    <w:rsid w:val="002B5086"/>
    <w:rsid w:val="002B5314"/>
    <w:rsid w:val="002B5561"/>
    <w:rsid w:val="002B6419"/>
    <w:rsid w:val="002C0244"/>
    <w:rsid w:val="002C0266"/>
    <w:rsid w:val="002C0539"/>
    <w:rsid w:val="002C0946"/>
    <w:rsid w:val="002C0EDA"/>
    <w:rsid w:val="002C103D"/>
    <w:rsid w:val="002C15E2"/>
    <w:rsid w:val="002C1AE8"/>
    <w:rsid w:val="002C1B4F"/>
    <w:rsid w:val="002C225D"/>
    <w:rsid w:val="002C39EE"/>
    <w:rsid w:val="002C3C8A"/>
    <w:rsid w:val="002C5045"/>
    <w:rsid w:val="002C5108"/>
    <w:rsid w:val="002C69B9"/>
    <w:rsid w:val="002D10DA"/>
    <w:rsid w:val="002D1849"/>
    <w:rsid w:val="002D2C31"/>
    <w:rsid w:val="002D2C49"/>
    <w:rsid w:val="002D2EAB"/>
    <w:rsid w:val="002D37A1"/>
    <w:rsid w:val="002D3D46"/>
    <w:rsid w:val="002D4312"/>
    <w:rsid w:val="002D4856"/>
    <w:rsid w:val="002D4FD0"/>
    <w:rsid w:val="002D50A8"/>
    <w:rsid w:val="002D5C5C"/>
    <w:rsid w:val="002D61D7"/>
    <w:rsid w:val="002D67CF"/>
    <w:rsid w:val="002D73F5"/>
    <w:rsid w:val="002D75A1"/>
    <w:rsid w:val="002D79D4"/>
    <w:rsid w:val="002E0431"/>
    <w:rsid w:val="002E0C7E"/>
    <w:rsid w:val="002E101F"/>
    <w:rsid w:val="002E1080"/>
    <w:rsid w:val="002E1100"/>
    <w:rsid w:val="002E212E"/>
    <w:rsid w:val="002E23FC"/>
    <w:rsid w:val="002E2A23"/>
    <w:rsid w:val="002E2AE6"/>
    <w:rsid w:val="002E3752"/>
    <w:rsid w:val="002E4492"/>
    <w:rsid w:val="002E4494"/>
    <w:rsid w:val="002E577D"/>
    <w:rsid w:val="002E5941"/>
    <w:rsid w:val="002E5942"/>
    <w:rsid w:val="002E5990"/>
    <w:rsid w:val="002E6391"/>
    <w:rsid w:val="002E651B"/>
    <w:rsid w:val="002E6C26"/>
    <w:rsid w:val="002E6E67"/>
    <w:rsid w:val="002E717D"/>
    <w:rsid w:val="002E735E"/>
    <w:rsid w:val="002E75F0"/>
    <w:rsid w:val="002E7818"/>
    <w:rsid w:val="002F00F5"/>
    <w:rsid w:val="002F0114"/>
    <w:rsid w:val="002F0732"/>
    <w:rsid w:val="002F0978"/>
    <w:rsid w:val="002F12BE"/>
    <w:rsid w:val="002F1466"/>
    <w:rsid w:val="002F1EF9"/>
    <w:rsid w:val="002F2AD2"/>
    <w:rsid w:val="002F2AE3"/>
    <w:rsid w:val="002F2E73"/>
    <w:rsid w:val="002F3151"/>
    <w:rsid w:val="002F3E96"/>
    <w:rsid w:val="002F464F"/>
    <w:rsid w:val="002F5A0D"/>
    <w:rsid w:val="002F5EAB"/>
    <w:rsid w:val="002F6B0F"/>
    <w:rsid w:val="002F6EEE"/>
    <w:rsid w:val="002F7539"/>
    <w:rsid w:val="0030057C"/>
    <w:rsid w:val="003018A1"/>
    <w:rsid w:val="00301AB3"/>
    <w:rsid w:val="003022A3"/>
    <w:rsid w:val="00302406"/>
    <w:rsid w:val="003024EB"/>
    <w:rsid w:val="00302BE5"/>
    <w:rsid w:val="003030AA"/>
    <w:rsid w:val="003038E7"/>
    <w:rsid w:val="00303CD2"/>
    <w:rsid w:val="003053D6"/>
    <w:rsid w:val="00305DA7"/>
    <w:rsid w:val="0030600A"/>
    <w:rsid w:val="00306455"/>
    <w:rsid w:val="00307233"/>
    <w:rsid w:val="00310BB0"/>
    <w:rsid w:val="00310CE1"/>
    <w:rsid w:val="003111C6"/>
    <w:rsid w:val="00311284"/>
    <w:rsid w:val="0031183B"/>
    <w:rsid w:val="0031193D"/>
    <w:rsid w:val="00311D09"/>
    <w:rsid w:val="00311E11"/>
    <w:rsid w:val="00311F08"/>
    <w:rsid w:val="00312464"/>
    <w:rsid w:val="003125EB"/>
    <w:rsid w:val="00312EB0"/>
    <w:rsid w:val="00312FE1"/>
    <w:rsid w:val="00313449"/>
    <w:rsid w:val="003157DE"/>
    <w:rsid w:val="00315CC5"/>
    <w:rsid w:val="003162BB"/>
    <w:rsid w:val="0031657D"/>
    <w:rsid w:val="003168F0"/>
    <w:rsid w:val="00316A45"/>
    <w:rsid w:val="00316AD1"/>
    <w:rsid w:val="0031726F"/>
    <w:rsid w:val="00317A88"/>
    <w:rsid w:val="003202F6"/>
    <w:rsid w:val="003208F3"/>
    <w:rsid w:val="00320947"/>
    <w:rsid w:val="00321662"/>
    <w:rsid w:val="00321AEB"/>
    <w:rsid w:val="00321B7A"/>
    <w:rsid w:val="00322106"/>
    <w:rsid w:val="003229ED"/>
    <w:rsid w:val="0032348A"/>
    <w:rsid w:val="0032391D"/>
    <w:rsid w:val="0032394E"/>
    <w:rsid w:val="00323C3B"/>
    <w:rsid w:val="003245DF"/>
    <w:rsid w:val="00324EB1"/>
    <w:rsid w:val="00325ED6"/>
    <w:rsid w:val="00327060"/>
    <w:rsid w:val="003275C6"/>
    <w:rsid w:val="00327978"/>
    <w:rsid w:val="00327F6B"/>
    <w:rsid w:val="003304AD"/>
    <w:rsid w:val="00330DEC"/>
    <w:rsid w:val="003312A4"/>
    <w:rsid w:val="0033136D"/>
    <w:rsid w:val="00331898"/>
    <w:rsid w:val="00331BF8"/>
    <w:rsid w:val="00331E06"/>
    <w:rsid w:val="003321F8"/>
    <w:rsid w:val="00332D13"/>
    <w:rsid w:val="003335CC"/>
    <w:rsid w:val="0033364D"/>
    <w:rsid w:val="00333728"/>
    <w:rsid w:val="00333B6E"/>
    <w:rsid w:val="00333BA1"/>
    <w:rsid w:val="00334683"/>
    <w:rsid w:val="003346C9"/>
    <w:rsid w:val="003348C5"/>
    <w:rsid w:val="003350CE"/>
    <w:rsid w:val="003351CB"/>
    <w:rsid w:val="00335AF4"/>
    <w:rsid w:val="00335B7D"/>
    <w:rsid w:val="00335B82"/>
    <w:rsid w:val="003366A0"/>
    <w:rsid w:val="003368DC"/>
    <w:rsid w:val="0033691C"/>
    <w:rsid w:val="00336E2D"/>
    <w:rsid w:val="003370A7"/>
    <w:rsid w:val="00337C66"/>
    <w:rsid w:val="00337CDB"/>
    <w:rsid w:val="003405A5"/>
    <w:rsid w:val="003410C4"/>
    <w:rsid w:val="003417A7"/>
    <w:rsid w:val="00342242"/>
    <w:rsid w:val="0034318A"/>
    <w:rsid w:val="0034390C"/>
    <w:rsid w:val="00343E82"/>
    <w:rsid w:val="00344432"/>
    <w:rsid w:val="00344580"/>
    <w:rsid w:val="003448C5"/>
    <w:rsid w:val="003452A0"/>
    <w:rsid w:val="00345E5F"/>
    <w:rsid w:val="003467D2"/>
    <w:rsid w:val="00347D61"/>
    <w:rsid w:val="00350405"/>
    <w:rsid w:val="00350500"/>
    <w:rsid w:val="00350F73"/>
    <w:rsid w:val="0035110D"/>
    <w:rsid w:val="00352107"/>
    <w:rsid w:val="0035246C"/>
    <w:rsid w:val="00352846"/>
    <w:rsid w:val="00353258"/>
    <w:rsid w:val="00353C10"/>
    <w:rsid w:val="00353C9F"/>
    <w:rsid w:val="00353EB7"/>
    <w:rsid w:val="00353FF0"/>
    <w:rsid w:val="00354277"/>
    <w:rsid w:val="00354A66"/>
    <w:rsid w:val="00354C22"/>
    <w:rsid w:val="00355279"/>
    <w:rsid w:val="0035569C"/>
    <w:rsid w:val="003556ED"/>
    <w:rsid w:val="00355AFD"/>
    <w:rsid w:val="0035623B"/>
    <w:rsid w:val="0035625E"/>
    <w:rsid w:val="003566EF"/>
    <w:rsid w:val="00356D5B"/>
    <w:rsid w:val="003571CC"/>
    <w:rsid w:val="003574DE"/>
    <w:rsid w:val="00357A39"/>
    <w:rsid w:val="00357E39"/>
    <w:rsid w:val="00360704"/>
    <w:rsid w:val="0036113F"/>
    <w:rsid w:val="003613D0"/>
    <w:rsid w:val="00362166"/>
    <w:rsid w:val="0036290C"/>
    <w:rsid w:val="00362A21"/>
    <w:rsid w:val="003637F8"/>
    <w:rsid w:val="00363CDD"/>
    <w:rsid w:val="00364B9F"/>
    <w:rsid w:val="00365C60"/>
    <w:rsid w:val="00366558"/>
    <w:rsid w:val="0036689D"/>
    <w:rsid w:val="003669C2"/>
    <w:rsid w:val="00366EF0"/>
    <w:rsid w:val="003675F2"/>
    <w:rsid w:val="00370801"/>
    <w:rsid w:val="00370B38"/>
    <w:rsid w:val="00371A93"/>
    <w:rsid w:val="00371BD6"/>
    <w:rsid w:val="0037266F"/>
    <w:rsid w:val="0037328A"/>
    <w:rsid w:val="003735C5"/>
    <w:rsid w:val="00373905"/>
    <w:rsid w:val="00373E03"/>
    <w:rsid w:val="00374ACC"/>
    <w:rsid w:val="00374F00"/>
    <w:rsid w:val="00375DE6"/>
    <w:rsid w:val="00375FFB"/>
    <w:rsid w:val="003771C8"/>
    <w:rsid w:val="00377F42"/>
    <w:rsid w:val="00377F5B"/>
    <w:rsid w:val="003807C6"/>
    <w:rsid w:val="003809CA"/>
    <w:rsid w:val="00380F00"/>
    <w:rsid w:val="00381E0C"/>
    <w:rsid w:val="00382221"/>
    <w:rsid w:val="00382498"/>
    <w:rsid w:val="00382A0C"/>
    <w:rsid w:val="00382B53"/>
    <w:rsid w:val="00382CF4"/>
    <w:rsid w:val="003836DA"/>
    <w:rsid w:val="00383EF0"/>
    <w:rsid w:val="003848D5"/>
    <w:rsid w:val="0038576C"/>
    <w:rsid w:val="003859C5"/>
    <w:rsid w:val="00386BFF"/>
    <w:rsid w:val="00386C0C"/>
    <w:rsid w:val="00386FCF"/>
    <w:rsid w:val="003870E5"/>
    <w:rsid w:val="0038721E"/>
    <w:rsid w:val="00390566"/>
    <w:rsid w:val="0039057C"/>
    <w:rsid w:val="00390817"/>
    <w:rsid w:val="00390C63"/>
    <w:rsid w:val="00392040"/>
    <w:rsid w:val="00392504"/>
    <w:rsid w:val="0039265F"/>
    <w:rsid w:val="00392AD9"/>
    <w:rsid w:val="00393255"/>
    <w:rsid w:val="00393729"/>
    <w:rsid w:val="00393DB0"/>
    <w:rsid w:val="003943A4"/>
    <w:rsid w:val="00395654"/>
    <w:rsid w:val="00395717"/>
    <w:rsid w:val="003965AB"/>
    <w:rsid w:val="00397AFA"/>
    <w:rsid w:val="003A0385"/>
    <w:rsid w:val="003A09C9"/>
    <w:rsid w:val="003A0CEA"/>
    <w:rsid w:val="003A0F7B"/>
    <w:rsid w:val="003A1243"/>
    <w:rsid w:val="003A1787"/>
    <w:rsid w:val="003A1CEA"/>
    <w:rsid w:val="003A2914"/>
    <w:rsid w:val="003A319B"/>
    <w:rsid w:val="003A36A8"/>
    <w:rsid w:val="003A4581"/>
    <w:rsid w:val="003A5E35"/>
    <w:rsid w:val="003A60CA"/>
    <w:rsid w:val="003A640A"/>
    <w:rsid w:val="003A6757"/>
    <w:rsid w:val="003A6EB1"/>
    <w:rsid w:val="003A77EF"/>
    <w:rsid w:val="003A7884"/>
    <w:rsid w:val="003A7B39"/>
    <w:rsid w:val="003A7C51"/>
    <w:rsid w:val="003A7ED8"/>
    <w:rsid w:val="003B00FD"/>
    <w:rsid w:val="003B0120"/>
    <w:rsid w:val="003B04AC"/>
    <w:rsid w:val="003B0903"/>
    <w:rsid w:val="003B1088"/>
    <w:rsid w:val="003B1145"/>
    <w:rsid w:val="003B1C0C"/>
    <w:rsid w:val="003B2BB9"/>
    <w:rsid w:val="003B2D46"/>
    <w:rsid w:val="003B3307"/>
    <w:rsid w:val="003B339D"/>
    <w:rsid w:val="003B3B04"/>
    <w:rsid w:val="003B598D"/>
    <w:rsid w:val="003B59BC"/>
    <w:rsid w:val="003B5A90"/>
    <w:rsid w:val="003B5B52"/>
    <w:rsid w:val="003B5CEF"/>
    <w:rsid w:val="003B61EE"/>
    <w:rsid w:val="003B62E1"/>
    <w:rsid w:val="003B6352"/>
    <w:rsid w:val="003B6547"/>
    <w:rsid w:val="003B7248"/>
    <w:rsid w:val="003B76A1"/>
    <w:rsid w:val="003C0608"/>
    <w:rsid w:val="003C08E8"/>
    <w:rsid w:val="003C0AE5"/>
    <w:rsid w:val="003C17ED"/>
    <w:rsid w:val="003C2123"/>
    <w:rsid w:val="003C26C2"/>
    <w:rsid w:val="003C36C7"/>
    <w:rsid w:val="003C47DA"/>
    <w:rsid w:val="003C6026"/>
    <w:rsid w:val="003C6281"/>
    <w:rsid w:val="003C6382"/>
    <w:rsid w:val="003C794F"/>
    <w:rsid w:val="003D0C83"/>
    <w:rsid w:val="003D1247"/>
    <w:rsid w:val="003D1675"/>
    <w:rsid w:val="003D1987"/>
    <w:rsid w:val="003D198B"/>
    <w:rsid w:val="003D1C98"/>
    <w:rsid w:val="003D1D19"/>
    <w:rsid w:val="003D1EAD"/>
    <w:rsid w:val="003D360A"/>
    <w:rsid w:val="003D3747"/>
    <w:rsid w:val="003D3D76"/>
    <w:rsid w:val="003D4076"/>
    <w:rsid w:val="003D4D74"/>
    <w:rsid w:val="003D55EC"/>
    <w:rsid w:val="003D5942"/>
    <w:rsid w:val="003D5AB3"/>
    <w:rsid w:val="003D6086"/>
    <w:rsid w:val="003D65C3"/>
    <w:rsid w:val="003D6A87"/>
    <w:rsid w:val="003D6E2F"/>
    <w:rsid w:val="003E02BD"/>
    <w:rsid w:val="003E2427"/>
    <w:rsid w:val="003E271C"/>
    <w:rsid w:val="003E2B39"/>
    <w:rsid w:val="003E2F5A"/>
    <w:rsid w:val="003E3690"/>
    <w:rsid w:val="003E3B20"/>
    <w:rsid w:val="003E44AA"/>
    <w:rsid w:val="003E4E96"/>
    <w:rsid w:val="003E5E6A"/>
    <w:rsid w:val="003E640D"/>
    <w:rsid w:val="003E69C8"/>
    <w:rsid w:val="003E6FD3"/>
    <w:rsid w:val="003E72DF"/>
    <w:rsid w:val="003F267B"/>
    <w:rsid w:val="003F27F4"/>
    <w:rsid w:val="003F48D3"/>
    <w:rsid w:val="003F4FBC"/>
    <w:rsid w:val="003F547E"/>
    <w:rsid w:val="003F5622"/>
    <w:rsid w:val="003F6199"/>
    <w:rsid w:val="003F6BC4"/>
    <w:rsid w:val="003F6C5A"/>
    <w:rsid w:val="003F6D20"/>
    <w:rsid w:val="003F6EB9"/>
    <w:rsid w:val="003F7517"/>
    <w:rsid w:val="003F780D"/>
    <w:rsid w:val="003F7BDD"/>
    <w:rsid w:val="003F7C3E"/>
    <w:rsid w:val="00400331"/>
    <w:rsid w:val="00400688"/>
    <w:rsid w:val="00400928"/>
    <w:rsid w:val="004009E4"/>
    <w:rsid w:val="00401FA4"/>
    <w:rsid w:val="004022CC"/>
    <w:rsid w:val="00402AC3"/>
    <w:rsid w:val="00402ADB"/>
    <w:rsid w:val="00402F01"/>
    <w:rsid w:val="00403938"/>
    <w:rsid w:val="00403FBB"/>
    <w:rsid w:val="004040FC"/>
    <w:rsid w:val="004042ED"/>
    <w:rsid w:val="00404900"/>
    <w:rsid w:val="00404EA7"/>
    <w:rsid w:val="004060AB"/>
    <w:rsid w:val="004076B0"/>
    <w:rsid w:val="00407B24"/>
    <w:rsid w:val="0041004C"/>
    <w:rsid w:val="004116C1"/>
    <w:rsid w:val="00411E50"/>
    <w:rsid w:val="00412D55"/>
    <w:rsid w:val="00412F9C"/>
    <w:rsid w:val="004134D4"/>
    <w:rsid w:val="00413AD8"/>
    <w:rsid w:val="00413D4B"/>
    <w:rsid w:val="00414C33"/>
    <w:rsid w:val="004153D3"/>
    <w:rsid w:val="00417A07"/>
    <w:rsid w:val="00417B73"/>
    <w:rsid w:val="00420981"/>
    <w:rsid w:val="00420A86"/>
    <w:rsid w:val="00420E40"/>
    <w:rsid w:val="00420EFB"/>
    <w:rsid w:val="004219C7"/>
    <w:rsid w:val="0042220C"/>
    <w:rsid w:val="00422A32"/>
    <w:rsid w:val="004239C2"/>
    <w:rsid w:val="00423BCC"/>
    <w:rsid w:val="00423BE0"/>
    <w:rsid w:val="004243C9"/>
    <w:rsid w:val="00424927"/>
    <w:rsid w:val="00424A95"/>
    <w:rsid w:val="00424D3D"/>
    <w:rsid w:val="00424DAF"/>
    <w:rsid w:val="004251A0"/>
    <w:rsid w:val="00425467"/>
    <w:rsid w:val="00425A99"/>
    <w:rsid w:val="00425C74"/>
    <w:rsid w:val="004265D0"/>
    <w:rsid w:val="00427591"/>
    <w:rsid w:val="004275DE"/>
    <w:rsid w:val="00430687"/>
    <w:rsid w:val="00430D1A"/>
    <w:rsid w:val="00430E83"/>
    <w:rsid w:val="00431337"/>
    <w:rsid w:val="004313EF"/>
    <w:rsid w:val="00432AC6"/>
    <w:rsid w:val="00432C60"/>
    <w:rsid w:val="00432E4E"/>
    <w:rsid w:val="00432F23"/>
    <w:rsid w:val="00433506"/>
    <w:rsid w:val="004335E8"/>
    <w:rsid w:val="004337BA"/>
    <w:rsid w:val="00433C4C"/>
    <w:rsid w:val="0043462C"/>
    <w:rsid w:val="00434AF2"/>
    <w:rsid w:val="00434CAB"/>
    <w:rsid w:val="00435F5B"/>
    <w:rsid w:val="004367BD"/>
    <w:rsid w:val="004368A1"/>
    <w:rsid w:val="00436C69"/>
    <w:rsid w:val="0044006D"/>
    <w:rsid w:val="004424BE"/>
    <w:rsid w:val="00442837"/>
    <w:rsid w:val="004429AF"/>
    <w:rsid w:val="00442B4C"/>
    <w:rsid w:val="00443491"/>
    <w:rsid w:val="004440A8"/>
    <w:rsid w:val="00444348"/>
    <w:rsid w:val="004443E6"/>
    <w:rsid w:val="004443F5"/>
    <w:rsid w:val="004459B3"/>
    <w:rsid w:val="0044687C"/>
    <w:rsid w:val="00446F9B"/>
    <w:rsid w:val="004471EA"/>
    <w:rsid w:val="004473CA"/>
    <w:rsid w:val="00450068"/>
    <w:rsid w:val="00450379"/>
    <w:rsid w:val="00450516"/>
    <w:rsid w:val="004505B6"/>
    <w:rsid w:val="00450BD2"/>
    <w:rsid w:val="00450EFC"/>
    <w:rsid w:val="00450FE0"/>
    <w:rsid w:val="00451509"/>
    <w:rsid w:val="00451DFE"/>
    <w:rsid w:val="004521C8"/>
    <w:rsid w:val="00452D09"/>
    <w:rsid w:val="00452F95"/>
    <w:rsid w:val="0045334A"/>
    <w:rsid w:val="00453AA4"/>
    <w:rsid w:val="00454745"/>
    <w:rsid w:val="00454771"/>
    <w:rsid w:val="0045484E"/>
    <w:rsid w:val="004548E0"/>
    <w:rsid w:val="00454BA1"/>
    <w:rsid w:val="00454D66"/>
    <w:rsid w:val="00455688"/>
    <w:rsid w:val="00455CBE"/>
    <w:rsid w:val="004560DA"/>
    <w:rsid w:val="00456705"/>
    <w:rsid w:val="0045677F"/>
    <w:rsid w:val="00456E09"/>
    <w:rsid w:val="00457240"/>
    <w:rsid w:val="00457504"/>
    <w:rsid w:val="004577AD"/>
    <w:rsid w:val="00460744"/>
    <w:rsid w:val="00460D6B"/>
    <w:rsid w:val="00460EA3"/>
    <w:rsid w:val="00461494"/>
    <w:rsid w:val="004619B1"/>
    <w:rsid w:val="00463184"/>
    <w:rsid w:val="00463234"/>
    <w:rsid w:val="00463518"/>
    <w:rsid w:val="0046392E"/>
    <w:rsid w:val="004641B3"/>
    <w:rsid w:val="0046674F"/>
    <w:rsid w:val="00467F0D"/>
    <w:rsid w:val="00470BFD"/>
    <w:rsid w:val="00470F6A"/>
    <w:rsid w:val="00471351"/>
    <w:rsid w:val="00471669"/>
    <w:rsid w:val="00471954"/>
    <w:rsid w:val="004719C6"/>
    <w:rsid w:val="00471B62"/>
    <w:rsid w:val="00471D98"/>
    <w:rsid w:val="00471F59"/>
    <w:rsid w:val="004720F8"/>
    <w:rsid w:val="00472361"/>
    <w:rsid w:val="004727C6"/>
    <w:rsid w:val="004733FE"/>
    <w:rsid w:val="004740D0"/>
    <w:rsid w:val="00475748"/>
    <w:rsid w:val="00475955"/>
    <w:rsid w:val="00476A80"/>
    <w:rsid w:val="00476C1E"/>
    <w:rsid w:val="00477A55"/>
    <w:rsid w:val="00477F13"/>
    <w:rsid w:val="00480243"/>
    <w:rsid w:val="0048143A"/>
    <w:rsid w:val="00481DC8"/>
    <w:rsid w:val="004830A1"/>
    <w:rsid w:val="004832B1"/>
    <w:rsid w:val="0048346A"/>
    <w:rsid w:val="0048392E"/>
    <w:rsid w:val="00483FC9"/>
    <w:rsid w:val="0048461D"/>
    <w:rsid w:val="00484DD7"/>
    <w:rsid w:val="00485D76"/>
    <w:rsid w:val="004860A0"/>
    <w:rsid w:val="00486729"/>
    <w:rsid w:val="004879B9"/>
    <w:rsid w:val="004907D0"/>
    <w:rsid w:val="004913B2"/>
    <w:rsid w:val="00492AE3"/>
    <w:rsid w:val="00492BB0"/>
    <w:rsid w:val="00493F7E"/>
    <w:rsid w:val="00494005"/>
    <w:rsid w:val="00495B5E"/>
    <w:rsid w:val="00495FCE"/>
    <w:rsid w:val="004966A1"/>
    <w:rsid w:val="004966BD"/>
    <w:rsid w:val="004969BA"/>
    <w:rsid w:val="00496AB8"/>
    <w:rsid w:val="004970EF"/>
    <w:rsid w:val="0049791C"/>
    <w:rsid w:val="00497B42"/>
    <w:rsid w:val="00497FA7"/>
    <w:rsid w:val="004A03D6"/>
    <w:rsid w:val="004A081A"/>
    <w:rsid w:val="004A0BA9"/>
    <w:rsid w:val="004A20AB"/>
    <w:rsid w:val="004A2188"/>
    <w:rsid w:val="004A2542"/>
    <w:rsid w:val="004A2F38"/>
    <w:rsid w:val="004A3080"/>
    <w:rsid w:val="004A37ED"/>
    <w:rsid w:val="004A3ED8"/>
    <w:rsid w:val="004A3F31"/>
    <w:rsid w:val="004A3F96"/>
    <w:rsid w:val="004A429E"/>
    <w:rsid w:val="004A46D2"/>
    <w:rsid w:val="004A5665"/>
    <w:rsid w:val="004A63D3"/>
    <w:rsid w:val="004A6530"/>
    <w:rsid w:val="004A7AA4"/>
    <w:rsid w:val="004B04BE"/>
    <w:rsid w:val="004B0F09"/>
    <w:rsid w:val="004B0F3E"/>
    <w:rsid w:val="004B120E"/>
    <w:rsid w:val="004B1548"/>
    <w:rsid w:val="004B1B79"/>
    <w:rsid w:val="004B25D4"/>
    <w:rsid w:val="004B2716"/>
    <w:rsid w:val="004B2CCB"/>
    <w:rsid w:val="004B2F40"/>
    <w:rsid w:val="004B2FA1"/>
    <w:rsid w:val="004B3194"/>
    <w:rsid w:val="004B3461"/>
    <w:rsid w:val="004B397A"/>
    <w:rsid w:val="004B3A97"/>
    <w:rsid w:val="004B45B7"/>
    <w:rsid w:val="004B46CD"/>
    <w:rsid w:val="004B49D1"/>
    <w:rsid w:val="004B4DF3"/>
    <w:rsid w:val="004B5571"/>
    <w:rsid w:val="004B6081"/>
    <w:rsid w:val="004B66FD"/>
    <w:rsid w:val="004B7407"/>
    <w:rsid w:val="004B78E1"/>
    <w:rsid w:val="004B79F1"/>
    <w:rsid w:val="004B79F3"/>
    <w:rsid w:val="004B7C9A"/>
    <w:rsid w:val="004B7EF2"/>
    <w:rsid w:val="004C0040"/>
    <w:rsid w:val="004C00D2"/>
    <w:rsid w:val="004C03BF"/>
    <w:rsid w:val="004C0D30"/>
    <w:rsid w:val="004C0D6B"/>
    <w:rsid w:val="004C1FB5"/>
    <w:rsid w:val="004C31D9"/>
    <w:rsid w:val="004C34F3"/>
    <w:rsid w:val="004C47EF"/>
    <w:rsid w:val="004C4BB5"/>
    <w:rsid w:val="004C4F33"/>
    <w:rsid w:val="004C51D7"/>
    <w:rsid w:val="004C639E"/>
    <w:rsid w:val="004C6645"/>
    <w:rsid w:val="004C6AF5"/>
    <w:rsid w:val="004C764B"/>
    <w:rsid w:val="004C7AED"/>
    <w:rsid w:val="004C7DBD"/>
    <w:rsid w:val="004D1ED1"/>
    <w:rsid w:val="004D285C"/>
    <w:rsid w:val="004D383F"/>
    <w:rsid w:val="004D3C85"/>
    <w:rsid w:val="004D3CC1"/>
    <w:rsid w:val="004D41B8"/>
    <w:rsid w:val="004D422C"/>
    <w:rsid w:val="004D44D0"/>
    <w:rsid w:val="004D52F8"/>
    <w:rsid w:val="004D54B7"/>
    <w:rsid w:val="004D550C"/>
    <w:rsid w:val="004D6163"/>
    <w:rsid w:val="004D62A6"/>
    <w:rsid w:val="004D6570"/>
    <w:rsid w:val="004D71FE"/>
    <w:rsid w:val="004D78D3"/>
    <w:rsid w:val="004E11B6"/>
    <w:rsid w:val="004E1E9F"/>
    <w:rsid w:val="004E2003"/>
    <w:rsid w:val="004E2278"/>
    <w:rsid w:val="004E2C36"/>
    <w:rsid w:val="004E3D65"/>
    <w:rsid w:val="004E463E"/>
    <w:rsid w:val="004E5231"/>
    <w:rsid w:val="004E5DBA"/>
    <w:rsid w:val="004E66C3"/>
    <w:rsid w:val="004E6BBA"/>
    <w:rsid w:val="004E7423"/>
    <w:rsid w:val="004E7AE3"/>
    <w:rsid w:val="004E7D0F"/>
    <w:rsid w:val="004F0142"/>
    <w:rsid w:val="004F0291"/>
    <w:rsid w:val="004F0490"/>
    <w:rsid w:val="004F069E"/>
    <w:rsid w:val="004F21C3"/>
    <w:rsid w:val="004F2ADA"/>
    <w:rsid w:val="004F2B0C"/>
    <w:rsid w:val="004F2E19"/>
    <w:rsid w:val="004F3052"/>
    <w:rsid w:val="004F309C"/>
    <w:rsid w:val="004F33AF"/>
    <w:rsid w:val="004F3C4E"/>
    <w:rsid w:val="004F3E95"/>
    <w:rsid w:val="004F3F85"/>
    <w:rsid w:val="004F73CC"/>
    <w:rsid w:val="004F7532"/>
    <w:rsid w:val="004F7AA1"/>
    <w:rsid w:val="004F7C87"/>
    <w:rsid w:val="00500490"/>
    <w:rsid w:val="005010AB"/>
    <w:rsid w:val="0050171E"/>
    <w:rsid w:val="00501E01"/>
    <w:rsid w:val="0050290F"/>
    <w:rsid w:val="00503900"/>
    <w:rsid w:val="00504606"/>
    <w:rsid w:val="005046D3"/>
    <w:rsid w:val="00505814"/>
    <w:rsid w:val="00506A3F"/>
    <w:rsid w:val="00506F29"/>
    <w:rsid w:val="0050733A"/>
    <w:rsid w:val="0050751F"/>
    <w:rsid w:val="0050782E"/>
    <w:rsid w:val="005101F4"/>
    <w:rsid w:val="00510208"/>
    <w:rsid w:val="005108CD"/>
    <w:rsid w:val="00510AF2"/>
    <w:rsid w:val="00510EEE"/>
    <w:rsid w:val="005114BF"/>
    <w:rsid w:val="00511650"/>
    <w:rsid w:val="005118B4"/>
    <w:rsid w:val="00512205"/>
    <w:rsid w:val="005128BC"/>
    <w:rsid w:val="005130DA"/>
    <w:rsid w:val="00513227"/>
    <w:rsid w:val="00513381"/>
    <w:rsid w:val="00513D2D"/>
    <w:rsid w:val="00513E60"/>
    <w:rsid w:val="00513FD6"/>
    <w:rsid w:val="0051407D"/>
    <w:rsid w:val="00514121"/>
    <w:rsid w:val="00514F00"/>
    <w:rsid w:val="005150BE"/>
    <w:rsid w:val="0051517B"/>
    <w:rsid w:val="00515D6D"/>
    <w:rsid w:val="00517082"/>
    <w:rsid w:val="00517AA9"/>
    <w:rsid w:val="00520760"/>
    <w:rsid w:val="005207D1"/>
    <w:rsid w:val="00520E79"/>
    <w:rsid w:val="00521064"/>
    <w:rsid w:val="0052145A"/>
    <w:rsid w:val="0052226A"/>
    <w:rsid w:val="00523B04"/>
    <w:rsid w:val="00523C19"/>
    <w:rsid w:val="00523DD8"/>
    <w:rsid w:val="00523E47"/>
    <w:rsid w:val="005264FF"/>
    <w:rsid w:val="005265BB"/>
    <w:rsid w:val="005305FF"/>
    <w:rsid w:val="005309A9"/>
    <w:rsid w:val="00530C36"/>
    <w:rsid w:val="005317F5"/>
    <w:rsid w:val="00531EDE"/>
    <w:rsid w:val="00532487"/>
    <w:rsid w:val="005325BB"/>
    <w:rsid w:val="00532628"/>
    <w:rsid w:val="00532B2A"/>
    <w:rsid w:val="00532EF7"/>
    <w:rsid w:val="00533169"/>
    <w:rsid w:val="005339F2"/>
    <w:rsid w:val="00533B47"/>
    <w:rsid w:val="00533CBB"/>
    <w:rsid w:val="00533EB1"/>
    <w:rsid w:val="005347D9"/>
    <w:rsid w:val="00534E89"/>
    <w:rsid w:val="00535607"/>
    <w:rsid w:val="00535BE0"/>
    <w:rsid w:val="00535C0E"/>
    <w:rsid w:val="00536163"/>
    <w:rsid w:val="005369FA"/>
    <w:rsid w:val="00536A82"/>
    <w:rsid w:val="005374E4"/>
    <w:rsid w:val="0054042C"/>
    <w:rsid w:val="00540B2D"/>
    <w:rsid w:val="00541335"/>
    <w:rsid w:val="005413FF"/>
    <w:rsid w:val="00541CE7"/>
    <w:rsid w:val="005427BD"/>
    <w:rsid w:val="005435ED"/>
    <w:rsid w:val="005435FE"/>
    <w:rsid w:val="00543C00"/>
    <w:rsid w:val="0054430A"/>
    <w:rsid w:val="005448EE"/>
    <w:rsid w:val="00544B10"/>
    <w:rsid w:val="00544C65"/>
    <w:rsid w:val="00544FED"/>
    <w:rsid w:val="005457E7"/>
    <w:rsid w:val="00545A28"/>
    <w:rsid w:val="0054625B"/>
    <w:rsid w:val="00546ECE"/>
    <w:rsid w:val="005473F8"/>
    <w:rsid w:val="0055051D"/>
    <w:rsid w:val="005507B1"/>
    <w:rsid w:val="00550B20"/>
    <w:rsid w:val="00551428"/>
    <w:rsid w:val="00551CEA"/>
    <w:rsid w:val="00552834"/>
    <w:rsid w:val="00552E4D"/>
    <w:rsid w:val="00553110"/>
    <w:rsid w:val="00553199"/>
    <w:rsid w:val="005538A9"/>
    <w:rsid w:val="00554259"/>
    <w:rsid w:val="00554347"/>
    <w:rsid w:val="00554879"/>
    <w:rsid w:val="00554CC2"/>
    <w:rsid w:val="00555198"/>
    <w:rsid w:val="00555992"/>
    <w:rsid w:val="00555DE9"/>
    <w:rsid w:val="005565BD"/>
    <w:rsid w:val="005567D2"/>
    <w:rsid w:val="005567E8"/>
    <w:rsid w:val="0055758D"/>
    <w:rsid w:val="00557DAE"/>
    <w:rsid w:val="00560ADA"/>
    <w:rsid w:val="00560DFE"/>
    <w:rsid w:val="00561437"/>
    <w:rsid w:val="00561E90"/>
    <w:rsid w:val="00561EA4"/>
    <w:rsid w:val="00562289"/>
    <w:rsid w:val="005622E3"/>
    <w:rsid w:val="00562ECB"/>
    <w:rsid w:val="005636EF"/>
    <w:rsid w:val="00563B2E"/>
    <w:rsid w:val="00564B6B"/>
    <w:rsid w:val="00564DF4"/>
    <w:rsid w:val="005653FD"/>
    <w:rsid w:val="00565636"/>
    <w:rsid w:val="005659BE"/>
    <w:rsid w:val="00566412"/>
    <w:rsid w:val="0056692A"/>
    <w:rsid w:val="00566A2A"/>
    <w:rsid w:val="00566A48"/>
    <w:rsid w:val="00566B36"/>
    <w:rsid w:val="00566B5F"/>
    <w:rsid w:val="00566EC5"/>
    <w:rsid w:val="00566F07"/>
    <w:rsid w:val="00570835"/>
    <w:rsid w:val="00571046"/>
    <w:rsid w:val="00571077"/>
    <w:rsid w:val="00571145"/>
    <w:rsid w:val="00571CED"/>
    <w:rsid w:val="00571D8F"/>
    <w:rsid w:val="00572005"/>
    <w:rsid w:val="0057373B"/>
    <w:rsid w:val="00574256"/>
    <w:rsid w:val="005753F8"/>
    <w:rsid w:val="00575C11"/>
    <w:rsid w:val="005763F6"/>
    <w:rsid w:val="005767DD"/>
    <w:rsid w:val="00576C6F"/>
    <w:rsid w:val="00577293"/>
    <w:rsid w:val="00577E1E"/>
    <w:rsid w:val="00580B63"/>
    <w:rsid w:val="00580E15"/>
    <w:rsid w:val="0058113A"/>
    <w:rsid w:val="005826E6"/>
    <w:rsid w:val="0058297F"/>
    <w:rsid w:val="00582F23"/>
    <w:rsid w:val="005833DE"/>
    <w:rsid w:val="00584D9D"/>
    <w:rsid w:val="00586202"/>
    <w:rsid w:val="005863F2"/>
    <w:rsid w:val="005865A0"/>
    <w:rsid w:val="005879EB"/>
    <w:rsid w:val="005903E5"/>
    <w:rsid w:val="0059066D"/>
    <w:rsid w:val="00590845"/>
    <w:rsid w:val="00590BFB"/>
    <w:rsid w:val="00591051"/>
    <w:rsid w:val="00591990"/>
    <w:rsid w:val="00591F11"/>
    <w:rsid w:val="005920DE"/>
    <w:rsid w:val="00594C24"/>
    <w:rsid w:val="005956A3"/>
    <w:rsid w:val="00596ACE"/>
    <w:rsid w:val="0059731A"/>
    <w:rsid w:val="005974DF"/>
    <w:rsid w:val="005A0E0D"/>
    <w:rsid w:val="005A102C"/>
    <w:rsid w:val="005A1713"/>
    <w:rsid w:val="005A1F87"/>
    <w:rsid w:val="005A1FE3"/>
    <w:rsid w:val="005A2557"/>
    <w:rsid w:val="005A2E89"/>
    <w:rsid w:val="005A2EF4"/>
    <w:rsid w:val="005A42CA"/>
    <w:rsid w:val="005A455A"/>
    <w:rsid w:val="005A5382"/>
    <w:rsid w:val="005A541F"/>
    <w:rsid w:val="005A623E"/>
    <w:rsid w:val="005A7275"/>
    <w:rsid w:val="005A741C"/>
    <w:rsid w:val="005A7EBF"/>
    <w:rsid w:val="005B023B"/>
    <w:rsid w:val="005B0924"/>
    <w:rsid w:val="005B119D"/>
    <w:rsid w:val="005B18D6"/>
    <w:rsid w:val="005B19B8"/>
    <w:rsid w:val="005B1B8F"/>
    <w:rsid w:val="005B1CC1"/>
    <w:rsid w:val="005B1EB8"/>
    <w:rsid w:val="005B2B89"/>
    <w:rsid w:val="005B3168"/>
    <w:rsid w:val="005B3567"/>
    <w:rsid w:val="005B39AB"/>
    <w:rsid w:val="005B3EC6"/>
    <w:rsid w:val="005B41D0"/>
    <w:rsid w:val="005B451E"/>
    <w:rsid w:val="005B4546"/>
    <w:rsid w:val="005B4837"/>
    <w:rsid w:val="005B4E4F"/>
    <w:rsid w:val="005B519E"/>
    <w:rsid w:val="005B56CB"/>
    <w:rsid w:val="005B6575"/>
    <w:rsid w:val="005B746D"/>
    <w:rsid w:val="005B7532"/>
    <w:rsid w:val="005B7A4E"/>
    <w:rsid w:val="005C03AE"/>
    <w:rsid w:val="005C083F"/>
    <w:rsid w:val="005C09B8"/>
    <w:rsid w:val="005C19D7"/>
    <w:rsid w:val="005C29AD"/>
    <w:rsid w:val="005C308E"/>
    <w:rsid w:val="005C3A4E"/>
    <w:rsid w:val="005C4E1F"/>
    <w:rsid w:val="005C595F"/>
    <w:rsid w:val="005C5EB6"/>
    <w:rsid w:val="005C6768"/>
    <w:rsid w:val="005C6BAF"/>
    <w:rsid w:val="005C6D1D"/>
    <w:rsid w:val="005D017F"/>
    <w:rsid w:val="005D0788"/>
    <w:rsid w:val="005D4628"/>
    <w:rsid w:val="005D495D"/>
    <w:rsid w:val="005D4D3A"/>
    <w:rsid w:val="005D52B8"/>
    <w:rsid w:val="005D55CB"/>
    <w:rsid w:val="005D5A6D"/>
    <w:rsid w:val="005D6826"/>
    <w:rsid w:val="005D7B6D"/>
    <w:rsid w:val="005E07D6"/>
    <w:rsid w:val="005E0B0D"/>
    <w:rsid w:val="005E119D"/>
    <w:rsid w:val="005E146C"/>
    <w:rsid w:val="005E1A1A"/>
    <w:rsid w:val="005E2CA0"/>
    <w:rsid w:val="005E44A0"/>
    <w:rsid w:val="005E4802"/>
    <w:rsid w:val="005E4F6A"/>
    <w:rsid w:val="005E5068"/>
    <w:rsid w:val="005E525A"/>
    <w:rsid w:val="005E5FF1"/>
    <w:rsid w:val="005E6426"/>
    <w:rsid w:val="005E6CD3"/>
    <w:rsid w:val="005E7B9E"/>
    <w:rsid w:val="005E7FF1"/>
    <w:rsid w:val="005F0451"/>
    <w:rsid w:val="005F093C"/>
    <w:rsid w:val="005F120C"/>
    <w:rsid w:val="005F1C5C"/>
    <w:rsid w:val="005F25A3"/>
    <w:rsid w:val="005F2777"/>
    <w:rsid w:val="005F33EC"/>
    <w:rsid w:val="005F421F"/>
    <w:rsid w:val="005F447A"/>
    <w:rsid w:val="005F45EB"/>
    <w:rsid w:val="005F551F"/>
    <w:rsid w:val="005F5548"/>
    <w:rsid w:val="005F67B0"/>
    <w:rsid w:val="005F73C7"/>
    <w:rsid w:val="005F7594"/>
    <w:rsid w:val="005F7917"/>
    <w:rsid w:val="006001EB"/>
    <w:rsid w:val="006006F9"/>
    <w:rsid w:val="00601E5C"/>
    <w:rsid w:val="00602514"/>
    <w:rsid w:val="00603D28"/>
    <w:rsid w:val="00603E8D"/>
    <w:rsid w:val="0060401E"/>
    <w:rsid w:val="0060449E"/>
    <w:rsid w:val="00604B0D"/>
    <w:rsid w:val="00604CA5"/>
    <w:rsid w:val="00604F27"/>
    <w:rsid w:val="00605008"/>
    <w:rsid w:val="0060549F"/>
    <w:rsid w:val="006068C1"/>
    <w:rsid w:val="00606EED"/>
    <w:rsid w:val="00607A01"/>
    <w:rsid w:val="00607B8F"/>
    <w:rsid w:val="00607CA7"/>
    <w:rsid w:val="00607E05"/>
    <w:rsid w:val="0061039C"/>
    <w:rsid w:val="0061065E"/>
    <w:rsid w:val="00610D76"/>
    <w:rsid w:val="00610ED0"/>
    <w:rsid w:val="00611B1E"/>
    <w:rsid w:val="00611CBA"/>
    <w:rsid w:val="00611E50"/>
    <w:rsid w:val="00612726"/>
    <w:rsid w:val="00612BA6"/>
    <w:rsid w:val="00612F8D"/>
    <w:rsid w:val="00612FB5"/>
    <w:rsid w:val="00613A33"/>
    <w:rsid w:val="00613ED2"/>
    <w:rsid w:val="00615269"/>
    <w:rsid w:val="006165FE"/>
    <w:rsid w:val="00616665"/>
    <w:rsid w:val="00616AC8"/>
    <w:rsid w:val="00616C45"/>
    <w:rsid w:val="0061708F"/>
    <w:rsid w:val="006171D9"/>
    <w:rsid w:val="006173F2"/>
    <w:rsid w:val="00617442"/>
    <w:rsid w:val="00617AA8"/>
    <w:rsid w:val="0062117C"/>
    <w:rsid w:val="00621338"/>
    <w:rsid w:val="00621375"/>
    <w:rsid w:val="006218FC"/>
    <w:rsid w:val="00621C6D"/>
    <w:rsid w:val="00622746"/>
    <w:rsid w:val="00624145"/>
    <w:rsid w:val="006241D3"/>
    <w:rsid w:val="006248E0"/>
    <w:rsid w:val="00624DE3"/>
    <w:rsid w:val="00624E38"/>
    <w:rsid w:val="006265D6"/>
    <w:rsid w:val="00626ACD"/>
    <w:rsid w:val="00626B74"/>
    <w:rsid w:val="00626F96"/>
    <w:rsid w:val="00630239"/>
    <w:rsid w:val="00630A40"/>
    <w:rsid w:val="00630A90"/>
    <w:rsid w:val="00631039"/>
    <w:rsid w:val="006314DA"/>
    <w:rsid w:val="00631742"/>
    <w:rsid w:val="00631CE7"/>
    <w:rsid w:val="00631D09"/>
    <w:rsid w:val="00631D58"/>
    <w:rsid w:val="00632560"/>
    <w:rsid w:val="00632C4C"/>
    <w:rsid w:val="006331FE"/>
    <w:rsid w:val="0063338A"/>
    <w:rsid w:val="006336C8"/>
    <w:rsid w:val="00633B7F"/>
    <w:rsid w:val="00633EEF"/>
    <w:rsid w:val="0063406A"/>
    <w:rsid w:val="006352A5"/>
    <w:rsid w:val="006356CD"/>
    <w:rsid w:val="006358B1"/>
    <w:rsid w:val="00635F4F"/>
    <w:rsid w:val="00636225"/>
    <w:rsid w:val="0063650E"/>
    <w:rsid w:val="00636B67"/>
    <w:rsid w:val="00637180"/>
    <w:rsid w:val="00640CA2"/>
    <w:rsid w:val="00641693"/>
    <w:rsid w:val="006425F7"/>
    <w:rsid w:val="0064322F"/>
    <w:rsid w:val="006433BA"/>
    <w:rsid w:val="006433CB"/>
    <w:rsid w:val="0064386C"/>
    <w:rsid w:val="006443D4"/>
    <w:rsid w:val="006443E7"/>
    <w:rsid w:val="00644847"/>
    <w:rsid w:val="0064619A"/>
    <w:rsid w:val="00646C64"/>
    <w:rsid w:val="0064771F"/>
    <w:rsid w:val="0064781A"/>
    <w:rsid w:val="006504A6"/>
    <w:rsid w:val="006506A1"/>
    <w:rsid w:val="00650B7D"/>
    <w:rsid w:val="00650BF6"/>
    <w:rsid w:val="00651DD0"/>
    <w:rsid w:val="00651E7E"/>
    <w:rsid w:val="00651EEE"/>
    <w:rsid w:val="00652A74"/>
    <w:rsid w:val="006531B4"/>
    <w:rsid w:val="00653B64"/>
    <w:rsid w:val="00653E47"/>
    <w:rsid w:val="0065545B"/>
    <w:rsid w:val="006558B3"/>
    <w:rsid w:val="0065593E"/>
    <w:rsid w:val="00655DB5"/>
    <w:rsid w:val="00655F8C"/>
    <w:rsid w:val="00656A36"/>
    <w:rsid w:val="00657080"/>
    <w:rsid w:val="00657E89"/>
    <w:rsid w:val="00660C4B"/>
    <w:rsid w:val="0066190F"/>
    <w:rsid w:val="00661C18"/>
    <w:rsid w:val="00664B4E"/>
    <w:rsid w:val="00665B27"/>
    <w:rsid w:val="0066691D"/>
    <w:rsid w:val="006677EA"/>
    <w:rsid w:val="00670C04"/>
    <w:rsid w:val="00671A67"/>
    <w:rsid w:val="00671B8E"/>
    <w:rsid w:val="006737F0"/>
    <w:rsid w:val="00673AE2"/>
    <w:rsid w:val="00673F15"/>
    <w:rsid w:val="00674B95"/>
    <w:rsid w:val="00674C80"/>
    <w:rsid w:val="00674EB2"/>
    <w:rsid w:val="00676344"/>
    <w:rsid w:val="006773CA"/>
    <w:rsid w:val="00677728"/>
    <w:rsid w:val="0067799F"/>
    <w:rsid w:val="00677AB6"/>
    <w:rsid w:val="00677D8A"/>
    <w:rsid w:val="006804A6"/>
    <w:rsid w:val="00680E57"/>
    <w:rsid w:val="006816E3"/>
    <w:rsid w:val="00681AA0"/>
    <w:rsid w:val="00681B34"/>
    <w:rsid w:val="00681C00"/>
    <w:rsid w:val="006831FB"/>
    <w:rsid w:val="0068352C"/>
    <w:rsid w:val="00683784"/>
    <w:rsid w:val="00683C5A"/>
    <w:rsid w:val="006841E6"/>
    <w:rsid w:val="00684662"/>
    <w:rsid w:val="00684A1C"/>
    <w:rsid w:val="00684D44"/>
    <w:rsid w:val="006859B9"/>
    <w:rsid w:val="00686311"/>
    <w:rsid w:val="006866C4"/>
    <w:rsid w:val="00686CF4"/>
    <w:rsid w:val="006872A4"/>
    <w:rsid w:val="00687311"/>
    <w:rsid w:val="0069035D"/>
    <w:rsid w:val="006903E9"/>
    <w:rsid w:val="006913BA"/>
    <w:rsid w:val="0069242F"/>
    <w:rsid w:val="00692789"/>
    <w:rsid w:val="00692CBA"/>
    <w:rsid w:val="00692D4B"/>
    <w:rsid w:val="006933DD"/>
    <w:rsid w:val="006939D5"/>
    <w:rsid w:val="00694B2A"/>
    <w:rsid w:val="00694E84"/>
    <w:rsid w:val="0069503E"/>
    <w:rsid w:val="00695418"/>
    <w:rsid w:val="00695504"/>
    <w:rsid w:val="006955F4"/>
    <w:rsid w:val="00695C7F"/>
    <w:rsid w:val="006965DD"/>
    <w:rsid w:val="00696A15"/>
    <w:rsid w:val="006978FA"/>
    <w:rsid w:val="00697F33"/>
    <w:rsid w:val="006A096D"/>
    <w:rsid w:val="006A0CED"/>
    <w:rsid w:val="006A19E4"/>
    <w:rsid w:val="006A3525"/>
    <w:rsid w:val="006A376B"/>
    <w:rsid w:val="006A3776"/>
    <w:rsid w:val="006A3859"/>
    <w:rsid w:val="006A3B3E"/>
    <w:rsid w:val="006A4813"/>
    <w:rsid w:val="006A4CED"/>
    <w:rsid w:val="006A4E9A"/>
    <w:rsid w:val="006A4F7E"/>
    <w:rsid w:val="006A5CA7"/>
    <w:rsid w:val="006A5CC0"/>
    <w:rsid w:val="006A67EE"/>
    <w:rsid w:val="006A6862"/>
    <w:rsid w:val="006A6979"/>
    <w:rsid w:val="006A7250"/>
    <w:rsid w:val="006A73AF"/>
    <w:rsid w:val="006A752D"/>
    <w:rsid w:val="006A7945"/>
    <w:rsid w:val="006B1020"/>
    <w:rsid w:val="006B2BD8"/>
    <w:rsid w:val="006B3D25"/>
    <w:rsid w:val="006B4AB9"/>
    <w:rsid w:val="006B5064"/>
    <w:rsid w:val="006B563D"/>
    <w:rsid w:val="006B5AB0"/>
    <w:rsid w:val="006B5DE6"/>
    <w:rsid w:val="006B653A"/>
    <w:rsid w:val="006B6BA1"/>
    <w:rsid w:val="006B7136"/>
    <w:rsid w:val="006B7798"/>
    <w:rsid w:val="006B7EAB"/>
    <w:rsid w:val="006C0315"/>
    <w:rsid w:val="006C18CA"/>
    <w:rsid w:val="006C2142"/>
    <w:rsid w:val="006C225A"/>
    <w:rsid w:val="006C2689"/>
    <w:rsid w:val="006C2989"/>
    <w:rsid w:val="006C299C"/>
    <w:rsid w:val="006C308F"/>
    <w:rsid w:val="006C337B"/>
    <w:rsid w:val="006C3C51"/>
    <w:rsid w:val="006C40EB"/>
    <w:rsid w:val="006C4A3E"/>
    <w:rsid w:val="006C66B6"/>
    <w:rsid w:val="006C6AFC"/>
    <w:rsid w:val="006C76BC"/>
    <w:rsid w:val="006D094C"/>
    <w:rsid w:val="006D0EB0"/>
    <w:rsid w:val="006D0FDB"/>
    <w:rsid w:val="006D3026"/>
    <w:rsid w:val="006D4DA3"/>
    <w:rsid w:val="006D575C"/>
    <w:rsid w:val="006D5BCA"/>
    <w:rsid w:val="006D65F7"/>
    <w:rsid w:val="006D6B34"/>
    <w:rsid w:val="006D6C67"/>
    <w:rsid w:val="006D6F75"/>
    <w:rsid w:val="006D79F8"/>
    <w:rsid w:val="006D7B9E"/>
    <w:rsid w:val="006D7F2A"/>
    <w:rsid w:val="006E048E"/>
    <w:rsid w:val="006E194B"/>
    <w:rsid w:val="006E19E6"/>
    <w:rsid w:val="006E28EA"/>
    <w:rsid w:val="006E40A0"/>
    <w:rsid w:val="006E4B24"/>
    <w:rsid w:val="006E4F78"/>
    <w:rsid w:val="006E566A"/>
    <w:rsid w:val="006E56EA"/>
    <w:rsid w:val="006E5E09"/>
    <w:rsid w:val="006E6607"/>
    <w:rsid w:val="006E765A"/>
    <w:rsid w:val="006E7AC8"/>
    <w:rsid w:val="006F09CE"/>
    <w:rsid w:val="006F1646"/>
    <w:rsid w:val="006F2FB7"/>
    <w:rsid w:val="006F4AED"/>
    <w:rsid w:val="006F4C7F"/>
    <w:rsid w:val="006F4D50"/>
    <w:rsid w:val="006F50BC"/>
    <w:rsid w:val="006F5E02"/>
    <w:rsid w:val="006F61A3"/>
    <w:rsid w:val="006F6A38"/>
    <w:rsid w:val="006F6ACE"/>
    <w:rsid w:val="006F7C08"/>
    <w:rsid w:val="00700EA5"/>
    <w:rsid w:val="00700F27"/>
    <w:rsid w:val="007011C5"/>
    <w:rsid w:val="007012DB"/>
    <w:rsid w:val="00701412"/>
    <w:rsid w:val="00701EDD"/>
    <w:rsid w:val="00702359"/>
    <w:rsid w:val="00702608"/>
    <w:rsid w:val="00703F87"/>
    <w:rsid w:val="00704E2A"/>
    <w:rsid w:val="007053EE"/>
    <w:rsid w:val="00705700"/>
    <w:rsid w:val="0070723C"/>
    <w:rsid w:val="007079D1"/>
    <w:rsid w:val="00707A79"/>
    <w:rsid w:val="00707C66"/>
    <w:rsid w:val="00707EDA"/>
    <w:rsid w:val="00710174"/>
    <w:rsid w:val="00710BDB"/>
    <w:rsid w:val="00710C51"/>
    <w:rsid w:val="00710EE5"/>
    <w:rsid w:val="00710F94"/>
    <w:rsid w:val="007113AC"/>
    <w:rsid w:val="00711AC4"/>
    <w:rsid w:val="00711F3B"/>
    <w:rsid w:val="00712017"/>
    <w:rsid w:val="007121CD"/>
    <w:rsid w:val="007122C4"/>
    <w:rsid w:val="007132AC"/>
    <w:rsid w:val="00713625"/>
    <w:rsid w:val="007137A1"/>
    <w:rsid w:val="00713CD7"/>
    <w:rsid w:val="00713EBD"/>
    <w:rsid w:val="00714A67"/>
    <w:rsid w:val="0071520B"/>
    <w:rsid w:val="00715737"/>
    <w:rsid w:val="0071591E"/>
    <w:rsid w:val="00715DF5"/>
    <w:rsid w:val="0071629D"/>
    <w:rsid w:val="00716361"/>
    <w:rsid w:val="007165B1"/>
    <w:rsid w:val="00717888"/>
    <w:rsid w:val="00717A64"/>
    <w:rsid w:val="007200CE"/>
    <w:rsid w:val="00720786"/>
    <w:rsid w:val="00721188"/>
    <w:rsid w:val="007229C7"/>
    <w:rsid w:val="00722A3B"/>
    <w:rsid w:val="00723229"/>
    <w:rsid w:val="0072347F"/>
    <w:rsid w:val="00723A53"/>
    <w:rsid w:val="00724B5C"/>
    <w:rsid w:val="00724D72"/>
    <w:rsid w:val="00724E54"/>
    <w:rsid w:val="00725109"/>
    <w:rsid w:val="00725D5F"/>
    <w:rsid w:val="007266D7"/>
    <w:rsid w:val="00726B93"/>
    <w:rsid w:val="00731430"/>
    <w:rsid w:val="00731622"/>
    <w:rsid w:val="00731BD1"/>
    <w:rsid w:val="00731C3E"/>
    <w:rsid w:val="00732518"/>
    <w:rsid w:val="00732A80"/>
    <w:rsid w:val="00732F61"/>
    <w:rsid w:val="00733095"/>
    <w:rsid w:val="00733B0C"/>
    <w:rsid w:val="00734DC1"/>
    <w:rsid w:val="0073695B"/>
    <w:rsid w:val="00736FEE"/>
    <w:rsid w:val="00737405"/>
    <w:rsid w:val="00740705"/>
    <w:rsid w:val="007409B9"/>
    <w:rsid w:val="007419CC"/>
    <w:rsid w:val="00742613"/>
    <w:rsid w:val="0074288F"/>
    <w:rsid w:val="00742991"/>
    <w:rsid w:val="00743173"/>
    <w:rsid w:val="00743439"/>
    <w:rsid w:val="007438BE"/>
    <w:rsid w:val="0074447D"/>
    <w:rsid w:val="007445DA"/>
    <w:rsid w:val="007446BC"/>
    <w:rsid w:val="00744723"/>
    <w:rsid w:val="00744A65"/>
    <w:rsid w:val="007451E1"/>
    <w:rsid w:val="0074625D"/>
    <w:rsid w:val="00746D3D"/>
    <w:rsid w:val="007476EC"/>
    <w:rsid w:val="00747B7C"/>
    <w:rsid w:val="00750547"/>
    <w:rsid w:val="00750FBF"/>
    <w:rsid w:val="00751A8C"/>
    <w:rsid w:val="007530FF"/>
    <w:rsid w:val="00753687"/>
    <w:rsid w:val="00753B09"/>
    <w:rsid w:val="00754E7B"/>
    <w:rsid w:val="007560D8"/>
    <w:rsid w:val="00756800"/>
    <w:rsid w:val="00756982"/>
    <w:rsid w:val="00756A72"/>
    <w:rsid w:val="007571ED"/>
    <w:rsid w:val="00757326"/>
    <w:rsid w:val="00757517"/>
    <w:rsid w:val="0075788A"/>
    <w:rsid w:val="00757A19"/>
    <w:rsid w:val="0076034E"/>
    <w:rsid w:val="00761455"/>
    <w:rsid w:val="007614C2"/>
    <w:rsid w:val="007619A8"/>
    <w:rsid w:val="007626A5"/>
    <w:rsid w:val="007628D9"/>
    <w:rsid w:val="00764145"/>
    <w:rsid w:val="007647FD"/>
    <w:rsid w:val="00764897"/>
    <w:rsid w:val="0076507B"/>
    <w:rsid w:val="00765476"/>
    <w:rsid w:val="007659BA"/>
    <w:rsid w:val="00765E23"/>
    <w:rsid w:val="00765E49"/>
    <w:rsid w:val="007663CA"/>
    <w:rsid w:val="00766411"/>
    <w:rsid w:val="007669F2"/>
    <w:rsid w:val="007672E7"/>
    <w:rsid w:val="00767D6D"/>
    <w:rsid w:val="00770A26"/>
    <w:rsid w:val="00770B0C"/>
    <w:rsid w:val="00770B76"/>
    <w:rsid w:val="00770CFB"/>
    <w:rsid w:val="00771A23"/>
    <w:rsid w:val="0077223D"/>
    <w:rsid w:val="007743ED"/>
    <w:rsid w:val="007744B7"/>
    <w:rsid w:val="00774760"/>
    <w:rsid w:val="00774AC3"/>
    <w:rsid w:val="00774D7B"/>
    <w:rsid w:val="00775D5D"/>
    <w:rsid w:val="00775DB3"/>
    <w:rsid w:val="00775FF7"/>
    <w:rsid w:val="00776393"/>
    <w:rsid w:val="0077655D"/>
    <w:rsid w:val="00776771"/>
    <w:rsid w:val="007774D8"/>
    <w:rsid w:val="007776E5"/>
    <w:rsid w:val="00777875"/>
    <w:rsid w:val="0078035A"/>
    <w:rsid w:val="00781D93"/>
    <w:rsid w:val="007825BF"/>
    <w:rsid w:val="0078268F"/>
    <w:rsid w:val="00783021"/>
    <w:rsid w:val="00783159"/>
    <w:rsid w:val="00783251"/>
    <w:rsid w:val="0078423C"/>
    <w:rsid w:val="0078451D"/>
    <w:rsid w:val="007863DF"/>
    <w:rsid w:val="00787EF6"/>
    <w:rsid w:val="007902B5"/>
    <w:rsid w:val="007909B0"/>
    <w:rsid w:val="00790F14"/>
    <w:rsid w:val="0079109D"/>
    <w:rsid w:val="00791764"/>
    <w:rsid w:val="00791821"/>
    <w:rsid w:val="00791F1B"/>
    <w:rsid w:val="00791FAE"/>
    <w:rsid w:val="00791FE3"/>
    <w:rsid w:val="00792666"/>
    <w:rsid w:val="007941B8"/>
    <w:rsid w:val="00794259"/>
    <w:rsid w:val="00794B7E"/>
    <w:rsid w:val="0079530E"/>
    <w:rsid w:val="0079541C"/>
    <w:rsid w:val="0079579D"/>
    <w:rsid w:val="007960D7"/>
    <w:rsid w:val="00796177"/>
    <w:rsid w:val="00796C8C"/>
    <w:rsid w:val="007A0596"/>
    <w:rsid w:val="007A0A53"/>
    <w:rsid w:val="007A0AF3"/>
    <w:rsid w:val="007A0B4B"/>
    <w:rsid w:val="007A0DB4"/>
    <w:rsid w:val="007A1647"/>
    <w:rsid w:val="007A18AE"/>
    <w:rsid w:val="007A232D"/>
    <w:rsid w:val="007A2439"/>
    <w:rsid w:val="007A2583"/>
    <w:rsid w:val="007A36ED"/>
    <w:rsid w:val="007A3B97"/>
    <w:rsid w:val="007A4212"/>
    <w:rsid w:val="007A473A"/>
    <w:rsid w:val="007A4B19"/>
    <w:rsid w:val="007A4D2B"/>
    <w:rsid w:val="007A6107"/>
    <w:rsid w:val="007A75B9"/>
    <w:rsid w:val="007A77BC"/>
    <w:rsid w:val="007A78B2"/>
    <w:rsid w:val="007A7A6A"/>
    <w:rsid w:val="007B0ACB"/>
    <w:rsid w:val="007B0F6D"/>
    <w:rsid w:val="007B14FA"/>
    <w:rsid w:val="007B17A0"/>
    <w:rsid w:val="007B1E5F"/>
    <w:rsid w:val="007B1FC7"/>
    <w:rsid w:val="007B2788"/>
    <w:rsid w:val="007B2B15"/>
    <w:rsid w:val="007B2E09"/>
    <w:rsid w:val="007B2E8C"/>
    <w:rsid w:val="007B314D"/>
    <w:rsid w:val="007B32D8"/>
    <w:rsid w:val="007B35B2"/>
    <w:rsid w:val="007B40FF"/>
    <w:rsid w:val="007B4A85"/>
    <w:rsid w:val="007B5720"/>
    <w:rsid w:val="007B5B4F"/>
    <w:rsid w:val="007B6CC9"/>
    <w:rsid w:val="007B6E45"/>
    <w:rsid w:val="007B7D0C"/>
    <w:rsid w:val="007B7F01"/>
    <w:rsid w:val="007C025B"/>
    <w:rsid w:val="007C2388"/>
    <w:rsid w:val="007C2A94"/>
    <w:rsid w:val="007C2D0F"/>
    <w:rsid w:val="007C2D24"/>
    <w:rsid w:val="007C2D47"/>
    <w:rsid w:val="007C2D5C"/>
    <w:rsid w:val="007C4162"/>
    <w:rsid w:val="007C4E8A"/>
    <w:rsid w:val="007C4FDE"/>
    <w:rsid w:val="007C5035"/>
    <w:rsid w:val="007C5083"/>
    <w:rsid w:val="007C523E"/>
    <w:rsid w:val="007C544C"/>
    <w:rsid w:val="007C557B"/>
    <w:rsid w:val="007C5C46"/>
    <w:rsid w:val="007C620C"/>
    <w:rsid w:val="007C64D6"/>
    <w:rsid w:val="007C6CDC"/>
    <w:rsid w:val="007C7013"/>
    <w:rsid w:val="007C7284"/>
    <w:rsid w:val="007C7F99"/>
    <w:rsid w:val="007D2534"/>
    <w:rsid w:val="007D2AC1"/>
    <w:rsid w:val="007D2BC5"/>
    <w:rsid w:val="007D2C77"/>
    <w:rsid w:val="007D3CDB"/>
    <w:rsid w:val="007D3E74"/>
    <w:rsid w:val="007D3F72"/>
    <w:rsid w:val="007D5AAD"/>
    <w:rsid w:val="007D5D27"/>
    <w:rsid w:val="007D724D"/>
    <w:rsid w:val="007D799E"/>
    <w:rsid w:val="007E0667"/>
    <w:rsid w:val="007E0B9C"/>
    <w:rsid w:val="007E192E"/>
    <w:rsid w:val="007E194A"/>
    <w:rsid w:val="007E1BAF"/>
    <w:rsid w:val="007E1BB6"/>
    <w:rsid w:val="007E1F6E"/>
    <w:rsid w:val="007E25F5"/>
    <w:rsid w:val="007E3389"/>
    <w:rsid w:val="007E3449"/>
    <w:rsid w:val="007E37B8"/>
    <w:rsid w:val="007E3F79"/>
    <w:rsid w:val="007E3FAB"/>
    <w:rsid w:val="007E40F8"/>
    <w:rsid w:val="007E4274"/>
    <w:rsid w:val="007E453D"/>
    <w:rsid w:val="007E45FE"/>
    <w:rsid w:val="007E4EC2"/>
    <w:rsid w:val="007E527D"/>
    <w:rsid w:val="007E6300"/>
    <w:rsid w:val="007E6489"/>
    <w:rsid w:val="007E6782"/>
    <w:rsid w:val="007E67F1"/>
    <w:rsid w:val="007E6841"/>
    <w:rsid w:val="007E6C24"/>
    <w:rsid w:val="007F0357"/>
    <w:rsid w:val="007F03DF"/>
    <w:rsid w:val="007F1489"/>
    <w:rsid w:val="007F16D9"/>
    <w:rsid w:val="007F1826"/>
    <w:rsid w:val="007F1C8F"/>
    <w:rsid w:val="007F312A"/>
    <w:rsid w:val="007F32D2"/>
    <w:rsid w:val="007F3403"/>
    <w:rsid w:val="007F378F"/>
    <w:rsid w:val="007F6BBF"/>
    <w:rsid w:val="007F78DA"/>
    <w:rsid w:val="007F7DFD"/>
    <w:rsid w:val="007F7EF6"/>
    <w:rsid w:val="00801207"/>
    <w:rsid w:val="0080157E"/>
    <w:rsid w:val="00801657"/>
    <w:rsid w:val="008018D0"/>
    <w:rsid w:val="008021B2"/>
    <w:rsid w:val="008025C7"/>
    <w:rsid w:val="00802B88"/>
    <w:rsid w:val="00802BA2"/>
    <w:rsid w:val="00802ECD"/>
    <w:rsid w:val="008031C8"/>
    <w:rsid w:val="00803380"/>
    <w:rsid w:val="0080478A"/>
    <w:rsid w:val="0080480E"/>
    <w:rsid w:val="00804B4B"/>
    <w:rsid w:val="008062D7"/>
    <w:rsid w:val="00806692"/>
    <w:rsid w:val="008069C9"/>
    <w:rsid w:val="00807720"/>
    <w:rsid w:val="0081051A"/>
    <w:rsid w:val="008108C9"/>
    <w:rsid w:val="00810A3B"/>
    <w:rsid w:val="00811311"/>
    <w:rsid w:val="00811886"/>
    <w:rsid w:val="00811D0C"/>
    <w:rsid w:val="00811EF0"/>
    <w:rsid w:val="00811F22"/>
    <w:rsid w:val="00812DCE"/>
    <w:rsid w:val="00813012"/>
    <w:rsid w:val="00813161"/>
    <w:rsid w:val="0081471C"/>
    <w:rsid w:val="008150F1"/>
    <w:rsid w:val="00815ECB"/>
    <w:rsid w:val="00820EAD"/>
    <w:rsid w:val="0082267A"/>
    <w:rsid w:val="0082329E"/>
    <w:rsid w:val="0082489A"/>
    <w:rsid w:val="00824B2F"/>
    <w:rsid w:val="00824CC4"/>
    <w:rsid w:val="008254B7"/>
    <w:rsid w:val="008258C1"/>
    <w:rsid w:val="00825CEF"/>
    <w:rsid w:val="008261B8"/>
    <w:rsid w:val="008265A9"/>
    <w:rsid w:val="0082679E"/>
    <w:rsid w:val="00827B15"/>
    <w:rsid w:val="00831C41"/>
    <w:rsid w:val="00831F1E"/>
    <w:rsid w:val="008325DB"/>
    <w:rsid w:val="008334DE"/>
    <w:rsid w:val="00833756"/>
    <w:rsid w:val="008338E8"/>
    <w:rsid w:val="008339E8"/>
    <w:rsid w:val="00833DE1"/>
    <w:rsid w:val="00833EB9"/>
    <w:rsid w:val="008342B4"/>
    <w:rsid w:val="0083437A"/>
    <w:rsid w:val="00834576"/>
    <w:rsid w:val="008348DC"/>
    <w:rsid w:val="008352AE"/>
    <w:rsid w:val="008357C4"/>
    <w:rsid w:val="00835F16"/>
    <w:rsid w:val="00836085"/>
    <w:rsid w:val="008367A8"/>
    <w:rsid w:val="00836F58"/>
    <w:rsid w:val="008374D7"/>
    <w:rsid w:val="00837D31"/>
    <w:rsid w:val="008407E6"/>
    <w:rsid w:val="00841281"/>
    <w:rsid w:val="00841DBC"/>
    <w:rsid w:val="00843B26"/>
    <w:rsid w:val="00843D5C"/>
    <w:rsid w:val="00844032"/>
    <w:rsid w:val="00844258"/>
    <w:rsid w:val="008445F5"/>
    <w:rsid w:val="00844EC1"/>
    <w:rsid w:val="00845044"/>
    <w:rsid w:val="00845757"/>
    <w:rsid w:val="00845874"/>
    <w:rsid w:val="008458BB"/>
    <w:rsid w:val="0084668F"/>
    <w:rsid w:val="008467C4"/>
    <w:rsid w:val="008471E5"/>
    <w:rsid w:val="00847834"/>
    <w:rsid w:val="0084792F"/>
    <w:rsid w:val="00847A6A"/>
    <w:rsid w:val="0085004D"/>
    <w:rsid w:val="00851EAD"/>
    <w:rsid w:val="00851FF9"/>
    <w:rsid w:val="00853191"/>
    <w:rsid w:val="00853C50"/>
    <w:rsid w:val="008541CD"/>
    <w:rsid w:val="008542A5"/>
    <w:rsid w:val="00854358"/>
    <w:rsid w:val="00854E62"/>
    <w:rsid w:val="008552FD"/>
    <w:rsid w:val="00855CDA"/>
    <w:rsid w:val="00855E41"/>
    <w:rsid w:val="00856DEC"/>
    <w:rsid w:val="00862843"/>
    <w:rsid w:val="00863DE1"/>
    <w:rsid w:val="00863E66"/>
    <w:rsid w:val="00864131"/>
    <w:rsid w:val="00864669"/>
    <w:rsid w:val="00864B27"/>
    <w:rsid w:val="008656A9"/>
    <w:rsid w:val="0086624A"/>
    <w:rsid w:val="00866312"/>
    <w:rsid w:val="008664DC"/>
    <w:rsid w:val="0086657F"/>
    <w:rsid w:val="00867F51"/>
    <w:rsid w:val="00870208"/>
    <w:rsid w:val="00870554"/>
    <w:rsid w:val="00870DBB"/>
    <w:rsid w:val="00871670"/>
    <w:rsid w:val="00871AA0"/>
    <w:rsid w:val="00871C3E"/>
    <w:rsid w:val="00871E6E"/>
    <w:rsid w:val="00872702"/>
    <w:rsid w:val="00874643"/>
    <w:rsid w:val="00874F10"/>
    <w:rsid w:val="00876917"/>
    <w:rsid w:val="00876F85"/>
    <w:rsid w:val="00877031"/>
    <w:rsid w:val="0087782E"/>
    <w:rsid w:val="008801C0"/>
    <w:rsid w:val="00880B15"/>
    <w:rsid w:val="00880D51"/>
    <w:rsid w:val="00880EBF"/>
    <w:rsid w:val="0088112E"/>
    <w:rsid w:val="00881289"/>
    <w:rsid w:val="0088140F"/>
    <w:rsid w:val="0088243E"/>
    <w:rsid w:val="008827CA"/>
    <w:rsid w:val="00882EDE"/>
    <w:rsid w:val="0088317A"/>
    <w:rsid w:val="00883481"/>
    <w:rsid w:val="0088382E"/>
    <w:rsid w:val="008838EA"/>
    <w:rsid w:val="00884050"/>
    <w:rsid w:val="0088473E"/>
    <w:rsid w:val="00884AD6"/>
    <w:rsid w:val="0088525E"/>
    <w:rsid w:val="0088612D"/>
    <w:rsid w:val="00886B19"/>
    <w:rsid w:val="008871C8"/>
    <w:rsid w:val="008905BF"/>
    <w:rsid w:val="00891559"/>
    <w:rsid w:val="00891A7C"/>
    <w:rsid w:val="00891BC1"/>
    <w:rsid w:val="00892000"/>
    <w:rsid w:val="008929C2"/>
    <w:rsid w:val="00893011"/>
    <w:rsid w:val="00893475"/>
    <w:rsid w:val="0089373E"/>
    <w:rsid w:val="00894325"/>
    <w:rsid w:val="008943C7"/>
    <w:rsid w:val="00894418"/>
    <w:rsid w:val="0089442E"/>
    <w:rsid w:val="00894B8B"/>
    <w:rsid w:val="00894F4D"/>
    <w:rsid w:val="00895716"/>
    <w:rsid w:val="008967BB"/>
    <w:rsid w:val="008971A9"/>
    <w:rsid w:val="00897DC8"/>
    <w:rsid w:val="008A0243"/>
    <w:rsid w:val="008A2A5B"/>
    <w:rsid w:val="008A2BD2"/>
    <w:rsid w:val="008A3D02"/>
    <w:rsid w:val="008A4399"/>
    <w:rsid w:val="008A46F8"/>
    <w:rsid w:val="008A49C1"/>
    <w:rsid w:val="008A4CFC"/>
    <w:rsid w:val="008A5762"/>
    <w:rsid w:val="008A582D"/>
    <w:rsid w:val="008A5A8A"/>
    <w:rsid w:val="008A669B"/>
    <w:rsid w:val="008A6B41"/>
    <w:rsid w:val="008A721C"/>
    <w:rsid w:val="008A7B73"/>
    <w:rsid w:val="008B0BBB"/>
    <w:rsid w:val="008B0C9A"/>
    <w:rsid w:val="008B0D1A"/>
    <w:rsid w:val="008B0E3B"/>
    <w:rsid w:val="008B1305"/>
    <w:rsid w:val="008B22E5"/>
    <w:rsid w:val="008B22ED"/>
    <w:rsid w:val="008B3C73"/>
    <w:rsid w:val="008B40C7"/>
    <w:rsid w:val="008B432E"/>
    <w:rsid w:val="008B452A"/>
    <w:rsid w:val="008B5619"/>
    <w:rsid w:val="008B5B45"/>
    <w:rsid w:val="008B5CED"/>
    <w:rsid w:val="008B5EF0"/>
    <w:rsid w:val="008B7C4C"/>
    <w:rsid w:val="008C042A"/>
    <w:rsid w:val="008C0561"/>
    <w:rsid w:val="008C107E"/>
    <w:rsid w:val="008C12D2"/>
    <w:rsid w:val="008C15B0"/>
    <w:rsid w:val="008C18CC"/>
    <w:rsid w:val="008C1C8D"/>
    <w:rsid w:val="008C2367"/>
    <w:rsid w:val="008C2CDE"/>
    <w:rsid w:val="008C37EA"/>
    <w:rsid w:val="008C53C4"/>
    <w:rsid w:val="008C6DBE"/>
    <w:rsid w:val="008C7851"/>
    <w:rsid w:val="008C798D"/>
    <w:rsid w:val="008C7F7D"/>
    <w:rsid w:val="008D0403"/>
    <w:rsid w:val="008D0799"/>
    <w:rsid w:val="008D1B38"/>
    <w:rsid w:val="008D1DC7"/>
    <w:rsid w:val="008D26C5"/>
    <w:rsid w:val="008D2EAB"/>
    <w:rsid w:val="008D3384"/>
    <w:rsid w:val="008D34A1"/>
    <w:rsid w:val="008D4376"/>
    <w:rsid w:val="008D4390"/>
    <w:rsid w:val="008D5829"/>
    <w:rsid w:val="008D6D0F"/>
    <w:rsid w:val="008D7D3A"/>
    <w:rsid w:val="008D7EA9"/>
    <w:rsid w:val="008E04DF"/>
    <w:rsid w:val="008E0C37"/>
    <w:rsid w:val="008E17B6"/>
    <w:rsid w:val="008E18A9"/>
    <w:rsid w:val="008E1F59"/>
    <w:rsid w:val="008E3283"/>
    <w:rsid w:val="008E3593"/>
    <w:rsid w:val="008E3CA1"/>
    <w:rsid w:val="008E4148"/>
    <w:rsid w:val="008E41E7"/>
    <w:rsid w:val="008E42BB"/>
    <w:rsid w:val="008E4625"/>
    <w:rsid w:val="008E47BB"/>
    <w:rsid w:val="008E4890"/>
    <w:rsid w:val="008E4BE0"/>
    <w:rsid w:val="008E52B8"/>
    <w:rsid w:val="008E53CC"/>
    <w:rsid w:val="008E5647"/>
    <w:rsid w:val="008E64C9"/>
    <w:rsid w:val="008E6532"/>
    <w:rsid w:val="008E6D19"/>
    <w:rsid w:val="008E7199"/>
    <w:rsid w:val="008E734E"/>
    <w:rsid w:val="008F0B8B"/>
    <w:rsid w:val="008F1582"/>
    <w:rsid w:val="008F164D"/>
    <w:rsid w:val="008F1A84"/>
    <w:rsid w:val="008F24FA"/>
    <w:rsid w:val="008F3603"/>
    <w:rsid w:val="008F3A34"/>
    <w:rsid w:val="008F444A"/>
    <w:rsid w:val="008F4D87"/>
    <w:rsid w:val="008F6622"/>
    <w:rsid w:val="008F67FC"/>
    <w:rsid w:val="008F7072"/>
    <w:rsid w:val="008F77F7"/>
    <w:rsid w:val="0090041B"/>
    <w:rsid w:val="00900EB7"/>
    <w:rsid w:val="00902723"/>
    <w:rsid w:val="0090309A"/>
    <w:rsid w:val="00903114"/>
    <w:rsid w:val="00903117"/>
    <w:rsid w:val="0090311C"/>
    <w:rsid w:val="0090332F"/>
    <w:rsid w:val="00904097"/>
    <w:rsid w:val="009040A7"/>
    <w:rsid w:val="0090458D"/>
    <w:rsid w:val="00904787"/>
    <w:rsid w:val="00905343"/>
    <w:rsid w:val="0090538A"/>
    <w:rsid w:val="0090571B"/>
    <w:rsid w:val="00906D27"/>
    <w:rsid w:val="00906DEB"/>
    <w:rsid w:val="009071C3"/>
    <w:rsid w:val="00907698"/>
    <w:rsid w:val="00907BAF"/>
    <w:rsid w:val="00907F14"/>
    <w:rsid w:val="00910170"/>
    <w:rsid w:val="009109DA"/>
    <w:rsid w:val="009114A1"/>
    <w:rsid w:val="00911534"/>
    <w:rsid w:val="00911EF6"/>
    <w:rsid w:val="0091320B"/>
    <w:rsid w:val="0091374B"/>
    <w:rsid w:val="009145EA"/>
    <w:rsid w:val="00914885"/>
    <w:rsid w:val="00915807"/>
    <w:rsid w:val="00916912"/>
    <w:rsid w:val="00917351"/>
    <w:rsid w:val="00917F8F"/>
    <w:rsid w:val="00920221"/>
    <w:rsid w:val="009202B0"/>
    <w:rsid w:val="0092123F"/>
    <w:rsid w:val="00921585"/>
    <w:rsid w:val="00921632"/>
    <w:rsid w:val="00921B51"/>
    <w:rsid w:val="00921CA9"/>
    <w:rsid w:val="0092258C"/>
    <w:rsid w:val="009225D3"/>
    <w:rsid w:val="009228C5"/>
    <w:rsid w:val="00923111"/>
    <w:rsid w:val="0092348B"/>
    <w:rsid w:val="009234BF"/>
    <w:rsid w:val="0092380E"/>
    <w:rsid w:val="009238A8"/>
    <w:rsid w:val="00923E9D"/>
    <w:rsid w:val="00923EBC"/>
    <w:rsid w:val="00924628"/>
    <w:rsid w:val="00924975"/>
    <w:rsid w:val="00924E16"/>
    <w:rsid w:val="00925155"/>
    <w:rsid w:val="00926167"/>
    <w:rsid w:val="00926C0E"/>
    <w:rsid w:val="00927F77"/>
    <w:rsid w:val="00927FCA"/>
    <w:rsid w:val="00930A0B"/>
    <w:rsid w:val="00930C02"/>
    <w:rsid w:val="00930DF0"/>
    <w:rsid w:val="00931B0F"/>
    <w:rsid w:val="00933EEB"/>
    <w:rsid w:val="00934C49"/>
    <w:rsid w:val="00934E6E"/>
    <w:rsid w:val="009362CA"/>
    <w:rsid w:val="009366D8"/>
    <w:rsid w:val="00937957"/>
    <w:rsid w:val="00937A65"/>
    <w:rsid w:val="009402C7"/>
    <w:rsid w:val="00940F65"/>
    <w:rsid w:val="00940F7F"/>
    <w:rsid w:val="00941231"/>
    <w:rsid w:val="00941657"/>
    <w:rsid w:val="009417DF"/>
    <w:rsid w:val="00942B12"/>
    <w:rsid w:val="009433B0"/>
    <w:rsid w:val="00943755"/>
    <w:rsid w:val="009437F3"/>
    <w:rsid w:val="00944008"/>
    <w:rsid w:val="009440F6"/>
    <w:rsid w:val="009459C8"/>
    <w:rsid w:val="00945C97"/>
    <w:rsid w:val="00946037"/>
    <w:rsid w:val="009465C5"/>
    <w:rsid w:val="00946E13"/>
    <w:rsid w:val="00947AAF"/>
    <w:rsid w:val="00947C02"/>
    <w:rsid w:val="009500FD"/>
    <w:rsid w:val="00950172"/>
    <w:rsid w:val="00950261"/>
    <w:rsid w:val="00950275"/>
    <w:rsid w:val="00950477"/>
    <w:rsid w:val="00950BF9"/>
    <w:rsid w:val="00951AD4"/>
    <w:rsid w:val="00952476"/>
    <w:rsid w:val="00952488"/>
    <w:rsid w:val="00952FE8"/>
    <w:rsid w:val="0095378B"/>
    <w:rsid w:val="009538E3"/>
    <w:rsid w:val="009540D0"/>
    <w:rsid w:val="00954C3E"/>
    <w:rsid w:val="009551D9"/>
    <w:rsid w:val="00955239"/>
    <w:rsid w:val="00955466"/>
    <w:rsid w:val="00955C2B"/>
    <w:rsid w:val="00956756"/>
    <w:rsid w:val="009568DA"/>
    <w:rsid w:val="0095722D"/>
    <w:rsid w:val="009604DC"/>
    <w:rsid w:val="00960B5D"/>
    <w:rsid w:val="00960B98"/>
    <w:rsid w:val="009612AC"/>
    <w:rsid w:val="009612FA"/>
    <w:rsid w:val="00961729"/>
    <w:rsid w:val="0096172F"/>
    <w:rsid w:val="009619CB"/>
    <w:rsid w:val="0096219C"/>
    <w:rsid w:val="00963C6A"/>
    <w:rsid w:val="00964022"/>
    <w:rsid w:val="00964D40"/>
    <w:rsid w:val="00964F93"/>
    <w:rsid w:val="00965111"/>
    <w:rsid w:val="0096659C"/>
    <w:rsid w:val="00966992"/>
    <w:rsid w:val="00966BAF"/>
    <w:rsid w:val="00967601"/>
    <w:rsid w:val="0097051E"/>
    <w:rsid w:val="009717D8"/>
    <w:rsid w:val="00971D7A"/>
    <w:rsid w:val="009722F6"/>
    <w:rsid w:val="0097388D"/>
    <w:rsid w:val="00973A3B"/>
    <w:rsid w:val="009742DC"/>
    <w:rsid w:val="009745FC"/>
    <w:rsid w:val="00974756"/>
    <w:rsid w:val="00974830"/>
    <w:rsid w:val="00974945"/>
    <w:rsid w:val="00974C81"/>
    <w:rsid w:val="00974EFC"/>
    <w:rsid w:val="00975C6D"/>
    <w:rsid w:val="00975C9B"/>
    <w:rsid w:val="00977219"/>
    <w:rsid w:val="009807F7"/>
    <w:rsid w:val="009808E8"/>
    <w:rsid w:val="009809B6"/>
    <w:rsid w:val="00980D76"/>
    <w:rsid w:val="00980E67"/>
    <w:rsid w:val="00981701"/>
    <w:rsid w:val="00981DAB"/>
    <w:rsid w:val="00981FB5"/>
    <w:rsid w:val="0098246C"/>
    <w:rsid w:val="00984AD1"/>
    <w:rsid w:val="00985F65"/>
    <w:rsid w:val="0098771B"/>
    <w:rsid w:val="00990151"/>
    <w:rsid w:val="00990277"/>
    <w:rsid w:val="009906FD"/>
    <w:rsid w:val="0099171E"/>
    <w:rsid w:val="00991E2E"/>
    <w:rsid w:val="0099291B"/>
    <w:rsid w:val="009929DD"/>
    <w:rsid w:val="00994A58"/>
    <w:rsid w:val="00994AA7"/>
    <w:rsid w:val="00994F30"/>
    <w:rsid w:val="009951D2"/>
    <w:rsid w:val="009955B2"/>
    <w:rsid w:val="009956D6"/>
    <w:rsid w:val="009957D7"/>
    <w:rsid w:val="00995E04"/>
    <w:rsid w:val="00995E82"/>
    <w:rsid w:val="00995E95"/>
    <w:rsid w:val="009962DA"/>
    <w:rsid w:val="0099784D"/>
    <w:rsid w:val="009A1371"/>
    <w:rsid w:val="009A143B"/>
    <w:rsid w:val="009A1614"/>
    <w:rsid w:val="009A1A86"/>
    <w:rsid w:val="009A2183"/>
    <w:rsid w:val="009A2543"/>
    <w:rsid w:val="009A2741"/>
    <w:rsid w:val="009A28DA"/>
    <w:rsid w:val="009A3D73"/>
    <w:rsid w:val="009A4271"/>
    <w:rsid w:val="009A5207"/>
    <w:rsid w:val="009A550D"/>
    <w:rsid w:val="009A6CC1"/>
    <w:rsid w:val="009A7DF1"/>
    <w:rsid w:val="009B0703"/>
    <w:rsid w:val="009B07DE"/>
    <w:rsid w:val="009B0CBF"/>
    <w:rsid w:val="009B1827"/>
    <w:rsid w:val="009B1904"/>
    <w:rsid w:val="009B1D0C"/>
    <w:rsid w:val="009B1D95"/>
    <w:rsid w:val="009B27EF"/>
    <w:rsid w:val="009B2B91"/>
    <w:rsid w:val="009B315D"/>
    <w:rsid w:val="009B4082"/>
    <w:rsid w:val="009B442C"/>
    <w:rsid w:val="009B475F"/>
    <w:rsid w:val="009B5085"/>
    <w:rsid w:val="009B5662"/>
    <w:rsid w:val="009B57A7"/>
    <w:rsid w:val="009B679E"/>
    <w:rsid w:val="009B7115"/>
    <w:rsid w:val="009B7E80"/>
    <w:rsid w:val="009C043E"/>
    <w:rsid w:val="009C0F8F"/>
    <w:rsid w:val="009C1975"/>
    <w:rsid w:val="009C1D27"/>
    <w:rsid w:val="009C24A3"/>
    <w:rsid w:val="009C283E"/>
    <w:rsid w:val="009C2FCB"/>
    <w:rsid w:val="009C3EFE"/>
    <w:rsid w:val="009C402F"/>
    <w:rsid w:val="009C41F2"/>
    <w:rsid w:val="009C4D0F"/>
    <w:rsid w:val="009C5084"/>
    <w:rsid w:val="009C57F6"/>
    <w:rsid w:val="009C57FB"/>
    <w:rsid w:val="009C5DD7"/>
    <w:rsid w:val="009C662A"/>
    <w:rsid w:val="009C7264"/>
    <w:rsid w:val="009C74FD"/>
    <w:rsid w:val="009C76FB"/>
    <w:rsid w:val="009C78F2"/>
    <w:rsid w:val="009C7A93"/>
    <w:rsid w:val="009C7FB1"/>
    <w:rsid w:val="009D038E"/>
    <w:rsid w:val="009D08EA"/>
    <w:rsid w:val="009D1188"/>
    <w:rsid w:val="009D1390"/>
    <w:rsid w:val="009D17B4"/>
    <w:rsid w:val="009D1829"/>
    <w:rsid w:val="009D200A"/>
    <w:rsid w:val="009D20D5"/>
    <w:rsid w:val="009D25A7"/>
    <w:rsid w:val="009D26F1"/>
    <w:rsid w:val="009D26FF"/>
    <w:rsid w:val="009D27D5"/>
    <w:rsid w:val="009D2C78"/>
    <w:rsid w:val="009D330B"/>
    <w:rsid w:val="009D38E1"/>
    <w:rsid w:val="009D3BB7"/>
    <w:rsid w:val="009D6C2A"/>
    <w:rsid w:val="009D7103"/>
    <w:rsid w:val="009D7605"/>
    <w:rsid w:val="009D7BBF"/>
    <w:rsid w:val="009E0297"/>
    <w:rsid w:val="009E16E2"/>
    <w:rsid w:val="009E211E"/>
    <w:rsid w:val="009E28FF"/>
    <w:rsid w:val="009E3114"/>
    <w:rsid w:val="009E3250"/>
    <w:rsid w:val="009E3840"/>
    <w:rsid w:val="009E3BC0"/>
    <w:rsid w:val="009E4160"/>
    <w:rsid w:val="009E4957"/>
    <w:rsid w:val="009E4A65"/>
    <w:rsid w:val="009E5192"/>
    <w:rsid w:val="009E5300"/>
    <w:rsid w:val="009E57BD"/>
    <w:rsid w:val="009E5944"/>
    <w:rsid w:val="009E5FF3"/>
    <w:rsid w:val="009E607C"/>
    <w:rsid w:val="009E6477"/>
    <w:rsid w:val="009E6B0F"/>
    <w:rsid w:val="009E6F85"/>
    <w:rsid w:val="009E734E"/>
    <w:rsid w:val="009F07D3"/>
    <w:rsid w:val="009F0806"/>
    <w:rsid w:val="009F0C02"/>
    <w:rsid w:val="009F0D68"/>
    <w:rsid w:val="009F1194"/>
    <w:rsid w:val="009F2859"/>
    <w:rsid w:val="009F2C89"/>
    <w:rsid w:val="009F2FB3"/>
    <w:rsid w:val="009F39D0"/>
    <w:rsid w:val="009F3ACB"/>
    <w:rsid w:val="009F420A"/>
    <w:rsid w:val="009F45BD"/>
    <w:rsid w:val="009F46CB"/>
    <w:rsid w:val="009F52C6"/>
    <w:rsid w:val="009F54B0"/>
    <w:rsid w:val="009F5F31"/>
    <w:rsid w:val="009F6065"/>
    <w:rsid w:val="009F7693"/>
    <w:rsid w:val="009F7E1E"/>
    <w:rsid w:val="00A00D5C"/>
    <w:rsid w:val="00A01074"/>
    <w:rsid w:val="00A01397"/>
    <w:rsid w:val="00A0144D"/>
    <w:rsid w:val="00A01500"/>
    <w:rsid w:val="00A01853"/>
    <w:rsid w:val="00A01FDF"/>
    <w:rsid w:val="00A02460"/>
    <w:rsid w:val="00A02E24"/>
    <w:rsid w:val="00A03927"/>
    <w:rsid w:val="00A04257"/>
    <w:rsid w:val="00A04387"/>
    <w:rsid w:val="00A0478F"/>
    <w:rsid w:val="00A04F53"/>
    <w:rsid w:val="00A053FB"/>
    <w:rsid w:val="00A05AB5"/>
    <w:rsid w:val="00A0667B"/>
    <w:rsid w:val="00A07A6F"/>
    <w:rsid w:val="00A103AB"/>
    <w:rsid w:val="00A10624"/>
    <w:rsid w:val="00A10F0C"/>
    <w:rsid w:val="00A10F5A"/>
    <w:rsid w:val="00A114ED"/>
    <w:rsid w:val="00A1262F"/>
    <w:rsid w:val="00A13883"/>
    <w:rsid w:val="00A14323"/>
    <w:rsid w:val="00A14332"/>
    <w:rsid w:val="00A15224"/>
    <w:rsid w:val="00A152A1"/>
    <w:rsid w:val="00A154CE"/>
    <w:rsid w:val="00A154FC"/>
    <w:rsid w:val="00A15924"/>
    <w:rsid w:val="00A15B68"/>
    <w:rsid w:val="00A1650B"/>
    <w:rsid w:val="00A1681A"/>
    <w:rsid w:val="00A16EAF"/>
    <w:rsid w:val="00A16FBF"/>
    <w:rsid w:val="00A172F7"/>
    <w:rsid w:val="00A17948"/>
    <w:rsid w:val="00A17C6B"/>
    <w:rsid w:val="00A17D35"/>
    <w:rsid w:val="00A204CB"/>
    <w:rsid w:val="00A20DC2"/>
    <w:rsid w:val="00A20F55"/>
    <w:rsid w:val="00A21CAE"/>
    <w:rsid w:val="00A220AA"/>
    <w:rsid w:val="00A220DB"/>
    <w:rsid w:val="00A22AB2"/>
    <w:rsid w:val="00A22DE6"/>
    <w:rsid w:val="00A23840"/>
    <w:rsid w:val="00A24627"/>
    <w:rsid w:val="00A24B9D"/>
    <w:rsid w:val="00A24F66"/>
    <w:rsid w:val="00A24FB1"/>
    <w:rsid w:val="00A260DF"/>
    <w:rsid w:val="00A260F4"/>
    <w:rsid w:val="00A2621C"/>
    <w:rsid w:val="00A262C9"/>
    <w:rsid w:val="00A26574"/>
    <w:rsid w:val="00A26D1C"/>
    <w:rsid w:val="00A27E8A"/>
    <w:rsid w:val="00A305D0"/>
    <w:rsid w:val="00A30FE6"/>
    <w:rsid w:val="00A31836"/>
    <w:rsid w:val="00A3258D"/>
    <w:rsid w:val="00A327DA"/>
    <w:rsid w:val="00A3288B"/>
    <w:rsid w:val="00A32A94"/>
    <w:rsid w:val="00A334A0"/>
    <w:rsid w:val="00A33DB9"/>
    <w:rsid w:val="00A348D4"/>
    <w:rsid w:val="00A359FC"/>
    <w:rsid w:val="00A3601D"/>
    <w:rsid w:val="00A36B17"/>
    <w:rsid w:val="00A36E84"/>
    <w:rsid w:val="00A37011"/>
    <w:rsid w:val="00A37645"/>
    <w:rsid w:val="00A3775F"/>
    <w:rsid w:val="00A379DE"/>
    <w:rsid w:val="00A40380"/>
    <w:rsid w:val="00A40C08"/>
    <w:rsid w:val="00A4106B"/>
    <w:rsid w:val="00A410E2"/>
    <w:rsid w:val="00A41A36"/>
    <w:rsid w:val="00A41CFC"/>
    <w:rsid w:val="00A42F78"/>
    <w:rsid w:val="00A4397B"/>
    <w:rsid w:val="00A44050"/>
    <w:rsid w:val="00A450AD"/>
    <w:rsid w:val="00A45C0C"/>
    <w:rsid w:val="00A460F8"/>
    <w:rsid w:val="00A46773"/>
    <w:rsid w:val="00A46D09"/>
    <w:rsid w:val="00A47621"/>
    <w:rsid w:val="00A47E6D"/>
    <w:rsid w:val="00A50009"/>
    <w:rsid w:val="00A5033F"/>
    <w:rsid w:val="00A50A10"/>
    <w:rsid w:val="00A51353"/>
    <w:rsid w:val="00A51D6F"/>
    <w:rsid w:val="00A52D74"/>
    <w:rsid w:val="00A53FB8"/>
    <w:rsid w:val="00A53FC5"/>
    <w:rsid w:val="00A54211"/>
    <w:rsid w:val="00A54283"/>
    <w:rsid w:val="00A54415"/>
    <w:rsid w:val="00A545B3"/>
    <w:rsid w:val="00A5474E"/>
    <w:rsid w:val="00A55314"/>
    <w:rsid w:val="00A553FC"/>
    <w:rsid w:val="00A55CF0"/>
    <w:rsid w:val="00A56D4C"/>
    <w:rsid w:val="00A56D99"/>
    <w:rsid w:val="00A5712E"/>
    <w:rsid w:val="00A57938"/>
    <w:rsid w:val="00A605C1"/>
    <w:rsid w:val="00A615BB"/>
    <w:rsid w:val="00A61D31"/>
    <w:rsid w:val="00A61E88"/>
    <w:rsid w:val="00A62350"/>
    <w:rsid w:val="00A6281D"/>
    <w:rsid w:val="00A632AD"/>
    <w:rsid w:val="00A63E15"/>
    <w:rsid w:val="00A64437"/>
    <w:rsid w:val="00A64E4F"/>
    <w:rsid w:val="00A650B1"/>
    <w:rsid w:val="00A65387"/>
    <w:rsid w:val="00A662C6"/>
    <w:rsid w:val="00A663F1"/>
    <w:rsid w:val="00A66F55"/>
    <w:rsid w:val="00A67471"/>
    <w:rsid w:val="00A6788D"/>
    <w:rsid w:val="00A67A02"/>
    <w:rsid w:val="00A67F33"/>
    <w:rsid w:val="00A70820"/>
    <w:rsid w:val="00A70924"/>
    <w:rsid w:val="00A715BB"/>
    <w:rsid w:val="00A71E50"/>
    <w:rsid w:val="00A71EEC"/>
    <w:rsid w:val="00A71EF1"/>
    <w:rsid w:val="00A7329E"/>
    <w:rsid w:val="00A732C5"/>
    <w:rsid w:val="00A74459"/>
    <w:rsid w:val="00A7478C"/>
    <w:rsid w:val="00A749CC"/>
    <w:rsid w:val="00A74D9D"/>
    <w:rsid w:val="00A762C8"/>
    <w:rsid w:val="00A767BA"/>
    <w:rsid w:val="00A77046"/>
    <w:rsid w:val="00A775F0"/>
    <w:rsid w:val="00A778AA"/>
    <w:rsid w:val="00A77E52"/>
    <w:rsid w:val="00A804AF"/>
    <w:rsid w:val="00A8081F"/>
    <w:rsid w:val="00A80A09"/>
    <w:rsid w:val="00A80B51"/>
    <w:rsid w:val="00A81248"/>
    <w:rsid w:val="00A81368"/>
    <w:rsid w:val="00A815CF"/>
    <w:rsid w:val="00A81A30"/>
    <w:rsid w:val="00A81EAE"/>
    <w:rsid w:val="00A821B8"/>
    <w:rsid w:val="00A82321"/>
    <w:rsid w:val="00A82551"/>
    <w:rsid w:val="00A827FA"/>
    <w:rsid w:val="00A82A7F"/>
    <w:rsid w:val="00A82DD6"/>
    <w:rsid w:val="00A835AB"/>
    <w:rsid w:val="00A8383A"/>
    <w:rsid w:val="00A839EF"/>
    <w:rsid w:val="00A8421A"/>
    <w:rsid w:val="00A844E5"/>
    <w:rsid w:val="00A847E4"/>
    <w:rsid w:val="00A849C0"/>
    <w:rsid w:val="00A84D43"/>
    <w:rsid w:val="00A84E63"/>
    <w:rsid w:val="00A8543F"/>
    <w:rsid w:val="00A85BE1"/>
    <w:rsid w:val="00A85E51"/>
    <w:rsid w:val="00A86034"/>
    <w:rsid w:val="00A87242"/>
    <w:rsid w:val="00A875BD"/>
    <w:rsid w:val="00A875ED"/>
    <w:rsid w:val="00A877CB"/>
    <w:rsid w:val="00A91671"/>
    <w:rsid w:val="00A9180B"/>
    <w:rsid w:val="00A91894"/>
    <w:rsid w:val="00A921D4"/>
    <w:rsid w:val="00A928FC"/>
    <w:rsid w:val="00A931E5"/>
    <w:rsid w:val="00A94435"/>
    <w:rsid w:val="00A94C4A"/>
    <w:rsid w:val="00A9556E"/>
    <w:rsid w:val="00A95F41"/>
    <w:rsid w:val="00A962FE"/>
    <w:rsid w:val="00A97777"/>
    <w:rsid w:val="00AA1A50"/>
    <w:rsid w:val="00AA2108"/>
    <w:rsid w:val="00AA2E1C"/>
    <w:rsid w:val="00AA39B8"/>
    <w:rsid w:val="00AA3D23"/>
    <w:rsid w:val="00AA438A"/>
    <w:rsid w:val="00AA521F"/>
    <w:rsid w:val="00AA5284"/>
    <w:rsid w:val="00AA58D8"/>
    <w:rsid w:val="00AA5A66"/>
    <w:rsid w:val="00AA6793"/>
    <w:rsid w:val="00AA6E5D"/>
    <w:rsid w:val="00AA761F"/>
    <w:rsid w:val="00AA7D7E"/>
    <w:rsid w:val="00AB0BED"/>
    <w:rsid w:val="00AB119F"/>
    <w:rsid w:val="00AB139F"/>
    <w:rsid w:val="00AB2E10"/>
    <w:rsid w:val="00AB3C77"/>
    <w:rsid w:val="00AB4288"/>
    <w:rsid w:val="00AB478D"/>
    <w:rsid w:val="00AB50A4"/>
    <w:rsid w:val="00AB5568"/>
    <w:rsid w:val="00AB5C6B"/>
    <w:rsid w:val="00AB6405"/>
    <w:rsid w:val="00AB6F54"/>
    <w:rsid w:val="00AB7D91"/>
    <w:rsid w:val="00AC013A"/>
    <w:rsid w:val="00AC0660"/>
    <w:rsid w:val="00AC0841"/>
    <w:rsid w:val="00AC2612"/>
    <w:rsid w:val="00AC2995"/>
    <w:rsid w:val="00AC2EF4"/>
    <w:rsid w:val="00AC367B"/>
    <w:rsid w:val="00AC3C74"/>
    <w:rsid w:val="00AC3EEF"/>
    <w:rsid w:val="00AC47D9"/>
    <w:rsid w:val="00AC53F6"/>
    <w:rsid w:val="00AC5E5A"/>
    <w:rsid w:val="00AC6B84"/>
    <w:rsid w:val="00AC6D12"/>
    <w:rsid w:val="00AC7443"/>
    <w:rsid w:val="00AC7851"/>
    <w:rsid w:val="00AC7930"/>
    <w:rsid w:val="00AC7F2F"/>
    <w:rsid w:val="00AD0D26"/>
    <w:rsid w:val="00AD21D3"/>
    <w:rsid w:val="00AD355C"/>
    <w:rsid w:val="00AD3D98"/>
    <w:rsid w:val="00AD4586"/>
    <w:rsid w:val="00AD4926"/>
    <w:rsid w:val="00AD5D20"/>
    <w:rsid w:val="00AD6624"/>
    <w:rsid w:val="00AD69D5"/>
    <w:rsid w:val="00AD6F0C"/>
    <w:rsid w:val="00AD74E6"/>
    <w:rsid w:val="00AE045D"/>
    <w:rsid w:val="00AE04F0"/>
    <w:rsid w:val="00AE0573"/>
    <w:rsid w:val="00AE06BC"/>
    <w:rsid w:val="00AE083B"/>
    <w:rsid w:val="00AE0A29"/>
    <w:rsid w:val="00AE1258"/>
    <w:rsid w:val="00AE2116"/>
    <w:rsid w:val="00AE21D4"/>
    <w:rsid w:val="00AE23D7"/>
    <w:rsid w:val="00AE244F"/>
    <w:rsid w:val="00AE28BD"/>
    <w:rsid w:val="00AE2DDE"/>
    <w:rsid w:val="00AE2EB4"/>
    <w:rsid w:val="00AE2F1E"/>
    <w:rsid w:val="00AE3D91"/>
    <w:rsid w:val="00AE45D2"/>
    <w:rsid w:val="00AE50D0"/>
    <w:rsid w:val="00AE523E"/>
    <w:rsid w:val="00AE54E9"/>
    <w:rsid w:val="00AE61E1"/>
    <w:rsid w:val="00AE6250"/>
    <w:rsid w:val="00AE62A2"/>
    <w:rsid w:val="00AE7643"/>
    <w:rsid w:val="00AE764D"/>
    <w:rsid w:val="00AF137F"/>
    <w:rsid w:val="00AF17AB"/>
    <w:rsid w:val="00AF1A47"/>
    <w:rsid w:val="00AF2F43"/>
    <w:rsid w:val="00AF2F6F"/>
    <w:rsid w:val="00AF3FC9"/>
    <w:rsid w:val="00AF5284"/>
    <w:rsid w:val="00AF55CD"/>
    <w:rsid w:val="00AF5D0D"/>
    <w:rsid w:val="00AF5FB8"/>
    <w:rsid w:val="00AF6894"/>
    <w:rsid w:val="00AF7C21"/>
    <w:rsid w:val="00B000FF"/>
    <w:rsid w:val="00B0129E"/>
    <w:rsid w:val="00B013B1"/>
    <w:rsid w:val="00B01535"/>
    <w:rsid w:val="00B02450"/>
    <w:rsid w:val="00B030DF"/>
    <w:rsid w:val="00B031B8"/>
    <w:rsid w:val="00B04CAC"/>
    <w:rsid w:val="00B054AE"/>
    <w:rsid w:val="00B05701"/>
    <w:rsid w:val="00B05A8A"/>
    <w:rsid w:val="00B060DB"/>
    <w:rsid w:val="00B06FC5"/>
    <w:rsid w:val="00B11410"/>
    <w:rsid w:val="00B11434"/>
    <w:rsid w:val="00B11784"/>
    <w:rsid w:val="00B132BD"/>
    <w:rsid w:val="00B1384E"/>
    <w:rsid w:val="00B150A3"/>
    <w:rsid w:val="00B15459"/>
    <w:rsid w:val="00B15DFF"/>
    <w:rsid w:val="00B15F4C"/>
    <w:rsid w:val="00B16223"/>
    <w:rsid w:val="00B16670"/>
    <w:rsid w:val="00B16C8A"/>
    <w:rsid w:val="00B16E3B"/>
    <w:rsid w:val="00B1716C"/>
    <w:rsid w:val="00B1737A"/>
    <w:rsid w:val="00B17928"/>
    <w:rsid w:val="00B20036"/>
    <w:rsid w:val="00B21245"/>
    <w:rsid w:val="00B221BD"/>
    <w:rsid w:val="00B22D0F"/>
    <w:rsid w:val="00B231A8"/>
    <w:rsid w:val="00B23FE9"/>
    <w:rsid w:val="00B2496F"/>
    <w:rsid w:val="00B2544F"/>
    <w:rsid w:val="00B25966"/>
    <w:rsid w:val="00B269A9"/>
    <w:rsid w:val="00B26FC8"/>
    <w:rsid w:val="00B2720A"/>
    <w:rsid w:val="00B30381"/>
    <w:rsid w:val="00B30F9F"/>
    <w:rsid w:val="00B31238"/>
    <w:rsid w:val="00B31C4B"/>
    <w:rsid w:val="00B323E9"/>
    <w:rsid w:val="00B33101"/>
    <w:rsid w:val="00B3346A"/>
    <w:rsid w:val="00B33539"/>
    <w:rsid w:val="00B33546"/>
    <w:rsid w:val="00B337D0"/>
    <w:rsid w:val="00B34287"/>
    <w:rsid w:val="00B34774"/>
    <w:rsid w:val="00B349C6"/>
    <w:rsid w:val="00B35486"/>
    <w:rsid w:val="00B35ABB"/>
    <w:rsid w:val="00B35F5E"/>
    <w:rsid w:val="00B3662D"/>
    <w:rsid w:val="00B36747"/>
    <w:rsid w:val="00B368C8"/>
    <w:rsid w:val="00B36989"/>
    <w:rsid w:val="00B36FB7"/>
    <w:rsid w:val="00B36FD7"/>
    <w:rsid w:val="00B37788"/>
    <w:rsid w:val="00B40647"/>
    <w:rsid w:val="00B4089A"/>
    <w:rsid w:val="00B40B45"/>
    <w:rsid w:val="00B41A7A"/>
    <w:rsid w:val="00B42161"/>
    <w:rsid w:val="00B42599"/>
    <w:rsid w:val="00B42A45"/>
    <w:rsid w:val="00B433BC"/>
    <w:rsid w:val="00B43991"/>
    <w:rsid w:val="00B43F56"/>
    <w:rsid w:val="00B44201"/>
    <w:rsid w:val="00B444B2"/>
    <w:rsid w:val="00B44FBD"/>
    <w:rsid w:val="00B459E1"/>
    <w:rsid w:val="00B46371"/>
    <w:rsid w:val="00B46394"/>
    <w:rsid w:val="00B47615"/>
    <w:rsid w:val="00B47A4A"/>
    <w:rsid w:val="00B47C8C"/>
    <w:rsid w:val="00B505EC"/>
    <w:rsid w:val="00B507DB"/>
    <w:rsid w:val="00B51273"/>
    <w:rsid w:val="00B5197F"/>
    <w:rsid w:val="00B52923"/>
    <w:rsid w:val="00B52E41"/>
    <w:rsid w:val="00B53508"/>
    <w:rsid w:val="00B53633"/>
    <w:rsid w:val="00B53E2A"/>
    <w:rsid w:val="00B53ED0"/>
    <w:rsid w:val="00B551BD"/>
    <w:rsid w:val="00B55400"/>
    <w:rsid w:val="00B557A6"/>
    <w:rsid w:val="00B56A5A"/>
    <w:rsid w:val="00B570F7"/>
    <w:rsid w:val="00B57171"/>
    <w:rsid w:val="00B602A0"/>
    <w:rsid w:val="00B60F86"/>
    <w:rsid w:val="00B62A3B"/>
    <w:rsid w:val="00B634A7"/>
    <w:rsid w:val="00B6384C"/>
    <w:rsid w:val="00B641E3"/>
    <w:rsid w:val="00B6469C"/>
    <w:rsid w:val="00B64867"/>
    <w:rsid w:val="00B64A69"/>
    <w:rsid w:val="00B66274"/>
    <w:rsid w:val="00B66953"/>
    <w:rsid w:val="00B66B78"/>
    <w:rsid w:val="00B66FF6"/>
    <w:rsid w:val="00B671CC"/>
    <w:rsid w:val="00B674C1"/>
    <w:rsid w:val="00B67B89"/>
    <w:rsid w:val="00B67FF9"/>
    <w:rsid w:val="00B702C2"/>
    <w:rsid w:val="00B70C42"/>
    <w:rsid w:val="00B71273"/>
    <w:rsid w:val="00B71442"/>
    <w:rsid w:val="00B717CB"/>
    <w:rsid w:val="00B71A7D"/>
    <w:rsid w:val="00B72ADB"/>
    <w:rsid w:val="00B730D4"/>
    <w:rsid w:val="00B735AC"/>
    <w:rsid w:val="00B73E69"/>
    <w:rsid w:val="00B744D3"/>
    <w:rsid w:val="00B75534"/>
    <w:rsid w:val="00B76454"/>
    <w:rsid w:val="00B767E4"/>
    <w:rsid w:val="00B76CC5"/>
    <w:rsid w:val="00B76D8A"/>
    <w:rsid w:val="00B7795E"/>
    <w:rsid w:val="00B77CA1"/>
    <w:rsid w:val="00B80045"/>
    <w:rsid w:val="00B801B6"/>
    <w:rsid w:val="00B80C5F"/>
    <w:rsid w:val="00B8136E"/>
    <w:rsid w:val="00B81385"/>
    <w:rsid w:val="00B8173A"/>
    <w:rsid w:val="00B82603"/>
    <w:rsid w:val="00B82D9D"/>
    <w:rsid w:val="00B83DC5"/>
    <w:rsid w:val="00B841B9"/>
    <w:rsid w:val="00B85354"/>
    <w:rsid w:val="00B85447"/>
    <w:rsid w:val="00B86B1B"/>
    <w:rsid w:val="00B86BB8"/>
    <w:rsid w:val="00B86DBF"/>
    <w:rsid w:val="00B8745B"/>
    <w:rsid w:val="00B8754B"/>
    <w:rsid w:val="00B90046"/>
    <w:rsid w:val="00B9019A"/>
    <w:rsid w:val="00B904F4"/>
    <w:rsid w:val="00B9056C"/>
    <w:rsid w:val="00B9138A"/>
    <w:rsid w:val="00B9156D"/>
    <w:rsid w:val="00B91A70"/>
    <w:rsid w:val="00B939C8"/>
    <w:rsid w:val="00B94555"/>
    <w:rsid w:val="00B946F1"/>
    <w:rsid w:val="00B94BB1"/>
    <w:rsid w:val="00B959F0"/>
    <w:rsid w:val="00B961C4"/>
    <w:rsid w:val="00B97462"/>
    <w:rsid w:val="00B97534"/>
    <w:rsid w:val="00B97E3F"/>
    <w:rsid w:val="00BA26D2"/>
    <w:rsid w:val="00BA33D7"/>
    <w:rsid w:val="00BA369F"/>
    <w:rsid w:val="00BA436E"/>
    <w:rsid w:val="00BA4B3C"/>
    <w:rsid w:val="00BA5A49"/>
    <w:rsid w:val="00BA5B50"/>
    <w:rsid w:val="00BA5BAA"/>
    <w:rsid w:val="00BA5CD5"/>
    <w:rsid w:val="00BA7E38"/>
    <w:rsid w:val="00BB06C6"/>
    <w:rsid w:val="00BB0C69"/>
    <w:rsid w:val="00BB1CB5"/>
    <w:rsid w:val="00BB1E8D"/>
    <w:rsid w:val="00BB1F8A"/>
    <w:rsid w:val="00BB2467"/>
    <w:rsid w:val="00BB2935"/>
    <w:rsid w:val="00BB330E"/>
    <w:rsid w:val="00BB36DC"/>
    <w:rsid w:val="00BB3D5B"/>
    <w:rsid w:val="00BB3D6A"/>
    <w:rsid w:val="00BB3E41"/>
    <w:rsid w:val="00BB4497"/>
    <w:rsid w:val="00BB4689"/>
    <w:rsid w:val="00BB61B5"/>
    <w:rsid w:val="00BB6707"/>
    <w:rsid w:val="00BB6833"/>
    <w:rsid w:val="00BB7408"/>
    <w:rsid w:val="00BB7BA9"/>
    <w:rsid w:val="00BC0406"/>
    <w:rsid w:val="00BC1BAD"/>
    <w:rsid w:val="00BC1F69"/>
    <w:rsid w:val="00BC1FF3"/>
    <w:rsid w:val="00BC41C3"/>
    <w:rsid w:val="00BC511B"/>
    <w:rsid w:val="00BC5220"/>
    <w:rsid w:val="00BC5477"/>
    <w:rsid w:val="00BC5D37"/>
    <w:rsid w:val="00BC6685"/>
    <w:rsid w:val="00BC6B9F"/>
    <w:rsid w:val="00BD02B1"/>
    <w:rsid w:val="00BD0EE4"/>
    <w:rsid w:val="00BD1A30"/>
    <w:rsid w:val="00BD22C1"/>
    <w:rsid w:val="00BD24BF"/>
    <w:rsid w:val="00BD2656"/>
    <w:rsid w:val="00BD2B63"/>
    <w:rsid w:val="00BD2ED8"/>
    <w:rsid w:val="00BD4718"/>
    <w:rsid w:val="00BD47ED"/>
    <w:rsid w:val="00BD4C5B"/>
    <w:rsid w:val="00BD61AD"/>
    <w:rsid w:val="00BD61F8"/>
    <w:rsid w:val="00BD63AF"/>
    <w:rsid w:val="00BD6953"/>
    <w:rsid w:val="00BD7127"/>
    <w:rsid w:val="00BE03D8"/>
    <w:rsid w:val="00BE0B85"/>
    <w:rsid w:val="00BE0C0B"/>
    <w:rsid w:val="00BE1126"/>
    <w:rsid w:val="00BE1C51"/>
    <w:rsid w:val="00BE1CA5"/>
    <w:rsid w:val="00BE1E28"/>
    <w:rsid w:val="00BE2668"/>
    <w:rsid w:val="00BE2803"/>
    <w:rsid w:val="00BE2BCF"/>
    <w:rsid w:val="00BE3075"/>
    <w:rsid w:val="00BE37B5"/>
    <w:rsid w:val="00BE441D"/>
    <w:rsid w:val="00BE4A40"/>
    <w:rsid w:val="00BE4D93"/>
    <w:rsid w:val="00BE4F6A"/>
    <w:rsid w:val="00BE73A7"/>
    <w:rsid w:val="00BF0411"/>
    <w:rsid w:val="00BF0E46"/>
    <w:rsid w:val="00BF1344"/>
    <w:rsid w:val="00BF25AA"/>
    <w:rsid w:val="00BF26C0"/>
    <w:rsid w:val="00BF4D88"/>
    <w:rsid w:val="00BF641C"/>
    <w:rsid w:val="00BF770F"/>
    <w:rsid w:val="00BF7AC4"/>
    <w:rsid w:val="00BF7DB2"/>
    <w:rsid w:val="00C00724"/>
    <w:rsid w:val="00C00F2A"/>
    <w:rsid w:val="00C0232A"/>
    <w:rsid w:val="00C03437"/>
    <w:rsid w:val="00C0345A"/>
    <w:rsid w:val="00C03E20"/>
    <w:rsid w:val="00C03E70"/>
    <w:rsid w:val="00C04155"/>
    <w:rsid w:val="00C04415"/>
    <w:rsid w:val="00C053E9"/>
    <w:rsid w:val="00C06623"/>
    <w:rsid w:val="00C067CE"/>
    <w:rsid w:val="00C06C6F"/>
    <w:rsid w:val="00C0712F"/>
    <w:rsid w:val="00C07180"/>
    <w:rsid w:val="00C07B32"/>
    <w:rsid w:val="00C07C8B"/>
    <w:rsid w:val="00C07DC0"/>
    <w:rsid w:val="00C10020"/>
    <w:rsid w:val="00C100A5"/>
    <w:rsid w:val="00C10F1F"/>
    <w:rsid w:val="00C11080"/>
    <w:rsid w:val="00C11184"/>
    <w:rsid w:val="00C111C3"/>
    <w:rsid w:val="00C1187A"/>
    <w:rsid w:val="00C133D0"/>
    <w:rsid w:val="00C13D1D"/>
    <w:rsid w:val="00C141C8"/>
    <w:rsid w:val="00C14231"/>
    <w:rsid w:val="00C146D2"/>
    <w:rsid w:val="00C14758"/>
    <w:rsid w:val="00C14762"/>
    <w:rsid w:val="00C14A25"/>
    <w:rsid w:val="00C14AF2"/>
    <w:rsid w:val="00C15485"/>
    <w:rsid w:val="00C15E49"/>
    <w:rsid w:val="00C15FDD"/>
    <w:rsid w:val="00C16373"/>
    <w:rsid w:val="00C1748F"/>
    <w:rsid w:val="00C17AD7"/>
    <w:rsid w:val="00C17E1F"/>
    <w:rsid w:val="00C20155"/>
    <w:rsid w:val="00C20F20"/>
    <w:rsid w:val="00C2109F"/>
    <w:rsid w:val="00C210F1"/>
    <w:rsid w:val="00C2132C"/>
    <w:rsid w:val="00C21B04"/>
    <w:rsid w:val="00C22289"/>
    <w:rsid w:val="00C22311"/>
    <w:rsid w:val="00C22AC7"/>
    <w:rsid w:val="00C237A2"/>
    <w:rsid w:val="00C24F0A"/>
    <w:rsid w:val="00C250EE"/>
    <w:rsid w:val="00C257E0"/>
    <w:rsid w:val="00C2706F"/>
    <w:rsid w:val="00C27964"/>
    <w:rsid w:val="00C27C2D"/>
    <w:rsid w:val="00C27E0E"/>
    <w:rsid w:val="00C30BAB"/>
    <w:rsid w:val="00C31A78"/>
    <w:rsid w:val="00C31B4B"/>
    <w:rsid w:val="00C31EC8"/>
    <w:rsid w:val="00C327CE"/>
    <w:rsid w:val="00C330E4"/>
    <w:rsid w:val="00C33674"/>
    <w:rsid w:val="00C33701"/>
    <w:rsid w:val="00C33B3D"/>
    <w:rsid w:val="00C33D7B"/>
    <w:rsid w:val="00C34C34"/>
    <w:rsid w:val="00C35054"/>
    <w:rsid w:val="00C3529B"/>
    <w:rsid w:val="00C35BF9"/>
    <w:rsid w:val="00C35E83"/>
    <w:rsid w:val="00C362BF"/>
    <w:rsid w:val="00C36410"/>
    <w:rsid w:val="00C36F97"/>
    <w:rsid w:val="00C37A14"/>
    <w:rsid w:val="00C37FAD"/>
    <w:rsid w:val="00C4049A"/>
    <w:rsid w:val="00C41645"/>
    <w:rsid w:val="00C4167F"/>
    <w:rsid w:val="00C41853"/>
    <w:rsid w:val="00C418EC"/>
    <w:rsid w:val="00C41B51"/>
    <w:rsid w:val="00C41DBE"/>
    <w:rsid w:val="00C41ED0"/>
    <w:rsid w:val="00C420D3"/>
    <w:rsid w:val="00C42A1E"/>
    <w:rsid w:val="00C435C8"/>
    <w:rsid w:val="00C43859"/>
    <w:rsid w:val="00C43A3D"/>
    <w:rsid w:val="00C44250"/>
    <w:rsid w:val="00C44343"/>
    <w:rsid w:val="00C443B9"/>
    <w:rsid w:val="00C465E2"/>
    <w:rsid w:val="00C46617"/>
    <w:rsid w:val="00C47611"/>
    <w:rsid w:val="00C47C4F"/>
    <w:rsid w:val="00C47C9C"/>
    <w:rsid w:val="00C500B8"/>
    <w:rsid w:val="00C505E1"/>
    <w:rsid w:val="00C50D01"/>
    <w:rsid w:val="00C50DCC"/>
    <w:rsid w:val="00C5157D"/>
    <w:rsid w:val="00C5233C"/>
    <w:rsid w:val="00C523D1"/>
    <w:rsid w:val="00C525B3"/>
    <w:rsid w:val="00C52B7C"/>
    <w:rsid w:val="00C52E34"/>
    <w:rsid w:val="00C53B51"/>
    <w:rsid w:val="00C53FC6"/>
    <w:rsid w:val="00C54218"/>
    <w:rsid w:val="00C54674"/>
    <w:rsid w:val="00C54F9F"/>
    <w:rsid w:val="00C5544D"/>
    <w:rsid w:val="00C556B1"/>
    <w:rsid w:val="00C56199"/>
    <w:rsid w:val="00C561E3"/>
    <w:rsid w:val="00C564D2"/>
    <w:rsid w:val="00C567F7"/>
    <w:rsid w:val="00C56B88"/>
    <w:rsid w:val="00C56E1C"/>
    <w:rsid w:val="00C574B4"/>
    <w:rsid w:val="00C604E7"/>
    <w:rsid w:val="00C60920"/>
    <w:rsid w:val="00C612D7"/>
    <w:rsid w:val="00C61F80"/>
    <w:rsid w:val="00C62191"/>
    <w:rsid w:val="00C6275D"/>
    <w:rsid w:val="00C635DC"/>
    <w:rsid w:val="00C63CA0"/>
    <w:rsid w:val="00C63DAB"/>
    <w:rsid w:val="00C640DC"/>
    <w:rsid w:val="00C64AC6"/>
    <w:rsid w:val="00C656C6"/>
    <w:rsid w:val="00C65ABE"/>
    <w:rsid w:val="00C65B72"/>
    <w:rsid w:val="00C66D9D"/>
    <w:rsid w:val="00C67164"/>
    <w:rsid w:val="00C70315"/>
    <w:rsid w:val="00C708EC"/>
    <w:rsid w:val="00C71755"/>
    <w:rsid w:val="00C720A7"/>
    <w:rsid w:val="00C72404"/>
    <w:rsid w:val="00C72474"/>
    <w:rsid w:val="00C72B6C"/>
    <w:rsid w:val="00C72FE6"/>
    <w:rsid w:val="00C7330D"/>
    <w:rsid w:val="00C744CF"/>
    <w:rsid w:val="00C74FE5"/>
    <w:rsid w:val="00C750D0"/>
    <w:rsid w:val="00C7564B"/>
    <w:rsid w:val="00C75E74"/>
    <w:rsid w:val="00C75F75"/>
    <w:rsid w:val="00C76398"/>
    <w:rsid w:val="00C769AF"/>
    <w:rsid w:val="00C76D66"/>
    <w:rsid w:val="00C7795F"/>
    <w:rsid w:val="00C80124"/>
    <w:rsid w:val="00C80BEA"/>
    <w:rsid w:val="00C8218D"/>
    <w:rsid w:val="00C82290"/>
    <w:rsid w:val="00C8332D"/>
    <w:rsid w:val="00C83CB8"/>
    <w:rsid w:val="00C847BC"/>
    <w:rsid w:val="00C84815"/>
    <w:rsid w:val="00C84867"/>
    <w:rsid w:val="00C84AC4"/>
    <w:rsid w:val="00C84B5D"/>
    <w:rsid w:val="00C84D7D"/>
    <w:rsid w:val="00C85FC6"/>
    <w:rsid w:val="00C8665F"/>
    <w:rsid w:val="00C867CA"/>
    <w:rsid w:val="00C86B2F"/>
    <w:rsid w:val="00C86D23"/>
    <w:rsid w:val="00C86D6B"/>
    <w:rsid w:val="00C8726A"/>
    <w:rsid w:val="00C875C5"/>
    <w:rsid w:val="00C8795B"/>
    <w:rsid w:val="00C87B85"/>
    <w:rsid w:val="00C87C3B"/>
    <w:rsid w:val="00C87EED"/>
    <w:rsid w:val="00C908C5"/>
    <w:rsid w:val="00C90A30"/>
    <w:rsid w:val="00C91FCC"/>
    <w:rsid w:val="00C92334"/>
    <w:rsid w:val="00C92BD1"/>
    <w:rsid w:val="00C9503C"/>
    <w:rsid w:val="00C96D72"/>
    <w:rsid w:val="00C970D1"/>
    <w:rsid w:val="00C97ED8"/>
    <w:rsid w:val="00C97FB0"/>
    <w:rsid w:val="00CA08A1"/>
    <w:rsid w:val="00CA10AE"/>
    <w:rsid w:val="00CA1332"/>
    <w:rsid w:val="00CA1CEC"/>
    <w:rsid w:val="00CA2283"/>
    <w:rsid w:val="00CA2894"/>
    <w:rsid w:val="00CA2BCD"/>
    <w:rsid w:val="00CA3DCF"/>
    <w:rsid w:val="00CA4762"/>
    <w:rsid w:val="00CA5CAC"/>
    <w:rsid w:val="00CA7041"/>
    <w:rsid w:val="00CA79FF"/>
    <w:rsid w:val="00CB164B"/>
    <w:rsid w:val="00CB2A2A"/>
    <w:rsid w:val="00CB3DDB"/>
    <w:rsid w:val="00CB4464"/>
    <w:rsid w:val="00CB4558"/>
    <w:rsid w:val="00CB60B5"/>
    <w:rsid w:val="00CB632B"/>
    <w:rsid w:val="00CB65FF"/>
    <w:rsid w:val="00CB663A"/>
    <w:rsid w:val="00CB6658"/>
    <w:rsid w:val="00CB7B55"/>
    <w:rsid w:val="00CC127F"/>
    <w:rsid w:val="00CC14BC"/>
    <w:rsid w:val="00CC2F9D"/>
    <w:rsid w:val="00CC2FBA"/>
    <w:rsid w:val="00CC3AE8"/>
    <w:rsid w:val="00CC3FEB"/>
    <w:rsid w:val="00CC4186"/>
    <w:rsid w:val="00CC4679"/>
    <w:rsid w:val="00CC46AA"/>
    <w:rsid w:val="00CC47D0"/>
    <w:rsid w:val="00CC4A61"/>
    <w:rsid w:val="00CC4E0A"/>
    <w:rsid w:val="00CC5804"/>
    <w:rsid w:val="00CC653B"/>
    <w:rsid w:val="00CD0EF3"/>
    <w:rsid w:val="00CD0FA8"/>
    <w:rsid w:val="00CD1559"/>
    <w:rsid w:val="00CD1E26"/>
    <w:rsid w:val="00CD246B"/>
    <w:rsid w:val="00CD27C0"/>
    <w:rsid w:val="00CD2D2A"/>
    <w:rsid w:val="00CD3814"/>
    <w:rsid w:val="00CD39F8"/>
    <w:rsid w:val="00CD4505"/>
    <w:rsid w:val="00CD45B0"/>
    <w:rsid w:val="00CD4A8D"/>
    <w:rsid w:val="00CD533D"/>
    <w:rsid w:val="00CD565B"/>
    <w:rsid w:val="00CD5B1D"/>
    <w:rsid w:val="00CD63DC"/>
    <w:rsid w:val="00CD764D"/>
    <w:rsid w:val="00CD767C"/>
    <w:rsid w:val="00CD774C"/>
    <w:rsid w:val="00CD7D4C"/>
    <w:rsid w:val="00CE097D"/>
    <w:rsid w:val="00CE0989"/>
    <w:rsid w:val="00CE0BCC"/>
    <w:rsid w:val="00CE0BFC"/>
    <w:rsid w:val="00CE0F77"/>
    <w:rsid w:val="00CE12C0"/>
    <w:rsid w:val="00CE3AC3"/>
    <w:rsid w:val="00CE3E82"/>
    <w:rsid w:val="00CE4EBF"/>
    <w:rsid w:val="00CE5EE0"/>
    <w:rsid w:val="00CE6D47"/>
    <w:rsid w:val="00CE74C2"/>
    <w:rsid w:val="00CE7959"/>
    <w:rsid w:val="00CF07FB"/>
    <w:rsid w:val="00CF0F7B"/>
    <w:rsid w:val="00CF1218"/>
    <w:rsid w:val="00CF206D"/>
    <w:rsid w:val="00CF216E"/>
    <w:rsid w:val="00CF21EB"/>
    <w:rsid w:val="00CF2480"/>
    <w:rsid w:val="00CF2A9A"/>
    <w:rsid w:val="00CF2DC2"/>
    <w:rsid w:val="00CF3096"/>
    <w:rsid w:val="00CF3D27"/>
    <w:rsid w:val="00CF3FCA"/>
    <w:rsid w:val="00CF5337"/>
    <w:rsid w:val="00CF55FE"/>
    <w:rsid w:val="00CF60FD"/>
    <w:rsid w:val="00D00092"/>
    <w:rsid w:val="00D001BF"/>
    <w:rsid w:val="00D004FB"/>
    <w:rsid w:val="00D00964"/>
    <w:rsid w:val="00D009CA"/>
    <w:rsid w:val="00D00C43"/>
    <w:rsid w:val="00D0141C"/>
    <w:rsid w:val="00D01903"/>
    <w:rsid w:val="00D02273"/>
    <w:rsid w:val="00D02F51"/>
    <w:rsid w:val="00D056F7"/>
    <w:rsid w:val="00D0696E"/>
    <w:rsid w:val="00D06DF2"/>
    <w:rsid w:val="00D06F5A"/>
    <w:rsid w:val="00D07155"/>
    <w:rsid w:val="00D105FE"/>
    <w:rsid w:val="00D10F43"/>
    <w:rsid w:val="00D118D3"/>
    <w:rsid w:val="00D11C5D"/>
    <w:rsid w:val="00D11F9B"/>
    <w:rsid w:val="00D12C02"/>
    <w:rsid w:val="00D1354E"/>
    <w:rsid w:val="00D150A3"/>
    <w:rsid w:val="00D151A8"/>
    <w:rsid w:val="00D1588D"/>
    <w:rsid w:val="00D1620F"/>
    <w:rsid w:val="00D16797"/>
    <w:rsid w:val="00D16C87"/>
    <w:rsid w:val="00D171FF"/>
    <w:rsid w:val="00D17432"/>
    <w:rsid w:val="00D17BD1"/>
    <w:rsid w:val="00D205E5"/>
    <w:rsid w:val="00D2098B"/>
    <w:rsid w:val="00D20CA0"/>
    <w:rsid w:val="00D226CB"/>
    <w:rsid w:val="00D226E5"/>
    <w:rsid w:val="00D22D2F"/>
    <w:rsid w:val="00D2337F"/>
    <w:rsid w:val="00D23594"/>
    <w:rsid w:val="00D236B1"/>
    <w:rsid w:val="00D238EA"/>
    <w:rsid w:val="00D24F6D"/>
    <w:rsid w:val="00D2563E"/>
    <w:rsid w:val="00D25AF3"/>
    <w:rsid w:val="00D262AC"/>
    <w:rsid w:val="00D2691C"/>
    <w:rsid w:val="00D27640"/>
    <w:rsid w:val="00D27C94"/>
    <w:rsid w:val="00D308B2"/>
    <w:rsid w:val="00D30B9E"/>
    <w:rsid w:val="00D319A1"/>
    <w:rsid w:val="00D31C43"/>
    <w:rsid w:val="00D31E45"/>
    <w:rsid w:val="00D31F4C"/>
    <w:rsid w:val="00D3303E"/>
    <w:rsid w:val="00D3364C"/>
    <w:rsid w:val="00D336B0"/>
    <w:rsid w:val="00D33DA0"/>
    <w:rsid w:val="00D34AA3"/>
    <w:rsid w:val="00D34D7A"/>
    <w:rsid w:val="00D35102"/>
    <w:rsid w:val="00D352FD"/>
    <w:rsid w:val="00D3567F"/>
    <w:rsid w:val="00D35CD8"/>
    <w:rsid w:val="00D35DC9"/>
    <w:rsid w:val="00D35F99"/>
    <w:rsid w:val="00D36478"/>
    <w:rsid w:val="00D36491"/>
    <w:rsid w:val="00D367AB"/>
    <w:rsid w:val="00D37591"/>
    <w:rsid w:val="00D375FA"/>
    <w:rsid w:val="00D37B61"/>
    <w:rsid w:val="00D407FE"/>
    <w:rsid w:val="00D41169"/>
    <w:rsid w:val="00D41263"/>
    <w:rsid w:val="00D414EC"/>
    <w:rsid w:val="00D417A3"/>
    <w:rsid w:val="00D4241A"/>
    <w:rsid w:val="00D4293B"/>
    <w:rsid w:val="00D4326C"/>
    <w:rsid w:val="00D43581"/>
    <w:rsid w:val="00D43ADD"/>
    <w:rsid w:val="00D44956"/>
    <w:rsid w:val="00D453BA"/>
    <w:rsid w:val="00D46176"/>
    <w:rsid w:val="00D46A31"/>
    <w:rsid w:val="00D47CAF"/>
    <w:rsid w:val="00D50DE2"/>
    <w:rsid w:val="00D5120C"/>
    <w:rsid w:val="00D51274"/>
    <w:rsid w:val="00D5268F"/>
    <w:rsid w:val="00D528A8"/>
    <w:rsid w:val="00D52FD5"/>
    <w:rsid w:val="00D535F8"/>
    <w:rsid w:val="00D53709"/>
    <w:rsid w:val="00D544B0"/>
    <w:rsid w:val="00D54AD8"/>
    <w:rsid w:val="00D54B26"/>
    <w:rsid w:val="00D550F4"/>
    <w:rsid w:val="00D558A4"/>
    <w:rsid w:val="00D55FE3"/>
    <w:rsid w:val="00D56483"/>
    <w:rsid w:val="00D578AD"/>
    <w:rsid w:val="00D57B6A"/>
    <w:rsid w:val="00D57F66"/>
    <w:rsid w:val="00D60061"/>
    <w:rsid w:val="00D60253"/>
    <w:rsid w:val="00D624EF"/>
    <w:rsid w:val="00D62BCA"/>
    <w:rsid w:val="00D63CA3"/>
    <w:rsid w:val="00D63EBC"/>
    <w:rsid w:val="00D642E0"/>
    <w:rsid w:val="00D6431E"/>
    <w:rsid w:val="00D650CE"/>
    <w:rsid w:val="00D66476"/>
    <w:rsid w:val="00D66B29"/>
    <w:rsid w:val="00D7032D"/>
    <w:rsid w:val="00D7069F"/>
    <w:rsid w:val="00D70BA0"/>
    <w:rsid w:val="00D70D62"/>
    <w:rsid w:val="00D716C5"/>
    <w:rsid w:val="00D72F09"/>
    <w:rsid w:val="00D73220"/>
    <w:rsid w:val="00D737A8"/>
    <w:rsid w:val="00D7417C"/>
    <w:rsid w:val="00D74349"/>
    <w:rsid w:val="00D7456E"/>
    <w:rsid w:val="00D75615"/>
    <w:rsid w:val="00D757A0"/>
    <w:rsid w:val="00D75AE0"/>
    <w:rsid w:val="00D75B8B"/>
    <w:rsid w:val="00D760C4"/>
    <w:rsid w:val="00D76AE7"/>
    <w:rsid w:val="00D77670"/>
    <w:rsid w:val="00D80D0A"/>
    <w:rsid w:val="00D81810"/>
    <w:rsid w:val="00D81C44"/>
    <w:rsid w:val="00D8200C"/>
    <w:rsid w:val="00D82184"/>
    <w:rsid w:val="00D82910"/>
    <w:rsid w:val="00D833BC"/>
    <w:rsid w:val="00D83B79"/>
    <w:rsid w:val="00D83CDB"/>
    <w:rsid w:val="00D85C17"/>
    <w:rsid w:val="00D85D5A"/>
    <w:rsid w:val="00D85E87"/>
    <w:rsid w:val="00D863A6"/>
    <w:rsid w:val="00D865E4"/>
    <w:rsid w:val="00D86635"/>
    <w:rsid w:val="00D866DF"/>
    <w:rsid w:val="00D867CA"/>
    <w:rsid w:val="00D8772B"/>
    <w:rsid w:val="00D8778F"/>
    <w:rsid w:val="00D90DE7"/>
    <w:rsid w:val="00D91357"/>
    <w:rsid w:val="00D92D6F"/>
    <w:rsid w:val="00D9335F"/>
    <w:rsid w:val="00D939C7"/>
    <w:rsid w:val="00D93A76"/>
    <w:rsid w:val="00D93C49"/>
    <w:rsid w:val="00D93D3A"/>
    <w:rsid w:val="00D93E25"/>
    <w:rsid w:val="00D93F20"/>
    <w:rsid w:val="00D95AE6"/>
    <w:rsid w:val="00D965BD"/>
    <w:rsid w:val="00D9699C"/>
    <w:rsid w:val="00D97513"/>
    <w:rsid w:val="00D9775D"/>
    <w:rsid w:val="00D979B9"/>
    <w:rsid w:val="00D97B91"/>
    <w:rsid w:val="00DA0FD5"/>
    <w:rsid w:val="00DA1554"/>
    <w:rsid w:val="00DA1798"/>
    <w:rsid w:val="00DA1A67"/>
    <w:rsid w:val="00DA1BCC"/>
    <w:rsid w:val="00DA214E"/>
    <w:rsid w:val="00DA30C0"/>
    <w:rsid w:val="00DA3165"/>
    <w:rsid w:val="00DA371F"/>
    <w:rsid w:val="00DA3B71"/>
    <w:rsid w:val="00DA3EB1"/>
    <w:rsid w:val="00DA68D1"/>
    <w:rsid w:val="00DA6A9C"/>
    <w:rsid w:val="00DA7833"/>
    <w:rsid w:val="00DA7D49"/>
    <w:rsid w:val="00DB027C"/>
    <w:rsid w:val="00DB09C1"/>
    <w:rsid w:val="00DB0BDC"/>
    <w:rsid w:val="00DB1620"/>
    <w:rsid w:val="00DB1C92"/>
    <w:rsid w:val="00DB2614"/>
    <w:rsid w:val="00DB2631"/>
    <w:rsid w:val="00DB29CE"/>
    <w:rsid w:val="00DB2EFB"/>
    <w:rsid w:val="00DB309E"/>
    <w:rsid w:val="00DB375D"/>
    <w:rsid w:val="00DB38AC"/>
    <w:rsid w:val="00DB41C2"/>
    <w:rsid w:val="00DB427C"/>
    <w:rsid w:val="00DB44F6"/>
    <w:rsid w:val="00DB5601"/>
    <w:rsid w:val="00DB5A14"/>
    <w:rsid w:val="00DB5F63"/>
    <w:rsid w:val="00DB6450"/>
    <w:rsid w:val="00DB657D"/>
    <w:rsid w:val="00DB6F9E"/>
    <w:rsid w:val="00DB6FCA"/>
    <w:rsid w:val="00DB75B8"/>
    <w:rsid w:val="00DB7623"/>
    <w:rsid w:val="00DB791A"/>
    <w:rsid w:val="00DB7A8B"/>
    <w:rsid w:val="00DB7DA1"/>
    <w:rsid w:val="00DC0135"/>
    <w:rsid w:val="00DC04EF"/>
    <w:rsid w:val="00DC05F0"/>
    <w:rsid w:val="00DC0B91"/>
    <w:rsid w:val="00DC0C83"/>
    <w:rsid w:val="00DC30CE"/>
    <w:rsid w:val="00DC332C"/>
    <w:rsid w:val="00DC5C97"/>
    <w:rsid w:val="00DC678F"/>
    <w:rsid w:val="00DD045B"/>
    <w:rsid w:val="00DD0D01"/>
    <w:rsid w:val="00DD14A1"/>
    <w:rsid w:val="00DD1C65"/>
    <w:rsid w:val="00DD1E07"/>
    <w:rsid w:val="00DD25CE"/>
    <w:rsid w:val="00DD2A01"/>
    <w:rsid w:val="00DD2B50"/>
    <w:rsid w:val="00DD39DA"/>
    <w:rsid w:val="00DD3A66"/>
    <w:rsid w:val="00DD3DB3"/>
    <w:rsid w:val="00DD4134"/>
    <w:rsid w:val="00DD5B76"/>
    <w:rsid w:val="00DD5FD8"/>
    <w:rsid w:val="00DD66AA"/>
    <w:rsid w:val="00DD6B11"/>
    <w:rsid w:val="00DD6F87"/>
    <w:rsid w:val="00DD7637"/>
    <w:rsid w:val="00DD7BD2"/>
    <w:rsid w:val="00DD7EAC"/>
    <w:rsid w:val="00DE0C73"/>
    <w:rsid w:val="00DE0C79"/>
    <w:rsid w:val="00DE1757"/>
    <w:rsid w:val="00DE392F"/>
    <w:rsid w:val="00DE5177"/>
    <w:rsid w:val="00DE5857"/>
    <w:rsid w:val="00DE64D4"/>
    <w:rsid w:val="00DE68C7"/>
    <w:rsid w:val="00DE6A57"/>
    <w:rsid w:val="00DE6A6B"/>
    <w:rsid w:val="00DE6C97"/>
    <w:rsid w:val="00DE7931"/>
    <w:rsid w:val="00DF034F"/>
    <w:rsid w:val="00DF0C70"/>
    <w:rsid w:val="00DF1A89"/>
    <w:rsid w:val="00DF1E6B"/>
    <w:rsid w:val="00DF1EAA"/>
    <w:rsid w:val="00DF2513"/>
    <w:rsid w:val="00DF291E"/>
    <w:rsid w:val="00DF29B6"/>
    <w:rsid w:val="00DF3108"/>
    <w:rsid w:val="00DF3F00"/>
    <w:rsid w:val="00DF469F"/>
    <w:rsid w:val="00DF4E38"/>
    <w:rsid w:val="00DF51AA"/>
    <w:rsid w:val="00DF59AF"/>
    <w:rsid w:val="00DF5B50"/>
    <w:rsid w:val="00DF5C24"/>
    <w:rsid w:val="00DF6EC3"/>
    <w:rsid w:val="00DF7734"/>
    <w:rsid w:val="00E0038D"/>
    <w:rsid w:val="00E011E9"/>
    <w:rsid w:val="00E01754"/>
    <w:rsid w:val="00E018D9"/>
    <w:rsid w:val="00E022F6"/>
    <w:rsid w:val="00E02304"/>
    <w:rsid w:val="00E02F55"/>
    <w:rsid w:val="00E035E1"/>
    <w:rsid w:val="00E0389B"/>
    <w:rsid w:val="00E049EF"/>
    <w:rsid w:val="00E04B55"/>
    <w:rsid w:val="00E04CC2"/>
    <w:rsid w:val="00E04ECC"/>
    <w:rsid w:val="00E06860"/>
    <w:rsid w:val="00E06DE0"/>
    <w:rsid w:val="00E10857"/>
    <w:rsid w:val="00E10C00"/>
    <w:rsid w:val="00E10C26"/>
    <w:rsid w:val="00E1112E"/>
    <w:rsid w:val="00E1198E"/>
    <w:rsid w:val="00E12564"/>
    <w:rsid w:val="00E1281F"/>
    <w:rsid w:val="00E12AE5"/>
    <w:rsid w:val="00E132EE"/>
    <w:rsid w:val="00E1362C"/>
    <w:rsid w:val="00E13668"/>
    <w:rsid w:val="00E13DD9"/>
    <w:rsid w:val="00E13E3B"/>
    <w:rsid w:val="00E1510F"/>
    <w:rsid w:val="00E1578A"/>
    <w:rsid w:val="00E15919"/>
    <w:rsid w:val="00E15B63"/>
    <w:rsid w:val="00E15BFC"/>
    <w:rsid w:val="00E15EDC"/>
    <w:rsid w:val="00E17238"/>
    <w:rsid w:val="00E17611"/>
    <w:rsid w:val="00E20350"/>
    <w:rsid w:val="00E20CD5"/>
    <w:rsid w:val="00E21229"/>
    <w:rsid w:val="00E21355"/>
    <w:rsid w:val="00E2163B"/>
    <w:rsid w:val="00E21EF4"/>
    <w:rsid w:val="00E2292B"/>
    <w:rsid w:val="00E2331E"/>
    <w:rsid w:val="00E238CE"/>
    <w:rsid w:val="00E23E71"/>
    <w:rsid w:val="00E23EF8"/>
    <w:rsid w:val="00E26573"/>
    <w:rsid w:val="00E26A64"/>
    <w:rsid w:val="00E275E7"/>
    <w:rsid w:val="00E30670"/>
    <w:rsid w:val="00E309F9"/>
    <w:rsid w:val="00E30B38"/>
    <w:rsid w:val="00E30BD8"/>
    <w:rsid w:val="00E314F3"/>
    <w:rsid w:val="00E31A5C"/>
    <w:rsid w:val="00E31F87"/>
    <w:rsid w:val="00E32029"/>
    <w:rsid w:val="00E336E1"/>
    <w:rsid w:val="00E336EB"/>
    <w:rsid w:val="00E341F4"/>
    <w:rsid w:val="00E34255"/>
    <w:rsid w:val="00E344B2"/>
    <w:rsid w:val="00E34F6A"/>
    <w:rsid w:val="00E3520A"/>
    <w:rsid w:val="00E35239"/>
    <w:rsid w:val="00E3540C"/>
    <w:rsid w:val="00E35BDA"/>
    <w:rsid w:val="00E360BA"/>
    <w:rsid w:val="00E371E8"/>
    <w:rsid w:val="00E37C25"/>
    <w:rsid w:val="00E409BF"/>
    <w:rsid w:val="00E40A24"/>
    <w:rsid w:val="00E41302"/>
    <w:rsid w:val="00E417AD"/>
    <w:rsid w:val="00E419D8"/>
    <w:rsid w:val="00E42480"/>
    <w:rsid w:val="00E43383"/>
    <w:rsid w:val="00E4419B"/>
    <w:rsid w:val="00E441D0"/>
    <w:rsid w:val="00E44272"/>
    <w:rsid w:val="00E44D1D"/>
    <w:rsid w:val="00E455AA"/>
    <w:rsid w:val="00E45AC2"/>
    <w:rsid w:val="00E45D6C"/>
    <w:rsid w:val="00E461F0"/>
    <w:rsid w:val="00E503EE"/>
    <w:rsid w:val="00E50486"/>
    <w:rsid w:val="00E51379"/>
    <w:rsid w:val="00E513F6"/>
    <w:rsid w:val="00E518D5"/>
    <w:rsid w:val="00E51E08"/>
    <w:rsid w:val="00E52D7E"/>
    <w:rsid w:val="00E53B2D"/>
    <w:rsid w:val="00E53FBE"/>
    <w:rsid w:val="00E54D5A"/>
    <w:rsid w:val="00E555ED"/>
    <w:rsid w:val="00E55DF7"/>
    <w:rsid w:val="00E56243"/>
    <w:rsid w:val="00E5756C"/>
    <w:rsid w:val="00E57842"/>
    <w:rsid w:val="00E6027C"/>
    <w:rsid w:val="00E60707"/>
    <w:rsid w:val="00E60E00"/>
    <w:rsid w:val="00E61ED6"/>
    <w:rsid w:val="00E620C7"/>
    <w:rsid w:val="00E63ED0"/>
    <w:rsid w:val="00E646EF"/>
    <w:rsid w:val="00E64B93"/>
    <w:rsid w:val="00E64C59"/>
    <w:rsid w:val="00E6552A"/>
    <w:rsid w:val="00E661A1"/>
    <w:rsid w:val="00E6679F"/>
    <w:rsid w:val="00E67095"/>
    <w:rsid w:val="00E672F2"/>
    <w:rsid w:val="00E675B8"/>
    <w:rsid w:val="00E67A07"/>
    <w:rsid w:val="00E67E5F"/>
    <w:rsid w:val="00E70205"/>
    <w:rsid w:val="00E703FB"/>
    <w:rsid w:val="00E70C91"/>
    <w:rsid w:val="00E70F38"/>
    <w:rsid w:val="00E7123D"/>
    <w:rsid w:val="00E71C6A"/>
    <w:rsid w:val="00E72797"/>
    <w:rsid w:val="00E72B2E"/>
    <w:rsid w:val="00E733E7"/>
    <w:rsid w:val="00E73578"/>
    <w:rsid w:val="00E73B04"/>
    <w:rsid w:val="00E73CF3"/>
    <w:rsid w:val="00E73EA9"/>
    <w:rsid w:val="00E73EDE"/>
    <w:rsid w:val="00E74909"/>
    <w:rsid w:val="00E755C3"/>
    <w:rsid w:val="00E75C34"/>
    <w:rsid w:val="00E761AD"/>
    <w:rsid w:val="00E76703"/>
    <w:rsid w:val="00E769C5"/>
    <w:rsid w:val="00E77C6C"/>
    <w:rsid w:val="00E800AD"/>
    <w:rsid w:val="00E802D9"/>
    <w:rsid w:val="00E8096F"/>
    <w:rsid w:val="00E80C27"/>
    <w:rsid w:val="00E81656"/>
    <w:rsid w:val="00E81E0D"/>
    <w:rsid w:val="00E823D0"/>
    <w:rsid w:val="00E8247E"/>
    <w:rsid w:val="00E82578"/>
    <w:rsid w:val="00E836CF"/>
    <w:rsid w:val="00E83856"/>
    <w:rsid w:val="00E83CED"/>
    <w:rsid w:val="00E83DFE"/>
    <w:rsid w:val="00E84874"/>
    <w:rsid w:val="00E84933"/>
    <w:rsid w:val="00E84CB5"/>
    <w:rsid w:val="00E84D33"/>
    <w:rsid w:val="00E85164"/>
    <w:rsid w:val="00E85417"/>
    <w:rsid w:val="00E85F35"/>
    <w:rsid w:val="00E86441"/>
    <w:rsid w:val="00E864F8"/>
    <w:rsid w:val="00E86C6D"/>
    <w:rsid w:val="00E86CED"/>
    <w:rsid w:val="00E87463"/>
    <w:rsid w:val="00E87A5D"/>
    <w:rsid w:val="00E908A9"/>
    <w:rsid w:val="00E90FC3"/>
    <w:rsid w:val="00E91428"/>
    <w:rsid w:val="00E91760"/>
    <w:rsid w:val="00E9177F"/>
    <w:rsid w:val="00E91F2C"/>
    <w:rsid w:val="00E9257A"/>
    <w:rsid w:val="00E93B78"/>
    <w:rsid w:val="00E94107"/>
    <w:rsid w:val="00E9412F"/>
    <w:rsid w:val="00E94301"/>
    <w:rsid w:val="00E94554"/>
    <w:rsid w:val="00E95B34"/>
    <w:rsid w:val="00E95F66"/>
    <w:rsid w:val="00E96384"/>
    <w:rsid w:val="00E969C0"/>
    <w:rsid w:val="00E96A8E"/>
    <w:rsid w:val="00E96AF5"/>
    <w:rsid w:val="00E975DB"/>
    <w:rsid w:val="00E97963"/>
    <w:rsid w:val="00EA06F5"/>
    <w:rsid w:val="00EA0DF9"/>
    <w:rsid w:val="00EA1200"/>
    <w:rsid w:val="00EA28EF"/>
    <w:rsid w:val="00EA3510"/>
    <w:rsid w:val="00EA3EA1"/>
    <w:rsid w:val="00EA46B2"/>
    <w:rsid w:val="00EA5341"/>
    <w:rsid w:val="00EA56D7"/>
    <w:rsid w:val="00EA58F3"/>
    <w:rsid w:val="00EA6963"/>
    <w:rsid w:val="00EA6AFB"/>
    <w:rsid w:val="00EB03D3"/>
    <w:rsid w:val="00EB1174"/>
    <w:rsid w:val="00EB1290"/>
    <w:rsid w:val="00EB2107"/>
    <w:rsid w:val="00EB3D52"/>
    <w:rsid w:val="00EB41DF"/>
    <w:rsid w:val="00EB45B2"/>
    <w:rsid w:val="00EB4982"/>
    <w:rsid w:val="00EB4FBD"/>
    <w:rsid w:val="00EB541B"/>
    <w:rsid w:val="00EB548C"/>
    <w:rsid w:val="00EB61B3"/>
    <w:rsid w:val="00EB753F"/>
    <w:rsid w:val="00EB798C"/>
    <w:rsid w:val="00EB7997"/>
    <w:rsid w:val="00EB7EFB"/>
    <w:rsid w:val="00EC09F1"/>
    <w:rsid w:val="00EC0C78"/>
    <w:rsid w:val="00EC118E"/>
    <w:rsid w:val="00EC3D03"/>
    <w:rsid w:val="00EC3F20"/>
    <w:rsid w:val="00EC4ED8"/>
    <w:rsid w:val="00EC541F"/>
    <w:rsid w:val="00EC5579"/>
    <w:rsid w:val="00EC5D4B"/>
    <w:rsid w:val="00EC6364"/>
    <w:rsid w:val="00EC6706"/>
    <w:rsid w:val="00EC694D"/>
    <w:rsid w:val="00EC6CC3"/>
    <w:rsid w:val="00EC6CD2"/>
    <w:rsid w:val="00EC6F75"/>
    <w:rsid w:val="00EC7088"/>
    <w:rsid w:val="00EC7262"/>
    <w:rsid w:val="00ED0021"/>
    <w:rsid w:val="00ED1284"/>
    <w:rsid w:val="00ED1447"/>
    <w:rsid w:val="00ED1D9D"/>
    <w:rsid w:val="00ED1F47"/>
    <w:rsid w:val="00ED1F7E"/>
    <w:rsid w:val="00ED2045"/>
    <w:rsid w:val="00ED2A24"/>
    <w:rsid w:val="00ED2B91"/>
    <w:rsid w:val="00ED3A0A"/>
    <w:rsid w:val="00ED3EFA"/>
    <w:rsid w:val="00ED5D97"/>
    <w:rsid w:val="00ED6995"/>
    <w:rsid w:val="00ED6A33"/>
    <w:rsid w:val="00ED6C3C"/>
    <w:rsid w:val="00ED7B06"/>
    <w:rsid w:val="00ED7D78"/>
    <w:rsid w:val="00EE0297"/>
    <w:rsid w:val="00EE16C0"/>
    <w:rsid w:val="00EE27C4"/>
    <w:rsid w:val="00EE2DD9"/>
    <w:rsid w:val="00EE3359"/>
    <w:rsid w:val="00EE65E3"/>
    <w:rsid w:val="00EE661C"/>
    <w:rsid w:val="00EE6E6E"/>
    <w:rsid w:val="00EE71D6"/>
    <w:rsid w:val="00EE7C7F"/>
    <w:rsid w:val="00EE7D80"/>
    <w:rsid w:val="00EF03E6"/>
    <w:rsid w:val="00EF11A0"/>
    <w:rsid w:val="00EF1377"/>
    <w:rsid w:val="00EF16A1"/>
    <w:rsid w:val="00EF1B67"/>
    <w:rsid w:val="00EF1D5B"/>
    <w:rsid w:val="00EF1D73"/>
    <w:rsid w:val="00EF2A05"/>
    <w:rsid w:val="00EF2D0D"/>
    <w:rsid w:val="00EF2F1D"/>
    <w:rsid w:val="00EF356C"/>
    <w:rsid w:val="00EF3D64"/>
    <w:rsid w:val="00EF4EE5"/>
    <w:rsid w:val="00EF5140"/>
    <w:rsid w:val="00EF5C15"/>
    <w:rsid w:val="00EF615B"/>
    <w:rsid w:val="00EF6790"/>
    <w:rsid w:val="00EF681A"/>
    <w:rsid w:val="00EF6FCD"/>
    <w:rsid w:val="00EF7039"/>
    <w:rsid w:val="00EF7049"/>
    <w:rsid w:val="00F00029"/>
    <w:rsid w:val="00F00093"/>
    <w:rsid w:val="00F01BE4"/>
    <w:rsid w:val="00F026A9"/>
    <w:rsid w:val="00F02F63"/>
    <w:rsid w:val="00F03D8F"/>
    <w:rsid w:val="00F046C5"/>
    <w:rsid w:val="00F048E8"/>
    <w:rsid w:val="00F05018"/>
    <w:rsid w:val="00F057F7"/>
    <w:rsid w:val="00F0594E"/>
    <w:rsid w:val="00F059FB"/>
    <w:rsid w:val="00F05BE5"/>
    <w:rsid w:val="00F0604B"/>
    <w:rsid w:val="00F06346"/>
    <w:rsid w:val="00F10A6A"/>
    <w:rsid w:val="00F10B32"/>
    <w:rsid w:val="00F11935"/>
    <w:rsid w:val="00F12041"/>
    <w:rsid w:val="00F129B4"/>
    <w:rsid w:val="00F12E84"/>
    <w:rsid w:val="00F1445E"/>
    <w:rsid w:val="00F144A9"/>
    <w:rsid w:val="00F15078"/>
    <w:rsid w:val="00F15090"/>
    <w:rsid w:val="00F151B1"/>
    <w:rsid w:val="00F15EF5"/>
    <w:rsid w:val="00F1604C"/>
    <w:rsid w:val="00F16E39"/>
    <w:rsid w:val="00F17873"/>
    <w:rsid w:val="00F209DD"/>
    <w:rsid w:val="00F20D35"/>
    <w:rsid w:val="00F213DC"/>
    <w:rsid w:val="00F23318"/>
    <w:rsid w:val="00F233FD"/>
    <w:rsid w:val="00F23959"/>
    <w:rsid w:val="00F23E63"/>
    <w:rsid w:val="00F24C51"/>
    <w:rsid w:val="00F24EDF"/>
    <w:rsid w:val="00F267BD"/>
    <w:rsid w:val="00F26BC3"/>
    <w:rsid w:val="00F26C81"/>
    <w:rsid w:val="00F2730B"/>
    <w:rsid w:val="00F277A0"/>
    <w:rsid w:val="00F27C28"/>
    <w:rsid w:val="00F30201"/>
    <w:rsid w:val="00F30F98"/>
    <w:rsid w:val="00F31120"/>
    <w:rsid w:val="00F313C0"/>
    <w:rsid w:val="00F31ACD"/>
    <w:rsid w:val="00F31EE5"/>
    <w:rsid w:val="00F327C1"/>
    <w:rsid w:val="00F32AE2"/>
    <w:rsid w:val="00F32B65"/>
    <w:rsid w:val="00F3383F"/>
    <w:rsid w:val="00F338BF"/>
    <w:rsid w:val="00F34560"/>
    <w:rsid w:val="00F349FD"/>
    <w:rsid w:val="00F34AD9"/>
    <w:rsid w:val="00F35ED5"/>
    <w:rsid w:val="00F35FA4"/>
    <w:rsid w:val="00F366E7"/>
    <w:rsid w:val="00F3692C"/>
    <w:rsid w:val="00F36CD2"/>
    <w:rsid w:val="00F36D84"/>
    <w:rsid w:val="00F372FC"/>
    <w:rsid w:val="00F37477"/>
    <w:rsid w:val="00F377FD"/>
    <w:rsid w:val="00F40715"/>
    <w:rsid w:val="00F41B79"/>
    <w:rsid w:val="00F420F8"/>
    <w:rsid w:val="00F4382F"/>
    <w:rsid w:val="00F439BD"/>
    <w:rsid w:val="00F45425"/>
    <w:rsid w:val="00F4559F"/>
    <w:rsid w:val="00F4624A"/>
    <w:rsid w:val="00F4652B"/>
    <w:rsid w:val="00F46C5B"/>
    <w:rsid w:val="00F470F1"/>
    <w:rsid w:val="00F47522"/>
    <w:rsid w:val="00F50E09"/>
    <w:rsid w:val="00F514D6"/>
    <w:rsid w:val="00F51677"/>
    <w:rsid w:val="00F52253"/>
    <w:rsid w:val="00F534E3"/>
    <w:rsid w:val="00F53596"/>
    <w:rsid w:val="00F55EBE"/>
    <w:rsid w:val="00F56166"/>
    <w:rsid w:val="00F562AE"/>
    <w:rsid w:val="00F569E7"/>
    <w:rsid w:val="00F56B91"/>
    <w:rsid w:val="00F574E5"/>
    <w:rsid w:val="00F5750D"/>
    <w:rsid w:val="00F60009"/>
    <w:rsid w:val="00F605A4"/>
    <w:rsid w:val="00F60911"/>
    <w:rsid w:val="00F61D15"/>
    <w:rsid w:val="00F61F40"/>
    <w:rsid w:val="00F63336"/>
    <w:rsid w:val="00F638C1"/>
    <w:rsid w:val="00F639B3"/>
    <w:rsid w:val="00F641AC"/>
    <w:rsid w:val="00F65239"/>
    <w:rsid w:val="00F653D1"/>
    <w:rsid w:val="00F65511"/>
    <w:rsid w:val="00F671E8"/>
    <w:rsid w:val="00F703D0"/>
    <w:rsid w:val="00F70A5D"/>
    <w:rsid w:val="00F71207"/>
    <w:rsid w:val="00F71262"/>
    <w:rsid w:val="00F718F6"/>
    <w:rsid w:val="00F71D7D"/>
    <w:rsid w:val="00F71E6E"/>
    <w:rsid w:val="00F72588"/>
    <w:rsid w:val="00F734EF"/>
    <w:rsid w:val="00F734F4"/>
    <w:rsid w:val="00F73A4C"/>
    <w:rsid w:val="00F740FB"/>
    <w:rsid w:val="00F74CE9"/>
    <w:rsid w:val="00F75A60"/>
    <w:rsid w:val="00F75A8A"/>
    <w:rsid w:val="00F76118"/>
    <w:rsid w:val="00F76CDD"/>
    <w:rsid w:val="00F76E79"/>
    <w:rsid w:val="00F77112"/>
    <w:rsid w:val="00F77212"/>
    <w:rsid w:val="00F77257"/>
    <w:rsid w:val="00F77D73"/>
    <w:rsid w:val="00F81365"/>
    <w:rsid w:val="00F81B1A"/>
    <w:rsid w:val="00F81EBE"/>
    <w:rsid w:val="00F820D6"/>
    <w:rsid w:val="00F82182"/>
    <w:rsid w:val="00F82803"/>
    <w:rsid w:val="00F82866"/>
    <w:rsid w:val="00F8318A"/>
    <w:rsid w:val="00F83572"/>
    <w:rsid w:val="00F836B2"/>
    <w:rsid w:val="00F83ACB"/>
    <w:rsid w:val="00F83C52"/>
    <w:rsid w:val="00F84AED"/>
    <w:rsid w:val="00F852E4"/>
    <w:rsid w:val="00F85688"/>
    <w:rsid w:val="00F8678A"/>
    <w:rsid w:val="00F86846"/>
    <w:rsid w:val="00F86FEE"/>
    <w:rsid w:val="00F87231"/>
    <w:rsid w:val="00F87930"/>
    <w:rsid w:val="00F87B06"/>
    <w:rsid w:val="00F90240"/>
    <w:rsid w:val="00F90257"/>
    <w:rsid w:val="00F90B12"/>
    <w:rsid w:val="00F9139C"/>
    <w:rsid w:val="00F918D4"/>
    <w:rsid w:val="00F91B70"/>
    <w:rsid w:val="00F9326D"/>
    <w:rsid w:val="00F9360D"/>
    <w:rsid w:val="00F93B39"/>
    <w:rsid w:val="00F9473E"/>
    <w:rsid w:val="00F948EE"/>
    <w:rsid w:val="00F94EBA"/>
    <w:rsid w:val="00F95F5E"/>
    <w:rsid w:val="00F9645E"/>
    <w:rsid w:val="00F967F4"/>
    <w:rsid w:val="00F96C63"/>
    <w:rsid w:val="00F97A41"/>
    <w:rsid w:val="00F97D4B"/>
    <w:rsid w:val="00FA083B"/>
    <w:rsid w:val="00FA0D36"/>
    <w:rsid w:val="00FA1205"/>
    <w:rsid w:val="00FA1BE2"/>
    <w:rsid w:val="00FA2653"/>
    <w:rsid w:val="00FA287F"/>
    <w:rsid w:val="00FA2E96"/>
    <w:rsid w:val="00FA303D"/>
    <w:rsid w:val="00FA30CF"/>
    <w:rsid w:val="00FA350B"/>
    <w:rsid w:val="00FA354E"/>
    <w:rsid w:val="00FA388D"/>
    <w:rsid w:val="00FA38EB"/>
    <w:rsid w:val="00FA41B9"/>
    <w:rsid w:val="00FA4239"/>
    <w:rsid w:val="00FA4986"/>
    <w:rsid w:val="00FA51C4"/>
    <w:rsid w:val="00FA58F9"/>
    <w:rsid w:val="00FA6069"/>
    <w:rsid w:val="00FA76D5"/>
    <w:rsid w:val="00FB0A35"/>
    <w:rsid w:val="00FB119F"/>
    <w:rsid w:val="00FB2D2F"/>
    <w:rsid w:val="00FB35FA"/>
    <w:rsid w:val="00FB4209"/>
    <w:rsid w:val="00FB5C35"/>
    <w:rsid w:val="00FC008D"/>
    <w:rsid w:val="00FC08C4"/>
    <w:rsid w:val="00FC13E1"/>
    <w:rsid w:val="00FC1917"/>
    <w:rsid w:val="00FC1BE5"/>
    <w:rsid w:val="00FC2B8E"/>
    <w:rsid w:val="00FC2F53"/>
    <w:rsid w:val="00FC3AAB"/>
    <w:rsid w:val="00FC4631"/>
    <w:rsid w:val="00FC4CA7"/>
    <w:rsid w:val="00FC4F8A"/>
    <w:rsid w:val="00FC5415"/>
    <w:rsid w:val="00FC59ED"/>
    <w:rsid w:val="00FC5CAF"/>
    <w:rsid w:val="00FC5D1D"/>
    <w:rsid w:val="00FC5FE1"/>
    <w:rsid w:val="00FC6B20"/>
    <w:rsid w:val="00FC6F40"/>
    <w:rsid w:val="00FD0277"/>
    <w:rsid w:val="00FD06F2"/>
    <w:rsid w:val="00FD0FB6"/>
    <w:rsid w:val="00FD1126"/>
    <w:rsid w:val="00FD15D4"/>
    <w:rsid w:val="00FD1675"/>
    <w:rsid w:val="00FD1B89"/>
    <w:rsid w:val="00FD2F31"/>
    <w:rsid w:val="00FD2FF5"/>
    <w:rsid w:val="00FD3AC7"/>
    <w:rsid w:val="00FD3B5E"/>
    <w:rsid w:val="00FD3E3E"/>
    <w:rsid w:val="00FD3F88"/>
    <w:rsid w:val="00FD4090"/>
    <w:rsid w:val="00FD455E"/>
    <w:rsid w:val="00FD5168"/>
    <w:rsid w:val="00FD6074"/>
    <w:rsid w:val="00FD6FA5"/>
    <w:rsid w:val="00FD7D63"/>
    <w:rsid w:val="00FE0413"/>
    <w:rsid w:val="00FE140D"/>
    <w:rsid w:val="00FE142F"/>
    <w:rsid w:val="00FE1AF6"/>
    <w:rsid w:val="00FE1F7B"/>
    <w:rsid w:val="00FE2206"/>
    <w:rsid w:val="00FE2259"/>
    <w:rsid w:val="00FE23D7"/>
    <w:rsid w:val="00FE2441"/>
    <w:rsid w:val="00FE24DD"/>
    <w:rsid w:val="00FE300B"/>
    <w:rsid w:val="00FE3535"/>
    <w:rsid w:val="00FE37A0"/>
    <w:rsid w:val="00FE3BCB"/>
    <w:rsid w:val="00FE4287"/>
    <w:rsid w:val="00FE4965"/>
    <w:rsid w:val="00FE504E"/>
    <w:rsid w:val="00FE5DDB"/>
    <w:rsid w:val="00FE67C2"/>
    <w:rsid w:val="00FE6D9E"/>
    <w:rsid w:val="00FE74FA"/>
    <w:rsid w:val="00FE7729"/>
    <w:rsid w:val="00FE7D29"/>
    <w:rsid w:val="00FF063E"/>
    <w:rsid w:val="00FF1A83"/>
    <w:rsid w:val="00FF1AD3"/>
    <w:rsid w:val="00FF1DB5"/>
    <w:rsid w:val="00FF2827"/>
    <w:rsid w:val="00FF2AE0"/>
    <w:rsid w:val="00FF488A"/>
    <w:rsid w:val="00FF50EF"/>
    <w:rsid w:val="00FF5458"/>
    <w:rsid w:val="00FF56C2"/>
    <w:rsid w:val="00FF694C"/>
    <w:rsid w:val="00FF6950"/>
    <w:rsid w:val="00FF726B"/>
    <w:rsid w:val="00FF76B7"/>
    <w:rsid w:val="00FF7972"/>
  </w:rsids>
  <m:mathPr>
    <m:mathFont m:val="Cambria Math"/>
    <m:brkBin m:val="before"/>
    <m:brkBinSub m:val="--"/>
    <m:smallFrac m:val="0"/>
    <m:dispDef/>
    <m:lMargin m:val="0"/>
    <m:rMargin m:val="0"/>
    <m:defJc m:val="centerGroup"/>
    <m:wrapIndent m:val="1440"/>
    <m:intLim m:val="subSup"/>
    <m:naryLim m:val="undOvr"/>
  </m:mathPr>
  <w:themeFontLang w:val="sk-SK"/>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026"/>
    <o:shapelayout v:ext="edit">
      <o:idmap v:ext="edit" data="1"/>
    </o:shapelayout>
  </w:shapeDefaults>
  <w:decimalSymbol w:val=","/>
  <w:listSeparator w:val=";"/>
  <w14:defaultImageDpi w14:val="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sk-SK" w:eastAsia="sk-SK" w:bidi="ar-SA"/>
      </w:rPr>
    </w:rPrDefault>
    <w:pPrDefault/>
  </w:docDefaults>
  <w:latentStyles w:defLockedState="0" w:defUIPriority="99" w:defSemiHidden="1" w:defUnhideWhenUsed="0" w:defQFormat="0" w:count="267">
    <w:lsdException w:name="Normal" w:semiHidden="0" w:uiPriority="0" w:qFormat="1"/>
    <w:lsdException w:name="heading 1" w:semiHidden="0" w:qFormat="1"/>
    <w:lsdException w:name="heading 2" w:semiHidden="0" w:qFormat="1"/>
    <w:lsdException w:name="heading 3" w:semiHidden="0" w:qFormat="1"/>
    <w:lsdException w:name="heading 4" w:semiHidden="0" w:qFormat="1"/>
    <w:lsdException w:name="heading 5" w:semiHidden="0" w:qFormat="1"/>
    <w:lsdException w:name="heading 6" w:semiHidden="0" w:qFormat="1"/>
    <w:lsdException w:name="heading 7" w:semiHidden="0" w:qFormat="1"/>
    <w:lsdException w:name="heading 8" w:semiHidden="0" w:qFormat="1"/>
    <w:lsdException w:name="heading 9" w:semiHidden="0" w:qFormat="1"/>
    <w:lsdException w:name="index 1" w:unhideWhenUsed="1"/>
    <w:lsdException w:name="index 2" w:unhideWhenUsed="1"/>
    <w:lsdException w:name="index 3" w:unhideWhenUsed="1"/>
    <w:lsdException w:name="index 4" w:unhideWhenUsed="1"/>
    <w:lsdException w:name="index 5" w:unhideWhenUsed="1"/>
    <w:lsdException w:name="index 6" w:unhideWhenUsed="1"/>
    <w:lsdException w:name="index 7" w:unhideWhenUsed="1"/>
    <w:lsdException w:name="index 8" w:unhideWhenUsed="1"/>
    <w:lsdException w:name="index 9" w:unhideWhenUsed="1"/>
    <w:lsdException w:name="toc 1" w:uiPriority="39"/>
    <w:lsdException w:name="toc 2" w:uiPriority="39"/>
    <w:lsdException w:name="toc 3" w:uiPriority="39"/>
    <w:lsdException w:name="toc 4" w:uiPriority="39"/>
    <w:lsdException w:name="toc 6" w:uiPriority="39" w:unhideWhenUsed="1"/>
    <w:lsdException w:name="toc 7" w:uiPriority="39" w:unhideWhenUsed="1"/>
    <w:lsdException w:name="toc 9" w:uiPriority="39" w:unhideWhenUsed="1"/>
    <w:lsdException w:name="Normal Indent" w:unhideWhenUsed="1"/>
    <w:lsdException w:name="index heading" w:unhideWhenUsed="1"/>
    <w:lsdException w:name="caption" w:semiHidden="0" w:uiPriority="35" w:qFormat="1"/>
    <w:lsdException w:name="envelope address" w:unhideWhenUsed="1"/>
    <w:lsdException w:name="envelope return" w:unhideWhenUsed="1"/>
    <w:lsdException w:name="line number" w:unhideWhenUsed="1"/>
    <w:lsdException w:name="endnote reference" w:unhideWhenUsed="1"/>
    <w:lsdException w:name="endnote text" w:unhideWhenUsed="1"/>
    <w:lsdException w:name="table of authorities" w:unhideWhenUsed="1"/>
    <w:lsdException w:name="macro" w:unhideWhenUsed="1"/>
    <w:lsdException w:name="toa heading" w:unhideWhenUsed="1"/>
    <w:lsdException w:name="List" w:unhideWhenUsed="1"/>
    <w:lsdException w:name="List Bullet" w:unhideWhenUsed="1"/>
    <w:lsdException w:name="List Number" w:unhideWhenUsed="1"/>
    <w:lsdException w:name="List 2" w:unhideWhenUsed="1"/>
    <w:lsdException w:name="List 3" w:unhideWhenUsed="1"/>
    <w:lsdException w:name="List 4" w:unhideWhenUsed="1"/>
    <w:lsdException w:name="List 5" w:unhideWhenUsed="1"/>
    <w:lsdException w:name="List Bullet 2" w:unhideWhenUsed="1"/>
    <w:lsdException w:name="List Bullet 3" w:unhideWhenUsed="1"/>
    <w:lsdException w:name="List Bullet 4" w:unhideWhenUsed="1"/>
    <w:lsdException w:name="List Bullet 5" w:unhideWhenUsed="1"/>
    <w:lsdException w:name="List Number 2" w:unhideWhenUsed="1"/>
    <w:lsdException w:name="List Number 3" w:unhideWhenUsed="1"/>
    <w:lsdException w:name="List Number 4" w:unhideWhenUsed="1"/>
    <w:lsdException w:name="List Number 5" w:unhideWhenUsed="1"/>
    <w:lsdException w:name="Title" w:semiHidden="0" w:uiPriority="10" w:qFormat="1"/>
    <w:lsdException w:name="Closing" w:unhideWhenUsed="1"/>
    <w:lsdException w:name="Signature" w:unhideWhenUsed="1"/>
    <w:lsdException w:name="Body Text" w:unhideWhenUsed="1"/>
    <w:lsdException w:name="Body Text Indent" w:unhideWhenUsed="1"/>
    <w:lsdException w:name="List Continue" w:unhideWhenUsed="1"/>
    <w:lsdException w:name="List Continue 2" w:unhideWhenUsed="1"/>
    <w:lsdException w:name="List Continue 3" w:unhideWhenUsed="1"/>
    <w:lsdException w:name="List Continue 4" w:unhideWhenUsed="1"/>
    <w:lsdException w:name="List Continue 5" w:unhideWhenUsed="1"/>
    <w:lsdException w:name="Message Header" w:unhideWhenUsed="1"/>
    <w:lsdException w:name="Subtitle" w:semiHidden="0" w:uiPriority="11" w:qFormat="1"/>
    <w:lsdException w:name="Salutation" w:unhideWhenUsed="1"/>
    <w:lsdException w:name="Date" w:unhideWhenUsed="1"/>
    <w:lsdException w:name="Body Text First Indent" w:unhideWhenUsed="1"/>
    <w:lsdException w:name="Body Text First Indent 2" w:unhideWhenUsed="1"/>
    <w:lsdException w:name="Note Heading" w:unhideWhenUsed="1"/>
    <w:lsdException w:name="Body Text 2" w:unhideWhenUsed="1"/>
    <w:lsdException w:name="Body Text Indent 2" w:unhideWhenUsed="1"/>
    <w:lsdException w:name="Body Text Indent 3" w:unhideWhenUsed="1"/>
    <w:lsdException w:name="Block Text" w:unhideWhenUsed="1"/>
    <w:lsdException w:name="Strong" w:semiHidden="0" w:uiPriority="22" w:qFormat="1"/>
    <w:lsdException w:name="Emphasis" w:semiHidden="0" w:uiPriority="20" w:qFormat="1"/>
    <w:lsdException w:name="E-mail Signature" w:unhideWhenUsed="1"/>
    <w:lsdException w:name="HTML Top of Form" w:unhideWhenUsed="1"/>
    <w:lsdException w:name="HTML Bottom of Form" w:unhideWhenUsed="1"/>
    <w:lsdException w:name="Normal (Web)" w:unhideWhenUsed="1"/>
    <w:lsdException w:name="HTML Acronym" w:unhideWhenUsed="1"/>
    <w:lsdException w:name="HTML Address" w:unhideWhenUsed="1"/>
    <w:lsdException w:name="HTML Cite" w:unhideWhenUsed="1"/>
    <w:lsdException w:name="HTML Code" w:unhideWhenUsed="1"/>
    <w:lsdException w:name="HTML Definition" w:unhideWhenUsed="1"/>
    <w:lsdException w:name="HTML Keyboard" w:unhideWhenUsed="1"/>
    <w:lsdException w:name="HTML Preformatted" w:unhideWhenUsed="1"/>
    <w:lsdException w:name="HTML Sample" w:unhideWhenUsed="1"/>
    <w:lsdException w:name="HTML Typewriter" w:unhideWhenUsed="1"/>
    <w:lsdException w:name="HTML Variable" w:unhideWhenUsed="1"/>
    <w:lsdException w:name="Normal Table" w:unhideWhenUsed="1"/>
    <w:lsdException w:name="No List" w:unhideWhenUsed="1"/>
    <w:lsdException w:name="Outline List 1" w:unhideWhenUsed="1"/>
    <w:lsdException w:name="Outline List 2" w:unhideWhenUsed="1"/>
    <w:lsdException w:name="Outline List 3" w:unhideWhenUsed="1"/>
    <w:lsdException w:name="Table Simple 1" w:unhideWhenUsed="1"/>
    <w:lsdException w:name="Table Simple 2" w:unhideWhenUsed="1"/>
    <w:lsdException w:name="Table Simple 3" w:unhideWhenUsed="1"/>
    <w:lsdException w:name="Table Classic 1" w:unhideWhenUsed="1"/>
    <w:lsdException w:name="Table Classic 2" w:unhideWhenUsed="1"/>
    <w:lsdException w:name="Table Classic 3" w:unhideWhenUsed="1"/>
    <w:lsdException w:name="Table Classic 4" w:unhideWhenUsed="1"/>
    <w:lsdException w:name="Table Colorful 1" w:unhideWhenUsed="1"/>
    <w:lsdException w:name="Table Colorful 2" w:unhideWhenUsed="1"/>
    <w:lsdException w:name="Table Colorful 3" w:unhideWhenUsed="1"/>
    <w:lsdException w:name="Table Columns 1" w:unhideWhenUsed="1"/>
    <w:lsdException w:name="Table Columns 2" w:unhideWhenUsed="1"/>
    <w:lsdException w:name="Table Columns 3" w:unhideWhenUsed="1"/>
    <w:lsdException w:name="Table Columns 4" w:unhideWhenUsed="1"/>
    <w:lsdException w:name="Table Columns 5" w:unhideWhenUsed="1"/>
    <w:lsdException w:name="Table Grid 1" w:unhideWhenUsed="1"/>
    <w:lsdException w:name="Table Grid 2" w:unhideWhenUsed="1"/>
    <w:lsdException w:name="Table Grid 3" w:unhideWhenUsed="1"/>
    <w:lsdException w:name="Table Grid 4" w:unhideWhenUsed="1"/>
    <w:lsdException w:name="Table Grid 5" w:unhideWhenUsed="1"/>
    <w:lsdException w:name="Table Grid 6" w:unhideWhenUsed="1"/>
    <w:lsdException w:name="Table Grid 7" w:unhideWhenUsed="1"/>
    <w:lsdException w:name="Table Grid 8" w:unhideWhenUsed="1"/>
    <w:lsdException w:name="Table List 1" w:unhideWhenUsed="1"/>
    <w:lsdException w:name="Table List 2" w:unhideWhenUsed="1"/>
    <w:lsdException w:name="Table List 3" w:unhideWhenUsed="1"/>
    <w:lsdException w:name="Table List 4" w:unhideWhenUsed="1"/>
    <w:lsdException w:name="Table List 5" w:unhideWhenUsed="1"/>
    <w:lsdException w:name="Table List 6" w:unhideWhenUsed="1"/>
    <w:lsdException w:name="Table List 7" w:unhideWhenUsed="1"/>
    <w:lsdException w:name="Table List 8" w:unhideWhenUsed="1"/>
    <w:lsdException w:name="Table 3D effects 1" w:unhideWhenUsed="1"/>
    <w:lsdException w:name="Table 3D effects 2" w:unhideWhenUsed="1"/>
    <w:lsdException w:name="Table 3D effects 3" w:unhideWhenUsed="1"/>
    <w:lsdException w:name="Table Contemporary" w:unhideWhenUsed="1"/>
    <w:lsdException w:name="Table Elegant" w:unhideWhenUsed="1"/>
    <w:lsdException w:name="Table Professional" w:unhideWhenUsed="1"/>
    <w:lsdException w:name="Table Subtle 1" w:unhideWhenUsed="1"/>
    <w:lsdException w:name="Table Subtle 2" w:unhideWhenUsed="1"/>
    <w:lsdException w:name="Table Web 1" w:unhideWhenUsed="1"/>
    <w:lsdException w:name="Table Web 2" w:unhideWhenUsed="1"/>
    <w:lsdException w:name="Table Web 3" w:unhideWhenUsed="1"/>
    <w:lsdException w:name="Table Grid" w:semiHidden="0"/>
    <w:lsdException w:name="Table Theme" w:unhideWhenUsed="1"/>
    <w:lsdException w:name="No Spacing" w:semiHidden="0" w:qFormat="1"/>
    <w:lsdException w:name="Light Shading" w:semiHidden="0" w:uiPriority="60"/>
    <w:lsdException w:name="Light List" w:semiHidden="0" w:uiPriority="61"/>
    <w:lsdException w:name="Light Grid" w:semiHidden="0" w:uiPriority="62"/>
    <w:lsdException w:name="Medium Shading 1" w:semiHidden="0" w:uiPriority="63"/>
    <w:lsdException w:name="Medium Shading 2" w:semiHidden="0" w:uiPriority="64"/>
    <w:lsdException w:name="Medium List 1" w:semiHidden="0" w:uiPriority="65"/>
    <w:lsdException w:name="Medium List 2" w:semiHidden="0" w:uiPriority="66"/>
    <w:lsdException w:name="Medium Grid 1" w:semiHidden="0" w:uiPriority="67"/>
    <w:lsdException w:name="Medium Grid 2" w:semiHidden="0" w:uiPriority="68"/>
    <w:lsdException w:name="Medium Grid 3" w:semiHidden="0" w:uiPriority="69"/>
    <w:lsdException w:name="Dark List" w:semiHidden="0" w:uiPriority="70"/>
    <w:lsdException w:name="Colorful Shading" w:semiHidden="0" w:uiPriority="71"/>
    <w:lsdException w:name="Colorful List" w:semiHidden="0" w:uiPriority="72"/>
    <w:lsdException w:name="Colorful Grid" w:semiHidden="0" w:uiPriority="73"/>
    <w:lsdException w:name="Light Shading Accent 1" w:semiHidden="0" w:uiPriority="60"/>
    <w:lsdException w:name="Light List Accent 1" w:semiHidden="0" w:uiPriority="61"/>
    <w:lsdException w:name="Light Grid Accent 1" w:semiHidden="0" w:uiPriority="62"/>
    <w:lsdException w:name="Medium Shading 1 Accent 1" w:semiHidden="0" w:uiPriority="63"/>
    <w:lsdException w:name="Medium Shading 2 Accent 1" w:semiHidden="0" w:uiPriority="64"/>
    <w:lsdException w:name="Medium List 1 Accent 1" w:semiHidden="0" w:uiPriority="65"/>
    <w:lsdException w:name="List Paragraph" w:semiHidden="0" w:uiPriority="34" w:qFormat="1"/>
    <w:lsdException w:name="Quote" w:semiHidden="0" w:uiPriority="29" w:qFormat="1"/>
    <w:lsdException w:name="Intense Quote" w:semiHidden="0" w:uiPriority="30" w:qFormat="1"/>
    <w:lsdException w:name="Medium List 2 Accent 1" w:semiHidden="0" w:uiPriority="66"/>
    <w:lsdException w:name="Medium Grid 1 Accent 1" w:semiHidden="0" w:uiPriority="67"/>
    <w:lsdException w:name="Medium Grid 2 Accent 1" w:semiHidden="0" w:uiPriority="68"/>
    <w:lsdException w:name="Medium Grid 3 Accent 1" w:semiHidden="0" w:uiPriority="69"/>
    <w:lsdException w:name="Dark List Accent 1" w:semiHidden="0" w:uiPriority="70"/>
    <w:lsdException w:name="Colorful Shading Accent 1" w:semiHidden="0" w:uiPriority="71"/>
    <w:lsdException w:name="Colorful List Accent 1" w:semiHidden="0" w:uiPriority="72"/>
    <w:lsdException w:name="Colorful Grid Accent 1" w:semiHidden="0" w:uiPriority="73"/>
    <w:lsdException w:name="Light Shading Accent 2" w:semiHidden="0" w:uiPriority="60"/>
    <w:lsdException w:name="Light List Accent 2" w:semiHidden="0" w:uiPriority="61"/>
    <w:lsdException w:name="Light Grid Accent 2" w:semiHidden="0" w:uiPriority="62"/>
    <w:lsdException w:name="Medium Shading 1 Accent 2" w:semiHidden="0" w:uiPriority="63"/>
    <w:lsdException w:name="Medium Shading 2 Accent 2" w:semiHidden="0" w:uiPriority="64"/>
    <w:lsdException w:name="Medium List 1 Accent 2" w:semiHidden="0" w:uiPriority="65"/>
    <w:lsdException w:name="Medium List 2 Accent 2" w:semiHidden="0" w:uiPriority="66"/>
    <w:lsdException w:name="Medium Grid 1 Accent 2" w:semiHidden="0" w:uiPriority="67"/>
    <w:lsdException w:name="Medium Grid 2 Accent 2" w:semiHidden="0" w:uiPriority="68"/>
    <w:lsdException w:name="Medium Grid 3 Accent 2" w:semiHidden="0" w:uiPriority="69"/>
    <w:lsdException w:name="Dark List Accent 2" w:semiHidden="0" w:uiPriority="70"/>
    <w:lsdException w:name="Colorful Shading Accent 2" w:semiHidden="0" w:uiPriority="71"/>
    <w:lsdException w:name="Colorful List Accent 2" w:semiHidden="0" w:uiPriority="72"/>
    <w:lsdException w:name="Colorful Grid Accent 2" w:semiHidden="0" w:uiPriority="73"/>
    <w:lsdException w:name="Light Shading Accent 3" w:semiHidden="0" w:uiPriority="60"/>
    <w:lsdException w:name="Light List Accent 3" w:semiHidden="0" w:uiPriority="61"/>
    <w:lsdException w:name="Light Grid Accent 3" w:semiHidden="0" w:uiPriority="62"/>
    <w:lsdException w:name="Medium Shading 1 Accent 3" w:semiHidden="0" w:uiPriority="63"/>
    <w:lsdException w:name="Medium Shading 2 Accent 3" w:semiHidden="0" w:uiPriority="64"/>
    <w:lsdException w:name="Medium List 1 Accent 3" w:semiHidden="0" w:uiPriority="65"/>
    <w:lsdException w:name="Medium List 2 Accent 3" w:semiHidden="0" w:uiPriority="66"/>
    <w:lsdException w:name="Medium Grid 1 Accent 3" w:semiHidden="0" w:uiPriority="67"/>
    <w:lsdException w:name="Medium Grid 2 Accent 3" w:semiHidden="0" w:uiPriority="68"/>
    <w:lsdException w:name="Medium Grid 3 Accent 3" w:semiHidden="0" w:uiPriority="69"/>
    <w:lsdException w:name="Dark List Accent 3" w:semiHidden="0" w:uiPriority="70"/>
    <w:lsdException w:name="Colorful Shading Accent 3" w:semiHidden="0" w:uiPriority="71"/>
    <w:lsdException w:name="Colorful List Accent 3" w:semiHidden="0" w:uiPriority="72"/>
    <w:lsdException w:name="Colorful Grid Accent 3" w:semiHidden="0" w:uiPriority="73"/>
    <w:lsdException w:name="Light Shading Accent 4" w:semiHidden="0" w:uiPriority="60"/>
    <w:lsdException w:name="Light List Accent 4" w:semiHidden="0" w:uiPriority="61"/>
    <w:lsdException w:name="Light Grid Accent 4" w:semiHidden="0" w:uiPriority="62"/>
    <w:lsdException w:name="Medium Shading 1 Accent 4" w:semiHidden="0" w:uiPriority="63"/>
    <w:lsdException w:name="Medium Shading 2 Accent 4" w:semiHidden="0" w:uiPriority="64"/>
    <w:lsdException w:name="Medium List 1 Accent 4" w:semiHidden="0" w:uiPriority="65"/>
    <w:lsdException w:name="Medium List 2 Accent 4" w:semiHidden="0" w:uiPriority="66"/>
    <w:lsdException w:name="Medium Grid 1 Accent 4" w:semiHidden="0" w:uiPriority="67"/>
    <w:lsdException w:name="Medium Grid 2 Accent 4" w:semiHidden="0" w:uiPriority="68"/>
    <w:lsdException w:name="Medium Grid 3 Accent 4" w:semiHidden="0" w:uiPriority="69"/>
    <w:lsdException w:name="Dark List Accent 4" w:semiHidden="0" w:uiPriority="70"/>
    <w:lsdException w:name="Colorful Shading Accent 4" w:semiHidden="0" w:uiPriority="71"/>
    <w:lsdException w:name="Colorful List Accent 4" w:semiHidden="0" w:uiPriority="72"/>
    <w:lsdException w:name="Colorful Grid Accent 4" w:semiHidden="0" w:uiPriority="73"/>
    <w:lsdException w:name="Light Shading Accent 5" w:semiHidden="0" w:uiPriority="60"/>
    <w:lsdException w:name="Light List Accent 5" w:semiHidden="0" w:uiPriority="61"/>
    <w:lsdException w:name="Light Grid Accent 5" w:semiHidden="0" w:uiPriority="62"/>
    <w:lsdException w:name="Medium Shading 1 Accent 5" w:semiHidden="0" w:uiPriority="63"/>
    <w:lsdException w:name="Medium Shading 2 Accent 5" w:semiHidden="0" w:uiPriority="64"/>
    <w:lsdException w:name="Medium List 1 Accent 5" w:semiHidden="0" w:uiPriority="65"/>
    <w:lsdException w:name="Medium List 2 Accent 5" w:semiHidden="0" w:uiPriority="66"/>
    <w:lsdException w:name="Medium Grid 1 Accent 5" w:semiHidden="0" w:uiPriority="67"/>
    <w:lsdException w:name="Medium Grid 2 Accent 5" w:semiHidden="0" w:uiPriority="68"/>
    <w:lsdException w:name="Medium Grid 3 Accent 5" w:semiHidden="0" w:uiPriority="69"/>
    <w:lsdException w:name="Dark List Accent 5" w:semiHidden="0" w:uiPriority="70"/>
    <w:lsdException w:name="Colorful Shading Accent 5" w:semiHidden="0" w:uiPriority="71"/>
    <w:lsdException w:name="Colorful List Accent 5" w:semiHidden="0" w:uiPriority="72"/>
    <w:lsdException w:name="Colorful Grid Accent 5" w:semiHidden="0" w:uiPriority="73"/>
    <w:lsdException w:name="Light Shading Accent 6" w:semiHidden="0" w:uiPriority="60"/>
    <w:lsdException w:name="Light List Accent 6" w:semiHidden="0" w:uiPriority="61"/>
    <w:lsdException w:name="Light Grid Accent 6" w:semiHidden="0" w:uiPriority="62"/>
    <w:lsdException w:name="Medium Shading 1 Accent 6" w:semiHidden="0" w:uiPriority="63"/>
    <w:lsdException w:name="Medium Shading 2 Accent 6" w:semiHidden="0" w:uiPriority="64"/>
    <w:lsdException w:name="Medium List 1 Accent 6" w:semiHidden="0" w:uiPriority="65"/>
    <w:lsdException w:name="Medium List 2 Accent 6" w:semiHidden="0" w:uiPriority="66"/>
    <w:lsdException w:name="Medium Grid 1 Accent 6" w:semiHidden="0" w:uiPriority="67"/>
    <w:lsdException w:name="Medium Grid 2 Accent 6" w:semiHidden="0" w:uiPriority="68"/>
    <w:lsdException w:name="Medium Grid 3 Accent 6" w:semiHidden="0" w:uiPriority="69"/>
    <w:lsdException w:name="Dark List Accent 6" w:semiHidden="0" w:uiPriority="70"/>
    <w:lsdException w:name="Colorful Shading Accent 6" w:semiHidden="0" w:uiPriority="71"/>
    <w:lsdException w:name="Colorful List Accent 6" w:semiHidden="0" w:uiPriority="72"/>
    <w:lsdException w:name="Colorful Grid Accent 6" w:semiHidden="0" w:uiPriority="73"/>
    <w:lsdException w:name="Subtle Emphasis" w:semiHidden="0" w:uiPriority="19" w:qFormat="1"/>
    <w:lsdException w:name="Intense Emphasis" w:semiHidden="0" w:uiPriority="21" w:qFormat="1"/>
    <w:lsdException w:name="Subtle Reference" w:semiHidden="0" w:uiPriority="31" w:qFormat="1"/>
    <w:lsdException w:name="Intense Reference" w:semiHidden="0" w:uiPriority="32" w:qFormat="1"/>
    <w:lsdException w:name="Book Title" w:semiHidden="0" w:uiPriority="33" w:qFormat="1"/>
    <w:lsdException w:name="Bibliography" w:uiPriority="37" w:unhideWhenUsed="1"/>
    <w:lsdException w:name="TOC Heading" w:uiPriority="39" w:unhideWhenUsed="1" w:qFormat="1"/>
  </w:latentStyles>
  <w:style w:type="paragraph" w:default="1" w:styleId="Normlny">
    <w:name w:val="Normal"/>
    <w:qFormat/>
    <w:rsid w:val="00652A74"/>
    <w:rPr>
      <w:sz w:val="24"/>
      <w:szCs w:val="24"/>
    </w:rPr>
  </w:style>
  <w:style w:type="paragraph" w:styleId="Nadpis1">
    <w:name w:val="heading 1"/>
    <w:basedOn w:val="Normlny"/>
    <w:next w:val="Normlny"/>
    <w:link w:val="Nadpis1Char"/>
    <w:uiPriority w:val="99"/>
    <w:qFormat/>
    <w:rsid w:val="00652A74"/>
    <w:pPr>
      <w:keepNext/>
      <w:widowControl w:val="0"/>
      <w:numPr>
        <w:numId w:val="1"/>
      </w:numPr>
      <w:spacing w:before="120" w:after="120"/>
      <w:jc w:val="center"/>
      <w:outlineLvl w:val="0"/>
    </w:pPr>
    <w:rPr>
      <w:b/>
      <w:bCs/>
      <w:sz w:val="28"/>
      <w:szCs w:val="28"/>
    </w:rPr>
  </w:style>
  <w:style w:type="paragraph" w:styleId="Nadpis2">
    <w:name w:val="heading 2"/>
    <w:basedOn w:val="Normlny"/>
    <w:next w:val="Normlny"/>
    <w:link w:val="Nadpis2Char"/>
    <w:uiPriority w:val="99"/>
    <w:qFormat/>
    <w:rsid w:val="00652A74"/>
    <w:pPr>
      <w:keepNext/>
      <w:numPr>
        <w:ilvl w:val="1"/>
        <w:numId w:val="1"/>
      </w:numPr>
      <w:spacing w:before="120" w:after="240"/>
      <w:jc w:val="center"/>
      <w:outlineLvl w:val="1"/>
    </w:pPr>
    <w:rPr>
      <w:b/>
      <w:bCs/>
      <w:sz w:val="26"/>
      <w:szCs w:val="26"/>
    </w:rPr>
  </w:style>
  <w:style w:type="paragraph" w:styleId="Nadpis3">
    <w:name w:val="heading 3"/>
    <w:basedOn w:val="Normlny"/>
    <w:next w:val="Normlny"/>
    <w:link w:val="Nadpis3Char"/>
    <w:uiPriority w:val="99"/>
    <w:qFormat/>
    <w:rsid w:val="00652A74"/>
    <w:pPr>
      <w:keepNext/>
      <w:numPr>
        <w:ilvl w:val="2"/>
        <w:numId w:val="1"/>
      </w:numPr>
      <w:spacing w:before="120" w:after="240"/>
      <w:jc w:val="center"/>
      <w:outlineLvl w:val="2"/>
    </w:pPr>
    <w:rPr>
      <w:b/>
      <w:bCs/>
      <w:sz w:val="26"/>
      <w:szCs w:val="26"/>
    </w:rPr>
  </w:style>
  <w:style w:type="paragraph" w:styleId="Nadpis4">
    <w:name w:val="heading 4"/>
    <w:basedOn w:val="Normlny"/>
    <w:next w:val="Normlny"/>
    <w:link w:val="Nadpis4Char"/>
    <w:uiPriority w:val="99"/>
    <w:qFormat/>
    <w:rsid w:val="00652A74"/>
    <w:pPr>
      <w:keepNext/>
      <w:numPr>
        <w:ilvl w:val="3"/>
        <w:numId w:val="1"/>
      </w:numPr>
      <w:tabs>
        <w:tab w:val="left" w:pos="3249"/>
      </w:tabs>
      <w:spacing w:before="120" w:after="120"/>
      <w:outlineLvl w:val="3"/>
    </w:pPr>
    <w:rPr>
      <w:i/>
      <w:iCs/>
      <w:lang w:val="en-US"/>
    </w:rPr>
  </w:style>
  <w:style w:type="paragraph" w:styleId="Nadpis5">
    <w:name w:val="heading 5"/>
    <w:basedOn w:val="Normlny"/>
    <w:next w:val="Normlny"/>
    <w:link w:val="Nadpis5Char"/>
    <w:uiPriority w:val="99"/>
    <w:qFormat/>
    <w:rsid w:val="00652A74"/>
    <w:pPr>
      <w:keepNext/>
      <w:numPr>
        <w:ilvl w:val="4"/>
        <w:numId w:val="1"/>
      </w:numPr>
      <w:spacing w:before="120" w:after="120"/>
      <w:outlineLvl w:val="4"/>
    </w:pPr>
    <w:rPr>
      <w:b/>
      <w:bCs/>
    </w:rPr>
  </w:style>
  <w:style w:type="paragraph" w:styleId="Nadpis6">
    <w:name w:val="heading 6"/>
    <w:basedOn w:val="Normlny"/>
    <w:next w:val="Normlny"/>
    <w:link w:val="Nadpis6Char"/>
    <w:uiPriority w:val="99"/>
    <w:qFormat/>
    <w:rsid w:val="00652A74"/>
    <w:pPr>
      <w:keepNext/>
      <w:numPr>
        <w:ilvl w:val="5"/>
        <w:numId w:val="1"/>
      </w:numPr>
      <w:autoSpaceDE w:val="0"/>
      <w:autoSpaceDN w:val="0"/>
      <w:spacing w:before="120"/>
      <w:outlineLvl w:val="5"/>
    </w:pPr>
    <w:rPr>
      <w:b/>
      <w:bCs/>
      <w:i/>
      <w:iCs/>
    </w:rPr>
  </w:style>
  <w:style w:type="paragraph" w:styleId="Nadpis7">
    <w:name w:val="heading 7"/>
    <w:basedOn w:val="Normlny"/>
    <w:next w:val="Normlny"/>
    <w:link w:val="Nadpis7Char"/>
    <w:uiPriority w:val="99"/>
    <w:qFormat/>
    <w:rsid w:val="00652A74"/>
    <w:pPr>
      <w:keepNext/>
      <w:numPr>
        <w:ilvl w:val="6"/>
        <w:numId w:val="1"/>
      </w:numPr>
      <w:autoSpaceDE w:val="0"/>
      <w:autoSpaceDN w:val="0"/>
      <w:spacing w:before="120" w:after="120"/>
      <w:outlineLvl w:val="6"/>
    </w:pPr>
    <w:rPr>
      <w:i/>
      <w:iCs/>
    </w:rPr>
  </w:style>
  <w:style w:type="paragraph" w:styleId="Nadpis8">
    <w:name w:val="heading 8"/>
    <w:basedOn w:val="Normlny"/>
    <w:next w:val="Normlny"/>
    <w:link w:val="Nadpis8Char"/>
    <w:uiPriority w:val="99"/>
    <w:qFormat/>
    <w:rsid w:val="00652A74"/>
    <w:pPr>
      <w:numPr>
        <w:ilvl w:val="7"/>
        <w:numId w:val="1"/>
      </w:numPr>
      <w:spacing w:before="240" w:after="60"/>
      <w:outlineLvl w:val="7"/>
    </w:pPr>
    <w:rPr>
      <w:i/>
      <w:iCs/>
    </w:rPr>
  </w:style>
  <w:style w:type="paragraph" w:styleId="Nadpis9">
    <w:name w:val="heading 9"/>
    <w:basedOn w:val="Normlny"/>
    <w:next w:val="Normlny"/>
    <w:link w:val="Nadpis9Char"/>
    <w:uiPriority w:val="99"/>
    <w:qFormat/>
    <w:rsid w:val="00652A74"/>
    <w:pPr>
      <w:numPr>
        <w:ilvl w:val="8"/>
        <w:numId w:val="1"/>
      </w:numPr>
      <w:spacing w:before="240" w:after="60"/>
      <w:outlineLvl w:val="8"/>
    </w:pPr>
    <w:rPr>
      <w:rFonts w:ascii="Arial" w:hAnsi="Arial" w:cs="Arial"/>
      <w:sz w:val="22"/>
      <w:szCs w:val="22"/>
    </w:rPr>
  </w:style>
  <w:style w:type="character" w:default="1" w:styleId="Predvolenpsmoodseku">
    <w:name w:val="Default Paragraph Font"/>
    <w:uiPriority w:val="1"/>
    <w:semiHidden/>
    <w:unhideWhenUsed/>
  </w:style>
  <w:style w:type="table" w:default="1" w:styleId="Normlnatabuka">
    <w:name w:val="Normal Table"/>
    <w:uiPriority w:val="99"/>
    <w:semiHidden/>
    <w:unhideWhenUsed/>
    <w:tblPr>
      <w:tblInd w:w="0" w:type="dxa"/>
      <w:tblCellMar>
        <w:top w:w="0" w:type="dxa"/>
        <w:left w:w="108" w:type="dxa"/>
        <w:bottom w:w="0" w:type="dxa"/>
        <w:right w:w="108" w:type="dxa"/>
      </w:tblCellMar>
    </w:tblPr>
  </w:style>
  <w:style w:type="numbering" w:default="1" w:styleId="Bezzoznamu">
    <w:name w:val="No List"/>
    <w:uiPriority w:val="99"/>
    <w:semiHidden/>
    <w:unhideWhenUsed/>
  </w:style>
  <w:style w:type="character" w:customStyle="1" w:styleId="Nadpis1Char">
    <w:name w:val="Nadpis 1 Char"/>
    <w:basedOn w:val="Predvolenpsmoodseku"/>
    <w:link w:val="Nadpis1"/>
    <w:uiPriority w:val="99"/>
    <w:locked/>
    <w:rsid w:val="008F67FC"/>
    <w:rPr>
      <w:rFonts w:cs="Times New Roman"/>
      <w:b/>
      <w:sz w:val="28"/>
    </w:rPr>
  </w:style>
  <w:style w:type="character" w:customStyle="1" w:styleId="Nadpis2Char">
    <w:name w:val="Nadpis 2 Char"/>
    <w:basedOn w:val="Predvolenpsmoodseku"/>
    <w:link w:val="Nadpis2"/>
    <w:uiPriority w:val="99"/>
    <w:locked/>
    <w:rsid w:val="008F67FC"/>
    <w:rPr>
      <w:rFonts w:cs="Times New Roman"/>
      <w:b/>
      <w:sz w:val="26"/>
    </w:rPr>
  </w:style>
  <w:style w:type="character" w:customStyle="1" w:styleId="Nadpis3Char">
    <w:name w:val="Nadpis 3 Char"/>
    <w:basedOn w:val="Predvolenpsmoodseku"/>
    <w:link w:val="Nadpis3"/>
    <w:uiPriority w:val="99"/>
    <w:locked/>
    <w:rsid w:val="008F67FC"/>
    <w:rPr>
      <w:rFonts w:cs="Times New Roman"/>
      <w:b/>
      <w:sz w:val="26"/>
    </w:rPr>
  </w:style>
  <w:style w:type="character" w:customStyle="1" w:styleId="Nadpis4Char">
    <w:name w:val="Nadpis 4 Char"/>
    <w:basedOn w:val="Predvolenpsmoodseku"/>
    <w:link w:val="Nadpis4"/>
    <w:uiPriority w:val="99"/>
    <w:locked/>
    <w:rsid w:val="008F67FC"/>
    <w:rPr>
      <w:i/>
      <w:iCs/>
      <w:sz w:val="24"/>
      <w:szCs w:val="24"/>
      <w:lang w:val="en-US"/>
    </w:rPr>
  </w:style>
  <w:style w:type="character" w:customStyle="1" w:styleId="Nadpis5Char">
    <w:name w:val="Nadpis 5 Char"/>
    <w:basedOn w:val="Predvolenpsmoodseku"/>
    <w:link w:val="Nadpis5"/>
    <w:uiPriority w:val="99"/>
    <w:locked/>
    <w:rsid w:val="008F67FC"/>
    <w:rPr>
      <w:rFonts w:cs="Times New Roman"/>
      <w:b/>
      <w:sz w:val="24"/>
    </w:rPr>
  </w:style>
  <w:style w:type="character" w:customStyle="1" w:styleId="Nadpis6Char">
    <w:name w:val="Nadpis 6 Char"/>
    <w:basedOn w:val="Predvolenpsmoodseku"/>
    <w:link w:val="Nadpis6"/>
    <w:uiPriority w:val="99"/>
    <w:locked/>
    <w:rsid w:val="008F67FC"/>
    <w:rPr>
      <w:rFonts w:cs="Times New Roman"/>
      <w:b/>
      <w:i/>
      <w:sz w:val="24"/>
    </w:rPr>
  </w:style>
  <w:style w:type="character" w:customStyle="1" w:styleId="Nadpis7Char">
    <w:name w:val="Nadpis 7 Char"/>
    <w:basedOn w:val="Predvolenpsmoodseku"/>
    <w:link w:val="Nadpis7"/>
    <w:uiPriority w:val="99"/>
    <w:locked/>
    <w:rsid w:val="008F67FC"/>
    <w:rPr>
      <w:rFonts w:cs="Times New Roman"/>
      <w:i/>
      <w:sz w:val="24"/>
    </w:rPr>
  </w:style>
  <w:style w:type="character" w:customStyle="1" w:styleId="Nadpis8Char">
    <w:name w:val="Nadpis 8 Char"/>
    <w:basedOn w:val="Predvolenpsmoodseku"/>
    <w:link w:val="Nadpis8"/>
    <w:uiPriority w:val="99"/>
    <w:locked/>
    <w:rsid w:val="008F67FC"/>
    <w:rPr>
      <w:rFonts w:cs="Times New Roman"/>
      <w:i/>
      <w:sz w:val="24"/>
    </w:rPr>
  </w:style>
  <w:style w:type="character" w:customStyle="1" w:styleId="Nadpis9Char">
    <w:name w:val="Nadpis 9 Char"/>
    <w:basedOn w:val="Predvolenpsmoodseku"/>
    <w:link w:val="Nadpis9"/>
    <w:uiPriority w:val="99"/>
    <w:locked/>
    <w:rsid w:val="008F67FC"/>
    <w:rPr>
      <w:rFonts w:ascii="Arial" w:hAnsi="Arial" w:cs="Times New Roman"/>
    </w:rPr>
  </w:style>
  <w:style w:type="paragraph" w:styleId="Textbubliny">
    <w:name w:val="Balloon Text"/>
    <w:basedOn w:val="Normlny"/>
    <w:link w:val="TextbublinyChar"/>
    <w:uiPriority w:val="99"/>
    <w:semiHidden/>
    <w:rsid w:val="00077A01"/>
    <w:rPr>
      <w:rFonts w:ascii="Tahoma" w:hAnsi="Tahoma" w:cs="Tahoma"/>
      <w:sz w:val="16"/>
      <w:szCs w:val="16"/>
    </w:rPr>
  </w:style>
  <w:style w:type="character" w:customStyle="1" w:styleId="TextbublinyChar">
    <w:name w:val="Text bubliny Char"/>
    <w:basedOn w:val="Predvolenpsmoodseku"/>
    <w:link w:val="Textbubliny"/>
    <w:uiPriority w:val="99"/>
    <w:semiHidden/>
    <w:locked/>
    <w:rsid w:val="008F67FC"/>
    <w:rPr>
      <w:rFonts w:ascii="Tahoma" w:hAnsi="Tahoma" w:cs="Times New Roman"/>
      <w:sz w:val="16"/>
    </w:rPr>
  </w:style>
  <w:style w:type="paragraph" w:styleId="Hlavika">
    <w:name w:val="header"/>
    <w:basedOn w:val="Normlny"/>
    <w:link w:val="HlavikaChar"/>
    <w:uiPriority w:val="99"/>
    <w:rsid w:val="00652A74"/>
    <w:pPr>
      <w:tabs>
        <w:tab w:val="center" w:pos="4536"/>
        <w:tab w:val="right" w:pos="9072"/>
      </w:tabs>
    </w:pPr>
  </w:style>
  <w:style w:type="character" w:customStyle="1" w:styleId="HlavikaChar">
    <w:name w:val="Hlavička Char"/>
    <w:basedOn w:val="Predvolenpsmoodseku"/>
    <w:link w:val="Hlavika"/>
    <w:uiPriority w:val="99"/>
    <w:locked/>
    <w:rsid w:val="008F67FC"/>
    <w:rPr>
      <w:rFonts w:cs="Times New Roman"/>
      <w:sz w:val="24"/>
    </w:rPr>
  </w:style>
  <w:style w:type="paragraph" w:styleId="Pta">
    <w:name w:val="footer"/>
    <w:basedOn w:val="Normlny"/>
    <w:link w:val="PtaChar"/>
    <w:uiPriority w:val="99"/>
    <w:rsid w:val="00652A74"/>
    <w:pPr>
      <w:tabs>
        <w:tab w:val="center" w:pos="4536"/>
        <w:tab w:val="right" w:pos="9072"/>
      </w:tabs>
    </w:pPr>
  </w:style>
  <w:style w:type="character" w:customStyle="1" w:styleId="PtaChar">
    <w:name w:val="Päta Char"/>
    <w:basedOn w:val="Predvolenpsmoodseku"/>
    <w:link w:val="Pta"/>
    <w:uiPriority w:val="99"/>
    <w:semiHidden/>
    <w:locked/>
    <w:rsid w:val="008F67FC"/>
    <w:rPr>
      <w:rFonts w:cs="Times New Roman"/>
      <w:sz w:val="24"/>
    </w:rPr>
  </w:style>
  <w:style w:type="paragraph" w:styleId="Textpoznmkypodiarou">
    <w:name w:val="footnote text"/>
    <w:basedOn w:val="Normlny"/>
    <w:link w:val="TextpoznmkypodiarouChar"/>
    <w:uiPriority w:val="99"/>
    <w:semiHidden/>
    <w:rsid w:val="00652A74"/>
    <w:pPr>
      <w:widowControl w:val="0"/>
      <w:autoSpaceDE w:val="0"/>
      <w:autoSpaceDN w:val="0"/>
    </w:pPr>
    <w:rPr>
      <w:sz w:val="20"/>
      <w:szCs w:val="20"/>
      <w:lang w:val="en-GB"/>
    </w:rPr>
  </w:style>
  <w:style w:type="character" w:customStyle="1" w:styleId="TextpoznmkypodiarouChar">
    <w:name w:val="Text poznámky pod čiarou Char"/>
    <w:basedOn w:val="Predvolenpsmoodseku"/>
    <w:link w:val="Textpoznmkypodiarou"/>
    <w:uiPriority w:val="99"/>
    <w:semiHidden/>
    <w:locked/>
    <w:rsid w:val="008F67FC"/>
    <w:rPr>
      <w:rFonts w:cs="Times New Roman"/>
      <w:sz w:val="20"/>
    </w:rPr>
  </w:style>
  <w:style w:type="character" w:styleId="slostrany">
    <w:name w:val="page number"/>
    <w:basedOn w:val="Predvolenpsmoodseku"/>
    <w:uiPriority w:val="99"/>
    <w:rsid w:val="00652A74"/>
    <w:rPr>
      <w:rFonts w:ascii="Times New Roman" w:hAnsi="Times New Roman" w:cs="Times New Roman"/>
      <w:sz w:val="22"/>
    </w:rPr>
  </w:style>
  <w:style w:type="character" w:styleId="Odkaznapoznmkupodiarou">
    <w:name w:val="footnote reference"/>
    <w:basedOn w:val="Predvolenpsmoodseku"/>
    <w:uiPriority w:val="99"/>
    <w:semiHidden/>
    <w:rsid w:val="00652A74"/>
    <w:rPr>
      <w:rFonts w:cs="Times New Roman"/>
      <w:vertAlign w:val="superscript"/>
    </w:rPr>
  </w:style>
  <w:style w:type="paragraph" w:styleId="Obsah1">
    <w:name w:val="toc 1"/>
    <w:basedOn w:val="Normlny"/>
    <w:next w:val="Normlny"/>
    <w:autoRedefine/>
    <w:uiPriority w:val="39"/>
    <w:rsid w:val="00652A74"/>
    <w:pPr>
      <w:tabs>
        <w:tab w:val="right" w:leader="dot" w:pos="9062"/>
      </w:tabs>
      <w:spacing w:before="360"/>
    </w:pPr>
    <w:rPr>
      <w:b/>
      <w:bCs/>
      <w:noProof/>
    </w:rPr>
  </w:style>
  <w:style w:type="paragraph" w:styleId="Obsah2">
    <w:name w:val="toc 2"/>
    <w:basedOn w:val="Normlny"/>
    <w:next w:val="Normlny"/>
    <w:autoRedefine/>
    <w:uiPriority w:val="39"/>
    <w:rsid w:val="00652A74"/>
    <w:pPr>
      <w:spacing w:before="240"/>
    </w:pPr>
    <w:rPr>
      <w:b/>
      <w:bCs/>
    </w:rPr>
  </w:style>
  <w:style w:type="paragraph" w:styleId="Obsah3">
    <w:name w:val="toc 3"/>
    <w:basedOn w:val="Normlny"/>
    <w:next w:val="Normlny"/>
    <w:autoRedefine/>
    <w:uiPriority w:val="39"/>
    <w:rsid w:val="00652A74"/>
    <w:pPr>
      <w:ind w:left="240"/>
    </w:pPr>
  </w:style>
  <w:style w:type="paragraph" w:styleId="Obsah4">
    <w:name w:val="toc 4"/>
    <w:basedOn w:val="Normlny"/>
    <w:next w:val="Normlny"/>
    <w:autoRedefine/>
    <w:uiPriority w:val="39"/>
    <w:rsid w:val="00652A74"/>
    <w:pPr>
      <w:ind w:left="480"/>
    </w:pPr>
  </w:style>
  <w:style w:type="paragraph" w:styleId="Obsah5">
    <w:name w:val="toc 5"/>
    <w:basedOn w:val="Normlny"/>
    <w:next w:val="Normlny"/>
    <w:autoRedefine/>
    <w:uiPriority w:val="99"/>
    <w:semiHidden/>
    <w:rsid w:val="00652A74"/>
    <w:pPr>
      <w:ind w:left="720"/>
    </w:pPr>
  </w:style>
  <w:style w:type="character" w:styleId="Hypertextovprepojenie">
    <w:name w:val="Hyperlink"/>
    <w:basedOn w:val="Predvolenpsmoodseku"/>
    <w:uiPriority w:val="99"/>
    <w:rsid w:val="00652A74"/>
    <w:rPr>
      <w:rFonts w:cs="Times New Roman"/>
      <w:color w:val="0000FF"/>
      <w:u w:val="single"/>
    </w:rPr>
  </w:style>
  <w:style w:type="paragraph" w:customStyle="1" w:styleId="tl12ptZa6pt">
    <w:name w:val="Štýl 12 pt  Za:  6 pt"/>
    <w:basedOn w:val="Normlny"/>
    <w:uiPriority w:val="99"/>
    <w:rsid w:val="00652A74"/>
    <w:pPr>
      <w:spacing w:after="120"/>
      <w:ind w:firstLine="720"/>
      <w:jc w:val="both"/>
    </w:pPr>
  </w:style>
  <w:style w:type="paragraph" w:customStyle="1" w:styleId="Zoxnam2">
    <w:name w:val="Zoxnam_2"/>
    <w:basedOn w:val="tl12ptZa6pt"/>
    <w:uiPriority w:val="99"/>
    <w:rsid w:val="00652A74"/>
    <w:pPr>
      <w:tabs>
        <w:tab w:val="num" w:pos="397"/>
      </w:tabs>
      <w:ind w:left="397" w:hanging="397"/>
    </w:pPr>
  </w:style>
  <w:style w:type="paragraph" w:customStyle="1" w:styleId="Zoznam1">
    <w:name w:val="Zoznam_1"/>
    <w:basedOn w:val="Normlny"/>
    <w:link w:val="Zoznam1Char"/>
    <w:autoRedefine/>
    <w:uiPriority w:val="99"/>
    <w:rsid w:val="00123D59"/>
    <w:pPr>
      <w:numPr>
        <w:numId w:val="2"/>
      </w:numPr>
      <w:spacing w:after="120"/>
      <w:jc w:val="both"/>
    </w:pPr>
    <w:rPr>
      <w:rFonts w:eastAsia="Batang"/>
      <w:lang w:eastAsia="nb-NO"/>
    </w:rPr>
  </w:style>
  <w:style w:type="character" w:customStyle="1" w:styleId="Zoznam1Char">
    <w:name w:val="Zoznam_1 Char"/>
    <w:link w:val="Zoznam1"/>
    <w:uiPriority w:val="99"/>
    <w:locked/>
    <w:rsid w:val="00123D59"/>
    <w:rPr>
      <w:rFonts w:eastAsia="Batang"/>
      <w:sz w:val="24"/>
      <w:szCs w:val="24"/>
      <w:lang w:eastAsia="nb-NO"/>
    </w:rPr>
  </w:style>
  <w:style w:type="paragraph" w:customStyle="1" w:styleId="Zoznam3">
    <w:name w:val="Zoznam_3"/>
    <w:basedOn w:val="tl12ptZa6pt"/>
    <w:uiPriority w:val="99"/>
    <w:rsid w:val="00652A74"/>
    <w:pPr>
      <w:tabs>
        <w:tab w:val="num" w:pos="360"/>
      </w:tabs>
      <w:ind w:left="360" w:hanging="360"/>
    </w:pPr>
  </w:style>
  <w:style w:type="paragraph" w:styleId="Zkladntext3">
    <w:name w:val="Body Text 3"/>
    <w:basedOn w:val="Normlny"/>
    <w:link w:val="Zkladntext3Char"/>
    <w:uiPriority w:val="99"/>
    <w:rsid w:val="00652A74"/>
    <w:pPr>
      <w:spacing w:after="120"/>
    </w:pPr>
    <w:rPr>
      <w:i/>
      <w:iCs/>
      <w:lang w:val="en-GB" w:eastAsia="en-US"/>
    </w:rPr>
  </w:style>
  <w:style w:type="character" w:customStyle="1" w:styleId="Zkladntext3Char">
    <w:name w:val="Základný text 3 Char"/>
    <w:basedOn w:val="Predvolenpsmoodseku"/>
    <w:link w:val="Zkladntext3"/>
    <w:uiPriority w:val="99"/>
    <w:semiHidden/>
    <w:locked/>
    <w:rsid w:val="008F67FC"/>
    <w:rPr>
      <w:rFonts w:cs="Times New Roman"/>
      <w:sz w:val="16"/>
    </w:rPr>
  </w:style>
  <w:style w:type="paragraph" w:customStyle="1" w:styleId="Nadpis2-vavo">
    <w:name w:val="Nadpis 2 - vľavo"/>
    <w:basedOn w:val="Nadpis2"/>
    <w:next w:val="tl12ptZa6pt"/>
    <w:uiPriority w:val="99"/>
    <w:rsid w:val="00652A74"/>
    <w:pPr>
      <w:numPr>
        <w:ilvl w:val="0"/>
        <w:numId w:val="0"/>
      </w:numPr>
      <w:tabs>
        <w:tab w:val="num" w:pos="720"/>
      </w:tabs>
      <w:spacing w:after="120"/>
      <w:ind w:left="720" w:hanging="360"/>
      <w:jc w:val="left"/>
    </w:pPr>
  </w:style>
  <w:style w:type="paragraph" w:customStyle="1" w:styleId="Nadpis3-vavo">
    <w:name w:val="Nadpis 3 - vľavo"/>
    <w:basedOn w:val="Nadpis3"/>
    <w:next w:val="tl12ptZa6pt"/>
    <w:uiPriority w:val="99"/>
    <w:rsid w:val="00652A74"/>
    <w:pPr>
      <w:numPr>
        <w:ilvl w:val="0"/>
        <w:numId w:val="0"/>
      </w:numPr>
      <w:tabs>
        <w:tab w:val="num" w:pos="1080"/>
      </w:tabs>
      <w:spacing w:after="120"/>
      <w:ind w:left="1080" w:hanging="360"/>
      <w:jc w:val="left"/>
    </w:pPr>
  </w:style>
  <w:style w:type="table" w:styleId="Mriekatabuky">
    <w:name w:val="Table Grid"/>
    <w:basedOn w:val="Normlnatabuka"/>
    <w:uiPriority w:val="99"/>
    <w:rsid w:val="00652A74"/>
    <w:pPr>
      <w:autoSpaceDE w:val="0"/>
      <w:autoSpaceDN w:val="0"/>
      <w:spacing w:after="120"/>
      <w:ind w:firstLine="720"/>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Zoznam1CharChar">
    <w:name w:val="Zoznam_1 Char Char"/>
    <w:uiPriority w:val="99"/>
    <w:rsid w:val="00652A74"/>
    <w:rPr>
      <w:sz w:val="24"/>
      <w:lang w:val="en-US" w:eastAsia="sk-SK"/>
    </w:rPr>
  </w:style>
  <w:style w:type="character" w:styleId="Siln">
    <w:name w:val="Strong"/>
    <w:basedOn w:val="Predvolenpsmoodseku"/>
    <w:uiPriority w:val="22"/>
    <w:qFormat/>
    <w:rsid w:val="00652A74"/>
    <w:rPr>
      <w:rFonts w:cs="Times New Roman"/>
      <w:b/>
    </w:rPr>
  </w:style>
  <w:style w:type="paragraph" w:customStyle="1" w:styleId="gestorsktvar">
    <w:name w:val="gestorský útvar"/>
    <w:basedOn w:val="Normlny"/>
    <w:next w:val="Normlny"/>
    <w:uiPriority w:val="99"/>
    <w:rsid w:val="002E577D"/>
    <w:pPr>
      <w:tabs>
        <w:tab w:val="num" w:pos="510"/>
      </w:tabs>
      <w:spacing w:before="240" w:after="240"/>
      <w:ind w:left="510" w:hanging="510"/>
      <w:jc w:val="both"/>
    </w:pPr>
    <w:rPr>
      <w:color w:val="000000"/>
      <w:sz w:val="20"/>
      <w:szCs w:val="20"/>
    </w:rPr>
  </w:style>
  <w:style w:type="paragraph" w:customStyle="1" w:styleId="aodsek">
    <w:name w:val="a) odsek"/>
    <w:basedOn w:val="Normlny"/>
    <w:uiPriority w:val="99"/>
    <w:rsid w:val="002E577D"/>
    <w:pPr>
      <w:tabs>
        <w:tab w:val="num" w:pos="1440"/>
      </w:tabs>
      <w:spacing w:before="120" w:after="120"/>
      <w:ind w:left="1440" w:hanging="360"/>
      <w:jc w:val="both"/>
    </w:pPr>
    <w:rPr>
      <w:b/>
      <w:bCs/>
      <w:color w:val="000000"/>
      <w:sz w:val="22"/>
      <w:szCs w:val="22"/>
    </w:rPr>
  </w:style>
  <w:style w:type="paragraph" w:customStyle="1" w:styleId="1odsek">
    <w:name w:val="1. odsek"/>
    <w:basedOn w:val="aodsek"/>
    <w:uiPriority w:val="99"/>
    <w:rsid w:val="002E577D"/>
    <w:pPr>
      <w:numPr>
        <w:ilvl w:val="2"/>
      </w:numPr>
      <w:tabs>
        <w:tab w:val="num" w:pos="1440"/>
      </w:tabs>
      <w:spacing w:before="40" w:after="40"/>
      <w:ind w:left="1440" w:hanging="360"/>
    </w:pPr>
    <w:rPr>
      <w:b w:val="0"/>
      <w:bCs w:val="0"/>
    </w:rPr>
  </w:style>
  <w:style w:type="character" w:styleId="Odkaznakomentr">
    <w:name w:val="annotation reference"/>
    <w:basedOn w:val="Predvolenpsmoodseku"/>
    <w:uiPriority w:val="99"/>
    <w:semiHidden/>
    <w:rsid w:val="00077A01"/>
    <w:rPr>
      <w:rFonts w:cs="Times New Roman"/>
      <w:sz w:val="16"/>
    </w:rPr>
  </w:style>
  <w:style w:type="paragraph" w:styleId="Textkomentra">
    <w:name w:val="annotation text"/>
    <w:basedOn w:val="Normlny"/>
    <w:link w:val="TextkomentraChar"/>
    <w:uiPriority w:val="99"/>
    <w:semiHidden/>
    <w:rsid w:val="00077A01"/>
    <w:rPr>
      <w:sz w:val="20"/>
      <w:szCs w:val="20"/>
    </w:rPr>
  </w:style>
  <w:style w:type="character" w:customStyle="1" w:styleId="TextkomentraChar">
    <w:name w:val="Text komentára Char"/>
    <w:basedOn w:val="Predvolenpsmoodseku"/>
    <w:link w:val="Textkomentra"/>
    <w:uiPriority w:val="99"/>
    <w:semiHidden/>
    <w:locked/>
    <w:rsid w:val="008F67FC"/>
    <w:rPr>
      <w:rFonts w:cs="Times New Roman"/>
      <w:sz w:val="20"/>
    </w:rPr>
  </w:style>
  <w:style w:type="paragraph" w:styleId="Obsah8">
    <w:name w:val="toc 8"/>
    <w:basedOn w:val="Normlny"/>
    <w:next w:val="Normlny"/>
    <w:autoRedefine/>
    <w:uiPriority w:val="99"/>
    <w:semiHidden/>
    <w:rsid w:val="00077A01"/>
    <w:pPr>
      <w:ind w:left="1440"/>
    </w:pPr>
  </w:style>
  <w:style w:type="paragraph" w:styleId="Predmetkomentra">
    <w:name w:val="annotation subject"/>
    <w:basedOn w:val="Textkomentra"/>
    <w:next w:val="Textkomentra"/>
    <w:link w:val="PredmetkomentraChar"/>
    <w:uiPriority w:val="99"/>
    <w:semiHidden/>
    <w:rsid w:val="001A5E3D"/>
    <w:rPr>
      <w:b/>
      <w:bCs/>
    </w:rPr>
  </w:style>
  <w:style w:type="character" w:customStyle="1" w:styleId="PredmetkomentraChar">
    <w:name w:val="Predmet komentára Char"/>
    <w:basedOn w:val="TextkomentraChar"/>
    <w:link w:val="Predmetkomentra"/>
    <w:uiPriority w:val="99"/>
    <w:semiHidden/>
    <w:locked/>
    <w:rsid w:val="008F67FC"/>
    <w:rPr>
      <w:rFonts w:cs="Times New Roman"/>
      <w:b/>
      <w:sz w:val="20"/>
    </w:rPr>
  </w:style>
  <w:style w:type="paragraph" w:customStyle="1" w:styleId="urove3">
    <w:name w:val="uroveň 3"/>
    <w:basedOn w:val="Normlny"/>
    <w:rsid w:val="00265A57"/>
    <w:pPr>
      <w:numPr>
        <w:numId w:val="11"/>
      </w:numPr>
      <w:spacing w:before="40" w:after="40"/>
      <w:jc w:val="both"/>
    </w:pPr>
    <w:rPr>
      <w:color w:val="000000"/>
      <w:sz w:val="22"/>
      <w:szCs w:val="22"/>
    </w:rPr>
  </w:style>
  <w:style w:type="paragraph" w:customStyle="1" w:styleId="odsek">
    <w:name w:val="odsek"/>
    <w:basedOn w:val="Normlny"/>
    <w:link w:val="odsekCharChar"/>
    <w:uiPriority w:val="99"/>
    <w:rsid w:val="00670C04"/>
    <w:pPr>
      <w:numPr>
        <w:numId w:val="12"/>
      </w:numPr>
      <w:spacing w:before="120" w:after="120"/>
      <w:jc w:val="both"/>
    </w:pPr>
    <w:rPr>
      <w:rFonts w:eastAsia="Batang"/>
      <w:b/>
      <w:bCs/>
      <w:color w:val="000000"/>
    </w:rPr>
  </w:style>
  <w:style w:type="character" w:customStyle="1" w:styleId="odsekCharChar">
    <w:name w:val="odsek Char Char"/>
    <w:link w:val="odsek"/>
    <w:uiPriority w:val="99"/>
    <w:locked/>
    <w:rsid w:val="00670C04"/>
    <w:rPr>
      <w:rFonts w:eastAsia="Batang"/>
      <w:b/>
      <w:color w:val="000000"/>
      <w:sz w:val="24"/>
    </w:rPr>
  </w:style>
  <w:style w:type="paragraph" w:styleId="truktradokumentu">
    <w:name w:val="Document Map"/>
    <w:basedOn w:val="Normlny"/>
    <w:link w:val="truktradokumentuChar"/>
    <w:uiPriority w:val="99"/>
    <w:semiHidden/>
    <w:rsid w:val="009C7264"/>
    <w:pPr>
      <w:shd w:val="clear" w:color="auto" w:fill="000080"/>
    </w:pPr>
    <w:rPr>
      <w:rFonts w:ascii="Tahoma" w:hAnsi="Tahoma" w:cs="Tahoma"/>
      <w:sz w:val="20"/>
      <w:szCs w:val="20"/>
    </w:rPr>
  </w:style>
  <w:style w:type="character" w:customStyle="1" w:styleId="truktradokumentuChar">
    <w:name w:val="Štruktúra dokumentu Char"/>
    <w:basedOn w:val="Predvolenpsmoodseku"/>
    <w:link w:val="truktradokumentu"/>
    <w:uiPriority w:val="99"/>
    <w:semiHidden/>
    <w:locked/>
    <w:rsid w:val="008F67FC"/>
    <w:rPr>
      <w:rFonts w:ascii="Tahoma" w:hAnsi="Tahoma" w:cs="Times New Roman"/>
      <w:sz w:val="16"/>
    </w:rPr>
  </w:style>
  <w:style w:type="character" w:styleId="Zvraznenie">
    <w:name w:val="Emphasis"/>
    <w:basedOn w:val="Predvolenpsmoodseku"/>
    <w:uiPriority w:val="20"/>
    <w:qFormat/>
    <w:rsid w:val="005A5382"/>
    <w:rPr>
      <w:rFonts w:cs="Times New Roman"/>
      <w:b/>
    </w:rPr>
  </w:style>
  <w:style w:type="paragraph" w:styleId="Bezriadkovania">
    <w:name w:val="No Spacing"/>
    <w:uiPriority w:val="99"/>
    <w:qFormat/>
    <w:rsid w:val="004966BD"/>
    <w:rPr>
      <w:rFonts w:ascii="Calibri" w:hAnsi="Calibri" w:cs="Calibri"/>
      <w:sz w:val="22"/>
      <w:szCs w:val="22"/>
      <w:lang w:eastAsia="en-US"/>
    </w:rPr>
  </w:style>
  <w:style w:type="paragraph" w:styleId="Popis">
    <w:name w:val="caption"/>
    <w:basedOn w:val="Normlny"/>
    <w:next w:val="Normlny"/>
    <w:link w:val="PopisChar"/>
    <w:uiPriority w:val="35"/>
    <w:qFormat/>
    <w:rsid w:val="00A36E84"/>
    <w:rPr>
      <w:b/>
      <w:bCs/>
      <w:sz w:val="20"/>
      <w:szCs w:val="20"/>
    </w:rPr>
  </w:style>
  <w:style w:type="paragraph" w:customStyle="1" w:styleId="zoznam10">
    <w:name w:val="zoznam1"/>
    <w:basedOn w:val="Normlny"/>
    <w:rsid w:val="0024652A"/>
  </w:style>
  <w:style w:type="paragraph" w:customStyle="1" w:styleId="Default">
    <w:name w:val="Default"/>
    <w:rsid w:val="00034E5E"/>
    <w:pPr>
      <w:autoSpaceDE w:val="0"/>
      <w:autoSpaceDN w:val="0"/>
      <w:adjustRightInd w:val="0"/>
    </w:pPr>
    <w:rPr>
      <w:color w:val="000000"/>
      <w:sz w:val="24"/>
      <w:szCs w:val="24"/>
    </w:rPr>
  </w:style>
  <w:style w:type="paragraph" w:styleId="Obyajntext">
    <w:name w:val="Plain Text"/>
    <w:basedOn w:val="Normlny"/>
    <w:link w:val="ObyajntextChar"/>
    <w:uiPriority w:val="99"/>
    <w:rsid w:val="00034E5E"/>
    <w:rPr>
      <w:rFonts w:ascii="Consolas" w:hAnsi="Consolas"/>
      <w:sz w:val="21"/>
      <w:szCs w:val="21"/>
      <w:lang w:eastAsia="en-US"/>
    </w:rPr>
  </w:style>
  <w:style w:type="character" w:customStyle="1" w:styleId="ObyajntextChar">
    <w:name w:val="Obyčajný text Char"/>
    <w:basedOn w:val="Predvolenpsmoodseku"/>
    <w:link w:val="Obyajntext"/>
    <w:uiPriority w:val="99"/>
    <w:locked/>
    <w:rsid w:val="00034E5E"/>
    <w:rPr>
      <w:rFonts w:ascii="Consolas" w:hAnsi="Consolas" w:cs="Times New Roman"/>
      <w:sz w:val="21"/>
      <w:lang w:val="x-none" w:eastAsia="en-US"/>
    </w:rPr>
  </w:style>
  <w:style w:type="paragraph" w:styleId="Odsekzoznamu">
    <w:name w:val="List Paragraph"/>
    <w:basedOn w:val="Normlny"/>
    <w:uiPriority w:val="34"/>
    <w:qFormat/>
    <w:rsid w:val="005636EF"/>
    <w:pPr>
      <w:ind w:left="720"/>
    </w:pPr>
  </w:style>
  <w:style w:type="paragraph" w:styleId="Zoznamobrzkov">
    <w:name w:val="table of figures"/>
    <w:basedOn w:val="Normlny"/>
    <w:next w:val="Normlny"/>
    <w:link w:val="ZoznamobrzkovChar"/>
    <w:autoRedefine/>
    <w:uiPriority w:val="99"/>
    <w:rsid w:val="00513381"/>
  </w:style>
  <w:style w:type="character" w:styleId="PouitHypertextovPrepojenie">
    <w:name w:val="FollowedHyperlink"/>
    <w:basedOn w:val="Predvolenpsmoodseku"/>
    <w:uiPriority w:val="99"/>
    <w:semiHidden/>
    <w:rsid w:val="00FD2FF5"/>
    <w:rPr>
      <w:rFonts w:cs="Times New Roman"/>
      <w:color w:val="800080"/>
      <w:u w:val="single"/>
    </w:rPr>
  </w:style>
  <w:style w:type="paragraph" w:customStyle="1" w:styleId="ndp02">
    <w:name w:val="ndp02"/>
    <w:basedOn w:val="Zoznam1"/>
    <w:link w:val="ndp02Char"/>
    <w:qFormat/>
    <w:rsid w:val="00DA1A67"/>
    <w:pPr>
      <w:numPr>
        <w:ilvl w:val="1"/>
        <w:numId w:val="15"/>
      </w:numPr>
    </w:pPr>
    <w:rPr>
      <w:b/>
      <w:sz w:val="26"/>
      <w:szCs w:val="26"/>
    </w:rPr>
  </w:style>
  <w:style w:type="character" w:customStyle="1" w:styleId="ndp02Char">
    <w:name w:val="ndp02 Char"/>
    <w:link w:val="ndp02"/>
    <w:locked/>
    <w:rsid w:val="00DA1A67"/>
    <w:rPr>
      <w:rFonts w:eastAsia="Batang"/>
      <w:b/>
      <w:sz w:val="26"/>
      <w:lang w:val="x-none" w:eastAsia="nb-NO"/>
    </w:rPr>
  </w:style>
  <w:style w:type="character" w:styleId="Textzstupnhosymbolu">
    <w:name w:val="Placeholder Text"/>
    <w:basedOn w:val="Predvolenpsmoodseku"/>
    <w:uiPriority w:val="99"/>
    <w:semiHidden/>
    <w:rsid w:val="00AF5284"/>
    <w:rPr>
      <w:rFonts w:ascii="Times New Roman" w:hAnsi="Times New Roman" w:cs="Times New Roman"/>
      <w:color w:val="808080"/>
    </w:rPr>
  </w:style>
  <w:style w:type="character" w:customStyle="1" w:styleId="apple-converted-space">
    <w:name w:val="apple-converted-space"/>
    <w:rsid w:val="00B323E9"/>
  </w:style>
  <w:style w:type="paragraph" w:styleId="Normlnywebov">
    <w:name w:val="Normal (Web)"/>
    <w:basedOn w:val="Normlny"/>
    <w:uiPriority w:val="99"/>
    <w:semiHidden/>
    <w:unhideWhenUsed/>
    <w:rsid w:val="004040FC"/>
    <w:pPr>
      <w:spacing w:before="100" w:beforeAutospacing="1" w:after="100" w:afterAutospacing="1"/>
    </w:pPr>
  </w:style>
  <w:style w:type="table" w:styleId="Strednmrieka3zvraznenie1">
    <w:name w:val="Medium Grid 3 Accent 1"/>
    <w:basedOn w:val="Normlnatabuka"/>
    <w:uiPriority w:val="69"/>
    <w:rsid w:val="002542CE"/>
    <w:rPr>
      <w:rFonts w:ascii="Calibri" w:hAnsi="Calibri"/>
      <w:sz w:val="22"/>
      <w:szCs w:val="22"/>
      <w:lang w:eastAsia="en-US"/>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rFonts w:cs="Times New Roman"/>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rFonts w:cs="Times New Roman"/>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rFonts w:cs="Times New Roman"/>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rFonts w:cs="Times New Roman"/>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rPr>
        <w:rFonts w:cs="Times New Roman"/>
      </w:rPr>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rPr>
        <w:rFonts w:cs="Times New Roman"/>
      </w:rPr>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character" w:customStyle="1" w:styleId="ZoznamobrzkovChar">
    <w:name w:val="Zoznam obrázkov Char"/>
    <w:basedOn w:val="Predvolenpsmoodseku"/>
    <w:link w:val="Zoznamobrzkov"/>
    <w:uiPriority w:val="99"/>
    <w:locked/>
    <w:rsid w:val="007122C4"/>
    <w:rPr>
      <w:rFonts w:cs="Times New Roman"/>
      <w:sz w:val="24"/>
      <w:szCs w:val="24"/>
    </w:rPr>
  </w:style>
  <w:style w:type="paragraph" w:styleId="Nzov">
    <w:name w:val="Title"/>
    <w:basedOn w:val="Normlny"/>
    <w:next w:val="Normlny"/>
    <w:link w:val="NzovChar"/>
    <w:uiPriority w:val="10"/>
    <w:qFormat/>
    <w:rsid w:val="001E6BEA"/>
    <w:pPr>
      <w:spacing w:before="240" w:after="60"/>
      <w:jc w:val="center"/>
      <w:outlineLvl w:val="0"/>
    </w:pPr>
    <w:rPr>
      <w:rFonts w:asciiTheme="majorHAnsi" w:eastAsiaTheme="majorEastAsia" w:hAnsiTheme="majorHAnsi"/>
      <w:b/>
      <w:bCs/>
      <w:kern w:val="28"/>
      <w:sz w:val="32"/>
      <w:szCs w:val="32"/>
    </w:rPr>
  </w:style>
  <w:style w:type="character" w:customStyle="1" w:styleId="NzovChar">
    <w:name w:val="Názov Char"/>
    <w:basedOn w:val="Predvolenpsmoodseku"/>
    <w:link w:val="Nzov"/>
    <w:uiPriority w:val="10"/>
    <w:locked/>
    <w:rsid w:val="001E6BEA"/>
    <w:rPr>
      <w:rFonts w:asciiTheme="majorHAnsi" w:eastAsiaTheme="majorEastAsia" w:hAnsiTheme="majorHAnsi" w:cs="Times New Roman"/>
      <w:b/>
      <w:bCs/>
      <w:kern w:val="28"/>
      <w:sz w:val="32"/>
      <w:szCs w:val="32"/>
    </w:rPr>
  </w:style>
  <w:style w:type="paragraph" w:styleId="Podtitul">
    <w:name w:val="Subtitle"/>
    <w:basedOn w:val="Normlny"/>
    <w:next w:val="Normlny"/>
    <w:link w:val="PodtitulChar"/>
    <w:uiPriority w:val="11"/>
    <w:qFormat/>
    <w:rsid w:val="001E6BEA"/>
    <w:pPr>
      <w:spacing w:after="60"/>
      <w:jc w:val="center"/>
      <w:outlineLvl w:val="1"/>
    </w:pPr>
    <w:rPr>
      <w:rFonts w:asciiTheme="majorHAnsi" w:eastAsiaTheme="majorEastAsia" w:hAnsiTheme="majorHAnsi"/>
    </w:rPr>
  </w:style>
  <w:style w:type="character" w:customStyle="1" w:styleId="PodtitulChar">
    <w:name w:val="Podtitul Char"/>
    <w:basedOn w:val="Predvolenpsmoodseku"/>
    <w:link w:val="Podtitul"/>
    <w:uiPriority w:val="11"/>
    <w:locked/>
    <w:rsid w:val="001E6BEA"/>
    <w:rPr>
      <w:rFonts w:asciiTheme="majorHAnsi" w:eastAsiaTheme="majorEastAsia" w:hAnsiTheme="majorHAnsi" w:cs="Times New Roman"/>
      <w:sz w:val="24"/>
      <w:szCs w:val="24"/>
    </w:rPr>
  </w:style>
  <w:style w:type="paragraph" w:customStyle="1" w:styleId="Graf3Vvoj">
    <w:name w:val="Graf č. 3 Vývoj"/>
    <w:basedOn w:val="Popis"/>
    <w:next w:val="Popis"/>
    <w:link w:val="Graf3VvojChar"/>
    <w:autoRedefine/>
    <w:qFormat/>
    <w:rsid w:val="001E6BEA"/>
  </w:style>
  <w:style w:type="character" w:customStyle="1" w:styleId="PopisChar">
    <w:name w:val="Popis Char"/>
    <w:basedOn w:val="Predvolenpsmoodseku"/>
    <w:link w:val="Popis"/>
    <w:uiPriority w:val="35"/>
    <w:locked/>
    <w:rsid w:val="001E6BEA"/>
    <w:rPr>
      <w:rFonts w:cs="Times New Roman"/>
      <w:b/>
      <w:bCs/>
    </w:rPr>
  </w:style>
  <w:style w:type="character" w:customStyle="1" w:styleId="Graf3VvojChar">
    <w:name w:val="Graf č. 3 Vývoj Char"/>
    <w:basedOn w:val="PopisChar"/>
    <w:link w:val="Graf3Vvoj"/>
    <w:locked/>
    <w:rsid w:val="001E6BEA"/>
    <w:rPr>
      <w:rFonts w:cs="Times New Roman"/>
      <w:b/>
      <w:bCs/>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sk-SK" w:eastAsia="sk-SK" w:bidi="ar-SA"/>
      </w:rPr>
    </w:rPrDefault>
    <w:pPrDefault/>
  </w:docDefaults>
  <w:latentStyles w:defLockedState="0" w:defUIPriority="99" w:defSemiHidden="1" w:defUnhideWhenUsed="0" w:defQFormat="0" w:count="267">
    <w:lsdException w:name="Normal" w:semiHidden="0" w:uiPriority="0" w:qFormat="1"/>
    <w:lsdException w:name="heading 1" w:semiHidden="0" w:qFormat="1"/>
    <w:lsdException w:name="heading 2" w:semiHidden="0" w:qFormat="1"/>
    <w:lsdException w:name="heading 3" w:semiHidden="0" w:qFormat="1"/>
    <w:lsdException w:name="heading 4" w:semiHidden="0" w:qFormat="1"/>
    <w:lsdException w:name="heading 5" w:semiHidden="0" w:qFormat="1"/>
    <w:lsdException w:name="heading 6" w:semiHidden="0" w:qFormat="1"/>
    <w:lsdException w:name="heading 7" w:semiHidden="0" w:qFormat="1"/>
    <w:lsdException w:name="heading 8" w:semiHidden="0" w:qFormat="1"/>
    <w:lsdException w:name="heading 9" w:semiHidden="0" w:qFormat="1"/>
    <w:lsdException w:name="index 1" w:unhideWhenUsed="1"/>
    <w:lsdException w:name="index 2" w:unhideWhenUsed="1"/>
    <w:lsdException w:name="index 3" w:unhideWhenUsed="1"/>
    <w:lsdException w:name="index 4" w:unhideWhenUsed="1"/>
    <w:lsdException w:name="index 5" w:unhideWhenUsed="1"/>
    <w:lsdException w:name="index 6" w:unhideWhenUsed="1"/>
    <w:lsdException w:name="index 7" w:unhideWhenUsed="1"/>
    <w:lsdException w:name="index 8" w:unhideWhenUsed="1"/>
    <w:lsdException w:name="index 9" w:unhideWhenUsed="1"/>
    <w:lsdException w:name="toc 1" w:uiPriority="39"/>
    <w:lsdException w:name="toc 2" w:uiPriority="39"/>
    <w:lsdException w:name="toc 3" w:uiPriority="39"/>
    <w:lsdException w:name="toc 4" w:uiPriority="39"/>
    <w:lsdException w:name="toc 6" w:uiPriority="39" w:unhideWhenUsed="1"/>
    <w:lsdException w:name="toc 7" w:uiPriority="39" w:unhideWhenUsed="1"/>
    <w:lsdException w:name="toc 9" w:uiPriority="39" w:unhideWhenUsed="1"/>
    <w:lsdException w:name="Normal Indent" w:unhideWhenUsed="1"/>
    <w:lsdException w:name="index heading" w:unhideWhenUsed="1"/>
    <w:lsdException w:name="caption" w:semiHidden="0" w:uiPriority="35" w:qFormat="1"/>
    <w:lsdException w:name="envelope address" w:unhideWhenUsed="1"/>
    <w:lsdException w:name="envelope return" w:unhideWhenUsed="1"/>
    <w:lsdException w:name="line number" w:unhideWhenUsed="1"/>
    <w:lsdException w:name="endnote reference" w:unhideWhenUsed="1"/>
    <w:lsdException w:name="endnote text" w:unhideWhenUsed="1"/>
    <w:lsdException w:name="table of authorities" w:unhideWhenUsed="1"/>
    <w:lsdException w:name="macro" w:unhideWhenUsed="1"/>
    <w:lsdException w:name="toa heading" w:unhideWhenUsed="1"/>
    <w:lsdException w:name="List" w:unhideWhenUsed="1"/>
    <w:lsdException w:name="List Bullet" w:unhideWhenUsed="1"/>
    <w:lsdException w:name="List Number" w:unhideWhenUsed="1"/>
    <w:lsdException w:name="List 2" w:unhideWhenUsed="1"/>
    <w:lsdException w:name="List 3" w:unhideWhenUsed="1"/>
    <w:lsdException w:name="List 4" w:unhideWhenUsed="1"/>
    <w:lsdException w:name="List 5" w:unhideWhenUsed="1"/>
    <w:lsdException w:name="List Bullet 2" w:unhideWhenUsed="1"/>
    <w:lsdException w:name="List Bullet 3" w:unhideWhenUsed="1"/>
    <w:lsdException w:name="List Bullet 4" w:unhideWhenUsed="1"/>
    <w:lsdException w:name="List Bullet 5" w:unhideWhenUsed="1"/>
    <w:lsdException w:name="List Number 2" w:unhideWhenUsed="1"/>
    <w:lsdException w:name="List Number 3" w:unhideWhenUsed="1"/>
    <w:lsdException w:name="List Number 4" w:unhideWhenUsed="1"/>
    <w:lsdException w:name="List Number 5" w:unhideWhenUsed="1"/>
    <w:lsdException w:name="Title" w:semiHidden="0" w:uiPriority="10" w:qFormat="1"/>
    <w:lsdException w:name="Closing" w:unhideWhenUsed="1"/>
    <w:lsdException w:name="Signature" w:unhideWhenUsed="1"/>
    <w:lsdException w:name="Body Text" w:unhideWhenUsed="1"/>
    <w:lsdException w:name="Body Text Indent" w:unhideWhenUsed="1"/>
    <w:lsdException w:name="List Continue" w:unhideWhenUsed="1"/>
    <w:lsdException w:name="List Continue 2" w:unhideWhenUsed="1"/>
    <w:lsdException w:name="List Continue 3" w:unhideWhenUsed="1"/>
    <w:lsdException w:name="List Continue 4" w:unhideWhenUsed="1"/>
    <w:lsdException w:name="List Continue 5" w:unhideWhenUsed="1"/>
    <w:lsdException w:name="Message Header" w:unhideWhenUsed="1"/>
    <w:lsdException w:name="Subtitle" w:semiHidden="0" w:uiPriority="11" w:qFormat="1"/>
    <w:lsdException w:name="Salutation" w:unhideWhenUsed="1"/>
    <w:lsdException w:name="Date" w:unhideWhenUsed="1"/>
    <w:lsdException w:name="Body Text First Indent" w:unhideWhenUsed="1"/>
    <w:lsdException w:name="Body Text First Indent 2" w:unhideWhenUsed="1"/>
    <w:lsdException w:name="Note Heading" w:unhideWhenUsed="1"/>
    <w:lsdException w:name="Body Text 2" w:unhideWhenUsed="1"/>
    <w:lsdException w:name="Body Text Indent 2" w:unhideWhenUsed="1"/>
    <w:lsdException w:name="Body Text Indent 3" w:unhideWhenUsed="1"/>
    <w:lsdException w:name="Block Text" w:unhideWhenUsed="1"/>
    <w:lsdException w:name="Strong" w:semiHidden="0" w:uiPriority="22" w:qFormat="1"/>
    <w:lsdException w:name="Emphasis" w:semiHidden="0" w:uiPriority="20" w:qFormat="1"/>
    <w:lsdException w:name="E-mail Signature" w:unhideWhenUsed="1"/>
    <w:lsdException w:name="HTML Top of Form" w:unhideWhenUsed="1"/>
    <w:lsdException w:name="HTML Bottom of Form" w:unhideWhenUsed="1"/>
    <w:lsdException w:name="Normal (Web)" w:unhideWhenUsed="1"/>
    <w:lsdException w:name="HTML Acronym" w:unhideWhenUsed="1"/>
    <w:lsdException w:name="HTML Address" w:unhideWhenUsed="1"/>
    <w:lsdException w:name="HTML Cite" w:unhideWhenUsed="1"/>
    <w:lsdException w:name="HTML Code" w:unhideWhenUsed="1"/>
    <w:lsdException w:name="HTML Definition" w:unhideWhenUsed="1"/>
    <w:lsdException w:name="HTML Keyboard" w:unhideWhenUsed="1"/>
    <w:lsdException w:name="HTML Preformatted" w:unhideWhenUsed="1"/>
    <w:lsdException w:name="HTML Sample" w:unhideWhenUsed="1"/>
    <w:lsdException w:name="HTML Typewriter" w:unhideWhenUsed="1"/>
    <w:lsdException w:name="HTML Variable" w:unhideWhenUsed="1"/>
    <w:lsdException w:name="Normal Table" w:unhideWhenUsed="1"/>
    <w:lsdException w:name="No List" w:unhideWhenUsed="1"/>
    <w:lsdException w:name="Outline List 1" w:unhideWhenUsed="1"/>
    <w:lsdException w:name="Outline List 2" w:unhideWhenUsed="1"/>
    <w:lsdException w:name="Outline List 3" w:unhideWhenUsed="1"/>
    <w:lsdException w:name="Table Simple 1" w:unhideWhenUsed="1"/>
    <w:lsdException w:name="Table Simple 2" w:unhideWhenUsed="1"/>
    <w:lsdException w:name="Table Simple 3" w:unhideWhenUsed="1"/>
    <w:lsdException w:name="Table Classic 1" w:unhideWhenUsed="1"/>
    <w:lsdException w:name="Table Classic 2" w:unhideWhenUsed="1"/>
    <w:lsdException w:name="Table Classic 3" w:unhideWhenUsed="1"/>
    <w:lsdException w:name="Table Classic 4" w:unhideWhenUsed="1"/>
    <w:lsdException w:name="Table Colorful 1" w:unhideWhenUsed="1"/>
    <w:lsdException w:name="Table Colorful 2" w:unhideWhenUsed="1"/>
    <w:lsdException w:name="Table Colorful 3" w:unhideWhenUsed="1"/>
    <w:lsdException w:name="Table Columns 1" w:unhideWhenUsed="1"/>
    <w:lsdException w:name="Table Columns 2" w:unhideWhenUsed="1"/>
    <w:lsdException w:name="Table Columns 3" w:unhideWhenUsed="1"/>
    <w:lsdException w:name="Table Columns 4" w:unhideWhenUsed="1"/>
    <w:lsdException w:name="Table Columns 5" w:unhideWhenUsed="1"/>
    <w:lsdException w:name="Table Grid 1" w:unhideWhenUsed="1"/>
    <w:lsdException w:name="Table Grid 2" w:unhideWhenUsed="1"/>
    <w:lsdException w:name="Table Grid 3" w:unhideWhenUsed="1"/>
    <w:lsdException w:name="Table Grid 4" w:unhideWhenUsed="1"/>
    <w:lsdException w:name="Table Grid 5" w:unhideWhenUsed="1"/>
    <w:lsdException w:name="Table Grid 6" w:unhideWhenUsed="1"/>
    <w:lsdException w:name="Table Grid 7" w:unhideWhenUsed="1"/>
    <w:lsdException w:name="Table Grid 8" w:unhideWhenUsed="1"/>
    <w:lsdException w:name="Table List 1" w:unhideWhenUsed="1"/>
    <w:lsdException w:name="Table List 2" w:unhideWhenUsed="1"/>
    <w:lsdException w:name="Table List 3" w:unhideWhenUsed="1"/>
    <w:lsdException w:name="Table List 4" w:unhideWhenUsed="1"/>
    <w:lsdException w:name="Table List 5" w:unhideWhenUsed="1"/>
    <w:lsdException w:name="Table List 6" w:unhideWhenUsed="1"/>
    <w:lsdException w:name="Table List 7" w:unhideWhenUsed="1"/>
    <w:lsdException w:name="Table List 8" w:unhideWhenUsed="1"/>
    <w:lsdException w:name="Table 3D effects 1" w:unhideWhenUsed="1"/>
    <w:lsdException w:name="Table 3D effects 2" w:unhideWhenUsed="1"/>
    <w:lsdException w:name="Table 3D effects 3" w:unhideWhenUsed="1"/>
    <w:lsdException w:name="Table Contemporary" w:unhideWhenUsed="1"/>
    <w:lsdException w:name="Table Elegant" w:unhideWhenUsed="1"/>
    <w:lsdException w:name="Table Professional" w:unhideWhenUsed="1"/>
    <w:lsdException w:name="Table Subtle 1" w:unhideWhenUsed="1"/>
    <w:lsdException w:name="Table Subtle 2" w:unhideWhenUsed="1"/>
    <w:lsdException w:name="Table Web 1" w:unhideWhenUsed="1"/>
    <w:lsdException w:name="Table Web 2" w:unhideWhenUsed="1"/>
    <w:lsdException w:name="Table Web 3" w:unhideWhenUsed="1"/>
    <w:lsdException w:name="Table Grid" w:semiHidden="0"/>
    <w:lsdException w:name="Table Theme" w:unhideWhenUsed="1"/>
    <w:lsdException w:name="No Spacing" w:semiHidden="0" w:qFormat="1"/>
    <w:lsdException w:name="Light Shading" w:semiHidden="0" w:uiPriority="60"/>
    <w:lsdException w:name="Light List" w:semiHidden="0" w:uiPriority="61"/>
    <w:lsdException w:name="Light Grid" w:semiHidden="0" w:uiPriority="62"/>
    <w:lsdException w:name="Medium Shading 1" w:semiHidden="0" w:uiPriority="63"/>
    <w:lsdException w:name="Medium Shading 2" w:semiHidden="0" w:uiPriority="64"/>
    <w:lsdException w:name="Medium List 1" w:semiHidden="0" w:uiPriority="65"/>
    <w:lsdException w:name="Medium List 2" w:semiHidden="0" w:uiPriority="66"/>
    <w:lsdException w:name="Medium Grid 1" w:semiHidden="0" w:uiPriority="67"/>
    <w:lsdException w:name="Medium Grid 2" w:semiHidden="0" w:uiPriority="68"/>
    <w:lsdException w:name="Medium Grid 3" w:semiHidden="0" w:uiPriority="69"/>
    <w:lsdException w:name="Dark List" w:semiHidden="0" w:uiPriority="70"/>
    <w:lsdException w:name="Colorful Shading" w:semiHidden="0" w:uiPriority="71"/>
    <w:lsdException w:name="Colorful List" w:semiHidden="0" w:uiPriority="72"/>
    <w:lsdException w:name="Colorful Grid" w:semiHidden="0" w:uiPriority="73"/>
    <w:lsdException w:name="Light Shading Accent 1" w:semiHidden="0" w:uiPriority="60"/>
    <w:lsdException w:name="Light List Accent 1" w:semiHidden="0" w:uiPriority="61"/>
    <w:lsdException w:name="Light Grid Accent 1" w:semiHidden="0" w:uiPriority="62"/>
    <w:lsdException w:name="Medium Shading 1 Accent 1" w:semiHidden="0" w:uiPriority="63"/>
    <w:lsdException w:name="Medium Shading 2 Accent 1" w:semiHidden="0" w:uiPriority="64"/>
    <w:lsdException w:name="Medium List 1 Accent 1" w:semiHidden="0" w:uiPriority="65"/>
    <w:lsdException w:name="List Paragraph" w:semiHidden="0" w:uiPriority="34" w:qFormat="1"/>
    <w:lsdException w:name="Quote" w:semiHidden="0" w:uiPriority="29" w:qFormat="1"/>
    <w:lsdException w:name="Intense Quote" w:semiHidden="0" w:uiPriority="30" w:qFormat="1"/>
    <w:lsdException w:name="Medium List 2 Accent 1" w:semiHidden="0" w:uiPriority="66"/>
    <w:lsdException w:name="Medium Grid 1 Accent 1" w:semiHidden="0" w:uiPriority="67"/>
    <w:lsdException w:name="Medium Grid 2 Accent 1" w:semiHidden="0" w:uiPriority="68"/>
    <w:lsdException w:name="Medium Grid 3 Accent 1" w:semiHidden="0" w:uiPriority="69"/>
    <w:lsdException w:name="Dark List Accent 1" w:semiHidden="0" w:uiPriority="70"/>
    <w:lsdException w:name="Colorful Shading Accent 1" w:semiHidden="0" w:uiPriority="71"/>
    <w:lsdException w:name="Colorful List Accent 1" w:semiHidden="0" w:uiPriority="72"/>
    <w:lsdException w:name="Colorful Grid Accent 1" w:semiHidden="0" w:uiPriority="73"/>
    <w:lsdException w:name="Light Shading Accent 2" w:semiHidden="0" w:uiPriority="60"/>
    <w:lsdException w:name="Light List Accent 2" w:semiHidden="0" w:uiPriority="61"/>
    <w:lsdException w:name="Light Grid Accent 2" w:semiHidden="0" w:uiPriority="62"/>
    <w:lsdException w:name="Medium Shading 1 Accent 2" w:semiHidden="0" w:uiPriority="63"/>
    <w:lsdException w:name="Medium Shading 2 Accent 2" w:semiHidden="0" w:uiPriority="64"/>
    <w:lsdException w:name="Medium List 1 Accent 2" w:semiHidden="0" w:uiPriority="65"/>
    <w:lsdException w:name="Medium List 2 Accent 2" w:semiHidden="0" w:uiPriority="66"/>
    <w:lsdException w:name="Medium Grid 1 Accent 2" w:semiHidden="0" w:uiPriority="67"/>
    <w:lsdException w:name="Medium Grid 2 Accent 2" w:semiHidden="0" w:uiPriority="68"/>
    <w:lsdException w:name="Medium Grid 3 Accent 2" w:semiHidden="0" w:uiPriority="69"/>
    <w:lsdException w:name="Dark List Accent 2" w:semiHidden="0" w:uiPriority="70"/>
    <w:lsdException w:name="Colorful Shading Accent 2" w:semiHidden="0" w:uiPriority="71"/>
    <w:lsdException w:name="Colorful List Accent 2" w:semiHidden="0" w:uiPriority="72"/>
    <w:lsdException w:name="Colorful Grid Accent 2" w:semiHidden="0" w:uiPriority="73"/>
    <w:lsdException w:name="Light Shading Accent 3" w:semiHidden="0" w:uiPriority="60"/>
    <w:lsdException w:name="Light List Accent 3" w:semiHidden="0" w:uiPriority="61"/>
    <w:lsdException w:name="Light Grid Accent 3" w:semiHidden="0" w:uiPriority="62"/>
    <w:lsdException w:name="Medium Shading 1 Accent 3" w:semiHidden="0" w:uiPriority="63"/>
    <w:lsdException w:name="Medium Shading 2 Accent 3" w:semiHidden="0" w:uiPriority="64"/>
    <w:lsdException w:name="Medium List 1 Accent 3" w:semiHidden="0" w:uiPriority="65"/>
    <w:lsdException w:name="Medium List 2 Accent 3" w:semiHidden="0" w:uiPriority="66"/>
    <w:lsdException w:name="Medium Grid 1 Accent 3" w:semiHidden="0" w:uiPriority="67"/>
    <w:lsdException w:name="Medium Grid 2 Accent 3" w:semiHidden="0" w:uiPriority="68"/>
    <w:lsdException w:name="Medium Grid 3 Accent 3" w:semiHidden="0" w:uiPriority="69"/>
    <w:lsdException w:name="Dark List Accent 3" w:semiHidden="0" w:uiPriority="70"/>
    <w:lsdException w:name="Colorful Shading Accent 3" w:semiHidden="0" w:uiPriority="71"/>
    <w:lsdException w:name="Colorful List Accent 3" w:semiHidden="0" w:uiPriority="72"/>
    <w:lsdException w:name="Colorful Grid Accent 3" w:semiHidden="0" w:uiPriority="73"/>
    <w:lsdException w:name="Light Shading Accent 4" w:semiHidden="0" w:uiPriority="60"/>
    <w:lsdException w:name="Light List Accent 4" w:semiHidden="0" w:uiPriority="61"/>
    <w:lsdException w:name="Light Grid Accent 4" w:semiHidden="0" w:uiPriority="62"/>
    <w:lsdException w:name="Medium Shading 1 Accent 4" w:semiHidden="0" w:uiPriority="63"/>
    <w:lsdException w:name="Medium Shading 2 Accent 4" w:semiHidden="0" w:uiPriority="64"/>
    <w:lsdException w:name="Medium List 1 Accent 4" w:semiHidden="0" w:uiPriority="65"/>
    <w:lsdException w:name="Medium List 2 Accent 4" w:semiHidden="0" w:uiPriority="66"/>
    <w:lsdException w:name="Medium Grid 1 Accent 4" w:semiHidden="0" w:uiPriority="67"/>
    <w:lsdException w:name="Medium Grid 2 Accent 4" w:semiHidden="0" w:uiPriority="68"/>
    <w:lsdException w:name="Medium Grid 3 Accent 4" w:semiHidden="0" w:uiPriority="69"/>
    <w:lsdException w:name="Dark List Accent 4" w:semiHidden="0" w:uiPriority="70"/>
    <w:lsdException w:name="Colorful Shading Accent 4" w:semiHidden="0" w:uiPriority="71"/>
    <w:lsdException w:name="Colorful List Accent 4" w:semiHidden="0" w:uiPriority="72"/>
    <w:lsdException w:name="Colorful Grid Accent 4" w:semiHidden="0" w:uiPriority="73"/>
    <w:lsdException w:name="Light Shading Accent 5" w:semiHidden="0" w:uiPriority="60"/>
    <w:lsdException w:name="Light List Accent 5" w:semiHidden="0" w:uiPriority="61"/>
    <w:lsdException w:name="Light Grid Accent 5" w:semiHidden="0" w:uiPriority="62"/>
    <w:lsdException w:name="Medium Shading 1 Accent 5" w:semiHidden="0" w:uiPriority="63"/>
    <w:lsdException w:name="Medium Shading 2 Accent 5" w:semiHidden="0" w:uiPriority="64"/>
    <w:lsdException w:name="Medium List 1 Accent 5" w:semiHidden="0" w:uiPriority="65"/>
    <w:lsdException w:name="Medium List 2 Accent 5" w:semiHidden="0" w:uiPriority="66"/>
    <w:lsdException w:name="Medium Grid 1 Accent 5" w:semiHidden="0" w:uiPriority="67"/>
    <w:lsdException w:name="Medium Grid 2 Accent 5" w:semiHidden="0" w:uiPriority="68"/>
    <w:lsdException w:name="Medium Grid 3 Accent 5" w:semiHidden="0" w:uiPriority="69"/>
    <w:lsdException w:name="Dark List Accent 5" w:semiHidden="0" w:uiPriority="70"/>
    <w:lsdException w:name="Colorful Shading Accent 5" w:semiHidden="0" w:uiPriority="71"/>
    <w:lsdException w:name="Colorful List Accent 5" w:semiHidden="0" w:uiPriority="72"/>
    <w:lsdException w:name="Colorful Grid Accent 5" w:semiHidden="0" w:uiPriority="73"/>
    <w:lsdException w:name="Light Shading Accent 6" w:semiHidden="0" w:uiPriority="60"/>
    <w:lsdException w:name="Light List Accent 6" w:semiHidden="0" w:uiPriority="61"/>
    <w:lsdException w:name="Light Grid Accent 6" w:semiHidden="0" w:uiPriority="62"/>
    <w:lsdException w:name="Medium Shading 1 Accent 6" w:semiHidden="0" w:uiPriority="63"/>
    <w:lsdException w:name="Medium Shading 2 Accent 6" w:semiHidden="0" w:uiPriority="64"/>
    <w:lsdException w:name="Medium List 1 Accent 6" w:semiHidden="0" w:uiPriority="65"/>
    <w:lsdException w:name="Medium List 2 Accent 6" w:semiHidden="0" w:uiPriority="66"/>
    <w:lsdException w:name="Medium Grid 1 Accent 6" w:semiHidden="0" w:uiPriority="67"/>
    <w:lsdException w:name="Medium Grid 2 Accent 6" w:semiHidden="0" w:uiPriority="68"/>
    <w:lsdException w:name="Medium Grid 3 Accent 6" w:semiHidden="0" w:uiPriority="69"/>
    <w:lsdException w:name="Dark List Accent 6" w:semiHidden="0" w:uiPriority="70"/>
    <w:lsdException w:name="Colorful Shading Accent 6" w:semiHidden="0" w:uiPriority="71"/>
    <w:lsdException w:name="Colorful List Accent 6" w:semiHidden="0" w:uiPriority="72"/>
    <w:lsdException w:name="Colorful Grid Accent 6" w:semiHidden="0" w:uiPriority="73"/>
    <w:lsdException w:name="Subtle Emphasis" w:semiHidden="0" w:uiPriority="19" w:qFormat="1"/>
    <w:lsdException w:name="Intense Emphasis" w:semiHidden="0" w:uiPriority="21" w:qFormat="1"/>
    <w:lsdException w:name="Subtle Reference" w:semiHidden="0" w:uiPriority="31" w:qFormat="1"/>
    <w:lsdException w:name="Intense Reference" w:semiHidden="0" w:uiPriority="32" w:qFormat="1"/>
    <w:lsdException w:name="Book Title" w:semiHidden="0" w:uiPriority="33" w:qFormat="1"/>
    <w:lsdException w:name="Bibliography" w:uiPriority="37" w:unhideWhenUsed="1"/>
    <w:lsdException w:name="TOC Heading" w:uiPriority="39" w:unhideWhenUsed="1" w:qFormat="1"/>
  </w:latentStyles>
  <w:style w:type="paragraph" w:default="1" w:styleId="Normlny">
    <w:name w:val="Normal"/>
    <w:qFormat/>
    <w:rsid w:val="00652A74"/>
    <w:rPr>
      <w:sz w:val="24"/>
      <w:szCs w:val="24"/>
    </w:rPr>
  </w:style>
  <w:style w:type="paragraph" w:styleId="Nadpis1">
    <w:name w:val="heading 1"/>
    <w:basedOn w:val="Normlny"/>
    <w:next w:val="Normlny"/>
    <w:link w:val="Nadpis1Char"/>
    <w:uiPriority w:val="99"/>
    <w:qFormat/>
    <w:rsid w:val="00652A74"/>
    <w:pPr>
      <w:keepNext/>
      <w:widowControl w:val="0"/>
      <w:numPr>
        <w:numId w:val="1"/>
      </w:numPr>
      <w:spacing w:before="120" w:after="120"/>
      <w:jc w:val="center"/>
      <w:outlineLvl w:val="0"/>
    </w:pPr>
    <w:rPr>
      <w:b/>
      <w:bCs/>
      <w:sz w:val="28"/>
      <w:szCs w:val="28"/>
    </w:rPr>
  </w:style>
  <w:style w:type="paragraph" w:styleId="Nadpis2">
    <w:name w:val="heading 2"/>
    <w:basedOn w:val="Normlny"/>
    <w:next w:val="Normlny"/>
    <w:link w:val="Nadpis2Char"/>
    <w:uiPriority w:val="99"/>
    <w:qFormat/>
    <w:rsid w:val="00652A74"/>
    <w:pPr>
      <w:keepNext/>
      <w:numPr>
        <w:ilvl w:val="1"/>
        <w:numId w:val="1"/>
      </w:numPr>
      <w:spacing w:before="120" w:after="240"/>
      <w:jc w:val="center"/>
      <w:outlineLvl w:val="1"/>
    </w:pPr>
    <w:rPr>
      <w:b/>
      <w:bCs/>
      <w:sz w:val="26"/>
      <w:szCs w:val="26"/>
    </w:rPr>
  </w:style>
  <w:style w:type="paragraph" w:styleId="Nadpis3">
    <w:name w:val="heading 3"/>
    <w:basedOn w:val="Normlny"/>
    <w:next w:val="Normlny"/>
    <w:link w:val="Nadpis3Char"/>
    <w:uiPriority w:val="99"/>
    <w:qFormat/>
    <w:rsid w:val="00652A74"/>
    <w:pPr>
      <w:keepNext/>
      <w:numPr>
        <w:ilvl w:val="2"/>
        <w:numId w:val="1"/>
      </w:numPr>
      <w:spacing w:before="120" w:after="240"/>
      <w:jc w:val="center"/>
      <w:outlineLvl w:val="2"/>
    </w:pPr>
    <w:rPr>
      <w:b/>
      <w:bCs/>
      <w:sz w:val="26"/>
      <w:szCs w:val="26"/>
    </w:rPr>
  </w:style>
  <w:style w:type="paragraph" w:styleId="Nadpis4">
    <w:name w:val="heading 4"/>
    <w:basedOn w:val="Normlny"/>
    <w:next w:val="Normlny"/>
    <w:link w:val="Nadpis4Char"/>
    <w:uiPriority w:val="99"/>
    <w:qFormat/>
    <w:rsid w:val="00652A74"/>
    <w:pPr>
      <w:keepNext/>
      <w:numPr>
        <w:ilvl w:val="3"/>
        <w:numId w:val="1"/>
      </w:numPr>
      <w:tabs>
        <w:tab w:val="left" w:pos="3249"/>
      </w:tabs>
      <w:spacing w:before="120" w:after="120"/>
      <w:outlineLvl w:val="3"/>
    </w:pPr>
    <w:rPr>
      <w:i/>
      <w:iCs/>
      <w:lang w:val="en-US"/>
    </w:rPr>
  </w:style>
  <w:style w:type="paragraph" w:styleId="Nadpis5">
    <w:name w:val="heading 5"/>
    <w:basedOn w:val="Normlny"/>
    <w:next w:val="Normlny"/>
    <w:link w:val="Nadpis5Char"/>
    <w:uiPriority w:val="99"/>
    <w:qFormat/>
    <w:rsid w:val="00652A74"/>
    <w:pPr>
      <w:keepNext/>
      <w:numPr>
        <w:ilvl w:val="4"/>
        <w:numId w:val="1"/>
      </w:numPr>
      <w:spacing w:before="120" w:after="120"/>
      <w:outlineLvl w:val="4"/>
    </w:pPr>
    <w:rPr>
      <w:b/>
      <w:bCs/>
    </w:rPr>
  </w:style>
  <w:style w:type="paragraph" w:styleId="Nadpis6">
    <w:name w:val="heading 6"/>
    <w:basedOn w:val="Normlny"/>
    <w:next w:val="Normlny"/>
    <w:link w:val="Nadpis6Char"/>
    <w:uiPriority w:val="99"/>
    <w:qFormat/>
    <w:rsid w:val="00652A74"/>
    <w:pPr>
      <w:keepNext/>
      <w:numPr>
        <w:ilvl w:val="5"/>
        <w:numId w:val="1"/>
      </w:numPr>
      <w:autoSpaceDE w:val="0"/>
      <w:autoSpaceDN w:val="0"/>
      <w:spacing w:before="120"/>
      <w:outlineLvl w:val="5"/>
    </w:pPr>
    <w:rPr>
      <w:b/>
      <w:bCs/>
      <w:i/>
      <w:iCs/>
    </w:rPr>
  </w:style>
  <w:style w:type="paragraph" w:styleId="Nadpis7">
    <w:name w:val="heading 7"/>
    <w:basedOn w:val="Normlny"/>
    <w:next w:val="Normlny"/>
    <w:link w:val="Nadpis7Char"/>
    <w:uiPriority w:val="99"/>
    <w:qFormat/>
    <w:rsid w:val="00652A74"/>
    <w:pPr>
      <w:keepNext/>
      <w:numPr>
        <w:ilvl w:val="6"/>
        <w:numId w:val="1"/>
      </w:numPr>
      <w:autoSpaceDE w:val="0"/>
      <w:autoSpaceDN w:val="0"/>
      <w:spacing w:before="120" w:after="120"/>
      <w:outlineLvl w:val="6"/>
    </w:pPr>
    <w:rPr>
      <w:i/>
      <w:iCs/>
    </w:rPr>
  </w:style>
  <w:style w:type="paragraph" w:styleId="Nadpis8">
    <w:name w:val="heading 8"/>
    <w:basedOn w:val="Normlny"/>
    <w:next w:val="Normlny"/>
    <w:link w:val="Nadpis8Char"/>
    <w:uiPriority w:val="99"/>
    <w:qFormat/>
    <w:rsid w:val="00652A74"/>
    <w:pPr>
      <w:numPr>
        <w:ilvl w:val="7"/>
        <w:numId w:val="1"/>
      </w:numPr>
      <w:spacing w:before="240" w:after="60"/>
      <w:outlineLvl w:val="7"/>
    </w:pPr>
    <w:rPr>
      <w:i/>
      <w:iCs/>
    </w:rPr>
  </w:style>
  <w:style w:type="paragraph" w:styleId="Nadpis9">
    <w:name w:val="heading 9"/>
    <w:basedOn w:val="Normlny"/>
    <w:next w:val="Normlny"/>
    <w:link w:val="Nadpis9Char"/>
    <w:uiPriority w:val="99"/>
    <w:qFormat/>
    <w:rsid w:val="00652A74"/>
    <w:pPr>
      <w:numPr>
        <w:ilvl w:val="8"/>
        <w:numId w:val="1"/>
      </w:numPr>
      <w:spacing w:before="240" w:after="60"/>
      <w:outlineLvl w:val="8"/>
    </w:pPr>
    <w:rPr>
      <w:rFonts w:ascii="Arial" w:hAnsi="Arial" w:cs="Arial"/>
      <w:sz w:val="22"/>
      <w:szCs w:val="22"/>
    </w:rPr>
  </w:style>
  <w:style w:type="character" w:default="1" w:styleId="Predvolenpsmoodseku">
    <w:name w:val="Default Paragraph Font"/>
    <w:uiPriority w:val="1"/>
    <w:semiHidden/>
    <w:unhideWhenUsed/>
  </w:style>
  <w:style w:type="table" w:default="1" w:styleId="Normlnatabuka">
    <w:name w:val="Normal Table"/>
    <w:uiPriority w:val="99"/>
    <w:semiHidden/>
    <w:unhideWhenUsed/>
    <w:tblPr>
      <w:tblInd w:w="0" w:type="dxa"/>
      <w:tblCellMar>
        <w:top w:w="0" w:type="dxa"/>
        <w:left w:w="108" w:type="dxa"/>
        <w:bottom w:w="0" w:type="dxa"/>
        <w:right w:w="108" w:type="dxa"/>
      </w:tblCellMar>
    </w:tblPr>
  </w:style>
  <w:style w:type="numbering" w:default="1" w:styleId="Bezzoznamu">
    <w:name w:val="No List"/>
    <w:uiPriority w:val="99"/>
    <w:semiHidden/>
    <w:unhideWhenUsed/>
  </w:style>
  <w:style w:type="character" w:customStyle="1" w:styleId="Nadpis1Char">
    <w:name w:val="Nadpis 1 Char"/>
    <w:basedOn w:val="Predvolenpsmoodseku"/>
    <w:link w:val="Nadpis1"/>
    <w:uiPriority w:val="99"/>
    <w:locked/>
    <w:rsid w:val="008F67FC"/>
    <w:rPr>
      <w:rFonts w:cs="Times New Roman"/>
      <w:b/>
      <w:sz w:val="28"/>
    </w:rPr>
  </w:style>
  <w:style w:type="character" w:customStyle="1" w:styleId="Nadpis2Char">
    <w:name w:val="Nadpis 2 Char"/>
    <w:basedOn w:val="Predvolenpsmoodseku"/>
    <w:link w:val="Nadpis2"/>
    <w:uiPriority w:val="99"/>
    <w:locked/>
    <w:rsid w:val="008F67FC"/>
    <w:rPr>
      <w:rFonts w:cs="Times New Roman"/>
      <w:b/>
      <w:sz w:val="26"/>
    </w:rPr>
  </w:style>
  <w:style w:type="character" w:customStyle="1" w:styleId="Nadpis3Char">
    <w:name w:val="Nadpis 3 Char"/>
    <w:basedOn w:val="Predvolenpsmoodseku"/>
    <w:link w:val="Nadpis3"/>
    <w:uiPriority w:val="99"/>
    <w:locked/>
    <w:rsid w:val="008F67FC"/>
    <w:rPr>
      <w:rFonts w:cs="Times New Roman"/>
      <w:b/>
      <w:sz w:val="26"/>
    </w:rPr>
  </w:style>
  <w:style w:type="character" w:customStyle="1" w:styleId="Nadpis4Char">
    <w:name w:val="Nadpis 4 Char"/>
    <w:basedOn w:val="Predvolenpsmoodseku"/>
    <w:link w:val="Nadpis4"/>
    <w:uiPriority w:val="99"/>
    <w:locked/>
    <w:rsid w:val="008F67FC"/>
    <w:rPr>
      <w:i/>
      <w:iCs/>
      <w:sz w:val="24"/>
      <w:szCs w:val="24"/>
      <w:lang w:val="en-US"/>
    </w:rPr>
  </w:style>
  <w:style w:type="character" w:customStyle="1" w:styleId="Nadpis5Char">
    <w:name w:val="Nadpis 5 Char"/>
    <w:basedOn w:val="Predvolenpsmoodseku"/>
    <w:link w:val="Nadpis5"/>
    <w:uiPriority w:val="99"/>
    <w:locked/>
    <w:rsid w:val="008F67FC"/>
    <w:rPr>
      <w:rFonts w:cs="Times New Roman"/>
      <w:b/>
      <w:sz w:val="24"/>
    </w:rPr>
  </w:style>
  <w:style w:type="character" w:customStyle="1" w:styleId="Nadpis6Char">
    <w:name w:val="Nadpis 6 Char"/>
    <w:basedOn w:val="Predvolenpsmoodseku"/>
    <w:link w:val="Nadpis6"/>
    <w:uiPriority w:val="99"/>
    <w:locked/>
    <w:rsid w:val="008F67FC"/>
    <w:rPr>
      <w:rFonts w:cs="Times New Roman"/>
      <w:b/>
      <w:i/>
      <w:sz w:val="24"/>
    </w:rPr>
  </w:style>
  <w:style w:type="character" w:customStyle="1" w:styleId="Nadpis7Char">
    <w:name w:val="Nadpis 7 Char"/>
    <w:basedOn w:val="Predvolenpsmoodseku"/>
    <w:link w:val="Nadpis7"/>
    <w:uiPriority w:val="99"/>
    <w:locked/>
    <w:rsid w:val="008F67FC"/>
    <w:rPr>
      <w:rFonts w:cs="Times New Roman"/>
      <w:i/>
      <w:sz w:val="24"/>
    </w:rPr>
  </w:style>
  <w:style w:type="character" w:customStyle="1" w:styleId="Nadpis8Char">
    <w:name w:val="Nadpis 8 Char"/>
    <w:basedOn w:val="Predvolenpsmoodseku"/>
    <w:link w:val="Nadpis8"/>
    <w:uiPriority w:val="99"/>
    <w:locked/>
    <w:rsid w:val="008F67FC"/>
    <w:rPr>
      <w:rFonts w:cs="Times New Roman"/>
      <w:i/>
      <w:sz w:val="24"/>
    </w:rPr>
  </w:style>
  <w:style w:type="character" w:customStyle="1" w:styleId="Nadpis9Char">
    <w:name w:val="Nadpis 9 Char"/>
    <w:basedOn w:val="Predvolenpsmoodseku"/>
    <w:link w:val="Nadpis9"/>
    <w:uiPriority w:val="99"/>
    <w:locked/>
    <w:rsid w:val="008F67FC"/>
    <w:rPr>
      <w:rFonts w:ascii="Arial" w:hAnsi="Arial" w:cs="Times New Roman"/>
    </w:rPr>
  </w:style>
  <w:style w:type="paragraph" w:styleId="Textbubliny">
    <w:name w:val="Balloon Text"/>
    <w:basedOn w:val="Normlny"/>
    <w:link w:val="TextbublinyChar"/>
    <w:uiPriority w:val="99"/>
    <w:semiHidden/>
    <w:rsid w:val="00077A01"/>
    <w:rPr>
      <w:rFonts w:ascii="Tahoma" w:hAnsi="Tahoma" w:cs="Tahoma"/>
      <w:sz w:val="16"/>
      <w:szCs w:val="16"/>
    </w:rPr>
  </w:style>
  <w:style w:type="character" w:customStyle="1" w:styleId="TextbublinyChar">
    <w:name w:val="Text bubliny Char"/>
    <w:basedOn w:val="Predvolenpsmoodseku"/>
    <w:link w:val="Textbubliny"/>
    <w:uiPriority w:val="99"/>
    <w:semiHidden/>
    <w:locked/>
    <w:rsid w:val="008F67FC"/>
    <w:rPr>
      <w:rFonts w:ascii="Tahoma" w:hAnsi="Tahoma" w:cs="Times New Roman"/>
      <w:sz w:val="16"/>
    </w:rPr>
  </w:style>
  <w:style w:type="paragraph" w:styleId="Hlavika">
    <w:name w:val="header"/>
    <w:basedOn w:val="Normlny"/>
    <w:link w:val="HlavikaChar"/>
    <w:uiPriority w:val="99"/>
    <w:rsid w:val="00652A74"/>
    <w:pPr>
      <w:tabs>
        <w:tab w:val="center" w:pos="4536"/>
        <w:tab w:val="right" w:pos="9072"/>
      </w:tabs>
    </w:pPr>
  </w:style>
  <w:style w:type="character" w:customStyle="1" w:styleId="HlavikaChar">
    <w:name w:val="Hlavička Char"/>
    <w:basedOn w:val="Predvolenpsmoodseku"/>
    <w:link w:val="Hlavika"/>
    <w:uiPriority w:val="99"/>
    <w:locked/>
    <w:rsid w:val="008F67FC"/>
    <w:rPr>
      <w:rFonts w:cs="Times New Roman"/>
      <w:sz w:val="24"/>
    </w:rPr>
  </w:style>
  <w:style w:type="paragraph" w:styleId="Pta">
    <w:name w:val="footer"/>
    <w:basedOn w:val="Normlny"/>
    <w:link w:val="PtaChar"/>
    <w:uiPriority w:val="99"/>
    <w:rsid w:val="00652A74"/>
    <w:pPr>
      <w:tabs>
        <w:tab w:val="center" w:pos="4536"/>
        <w:tab w:val="right" w:pos="9072"/>
      </w:tabs>
    </w:pPr>
  </w:style>
  <w:style w:type="character" w:customStyle="1" w:styleId="PtaChar">
    <w:name w:val="Päta Char"/>
    <w:basedOn w:val="Predvolenpsmoodseku"/>
    <w:link w:val="Pta"/>
    <w:uiPriority w:val="99"/>
    <w:semiHidden/>
    <w:locked/>
    <w:rsid w:val="008F67FC"/>
    <w:rPr>
      <w:rFonts w:cs="Times New Roman"/>
      <w:sz w:val="24"/>
    </w:rPr>
  </w:style>
  <w:style w:type="paragraph" w:styleId="Textpoznmkypodiarou">
    <w:name w:val="footnote text"/>
    <w:basedOn w:val="Normlny"/>
    <w:link w:val="TextpoznmkypodiarouChar"/>
    <w:uiPriority w:val="99"/>
    <w:semiHidden/>
    <w:rsid w:val="00652A74"/>
    <w:pPr>
      <w:widowControl w:val="0"/>
      <w:autoSpaceDE w:val="0"/>
      <w:autoSpaceDN w:val="0"/>
    </w:pPr>
    <w:rPr>
      <w:sz w:val="20"/>
      <w:szCs w:val="20"/>
      <w:lang w:val="en-GB"/>
    </w:rPr>
  </w:style>
  <w:style w:type="character" w:customStyle="1" w:styleId="TextpoznmkypodiarouChar">
    <w:name w:val="Text poznámky pod čiarou Char"/>
    <w:basedOn w:val="Predvolenpsmoodseku"/>
    <w:link w:val="Textpoznmkypodiarou"/>
    <w:uiPriority w:val="99"/>
    <w:semiHidden/>
    <w:locked/>
    <w:rsid w:val="008F67FC"/>
    <w:rPr>
      <w:rFonts w:cs="Times New Roman"/>
      <w:sz w:val="20"/>
    </w:rPr>
  </w:style>
  <w:style w:type="character" w:styleId="slostrany">
    <w:name w:val="page number"/>
    <w:basedOn w:val="Predvolenpsmoodseku"/>
    <w:uiPriority w:val="99"/>
    <w:rsid w:val="00652A74"/>
    <w:rPr>
      <w:rFonts w:ascii="Times New Roman" w:hAnsi="Times New Roman" w:cs="Times New Roman"/>
      <w:sz w:val="22"/>
    </w:rPr>
  </w:style>
  <w:style w:type="character" w:styleId="Odkaznapoznmkupodiarou">
    <w:name w:val="footnote reference"/>
    <w:basedOn w:val="Predvolenpsmoodseku"/>
    <w:uiPriority w:val="99"/>
    <w:semiHidden/>
    <w:rsid w:val="00652A74"/>
    <w:rPr>
      <w:rFonts w:cs="Times New Roman"/>
      <w:vertAlign w:val="superscript"/>
    </w:rPr>
  </w:style>
  <w:style w:type="paragraph" w:styleId="Obsah1">
    <w:name w:val="toc 1"/>
    <w:basedOn w:val="Normlny"/>
    <w:next w:val="Normlny"/>
    <w:autoRedefine/>
    <w:uiPriority w:val="39"/>
    <w:rsid w:val="00652A74"/>
    <w:pPr>
      <w:tabs>
        <w:tab w:val="right" w:leader="dot" w:pos="9062"/>
      </w:tabs>
      <w:spacing w:before="360"/>
    </w:pPr>
    <w:rPr>
      <w:b/>
      <w:bCs/>
      <w:noProof/>
    </w:rPr>
  </w:style>
  <w:style w:type="paragraph" w:styleId="Obsah2">
    <w:name w:val="toc 2"/>
    <w:basedOn w:val="Normlny"/>
    <w:next w:val="Normlny"/>
    <w:autoRedefine/>
    <w:uiPriority w:val="39"/>
    <w:rsid w:val="00652A74"/>
    <w:pPr>
      <w:spacing w:before="240"/>
    </w:pPr>
    <w:rPr>
      <w:b/>
      <w:bCs/>
    </w:rPr>
  </w:style>
  <w:style w:type="paragraph" w:styleId="Obsah3">
    <w:name w:val="toc 3"/>
    <w:basedOn w:val="Normlny"/>
    <w:next w:val="Normlny"/>
    <w:autoRedefine/>
    <w:uiPriority w:val="39"/>
    <w:rsid w:val="00652A74"/>
    <w:pPr>
      <w:ind w:left="240"/>
    </w:pPr>
  </w:style>
  <w:style w:type="paragraph" w:styleId="Obsah4">
    <w:name w:val="toc 4"/>
    <w:basedOn w:val="Normlny"/>
    <w:next w:val="Normlny"/>
    <w:autoRedefine/>
    <w:uiPriority w:val="39"/>
    <w:rsid w:val="00652A74"/>
    <w:pPr>
      <w:ind w:left="480"/>
    </w:pPr>
  </w:style>
  <w:style w:type="paragraph" w:styleId="Obsah5">
    <w:name w:val="toc 5"/>
    <w:basedOn w:val="Normlny"/>
    <w:next w:val="Normlny"/>
    <w:autoRedefine/>
    <w:uiPriority w:val="99"/>
    <w:semiHidden/>
    <w:rsid w:val="00652A74"/>
    <w:pPr>
      <w:ind w:left="720"/>
    </w:pPr>
  </w:style>
  <w:style w:type="character" w:styleId="Hypertextovprepojenie">
    <w:name w:val="Hyperlink"/>
    <w:basedOn w:val="Predvolenpsmoodseku"/>
    <w:uiPriority w:val="99"/>
    <w:rsid w:val="00652A74"/>
    <w:rPr>
      <w:rFonts w:cs="Times New Roman"/>
      <w:color w:val="0000FF"/>
      <w:u w:val="single"/>
    </w:rPr>
  </w:style>
  <w:style w:type="paragraph" w:customStyle="1" w:styleId="tl12ptZa6pt">
    <w:name w:val="Štýl 12 pt  Za:  6 pt"/>
    <w:basedOn w:val="Normlny"/>
    <w:uiPriority w:val="99"/>
    <w:rsid w:val="00652A74"/>
    <w:pPr>
      <w:spacing w:after="120"/>
      <w:ind w:firstLine="720"/>
      <w:jc w:val="both"/>
    </w:pPr>
  </w:style>
  <w:style w:type="paragraph" w:customStyle="1" w:styleId="Zoxnam2">
    <w:name w:val="Zoxnam_2"/>
    <w:basedOn w:val="tl12ptZa6pt"/>
    <w:uiPriority w:val="99"/>
    <w:rsid w:val="00652A74"/>
    <w:pPr>
      <w:tabs>
        <w:tab w:val="num" w:pos="397"/>
      </w:tabs>
      <w:ind w:left="397" w:hanging="397"/>
    </w:pPr>
  </w:style>
  <w:style w:type="paragraph" w:customStyle="1" w:styleId="Zoznam1">
    <w:name w:val="Zoznam_1"/>
    <w:basedOn w:val="Normlny"/>
    <w:link w:val="Zoznam1Char"/>
    <w:autoRedefine/>
    <w:uiPriority w:val="99"/>
    <w:rsid w:val="00123D59"/>
    <w:pPr>
      <w:numPr>
        <w:numId w:val="2"/>
      </w:numPr>
      <w:spacing w:after="120"/>
      <w:jc w:val="both"/>
    </w:pPr>
    <w:rPr>
      <w:rFonts w:eastAsia="Batang"/>
      <w:lang w:eastAsia="nb-NO"/>
    </w:rPr>
  </w:style>
  <w:style w:type="character" w:customStyle="1" w:styleId="Zoznam1Char">
    <w:name w:val="Zoznam_1 Char"/>
    <w:link w:val="Zoznam1"/>
    <w:uiPriority w:val="99"/>
    <w:locked/>
    <w:rsid w:val="00123D59"/>
    <w:rPr>
      <w:rFonts w:eastAsia="Batang"/>
      <w:sz w:val="24"/>
      <w:szCs w:val="24"/>
      <w:lang w:eastAsia="nb-NO"/>
    </w:rPr>
  </w:style>
  <w:style w:type="paragraph" w:customStyle="1" w:styleId="Zoznam3">
    <w:name w:val="Zoznam_3"/>
    <w:basedOn w:val="tl12ptZa6pt"/>
    <w:uiPriority w:val="99"/>
    <w:rsid w:val="00652A74"/>
    <w:pPr>
      <w:tabs>
        <w:tab w:val="num" w:pos="360"/>
      </w:tabs>
      <w:ind w:left="360" w:hanging="360"/>
    </w:pPr>
  </w:style>
  <w:style w:type="paragraph" w:styleId="Zkladntext3">
    <w:name w:val="Body Text 3"/>
    <w:basedOn w:val="Normlny"/>
    <w:link w:val="Zkladntext3Char"/>
    <w:uiPriority w:val="99"/>
    <w:rsid w:val="00652A74"/>
    <w:pPr>
      <w:spacing w:after="120"/>
    </w:pPr>
    <w:rPr>
      <w:i/>
      <w:iCs/>
      <w:lang w:val="en-GB" w:eastAsia="en-US"/>
    </w:rPr>
  </w:style>
  <w:style w:type="character" w:customStyle="1" w:styleId="Zkladntext3Char">
    <w:name w:val="Základný text 3 Char"/>
    <w:basedOn w:val="Predvolenpsmoodseku"/>
    <w:link w:val="Zkladntext3"/>
    <w:uiPriority w:val="99"/>
    <w:semiHidden/>
    <w:locked/>
    <w:rsid w:val="008F67FC"/>
    <w:rPr>
      <w:rFonts w:cs="Times New Roman"/>
      <w:sz w:val="16"/>
    </w:rPr>
  </w:style>
  <w:style w:type="paragraph" w:customStyle="1" w:styleId="Nadpis2-vavo">
    <w:name w:val="Nadpis 2 - vľavo"/>
    <w:basedOn w:val="Nadpis2"/>
    <w:next w:val="tl12ptZa6pt"/>
    <w:uiPriority w:val="99"/>
    <w:rsid w:val="00652A74"/>
    <w:pPr>
      <w:numPr>
        <w:ilvl w:val="0"/>
        <w:numId w:val="0"/>
      </w:numPr>
      <w:tabs>
        <w:tab w:val="num" w:pos="720"/>
      </w:tabs>
      <w:spacing w:after="120"/>
      <w:ind w:left="720" w:hanging="360"/>
      <w:jc w:val="left"/>
    </w:pPr>
  </w:style>
  <w:style w:type="paragraph" w:customStyle="1" w:styleId="Nadpis3-vavo">
    <w:name w:val="Nadpis 3 - vľavo"/>
    <w:basedOn w:val="Nadpis3"/>
    <w:next w:val="tl12ptZa6pt"/>
    <w:uiPriority w:val="99"/>
    <w:rsid w:val="00652A74"/>
    <w:pPr>
      <w:numPr>
        <w:ilvl w:val="0"/>
        <w:numId w:val="0"/>
      </w:numPr>
      <w:tabs>
        <w:tab w:val="num" w:pos="1080"/>
      </w:tabs>
      <w:spacing w:after="120"/>
      <w:ind w:left="1080" w:hanging="360"/>
      <w:jc w:val="left"/>
    </w:pPr>
  </w:style>
  <w:style w:type="table" w:styleId="Mriekatabuky">
    <w:name w:val="Table Grid"/>
    <w:basedOn w:val="Normlnatabuka"/>
    <w:uiPriority w:val="99"/>
    <w:rsid w:val="00652A74"/>
    <w:pPr>
      <w:autoSpaceDE w:val="0"/>
      <w:autoSpaceDN w:val="0"/>
      <w:spacing w:after="120"/>
      <w:ind w:firstLine="720"/>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Zoznam1CharChar">
    <w:name w:val="Zoznam_1 Char Char"/>
    <w:uiPriority w:val="99"/>
    <w:rsid w:val="00652A74"/>
    <w:rPr>
      <w:sz w:val="24"/>
      <w:lang w:val="en-US" w:eastAsia="sk-SK"/>
    </w:rPr>
  </w:style>
  <w:style w:type="character" w:styleId="Siln">
    <w:name w:val="Strong"/>
    <w:basedOn w:val="Predvolenpsmoodseku"/>
    <w:uiPriority w:val="22"/>
    <w:qFormat/>
    <w:rsid w:val="00652A74"/>
    <w:rPr>
      <w:rFonts w:cs="Times New Roman"/>
      <w:b/>
    </w:rPr>
  </w:style>
  <w:style w:type="paragraph" w:customStyle="1" w:styleId="gestorsktvar">
    <w:name w:val="gestorský útvar"/>
    <w:basedOn w:val="Normlny"/>
    <w:next w:val="Normlny"/>
    <w:uiPriority w:val="99"/>
    <w:rsid w:val="002E577D"/>
    <w:pPr>
      <w:tabs>
        <w:tab w:val="num" w:pos="510"/>
      </w:tabs>
      <w:spacing w:before="240" w:after="240"/>
      <w:ind w:left="510" w:hanging="510"/>
      <w:jc w:val="both"/>
    </w:pPr>
    <w:rPr>
      <w:color w:val="000000"/>
      <w:sz w:val="20"/>
      <w:szCs w:val="20"/>
    </w:rPr>
  </w:style>
  <w:style w:type="paragraph" w:customStyle="1" w:styleId="aodsek">
    <w:name w:val="a) odsek"/>
    <w:basedOn w:val="Normlny"/>
    <w:uiPriority w:val="99"/>
    <w:rsid w:val="002E577D"/>
    <w:pPr>
      <w:tabs>
        <w:tab w:val="num" w:pos="1440"/>
      </w:tabs>
      <w:spacing w:before="120" w:after="120"/>
      <w:ind w:left="1440" w:hanging="360"/>
      <w:jc w:val="both"/>
    </w:pPr>
    <w:rPr>
      <w:b/>
      <w:bCs/>
      <w:color w:val="000000"/>
      <w:sz w:val="22"/>
      <w:szCs w:val="22"/>
    </w:rPr>
  </w:style>
  <w:style w:type="paragraph" w:customStyle="1" w:styleId="1odsek">
    <w:name w:val="1. odsek"/>
    <w:basedOn w:val="aodsek"/>
    <w:uiPriority w:val="99"/>
    <w:rsid w:val="002E577D"/>
    <w:pPr>
      <w:numPr>
        <w:ilvl w:val="2"/>
      </w:numPr>
      <w:tabs>
        <w:tab w:val="num" w:pos="1440"/>
      </w:tabs>
      <w:spacing w:before="40" w:after="40"/>
      <w:ind w:left="1440" w:hanging="360"/>
    </w:pPr>
    <w:rPr>
      <w:b w:val="0"/>
      <w:bCs w:val="0"/>
    </w:rPr>
  </w:style>
  <w:style w:type="character" w:styleId="Odkaznakomentr">
    <w:name w:val="annotation reference"/>
    <w:basedOn w:val="Predvolenpsmoodseku"/>
    <w:uiPriority w:val="99"/>
    <w:semiHidden/>
    <w:rsid w:val="00077A01"/>
    <w:rPr>
      <w:rFonts w:cs="Times New Roman"/>
      <w:sz w:val="16"/>
    </w:rPr>
  </w:style>
  <w:style w:type="paragraph" w:styleId="Textkomentra">
    <w:name w:val="annotation text"/>
    <w:basedOn w:val="Normlny"/>
    <w:link w:val="TextkomentraChar"/>
    <w:uiPriority w:val="99"/>
    <w:semiHidden/>
    <w:rsid w:val="00077A01"/>
    <w:rPr>
      <w:sz w:val="20"/>
      <w:szCs w:val="20"/>
    </w:rPr>
  </w:style>
  <w:style w:type="character" w:customStyle="1" w:styleId="TextkomentraChar">
    <w:name w:val="Text komentára Char"/>
    <w:basedOn w:val="Predvolenpsmoodseku"/>
    <w:link w:val="Textkomentra"/>
    <w:uiPriority w:val="99"/>
    <w:semiHidden/>
    <w:locked/>
    <w:rsid w:val="008F67FC"/>
    <w:rPr>
      <w:rFonts w:cs="Times New Roman"/>
      <w:sz w:val="20"/>
    </w:rPr>
  </w:style>
  <w:style w:type="paragraph" w:styleId="Obsah8">
    <w:name w:val="toc 8"/>
    <w:basedOn w:val="Normlny"/>
    <w:next w:val="Normlny"/>
    <w:autoRedefine/>
    <w:uiPriority w:val="99"/>
    <w:semiHidden/>
    <w:rsid w:val="00077A01"/>
    <w:pPr>
      <w:ind w:left="1440"/>
    </w:pPr>
  </w:style>
  <w:style w:type="paragraph" w:styleId="Predmetkomentra">
    <w:name w:val="annotation subject"/>
    <w:basedOn w:val="Textkomentra"/>
    <w:next w:val="Textkomentra"/>
    <w:link w:val="PredmetkomentraChar"/>
    <w:uiPriority w:val="99"/>
    <w:semiHidden/>
    <w:rsid w:val="001A5E3D"/>
    <w:rPr>
      <w:b/>
      <w:bCs/>
    </w:rPr>
  </w:style>
  <w:style w:type="character" w:customStyle="1" w:styleId="PredmetkomentraChar">
    <w:name w:val="Predmet komentára Char"/>
    <w:basedOn w:val="TextkomentraChar"/>
    <w:link w:val="Predmetkomentra"/>
    <w:uiPriority w:val="99"/>
    <w:semiHidden/>
    <w:locked/>
    <w:rsid w:val="008F67FC"/>
    <w:rPr>
      <w:rFonts w:cs="Times New Roman"/>
      <w:b/>
      <w:sz w:val="20"/>
    </w:rPr>
  </w:style>
  <w:style w:type="paragraph" w:customStyle="1" w:styleId="urove3">
    <w:name w:val="uroveň 3"/>
    <w:basedOn w:val="Normlny"/>
    <w:rsid w:val="00265A57"/>
    <w:pPr>
      <w:numPr>
        <w:numId w:val="11"/>
      </w:numPr>
      <w:spacing w:before="40" w:after="40"/>
      <w:jc w:val="both"/>
    </w:pPr>
    <w:rPr>
      <w:color w:val="000000"/>
      <w:sz w:val="22"/>
      <w:szCs w:val="22"/>
    </w:rPr>
  </w:style>
  <w:style w:type="paragraph" w:customStyle="1" w:styleId="odsek">
    <w:name w:val="odsek"/>
    <w:basedOn w:val="Normlny"/>
    <w:link w:val="odsekCharChar"/>
    <w:uiPriority w:val="99"/>
    <w:rsid w:val="00670C04"/>
    <w:pPr>
      <w:numPr>
        <w:numId w:val="12"/>
      </w:numPr>
      <w:spacing w:before="120" w:after="120"/>
      <w:jc w:val="both"/>
    </w:pPr>
    <w:rPr>
      <w:rFonts w:eastAsia="Batang"/>
      <w:b/>
      <w:bCs/>
      <w:color w:val="000000"/>
    </w:rPr>
  </w:style>
  <w:style w:type="character" w:customStyle="1" w:styleId="odsekCharChar">
    <w:name w:val="odsek Char Char"/>
    <w:link w:val="odsek"/>
    <w:uiPriority w:val="99"/>
    <w:locked/>
    <w:rsid w:val="00670C04"/>
    <w:rPr>
      <w:rFonts w:eastAsia="Batang"/>
      <w:b/>
      <w:color w:val="000000"/>
      <w:sz w:val="24"/>
    </w:rPr>
  </w:style>
  <w:style w:type="paragraph" w:styleId="truktradokumentu">
    <w:name w:val="Document Map"/>
    <w:basedOn w:val="Normlny"/>
    <w:link w:val="truktradokumentuChar"/>
    <w:uiPriority w:val="99"/>
    <w:semiHidden/>
    <w:rsid w:val="009C7264"/>
    <w:pPr>
      <w:shd w:val="clear" w:color="auto" w:fill="000080"/>
    </w:pPr>
    <w:rPr>
      <w:rFonts w:ascii="Tahoma" w:hAnsi="Tahoma" w:cs="Tahoma"/>
      <w:sz w:val="20"/>
      <w:szCs w:val="20"/>
    </w:rPr>
  </w:style>
  <w:style w:type="character" w:customStyle="1" w:styleId="truktradokumentuChar">
    <w:name w:val="Štruktúra dokumentu Char"/>
    <w:basedOn w:val="Predvolenpsmoodseku"/>
    <w:link w:val="truktradokumentu"/>
    <w:uiPriority w:val="99"/>
    <w:semiHidden/>
    <w:locked/>
    <w:rsid w:val="008F67FC"/>
    <w:rPr>
      <w:rFonts w:ascii="Tahoma" w:hAnsi="Tahoma" w:cs="Times New Roman"/>
      <w:sz w:val="16"/>
    </w:rPr>
  </w:style>
  <w:style w:type="character" w:styleId="Zvraznenie">
    <w:name w:val="Emphasis"/>
    <w:basedOn w:val="Predvolenpsmoodseku"/>
    <w:uiPriority w:val="20"/>
    <w:qFormat/>
    <w:rsid w:val="005A5382"/>
    <w:rPr>
      <w:rFonts w:cs="Times New Roman"/>
      <w:b/>
    </w:rPr>
  </w:style>
  <w:style w:type="paragraph" w:styleId="Bezriadkovania">
    <w:name w:val="No Spacing"/>
    <w:uiPriority w:val="99"/>
    <w:qFormat/>
    <w:rsid w:val="004966BD"/>
    <w:rPr>
      <w:rFonts w:ascii="Calibri" w:hAnsi="Calibri" w:cs="Calibri"/>
      <w:sz w:val="22"/>
      <w:szCs w:val="22"/>
      <w:lang w:eastAsia="en-US"/>
    </w:rPr>
  </w:style>
  <w:style w:type="paragraph" w:styleId="Popis">
    <w:name w:val="caption"/>
    <w:basedOn w:val="Normlny"/>
    <w:next w:val="Normlny"/>
    <w:link w:val="PopisChar"/>
    <w:uiPriority w:val="35"/>
    <w:qFormat/>
    <w:rsid w:val="00A36E84"/>
    <w:rPr>
      <w:b/>
      <w:bCs/>
      <w:sz w:val="20"/>
      <w:szCs w:val="20"/>
    </w:rPr>
  </w:style>
  <w:style w:type="paragraph" w:customStyle="1" w:styleId="zoznam10">
    <w:name w:val="zoznam1"/>
    <w:basedOn w:val="Normlny"/>
    <w:rsid w:val="0024652A"/>
  </w:style>
  <w:style w:type="paragraph" w:customStyle="1" w:styleId="Default">
    <w:name w:val="Default"/>
    <w:rsid w:val="00034E5E"/>
    <w:pPr>
      <w:autoSpaceDE w:val="0"/>
      <w:autoSpaceDN w:val="0"/>
      <w:adjustRightInd w:val="0"/>
    </w:pPr>
    <w:rPr>
      <w:color w:val="000000"/>
      <w:sz w:val="24"/>
      <w:szCs w:val="24"/>
    </w:rPr>
  </w:style>
  <w:style w:type="paragraph" w:styleId="Obyajntext">
    <w:name w:val="Plain Text"/>
    <w:basedOn w:val="Normlny"/>
    <w:link w:val="ObyajntextChar"/>
    <w:uiPriority w:val="99"/>
    <w:rsid w:val="00034E5E"/>
    <w:rPr>
      <w:rFonts w:ascii="Consolas" w:hAnsi="Consolas"/>
      <w:sz w:val="21"/>
      <w:szCs w:val="21"/>
      <w:lang w:eastAsia="en-US"/>
    </w:rPr>
  </w:style>
  <w:style w:type="character" w:customStyle="1" w:styleId="ObyajntextChar">
    <w:name w:val="Obyčajný text Char"/>
    <w:basedOn w:val="Predvolenpsmoodseku"/>
    <w:link w:val="Obyajntext"/>
    <w:uiPriority w:val="99"/>
    <w:locked/>
    <w:rsid w:val="00034E5E"/>
    <w:rPr>
      <w:rFonts w:ascii="Consolas" w:hAnsi="Consolas" w:cs="Times New Roman"/>
      <w:sz w:val="21"/>
      <w:lang w:val="x-none" w:eastAsia="en-US"/>
    </w:rPr>
  </w:style>
  <w:style w:type="paragraph" w:styleId="Odsekzoznamu">
    <w:name w:val="List Paragraph"/>
    <w:basedOn w:val="Normlny"/>
    <w:uiPriority w:val="34"/>
    <w:qFormat/>
    <w:rsid w:val="005636EF"/>
    <w:pPr>
      <w:ind w:left="720"/>
    </w:pPr>
  </w:style>
  <w:style w:type="paragraph" w:styleId="Zoznamobrzkov">
    <w:name w:val="table of figures"/>
    <w:basedOn w:val="Normlny"/>
    <w:next w:val="Normlny"/>
    <w:link w:val="ZoznamobrzkovChar"/>
    <w:autoRedefine/>
    <w:uiPriority w:val="99"/>
    <w:rsid w:val="00513381"/>
  </w:style>
  <w:style w:type="character" w:styleId="PouitHypertextovPrepojenie">
    <w:name w:val="FollowedHyperlink"/>
    <w:basedOn w:val="Predvolenpsmoodseku"/>
    <w:uiPriority w:val="99"/>
    <w:semiHidden/>
    <w:rsid w:val="00FD2FF5"/>
    <w:rPr>
      <w:rFonts w:cs="Times New Roman"/>
      <w:color w:val="800080"/>
      <w:u w:val="single"/>
    </w:rPr>
  </w:style>
  <w:style w:type="paragraph" w:customStyle="1" w:styleId="ndp02">
    <w:name w:val="ndp02"/>
    <w:basedOn w:val="Zoznam1"/>
    <w:link w:val="ndp02Char"/>
    <w:qFormat/>
    <w:rsid w:val="00DA1A67"/>
    <w:pPr>
      <w:numPr>
        <w:ilvl w:val="1"/>
        <w:numId w:val="15"/>
      </w:numPr>
    </w:pPr>
    <w:rPr>
      <w:b/>
      <w:sz w:val="26"/>
      <w:szCs w:val="26"/>
    </w:rPr>
  </w:style>
  <w:style w:type="character" w:customStyle="1" w:styleId="ndp02Char">
    <w:name w:val="ndp02 Char"/>
    <w:link w:val="ndp02"/>
    <w:locked/>
    <w:rsid w:val="00DA1A67"/>
    <w:rPr>
      <w:rFonts w:eastAsia="Batang"/>
      <w:b/>
      <w:sz w:val="26"/>
      <w:lang w:val="x-none" w:eastAsia="nb-NO"/>
    </w:rPr>
  </w:style>
  <w:style w:type="character" w:styleId="Textzstupnhosymbolu">
    <w:name w:val="Placeholder Text"/>
    <w:basedOn w:val="Predvolenpsmoodseku"/>
    <w:uiPriority w:val="99"/>
    <w:semiHidden/>
    <w:rsid w:val="00AF5284"/>
    <w:rPr>
      <w:rFonts w:ascii="Times New Roman" w:hAnsi="Times New Roman" w:cs="Times New Roman"/>
      <w:color w:val="808080"/>
    </w:rPr>
  </w:style>
  <w:style w:type="character" w:customStyle="1" w:styleId="apple-converted-space">
    <w:name w:val="apple-converted-space"/>
    <w:rsid w:val="00B323E9"/>
  </w:style>
  <w:style w:type="paragraph" w:styleId="Normlnywebov">
    <w:name w:val="Normal (Web)"/>
    <w:basedOn w:val="Normlny"/>
    <w:uiPriority w:val="99"/>
    <w:semiHidden/>
    <w:unhideWhenUsed/>
    <w:rsid w:val="004040FC"/>
    <w:pPr>
      <w:spacing w:before="100" w:beforeAutospacing="1" w:after="100" w:afterAutospacing="1"/>
    </w:pPr>
  </w:style>
  <w:style w:type="table" w:styleId="Strednmrieka3zvraznenie1">
    <w:name w:val="Medium Grid 3 Accent 1"/>
    <w:basedOn w:val="Normlnatabuka"/>
    <w:uiPriority w:val="69"/>
    <w:rsid w:val="002542CE"/>
    <w:rPr>
      <w:rFonts w:ascii="Calibri" w:hAnsi="Calibri"/>
      <w:sz w:val="22"/>
      <w:szCs w:val="22"/>
      <w:lang w:eastAsia="en-US"/>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rFonts w:cs="Times New Roman"/>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rFonts w:cs="Times New Roman"/>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rFonts w:cs="Times New Roman"/>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rFonts w:cs="Times New Roman"/>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rPr>
        <w:rFonts w:cs="Times New Roman"/>
      </w:rPr>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rPr>
        <w:rFonts w:cs="Times New Roman"/>
      </w:rPr>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character" w:customStyle="1" w:styleId="ZoznamobrzkovChar">
    <w:name w:val="Zoznam obrázkov Char"/>
    <w:basedOn w:val="Predvolenpsmoodseku"/>
    <w:link w:val="Zoznamobrzkov"/>
    <w:uiPriority w:val="99"/>
    <w:locked/>
    <w:rsid w:val="007122C4"/>
    <w:rPr>
      <w:rFonts w:cs="Times New Roman"/>
      <w:sz w:val="24"/>
      <w:szCs w:val="24"/>
    </w:rPr>
  </w:style>
  <w:style w:type="paragraph" w:styleId="Nzov">
    <w:name w:val="Title"/>
    <w:basedOn w:val="Normlny"/>
    <w:next w:val="Normlny"/>
    <w:link w:val="NzovChar"/>
    <w:uiPriority w:val="10"/>
    <w:qFormat/>
    <w:rsid w:val="001E6BEA"/>
    <w:pPr>
      <w:spacing w:before="240" w:after="60"/>
      <w:jc w:val="center"/>
      <w:outlineLvl w:val="0"/>
    </w:pPr>
    <w:rPr>
      <w:rFonts w:asciiTheme="majorHAnsi" w:eastAsiaTheme="majorEastAsia" w:hAnsiTheme="majorHAnsi"/>
      <w:b/>
      <w:bCs/>
      <w:kern w:val="28"/>
      <w:sz w:val="32"/>
      <w:szCs w:val="32"/>
    </w:rPr>
  </w:style>
  <w:style w:type="character" w:customStyle="1" w:styleId="NzovChar">
    <w:name w:val="Názov Char"/>
    <w:basedOn w:val="Predvolenpsmoodseku"/>
    <w:link w:val="Nzov"/>
    <w:uiPriority w:val="10"/>
    <w:locked/>
    <w:rsid w:val="001E6BEA"/>
    <w:rPr>
      <w:rFonts w:asciiTheme="majorHAnsi" w:eastAsiaTheme="majorEastAsia" w:hAnsiTheme="majorHAnsi" w:cs="Times New Roman"/>
      <w:b/>
      <w:bCs/>
      <w:kern w:val="28"/>
      <w:sz w:val="32"/>
      <w:szCs w:val="32"/>
    </w:rPr>
  </w:style>
  <w:style w:type="paragraph" w:styleId="Podtitul">
    <w:name w:val="Subtitle"/>
    <w:basedOn w:val="Normlny"/>
    <w:next w:val="Normlny"/>
    <w:link w:val="PodtitulChar"/>
    <w:uiPriority w:val="11"/>
    <w:qFormat/>
    <w:rsid w:val="001E6BEA"/>
    <w:pPr>
      <w:spacing w:after="60"/>
      <w:jc w:val="center"/>
      <w:outlineLvl w:val="1"/>
    </w:pPr>
    <w:rPr>
      <w:rFonts w:asciiTheme="majorHAnsi" w:eastAsiaTheme="majorEastAsia" w:hAnsiTheme="majorHAnsi"/>
    </w:rPr>
  </w:style>
  <w:style w:type="character" w:customStyle="1" w:styleId="PodtitulChar">
    <w:name w:val="Podtitul Char"/>
    <w:basedOn w:val="Predvolenpsmoodseku"/>
    <w:link w:val="Podtitul"/>
    <w:uiPriority w:val="11"/>
    <w:locked/>
    <w:rsid w:val="001E6BEA"/>
    <w:rPr>
      <w:rFonts w:asciiTheme="majorHAnsi" w:eastAsiaTheme="majorEastAsia" w:hAnsiTheme="majorHAnsi" w:cs="Times New Roman"/>
      <w:sz w:val="24"/>
      <w:szCs w:val="24"/>
    </w:rPr>
  </w:style>
  <w:style w:type="paragraph" w:customStyle="1" w:styleId="Graf3Vvoj">
    <w:name w:val="Graf č. 3 Vývoj"/>
    <w:basedOn w:val="Popis"/>
    <w:next w:val="Popis"/>
    <w:link w:val="Graf3VvojChar"/>
    <w:autoRedefine/>
    <w:qFormat/>
    <w:rsid w:val="001E6BEA"/>
  </w:style>
  <w:style w:type="character" w:customStyle="1" w:styleId="PopisChar">
    <w:name w:val="Popis Char"/>
    <w:basedOn w:val="Predvolenpsmoodseku"/>
    <w:link w:val="Popis"/>
    <w:uiPriority w:val="35"/>
    <w:locked/>
    <w:rsid w:val="001E6BEA"/>
    <w:rPr>
      <w:rFonts w:cs="Times New Roman"/>
      <w:b/>
      <w:bCs/>
    </w:rPr>
  </w:style>
  <w:style w:type="character" w:customStyle="1" w:styleId="Graf3VvojChar">
    <w:name w:val="Graf č. 3 Vývoj Char"/>
    <w:basedOn w:val="PopisChar"/>
    <w:link w:val="Graf3Vvoj"/>
    <w:locked/>
    <w:rsid w:val="001E6BEA"/>
    <w:rPr>
      <w:rFonts w:cs="Times New Roman"/>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4670309">
      <w:marLeft w:val="0"/>
      <w:marRight w:val="0"/>
      <w:marTop w:val="0"/>
      <w:marBottom w:val="0"/>
      <w:divBdr>
        <w:top w:val="none" w:sz="0" w:space="0" w:color="auto"/>
        <w:left w:val="none" w:sz="0" w:space="0" w:color="auto"/>
        <w:bottom w:val="none" w:sz="0" w:space="0" w:color="auto"/>
        <w:right w:val="none" w:sz="0" w:space="0" w:color="auto"/>
      </w:divBdr>
    </w:div>
    <w:div w:id="4670310">
      <w:marLeft w:val="0"/>
      <w:marRight w:val="0"/>
      <w:marTop w:val="0"/>
      <w:marBottom w:val="0"/>
      <w:divBdr>
        <w:top w:val="none" w:sz="0" w:space="0" w:color="auto"/>
        <w:left w:val="none" w:sz="0" w:space="0" w:color="auto"/>
        <w:bottom w:val="none" w:sz="0" w:space="0" w:color="auto"/>
        <w:right w:val="none" w:sz="0" w:space="0" w:color="auto"/>
      </w:divBdr>
    </w:div>
    <w:div w:id="4670322">
      <w:marLeft w:val="0"/>
      <w:marRight w:val="0"/>
      <w:marTop w:val="0"/>
      <w:marBottom w:val="0"/>
      <w:divBdr>
        <w:top w:val="none" w:sz="0" w:space="0" w:color="auto"/>
        <w:left w:val="none" w:sz="0" w:space="0" w:color="auto"/>
        <w:bottom w:val="none" w:sz="0" w:space="0" w:color="auto"/>
        <w:right w:val="none" w:sz="0" w:space="0" w:color="auto"/>
      </w:divBdr>
      <w:divsChild>
        <w:div w:id="4670313">
          <w:marLeft w:val="0"/>
          <w:marRight w:val="0"/>
          <w:marTop w:val="0"/>
          <w:marBottom w:val="0"/>
          <w:divBdr>
            <w:top w:val="none" w:sz="0" w:space="0" w:color="auto"/>
            <w:left w:val="none" w:sz="0" w:space="0" w:color="auto"/>
            <w:bottom w:val="none" w:sz="0" w:space="0" w:color="auto"/>
            <w:right w:val="none" w:sz="0" w:space="0" w:color="auto"/>
          </w:divBdr>
          <w:divsChild>
            <w:div w:id="4670317">
              <w:marLeft w:val="0"/>
              <w:marRight w:val="0"/>
              <w:marTop w:val="0"/>
              <w:marBottom w:val="0"/>
              <w:divBdr>
                <w:top w:val="none" w:sz="0" w:space="0" w:color="auto"/>
                <w:left w:val="none" w:sz="0" w:space="0" w:color="auto"/>
                <w:bottom w:val="none" w:sz="0" w:space="0" w:color="auto"/>
                <w:right w:val="none" w:sz="0" w:space="0" w:color="auto"/>
              </w:divBdr>
              <w:divsChild>
                <w:div w:id="4670388">
                  <w:marLeft w:val="0"/>
                  <w:marRight w:val="0"/>
                  <w:marTop w:val="0"/>
                  <w:marBottom w:val="0"/>
                  <w:divBdr>
                    <w:top w:val="none" w:sz="0" w:space="0" w:color="auto"/>
                    <w:left w:val="none" w:sz="0" w:space="0" w:color="auto"/>
                    <w:bottom w:val="none" w:sz="0" w:space="0" w:color="auto"/>
                    <w:right w:val="none" w:sz="0" w:space="0" w:color="auto"/>
                  </w:divBdr>
                  <w:divsChild>
                    <w:div w:id="4670386">
                      <w:marLeft w:val="0"/>
                      <w:marRight w:val="0"/>
                      <w:marTop w:val="0"/>
                      <w:marBottom w:val="0"/>
                      <w:divBdr>
                        <w:top w:val="none" w:sz="0" w:space="0" w:color="auto"/>
                        <w:left w:val="none" w:sz="0" w:space="0" w:color="auto"/>
                        <w:bottom w:val="none" w:sz="0" w:space="0" w:color="auto"/>
                        <w:right w:val="none" w:sz="0" w:space="0" w:color="auto"/>
                      </w:divBdr>
                      <w:divsChild>
                        <w:div w:id="4670314">
                          <w:marLeft w:val="0"/>
                          <w:marRight w:val="0"/>
                          <w:marTop w:val="0"/>
                          <w:marBottom w:val="0"/>
                          <w:divBdr>
                            <w:top w:val="none" w:sz="0" w:space="0" w:color="auto"/>
                            <w:left w:val="none" w:sz="0" w:space="0" w:color="auto"/>
                            <w:bottom w:val="none" w:sz="0" w:space="0" w:color="auto"/>
                            <w:right w:val="none" w:sz="0" w:space="0" w:color="auto"/>
                          </w:divBdr>
                          <w:divsChild>
                            <w:div w:id="4670311">
                              <w:marLeft w:val="0"/>
                              <w:marRight w:val="0"/>
                              <w:marTop w:val="1125"/>
                              <w:marBottom w:val="0"/>
                              <w:divBdr>
                                <w:top w:val="none" w:sz="0" w:space="0" w:color="auto"/>
                                <w:left w:val="none" w:sz="0" w:space="0" w:color="auto"/>
                                <w:bottom w:val="none" w:sz="0" w:space="0" w:color="auto"/>
                                <w:right w:val="none" w:sz="0" w:space="0" w:color="auto"/>
                              </w:divBdr>
                              <w:divsChild>
                                <w:div w:id="4670315">
                                  <w:marLeft w:val="0"/>
                                  <w:marRight w:val="0"/>
                                  <w:marTop w:val="0"/>
                                  <w:marBottom w:val="0"/>
                                  <w:divBdr>
                                    <w:top w:val="none" w:sz="0" w:space="0" w:color="auto"/>
                                    <w:left w:val="none" w:sz="0" w:space="0" w:color="auto"/>
                                    <w:bottom w:val="none" w:sz="0" w:space="0" w:color="auto"/>
                                    <w:right w:val="none" w:sz="0" w:space="0" w:color="auto"/>
                                  </w:divBdr>
                                  <w:divsChild>
                                    <w:div w:id="46703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4670323">
      <w:marLeft w:val="0"/>
      <w:marRight w:val="0"/>
      <w:marTop w:val="0"/>
      <w:marBottom w:val="0"/>
      <w:divBdr>
        <w:top w:val="none" w:sz="0" w:space="0" w:color="auto"/>
        <w:left w:val="none" w:sz="0" w:space="0" w:color="auto"/>
        <w:bottom w:val="none" w:sz="0" w:space="0" w:color="auto"/>
        <w:right w:val="none" w:sz="0" w:space="0" w:color="auto"/>
      </w:divBdr>
    </w:div>
    <w:div w:id="4670324">
      <w:marLeft w:val="0"/>
      <w:marRight w:val="0"/>
      <w:marTop w:val="0"/>
      <w:marBottom w:val="0"/>
      <w:divBdr>
        <w:top w:val="none" w:sz="0" w:space="0" w:color="auto"/>
        <w:left w:val="none" w:sz="0" w:space="0" w:color="auto"/>
        <w:bottom w:val="none" w:sz="0" w:space="0" w:color="auto"/>
        <w:right w:val="none" w:sz="0" w:space="0" w:color="auto"/>
      </w:divBdr>
      <w:divsChild>
        <w:div w:id="4670326">
          <w:marLeft w:val="0"/>
          <w:marRight w:val="0"/>
          <w:marTop w:val="0"/>
          <w:marBottom w:val="0"/>
          <w:divBdr>
            <w:top w:val="single" w:sz="6" w:space="0" w:color="F3F3F3"/>
            <w:left w:val="none" w:sz="0" w:space="0" w:color="auto"/>
            <w:bottom w:val="none" w:sz="0" w:space="0" w:color="auto"/>
            <w:right w:val="none" w:sz="0" w:space="0" w:color="auto"/>
          </w:divBdr>
        </w:div>
      </w:divsChild>
    </w:div>
    <w:div w:id="4670325">
      <w:marLeft w:val="0"/>
      <w:marRight w:val="0"/>
      <w:marTop w:val="0"/>
      <w:marBottom w:val="0"/>
      <w:divBdr>
        <w:top w:val="none" w:sz="0" w:space="0" w:color="auto"/>
        <w:left w:val="none" w:sz="0" w:space="0" w:color="auto"/>
        <w:bottom w:val="none" w:sz="0" w:space="0" w:color="auto"/>
        <w:right w:val="none" w:sz="0" w:space="0" w:color="auto"/>
      </w:divBdr>
      <w:divsChild>
        <w:div w:id="4670380">
          <w:marLeft w:val="0"/>
          <w:marRight w:val="0"/>
          <w:marTop w:val="0"/>
          <w:marBottom w:val="0"/>
          <w:divBdr>
            <w:top w:val="none" w:sz="0" w:space="0" w:color="auto"/>
            <w:left w:val="none" w:sz="0" w:space="0" w:color="auto"/>
            <w:bottom w:val="none" w:sz="0" w:space="0" w:color="auto"/>
            <w:right w:val="none" w:sz="0" w:space="0" w:color="auto"/>
          </w:divBdr>
          <w:divsChild>
            <w:div w:id="4670379">
              <w:marLeft w:val="0"/>
              <w:marRight w:val="0"/>
              <w:marTop w:val="0"/>
              <w:marBottom w:val="0"/>
              <w:divBdr>
                <w:top w:val="none" w:sz="0" w:space="0" w:color="auto"/>
                <w:left w:val="none" w:sz="0" w:space="0" w:color="auto"/>
                <w:bottom w:val="none" w:sz="0" w:space="0" w:color="auto"/>
                <w:right w:val="none" w:sz="0" w:space="0" w:color="auto"/>
              </w:divBdr>
            </w:div>
          </w:divsChild>
        </w:div>
        <w:div w:id="4670381">
          <w:marLeft w:val="0"/>
          <w:marRight w:val="0"/>
          <w:marTop w:val="0"/>
          <w:marBottom w:val="0"/>
          <w:divBdr>
            <w:top w:val="none" w:sz="0" w:space="0" w:color="auto"/>
            <w:left w:val="none" w:sz="0" w:space="0" w:color="auto"/>
            <w:bottom w:val="none" w:sz="0" w:space="0" w:color="auto"/>
            <w:right w:val="none" w:sz="0" w:space="0" w:color="auto"/>
          </w:divBdr>
        </w:div>
      </w:divsChild>
    </w:div>
    <w:div w:id="4670327">
      <w:marLeft w:val="0"/>
      <w:marRight w:val="0"/>
      <w:marTop w:val="0"/>
      <w:marBottom w:val="0"/>
      <w:divBdr>
        <w:top w:val="none" w:sz="0" w:space="0" w:color="auto"/>
        <w:left w:val="none" w:sz="0" w:space="0" w:color="auto"/>
        <w:bottom w:val="none" w:sz="0" w:space="0" w:color="auto"/>
        <w:right w:val="none" w:sz="0" w:space="0" w:color="auto"/>
      </w:divBdr>
    </w:div>
    <w:div w:id="4670331">
      <w:marLeft w:val="0"/>
      <w:marRight w:val="0"/>
      <w:marTop w:val="0"/>
      <w:marBottom w:val="0"/>
      <w:divBdr>
        <w:top w:val="none" w:sz="0" w:space="0" w:color="auto"/>
        <w:left w:val="none" w:sz="0" w:space="0" w:color="auto"/>
        <w:bottom w:val="none" w:sz="0" w:space="0" w:color="auto"/>
        <w:right w:val="none" w:sz="0" w:space="0" w:color="auto"/>
      </w:divBdr>
    </w:div>
    <w:div w:id="4670332">
      <w:marLeft w:val="0"/>
      <w:marRight w:val="0"/>
      <w:marTop w:val="0"/>
      <w:marBottom w:val="0"/>
      <w:divBdr>
        <w:top w:val="none" w:sz="0" w:space="0" w:color="auto"/>
        <w:left w:val="none" w:sz="0" w:space="0" w:color="auto"/>
        <w:bottom w:val="none" w:sz="0" w:space="0" w:color="auto"/>
        <w:right w:val="none" w:sz="0" w:space="0" w:color="auto"/>
      </w:divBdr>
    </w:div>
    <w:div w:id="4670338">
      <w:marLeft w:val="0"/>
      <w:marRight w:val="0"/>
      <w:marTop w:val="0"/>
      <w:marBottom w:val="0"/>
      <w:divBdr>
        <w:top w:val="none" w:sz="0" w:space="0" w:color="auto"/>
        <w:left w:val="none" w:sz="0" w:space="0" w:color="auto"/>
        <w:bottom w:val="none" w:sz="0" w:space="0" w:color="auto"/>
        <w:right w:val="none" w:sz="0" w:space="0" w:color="auto"/>
      </w:divBdr>
    </w:div>
    <w:div w:id="4670339">
      <w:marLeft w:val="0"/>
      <w:marRight w:val="0"/>
      <w:marTop w:val="0"/>
      <w:marBottom w:val="0"/>
      <w:divBdr>
        <w:top w:val="none" w:sz="0" w:space="0" w:color="auto"/>
        <w:left w:val="none" w:sz="0" w:space="0" w:color="auto"/>
        <w:bottom w:val="none" w:sz="0" w:space="0" w:color="auto"/>
        <w:right w:val="none" w:sz="0" w:space="0" w:color="auto"/>
      </w:divBdr>
    </w:div>
    <w:div w:id="4670340">
      <w:marLeft w:val="0"/>
      <w:marRight w:val="0"/>
      <w:marTop w:val="0"/>
      <w:marBottom w:val="0"/>
      <w:divBdr>
        <w:top w:val="none" w:sz="0" w:space="0" w:color="auto"/>
        <w:left w:val="none" w:sz="0" w:space="0" w:color="auto"/>
        <w:bottom w:val="none" w:sz="0" w:space="0" w:color="auto"/>
        <w:right w:val="none" w:sz="0" w:space="0" w:color="auto"/>
      </w:divBdr>
    </w:div>
    <w:div w:id="4670341">
      <w:marLeft w:val="0"/>
      <w:marRight w:val="0"/>
      <w:marTop w:val="0"/>
      <w:marBottom w:val="0"/>
      <w:divBdr>
        <w:top w:val="none" w:sz="0" w:space="0" w:color="auto"/>
        <w:left w:val="none" w:sz="0" w:space="0" w:color="auto"/>
        <w:bottom w:val="none" w:sz="0" w:space="0" w:color="auto"/>
        <w:right w:val="none" w:sz="0" w:space="0" w:color="auto"/>
      </w:divBdr>
    </w:div>
    <w:div w:id="4670342">
      <w:marLeft w:val="0"/>
      <w:marRight w:val="0"/>
      <w:marTop w:val="0"/>
      <w:marBottom w:val="0"/>
      <w:divBdr>
        <w:top w:val="none" w:sz="0" w:space="0" w:color="auto"/>
        <w:left w:val="none" w:sz="0" w:space="0" w:color="auto"/>
        <w:bottom w:val="none" w:sz="0" w:space="0" w:color="auto"/>
        <w:right w:val="none" w:sz="0" w:space="0" w:color="auto"/>
      </w:divBdr>
    </w:div>
    <w:div w:id="4670343">
      <w:marLeft w:val="0"/>
      <w:marRight w:val="0"/>
      <w:marTop w:val="0"/>
      <w:marBottom w:val="0"/>
      <w:divBdr>
        <w:top w:val="none" w:sz="0" w:space="0" w:color="auto"/>
        <w:left w:val="none" w:sz="0" w:space="0" w:color="auto"/>
        <w:bottom w:val="none" w:sz="0" w:space="0" w:color="auto"/>
        <w:right w:val="none" w:sz="0" w:space="0" w:color="auto"/>
      </w:divBdr>
    </w:div>
    <w:div w:id="4670344">
      <w:marLeft w:val="0"/>
      <w:marRight w:val="0"/>
      <w:marTop w:val="0"/>
      <w:marBottom w:val="0"/>
      <w:divBdr>
        <w:top w:val="none" w:sz="0" w:space="0" w:color="auto"/>
        <w:left w:val="none" w:sz="0" w:space="0" w:color="auto"/>
        <w:bottom w:val="none" w:sz="0" w:space="0" w:color="auto"/>
        <w:right w:val="none" w:sz="0" w:space="0" w:color="auto"/>
      </w:divBdr>
    </w:div>
    <w:div w:id="4670345">
      <w:marLeft w:val="0"/>
      <w:marRight w:val="0"/>
      <w:marTop w:val="0"/>
      <w:marBottom w:val="0"/>
      <w:divBdr>
        <w:top w:val="none" w:sz="0" w:space="0" w:color="auto"/>
        <w:left w:val="none" w:sz="0" w:space="0" w:color="auto"/>
        <w:bottom w:val="none" w:sz="0" w:space="0" w:color="auto"/>
        <w:right w:val="none" w:sz="0" w:space="0" w:color="auto"/>
      </w:divBdr>
    </w:div>
    <w:div w:id="4670346">
      <w:marLeft w:val="0"/>
      <w:marRight w:val="0"/>
      <w:marTop w:val="0"/>
      <w:marBottom w:val="0"/>
      <w:divBdr>
        <w:top w:val="none" w:sz="0" w:space="0" w:color="auto"/>
        <w:left w:val="none" w:sz="0" w:space="0" w:color="auto"/>
        <w:bottom w:val="none" w:sz="0" w:space="0" w:color="auto"/>
        <w:right w:val="none" w:sz="0" w:space="0" w:color="auto"/>
      </w:divBdr>
    </w:div>
    <w:div w:id="4670347">
      <w:marLeft w:val="0"/>
      <w:marRight w:val="0"/>
      <w:marTop w:val="0"/>
      <w:marBottom w:val="0"/>
      <w:divBdr>
        <w:top w:val="none" w:sz="0" w:space="0" w:color="auto"/>
        <w:left w:val="none" w:sz="0" w:space="0" w:color="auto"/>
        <w:bottom w:val="none" w:sz="0" w:space="0" w:color="auto"/>
        <w:right w:val="none" w:sz="0" w:space="0" w:color="auto"/>
      </w:divBdr>
    </w:div>
    <w:div w:id="4670348">
      <w:marLeft w:val="0"/>
      <w:marRight w:val="0"/>
      <w:marTop w:val="0"/>
      <w:marBottom w:val="0"/>
      <w:divBdr>
        <w:top w:val="none" w:sz="0" w:space="0" w:color="auto"/>
        <w:left w:val="none" w:sz="0" w:space="0" w:color="auto"/>
        <w:bottom w:val="none" w:sz="0" w:space="0" w:color="auto"/>
        <w:right w:val="none" w:sz="0" w:space="0" w:color="auto"/>
      </w:divBdr>
    </w:div>
    <w:div w:id="4670349">
      <w:marLeft w:val="0"/>
      <w:marRight w:val="0"/>
      <w:marTop w:val="0"/>
      <w:marBottom w:val="0"/>
      <w:divBdr>
        <w:top w:val="none" w:sz="0" w:space="0" w:color="auto"/>
        <w:left w:val="none" w:sz="0" w:space="0" w:color="auto"/>
        <w:bottom w:val="none" w:sz="0" w:space="0" w:color="auto"/>
        <w:right w:val="none" w:sz="0" w:space="0" w:color="auto"/>
      </w:divBdr>
    </w:div>
    <w:div w:id="4670350">
      <w:marLeft w:val="0"/>
      <w:marRight w:val="0"/>
      <w:marTop w:val="0"/>
      <w:marBottom w:val="0"/>
      <w:divBdr>
        <w:top w:val="none" w:sz="0" w:space="0" w:color="auto"/>
        <w:left w:val="none" w:sz="0" w:space="0" w:color="auto"/>
        <w:bottom w:val="none" w:sz="0" w:space="0" w:color="auto"/>
        <w:right w:val="none" w:sz="0" w:space="0" w:color="auto"/>
      </w:divBdr>
    </w:div>
    <w:div w:id="4670351">
      <w:marLeft w:val="0"/>
      <w:marRight w:val="0"/>
      <w:marTop w:val="0"/>
      <w:marBottom w:val="0"/>
      <w:divBdr>
        <w:top w:val="none" w:sz="0" w:space="0" w:color="auto"/>
        <w:left w:val="none" w:sz="0" w:space="0" w:color="auto"/>
        <w:bottom w:val="none" w:sz="0" w:space="0" w:color="auto"/>
        <w:right w:val="none" w:sz="0" w:space="0" w:color="auto"/>
      </w:divBdr>
    </w:div>
    <w:div w:id="4670352">
      <w:marLeft w:val="0"/>
      <w:marRight w:val="0"/>
      <w:marTop w:val="0"/>
      <w:marBottom w:val="0"/>
      <w:divBdr>
        <w:top w:val="none" w:sz="0" w:space="0" w:color="auto"/>
        <w:left w:val="none" w:sz="0" w:space="0" w:color="auto"/>
        <w:bottom w:val="none" w:sz="0" w:space="0" w:color="auto"/>
        <w:right w:val="none" w:sz="0" w:space="0" w:color="auto"/>
      </w:divBdr>
    </w:div>
    <w:div w:id="4670358">
      <w:marLeft w:val="0"/>
      <w:marRight w:val="0"/>
      <w:marTop w:val="0"/>
      <w:marBottom w:val="0"/>
      <w:divBdr>
        <w:top w:val="none" w:sz="0" w:space="0" w:color="auto"/>
        <w:left w:val="none" w:sz="0" w:space="0" w:color="auto"/>
        <w:bottom w:val="none" w:sz="0" w:space="0" w:color="auto"/>
        <w:right w:val="none" w:sz="0" w:space="0" w:color="auto"/>
      </w:divBdr>
      <w:divsChild>
        <w:div w:id="4670370">
          <w:marLeft w:val="0"/>
          <w:marRight w:val="0"/>
          <w:marTop w:val="0"/>
          <w:marBottom w:val="0"/>
          <w:divBdr>
            <w:top w:val="none" w:sz="0" w:space="0" w:color="auto"/>
            <w:left w:val="none" w:sz="0" w:space="0" w:color="auto"/>
            <w:bottom w:val="none" w:sz="0" w:space="0" w:color="auto"/>
            <w:right w:val="none" w:sz="0" w:space="0" w:color="auto"/>
          </w:divBdr>
          <w:divsChild>
            <w:div w:id="4670337">
              <w:marLeft w:val="0"/>
              <w:marRight w:val="0"/>
              <w:marTop w:val="0"/>
              <w:marBottom w:val="0"/>
              <w:divBdr>
                <w:top w:val="none" w:sz="0" w:space="0" w:color="auto"/>
                <w:left w:val="none" w:sz="0" w:space="0" w:color="auto"/>
                <w:bottom w:val="single" w:sz="48" w:space="0" w:color="E4F3FC"/>
                <w:right w:val="none" w:sz="0" w:space="0" w:color="auto"/>
              </w:divBdr>
              <w:divsChild>
                <w:div w:id="4670354">
                  <w:marLeft w:val="0"/>
                  <w:marRight w:val="0"/>
                  <w:marTop w:val="0"/>
                  <w:marBottom w:val="0"/>
                  <w:divBdr>
                    <w:top w:val="none" w:sz="0" w:space="0" w:color="auto"/>
                    <w:left w:val="none" w:sz="0" w:space="0" w:color="auto"/>
                    <w:bottom w:val="none" w:sz="0" w:space="0" w:color="auto"/>
                    <w:right w:val="none" w:sz="0" w:space="0" w:color="auto"/>
                  </w:divBdr>
                  <w:divsChild>
                    <w:div w:id="4670333">
                      <w:marLeft w:val="0"/>
                      <w:marRight w:val="0"/>
                      <w:marTop w:val="0"/>
                      <w:marBottom w:val="0"/>
                      <w:divBdr>
                        <w:top w:val="none" w:sz="0" w:space="0" w:color="auto"/>
                        <w:left w:val="none" w:sz="0" w:space="0" w:color="auto"/>
                        <w:bottom w:val="none" w:sz="0" w:space="0" w:color="auto"/>
                        <w:right w:val="none" w:sz="0" w:space="0" w:color="auto"/>
                      </w:divBdr>
                      <w:divsChild>
                        <w:div w:id="4670360">
                          <w:marLeft w:val="0"/>
                          <w:marRight w:val="0"/>
                          <w:marTop w:val="0"/>
                          <w:marBottom w:val="0"/>
                          <w:divBdr>
                            <w:top w:val="none" w:sz="0" w:space="0" w:color="auto"/>
                            <w:left w:val="none" w:sz="0" w:space="0" w:color="auto"/>
                            <w:bottom w:val="none" w:sz="0" w:space="0" w:color="auto"/>
                            <w:right w:val="none" w:sz="0" w:space="0" w:color="auto"/>
                          </w:divBdr>
                          <w:divsChild>
                            <w:div w:id="4670334">
                              <w:marLeft w:val="0"/>
                              <w:marRight w:val="0"/>
                              <w:marTop w:val="0"/>
                              <w:marBottom w:val="0"/>
                              <w:divBdr>
                                <w:top w:val="none" w:sz="0" w:space="0" w:color="auto"/>
                                <w:left w:val="none" w:sz="0" w:space="0" w:color="auto"/>
                                <w:bottom w:val="none" w:sz="0" w:space="0" w:color="auto"/>
                                <w:right w:val="none" w:sz="0" w:space="0" w:color="auto"/>
                              </w:divBdr>
                            </w:div>
                            <w:div w:id="4670335">
                              <w:marLeft w:val="0"/>
                              <w:marRight w:val="0"/>
                              <w:marTop w:val="0"/>
                              <w:marBottom w:val="0"/>
                              <w:divBdr>
                                <w:top w:val="none" w:sz="0" w:space="0" w:color="auto"/>
                                <w:left w:val="none" w:sz="0" w:space="0" w:color="auto"/>
                                <w:bottom w:val="none" w:sz="0" w:space="0" w:color="auto"/>
                                <w:right w:val="none" w:sz="0" w:space="0" w:color="auto"/>
                              </w:divBdr>
                            </w:div>
                            <w:div w:id="4670336">
                              <w:marLeft w:val="0"/>
                              <w:marRight w:val="0"/>
                              <w:marTop w:val="0"/>
                              <w:marBottom w:val="0"/>
                              <w:divBdr>
                                <w:top w:val="none" w:sz="0" w:space="0" w:color="auto"/>
                                <w:left w:val="none" w:sz="0" w:space="0" w:color="auto"/>
                                <w:bottom w:val="none" w:sz="0" w:space="0" w:color="auto"/>
                                <w:right w:val="none" w:sz="0" w:space="0" w:color="auto"/>
                              </w:divBdr>
                            </w:div>
                            <w:div w:id="4670353">
                              <w:marLeft w:val="0"/>
                              <w:marRight w:val="0"/>
                              <w:marTop w:val="0"/>
                              <w:marBottom w:val="0"/>
                              <w:divBdr>
                                <w:top w:val="none" w:sz="0" w:space="0" w:color="auto"/>
                                <w:left w:val="none" w:sz="0" w:space="0" w:color="auto"/>
                                <w:bottom w:val="none" w:sz="0" w:space="0" w:color="auto"/>
                                <w:right w:val="none" w:sz="0" w:space="0" w:color="auto"/>
                              </w:divBdr>
                            </w:div>
                            <w:div w:id="4670355">
                              <w:marLeft w:val="0"/>
                              <w:marRight w:val="0"/>
                              <w:marTop w:val="0"/>
                              <w:marBottom w:val="0"/>
                              <w:divBdr>
                                <w:top w:val="none" w:sz="0" w:space="0" w:color="auto"/>
                                <w:left w:val="none" w:sz="0" w:space="0" w:color="auto"/>
                                <w:bottom w:val="none" w:sz="0" w:space="0" w:color="auto"/>
                                <w:right w:val="none" w:sz="0" w:space="0" w:color="auto"/>
                              </w:divBdr>
                            </w:div>
                            <w:div w:id="4670356">
                              <w:marLeft w:val="0"/>
                              <w:marRight w:val="0"/>
                              <w:marTop w:val="0"/>
                              <w:marBottom w:val="0"/>
                              <w:divBdr>
                                <w:top w:val="none" w:sz="0" w:space="0" w:color="auto"/>
                                <w:left w:val="none" w:sz="0" w:space="0" w:color="auto"/>
                                <w:bottom w:val="none" w:sz="0" w:space="0" w:color="auto"/>
                                <w:right w:val="none" w:sz="0" w:space="0" w:color="auto"/>
                              </w:divBdr>
                            </w:div>
                            <w:div w:id="4670357">
                              <w:marLeft w:val="0"/>
                              <w:marRight w:val="0"/>
                              <w:marTop w:val="0"/>
                              <w:marBottom w:val="0"/>
                              <w:divBdr>
                                <w:top w:val="none" w:sz="0" w:space="0" w:color="auto"/>
                                <w:left w:val="none" w:sz="0" w:space="0" w:color="auto"/>
                                <w:bottom w:val="none" w:sz="0" w:space="0" w:color="auto"/>
                                <w:right w:val="none" w:sz="0" w:space="0" w:color="auto"/>
                              </w:divBdr>
                            </w:div>
                            <w:div w:id="4670359">
                              <w:marLeft w:val="0"/>
                              <w:marRight w:val="0"/>
                              <w:marTop w:val="0"/>
                              <w:marBottom w:val="0"/>
                              <w:divBdr>
                                <w:top w:val="none" w:sz="0" w:space="0" w:color="auto"/>
                                <w:left w:val="none" w:sz="0" w:space="0" w:color="auto"/>
                                <w:bottom w:val="none" w:sz="0" w:space="0" w:color="auto"/>
                                <w:right w:val="none" w:sz="0" w:space="0" w:color="auto"/>
                              </w:divBdr>
                            </w:div>
                            <w:div w:id="4670361">
                              <w:marLeft w:val="0"/>
                              <w:marRight w:val="0"/>
                              <w:marTop w:val="0"/>
                              <w:marBottom w:val="0"/>
                              <w:divBdr>
                                <w:top w:val="none" w:sz="0" w:space="0" w:color="auto"/>
                                <w:left w:val="none" w:sz="0" w:space="0" w:color="auto"/>
                                <w:bottom w:val="none" w:sz="0" w:space="0" w:color="auto"/>
                                <w:right w:val="none" w:sz="0" w:space="0" w:color="auto"/>
                              </w:divBdr>
                            </w:div>
                            <w:div w:id="4670362">
                              <w:marLeft w:val="0"/>
                              <w:marRight w:val="0"/>
                              <w:marTop w:val="0"/>
                              <w:marBottom w:val="0"/>
                              <w:divBdr>
                                <w:top w:val="none" w:sz="0" w:space="0" w:color="auto"/>
                                <w:left w:val="none" w:sz="0" w:space="0" w:color="auto"/>
                                <w:bottom w:val="none" w:sz="0" w:space="0" w:color="auto"/>
                                <w:right w:val="none" w:sz="0" w:space="0" w:color="auto"/>
                              </w:divBdr>
                            </w:div>
                            <w:div w:id="4670363">
                              <w:marLeft w:val="0"/>
                              <w:marRight w:val="0"/>
                              <w:marTop w:val="0"/>
                              <w:marBottom w:val="0"/>
                              <w:divBdr>
                                <w:top w:val="none" w:sz="0" w:space="0" w:color="auto"/>
                                <w:left w:val="none" w:sz="0" w:space="0" w:color="auto"/>
                                <w:bottom w:val="none" w:sz="0" w:space="0" w:color="auto"/>
                                <w:right w:val="none" w:sz="0" w:space="0" w:color="auto"/>
                              </w:divBdr>
                            </w:div>
                            <w:div w:id="4670364">
                              <w:marLeft w:val="0"/>
                              <w:marRight w:val="0"/>
                              <w:marTop w:val="0"/>
                              <w:marBottom w:val="0"/>
                              <w:divBdr>
                                <w:top w:val="none" w:sz="0" w:space="0" w:color="auto"/>
                                <w:left w:val="none" w:sz="0" w:space="0" w:color="auto"/>
                                <w:bottom w:val="none" w:sz="0" w:space="0" w:color="auto"/>
                                <w:right w:val="none" w:sz="0" w:space="0" w:color="auto"/>
                              </w:divBdr>
                            </w:div>
                            <w:div w:id="4670365">
                              <w:marLeft w:val="0"/>
                              <w:marRight w:val="0"/>
                              <w:marTop w:val="0"/>
                              <w:marBottom w:val="0"/>
                              <w:divBdr>
                                <w:top w:val="none" w:sz="0" w:space="0" w:color="auto"/>
                                <w:left w:val="none" w:sz="0" w:space="0" w:color="auto"/>
                                <w:bottom w:val="none" w:sz="0" w:space="0" w:color="auto"/>
                                <w:right w:val="none" w:sz="0" w:space="0" w:color="auto"/>
                              </w:divBdr>
                            </w:div>
                            <w:div w:id="4670366">
                              <w:marLeft w:val="0"/>
                              <w:marRight w:val="0"/>
                              <w:marTop w:val="0"/>
                              <w:marBottom w:val="0"/>
                              <w:divBdr>
                                <w:top w:val="none" w:sz="0" w:space="0" w:color="auto"/>
                                <w:left w:val="none" w:sz="0" w:space="0" w:color="auto"/>
                                <w:bottom w:val="none" w:sz="0" w:space="0" w:color="auto"/>
                                <w:right w:val="none" w:sz="0" w:space="0" w:color="auto"/>
                              </w:divBdr>
                            </w:div>
                            <w:div w:id="4670367">
                              <w:marLeft w:val="0"/>
                              <w:marRight w:val="0"/>
                              <w:marTop w:val="0"/>
                              <w:marBottom w:val="0"/>
                              <w:divBdr>
                                <w:top w:val="none" w:sz="0" w:space="0" w:color="auto"/>
                                <w:left w:val="none" w:sz="0" w:space="0" w:color="auto"/>
                                <w:bottom w:val="none" w:sz="0" w:space="0" w:color="auto"/>
                                <w:right w:val="none" w:sz="0" w:space="0" w:color="auto"/>
                              </w:divBdr>
                            </w:div>
                            <w:div w:id="4670368">
                              <w:marLeft w:val="0"/>
                              <w:marRight w:val="0"/>
                              <w:marTop w:val="0"/>
                              <w:marBottom w:val="0"/>
                              <w:divBdr>
                                <w:top w:val="none" w:sz="0" w:space="0" w:color="auto"/>
                                <w:left w:val="none" w:sz="0" w:space="0" w:color="auto"/>
                                <w:bottom w:val="none" w:sz="0" w:space="0" w:color="auto"/>
                                <w:right w:val="none" w:sz="0" w:space="0" w:color="auto"/>
                              </w:divBdr>
                            </w:div>
                            <w:div w:id="4670369">
                              <w:marLeft w:val="0"/>
                              <w:marRight w:val="0"/>
                              <w:marTop w:val="0"/>
                              <w:marBottom w:val="0"/>
                              <w:divBdr>
                                <w:top w:val="none" w:sz="0" w:space="0" w:color="auto"/>
                                <w:left w:val="none" w:sz="0" w:space="0" w:color="auto"/>
                                <w:bottom w:val="none" w:sz="0" w:space="0" w:color="auto"/>
                                <w:right w:val="none" w:sz="0" w:space="0" w:color="auto"/>
                              </w:divBdr>
                            </w:div>
                            <w:div w:id="4670371">
                              <w:marLeft w:val="0"/>
                              <w:marRight w:val="0"/>
                              <w:marTop w:val="0"/>
                              <w:marBottom w:val="0"/>
                              <w:divBdr>
                                <w:top w:val="none" w:sz="0" w:space="0" w:color="auto"/>
                                <w:left w:val="none" w:sz="0" w:space="0" w:color="auto"/>
                                <w:bottom w:val="none" w:sz="0" w:space="0" w:color="auto"/>
                                <w:right w:val="none" w:sz="0" w:space="0" w:color="auto"/>
                              </w:divBdr>
                            </w:div>
                            <w:div w:id="46703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4670374">
      <w:marLeft w:val="0"/>
      <w:marRight w:val="0"/>
      <w:marTop w:val="0"/>
      <w:marBottom w:val="0"/>
      <w:divBdr>
        <w:top w:val="none" w:sz="0" w:space="0" w:color="auto"/>
        <w:left w:val="none" w:sz="0" w:space="0" w:color="auto"/>
        <w:bottom w:val="none" w:sz="0" w:space="0" w:color="auto"/>
        <w:right w:val="none" w:sz="0" w:space="0" w:color="auto"/>
      </w:divBdr>
      <w:divsChild>
        <w:div w:id="4670373">
          <w:marLeft w:val="0"/>
          <w:marRight w:val="0"/>
          <w:marTop w:val="0"/>
          <w:marBottom w:val="0"/>
          <w:divBdr>
            <w:top w:val="none" w:sz="0" w:space="0" w:color="auto"/>
            <w:left w:val="none" w:sz="0" w:space="0" w:color="auto"/>
            <w:bottom w:val="none" w:sz="0" w:space="0" w:color="auto"/>
            <w:right w:val="none" w:sz="0" w:space="0" w:color="auto"/>
          </w:divBdr>
          <w:divsChild>
            <w:div w:id="4670378">
              <w:marLeft w:val="0"/>
              <w:marRight w:val="0"/>
              <w:marTop w:val="0"/>
              <w:marBottom w:val="0"/>
              <w:divBdr>
                <w:top w:val="none" w:sz="0" w:space="0" w:color="auto"/>
                <w:left w:val="none" w:sz="0" w:space="0" w:color="auto"/>
                <w:bottom w:val="none" w:sz="0" w:space="0" w:color="auto"/>
                <w:right w:val="none" w:sz="0" w:space="0" w:color="auto"/>
              </w:divBdr>
              <w:divsChild>
                <w:div w:id="4670329">
                  <w:marLeft w:val="0"/>
                  <w:marRight w:val="0"/>
                  <w:marTop w:val="0"/>
                  <w:marBottom w:val="0"/>
                  <w:divBdr>
                    <w:top w:val="none" w:sz="0" w:space="0" w:color="auto"/>
                    <w:left w:val="none" w:sz="0" w:space="0" w:color="auto"/>
                    <w:bottom w:val="none" w:sz="0" w:space="0" w:color="auto"/>
                    <w:right w:val="none" w:sz="0" w:space="0" w:color="auto"/>
                  </w:divBdr>
                  <w:divsChild>
                    <w:div w:id="4670377">
                      <w:marLeft w:val="0"/>
                      <w:marRight w:val="0"/>
                      <w:marTop w:val="0"/>
                      <w:marBottom w:val="0"/>
                      <w:divBdr>
                        <w:top w:val="none" w:sz="0" w:space="0" w:color="auto"/>
                        <w:left w:val="none" w:sz="0" w:space="0" w:color="auto"/>
                        <w:bottom w:val="none" w:sz="0" w:space="0" w:color="auto"/>
                        <w:right w:val="none" w:sz="0" w:space="0" w:color="auto"/>
                      </w:divBdr>
                      <w:divsChild>
                        <w:div w:id="4670375">
                          <w:marLeft w:val="0"/>
                          <w:marRight w:val="0"/>
                          <w:marTop w:val="0"/>
                          <w:marBottom w:val="0"/>
                          <w:divBdr>
                            <w:top w:val="none" w:sz="0" w:space="0" w:color="auto"/>
                            <w:left w:val="none" w:sz="0" w:space="0" w:color="auto"/>
                            <w:bottom w:val="none" w:sz="0" w:space="0" w:color="auto"/>
                            <w:right w:val="none" w:sz="0" w:space="0" w:color="auto"/>
                          </w:divBdr>
                          <w:divsChild>
                            <w:div w:id="4670376">
                              <w:marLeft w:val="0"/>
                              <w:marRight w:val="0"/>
                              <w:marTop w:val="1125"/>
                              <w:marBottom w:val="0"/>
                              <w:divBdr>
                                <w:top w:val="none" w:sz="0" w:space="0" w:color="auto"/>
                                <w:left w:val="none" w:sz="0" w:space="0" w:color="auto"/>
                                <w:bottom w:val="none" w:sz="0" w:space="0" w:color="auto"/>
                                <w:right w:val="none" w:sz="0" w:space="0" w:color="auto"/>
                              </w:divBdr>
                              <w:divsChild>
                                <w:div w:id="4670328">
                                  <w:marLeft w:val="0"/>
                                  <w:marRight w:val="0"/>
                                  <w:marTop w:val="0"/>
                                  <w:marBottom w:val="0"/>
                                  <w:divBdr>
                                    <w:top w:val="none" w:sz="0" w:space="0" w:color="auto"/>
                                    <w:left w:val="none" w:sz="0" w:space="0" w:color="auto"/>
                                    <w:bottom w:val="none" w:sz="0" w:space="0" w:color="auto"/>
                                    <w:right w:val="none" w:sz="0" w:space="0" w:color="auto"/>
                                  </w:divBdr>
                                  <w:divsChild>
                                    <w:div w:id="46703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4670383">
      <w:marLeft w:val="0"/>
      <w:marRight w:val="0"/>
      <w:marTop w:val="0"/>
      <w:marBottom w:val="0"/>
      <w:divBdr>
        <w:top w:val="none" w:sz="0" w:space="0" w:color="auto"/>
        <w:left w:val="none" w:sz="0" w:space="0" w:color="auto"/>
        <w:bottom w:val="none" w:sz="0" w:space="0" w:color="auto"/>
        <w:right w:val="none" w:sz="0" w:space="0" w:color="auto"/>
      </w:divBdr>
      <w:divsChild>
        <w:div w:id="4670382">
          <w:marLeft w:val="0"/>
          <w:marRight w:val="0"/>
          <w:marTop w:val="0"/>
          <w:marBottom w:val="0"/>
          <w:divBdr>
            <w:top w:val="none" w:sz="0" w:space="0" w:color="auto"/>
            <w:left w:val="none" w:sz="0" w:space="0" w:color="auto"/>
            <w:bottom w:val="none" w:sz="0" w:space="0" w:color="auto"/>
            <w:right w:val="none" w:sz="0" w:space="0" w:color="auto"/>
          </w:divBdr>
        </w:div>
      </w:divsChild>
    </w:div>
    <w:div w:id="4670384">
      <w:marLeft w:val="0"/>
      <w:marRight w:val="0"/>
      <w:marTop w:val="0"/>
      <w:marBottom w:val="0"/>
      <w:divBdr>
        <w:top w:val="none" w:sz="0" w:space="0" w:color="auto"/>
        <w:left w:val="none" w:sz="0" w:space="0" w:color="auto"/>
        <w:bottom w:val="none" w:sz="0" w:space="0" w:color="auto"/>
        <w:right w:val="none" w:sz="0" w:space="0" w:color="auto"/>
      </w:divBdr>
    </w:div>
    <w:div w:id="4670385">
      <w:marLeft w:val="0"/>
      <w:marRight w:val="0"/>
      <w:marTop w:val="0"/>
      <w:marBottom w:val="0"/>
      <w:divBdr>
        <w:top w:val="none" w:sz="0" w:space="0" w:color="auto"/>
        <w:left w:val="none" w:sz="0" w:space="0" w:color="auto"/>
        <w:bottom w:val="none" w:sz="0" w:space="0" w:color="auto"/>
        <w:right w:val="none" w:sz="0" w:space="0" w:color="auto"/>
      </w:divBdr>
    </w:div>
    <w:div w:id="4670391">
      <w:marLeft w:val="0"/>
      <w:marRight w:val="0"/>
      <w:marTop w:val="0"/>
      <w:marBottom w:val="0"/>
      <w:divBdr>
        <w:top w:val="none" w:sz="0" w:space="0" w:color="auto"/>
        <w:left w:val="none" w:sz="0" w:space="0" w:color="auto"/>
        <w:bottom w:val="none" w:sz="0" w:space="0" w:color="auto"/>
        <w:right w:val="none" w:sz="0" w:space="0" w:color="auto"/>
      </w:divBdr>
      <w:divsChild>
        <w:div w:id="4670318">
          <w:marLeft w:val="0"/>
          <w:marRight w:val="0"/>
          <w:marTop w:val="0"/>
          <w:marBottom w:val="0"/>
          <w:divBdr>
            <w:top w:val="none" w:sz="0" w:space="0" w:color="auto"/>
            <w:left w:val="none" w:sz="0" w:space="0" w:color="auto"/>
            <w:bottom w:val="none" w:sz="0" w:space="0" w:color="auto"/>
            <w:right w:val="none" w:sz="0" w:space="0" w:color="auto"/>
          </w:divBdr>
          <w:divsChild>
            <w:div w:id="4670389">
              <w:marLeft w:val="0"/>
              <w:marRight w:val="0"/>
              <w:marTop w:val="0"/>
              <w:marBottom w:val="0"/>
              <w:divBdr>
                <w:top w:val="none" w:sz="0" w:space="0" w:color="auto"/>
                <w:left w:val="none" w:sz="0" w:space="0" w:color="auto"/>
                <w:bottom w:val="none" w:sz="0" w:space="0" w:color="auto"/>
                <w:right w:val="none" w:sz="0" w:space="0" w:color="auto"/>
              </w:divBdr>
              <w:divsChild>
                <w:div w:id="4670321">
                  <w:marLeft w:val="0"/>
                  <w:marRight w:val="0"/>
                  <w:marTop w:val="0"/>
                  <w:marBottom w:val="0"/>
                  <w:divBdr>
                    <w:top w:val="none" w:sz="0" w:space="0" w:color="auto"/>
                    <w:left w:val="none" w:sz="0" w:space="0" w:color="auto"/>
                    <w:bottom w:val="none" w:sz="0" w:space="0" w:color="auto"/>
                    <w:right w:val="none" w:sz="0" w:space="0" w:color="auto"/>
                  </w:divBdr>
                  <w:divsChild>
                    <w:div w:id="4670312">
                      <w:marLeft w:val="0"/>
                      <w:marRight w:val="0"/>
                      <w:marTop w:val="0"/>
                      <w:marBottom w:val="0"/>
                      <w:divBdr>
                        <w:top w:val="none" w:sz="0" w:space="0" w:color="auto"/>
                        <w:left w:val="none" w:sz="0" w:space="0" w:color="auto"/>
                        <w:bottom w:val="none" w:sz="0" w:space="0" w:color="auto"/>
                        <w:right w:val="none" w:sz="0" w:space="0" w:color="auto"/>
                      </w:divBdr>
                      <w:divsChild>
                        <w:div w:id="4670319">
                          <w:marLeft w:val="0"/>
                          <w:marRight w:val="0"/>
                          <w:marTop w:val="0"/>
                          <w:marBottom w:val="0"/>
                          <w:divBdr>
                            <w:top w:val="none" w:sz="0" w:space="0" w:color="auto"/>
                            <w:left w:val="none" w:sz="0" w:space="0" w:color="auto"/>
                            <w:bottom w:val="none" w:sz="0" w:space="0" w:color="auto"/>
                            <w:right w:val="none" w:sz="0" w:space="0" w:color="auto"/>
                          </w:divBdr>
                          <w:divsChild>
                            <w:div w:id="4670316">
                              <w:marLeft w:val="0"/>
                              <w:marRight w:val="0"/>
                              <w:marTop w:val="1125"/>
                              <w:marBottom w:val="0"/>
                              <w:divBdr>
                                <w:top w:val="none" w:sz="0" w:space="0" w:color="auto"/>
                                <w:left w:val="none" w:sz="0" w:space="0" w:color="auto"/>
                                <w:bottom w:val="none" w:sz="0" w:space="0" w:color="auto"/>
                                <w:right w:val="none" w:sz="0" w:space="0" w:color="auto"/>
                              </w:divBdr>
                              <w:divsChild>
                                <w:div w:id="4670387">
                                  <w:marLeft w:val="0"/>
                                  <w:marRight w:val="0"/>
                                  <w:marTop w:val="0"/>
                                  <w:marBottom w:val="0"/>
                                  <w:divBdr>
                                    <w:top w:val="none" w:sz="0" w:space="0" w:color="auto"/>
                                    <w:left w:val="none" w:sz="0" w:space="0" w:color="auto"/>
                                    <w:bottom w:val="none" w:sz="0" w:space="0" w:color="auto"/>
                                    <w:right w:val="none" w:sz="0" w:space="0" w:color="auto"/>
                                  </w:divBdr>
                                  <w:divsChild>
                                    <w:div w:id="46703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064840247">
      <w:bodyDiv w:val="1"/>
      <w:marLeft w:val="0"/>
      <w:marRight w:val="0"/>
      <w:marTop w:val="0"/>
      <w:marBottom w:val="0"/>
      <w:divBdr>
        <w:top w:val="none" w:sz="0" w:space="0" w:color="auto"/>
        <w:left w:val="none" w:sz="0" w:space="0" w:color="auto"/>
        <w:bottom w:val="none" w:sz="0" w:space="0" w:color="auto"/>
        <w:right w:val="none" w:sz="0" w:space="0" w:color="auto"/>
      </w:divBdr>
    </w:div>
    <w:div w:id="1626228469">
      <w:bodyDiv w:val="1"/>
      <w:marLeft w:val="0"/>
      <w:marRight w:val="0"/>
      <w:marTop w:val="0"/>
      <w:marBottom w:val="0"/>
      <w:divBdr>
        <w:top w:val="none" w:sz="0" w:space="0" w:color="auto"/>
        <w:left w:val="none" w:sz="0" w:space="0" w:color="auto"/>
        <w:bottom w:val="none" w:sz="0" w:space="0" w:color="auto"/>
        <w:right w:val="none" w:sz="0" w:space="0" w:color="auto"/>
      </w:divBdr>
    </w:div>
    <w:div w:id="1921207674">
      <w:bodyDiv w:val="1"/>
      <w:marLeft w:val="0"/>
      <w:marRight w:val="0"/>
      <w:marTop w:val="0"/>
      <w:marBottom w:val="0"/>
      <w:divBdr>
        <w:top w:val="none" w:sz="0" w:space="0" w:color="auto"/>
        <w:left w:val="none" w:sz="0" w:space="0" w:color="auto"/>
        <w:bottom w:val="none" w:sz="0" w:space="0" w:color="auto"/>
        <w:right w:val="none" w:sz="0" w:space="0" w:color="auto"/>
      </w:divBdr>
    </w:div>
    <w:div w:id="194040715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chart" Target="charts/chart3.xml"/><Relationship Id="rId18" Type="http://schemas.openxmlformats.org/officeDocument/2006/relationships/chart" Target="charts/chart8.xml"/><Relationship Id="rId26" Type="http://schemas.openxmlformats.org/officeDocument/2006/relationships/fontTable" Target="fontTable.xml"/><Relationship Id="rId3" Type="http://schemas.openxmlformats.org/officeDocument/2006/relationships/styles" Target="styles.xml"/><Relationship Id="rId21" Type="http://schemas.openxmlformats.org/officeDocument/2006/relationships/chart" Target="charts/chart11.xml"/><Relationship Id="rId7" Type="http://schemas.openxmlformats.org/officeDocument/2006/relationships/footnotes" Target="footnotes.xml"/><Relationship Id="rId12" Type="http://schemas.openxmlformats.org/officeDocument/2006/relationships/chart" Target="charts/chart2.xml"/><Relationship Id="rId17" Type="http://schemas.openxmlformats.org/officeDocument/2006/relationships/chart" Target="charts/chart7.xml"/><Relationship Id="rId25" Type="http://schemas.openxmlformats.org/officeDocument/2006/relationships/footer" Target="footer2.xml"/><Relationship Id="rId2" Type="http://schemas.openxmlformats.org/officeDocument/2006/relationships/numbering" Target="numbering.xml"/><Relationship Id="rId16" Type="http://schemas.openxmlformats.org/officeDocument/2006/relationships/chart" Target="charts/chart6.xml"/><Relationship Id="rId20" Type="http://schemas.openxmlformats.org/officeDocument/2006/relationships/chart" Target="charts/chart10.xml"/><Relationship Id="rId29" Type="http://schemas.openxmlformats.org/officeDocument/2006/relationships/customXml" Target="../customXml/item3.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chart" Target="charts/chart1.xml"/><Relationship Id="rId24" Type="http://schemas.openxmlformats.org/officeDocument/2006/relationships/header" Target="header3.xml"/><Relationship Id="rId5" Type="http://schemas.openxmlformats.org/officeDocument/2006/relationships/settings" Target="settings.xml"/><Relationship Id="rId15" Type="http://schemas.openxmlformats.org/officeDocument/2006/relationships/chart" Target="charts/chart5.xml"/><Relationship Id="rId23" Type="http://schemas.openxmlformats.org/officeDocument/2006/relationships/header" Target="header2.xml"/><Relationship Id="rId28" Type="http://schemas.openxmlformats.org/officeDocument/2006/relationships/customXml" Target="../customXml/item2.xml"/><Relationship Id="rId10" Type="http://schemas.openxmlformats.org/officeDocument/2006/relationships/footer" Target="footer1.xml"/><Relationship Id="rId19" Type="http://schemas.openxmlformats.org/officeDocument/2006/relationships/chart" Target="charts/chart9.xml"/><Relationship Id="rId31" Type="http://schemas.openxmlformats.org/officeDocument/2006/relationships/customXml" Target="../customXml/item5.xml"/><Relationship Id="rId4" Type="http://schemas.microsoft.com/office/2007/relationships/stylesWithEffects" Target="stylesWithEffects.xml"/><Relationship Id="rId9" Type="http://schemas.openxmlformats.org/officeDocument/2006/relationships/header" Target="header1.xml"/><Relationship Id="rId14" Type="http://schemas.openxmlformats.org/officeDocument/2006/relationships/chart" Target="charts/chart4.xml"/><Relationship Id="rId22" Type="http://schemas.openxmlformats.org/officeDocument/2006/relationships/chart" Target="charts/chart12.xml"/><Relationship Id="rId27" Type="http://schemas.openxmlformats.org/officeDocument/2006/relationships/theme" Target="theme/theme1.xml"/><Relationship Id="rId30" Type="http://schemas.openxmlformats.org/officeDocument/2006/relationships/customXml" Target="../customXml/item4.xml"/></Relationships>
</file>

<file path=word/_rels/footnotes.xml.rels><?xml version="1.0" encoding="UTF-8" standalone="yes"?>
<Relationships xmlns="http://schemas.openxmlformats.org/package/2006/relationships"><Relationship Id="rId2" Type="http://schemas.openxmlformats.org/officeDocument/2006/relationships/hyperlink" Target="http://www.keepeek.com/Digital-Asset-Management/oecd/science-and-technology/frascati-manual-2015_9789264239012-en" TargetMode="External"/><Relationship Id="rId1" Type="http://schemas.openxmlformats.org/officeDocument/2006/relationships/hyperlink" Target="http://datacube.statistics.sk/TM1WebSK/" TargetMode="External"/></Relationships>
</file>

<file path=word/charts/_rels/chart1.xml.rels><?xml version="1.0" encoding="UTF-8" standalone="yes"?>
<Relationships xmlns="http://schemas.openxmlformats.org/package/2006/relationships"><Relationship Id="rId1" Type="http://schemas.openxmlformats.org/officeDocument/2006/relationships/oleObject" Target="file:///C:\Users\emilia.palenikova\Documents\Dokumenty%20M&#352;%20SR\VYROCNE%20SPRAVY\za%20rok%202015\DTB%20niektore%20udaje%20do%20vyrocnej%20spravy%202015.xlsx"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file:///C:\Users\emilia.palenikova\Documents\Dokumenty%20M&#352;%20SR\VYROCNE%20SPRAVY\za%20rok%202015\DTB%20niektore%20udaje%20do%20vyrocnej%20spravy%202015.xlsx" TargetMode="External"/></Relationships>
</file>

<file path=word/charts/_rels/chart3.xml.rels><?xml version="1.0" encoding="UTF-8" standalone="yes"?>
<Relationships xmlns="http://schemas.openxmlformats.org/package/2006/relationships"><Relationship Id="rId1" Type="http://schemas.openxmlformats.org/officeDocument/2006/relationships/oleObject" Target="file:///C:\Users\emilia.palenikova\Documents\Dokumenty%20M&#352;%20SR\VYROCNE%20SPRAVY\za%20rok%202015\DTB%20niektore%20udaje%20do%20vyrocnej%20spravy%202015.xlsx" TargetMode="External"/></Relationships>
</file>

<file path=word/charts/_rels/chart4.xml.rels><?xml version="1.0" encoding="UTF-8" standalone="yes"?>
<Relationships xmlns="http://schemas.openxmlformats.org/package/2006/relationships"><Relationship Id="rId1" Type="http://schemas.openxmlformats.org/officeDocument/2006/relationships/oleObject" Target="file:///C:\Users\emilia.palenikova\Documents\Dokumenty%20M&#352;%20SR\VYROCNE%20SPRAVY\za%20rok%202015\DTB%20niektore%20udaje%20do%20vyrocnej%20spravy%202015.xlsx" TargetMode="External"/></Relationships>
</file>

<file path=word/charts/_rels/chart5.xml.rels><?xml version="1.0" encoding="UTF-8" standalone="yes"?>
<Relationships xmlns="http://schemas.openxmlformats.org/package/2006/relationships"><Relationship Id="rId2" Type="http://schemas.openxmlformats.org/officeDocument/2006/relationships/oleObject" Target="file:///C:\Users\emilia.palenikova\Documents\Dokumenty%20M&#352;%20SR\VYROCNE%20SPRAVY\za%20rok%202015\DTB%20niektore%20udaje%20do%20vyrocnej%20spravy%202015.xlsx" TargetMode="External"/><Relationship Id="rId1" Type="http://schemas.openxmlformats.org/officeDocument/2006/relationships/themeOverride" Target="../theme/themeOverride1.xml"/></Relationships>
</file>

<file path=word/charts/_rels/chart6.xml.rels><?xml version="1.0" encoding="UTF-8" standalone="yes"?>
<Relationships xmlns="http://schemas.openxmlformats.org/package/2006/relationships"><Relationship Id="rId1" Type="http://schemas.openxmlformats.org/officeDocument/2006/relationships/oleObject" Target="file:///C:\Users\emilia.palenikova\Documents\Dokumenty%20M&#352;%20SR\VYROCNE%20SPRAVY\za%20rok%202015\DTB%20niektore%20udaje%20do%20vyrocnej%20spravy%202015.xlsx" TargetMode="External"/></Relationships>
</file>

<file path=word/charts/_rels/chart7.xml.rels><?xml version="1.0" encoding="UTF-8" standalone="yes"?>
<Relationships xmlns="http://schemas.openxmlformats.org/package/2006/relationships"><Relationship Id="rId1" Type="http://schemas.openxmlformats.org/officeDocument/2006/relationships/oleObject" Target="file:///C:\Users\emilia.palenikova\Documents\Dokumenty%20M&#352;%20SR\VYROCNE%20SPRAVY\za%20rok%202015\DTB%20niektore%20udaje%20do%20vyrocnej%20spravy%202015.xlsx" TargetMode="External"/></Relationships>
</file>

<file path=word/charts/_rels/chart8.xml.rels><?xml version="1.0" encoding="UTF-8" standalone="yes"?>
<Relationships xmlns="http://schemas.openxmlformats.org/package/2006/relationships"><Relationship Id="rId1" Type="http://schemas.openxmlformats.org/officeDocument/2006/relationships/oleObject" Target="file:///C:\Users\adriana.shearman\ASUS-Shearman\Documents\M&#352;%20InCites%20SK%20V&#352;%202011-15%20OECD%20sumar.xlsx" TargetMode="External"/></Relationships>
</file>

<file path=word/charts/_rels/chart9.xml.rels><?xml version="1.0" encoding="UTF-8" standalone="yes"?>
<Relationships xmlns="http://schemas.openxmlformats.org/package/2006/relationships"><Relationship Id="rId1" Type="http://schemas.openxmlformats.org/officeDocument/2006/relationships/oleObject" Target="file:///C:\Users\adriana.shearman\ASUS-Shearman\Documents\M&#352;%20InCites%20SK%20V&#352;%202011-15%20OECD%20sumar.xlsx" TargetMode="External"/></Relationships>
</file>

<file path=word/charts/_rels/chart10.xml.rels><?xml version="1.0" encoding="UTF-8" standalone="yes"?>
<Relationships xmlns="http://schemas.openxmlformats.org/package/2006/relationships"><Relationship Id="rId1" Type="http://schemas.openxmlformats.org/officeDocument/2006/relationships/oleObject" Target="file:///C:\Users\adriana.shearman\ASUS-Shearman\Documents\M&#352;%20InCites%20SK%20V&#352;%202011-15%20OECD%20sumar.xlsx" TargetMode="External"/></Relationships>
</file>

<file path=word/charts/_rels/chart11.xml.rels><?xml version="1.0" encoding="UTF-8" standalone="yes"?>
<Relationships xmlns="http://schemas.openxmlformats.org/package/2006/relationships"><Relationship Id="rId1" Type="http://schemas.openxmlformats.org/officeDocument/2006/relationships/oleObject" Target="file:///C:\Users\adriana.shearman\ASUS-Shearman\Documents\M&#352;%20InCites%20SK%20V&#352;%202011-15%20OECD%20sumar.xlsx" TargetMode="External"/></Relationships>
</file>

<file path=word/charts/_rels/chart12.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file:///C:\Users\shearman\Documents\Adrika\NITT_projekt\2016\8%20august%202016\august%202016%20-%20M&#352;%20SR%20cita&#269;n&#233;%20ohlasy%202011-2015%20WoS-%20fin.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pivotSource>
    <c:name>[DTB niektore udaje do vyrocnej spravy 2015.xlsx]graf počet študentov 2015!Kontingenčná tabuľka1</c:name>
    <c:fmtId val="-1"/>
  </c:pivotSource>
  <c:chart>
    <c:autoTitleDeleted val="0"/>
    <c:pivotFmts>
      <c:pivotFmt>
        <c:idx val="0"/>
        <c:marker>
          <c:symbol val="none"/>
        </c:marker>
      </c:pivotFmt>
      <c:pivotFmt>
        <c:idx val="1"/>
        <c:marker>
          <c:symbol val="none"/>
        </c:marker>
      </c:pivotFmt>
      <c:pivotFmt>
        <c:idx val="2"/>
        <c:marker>
          <c:symbol val="none"/>
        </c:marker>
      </c:pivotFmt>
      <c:pivotFmt>
        <c:idx val="3"/>
        <c:marker>
          <c:symbol val="none"/>
        </c:marker>
      </c:pivotFmt>
      <c:pivotFmt>
        <c:idx val="4"/>
        <c:marker>
          <c:symbol val="none"/>
        </c:marker>
      </c:pivotFmt>
      <c:pivotFmt>
        <c:idx val="5"/>
        <c:marker>
          <c:symbol val="none"/>
        </c:marker>
      </c:pivotFmt>
    </c:pivotFmts>
    <c:plotArea>
      <c:layout/>
      <c:barChart>
        <c:barDir val="col"/>
        <c:grouping val="stacked"/>
        <c:varyColors val="0"/>
        <c:ser>
          <c:idx val="0"/>
          <c:order val="0"/>
          <c:tx>
            <c:strRef>
              <c:f>'graf počet študentov 2015'!$B$3:$B$4</c:f>
              <c:strCache>
                <c:ptCount val="1"/>
                <c:pt idx="0">
                  <c:v>verejné</c:v>
                </c:pt>
              </c:strCache>
            </c:strRef>
          </c:tx>
          <c:invertIfNegative val="0"/>
          <c:cat>
            <c:strRef>
              <c:f>'graf počet študentov 2015'!$A$5:$A$10</c:f>
              <c:strCache>
                <c:ptCount val="5"/>
                <c:pt idx="0">
                  <c:v>2011</c:v>
                </c:pt>
                <c:pt idx="1">
                  <c:v>2012</c:v>
                </c:pt>
                <c:pt idx="2">
                  <c:v>2013</c:v>
                </c:pt>
                <c:pt idx="3">
                  <c:v>2014</c:v>
                </c:pt>
                <c:pt idx="4">
                  <c:v>2015</c:v>
                </c:pt>
              </c:strCache>
            </c:strRef>
          </c:cat>
          <c:val>
            <c:numRef>
              <c:f>'graf počet študentov 2015'!$B$5:$B$10</c:f>
              <c:numCache>
                <c:formatCode>General</c:formatCode>
                <c:ptCount val="5"/>
                <c:pt idx="0">
                  <c:v>169341</c:v>
                </c:pt>
                <c:pt idx="1">
                  <c:v>164939</c:v>
                </c:pt>
                <c:pt idx="2">
                  <c:v>156718</c:v>
                </c:pt>
                <c:pt idx="3">
                  <c:v>147585</c:v>
                </c:pt>
                <c:pt idx="4">
                  <c:v>137607</c:v>
                </c:pt>
              </c:numCache>
            </c:numRef>
          </c:val>
        </c:ser>
        <c:ser>
          <c:idx val="1"/>
          <c:order val="1"/>
          <c:tx>
            <c:strRef>
              <c:f>'graf počet študentov 2015'!$C$3:$C$4</c:f>
              <c:strCache>
                <c:ptCount val="1"/>
                <c:pt idx="0">
                  <c:v>súkromné</c:v>
                </c:pt>
              </c:strCache>
            </c:strRef>
          </c:tx>
          <c:invertIfNegative val="0"/>
          <c:cat>
            <c:strRef>
              <c:f>'graf počet študentov 2015'!$A$5:$A$10</c:f>
              <c:strCache>
                <c:ptCount val="5"/>
                <c:pt idx="0">
                  <c:v>2011</c:v>
                </c:pt>
                <c:pt idx="1">
                  <c:v>2012</c:v>
                </c:pt>
                <c:pt idx="2">
                  <c:v>2013</c:v>
                </c:pt>
                <c:pt idx="3">
                  <c:v>2014</c:v>
                </c:pt>
                <c:pt idx="4">
                  <c:v>2015</c:v>
                </c:pt>
              </c:strCache>
            </c:strRef>
          </c:cat>
          <c:val>
            <c:numRef>
              <c:f>'graf počet študentov 2015'!$C$5:$C$10</c:f>
              <c:numCache>
                <c:formatCode>General</c:formatCode>
                <c:ptCount val="5"/>
                <c:pt idx="0">
                  <c:v>38655</c:v>
                </c:pt>
                <c:pt idx="1">
                  <c:v>35805</c:v>
                </c:pt>
                <c:pt idx="2">
                  <c:v>32167</c:v>
                </c:pt>
                <c:pt idx="3">
                  <c:v>27845</c:v>
                </c:pt>
                <c:pt idx="4">
                  <c:v>21052</c:v>
                </c:pt>
              </c:numCache>
            </c:numRef>
          </c:val>
        </c:ser>
        <c:dLbls>
          <c:showLegendKey val="0"/>
          <c:showVal val="0"/>
          <c:showCatName val="0"/>
          <c:showSerName val="0"/>
          <c:showPercent val="0"/>
          <c:showBubbleSize val="0"/>
        </c:dLbls>
        <c:gapWidth val="150"/>
        <c:overlap val="100"/>
        <c:axId val="82256256"/>
        <c:axId val="82258944"/>
      </c:barChart>
      <c:catAx>
        <c:axId val="82256256"/>
        <c:scaling>
          <c:orientation val="minMax"/>
        </c:scaling>
        <c:delete val="0"/>
        <c:axPos val="b"/>
        <c:majorGridlines>
          <c:spPr>
            <a:ln>
              <a:noFill/>
            </a:ln>
          </c:spPr>
        </c:majorGridlines>
        <c:majorTickMark val="out"/>
        <c:minorTickMark val="none"/>
        <c:tickLblPos val="nextTo"/>
        <c:crossAx val="82258944"/>
        <c:crosses val="autoZero"/>
        <c:auto val="1"/>
        <c:lblAlgn val="ctr"/>
        <c:lblOffset val="100"/>
        <c:noMultiLvlLbl val="0"/>
      </c:catAx>
      <c:valAx>
        <c:axId val="82258944"/>
        <c:scaling>
          <c:orientation val="minMax"/>
          <c:max val="210000"/>
          <c:min val="0"/>
        </c:scaling>
        <c:delete val="0"/>
        <c:axPos val="l"/>
        <c:majorGridlines/>
        <c:numFmt formatCode="#,##0" sourceLinked="0"/>
        <c:majorTickMark val="none"/>
        <c:minorTickMark val="none"/>
        <c:tickLblPos val="nextTo"/>
        <c:crossAx val="82256256"/>
        <c:crosses val="autoZero"/>
        <c:crossBetween val="between"/>
      </c:valAx>
      <c:spPr>
        <a:noFill/>
        <a:ln>
          <a:noFill/>
        </a:ln>
      </c:spPr>
    </c:plotArea>
    <c:legend>
      <c:legendPos val="b"/>
      <c:layout>
        <c:manualLayout>
          <c:xMode val="edge"/>
          <c:yMode val="edge"/>
          <c:x val="0.37506271515055595"/>
          <c:y val="0.86921673374853625"/>
          <c:w val="0.24987456969888813"/>
          <c:h val="7.6820337084181817E-2"/>
        </c:manualLayout>
      </c:layout>
      <c:overlay val="0"/>
    </c:legend>
    <c:plotVisOnly val="1"/>
    <c:dispBlanksAs val="gap"/>
    <c:showDLblsOverMax val="0"/>
  </c:chart>
  <c:externalData r:id="rId1">
    <c:autoUpdate val="0"/>
  </c:externalData>
  <c:extLst>
    <c:ext xmlns:c14="http://schemas.microsoft.com/office/drawing/2007/8/2/chart" uri="{781A3756-C4B2-4CAC-9D66-4F8BD8637D16}">
      <c14:pivotOptions>
        <c14:dropZoneFilter val="1"/>
        <c14:dropZonesVisible val="1"/>
      </c14:pivotOptions>
    </c:ext>
  </c:extLst>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2773038733405512"/>
          <c:y val="4.9126193296634382E-2"/>
          <c:w val="0.87226961266594483"/>
          <c:h val="0.73346421852135735"/>
        </c:manualLayout>
      </c:layout>
      <c:barChart>
        <c:barDir val="col"/>
        <c:grouping val="clustered"/>
        <c:varyColors val="0"/>
        <c:ser>
          <c:idx val="5"/>
          <c:order val="0"/>
          <c:tx>
            <c:strRef>
              <c:f>'PK -vstupy'!$E$1</c:f>
              <c:strCache>
                <c:ptCount val="1"/>
                <c:pt idx="0">
                  <c:v>2011</c:v>
                </c:pt>
              </c:strCache>
            </c:strRef>
          </c:tx>
          <c:invertIfNegative val="0"/>
          <c:cat>
            <c:strRef>
              <c:f>'PK -vstupy'!$A$2:$A$7</c:f>
              <c:strCache>
                <c:ptCount val="6"/>
                <c:pt idx="0">
                  <c:v>prihlášky</c:v>
                </c:pt>
                <c:pt idx="1">
                  <c:v>prijatia</c:v>
                </c:pt>
                <c:pt idx="2">
                  <c:v>zápis</c:v>
                </c:pt>
                <c:pt idx="3">
                  <c:v>prihlásení</c:v>
                </c:pt>
                <c:pt idx="4">
                  <c:v>prijatí</c:v>
                </c:pt>
                <c:pt idx="5">
                  <c:v>zapísaní</c:v>
                </c:pt>
              </c:strCache>
            </c:strRef>
          </c:cat>
          <c:val>
            <c:numRef>
              <c:f>'PK -vstupy'!$E$2:$E$7</c:f>
              <c:numCache>
                <c:formatCode>General</c:formatCode>
                <c:ptCount val="6"/>
                <c:pt idx="0">
                  <c:v>135739</c:v>
                </c:pt>
                <c:pt idx="1">
                  <c:v>74111</c:v>
                </c:pt>
                <c:pt idx="2">
                  <c:v>49074</c:v>
                </c:pt>
                <c:pt idx="3">
                  <c:v>67255</c:v>
                </c:pt>
                <c:pt idx="4">
                  <c:v>54414</c:v>
                </c:pt>
                <c:pt idx="5">
                  <c:v>48533</c:v>
                </c:pt>
              </c:numCache>
            </c:numRef>
          </c:val>
        </c:ser>
        <c:ser>
          <c:idx val="0"/>
          <c:order val="1"/>
          <c:tx>
            <c:strRef>
              <c:f>'PK -vstupy'!$F$1</c:f>
              <c:strCache>
                <c:ptCount val="1"/>
                <c:pt idx="0">
                  <c:v>2012</c:v>
                </c:pt>
              </c:strCache>
            </c:strRef>
          </c:tx>
          <c:invertIfNegative val="0"/>
          <c:cat>
            <c:strRef>
              <c:f>'PK -vstupy'!$A$2:$A$7</c:f>
              <c:strCache>
                <c:ptCount val="6"/>
                <c:pt idx="0">
                  <c:v>prihlášky</c:v>
                </c:pt>
                <c:pt idx="1">
                  <c:v>prijatia</c:v>
                </c:pt>
                <c:pt idx="2">
                  <c:v>zápis</c:v>
                </c:pt>
                <c:pt idx="3">
                  <c:v>prihlásení</c:v>
                </c:pt>
                <c:pt idx="4">
                  <c:v>prijatí</c:v>
                </c:pt>
                <c:pt idx="5">
                  <c:v>zapísaní</c:v>
                </c:pt>
              </c:strCache>
            </c:strRef>
          </c:cat>
          <c:val>
            <c:numRef>
              <c:f>'PK -vstupy'!$F$2:$F$7</c:f>
              <c:numCache>
                <c:formatCode>General</c:formatCode>
                <c:ptCount val="6"/>
                <c:pt idx="0">
                  <c:v>117806</c:v>
                </c:pt>
                <c:pt idx="1">
                  <c:v>69775</c:v>
                </c:pt>
                <c:pt idx="2">
                  <c:v>44994</c:v>
                </c:pt>
                <c:pt idx="3">
                  <c:v>60043</c:v>
                </c:pt>
                <c:pt idx="4">
                  <c:v>50203</c:v>
                </c:pt>
                <c:pt idx="5">
                  <c:v>44458</c:v>
                </c:pt>
              </c:numCache>
            </c:numRef>
          </c:val>
        </c:ser>
        <c:ser>
          <c:idx val="1"/>
          <c:order val="2"/>
          <c:tx>
            <c:strRef>
              <c:f>'PK -vstupy'!$G$1</c:f>
              <c:strCache>
                <c:ptCount val="1"/>
                <c:pt idx="0">
                  <c:v>2013</c:v>
                </c:pt>
              </c:strCache>
            </c:strRef>
          </c:tx>
          <c:invertIfNegative val="0"/>
          <c:cat>
            <c:strRef>
              <c:f>'PK -vstupy'!$A$2:$A$7</c:f>
              <c:strCache>
                <c:ptCount val="6"/>
                <c:pt idx="0">
                  <c:v>prihlášky</c:v>
                </c:pt>
                <c:pt idx="1">
                  <c:v>prijatia</c:v>
                </c:pt>
                <c:pt idx="2">
                  <c:v>zápis</c:v>
                </c:pt>
                <c:pt idx="3">
                  <c:v>prihlásení</c:v>
                </c:pt>
                <c:pt idx="4">
                  <c:v>prijatí</c:v>
                </c:pt>
                <c:pt idx="5">
                  <c:v>zapísaní</c:v>
                </c:pt>
              </c:strCache>
            </c:strRef>
          </c:cat>
          <c:val>
            <c:numRef>
              <c:f>'PK -vstupy'!$G$2:$G$7</c:f>
              <c:numCache>
                <c:formatCode>General</c:formatCode>
                <c:ptCount val="6"/>
                <c:pt idx="0">
                  <c:v>101345</c:v>
                </c:pt>
                <c:pt idx="1">
                  <c:v>63510</c:v>
                </c:pt>
                <c:pt idx="2">
                  <c:v>41894</c:v>
                </c:pt>
                <c:pt idx="3">
                  <c:v>54561</c:v>
                </c:pt>
                <c:pt idx="4">
                  <c:v>46557</c:v>
                </c:pt>
                <c:pt idx="5">
                  <c:v>41628</c:v>
                </c:pt>
              </c:numCache>
            </c:numRef>
          </c:val>
        </c:ser>
        <c:ser>
          <c:idx val="6"/>
          <c:order val="3"/>
          <c:tx>
            <c:strRef>
              <c:f>'PK -vstupy'!$H$1</c:f>
              <c:strCache>
                <c:ptCount val="1"/>
                <c:pt idx="0">
                  <c:v>2014</c:v>
                </c:pt>
              </c:strCache>
            </c:strRef>
          </c:tx>
          <c:invertIfNegative val="0"/>
          <c:cat>
            <c:strRef>
              <c:f>'PK -vstupy'!$A$2:$A$7</c:f>
              <c:strCache>
                <c:ptCount val="6"/>
                <c:pt idx="0">
                  <c:v>prihlášky</c:v>
                </c:pt>
                <c:pt idx="1">
                  <c:v>prijatia</c:v>
                </c:pt>
                <c:pt idx="2">
                  <c:v>zápis</c:v>
                </c:pt>
                <c:pt idx="3">
                  <c:v>prihlásení</c:v>
                </c:pt>
                <c:pt idx="4">
                  <c:v>prijatí</c:v>
                </c:pt>
                <c:pt idx="5">
                  <c:v>zapísaní</c:v>
                </c:pt>
              </c:strCache>
            </c:strRef>
          </c:cat>
          <c:val>
            <c:numRef>
              <c:f>'PK -vstupy'!$H$2:$H$7</c:f>
              <c:numCache>
                <c:formatCode>General</c:formatCode>
                <c:ptCount val="6"/>
                <c:pt idx="0">
                  <c:v>87109</c:v>
                </c:pt>
                <c:pt idx="1">
                  <c:v>57214</c:v>
                </c:pt>
                <c:pt idx="2">
                  <c:v>38190</c:v>
                </c:pt>
                <c:pt idx="3">
                  <c:v>48961</c:v>
                </c:pt>
                <c:pt idx="4">
                  <c:v>42553</c:v>
                </c:pt>
                <c:pt idx="5">
                  <c:v>37938</c:v>
                </c:pt>
              </c:numCache>
            </c:numRef>
          </c:val>
        </c:ser>
        <c:ser>
          <c:idx val="3"/>
          <c:order val="4"/>
          <c:tx>
            <c:strRef>
              <c:f>'PK -vstupy'!$I$1</c:f>
              <c:strCache>
                <c:ptCount val="1"/>
                <c:pt idx="0">
                  <c:v>2015</c:v>
                </c:pt>
              </c:strCache>
            </c:strRef>
          </c:tx>
          <c:invertIfNegative val="0"/>
          <c:cat>
            <c:strRef>
              <c:f>'PK -vstupy'!$A$2:$A$7</c:f>
              <c:strCache>
                <c:ptCount val="6"/>
                <c:pt idx="0">
                  <c:v>prihlášky</c:v>
                </c:pt>
                <c:pt idx="1">
                  <c:v>prijatia</c:v>
                </c:pt>
                <c:pt idx="2">
                  <c:v>zápis</c:v>
                </c:pt>
                <c:pt idx="3">
                  <c:v>prihlásení</c:v>
                </c:pt>
                <c:pt idx="4">
                  <c:v>prijatí</c:v>
                </c:pt>
                <c:pt idx="5">
                  <c:v>zapísaní</c:v>
                </c:pt>
              </c:strCache>
            </c:strRef>
          </c:cat>
          <c:val>
            <c:numRef>
              <c:f>'PK -vstupy'!$I$2:$I$7</c:f>
              <c:numCache>
                <c:formatCode>General</c:formatCode>
                <c:ptCount val="6"/>
                <c:pt idx="0">
                  <c:v>79114</c:v>
                </c:pt>
                <c:pt idx="1">
                  <c:v>53522</c:v>
                </c:pt>
                <c:pt idx="2">
                  <c:v>35601</c:v>
                </c:pt>
                <c:pt idx="3">
                  <c:v>45597</c:v>
                </c:pt>
                <c:pt idx="4">
                  <c:v>39924</c:v>
                </c:pt>
                <c:pt idx="5">
                  <c:v>35361</c:v>
                </c:pt>
              </c:numCache>
            </c:numRef>
          </c:val>
        </c:ser>
        <c:dLbls>
          <c:showLegendKey val="0"/>
          <c:showVal val="0"/>
          <c:showCatName val="0"/>
          <c:showSerName val="0"/>
          <c:showPercent val="0"/>
          <c:showBubbleSize val="0"/>
        </c:dLbls>
        <c:gapWidth val="150"/>
        <c:axId val="139816960"/>
        <c:axId val="139818496"/>
      </c:barChart>
      <c:catAx>
        <c:axId val="139816960"/>
        <c:scaling>
          <c:orientation val="minMax"/>
        </c:scaling>
        <c:delete val="0"/>
        <c:axPos val="b"/>
        <c:numFmt formatCode="General" sourceLinked="1"/>
        <c:majorTickMark val="out"/>
        <c:minorTickMark val="none"/>
        <c:tickLblPos val="nextTo"/>
        <c:crossAx val="139818496"/>
        <c:crosses val="autoZero"/>
        <c:auto val="1"/>
        <c:lblAlgn val="ctr"/>
        <c:lblOffset val="100"/>
        <c:noMultiLvlLbl val="0"/>
      </c:catAx>
      <c:valAx>
        <c:axId val="139818496"/>
        <c:scaling>
          <c:orientation val="minMax"/>
          <c:max val="140000"/>
        </c:scaling>
        <c:delete val="0"/>
        <c:axPos val="l"/>
        <c:majorGridlines/>
        <c:numFmt formatCode="General" sourceLinked="1"/>
        <c:majorTickMark val="out"/>
        <c:minorTickMark val="none"/>
        <c:tickLblPos val="nextTo"/>
        <c:crossAx val="139816960"/>
        <c:crosses val="autoZero"/>
        <c:crossBetween val="between"/>
        <c:majorUnit val="20000"/>
      </c:valAx>
    </c:plotArea>
    <c:legend>
      <c:legendPos val="b"/>
      <c:overlay val="0"/>
    </c:legend>
    <c:plotVisOnly val="1"/>
    <c:dispBlanksAs val="gap"/>
    <c:showDLblsOverMax val="0"/>
  </c:chart>
  <c:externalData r:id="rId1">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4"/>
          <c:order val="0"/>
          <c:tx>
            <c:strRef>
              <c:f>'KT štud'!$B$2</c:f>
              <c:strCache>
                <c:ptCount val="1"/>
                <c:pt idx="0">
                  <c:v>počet 19-ročných</c:v>
                </c:pt>
              </c:strCache>
            </c:strRef>
          </c:tx>
          <c:spPr>
            <a:solidFill>
              <a:schemeClr val="accent4">
                <a:lumMod val="60000"/>
                <a:lumOff val="40000"/>
              </a:schemeClr>
            </a:solidFill>
          </c:spPr>
          <c:invertIfNegative val="0"/>
          <c:cat>
            <c:numRef>
              <c:f>'KT štud'!$A$3:$A$7</c:f>
              <c:numCache>
                <c:formatCode>General</c:formatCode>
                <c:ptCount val="5"/>
                <c:pt idx="0">
                  <c:v>2015</c:v>
                </c:pt>
                <c:pt idx="1">
                  <c:v>2014</c:v>
                </c:pt>
                <c:pt idx="2">
                  <c:v>2013</c:v>
                </c:pt>
                <c:pt idx="3">
                  <c:v>2012</c:v>
                </c:pt>
                <c:pt idx="4">
                  <c:v>2011</c:v>
                </c:pt>
              </c:numCache>
            </c:numRef>
          </c:cat>
          <c:val>
            <c:numRef>
              <c:f>'KT štud'!$B$3:$B$7</c:f>
              <c:numCache>
                <c:formatCode>General</c:formatCode>
                <c:ptCount val="5"/>
                <c:pt idx="0">
                  <c:v>59712</c:v>
                </c:pt>
                <c:pt idx="1">
                  <c:v>60988</c:v>
                </c:pt>
                <c:pt idx="2">
                  <c:v>65797</c:v>
                </c:pt>
                <c:pt idx="3">
                  <c:v>72240</c:v>
                </c:pt>
                <c:pt idx="4">
                  <c:v>73411</c:v>
                </c:pt>
              </c:numCache>
            </c:numRef>
          </c:val>
        </c:ser>
        <c:ser>
          <c:idx val="2"/>
          <c:order val="1"/>
          <c:tx>
            <c:strRef>
              <c:f>'KT štud'!$C$2</c:f>
              <c:strCache>
                <c:ptCount val="1"/>
                <c:pt idx="0">
                  <c:v>počet maturantov</c:v>
                </c:pt>
              </c:strCache>
            </c:strRef>
          </c:tx>
          <c:spPr>
            <a:solidFill>
              <a:schemeClr val="accent3">
                <a:lumMod val="60000"/>
                <a:lumOff val="40000"/>
              </a:schemeClr>
            </a:solidFill>
          </c:spPr>
          <c:invertIfNegative val="0"/>
          <c:cat>
            <c:numRef>
              <c:f>'KT štud'!$A$3:$A$7</c:f>
              <c:numCache>
                <c:formatCode>General</c:formatCode>
                <c:ptCount val="5"/>
                <c:pt idx="0">
                  <c:v>2015</c:v>
                </c:pt>
                <c:pt idx="1">
                  <c:v>2014</c:v>
                </c:pt>
                <c:pt idx="2">
                  <c:v>2013</c:v>
                </c:pt>
                <c:pt idx="3">
                  <c:v>2012</c:v>
                </c:pt>
                <c:pt idx="4">
                  <c:v>2011</c:v>
                </c:pt>
              </c:numCache>
            </c:numRef>
          </c:cat>
          <c:val>
            <c:numRef>
              <c:f>'KT štud'!$C$3:$C$7</c:f>
              <c:numCache>
                <c:formatCode>General</c:formatCode>
                <c:ptCount val="5"/>
                <c:pt idx="0">
                  <c:v>43991</c:v>
                </c:pt>
                <c:pt idx="1">
                  <c:v>47780</c:v>
                </c:pt>
                <c:pt idx="2">
                  <c:v>53907</c:v>
                </c:pt>
                <c:pt idx="3">
                  <c:v>56997</c:v>
                </c:pt>
                <c:pt idx="4">
                  <c:v>57735</c:v>
                </c:pt>
              </c:numCache>
            </c:numRef>
          </c:val>
        </c:ser>
        <c:ser>
          <c:idx val="0"/>
          <c:order val="2"/>
          <c:tx>
            <c:strRef>
              <c:f>'KT štud'!$D$2</c:f>
              <c:strCache>
                <c:ptCount val="1"/>
                <c:pt idx="0">
                  <c:v>zapísaní celkom fyzické osoby</c:v>
                </c:pt>
              </c:strCache>
            </c:strRef>
          </c:tx>
          <c:spPr>
            <a:solidFill>
              <a:srgbClr val="C00000"/>
            </a:solidFill>
          </c:spPr>
          <c:invertIfNegative val="0"/>
          <c:cat>
            <c:numRef>
              <c:f>'KT štud'!$A$3:$A$7</c:f>
              <c:numCache>
                <c:formatCode>General</c:formatCode>
                <c:ptCount val="5"/>
                <c:pt idx="0">
                  <c:v>2015</c:v>
                </c:pt>
                <c:pt idx="1">
                  <c:v>2014</c:v>
                </c:pt>
                <c:pt idx="2">
                  <c:v>2013</c:v>
                </c:pt>
                <c:pt idx="3">
                  <c:v>2012</c:v>
                </c:pt>
                <c:pt idx="4">
                  <c:v>2011</c:v>
                </c:pt>
              </c:numCache>
            </c:numRef>
          </c:cat>
          <c:val>
            <c:numRef>
              <c:f>'KT štud'!$D$3:$D$7</c:f>
              <c:numCache>
                <c:formatCode>General</c:formatCode>
                <c:ptCount val="5"/>
                <c:pt idx="0">
                  <c:v>35361</c:v>
                </c:pt>
                <c:pt idx="1">
                  <c:v>37938</c:v>
                </c:pt>
                <c:pt idx="2">
                  <c:v>41628</c:v>
                </c:pt>
                <c:pt idx="3">
                  <c:v>44458</c:v>
                </c:pt>
                <c:pt idx="4">
                  <c:v>48533</c:v>
                </c:pt>
              </c:numCache>
            </c:numRef>
          </c:val>
        </c:ser>
        <c:ser>
          <c:idx val="1"/>
          <c:order val="3"/>
          <c:tx>
            <c:strRef>
              <c:f>'KT štud'!$E$2</c:f>
              <c:strCache>
                <c:ptCount val="1"/>
                <c:pt idx="0">
                  <c:v>zapísaní maturanti fyzické osoby</c:v>
                </c:pt>
              </c:strCache>
            </c:strRef>
          </c:tx>
          <c:spPr>
            <a:solidFill>
              <a:schemeClr val="accent1"/>
            </a:solidFill>
          </c:spPr>
          <c:invertIfNegative val="0"/>
          <c:cat>
            <c:numRef>
              <c:f>'KT štud'!$A$3:$A$7</c:f>
              <c:numCache>
                <c:formatCode>General</c:formatCode>
                <c:ptCount val="5"/>
                <c:pt idx="0">
                  <c:v>2015</c:v>
                </c:pt>
                <c:pt idx="1">
                  <c:v>2014</c:v>
                </c:pt>
                <c:pt idx="2">
                  <c:v>2013</c:v>
                </c:pt>
                <c:pt idx="3">
                  <c:v>2012</c:v>
                </c:pt>
                <c:pt idx="4">
                  <c:v>2011</c:v>
                </c:pt>
              </c:numCache>
            </c:numRef>
          </c:cat>
          <c:val>
            <c:numRef>
              <c:f>'KT štud'!$E$3:$E$7</c:f>
              <c:numCache>
                <c:formatCode>General</c:formatCode>
                <c:ptCount val="5"/>
                <c:pt idx="0">
                  <c:v>19920</c:v>
                </c:pt>
                <c:pt idx="1">
                  <c:v>21611</c:v>
                </c:pt>
                <c:pt idx="2">
                  <c:v>24481</c:v>
                </c:pt>
                <c:pt idx="3">
                  <c:v>26294</c:v>
                </c:pt>
                <c:pt idx="4">
                  <c:v>26906</c:v>
                </c:pt>
              </c:numCache>
            </c:numRef>
          </c:val>
        </c:ser>
        <c:dLbls>
          <c:showLegendKey val="0"/>
          <c:showVal val="0"/>
          <c:showCatName val="0"/>
          <c:showSerName val="0"/>
          <c:showPercent val="0"/>
          <c:showBubbleSize val="0"/>
        </c:dLbls>
        <c:gapWidth val="80"/>
        <c:axId val="46059904"/>
        <c:axId val="46061440"/>
      </c:barChart>
      <c:catAx>
        <c:axId val="46059904"/>
        <c:scaling>
          <c:orientation val="maxMin"/>
        </c:scaling>
        <c:delete val="0"/>
        <c:axPos val="b"/>
        <c:numFmt formatCode="General" sourceLinked="1"/>
        <c:majorTickMark val="out"/>
        <c:minorTickMark val="none"/>
        <c:tickLblPos val="nextTo"/>
        <c:txPr>
          <a:bodyPr/>
          <a:lstStyle/>
          <a:p>
            <a:pPr>
              <a:defRPr sz="600"/>
            </a:pPr>
            <a:endParaRPr lang="sk-SK"/>
          </a:p>
        </c:txPr>
        <c:crossAx val="46061440"/>
        <c:crosses val="autoZero"/>
        <c:auto val="1"/>
        <c:lblAlgn val="ctr"/>
        <c:lblOffset val="100"/>
        <c:noMultiLvlLbl val="0"/>
      </c:catAx>
      <c:valAx>
        <c:axId val="46061440"/>
        <c:scaling>
          <c:orientation val="minMax"/>
          <c:max val="80000"/>
        </c:scaling>
        <c:delete val="0"/>
        <c:axPos val="r"/>
        <c:majorGridlines/>
        <c:numFmt formatCode="General" sourceLinked="1"/>
        <c:majorTickMark val="out"/>
        <c:minorTickMark val="none"/>
        <c:tickLblPos val="nextTo"/>
        <c:txPr>
          <a:bodyPr rot="0"/>
          <a:lstStyle/>
          <a:p>
            <a:pPr>
              <a:defRPr sz="600"/>
            </a:pPr>
            <a:endParaRPr lang="sk-SK"/>
          </a:p>
        </c:txPr>
        <c:crossAx val="46059904"/>
        <c:crosses val="autoZero"/>
        <c:crossBetween val="between"/>
      </c:valAx>
    </c:plotArea>
    <c:legend>
      <c:legendPos val="b"/>
      <c:overlay val="0"/>
      <c:txPr>
        <a:bodyPr/>
        <a:lstStyle/>
        <a:p>
          <a:pPr>
            <a:defRPr sz="600"/>
          </a:pPr>
          <a:endParaRPr lang="sk-SK"/>
        </a:p>
      </c:txPr>
    </c:legend>
    <c:plotVisOnly val="1"/>
    <c:dispBlanksAs val="gap"/>
    <c:showDLblsOverMax val="0"/>
  </c:chart>
  <c:externalData r:id="rId1">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percentStacked"/>
        <c:varyColors val="0"/>
        <c:ser>
          <c:idx val="1"/>
          <c:order val="0"/>
          <c:tx>
            <c:strRef>
              <c:f>'KT štud'!$E$12</c:f>
              <c:strCache>
                <c:ptCount val="1"/>
                <c:pt idx="0">
                  <c:v>zapísaní maturanti fyzické osoby</c:v>
                </c:pt>
              </c:strCache>
            </c:strRef>
          </c:tx>
          <c:spPr>
            <a:solidFill>
              <a:schemeClr val="accent4">
                <a:lumMod val="60000"/>
                <a:lumOff val="40000"/>
              </a:schemeClr>
            </a:solidFill>
          </c:spPr>
          <c:invertIfNegative val="0"/>
          <c:dLbls>
            <c:numFmt formatCode="0.0%" sourceLinked="0"/>
            <c:txPr>
              <a:bodyPr/>
              <a:lstStyle/>
              <a:p>
                <a:pPr>
                  <a:defRPr sz="800"/>
                </a:pPr>
                <a:endParaRPr lang="sk-SK"/>
              </a:p>
            </c:txPr>
            <c:showLegendKey val="0"/>
            <c:showVal val="1"/>
            <c:showCatName val="0"/>
            <c:showSerName val="0"/>
            <c:showPercent val="0"/>
            <c:showBubbleSize val="0"/>
            <c:showLeaderLines val="0"/>
          </c:dLbls>
          <c:cat>
            <c:numRef>
              <c:f>'KT štud'!$A$13:$A$17</c:f>
              <c:numCache>
                <c:formatCode>General</c:formatCode>
                <c:ptCount val="5"/>
                <c:pt idx="0">
                  <c:v>2015</c:v>
                </c:pt>
                <c:pt idx="1">
                  <c:v>2014</c:v>
                </c:pt>
                <c:pt idx="2">
                  <c:v>2013</c:v>
                </c:pt>
                <c:pt idx="3">
                  <c:v>2012</c:v>
                </c:pt>
                <c:pt idx="4">
                  <c:v>2011</c:v>
                </c:pt>
              </c:numCache>
            </c:numRef>
          </c:cat>
          <c:val>
            <c:numRef>
              <c:f>'KT štud'!$E$13:$E$17</c:f>
              <c:numCache>
                <c:formatCode>0.0000</c:formatCode>
                <c:ptCount val="5"/>
                <c:pt idx="0">
                  <c:v>0.33360128617363344</c:v>
                </c:pt>
                <c:pt idx="1">
                  <c:v>0.35434839640585031</c:v>
                </c:pt>
                <c:pt idx="2">
                  <c:v>0.37206863534811618</c:v>
                </c:pt>
                <c:pt idx="3">
                  <c:v>0.36398117386489481</c:v>
                </c:pt>
                <c:pt idx="4">
                  <c:v>0.36651183065208209</c:v>
                </c:pt>
              </c:numCache>
            </c:numRef>
          </c:val>
        </c:ser>
        <c:ser>
          <c:idx val="2"/>
          <c:order val="1"/>
          <c:tx>
            <c:strRef>
              <c:f>'KT štud'!$D$12</c:f>
              <c:strCache>
                <c:ptCount val="1"/>
                <c:pt idx="0">
                  <c:v>zapísaní celkom fyzické osoby</c:v>
                </c:pt>
              </c:strCache>
            </c:strRef>
          </c:tx>
          <c:spPr>
            <a:solidFill>
              <a:schemeClr val="accent3">
                <a:lumMod val="60000"/>
                <a:lumOff val="40000"/>
              </a:schemeClr>
            </a:solidFill>
          </c:spPr>
          <c:invertIfNegative val="0"/>
          <c:dLbls>
            <c:numFmt formatCode="0.0%" sourceLinked="0"/>
            <c:txPr>
              <a:bodyPr/>
              <a:lstStyle/>
              <a:p>
                <a:pPr>
                  <a:defRPr sz="800"/>
                </a:pPr>
                <a:endParaRPr lang="sk-SK"/>
              </a:p>
            </c:txPr>
            <c:showLegendKey val="0"/>
            <c:showVal val="1"/>
            <c:showCatName val="0"/>
            <c:showSerName val="0"/>
            <c:showPercent val="0"/>
            <c:showBubbleSize val="0"/>
            <c:showLeaderLines val="0"/>
          </c:dLbls>
          <c:cat>
            <c:numRef>
              <c:f>'KT štud'!$A$13:$A$17</c:f>
              <c:numCache>
                <c:formatCode>General</c:formatCode>
                <c:ptCount val="5"/>
                <c:pt idx="0">
                  <c:v>2015</c:v>
                </c:pt>
                <c:pt idx="1">
                  <c:v>2014</c:v>
                </c:pt>
                <c:pt idx="2">
                  <c:v>2013</c:v>
                </c:pt>
                <c:pt idx="3">
                  <c:v>2012</c:v>
                </c:pt>
                <c:pt idx="4">
                  <c:v>2011</c:v>
                </c:pt>
              </c:numCache>
            </c:numRef>
          </c:cat>
          <c:val>
            <c:numRef>
              <c:f>'KT štud'!$D$13:$D$17</c:f>
              <c:numCache>
                <c:formatCode>0.0000</c:formatCode>
                <c:ptCount val="5"/>
                <c:pt idx="0">
                  <c:v>0.25859123794212219</c:v>
                </c:pt>
                <c:pt idx="1">
                  <c:v>0.26770840165278414</c:v>
                </c:pt>
                <c:pt idx="2">
                  <c:v>0.26060458683526605</c:v>
                </c:pt>
                <c:pt idx="3">
                  <c:v>0.25143964562569215</c:v>
                </c:pt>
                <c:pt idx="4">
                  <c:v>0.29460162645924998</c:v>
                </c:pt>
              </c:numCache>
            </c:numRef>
          </c:val>
        </c:ser>
        <c:ser>
          <c:idx val="3"/>
          <c:order val="2"/>
          <c:tx>
            <c:strRef>
              <c:f>'KT štud'!$C$12</c:f>
              <c:strCache>
                <c:ptCount val="1"/>
                <c:pt idx="0">
                  <c:v>počet maturantov</c:v>
                </c:pt>
              </c:strCache>
            </c:strRef>
          </c:tx>
          <c:spPr>
            <a:solidFill>
              <a:srgbClr val="C00000"/>
            </a:solidFill>
          </c:spPr>
          <c:invertIfNegative val="0"/>
          <c:dLbls>
            <c:numFmt formatCode="0.0%" sourceLinked="0"/>
            <c:spPr>
              <a:solidFill>
                <a:srgbClr val="C00000"/>
              </a:solidFill>
            </c:spPr>
            <c:txPr>
              <a:bodyPr/>
              <a:lstStyle/>
              <a:p>
                <a:pPr>
                  <a:defRPr sz="800"/>
                </a:pPr>
                <a:endParaRPr lang="sk-SK"/>
              </a:p>
            </c:txPr>
            <c:showLegendKey val="0"/>
            <c:showVal val="1"/>
            <c:showCatName val="0"/>
            <c:showSerName val="0"/>
            <c:showPercent val="0"/>
            <c:showBubbleSize val="0"/>
            <c:showLeaderLines val="0"/>
          </c:dLbls>
          <c:cat>
            <c:numRef>
              <c:f>'KT štud'!$A$13:$A$17</c:f>
              <c:numCache>
                <c:formatCode>General</c:formatCode>
                <c:ptCount val="5"/>
                <c:pt idx="0">
                  <c:v>2015</c:v>
                </c:pt>
                <c:pt idx="1">
                  <c:v>2014</c:v>
                </c:pt>
                <c:pt idx="2">
                  <c:v>2013</c:v>
                </c:pt>
                <c:pt idx="3">
                  <c:v>2012</c:v>
                </c:pt>
                <c:pt idx="4">
                  <c:v>2011</c:v>
                </c:pt>
              </c:numCache>
            </c:numRef>
          </c:cat>
          <c:val>
            <c:numRef>
              <c:f>'KT štud'!$C$13:$C$17</c:f>
              <c:numCache>
                <c:formatCode>0.0000</c:formatCode>
                <c:ptCount val="5"/>
                <c:pt idx="0">
                  <c:v>0.14452706323687031</c:v>
                </c:pt>
                <c:pt idx="1">
                  <c:v>0.16137600839509411</c:v>
                </c:pt>
                <c:pt idx="2">
                  <c:v>0.18661945073483593</c:v>
                </c:pt>
                <c:pt idx="3">
                  <c:v>0.17357419712070876</c:v>
                </c:pt>
                <c:pt idx="4">
                  <c:v>0.1253490621296536</c:v>
                </c:pt>
              </c:numCache>
            </c:numRef>
          </c:val>
        </c:ser>
        <c:ser>
          <c:idx val="4"/>
          <c:order val="3"/>
          <c:tx>
            <c:strRef>
              <c:f>'KT štud'!$B$12</c:f>
              <c:strCache>
                <c:ptCount val="1"/>
                <c:pt idx="0">
                  <c:v>počet 19-ročných</c:v>
                </c:pt>
              </c:strCache>
            </c:strRef>
          </c:tx>
          <c:spPr>
            <a:solidFill>
              <a:srgbClr val="0070C0"/>
            </a:solidFill>
          </c:spPr>
          <c:invertIfNegative val="0"/>
          <c:dLbls>
            <c:numFmt formatCode="0.0%" sourceLinked="0"/>
            <c:txPr>
              <a:bodyPr/>
              <a:lstStyle/>
              <a:p>
                <a:pPr>
                  <a:defRPr sz="800"/>
                </a:pPr>
                <a:endParaRPr lang="sk-SK"/>
              </a:p>
            </c:txPr>
            <c:showLegendKey val="0"/>
            <c:showVal val="1"/>
            <c:showCatName val="0"/>
            <c:showSerName val="0"/>
            <c:showPercent val="0"/>
            <c:showBubbleSize val="0"/>
            <c:showLeaderLines val="0"/>
          </c:dLbls>
          <c:cat>
            <c:numRef>
              <c:f>'KT štud'!$A$13:$A$17</c:f>
              <c:numCache>
                <c:formatCode>General</c:formatCode>
                <c:ptCount val="5"/>
                <c:pt idx="0">
                  <c:v>2015</c:v>
                </c:pt>
                <c:pt idx="1">
                  <c:v>2014</c:v>
                </c:pt>
                <c:pt idx="2">
                  <c:v>2013</c:v>
                </c:pt>
                <c:pt idx="3">
                  <c:v>2012</c:v>
                </c:pt>
                <c:pt idx="4">
                  <c:v>2011</c:v>
                </c:pt>
              </c:numCache>
            </c:numRef>
          </c:cat>
          <c:val>
            <c:numRef>
              <c:f>'KT štud'!$B$13:$B$17</c:f>
              <c:numCache>
                <c:formatCode>0.0000</c:formatCode>
                <c:ptCount val="5"/>
                <c:pt idx="0">
                  <c:v>0.26328041264737406</c:v>
                </c:pt>
                <c:pt idx="1">
                  <c:v>0.21656719354627141</c:v>
                </c:pt>
                <c:pt idx="2">
                  <c:v>0.18070732708178183</c:v>
                </c:pt>
                <c:pt idx="3">
                  <c:v>0.21100498338870433</c:v>
                </c:pt>
                <c:pt idx="4">
                  <c:v>0.21353748075901433</c:v>
                </c:pt>
              </c:numCache>
            </c:numRef>
          </c:val>
        </c:ser>
        <c:dLbls>
          <c:showLegendKey val="0"/>
          <c:showVal val="0"/>
          <c:showCatName val="0"/>
          <c:showSerName val="0"/>
          <c:showPercent val="0"/>
          <c:showBubbleSize val="0"/>
        </c:dLbls>
        <c:gapWidth val="36"/>
        <c:overlap val="100"/>
        <c:axId val="46077440"/>
        <c:axId val="46078976"/>
      </c:barChart>
      <c:catAx>
        <c:axId val="46077440"/>
        <c:scaling>
          <c:orientation val="maxMin"/>
        </c:scaling>
        <c:delete val="0"/>
        <c:axPos val="b"/>
        <c:numFmt formatCode="General" sourceLinked="1"/>
        <c:majorTickMark val="out"/>
        <c:minorTickMark val="none"/>
        <c:tickLblPos val="nextTo"/>
        <c:txPr>
          <a:bodyPr/>
          <a:lstStyle/>
          <a:p>
            <a:pPr>
              <a:defRPr sz="600"/>
            </a:pPr>
            <a:endParaRPr lang="sk-SK"/>
          </a:p>
        </c:txPr>
        <c:crossAx val="46078976"/>
        <c:crosses val="autoZero"/>
        <c:auto val="1"/>
        <c:lblAlgn val="ctr"/>
        <c:lblOffset val="100"/>
        <c:noMultiLvlLbl val="0"/>
      </c:catAx>
      <c:valAx>
        <c:axId val="46078976"/>
        <c:scaling>
          <c:orientation val="minMax"/>
        </c:scaling>
        <c:delete val="0"/>
        <c:axPos val="r"/>
        <c:majorGridlines/>
        <c:numFmt formatCode="0%" sourceLinked="1"/>
        <c:majorTickMark val="out"/>
        <c:minorTickMark val="none"/>
        <c:tickLblPos val="nextTo"/>
        <c:txPr>
          <a:bodyPr/>
          <a:lstStyle/>
          <a:p>
            <a:pPr>
              <a:defRPr sz="600" baseline="0"/>
            </a:pPr>
            <a:endParaRPr lang="sk-SK"/>
          </a:p>
        </c:txPr>
        <c:crossAx val="46077440"/>
        <c:crosses val="autoZero"/>
        <c:crossBetween val="between"/>
      </c:valAx>
      <c:spPr>
        <a:ln w="3175">
          <a:solidFill>
            <a:schemeClr val="accent1"/>
          </a:solidFill>
        </a:ln>
      </c:spPr>
    </c:plotArea>
    <c:legend>
      <c:legendPos val="b"/>
      <c:overlay val="0"/>
      <c:txPr>
        <a:bodyPr/>
        <a:lstStyle/>
        <a:p>
          <a:pPr>
            <a:defRPr sz="600"/>
          </a:pPr>
          <a:endParaRPr lang="sk-SK"/>
        </a:p>
      </c:txPr>
    </c:legend>
    <c:plotVisOnly val="1"/>
    <c:dispBlanksAs val="gap"/>
    <c:showDLblsOverMax val="0"/>
  </c:chart>
  <c:externalData r:id="rId1">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barChart>
        <c:barDir val="col"/>
        <c:grouping val="clustered"/>
        <c:varyColors val="0"/>
        <c:ser>
          <c:idx val="3"/>
          <c:order val="0"/>
          <c:tx>
            <c:strRef>
              <c:f>'platy vs ucitelia'!$S$1:$S$2</c:f>
              <c:strCache>
                <c:ptCount val="1"/>
                <c:pt idx="0">
                  <c:v>priemerný plat všetkých zamestnancov</c:v>
                </c:pt>
              </c:strCache>
            </c:strRef>
          </c:tx>
          <c:invertIfNegative val="0"/>
          <c:cat>
            <c:numRef>
              <c:f>'platy vs ucitelia'!$A$3:$A$7</c:f>
              <c:numCache>
                <c:formatCode>General</c:formatCode>
                <c:ptCount val="5"/>
                <c:pt idx="0">
                  <c:v>2015</c:v>
                </c:pt>
                <c:pt idx="1">
                  <c:v>2014</c:v>
                </c:pt>
                <c:pt idx="2">
                  <c:v>2013</c:v>
                </c:pt>
                <c:pt idx="3">
                  <c:v>2012</c:v>
                </c:pt>
                <c:pt idx="4">
                  <c:v>2011</c:v>
                </c:pt>
              </c:numCache>
            </c:numRef>
          </c:cat>
          <c:val>
            <c:numRef>
              <c:f>'platy vs ucitelia'!$S$3:$S$7</c:f>
              <c:numCache>
                <c:formatCode>#,##0.00</c:formatCode>
                <c:ptCount val="5"/>
                <c:pt idx="0" formatCode="0">
                  <c:v>1062.2507266523444</c:v>
                </c:pt>
                <c:pt idx="1">
                  <c:v>1042.5933771631946</c:v>
                </c:pt>
                <c:pt idx="2">
                  <c:v>985.71</c:v>
                </c:pt>
                <c:pt idx="3">
                  <c:v>937.46997773367991</c:v>
                </c:pt>
                <c:pt idx="4">
                  <c:v>906.59</c:v>
                </c:pt>
              </c:numCache>
            </c:numRef>
          </c:val>
        </c:ser>
        <c:ser>
          <c:idx val="1"/>
          <c:order val="1"/>
          <c:tx>
            <c:strRef>
              <c:f>'platy vs ucitelia'!$C$1:$C$2</c:f>
              <c:strCache>
                <c:ptCount val="1"/>
                <c:pt idx="0">
                  <c:v>priemerný plat učiteľov</c:v>
                </c:pt>
              </c:strCache>
            </c:strRef>
          </c:tx>
          <c:invertIfNegative val="0"/>
          <c:cat>
            <c:numRef>
              <c:f>'platy vs ucitelia'!$A$3:$A$7</c:f>
              <c:numCache>
                <c:formatCode>General</c:formatCode>
                <c:ptCount val="5"/>
                <c:pt idx="0">
                  <c:v>2015</c:v>
                </c:pt>
                <c:pt idx="1">
                  <c:v>2014</c:v>
                </c:pt>
                <c:pt idx="2">
                  <c:v>2013</c:v>
                </c:pt>
                <c:pt idx="3">
                  <c:v>2012</c:v>
                </c:pt>
                <c:pt idx="4">
                  <c:v>2011</c:v>
                </c:pt>
              </c:numCache>
            </c:numRef>
          </c:cat>
          <c:val>
            <c:numRef>
              <c:f>'platy vs ucitelia'!$C$3:$C$7</c:f>
              <c:numCache>
                <c:formatCode>#,##0.00</c:formatCode>
                <c:ptCount val="5"/>
                <c:pt idx="0" formatCode="0">
                  <c:v>1338.5226499761418</c:v>
                </c:pt>
                <c:pt idx="1">
                  <c:v>1322.6473847629204</c:v>
                </c:pt>
                <c:pt idx="2">
                  <c:v>1245.19</c:v>
                </c:pt>
                <c:pt idx="3">
                  <c:v>1198.7568786420063</c:v>
                </c:pt>
                <c:pt idx="4">
                  <c:v>1156.49</c:v>
                </c:pt>
              </c:numCache>
            </c:numRef>
          </c:val>
        </c:ser>
        <c:ser>
          <c:idx val="0"/>
          <c:order val="2"/>
          <c:tx>
            <c:strRef>
              <c:f>'platy vs ucitelia'!$E$2</c:f>
              <c:strCache>
                <c:ptCount val="1"/>
                <c:pt idx="0">
                  <c:v>priemerný plat profesorov</c:v>
                </c:pt>
              </c:strCache>
            </c:strRef>
          </c:tx>
          <c:invertIfNegative val="0"/>
          <c:cat>
            <c:numRef>
              <c:f>'platy vs ucitelia'!$A$3:$A$7</c:f>
              <c:numCache>
                <c:formatCode>General</c:formatCode>
                <c:ptCount val="5"/>
                <c:pt idx="0">
                  <c:v>2015</c:v>
                </c:pt>
                <c:pt idx="1">
                  <c:v>2014</c:v>
                </c:pt>
                <c:pt idx="2">
                  <c:v>2013</c:v>
                </c:pt>
                <c:pt idx="3">
                  <c:v>2012</c:v>
                </c:pt>
                <c:pt idx="4">
                  <c:v>2011</c:v>
                </c:pt>
              </c:numCache>
            </c:numRef>
          </c:cat>
          <c:val>
            <c:numRef>
              <c:f>'platy vs ucitelia'!$E$3:$E$7</c:f>
              <c:numCache>
                <c:formatCode>#,##0.00</c:formatCode>
                <c:ptCount val="5"/>
                <c:pt idx="0" formatCode="0">
                  <c:v>1965.8173841059604</c:v>
                </c:pt>
                <c:pt idx="1">
                  <c:v>1947.820428768111</c:v>
                </c:pt>
                <c:pt idx="2">
                  <c:v>1849.37</c:v>
                </c:pt>
                <c:pt idx="3">
                  <c:v>1761.6300693062512</c:v>
                </c:pt>
                <c:pt idx="4">
                  <c:v>1699.27</c:v>
                </c:pt>
              </c:numCache>
            </c:numRef>
          </c:val>
        </c:ser>
        <c:ser>
          <c:idx val="2"/>
          <c:order val="3"/>
          <c:tx>
            <c:strRef>
              <c:f>'platy vs ucitelia'!$O$1:$O$2</c:f>
              <c:strCache>
                <c:ptCount val="1"/>
                <c:pt idx="0">
                  <c:v>výskumníci</c:v>
                </c:pt>
              </c:strCache>
            </c:strRef>
          </c:tx>
          <c:invertIfNegative val="0"/>
          <c:cat>
            <c:numRef>
              <c:f>'platy vs ucitelia'!$A$3:$A$7</c:f>
              <c:numCache>
                <c:formatCode>General</c:formatCode>
                <c:ptCount val="5"/>
                <c:pt idx="0">
                  <c:v>2015</c:v>
                </c:pt>
                <c:pt idx="1">
                  <c:v>2014</c:v>
                </c:pt>
                <c:pt idx="2">
                  <c:v>2013</c:v>
                </c:pt>
                <c:pt idx="3">
                  <c:v>2012</c:v>
                </c:pt>
                <c:pt idx="4">
                  <c:v>2011</c:v>
                </c:pt>
              </c:numCache>
            </c:numRef>
          </c:cat>
          <c:val>
            <c:numRef>
              <c:f>'platy vs ucitelia'!$O$3:$O$7</c:f>
              <c:numCache>
                <c:formatCode>#,##0.00</c:formatCode>
                <c:ptCount val="5"/>
                <c:pt idx="0" formatCode="0">
                  <c:v>1105.0265080232298</c:v>
                </c:pt>
                <c:pt idx="1">
                  <c:v>1062.0236345464164</c:v>
                </c:pt>
                <c:pt idx="2">
                  <c:v>1003.36</c:v>
                </c:pt>
                <c:pt idx="3">
                  <c:v>935.7152015220131</c:v>
                </c:pt>
                <c:pt idx="4">
                  <c:v>908.49</c:v>
                </c:pt>
              </c:numCache>
            </c:numRef>
          </c:val>
        </c:ser>
        <c:dLbls>
          <c:showLegendKey val="0"/>
          <c:showVal val="0"/>
          <c:showCatName val="0"/>
          <c:showSerName val="0"/>
          <c:showPercent val="0"/>
          <c:showBubbleSize val="0"/>
        </c:dLbls>
        <c:gapWidth val="150"/>
        <c:axId val="46093440"/>
        <c:axId val="46094976"/>
      </c:barChart>
      <c:dateAx>
        <c:axId val="46093440"/>
        <c:scaling>
          <c:orientation val="minMax"/>
        </c:scaling>
        <c:delete val="0"/>
        <c:axPos val="b"/>
        <c:numFmt formatCode="General" sourceLinked="1"/>
        <c:majorTickMark val="out"/>
        <c:minorTickMark val="none"/>
        <c:tickLblPos val="nextTo"/>
        <c:crossAx val="46094976"/>
        <c:crosses val="autoZero"/>
        <c:auto val="0"/>
        <c:lblOffset val="100"/>
        <c:baseTimeUnit val="days"/>
      </c:dateAx>
      <c:valAx>
        <c:axId val="46094976"/>
        <c:scaling>
          <c:orientation val="minMax"/>
          <c:max val="2000"/>
          <c:min val="0"/>
        </c:scaling>
        <c:delete val="0"/>
        <c:axPos val="l"/>
        <c:majorGridlines/>
        <c:numFmt formatCode="0" sourceLinked="1"/>
        <c:majorTickMark val="out"/>
        <c:minorTickMark val="none"/>
        <c:tickLblPos val="nextTo"/>
        <c:crossAx val="46093440"/>
        <c:crosses val="autoZero"/>
        <c:crossBetween val="between"/>
        <c:majorUnit val="200"/>
        <c:minorUnit val="100"/>
      </c:valAx>
    </c:plotArea>
    <c:legend>
      <c:legendPos val="b"/>
      <c:layout>
        <c:manualLayout>
          <c:xMode val="edge"/>
          <c:yMode val="edge"/>
          <c:x val="2.3676901201054364E-2"/>
          <c:y val="0.7433945480702574"/>
          <c:w val="0.9726316972691047"/>
          <c:h val="0.16584901039164535"/>
        </c:manualLayout>
      </c:layout>
      <c:overlay val="0"/>
    </c:legend>
    <c:plotVisOnly val="1"/>
    <c:dispBlanksAs val="gap"/>
    <c:showDLblsOverMax val="0"/>
  </c:chart>
  <c:externalData r:id="rId2">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tockChart>
        <c:ser>
          <c:idx val="4"/>
          <c:order val="4"/>
          <c:spPr>
            <a:ln w="28575">
              <a:noFill/>
            </a:ln>
          </c:spPr>
          <c:marker>
            <c:symbol val="diamond"/>
            <c:size val="5"/>
          </c:marker>
          <c:dLbls>
            <c:dLbl>
              <c:idx val="0"/>
              <c:layout>
                <c:manualLayout>
                  <c:x val="3.237482604903999E-2"/>
                  <c:y val="-5.9007082708415802E-3"/>
                </c:manualLayout>
              </c:layout>
              <c:showLegendKey val="0"/>
              <c:showVal val="1"/>
              <c:showCatName val="0"/>
              <c:showSerName val="0"/>
              <c:showPercent val="0"/>
              <c:showBubbleSize val="0"/>
            </c:dLbl>
            <c:dLbl>
              <c:idx val="1"/>
              <c:layout>
                <c:manualLayout>
                  <c:x val="3.2374826049039962E-2"/>
                  <c:y val="0"/>
                </c:manualLayout>
              </c:layout>
              <c:showLegendKey val="0"/>
              <c:showVal val="1"/>
              <c:showCatName val="0"/>
              <c:showSerName val="0"/>
              <c:showPercent val="0"/>
              <c:showBubbleSize val="0"/>
            </c:dLbl>
            <c:dLbl>
              <c:idx val="2"/>
              <c:layout>
                <c:manualLayout>
                  <c:x val="3.2374826049039962E-2"/>
                  <c:y val="0"/>
                </c:manualLayout>
              </c:layout>
              <c:showLegendKey val="0"/>
              <c:showVal val="1"/>
              <c:showCatName val="0"/>
              <c:showSerName val="0"/>
              <c:showPercent val="0"/>
              <c:showBubbleSize val="0"/>
            </c:dLbl>
            <c:dLbl>
              <c:idx val="3"/>
              <c:layout>
                <c:manualLayout>
                  <c:x val="2.9137343444135964E-2"/>
                  <c:y val="5.4089200972982566E-17"/>
                </c:manualLayout>
              </c:layout>
              <c:showLegendKey val="0"/>
              <c:showVal val="1"/>
              <c:showCatName val="0"/>
              <c:showSerName val="0"/>
              <c:showPercent val="0"/>
              <c:showBubbleSize val="0"/>
            </c:dLbl>
            <c:dLbl>
              <c:idx val="4"/>
              <c:layout>
                <c:manualLayout>
                  <c:x val="3.5612308653943957E-2"/>
                  <c:y val="0"/>
                </c:manualLayout>
              </c:layout>
              <c:showLegendKey val="0"/>
              <c:showVal val="1"/>
              <c:showCatName val="0"/>
              <c:showSerName val="0"/>
              <c:showPercent val="0"/>
              <c:showBubbleSize val="0"/>
            </c:dLbl>
            <c:showLegendKey val="0"/>
            <c:showVal val="1"/>
            <c:showCatName val="0"/>
            <c:showSerName val="0"/>
            <c:showPercent val="0"/>
            <c:showBubbleSize val="0"/>
            <c:showLeaderLines val="0"/>
          </c:dLbls>
          <c:cat>
            <c:strRef>
              <c:f>'vek - zamestnanci'!$C$3:$C$7</c:f>
              <c:strCache>
                <c:ptCount val="5"/>
                <c:pt idx="0">
                  <c:v>profesor</c:v>
                </c:pt>
                <c:pt idx="1">
                  <c:v>docent</c:v>
                </c:pt>
                <c:pt idx="2">
                  <c:v>odborný asistent</c:v>
                </c:pt>
                <c:pt idx="3">
                  <c:v>asistent</c:v>
                </c:pt>
                <c:pt idx="4">
                  <c:v>všetci</c:v>
                </c:pt>
              </c:strCache>
            </c:strRef>
          </c:cat>
          <c:val>
            <c:numRef>
              <c:f>'vek - zamestnanci'!$H$3:$H$7</c:f>
              <c:numCache>
                <c:formatCode>General</c:formatCode>
                <c:ptCount val="5"/>
                <c:pt idx="0">
                  <c:v>62</c:v>
                </c:pt>
                <c:pt idx="1">
                  <c:v>54</c:v>
                </c:pt>
                <c:pt idx="2">
                  <c:v>41</c:v>
                </c:pt>
                <c:pt idx="3">
                  <c:v>37</c:v>
                </c:pt>
                <c:pt idx="4">
                  <c:v>47</c:v>
                </c:pt>
              </c:numCache>
            </c:numRef>
          </c:val>
          <c:smooth val="0"/>
        </c:ser>
        <c:dLbls>
          <c:showLegendKey val="0"/>
          <c:showVal val="1"/>
          <c:showCatName val="0"/>
          <c:showSerName val="0"/>
          <c:showPercent val="0"/>
          <c:showBubbleSize val="0"/>
        </c:dLbls>
        <c:axId val="46174976"/>
        <c:axId val="46176512"/>
      </c:stockChart>
      <c:stockChart>
        <c:ser>
          <c:idx val="0"/>
          <c:order val="0"/>
          <c:spPr>
            <a:ln w="28575">
              <a:noFill/>
            </a:ln>
          </c:spPr>
          <c:marker>
            <c:symbol val="none"/>
          </c:marker>
          <c:dLbls>
            <c:delete val="1"/>
          </c:dLbls>
          <c:cat>
            <c:strRef>
              <c:f>'vek - zamestnanci'!$C$3:$C$7</c:f>
              <c:strCache>
                <c:ptCount val="5"/>
                <c:pt idx="0">
                  <c:v>profesor</c:v>
                </c:pt>
                <c:pt idx="1">
                  <c:v>docent</c:v>
                </c:pt>
                <c:pt idx="2">
                  <c:v>odborný asistent</c:v>
                </c:pt>
                <c:pt idx="3">
                  <c:v>asistent</c:v>
                </c:pt>
                <c:pt idx="4">
                  <c:v>všetci</c:v>
                </c:pt>
              </c:strCache>
            </c:strRef>
          </c:cat>
          <c:val>
            <c:numRef>
              <c:f>'vek - zamestnanci'!$D$3:$D$7</c:f>
              <c:numCache>
                <c:formatCode>General</c:formatCode>
                <c:ptCount val="5"/>
                <c:pt idx="0">
                  <c:v>56</c:v>
                </c:pt>
                <c:pt idx="1">
                  <c:v>44</c:v>
                </c:pt>
                <c:pt idx="2">
                  <c:v>35</c:v>
                </c:pt>
                <c:pt idx="3">
                  <c:v>30</c:v>
                </c:pt>
                <c:pt idx="4">
                  <c:v>37</c:v>
                </c:pt>
              </c:numCache>
            </c:numRef>
          </c:val>
          <c:smooth val="0"/>
        </c:ser>
        <c:ser>
          <c:idx val="1"/>
          <c:order val="1"/>
          <c:spPr>
            <a:ln w="28575">
              <a:noFill/>
            </a:ln>
          </c:spPr>
          <c:marker>
            <c:symbol val="dash"/>
            <c:size val="5"/>
            <c:spPr>
              <a:ln w="15875" cap="flat">
                <a:solidFill>
                  <a:schemeClr val="tx1"/>
                </a:solidFill>
                <a:miter lim="800000"/>
              </a:ln>
            </c:spPr>
          </c:marker>
          <c:dLbls>
            <c:spPr>
              <a:ln w="3175" cap="flat" cmpd="sng"/>
            </c:spPr>
            <c:showLegendKey val="0"/>
            <c:showVal val="1"/>
            <c:showCatName val="0"/>
            <c:showSerName val="0"/>
            <c:showPercent val="0"/>
            <c:showBubbleSize val="0"/>
            <c:showLeaderLines val="0"/>
          </c:dLbls>
          <c:cat>
            <c:strRef>
              <c:f>'vek - zamestnanci'!$C$3:$C$7</c:f>
              <c:strCache>
                <c:ptCount val="5"/>
                <c:pt idx="0">
                  <c:v>profesor</c:v>
                </c:pt>
                <c:pt idx="1">
                  <c:v>docent</c:v>
                </c:pt>
                <c:pt idx="2">
                  <c:v>odborný asistent</c:v>
                </c:pt>
                <c:pt idx="3">
                  <c:v>asistent</c:v>
                </c:pt>
                <c:pt idx="4">
                  <c:v>všetci</c:v>
                </c:pt>
              </c:strCache>
            </c:strRef>
          </c:cat>
          <c:val>
            <c:numRef>
              <c:f>'vek - zamestnanci'!$E$3:$E$7</c:f>
              <c:numCache>
                <c:formatCode>General</c:formatCode>
                <c:ptCount val="5"/>
                <c:pt idx="0">
                  <c:v>89</c:v>
                </c:pt>
                <c:pt idx="1">
                  <c:v>83</c:v>
                </c:pt>
                <c:pt idx="2">
                  <c:v>89</c:v>
                </c:pt>
                <c:pt idx="3">
                  <c:v>73</c:v>
                </c:pt>
                <c:pt idx="4">
                  <c:v>89</c:v>
                </c:pt>
              </c:numCache>
            </c:numRef>
          </c:val>
          <c:smooth val="0"/>
        </c:ser>
        <c:ser>
          <c:idx val="2"/>
          <c:order val="2"/>
          <c:spPr>
            <a:ln w="28575" cmpd="dbl">
              <a:noFill/>
            </a:ln>
            <a:effectLst>
              <a:outerShdw blurRad="50800" dist="50800" dir="5400000" algn="ctr" rotWithShape="0">
                <a:schemeClr val="bg1"/>
              </a:outerShdw>
            </a:effectLst>
          </c:spPr>
          <c:marker>
            <c:symbol val="dash"/>
            <c:size val="5"/>
            <c:spPr>
              <a:effectLst>
                <a:outerShdw blurRad="50800" dist="50800" dir="5400000" algn="ctr" rotWithShape="0">
                  <a:schemeClr val="bg1"/>
                </a:outerShdw>
              </a:effectLst>
            </c:spPr>
          </c:marker>
          <c:cat>
            <c:strRef>
              <c:f>'vek - zamestnanci'!$C$3:$C$7</c:f>
              <c:strCache>
                <c:ptCount val="5"/>
                <c:pt idx="0">
                  <c:v>profesor</c:v>
                </c:pt>
                <c:pt idx="1">
                  <c:v>docent</c:v>
                </c:pt>
                <c:pt idx="2">
                  <c:v>odborný asistent</c:v>
                </c:pt>
                <c:pt idx="3">
                  <c:v>asistent</c:v>
                </c:pt>
                <c:pt idx="4">
                  <c:v>všetci</c:v>
                </c:pt>
              </c:strCache>
            </c:strRef>
          </c:cat>
          <c:val>
            <c:numRef>
              <c:f>'vek - zamestnanci'!$F$3:$F$7</c:f>
              <c:numCache>
                <c:formatCode>General</c:formatCode>
                <c:ptCount val="5"/>
                <c:pt idx="0">
                  <c:v>35</c:v>
                </c:pt>
                <c:pt idx="1">
                  <c:v>31</c:v>
                </c:pt>
                <c:pt idx="2">
                  <c:v>25</c:v>
                </c:pt>
                <c:pt idx="3">
                  <c:v>24</c:v>
                </c:pt>
                <c:pt idx="4">
                  <c:v>24</c:v>
                </c:pt>
              </c:numCache>
            </c:numRef>
          </c:val>
          <c:smooth val="0"/>
        </c:ser>
        <c:ser>
          <c:idx val="3"/>
          <c:order val="3"/>
          <c:spPr>
            <a:ln w="28575">
              <a:noFill/>
            </a:ln>
          </c:spPr>
          <c:marker>
            <c:symbol val="none"/>
          </c:marker>
          <c:dLbls>
            <c:delete val="1"/>
          </c:dLbls>
          <c:cat>
            <c:strRef>
              <c:f>'vek - zamestnanci'!$C$3:$C$7</c:f>
              <c:strCache>
                <c:ptCount val="5"/>
                <c:pt idx="0">
                  <c:v>profesor</c:v>
                </c:pt>
                <c:pt idx="1">
                  <c:v>docent</c:v>
                </c:pt>
                <c:pt idx="2">
                  <c:v>odborný asistent</c:v>
                </c:pt>
                <c:pt idx="3">
                  <c:v>asistent</c:v>
                </c:pt>
                <c:pt idx="4">
                  <c:v>všetci</c:v>
                </c:pt>
              </c:strCache>
            </c:strRef>
          </c:cat>
          <c:val>
            <c:numRef>
              <c:f>'vek - zamestnanci'!$G$3:$G$7</c:f>
              <c:numCache>
                <c:formatCode>General</c:formatCode>
                <c:ptCount val="5"/>
                <c:pt idx="0">
                  <c:v>66</c:v>
                </c:pt>
                <c:pt idx="1">
                  <c:v>62</c:v>
                </c:pt>
                <c:pt idx="2">
                  <c:v>52</c:v>
                </c:pt>
                <c:pt idx="3">
                  <c:v>49</c:v>
                </c:pt>
                <c:pt idx="4">
                  <c:v>60</c:v>
                </c:pt>
              </c:numCache>
            </c:numRef>
          </c:val>
          <c:smooth val="0"/>
        </c:ser>
        <c:dLbls>
          <c:showLegendKey val="0"/>
          <c:showVal val="1"/>
          <c:showCatName val="0"/>
          <c:showSerName val="0"/>
          <c:showPercent val="0"/>
          <c:showBubbleSize val="0"/>
        </c:dLbls>
        <c:hiLowLines/>
        <c:upDownBars>
          <c:gapWidth val="72"/>
          <c:upBars>
            <c:spPr>
              <a:noFill/>
            </c:spPr>
          </c:upBars>
          <c:downBars/>
        </c:upDownBars>
        <c:axId val="46174976"/>
        <c:axId val="46176512"/>
      </c:stockChart>
      <c:catAx>
        <c:axId val="46174976"/>
        <c:scaling>
          <c:orientation val="minMax"/>
        </c:scaling>
        <c:delete val="0"/>
        <c:axPos val="b"/>
        <c:numFmt formatCode="General" sourceLinked="1"/>
        <c:majorTickMark val="out"/>
        <c:minorTickMark val="none"/>
        <c:tickLblPos val="nextTo"/>
        <c:crossAx val="46176512"/>
        <c:crosses val="autoZero"/>
        <c:auto val="1"/>
        <c:lblAlgn val="ctr"/>
        <c:lblOffset val="100"/>
        <c:noMultiLvlLbl val="0"/>
      </c:catAx>
      <c:valAx>
        <c:axId val="46176512"/>
        <c:scaling>
          <c:orientation val="minMax"/>
        </c:scaling>
        <c:delete val="0"/>
        <c:axPos val="l"/>
        <c:minorGridlines/>
        <c:numFmt formatCode="General" sourceLinked="1"/>
        <c:majorTickMark val="out"/>
        <c:minorTickMark val="none"/>
        <c:tickLblPos val="nextTo"/>
        <c:crossAx val="46174976"/>
        <c:crosses val="autoZero"/>
        <c:crossBetween val="between"/>
        <c:majorUnit val="10"/>
        <c:minorUnit val="5"/>
      </c:valAx>
    </c:plotArea>
    <c:plotVisOnly val="1"/>
    <c:dispBlanksAs val="gap"/>
    <c:showDLblsOverMax val="0"/>
  </c:chart>
  <c:externalData r:id="rId1">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5015286242909146"/>
          <c:y val="5.6194125159642401E-2"/>
          <c:w val="0.71121158271233365"/>
          <c:h val="0.8158280789613942"/>
        </c:manualLayout>
      </c:layout>
      <c:barChart>
        <c:barDir val="bar"/>
        <c:grouping val="stacked"/>
        <c:varyColors val="0"/>
        <c:ser>
          <c:idx val="0"/>
          <c:order val="0"/>
          <c:tx>
            <c:strRef>
              <c:f>CRZ!$A$67</c:f>
              <c:strCache>
                <c:ptCount val="1"/>
                <c:pt idx="0">
                  <c:v>Odídení</c:v>
                </c:pt>
              </c:strCache>
            </c:strRef>
          </c:tx>
          <c:spPr>
            <a:solidFill>
              <a:srgbClr val="C55E5B"/>
            </a:solidFill>
          </c:spPr>
          <c:invertIfNegative val="0"/>
          <c:dLbls>
            <c:dLbl>
              <c:idx val="0"/>
              <c:layout>
                <c:manualLayout>
                  <c:x val="-6.0437577378299412E-2"/>
                  <c:y val="0"/>
                </c:manualLayout>
              </c:layout>
              <c:dLblPos val="ctr"/>
              <c:showLegendKey val="0"/>
              <c:showVal val="1"/>
              <c:showCatName val="0"/>
              <c:showSerName val="0"/>
              <c:showPercent val="0"/>
              <c:showBubbleSize val="0"/>
            </c:dLbl>
            <c:dLbl>
              <c:idx val="1"/>
              <c:layout>
                <c:manualLayout>
                  <c:x val="-5.9626603278363791E-2"/>
                  <c:y val="-5.108556832694764E-3"/>
                </c:manualLayout>
              </c:layout>
              <c:dLblPos val="ctr"/>
              <c:showLegendKey val="0"/>
              <c:showVal val="1"/>
              <c:showCatName val="0"/>
              <c:showSerName val="0"/>
              <c:showPercent val="0"/>
              <c:showBubbleSize val="0"/>
            </c:dLbl>
            <c:dLbl>
              <c:idx val="2"/>
              <c:layout>
                <c:manualLayout>
                  <c:x val="-4.6899452601546654E-2"/>
                  <c:y val="0"/>
                </c:manualLayout>
              </c:layout>
              <c:dLblPos val="ctr"/>
              <c:showLegendKey val="0"/>
              <c:showVal val="1"/>
              <c:showCatName val="0"/>
              <c:showSerName val="0"/>
              <c:showPercent val="0"/>
              <c:showBubbleSize val="0"/>
            </c:dLbl>
            <c:dLbl>
              <c:idx val="3"/>
              <c:layout>
                <c:manualLayout>
                  <c:x val="-0.14566790514763758"/>
                  <c:y val="0"/>
                </c:manualLayout>
              </c:layout>
              <c:dLblPos val="ctr"/>
              <c:showLegendKey val="0"/>
              <c:showVal val="1"/>
              <c:showCatName val="0"/>
              <c:showSerName val="0"/>
              <c:showPercent val="0"/>
              <c:showBubbleSize val="0"/>
            </c:dLbl>
            <c:dLbl>
              <c:idx val="4"/>
              <c:layout>
                <c:manualLayout>
                  <c:x val="-6.5253305600950828E-2"/>
                  <c:y val="0"/>
                </c:manualLayout>
              </c:layout>
              <c:dLblPos val="ctr"/>
              <c:showLegendKey val="0"/>
              <c:showVal val="1"/>
              <c:showCatName val="0"/>
              <c:showSerName val="0"/>
              <c:showPercent val="0"/>
              <c:showBubbleSize val="0"/>
            </c:dLbl>
            <c:dLbl>
              <c:idx val="5"/>
              <c:layout>
                <c:manualLayout>
                  <c:x val="-5.2500965681176646E-2"/>
                  <c:y val="5.108556832694764E-3"/>
                </c:manualLayout>
              </c:layout>
              <c:dLblPos val="ctr"/>
              <c:showLegendKey val="0"/>
              <c:showVal val="1"/>
              <c:showCatName val="0"/>
              <c:showSerName val="0"/>
              <c:showPercent val="0"/>
              <c:showBubbleSize val="0"/>
            </c:dLbl>
            <c:dLbl>
              <c:idx val="6"/>
              <c:layout>
                <c:manualLayout>
                  <c:x val="-5.6633684940325855E-2"/>
                  <c:y val="0"/>
                </c:manualLayout>
              </c:layout>
              <c:dLblPos val="ctr"/>
              <c:showLegendKey val="0"/>
              <c:showVal val="1"/>
              <c:showCatName val="0"/>
              <c:showSerName val="0"/>
              <c:showPercent val="0"/>
              <c:showBubbleSize val="0"/>
            </c:dLbl>
            <c:dLbl>
              <c:idx val="7"/>
              <c:layout>
                <c:manualLayout>
                  <c:x val="-5.7809934135591538E-2"/>
                  <c:y val="1.0217113665389528E-2"/>
                </c:manualLayout>
              </c:layout>
              <c:dLblPos val="ctr"/>
              <c:showLegendKey val="0"/>
              <c:showVal val="1"/>
              <c:showCatName val="0"/>
              <c:showSerName val="0"/>
              <c:showPercent val="0"/>
              <c:showBubbleSize val="0"/>
            </c:dLbl>
            <c:dLbl>
              <c:idx val="8"/>
              <c:layout>
                <c:manualLayout>
                  <c:x val="-8.2323674790176993E-2"/>
                  <c:y val="0"/>
                </c:manualLayout>
              </c:layout>
              <c:dLblPos val="ctr"/>
              <c:showLegendKey val="0"/>
              <c:showVal val="1"/>
              <c:showCatName val="0"/>
              <c:showSerName val="0"/>
              <c:showPercent val="0"/>
              <c:showBubbleSize val="0"/>
            </c:dLbl>
            <c:dLbl>
              <c:idx val="9"/>
              <c:layout>
                <c:manualLayout>
                  <c:x val="-0.18180186918142641"/>
                  <c:y val="0"/>
                </c:manualLayout>
              </c:layout>
              <c:dLblPos val="ctr"/>
              <c:showLegendKey val="0"/>
              <c:showVal val="1"/>
              <c:showCatName val="0"/>
              <c:showSerName val="0"/>
              <c:showPercent val="0"/>
              <c:showBubbleSize val="0"/>
            </c:dLbl>
            <c:dLblPos val="inBase"/>
            <c:showLegendKey val="0"/>
            <c:showVal val="1"/>
            <c:showCatName val="0"/>
            <c:showSerName val="0"/>
            <c:showPercent val="0"/>
            <c:showBubbleSize val="0"/>
            <c:showLeaderLines val="0"/>
          </c:dLbls>
          <c:cat>
            <c:strRef>
              <c:f>CRZ!$B$66:$K$66</c:f>
              <c:strCache>
                <c:ptCount val="10"/>
                <c:pt idx="0">
                  <c:v>Hosťujúci profesor</c:v>
                </c:pt>
                <c:pt idx="1">
                  <c:v>Profesor</c:v>
                </c:pt>
                <c:pt idx="2">
                  <c:v>Docent</c:v>
                </c:pt>
                <c:pt idx="3">
                  <c:v>Odborný asistent</c:v>
                </c:pt>
                <c:pt idx="4">
                  <c:v>Asistent</c:v>
                </c:pt>
                <c:pt idx="5">
                  <c:v>Lektor</c:v>
                </c:pt>
                <c:pt idx="6">
                  <c:v>VP - pomocný personál</c:v>
                </c:pt>
                <c:pt idx="7">
                  <c:v>VP - technik</c:v>
                </c:pt>
                <c:pt idx="8">
                  <c:v>VP - výskumník</c:v>
                </c:pt>
                <c:pt idx="9">
                  <c:v>Celkovo</c:v>
                </c:pt>
              </c:strCache>
            </c:strRef>
          </c:cat>
          <c:val>
            <c:numRef>
              <c:f>CRZ!$B$67:$K$67</c:f>
              <c:numCache>
                <c:formatCode>General</c:formatCode>
                <c:ptCount val="10"/>
                <c:pt idx="0">
                  <c:v>-2</c:v>
                </c:pt>
                <c:pt idx="1">
                  <c:v>-121</c:v>
                </c:pt>
                <c:pt idx="2">
                  <c:v>-189</c:v>
                </c:pt>
                <c:pt idx="3">
                  <c:v>-802</c:v>
                </c:pt>
                <c:pt idx="4">
                  <c:v>-107</c:v>
                </c:pt>
                <c:pt idx="5">
                  <c:v>-59</c:v>
                </c:pt>
                <c:pt idx="6">
                  <c:v>-5</c:v>
                </c:pt>
                <c:pt idx="7">
                  <c:v>-1</c:v>
                </c:pt>
                <c:pt idx="8">
                  <c:v>-585</c:v>
                </c:pt>
                <c:pt idx="9">
                  <c:v>-1509</c:v>
                </c:pt>
              </c:numCache>
            </c:numRef>
          </c:val>
        </c:ser>
        <c:ser>
          <c:idx val="1"/>
          <c:order val="1"/>
          <c:tx>
            <c:strRef>
              <c:f>CRZ!$A$68</c:f>
              <c:strCache>
                <c:ptCount val="1"/>
                <c:pt idx="0">
                  <c:v>Získaní</c:v>
                </c:pt>
              </c:strCache>
            </c:strRef>
          </c:tx>
          <c:spPr>
            <a:solidFill>
              <a:schemeClr val="tx2">
                <a:lumMod val="60000"/>
                <a:lumOff val="40000"/>
              </a:schemeClr>
            </a:solidFill>
          </c:spPr>
          <c:invertIfNegative val="0"/>
          <c:dLbls>
            <c:dLbl>
              <c:idx val="0"/>
              <c:layout>
                <c:manualLayout>
                  <c:x val="4.8968652503342744E-2"/>
                  <c:y val="-5.108556832694764E-3"/>
                </c:manualLayout>
              </c:layout>
              <c:dLblPos val="ctr"/>
              <c:showLegendKey val="0"/>
              <c:showVal val="1"/>
              <c:showCatName val="0"/>
              <c:showSerName val="0"/>
              <c:showPercent val="0"/>
              <c:showBubbleSize val="0"/>
            </c:dLbl>
            <c:dLbl>
              <c:idx val="1"/>
              <c:layout>
                <c:manualLayout>
                  <c:x val="6.0515426137770514E-2"/>
                  <c:y val="5.1093613298337712E-3"/>
                </c:manualLayout>
              </c:layout>
              <c:dLblPos val="ctr"/>
              <c:showLegendKey val="0"/>
              <c:showVal val="1"/>
              <c:showCatName val="0"/>
              <c:showSerName val="0"/>
              <c:showPercent val="0"/>
              <c:showBubbleSize val="0"/>
            </c:dLbl>
            <c:dLbl>
              <c:idx val="2"/>
              <c:layout>
                <c:manualLayout>
                  <c:x val="5.886831638578946E-2"/>
                  <c:y val="1.2067457085105741E-6"/>
                </c:manualLayout>
              </c:layout>
              <c:dLblPos val="ctr"/>
              <c:showLegendKey val="0"/>
              <c:showVal val="1"/>
              <c:showCatName val="0"/>
              <c:showSerName val="0"/>
              <c:showPercent val="0"/>
              <c:showBubbleSize val="0"/>
            </c:dLbl>
            <c:dLbl>
              <c:idx val="3"/>
              <c:layout>
                <c:manualLayout>
                  <c:x val="0.1217558559896995"/>
                  <c:y val="0"/>
                </c:manualLayout>
              </c:layout>
              <c:dLblPos val="ctr"/>
              <c:showLegendKey val="0"/>
              <c:showVal val="1"/>
              <c:showCatName val="0"/>
              <c:showSerName val="0"/>
              <c:showPercent val="0"/>
              <c:showBubbleSize val="0"/>
            </c:dLbl>
            <c:dLbl>
              <c:idx val="4"/>
              <c:layout>
                <c:manualLayout>
                  <c:x val="5.320497202000684E-2"/>
                  <c:y val="2.6910429299781122E-4"/>
                </c:manualLayout>
              </c:layout>
              <c:dLblPos val="ctr"/>
              <c:showLegendKey val="0"/>
              <c:showVal val="1"/>
              <c:showCatName val="0"/>
              <c:showSerName val="0"/>
              <c:showPercent val="0"/>
              <c:showBubbleSize val="0"/>
            </c:dLbl>
            <c:dLbl>
              <c:idx val="5"/>
              <c:layout>
                <c:manualLayout>
                  <c:x val="6.3280542762343475E-2"/>
                  <c:y val="0"/>
                </c:manualLayout>
              </c:layout>
              <c:dLblPos val="ctr"/>
              <c:showLegendKey val="0"/>
              <c:showVal val="1"/>
              <c:showCatName val="0"/>
              <c:showSerName val="0"/>
              <c:showPercent val="0"/>
              <c:showBubbleSize val="0"/>
            </c:dLbl>
            <c:dLbl>
              <c:idx val="6"/>
              <c:layout>
                <c:manualLayout>
                  <c:x val="5.4000099044223246E-2"/>
                  <c:y val="0"/>
                </c:manualLayout>
              </c:layout>
              <c:dLblPos val="ctr"/>
              <c:showLegendKey val="0"/>
              <c:showVal val="1"/>
              <c:showCatName val="0"/>
              <c:showSerName val="0"/>
              <c:showPercent val="0"/>
              <c:showBubbleSize val="0"/>
            </c:dLbl>
            <c:dLbl>
              <c:idx val="7"/>
              <c:layout>
                <c:manualLayout>
                  <c:x val="5.4000099044223246E-2"/>
                  <c:y val="-5.1081545841252605E-3"/>
                </c:manualLayout>
              </c:layout>
              <c:dLblPos val="ctr"/>
              <c:showLegendKey val="0"/>
              <c:showVal val="1"/>
              <c:showCatName val="0"/>
              <c:showSerName val="0"/>
              <c:showPercent val="0"/>
              <c:showBubbleSize val="0"/>
            </c:dLbl>
            <c:dLbl>
              <c:idx val="8"/>
              <c:layout>
                <c:manualLayout>
                  <c:x val="8.34632632566219E-2"/>
                  <c:y val="-1.0216309168250521E-2"/>
                </c:manualLayout>
              </c:layout>
              <c:dLblPos val="ctr"/>
              <c:showLegendKey val="0"/>
              <c:showVal val="1"/>
              <c:showCatName val="0"/>
              <c:showSerName val="0"/>
              <c:showPercent val="0"/>
              <c:showBubbleSize val="0"/>
            </c:dLbl>
            <c:dLbl>
              <c:idx val="9"/>
              <c:layout>
                <c:manualLayout>
                  <c:x val="0.16146215445986836"/>
                  <c:y val="5.1089590812642676E-3"/>
                </c:manualLayout>
              </c:layout>
              <c:dLblPos val="ctr"/>
              <c:showLegendKey val="0"/>
              <c:showVal val="1"/>
              <c:showCatName val="0"/>
              <c:showSerName val="0"/>
              <c:showPercent val="0"/>
              <c:showBubbleSize val="0"/>
            </c:dLbl>
            <c:dLblPos val="inEnd"/>
            <c:showLegendKey val="0"/>
            <c:showVal val="1"/>
            <c:showCatName val="0"/>
            <c:showSerName val="0"/>
            <c:showPercent val="0"/>
            <c:showBubbleSize val="0"/>
            <c:showLeaderLines val="0"/>
          </c:dLbls>
          <c:cat>
            <c:strRef>
              <c:f>CRZ!$B$66:$K$66</c:f>
              <c:strCache>
                <c:ptCount val="10"/>
                <c:pt idx="0">
                  <c:v>Hosťujúci profesor</c:v>
                </c:pt>
                <c:pt idx="1">
                  <c:v>Profesor</c:v>
                </c:pt>
                <c:pt idx="2">
                  <c:v>Docent</c:v>
                </c:pt>
                <c:pt idx="3">
                  <c:v>Odborný asistent</c:v>
                </c:pt>
                <c:pt idx="4">
                  <c:v>Asistent</c:v>
                </c:pt>
                <c:pt idx="5">
                  <c:v>Lektor</c:v>
                </c:pt>
                <c:pt idx="6">
                  <c:v>VP - pomocný personál</c:v>
                </c:pt>
                <c:pt idx="7">
                  <c:v>VP - technik</c:v>
                </c:pt>
                <c:pt idx="8">
                  <c:v>VP - výskumník</c:v>
                </c:pt>
                <c:pt idx="9">
                  <c:v>Celkovo</c:v>
                </c:pt>
              </c:strCache>
            </c:strRef>
          </c:cat>
          <c:val>
            <c:numRef>
              <c:f>CRZ!$B$68:$K$68</c:f>
              <c:numCache>
                <c:formatCode>General</c:formatCode>
                <c:ptCount val="10"/>
                <c:pt idx="0">
                  <c:v>2</c:v>
                </c:pt>
                <c:pt idx="1">
                  <c:v>66</c:v>
                </c:pt>
                <c:pt idx="2">
                  <c:v>194</c:v>
                </c:pt>
                <c:pt idx="3">
                  <c:v>706</c:v>
                </c:pt>
                <c:pt idx="4">
                  <c:v>104</c:v>
                </c:pt>
                <c:pt idx="5">
                  <c:v>69</c:v>
                </c:pt>
                <c:pt idx="6">
                  <c:v>0</c:v>
                </c:pt>
                <c:pt idx="7">
                  <c:v>0</c:v>
                </c:pt>
                <c:pt idx="8">
                  <c:v>317</c:v>
                </c:pt>
                <c:pt idx="9">
                  <c:v>1205</c:v>
                </c:pt>
              </c:numCache>
            </c:numRef>
          </c:val>
        </c:ser>
        <c:dLbls>
          <c:dLblPos val="inEnd"/>
          <c:showLegendKey val="0"/>
          <c:showVal val="1"/>
          <c:showCatName val="0"/>
          <c:showSerName val="0"/>
          <c:showPercent val="0"/>
          <c:showBubbleSize val="0"/>
        </c:dLbls>
        <c:gapWidth val="24"/>
        <c:overlap val="100"/>
        <c:axId val="46193664"/>
        <c:axId val="46195456"/>
      </c:barChart>
      <c:catAx>
        <c:axId val="46193664"/>
        <c:scaling>
          <c:orientation val="maxMin"/>
        </c:scaling>
        <c:delete val="0"/>
        <c:axPos val="l"/>
        <c:majorTickMark val="out"/>
        <c:minorTickMark val="none"/>
        <c:tickLblPos val="low"/>
        <c:crossAx val="46195456"/>
        <c:crosses val="autoZero"/>
        <c:auto val="1"/>
        <c:lblAlgn val="ctr"/>
        <c:lblOffset val="100"/>
        <c:noMultiLvlLbl val="0"/>
      </c:catAx>
      <c:valAx>
        <c:axId val="46195456"/>
        <c:scaling>
          <c:orientation val="minMax"/>
        </c:scaling>
        <c:delete val="0"/>
        <c:axPos val="t"/>
        <c:majorGridlines/>
        <c:numFmt formatCode="General" sourceLinked="1"/>
        <c:majorTickMark val="out"/>
        <c:minorTickMark val="none"/>
        <c:tickLblPos val="high"/>
        <c:crossAx val="46193664"/>
        <c:crosses val="autoZero"/>
        <c:crossBetween val="between"/>
      </c:valAx>
    </c:plotArea>
    <c:plotVisOnly val="1"/>
    <c:dispBlanksAs val="gap"/>
    <c:showDLblsOverMax val="0"/>
  </c:chart>
  <c:externalData r:id="rId1">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1914260717410323E-2"/>
          <c:y val="8.3662655375625214E-2"/>
          <c:w val="0.6330857392825896"/>
          <c:h val="0.83092754915069578"/>
        </c:manualLayout>
      </c:layout>
      <c:lineChart>
        <c:grouping val="standard"/>
        <c:varyColors val="0"/>
        <c:ser>
          <c:idx val="0"/>
          <c:order val="0"/>
          <c:tx>
            <c:strRef>
              <c:f>grafy!$B$34</c:f>
              <c:strCache>
                <c:ptCount val="1"/>
                <c:pt idx="0">
                  <c:v>UK Bratislava</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numRef>
              <c:f>grafy!$C$33:$G$33</c:f>
              <c:numCache>
                <c:formatCode>General</c:formatCode>
                <c:ptCount val="5"/>
                <c:pt idx="0">
                  <c:v>2011</c:v>
                </c:pt>
                <c:pt idx="1">
                  <c:v>2012</c:v>
                </c:pt>
                <c:pt idx="2">
                  <c:v>2013</c:v>
                </c:pt>
                <c:pt idx="3">
                  <c:v>2014</c:v>
                </c:pt>
                <c:pt idx="4">
                  <c:v>2015</c:v>
                </c:pt>
              </c:numCache>
            </c:numRef>
          </c:cat>
          <c:val>
            <c:numRef>
              <c:f>grafy!$C$34:$G$34</c:f>
              <c:numCache>
                <c:formatCode>General</c:formatCode>
                <c:ptCount val="5"/>
                <c:pt idx="0">
                  <c:v>884</c:v>
                </c:pt>
                <c:pt idx="1">
                  <c:v>1077</c:v>
                </c:pt>
                <c:pt idx="2">
                  <c:v>1065</c:v>
                </c:pt>
                <c:pt idx="3">
                  <c:v>1058</c:v>
                </c:pt>
                <c:pt idx="4">
                  <c:v>1138</c:v>
                </c:pt>
              </c:numCache>
            </c:numRef>
          </c:val>
          <c:smooth val="0"/>
        </c:ser>
        <c:ser>
          <c:idx val="1"/>
          <c:order val="1"/>
          <c:tx>
            <c:strRef>
              <c:f>grafy!$B$35</c:f>
              <c:strCache>
                <c:ptCount val="1"/>
                <c:pt idx="0">
                  <c:v>STU Bratislava</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cat>
            <c:numRef>
              <c:f>grafy!$C$33:$G$33</c:f>
              <c:numCache>
                <c:formatCode>General</c:formatCode>
                <c:ptCount val="5"/>
                <c:pt idx="0">
                  <c:v>2011</c:v>
                </c:pt>
                <c:pt idx="1">
                  <c:v>2012</c:v>
                </c:pt>
                <c:pt idx="2">
                  <c:v>2013</c:v>
                </c:pt>
                <c:pt idx="3">
                  <c:v>2014</c:v>
                </c:pt>
                <c:pt idx="4">
                  <c:v>2015</c:v>
                </c:pt>
              </c:numCache>
            </c:numRef>
          </c:cat>
          <c:val>
            <c:numRef>
              <c:f>grafy!$C$35:$G$35</c:f>
              <c:numCache>
                <c:formatCode>General</c:formatCode>
                <c:ptCount val="5"/>
                <c:pt idx="0">
                  <c:v>523</c:v>
                </c:pt>
                <c:pt idx="1">
                  <c:v>606</c:v>
                </c:pt>
                <c:pt idx="2">
                  <c:v>735</c:v>
                </c:pt>
                <c:pt idx="3">
                  <c:v>917</c:v>
                </c:pt>
                <c:pt idx="4">
                  <c:v>604</c:v>
                </c:pt>
              </c:numCache>
            </c:numRef>
          </c:val>
          <c:smooth val="0"/>
        </c:ser>
        <c:ser>
          <c:idx val="2"/>
          <c:order val="2"/>
          <c:tx>
            <c:strRef>
              <c:f>grafy!$B$36</c:f>
              <c:strCache>
                <c:ptCount val="1"/>
                <c:pt idx="0">
                  <c:v>TU Košice</c:v>
                </c:pt>
              </c:strCache>
            </c:strRef>
          </c:tx>
          <c:spPr>
            <a:ln w="28575" cap="rnd">
              <a:solidFill>
                <a:schemeClr val="bg2">
                  <a:lumMod val="25000"/>
                </a:schemeClr>
              </a:solidFill>
              <a:round/>
            </a:ln>
            <a:effectLst/>
          </c:spPr>
          <c:marker>
            <c:symbol val="circle"/>
            <c:size val="5"/>
            <c:spPr>
              <a:solidFill>
                <a:schemeClr val="bg2">
                  <a:lumMod val="25000"/>
                </a:schemeClr>
              </a:solidFill>
              <a:ln w="9525">
                <a:solidFill>
                  <a:schemeClr val="bg2">
                    <a:lumMod val="25000"/>
                  </a:schemeClr>
                </a:solidFill>
              </a:ln>
              <a:effectLst/>
            </c:spPr>
          </c:marker>
          <c:cat>
            <c:numRef>
              <c:f>grafy!$C$33:$G$33</c:f>
              <c:numCache>
                <c:formatCode>General</c:formatCode>
                <c:ptCount val="5"/>
                <c:pt idx="0">
                  <c:v>2011</c:v>
                </c:pt>
                <c:pt idx="1">
                  <c:v>2012</c:v>
                </c:pt>
                <c:pt idx="2">
                  <c:v>2013</c:v>
                </c:pt>
                <c:pt idx="3">
                  <c:v>2014</c:v>
                </c:pt>
                <c:pt idx="4">
                  <c:v>2015</c:v>
                </c:pt>
              </c:numCache>
            </c:numRef>
          </c:cat>
          <c:val>
            <c:numRef>
              <c:f>grafy!$C$36:$G$36</c:f>
              <c:numCache>
                <c:formatCode>General</c:formatCode>
                <c:ptCount val="5"/>
                <c:pt idx="0">
                  <c:v>383</c:v>
                </c:pt>
                <c:pt idx="1">
                  <c:v>467</c:v>
                </c:pt>
                <c:pt idx="2">
                  <c:v>600</c:v>
                </c:pt>
                <c:pt idx="3">
                  <c:v>759</c:v>
                </c:pt>
                <c:pt idx="4">
                  <c:v>396</c:v>
                </c:pt>
              </c:numCache>
            </c:numRef>
          </c:val>
          <c:smooth val="0"/>
        </c:ser>
        <c:ser>
          <c:idx val="3"/>
          <c:order val="3"/>
          <c:tx>
            <c:strRef>
              <c:f>grafy!$B$37</c:f>
              <c:strCache>
                <c:ptCount val="1"/>
                <c:pt idx="0">
                  <c:v>UPJŠ Košice</c:v>
                </c:pt>
              </c:strCache>
            </c:strRef>
          </c:tx>
          <c:spPr>
            <a:ln w="28575" cap="rnd">
              <a:solidFill>
                <a:srgbClr val="7030A0"/>
              </a:solidFill>
              <a:round/>
            </a:ln>
            <a:effectLst/>
          </c:spPr>
          <c:marker>
            <c:symbol val="circle"/>
            <c:size val="5"/>
            <c:spPr>
              <a:solidFill>
                <a:srgbClr val="7030A0"/>
              </a:solidFill>
              <a:ln w="9525">
                <a:solidFill>
                  <a:srgbClr val="7030A0"/>
                </a:solidFill>
              </a:ln>
              <a:effectLst/>
            </c:spPr>
          </c:marker>
          <c:cat>
            <c:numRef>
              <c:f>grafy!$C$33:$G$33</c:f>
              <c:numCache>
                <c:formatCode>General</c:formatCode>
                <c:ptCount val="5"/>
                <c:pt idx="0">
                  <c:v>2011</c:v>
                </c:pt>
                <c:pt idx="1">
                  <c:v>2012</c:v>
                </c:pt>
                <c:pt idx="2">
                  <c:v>2013</c:v>
                </c:pt>
                <c:pt idx="3">
                  <c:v>2014</c:v>
                </c:pt>
                <c:pt idx="4">
                  <c:v>2015</c:v>
                </c:pt>
              </c:numCache>
            </c:numRef>
          </c:cat>
          <c:val>
            <c:numRef>
              <c:f>grafy!$C$37:$G$37</c:f>
              <c:numCache>
                <c:formatCode>General</c:formatCode>
                <c:ptCount val="5"/>
                <c:pt idx="0">
                  <c:v>262</c:v>
                </c:pt>
                <c:pt idx="1">
                  <c:v>313</c:v>
                </c:pt>
                <c:pt idx="2">
                  <c:v>346</c:v>
                </c:pt>
                <c:pt idx="3">
                  <c:v>444</c:v>
                </c:pt>
                <c:pt idx="4">
                  <c:v>359</c:v>
                </c:pt>
              </c:numCache>
            </c:numRef>
          </c:val>
          <c:smooth val="0"/>
        </c:ser>
        <c:ser>
          <c:idx val="4"/>
          <c:order val="4"/>
          <c:tx>
            <c:strRef>
              <c:f>grafy!$B$38</c:f>
              <c:strCache>
                <c:ptCount val="1"/>
                <c:pt idx="0">
                  <c:v>ŽU Žilina</c:v>
                </c:pt>
              </c:strCache>
            </c:strRef>
          </c:tx>
          <c:spPr>
            <a:ln w="28575" cap="rnd">
              <a:solidFill>
                <a:srgbClr val="FF0000"/>
              </a:solidFill>
              <a:round/>
            </a:ln>
            <a:effectLst/>
          </c:spPr>
          <c:marker>
            <c:symbol val="circle"/>
            <c:size val="5"/>
            <c:spPr>
              <a:solidFill>
                <a:srgbClr val="FF0000"/>
              </a:solidFill>
              <a:ln w="9525">
                <a:solidFill>
                  <a:srgbClr val="FF0000"/>
                </a:solidFill>
              </a:ln>
              <a:effectLst/>
            </c:spPr>
          </c:marker>
          <c:cat>
            <c:numRef>
              <c:f>grafy!$C$33:$G$33</c:f>
              <c:numCache>
                <c:formatCode>General</c:formatCode>
                <c:ptCount val="5"/>
                <c:pt idx="0">
                  <c:v>2011</c:v>
                </c:pt>
                <c:pt idx="1">
                  <c:v>2012</c:v>
                </c:pt>
                <c:pt idx="2">
                  <c:v>2013</c:v>
                </c:pt>
                <c:pt idx="3">
                  <c:v>2014</c:v>
                </c:pt>
                <c:pt idx="4">
                  <c:v>2015</c:v>
                </c:pt>
              </c:numCache>
            </c:numRef>
          </c:cat>
          <c:val>
            <c:numRef>
              <c:f>grafy!$C$38:$G$38</c:f>
              <c:numCache>
                <c:formatCode>General</c:formatCode>
                <c:ptCount val="5"/>
                <c:pt idx="0">
                  <c:v>146</c:v>
                </c:pt>
                <c:pt idx="1">
                  <c:v>185</c:v>
                </c:pt>
                <c:pt idx="2">
                  <c:v>258</c:v>
                </c:pt>
                <c:pt idx="3">
                  <c:v>488</c:v>
                </c:pt>
                <c:pt idx="4">
                  <c:v>196</c:v>
                </c:pt>
              </c:numCache>
            </c:numRef>
          </c:val>
          <c:smooth val="0"/>
        </c:ser>
        <c:ser>
          <c:idx val="5"/>
          <c:order val="5"/>
          <c:tx>
            <c:strRef>
              <c:f>grafy!$B$40</c:f>
              <c:strCache>
                <c:ptCount val="1"/>
                <c:pt idx="0">
                  <c:v>EU Bratislava</c:v>
                </c:pt>
              </c:strCache>
            </c:strRef>
          </c:tx>
          <c:spPr>
            <a:ln w="28575" cap="rnd">
              <a:solidFill>
                <a:schemeClr val="accent6"/>
              </a:solidFill>
              <a:round/>
            </a:ln>
            <a:effectLst/>
          </c:spPr>
          <c:marker>
            <c:symbol val="circle"/>
            <c:size val="5"/>
            <c:spPr>
              <a:solidFill>
                <a:schemeClr val="accent6"/>
              </a:solidFill>
              <a:ln w="9525">
                <a:solidFill>
                  <a:schemeClr val="accent6"/>
                </a:solidFill>
              </a:ln>
              <a:effectLst/>
            </c:spPr>
          </c:marker>
          <c:cat>
            <c:numRef>
              <c:f>grafy!$C$33:$G$33</c:f>
              <c:numCache>
                <c:formatCode>General</c:formatCode>
                <c:ptCount val="5"/>
                <c:pt idx="0">
                  <c:v>2011</c:v>
                </c:pt>
                <c:pt idx="1">
                  <c:v>2012</c:v>
                </c:pt>
                <c:pt idx="2">
                  <c:v>2013</c:v>
                </c:pt>
                <c:pt idx="3">
                  <c:v>2014</c:v>
                </c:pt>
                <c:pt idx="4">
                  <c:v>2015</c:v>
                </c:pt>
              </c:numCache>
            </c:numRef>
          </c:cat>
          <c:val>
            <c:numRef>
              <c:f>grafy!$C$40:$G$40</c:f>
              <c:numCache>
                <c:formatCode>General</c:formatCode>
                <c:ptCount val="5"/>
                <c:pt idx="0">
                  <c:v>84</c:v>
                </c:pt>
                <c:pt idx="1">
                  <c:v>148</c:v>
                </c:pt>
                <c:pt idx="2">
                  <c:v>198</c:v>
                </c:pt>
                <c:pt idx="3">
                  <c:v>292</c:v>
                </c:pt>
                <c:pt idx="4">
                  <c:v>92</c:v>
                </c:pt>
              </c:numCache>
            </c:numRef>
          </c:val>
          <c:smooth val="0"/>
        </c:ser>
        <c:ser>
          <c:idx val="6"/>
          <c:order val="6"/>
          <c:tx>
            <c:strRef>
              <c:f>grafy!$B$39</c:f>
              <c:strCache>
                <c:ptCount val="1"/>
                <c:pt idx="0">
                  <c:v>SPU Nitra</c:v>
                </c:pt>
              </c:strCache>
            </c:strRef>
          </c:tx>
          <c:spPr>
            <a:ln w="28575" cap="rnd">
              <a:solidFill>
                <a:schemeClr val="accent1">
                  <a:lumMod val="60000"/>
                </a:schemeClr>
              </a:solidFill>
              <a:round/>
            </a:ln>
            <a:effectLst/>
          </c:spPr>
          <c:marker>
            <c:symbol val="circle"/>
            <c:size val="5"/>
            <c:spPr>
              <a:solidFill>
                <a:schemeClr val="accent1">
                  <a:lumMod val="60000"/>
                </a:schemeClr>
              </a:solidFill>
              <a:ln w="9525">
                <a:solidFill>
                  <a:schemeClr val="accent1">
                    <a:lumMod val="60000"/>
                  </a:schemeClr>
                </a:solidFill>
              </a:ln>
              <a:effectLst/>
            </c:spPr>
          </c:marker>
          <c:val>
            <c:numRef>
              <c:f>grafy!$C$39:$G$39</c:f>
              <c:numCache>
                <c:formatCode>General</c:formatCode>
                <c:ptCount val="5"/>
                <c:pt idx="0">
                  <c:v>97</c:v>
                </c:pt>
                <c:pt idx="1">
                  <c:v>94</c:v>
                </c:pt>
                <c:pt idx="2">
                  <c:v>175</c:v>
                </c:pt>
                <c:pt idx="3">
                  <c:v>115</c:v>
                </c:pt>
                <c:pt idx="4">
                  <c:v>115</c:v>
                </c:pt>
              </c:numCache>
            </c:numRef>
          </c:val>
          <c:smooth val="0"/>
        </c:ser>
        <c:dLbls>
          <c:showLegendKey val="0"/>
          <c:showVal val="0"/>
          <c:showCatName val="0"/>
          <c:showSerName val="0"/>
          <c:showPercent val="0"/>
          <c:showBubbleSize val="0"/>
        </c:dLbls>
        <c:marker val="1"/>
        <c:smooth val="0"/>
        <c:axId val="50540928"/>
        <c:axId val="50542848"/>
      </c:lineChart>
      <c:catAx>
        <c:axId val="505409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sk-SK"/>
          </a:p>
        </c:txPr>
        <c:crossAx val="50542848"/>
        <c:crosses val="autoZero"/>
        <c:auto val="1"/>
        <c:lblAlgn val="ctr"/>
        <c:lblOffset val="100"/>
        <c:noMultiLvlLbl val="0"/>
      </c:catAx>
      <c:valAx>
        <c:axId val="5054284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sk-SK"/>
          </a:p>
        </c:txPr>
        <c:crossAx val="50540928"/>
        <c:crosses val="autoZero"/>
        <c:crossBetween val="between"/>
      </c:valAx>
      <c:spPr>
        <a:noFill/>
        <a:ln>
          <a:noFill/>
        </a:ln>
        <a:effectLst/>
      </c:spPr>
    </c:plotArea>
    <c:legend>
      <c:legendPos val="b"/>
      <c:layout>
        <c:manualLayout>
          <c:xMode val="edge"/>
          <c:yMode val="edge"/>
          <c:x val="0.73044987457748589"/>
          <c:y val="7.8768220010234563E-2"/>
          <c:w val="0.26955008748906389"/>
          <c:h val="0.81200240594925621"/>
        </c:manualLayout>
      </c:layout>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sk-SK"/>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sk-SK"/>
    </a:p>
  </c:txPr>
  <c:externalData r:id="rId1">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grafy!$B$48</c:f>
              <c:strCache>
                <c:ptCount val="1"/>
                <c:pt idx="0">
                  <c:v>UKF Nitra</c:v>
                </c:pt>
              </c:strCache>
            </c:strRef>
          </c:tx>
          <c:spPr>
            <a:ln w="28575" cap="rnd">
              <a:solidFill>
                <a:schemeClr val="accent3"/>
              </a:solidFill>
              <a:round/>
            </a:ln>
            <a:effectLst/>
          </c:spPr>
          <c:marker>
            <c:symbol val="circle"/>
            <c:size val="5"/>
            <c:spPr>
              <a:solidFill>
                <a:schemeClr val="accent3"/>
              </a:solidFill>
              <a:ln w="9525">
                <a:solidFill>
                  <a:schemeClr val="accent3"/>
                </a:solidFill>
              </a:ln>
              <a:effectLst/>
            </c:spPr>
          </c:marker>
          <c:cat>
            <c:numRef>
              <c:f>grafy!$C$47:$G$47</c:f>
              <c:numCache>
                <c:formatCode>General</c:formatCode>
                <c:ptCount val="5"/>
                <c:pt idx="0">
                  <c:v>2011</c:v>
                </c:pt>
                <c:pt idx="1">
                  <c:v>2012</c:v>
                </c:pt>
                <c:pt idx="2">
                  <c:v>2013</c:v>
                </c:pt>
                <c:pt idx="3">
                  <c:v>2014</c:v>
                </c:pt>
                <c:pt idx="4">
                  <c:v>2015</c:v>
                </c:pt>
              </c:numCache>
            </c:numRef>
          </c:cat>
          <c:val>
            <c:numRef>
              <c:f>grafy!$C$48:$G$48</c:f>
              <c:numCache>
                <c:formatCode>General</c:formatCode>
                <c:ptCount val="5"/>
                <c:pt idx="0">
                  <c:v>85</c:v>
                </c:pt>
                <c:pt idx="1">
                  <c:v>102</c:v>
                </c:pt>
                <c:pt idx="2">
                  <c:v>149</c:v>
                </c:pt>
                <c:pt idx="3">
                  <c:v>122</c:v>
                </c:pt>
                <c:pt idx="4">
                  <c:v>99</c:v>
                </c:pt>
              </c:numCache>
            </c:numRef>
          </c:val>
          <c:smooth val="0"/>
        </c:ser>
        <c:ser>
          <c:idx val="3"/>
          <c:order val="1"/>
          <c:tx>
            <c:strRef>
              <c:f>grafy!$B$49</c:f>
              <c:strCache>
                <c:ptCount val="1"/>
                <c:pt idx="0">
                  <c:v>UVLF Košice</c:v>
                </c:pt>
              </c:strCache>
            </c:strRef>
          </c:tx>
          <c:spPr>
            <a:ln w="28575" cap="rnd">
              <a:solidFill>
                <a:schemeClr val="accent4"/>
              </a:solidFill>
              <a:round/>
            </a:ln>
            <a:effectLst/>
          </c:spPr>
          <c:marker>
            <c:symbol val="circle"/>
            <c:size val="5"/>
            <c:spPr>
              <a:solidFill>
                <a:schemeClr val="accent4"/>
              </a:solidFill>
              <a:ln w="9525">
                <a:solidFill>
                  <a:schemeClr val="accent4"/>
                </a:solidFill>
              </a:ln>
              <a:effectLst/>
            </c:spPr>
          </c:marker>
          <c:cat>
            <c:numRef>
              <c:f>grafy!$C$47:$G$47</c:f>
              <c:numCache>
                <c:formatCode>General</c:formatCode>
                <c:ptCount val="5"/>
                <c:pt idx="0">
                  <c:v>2011</c:v>
                </c:pt>
                <c:pt idx="1">
                  <c:v>2012</c:v>
                </c:pt>
                <c:pt idx="2">
                  <c:v>2013</c:v>
                </c:pt>
                <c:pt idx="3">
                  <c:v>2014</c:v>
                </c:pt>
                <c:pt idx="4">
                  <c:v>2015</c:v>
                </c:pt>
              </c:numCache>
            </c:numRef>
          </c:cat>
          <c:val>
            <c:numRef>
              <c:f>grafy!$C$49:$G$49</c:f>
              <c:numCache>
                <c:formatCode>General</c:formatCode>
                <c:ptCount val="5"/>
                <c:pt idx="0">
                  <c:v>72</c:v>
                </c:pt>
                <c:pt idx="1">
                  <c:v>75</c:v>
                </c:pt>
                <c:pt idx="2">
                  <c:v>59</c:v>
                </c:pt>
                <c:pt idx="3">
                  <c:v>83</c:v>
                </c:pt>
                <c:pt idx="4">
                  <c:v>90</c:v>
                </c:pt>
              </c:numCache>
            </c:numRef>
          </c:val>
          <c:smooth val="0"/>
        </c:ser>
        <c:ser>
          <c:idx val="4"/>
          <c:order val="2"/>
          <c:tx>
            <c:strRef>
              <c:f>grafy!$B$50</c:f>
              <c:strCache>
                <c:ptCount val="1"/>
                <c:pt idx="0">
                  <c:v>UMB B. Bystrica</c:v>
                </c:pt>
              </c:strCache>
            </c:strRef>
          </c:tx>
          <c:spPr>
            <a:ln w="28575" cap="rnd">
              <a:solidFill>
                <a:schemeClr val="accent5"/>
              </a:solidFill>
              <a:round/>
            </a:ln>
            <a:effectLst/>
          </c:spPr>
          <c:marker>
            <c:symbol val="circle"/>
            <c:size val="5"/>
            <c:spPr>
              <a:solidFill>
                <a:schemeClr val="accent5"/>
              </a:solidFill>
              <a:ln w="9525">
                <a:solidFill>
                  <a:schemeClr val="accent5"/>
                </a:solidFill>
              </a:ln>
              <a:effectLst/>
            </c:spPr>
          </c:marker>
          <c:cat>
            <c:numRef>
              <c:f>grafy!$C$47:$G$47</c:f>
              <c:numCache>
                <c:formatCode>General</c:formatCode>
                <c:ptCount val="5"/>
                <c:pt idx="0">
                  <c:v>2011</c:v>
                </c:pt>
                <c:pt idx="1">
                  <c:v>2012</c:v>
                </c:pt>
                <c:pt idx="2">
                  <c:v>2013</c:v>
                </c:pt>
                <c:pt idx="3">
                  <c:v>2014</c:v>
                </c:pt>
                <c:pt idx="4">
                  <c:v>2015</c:v>
                </c:pt>
              </c:numCache>
            </c:numRef>
          </c:cat>
          <c:val>
            <c:numRef>
              <c:f>grafy!$C$50:$G$50</c:f>
              <c:numCache>
                <c:formatCode>General</c:formatCode>
                <c:ptCount val="5"/>
                <c:pt idx="0">
                  <c:v>65</c:v>
                </c:pt>
                <c:pt idx="1">
                  <c:v>90</c:v>
                </c:pt>
                <c:pt idx="2">
                  <c:v>85</c:v>
                </c:pt>
                <c:pt idx="3">
                  <c:v>102</c:v>
                </c:pt>
                <c:pt idx="4">
                  <c:v>79</c:v>
                </c:pt>
              </c:numCache>
            </c:numRef>
          </c:val>
          <c:smooth val="0"/>
        </c:ser>
        <c:ser>
          <c:idx val="5"/>
          <c:order val="3"/>
          <c:tx>
            <c:strRef>
              <c:f>grafy!$B$51</c:f>
              <c:strCache>
                <c:ptCount val="1"/>
                <c:pt idx="0">
                  <c:v>TU Zvolen</c:v>
                </c:pt>
              </c:strCache>
            </c:strRef>
          </c:tx>
          <c:spPr>
            <a:ln w="28575" cap="rnd">
              <a:solidFill>
                <a:schemeClr val="accent6"/>
              </a:solidFill>
              <a:round/>
            </a:ln>
            <a:effectLst/>
          </c:spPr>
          <c:marker>
            <c:symbol val="circle"/>
            <c:size val="5"/>
            <c:spPr>
              <a:solidFill>
                <a:schemeClr val="accent6"/>
              </a:solidFill>
              <a:ln w="9525">
                <a:solidFill>
                  <a:schemeClr val="accent6"/>
                </a:solidFill>
              </a:ln>
              <a:effectLst/>
            </c:spPr>
          </c:marker>
          <c:cat>
            <c:numRef>
              <c:f>grafy!$C$47:$G$47</c:f>
              <c:numCache>
                <c:formatCode>General</c:formatCode>
                <c:ptCount val="5"/>
                <c:pt idx="0">
                  <c:v>2011</c:v>
                </c:pt>
                <c:pt idx="1">
                  <c:v>2012</c:v>
                </c:pt>
                <c:pt idx="2">
                  <c:v>2013</c:v>
                </c:pt>
                <c:pt idx="3">
                  <c:v>2014</c:v>
                </c:pt>
                <c:pt idx="4">
                  <c:v>2015</c:v>
                </c:pt>
              </c:numCache>
            </c:numRef>
          </c:cat>
          <c:val>
            <c:numRef>
              <c:f>grafy!$C$51:$G$51</c:f>
              <c:numCache>
                <c:formatCode>General</c:formatCode>
                <c:ptCount val="5"/>
                <c:pt idx="0">
                  <c:v>63</c:v>
                </c:pt>
                <c:pt idx="1">
                  <c:v>65</c:v>
                </c:pt>
                <c:pt idx="2">
                  <c:v>74</c:v>
                </c:pt>
                <c:pt idx="3">
                  <c:v>104</c:v>
                </c:pt>
                <c:pt idx="4">
                  <c:v>110</c:v>
                </c:pt>
              </c:numCache>
            </c:numRef>
          </c:val>
          <c:smooth val="0"/>
        </c:ser>
        <c:ser>
          <c:idx val="6"/>
          <c:order val="4"/>
          <c:tx>
            <c:strRef>
              <c:f>grafy!$B$52</c:f>
              <c:strCache>
                <c:ptCount val="1"/>
                <c:pt idx="0">
                  <c:v>TUAD Trenčín</c:v>
                </c:pt>
              </c:strCache>
            </c:strRef>
          </c:tx>
          <c:spPr>
            <a:ln w="28575" cap="rnd">
              <a:solidFill>
                <a:srgbClr val="FF00FF"/>
              </a:solidFill>
              <a:round/>
            </a:ln>
            <a:effectLst/>
          </c:spPr>
          <c:marker>
            <c:symbol val="circle"/>
            <c:size val="5"/>
            <c:spPr>
              <a:solidFill>
                <a:srgbClr val="FF00FF"/>
              </a:solidFill>
              <a:ln w="9525">
                <a:solidFill>
                  <a:srgbClr val="FF00FF"/>
                </a:solidFill>
              </a:ln>
              <a:effectLst/>
            </c:spPr>
          </c:marker>
          <c:cat>
            <c:numRef>
              <c:f>grafy!$C$47:$G$47</c:f>
              <c:numCache>
                <c:formatCode>General</c:formatCode>
                <c:ptCount val="5"/>
                <c:pt idx="0">
                  <c:v>2011</c:v>
                </c:pt>
                <c:pt idx="1">
                  <c:v>2012</c:v>
                </c:pt>
                <c:pt idx="2">
                  <c:v>2013</c:v>
                </c:pt>
                <c:pt idx="3">
                  <c:v>2014</c:v>
                </c:pt>
                <c:pt idx="4">
                  <c:v>2015</c:v>
                </c:pt>
              </c:numCache>
            </c:numRef>
          </c:cat>
          <c:val>
            <c:numRef>
              <c:f>grafy!$C$52:$G$52</c:f>
              <c:numCache>
                <c:formatCode>General</c:formatCode>
                <c:ptCount val="5"/>
                <c:pt idx="0">
                  <c:v>42</c:v>
                </c:pt>
                <c:pt idx="1">
                  <c:v>43</c:v>
                </c:pt>
                <c:pt idx="2">
                  <c:v>49</c:v>
                </c:pt>
                <c:pt idx="3">
                  <c:v>52</c:v>
                </c:pt>
                <c:pt idx="4">
                  <c:v>37</c:v>
                </c:pt>
              </c:numCache>
            </c:numRef>
          </c:val>
          <c:smooth val="0"/>
        </c:ser>
        <c:ser>
          <c:idx val="7"/>
          <c:order val="5"/>
          <c:tx>
            <c:strRef>
              <c:f>grafy!$B$53</c:f>
              <c:strCache>
                <c:ptCount val="1"/>
                <c:pt idx="0">
                  <c:v>PU Prešov</c:v>
                </c:pt>
              </c:strCache>
            </c:strRef>
          </c:tx>
          <c:spPr>
            <a:ln w="28575" cap="rnd">
              <a:solidFill>
                <a:schemeClr val="accent2">
                  <a:lumMod val="60000"/>
                </a:schemeClr>
              </a:solidFill>
              <a:round/>
            </a:ln>
            <a:effectLst/>
          </c:spPr>
          <c:marker>
            <c:symbol val="circle"/>
            <c:size val="5"/>
            <c:spPr>
              <a:solidFill>
                <a:schemeClr val="accent2">
                  <a:lumMod val="60000"/>
                </a:schemeClr>
              </a:solidFill>
              <a:ln w="9525">
                <a:solidFill>
                  <a:schemeClr val="accent2">
                    <a:lumMod val="60000"/>
                  </a:schemeClr>
                </a:solidFill>
              </a:ln>
              <a:effectLst/>
            </c:spPr>
          </c:marker>
          <c:cat>
            <c:numRef>
              <c:f>grafy!$C$47:$G$47</c:f>
              <c:numCache>
                <c:formatCode>General</c:formatCode>
                <c:ptCount val="5"/>
                <c:pt idx="0">
                  <c:v>2011</c:v>
                </c:pt>
                <c:pt idx="1">
                  <c:v>2012</c:v>
                </c:pt>
                <c:pt idx="2">
                  <c:v>2013</c:v>
                </c:pt>
                <c:pt idx="3">
                  <c:v>2014</c:v>
                </c:pt>
                <c:pt idx="4">
                  <c:v>2015</c:v>
                </c:pt>
              </c:numCache>
            </c:numRef>
          </c:cat>
          <c:val>
            <c:numRef>
              <c:f>grafy!$C$53:$G$53</c:f>
              <c:numCache>
                <c:formatCode>General</c:formatCode>
                <c:ptCount val="5"/>
                <c:pt idx="0">
                  <c:v>36</c:v>
                </c:pt>
                <c:pt idx="1">
                  <c:v>31</c:v>
                </c:pt>
                <c:pt idx="2">
                  <c:v>57</c:v>
                </c:pt>
                <c:pt idx="3">
                  <c:v>108</c:v>
                </c:pt>
                <c:pt idx="4">
                  <c:v>72</c:v>
                </c:pt>
              </c:numCache>
            </c:numRef>
          </c:val>
          <c:smooth val="0"/>
        </c:ser>
        <c:ser>
          <c:idx val="8"/>
          <c:order val="6"/>
          <c:tx>
            <c:strRef>
              <c:f>grafy!$B$54</c:f>
              <c:strCache>
                <c:ptCount val="1"/>
                <c:pt idx="0">
                  <c:v>TvU Trnava</c:v>
                </c:pt>
              </c:strCache>
            </c:strRef>
          </c:tx>
          <c:spPr>
            <a:ln w="28575" cap="rnd">
              <a:solidFill>
                <a:schemeClr val="accent3">
                  <a:lumMod val="60000"/>
                </a:schemeClr>
              </a:solidFill>
              <a:round/>
            </a:ln>
            <a:effectLst/>
          </c:spPr>
          <c:marker>
            <c:symbol val="circle"/>
            <c:size val="5"/>
            <c:spPr>
              <a:solidFill>
                <a:schemeClr val="accent3">
                  <a:lumMod val="60000"/>
                </a:schemeClr>
              </a:solidFill>
              <a:ln w="9525">
                <a:solidFill>
                  <a:schemeClr val="accent3">
                    <a:lumMod val="60000"/>
                  </a:schemeClr>
                </a:solidFill>
              </a:ln>
              <a:effectLst/>
            </c:spPr>
          </c:marker>
          <c:cat>
            <c:numRef>
              <c:f>grafy!$C$47:$G$47</c:f>
              <c:numCache>
                <c:formatCode>General</c:formatCode>
                <c:ptCount val="5"/>
                <c:pt idx="0">
                  <c:v>2011</c:v>
                </c:pt>
                <c:pt idx="1">
                  <c:v>2012</c:v>
                </c:pt>
                <c:pt idx="2">
                  <c:v>2013</c:v>
                </c:pt>
                <c:pt idx="3">
                  <c:v>2014</c:v>
                </c:pt>
                <c:pt idx="4">
                  <c:v>2015</c:v>
                </c:pt>
              </c:numCache>
            </c:numRef>
          </c:cat>
          <c:val>
            <c:numRef>
              <c:f>grafy!$C$54:$G$54</c:f>
              <c:numCache>
                <c:formatCode>General</c:formatCode>
                <c:ptCount val="5"/>
                <c:pt idx="0">
                  <c:v>29</c:v>
                </c:pt>
                <c:pt idx="1">
                  <c:v>31</c:v>
                </c:pt>
                <c:pt idx="2">
                  <c:v>48</c:v>
                </c:pt>
                <c:pt idx="3">
                  <c:v>58</c:v>
                </c:pt>
                <c:pt idx="4">
                  <c:v>45</c:v>
                </c:pt>
              </c:numCache>
            </c:numRef>
          </c:val>
          <c:smooth val="0"/>
        </c:ser>
        <c:ser>
          <c:idx val="9"/>
          <c:order val="7"/>
          <c:tx>
            <c:strRef>
              <c:f>grafy!$B$55</c:f>
              <c:strCache>
                <c:ptCount val="1"/>
                <c:pt idx="0">
                  <c:v>KU Ružomberok</c:v>
                </c:pt>
              </c:strCache>
            </c:strRef>
          </c:tx>
          <c:spPr>
            <a:ln w="28575" cap="rnd">
              <a:solidFill>
                <a:schemeClr val="accent4">
                  <a:lumMod val="60000"/>
                </a:schemeClr>
              </a:solidFill>
              <a:round/>
            </a:ln>
            <a:effectLst/>
          </c:spPr>
          <c:marker>
            <c:symbol val="circle"/>
            <c:size val="5"/>
            <c:spPr>
              <a:solidFill>
                <a:schemeClr val="accent4">
                  <a:lumMod val="60000"/>
                </a:schemeClr>
              </a:solidFill>
              <a:ln w="9525">
                <a:solidFill>
                  <a:schemeClr val="accent4">
                    <a:lumMod val="60000"/>
                  </a:schemeClr>
                </a:solidFill>
              </a:ln>
              <a:effectLst/>
            </c:spPr>
          </c:marker>
          <c:cat>
            <c:numRef>
              <c:f>grafy!$C$47:$G$47</c:f>
              <c:numCache>
                <c:formatCode>General</c:formatCode>
                <c:ptCount val="5"/>
                <c:pt idx="0">
                  <c:v>2011</c:v>
                </c:pt>
                <c:pt idx="1">
                  <c:v>2012</c:v>
                </c:pt>
                <c:pt idx="2">
                  <c:v>2013</c:v>
                </c:pt>
                <c:pt idx="3">
                  <c:v>2014</c:v>
                </c:pt>
                <c:pt idx="4">
                  <c:v>2015</c:v>
                </c:pt>
              </c:numCache>
            </c:numRef>
          </c:cat>
          <c:val>
            <c:numRef>
              <c:f>grafy!$C$55:$G$55</c:f>
              <c:numCache>
                <c:formatCode>General</c:formatCode>
                <c:ptCount val="5"/>
                <c:pt idx="0">
                  <c:v>24</c:v>
                </c:pt>
                <c:pt idx="1">
                  <c:v>19</c:v>
                </c:pt>
                <c:pt idx="2">
                  <c:v>35</c:v>
                </c:pt>
                <c:pt idx="3">
                  <c:v>24</c:v>
                </c:pt>
                <c:pt idx="4">
                  <c:v>29</c:v>
                </c:pt>
              </c:numCache>
            </c:numRef>
          </c:val>
          <c:smooth val="0"/>
        </c:ser>
        <c:ser>
          <c:idx val="10"/>
          <c:order val="8"/>
          <c:tx>
            <c:strRef>
              <c:f>grafy!$B$56</c:f>
              <c:strCache>
                <c:ptCount val="1"/>
                <c:pt idx="0">
                  <c:v>UCM Trnava</c:v>
                </c:pt>
              </c:strCache>
            </c:strRef>
          </c:tx>
          <c:spPr>
            <a:ln w="28575" cap="rnd">
              <a:solidFill>
                <a:srgbClr val="C00000"/>
              </a:solidFill>
              <a:round/>
            </a:ln>
            <a:effectLst/>
          </c:spPr>
          <c:marker>
            <c:symbol val="circle"/>
            <c:size val="5"/>
            <c:spPr>
              <a:solidFill>
                <a:srgbClr val="C00000"/>
              </a:solidFill>
              <a:ln w="9525">
                <a:solidFill>
                  <a:srgbClr val="C00000"/>
                </a:solidFill>
              </a:ln>
              <a:effectLst/>
            </c:spPr>
          </c:marker>
          <c:cat>
            <c:numRef>
              <c:f>grafy!$C$47:$G$47</c:f>
              <c:numCache>
                <c:formatCode>General</c:formatCode>
                <c:ptCount val="5"/>
                <c:pt idx="0">
                  <c:v>2011</c:v>
                </c:pt>
                <c:pt idx="1">
                  <c:v>2012</c:v>
                </c:pt>
                <c:pt idx="2">
                  <c:v>2013</c:v>
                </c:pt>
                <c:pt idx="3">
                  <c:v>2014</c:v>
                </c:pt>
                <c:pt idx="4">
                  <c:v>2015</c:v>
                </c:pt>
              </c:numCache>
            </c:numRef>
          </c:cat>
          <c:val>
            <c:numRef>
              <c:f>grafy!$C$56:$G$56</c:f>
              <c:numCache>
                <c:formatCode>General</c:formatCode>
                <c:ptCount val="5"/>
                <c:pt idx="0">
                  <c:v>21</c:v>
                </c:pt>
                <c:pt idx="1">
                  <c:v>53</c:v>
                </c:pt>
                <c:pt idx="2">
                  <c:v>74</c:v>
                </c:pt>
                <c:pt idx="3">
                  <c:v>99</c:v>
                </c:pt>
                <c:pt idx="4">
                  <c:v>71</c:v>
                </c:pt>
              </c:numCache>
            </c:numRef>
          </c:val>
          <c:smooth val="0"/>
        </c:ser>
        <c:ser>
          <c:idx val="11"/>
          <c:order val="9"/>
          <c:tx>
            <c:strRef>
              <c:f>grafy!$B$57</c:f>
              <c:strCache>
                <c:ptCount val="1"/>
                <c:pt idx="0">
                  <c:v>UJS Komárno</c:v>
                </c:pt>
              </c:strCache>
            </c:strRef>
          </c:tx>
          <c:spPr>
            <a:ln w="28575" cap="rnd">
              <a:solidFill>
                <a:schemeClr val="accent6">
                  <a:lumMod val="60000"/>
                </a:schemeClr>
              </a:solidFill>
              <a:round/>
            </a:ln>
            <a:effectLst/>
          </c:spPr>
          <c:marker>
            <c:symbol val="circle"/>
            <c:size val="5"/>
            <c:spPr>
              <a:solidFill>
                <a:schemeClr val="accent6">
                  <a:lumMod val="60000"/>
                </a:schemeClr>
              </a:solidFill>
              <a:ln w="9525">
                <a:solidFill>
                  <a:schemeClr val="accent6">
                    <a:lumMod val="60000"/>
                  </a:schemeClr>
                </a:solidFill>
              </a:ln>
              <a:effectLst/>
            </c:spPr>
          </c:marker>
          <c:cat>
            <c:numRef>
              <c:f>grafy!$C$47:$G$47</c:f>
              <c:numCache>
                <c:formatCode>General</c:formatCode>
                <c:ptCount val="5"/>
                <c:pt idx="0">
                  <c:v>2011</c:v>
                </c:pt>
                <c:pt idx="1">
                  <c:v>2012</c:v>
                </c:pt>
                <c:pt idx="2">
                  <c:v>2013</c:v>
                </c:pt>
                <c:pt idx="3">
                  <c:v>2014</c:v>
                </c:pt>
                <c:pt idx="4">
                  <c:v>2015</c:v>
                </c:pt>
              </c:numCache>
            </c:numRef>
          </c:cat>
          <c:val>
            <c:numRef>
              <c:f>grafy!$C$57:$G$57</c:f>
              <c:numCache>
                <c:formatCode>General</c:formatCode>
                <c:ptCount val="5"/>
                <c:pt idx="0">
                  <c:v>5</c:v>
                </c:pt>
                <c:pt idx="1">
                  <c:v>11</c:v>
                </c:pt>
                <c:pt idx="2">
                  <c:v>9</c:v>
                </c:pt>
                <c:pt idx="3">
                  <c:v>13</c:v>
                </c:pt>
                <c:pt idx="4">
                  <c:v>17</c:v>
                </c:pt>
              </c:numCache>
            </c:numRef>
          </c:val>
          <c:smooth val="0"/>
        </c:ser>
        <c:dLbls>
          <c:showLegendKey val="0"/>
          <c:showVal val="0"/>
          <c:showCatName val="0"/>
          <c:showSerName val="0"/>
          <c:showPercent val="0"/>
          <c:showBubbleSize val="0"/>
        </c:dLbls>
        <c:marker val="1"/>
        <c:smooth val="0"/>
        <c:axId val="50569984"/>
        <c:axId val="50571904"/>
      </c:lineChart>
      <c:catAx>
        <c:axId val="505699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sk-SK"/>
          </a:p>
        </c:txPr>
        <c:crossAx val="50571904"/>
        <c:crosses val="autoZero"/>
        <c:auto val="1"/>
        <c:lblAlgn val="ctr"/>
        <c:lblOffset val="100"/>
        <c:noMultiLvlLbl val="0"/>
      </c:catAx>
      <c:valAx>
        <c:axId val="50571904"/>
        <c:scaling>
          <c:orientation val="minMax"/>
          <c:max val="15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sk-SK"/>
          </a:p>
        </c:txPr>
        <c:crossAx val="50569984"/>
        <c:crosses val="autoZero"/>
        <c:crossBetween val="between"/>
        <c:majorUnit val="25"/>
      </c:valAx>
      <c:spPr>
        <a:noFill/>
        <a:ln>
          <a:noFill/>
        </a:ln>
        <a:effectLst/>
      </c:spPr>
    </c:plotArea>
    <c:legend>
      <c:legendPos val="r"/>
      <c:layout>
        <c:manualLayout>
          <c:xMode val="edge"/>
          <c:yMode val="edge"/>
          <c:x val="0.72894170516508316"/>
          <c:y val="5.5320410530079092E-2"/>
          <c:w val="0.25661775672874843"/>
          <c:h val="0.92216461314428722"/>
        </c:manualLayout>
      </c:layout>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sk-SK"/>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k-SK"/>
    </a:p>
  </c:txPr>
  <c:externalData r:id="rId1">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'cit na publ'!$X$98</c:f>
              <c:strCache>
                <c:ptCount val="1"/>
                <c:pt idx="0">
                  <c:v>svetový priemer</c:v>
                </c:pt>
              </c:strCache>
            </c:strRef>
          </c:tx>
          <c:spPr>
            <a:ln w="28575" cap="rnd">
              <a:solidFill>
                <a:schemeClr val="tx1"/>
              </a:solidFill>
              <a:round/>
            </a:ln>
            <a:effectLst/>
          </c:spPr>
          <c:marker>
            <c:symbol val="circle"/>
            <c:size val="5"/>
            <c:spPr>
              <a:solidFill>
                <a:schemeClr val="tx1"/>
              </a:solidFill>
              <a:ln w="9525">
                <a:solidFill>
                  <a:schemeClr val="tx1"/>
                </a:solidFill>
              </a:ln>
              <a:effectLst/>
            </c:spPr>
          </c:marker>
          <c:cat>
            <c:numRef>
              <c:f>'cit na publ'!$Y$97:$AC$97</c:f>
              <c:numCache>
                <c:formatCode>General</c:formatCode>
                <c:ptCount val="5"/>
                <c:pt idx="0">
                  <c:v>2011</c:v>
                </c:pt>
                <c:pt idx="1">
                  <c:v>2012</c:v>
                </c:pt>
                <c:pt idx="2">
                  <c:v>2013</c:v>
                </c:pt>
                <c:pt idx="3">
                  <c:v>2014</c:v>
                </c:pt>
                <c:pt idx="4">
                  <c:v>2015</c:v>
                </c:pt>
              </c:numCache>
            </c:numRef>
          </c:cat>
          <c:val>
            <c:numRef>
              <c:f>'cit na publ'!$Y$98:$AC$98</c:f>
              <c:numCache>
                <c:formatCode>General</c:formatCode>
                <c:ptCount val="5"/>
                <c:pt idx="0">
                  <c:v>9.82</c:v>
                </c:pt>
                <c:pt idx="1">
                  <c:v>7.55</c:v>
                </c:pt>
                <c:pt idx="2">
                  <c:v>5.27</c:v>
                </c:pt>
                <c:pt idx="3">
                  <c:v>3.07</c:v>
                </c:pt>
                <c:pt idx="4">
                  <c:v>1.06</c:v>
                </c:pt>
              </c:numCache>
            </c:numRef>
          </c:val>
          <c:smooth val="0"/>
        </c:ser>
        <c:ser>
          <c:idx val="1"/>
          <c:order val="1"/>
          <c:tx>
            <c:strRef>
              <c:f>'cit na publ'!$X$99</c:f>
              <c:strCache>
                <c:ptCount val="1"/>
                <c:pt idx="0">
                  <c:v>UKF Nitra</c:v>
                </c:pt>
              </c:strCache>
            </c:strRef>
          </c:tx>
          <c:spPr>
            <a:ln w="28575" cap="rnd">
              <a:solidFill>
                <a:srgbClr val="00FF99"/>
              </a:solidFill>
              <a:round/>
            </a:ln>
            <a:effectLst/>
          </c:spPr>
          <c:marker>
            <c:symbol val="circle"/>
            <c:size val="5"/>
            <c:spPr>
              <a:solidFill>
                <a:srgbClr val="00FF99"/>
              </a:solidFill>
              <a:ln w="9525">
                <a:solidFill>
                  <a:srgbClr val="00FF99"/>
                </a:solidFill>
              </a:ln>
              <a:effectLst/>
            </c:spPr>
          </c:marker>
          <c:cat>
            <c:numRef>
              <c:f>'cit na publ'!$Y$97:$AC$97</c:f>
              <c:numCache>
                <c:formatCode>General</c:formatCode>
                <c:ptCount val="5"/>
                <c:pt idx="0">
                  <c:v>2011</c:v>
                </c:pt>
                <c:pt idx="1">
                  <c:v>2012</c:v>
                </c:pt>
                <c:pt idx="2">
                  <c:v>2013</c:v>
                </c:pt>
                <c:pt idx="3">
                  <c:v>2014</c:v>
                </c:pt>
                <c:pt idx="4">
                  <c:v>2015</c:v>
                </c:pt>
              </c:numCache>
            </c:numRef>
          </c:cat>
          <c:val>
            <c:numRef>
              <c:f>'cit na publ'!$Y$99:$AC$99</c:f>
              <c:numCache>
                <c:formatCode>General</c:formatCode>
                <c:ptCount val="5"/>
                <c:pt idx="0">
                  <c:v>16.22</c:v>
                </c:pt>
                <c:pt idx="1">
                  <c:v>4</c:v>
                </c:pt>
                <c:pt idx="2">
                  <c:v>1.85</c:v>
                </c:pt>
                <c:pt idx="3">
                  <c:v>1.38</c:v>
                </c:pt>
                <c:pt idx="4">
                  <c:v>0.51</c:v>
                </c:pt>
              </c:numCache>
            </c:numRef>
          </c:val>
          <c:smooth val="0"/>
        </c:ser>
        <c:ser>
          <c:idx val="2"/>
          <c:order val="2"/>
          <c:tx>
            <c:strRef>
              <c:f>'cit na publ'!$X$100</c:f>
              <c:strCache>
                <c:ptCount val="1"/>
                <c:pt idx="0">
                  <c:v>UPJŠ Košice</c:v>
                </c:pt>
              </c:strCache>
            </c:strRef>
          </c:tx>
          <c:spPr>
            <a:ln w="28575" cap="rnd">
              <a:solidFill>
                <a:srgbClr val="FF00FF"/>
              </a:solidFill>
              <a:round/>
            </a:ln>
            <a:effectLst/>
          </c:spPr>
          <c:marker>
            <c:symbol val="circle"/>
            <c:size val="5"/>
            <c:spPr>
              <a:solidFill>
                <a:srgbClr val="FF00FF"/>
              </a:solidFill>
              <a:ln w="9525">
                <a:solidFill>
                  <a:srgbClr val="FF00FF"/>
                </a:solidFill>
              </a:ln>
              <a:effectLst/>
            </c:spPr>
          </c:marker>
          <c:cat>
            <c:numRef>
              <c:f>'cit na publ'!$Y$97:$AC$97</c:f>
              <c:numCache>
                <c:formatCode>General</c:formatCode>
                <c:ptCount val="5"/>
                <c:pt idx="0">
                  <c:v>2011</c:v>
                </c:pt>
                <c:pt idx="1">
                  <c:v>2012</c:v>
                </c:pt>
                <c:pt idx="2">
                  <c:v>2013</c:v>
                </c:pt>
                <c:pt idx="3">
                  <c:v>2014</c:v>
                </c:pt>
                <c:pt idx="4">
                  <c:v>2015</c:v>
                </c:pt>
              </c:numCache>
            </c:numRef>
          </c:cat>
          <c:val>
            <c:numRef>
              <c:f>'cit na publ'!$Y$100:$AC$100</c:f>
              <c:numCache>
                <c:formatCode>General</c:formatCode>
                <c:ptCount val="5"/>
                <c:pt idx="0">
                  <c:v>12.11</c:v>
                </c:pt>
                <c:pt idx="1">
                  <c:v>8.68</c:v>
                </c:pt>
                <c:pt idx="2">
                  <c:v>8.2100000000000009</c:v>
                </c:pt>
                <c:pt idx="3">
                  <c:v>3.19</c:v>
                </c:pt>
                <c:pt idx="4">
                  <c:v>1.19</c:v>
                </c:pt>
              </c:numCache>
            </c:numRef>
          </c:val>
          <c:smooth val="0"/>
        </c:ser>
        <c:ser>
          <c:idx val="3"/>
          <c:order val="3"/>
          <c:tx>
            <c:strRef>
              <c:f>'cit na publ'!$X$101</c:f>
              <c:strCache>
                <c:ptCount val="1"/>
                <c:pt idx="0">
                  <c:v>UK Bratislava</c:v>
                </c:pt>
              </c:strCache>
            </c:strRef>
          </c:tx>
          <c:spPr>
            <a:ln w="28575" cap="rnd">
              <a:solidFill>
                <a:srgbClr val="00B050"/>
              </a:solidFill>
              <a:round/>
            </a:ln>
            <a:effectLst/>
          </c:spPr>
          <c:marker>
            <c:symbol val="circle"/>
            <c:size val="5"/>
            <c:spPr>
              <a:solidFill>
                <a:srgbClr val="00B050"/>
              </a:solidFill>
              <a:ln w="9525">
                <a:solidFill>
                  <a:srgbClr val="00B050"/>
                </a:solidFill>
              </a:ln>
              <a:effectLst/>
            </c:spPr>
          </c:marker>
          <c:cat>
            <c:numRef>
              <c:f>'cit na publ'!$Y$97:$AC$97</c:f>
              <c:numCache>
                <c:formatCode>General</c:formatCode>
                <c:ptCount val="5"/>
                <c:pt idx="0">
                  <c:v>2011</c:v>
                </c:pt>
                <c:pt idx="1">
                  <c:v>2012</c:v>
                </c:pt>
                <c:pt idx="2">
                  <c:v>2013</c:v>
                </c:pt>
                <c:pt idx="3">
                  <c:v>2014</c:v>
                </c:pt>
                <c:pt idx="4">
                  <c:v>2015</c:v>
                </c:pt>
              </c:numCache>
            </c:numRef>
          </c:cat>
          <c:val>
            <c:numRef>
              <c:f>'cit na publ'!$Y$101:$AC$101</c:f>
              <c:numCache>
                <c:formatCode>General</c:formatCode>
                <c:ptCount val="5"/>
                <c:pt idx="0">
                  <c:v>12</c:v>
                </c:pt>
                <c:pt idx="1">
                  <c:v>15.35</c:v>
                </c:pt>
                <c:pt idx="2">
                  <c:v>8.09</c:v>
                </c:pt>
                <c:pt idx="3">
                  <c:v>3.62</c:v>
                </c:pt>
                <c:pt idx="4">
                  <c:v>1.45</c:v>
                </c:pt>
              </c:numCache>
            </c:numRef>
          </c:val>
          <c:smooth val="0"/>
        </c:ser>
        <c:ser>
          <c:idx val="4"/>
          <c:order val="4"/>
          <c:tx>
            <c:strRef>
              <c:f>'cit na publ'!$X$102</c:f>
              <c:strCache>
                <c:ptCount val="1"/>
                <c:pt idx="0">
                  <c:v>UCM Trnava</c:v>
                </c:pt>
              </c:strCache>
            </c:strRef>
          </c:tx>
          <c:spPr>
            <a:ln w="28575" cap="rnd">
              <a:solidFill>
                <a:schemeClr val="accent5"/>
              </a:solidFill>
              <a:round/>
            </a:ln>
            <a:effectLst/>
          </c:spPr>
          <c:marker>
            <c:symbol val="circle"/>
            <c:size val="5"/>
            <c:spPr>
              <a:solidFill>
                <a:schemeClr val="accent5"/>
              </a:solidFill>
              <a:ln w="9525">
                <a:solidFill>
                  <a:schemeClr val="accent5"/>
                </a:solidFill>
              </a:ln>
              <a:effectLst/>
            </c:spPr>
          </c:marker>
          <c:cat>
            <c:numRef>
              <c:f>'cit na publ'!$Y$97:$AC$97</c:f>
              <c:numCache>
                <c:formatCode>General</c:formatCode>
                <c:ptCount val="5"/>
                <c:pt idx="0">
                  <c:v>2011</c:v>
                </c:pt>
                <c:pt idx="1">
                  <c:v>2012</c:v>
                </c:pt>
                <c:pt idx="2">
                  <c:v>2013</c:v>
                </c:pt>
                <c:pt idx="3">
                  <c:v>2014</c:v>
                </c:pt>
                <c:pt idx="4">
                  <c:v>2015</c:v>
                </c:pt>
              </c:numCache>
            </c:numRef>
          </c:cat>
          <c:val>
            <c:numRef>
              <c:f>'cit na publ'!$Y$102:$AC$102</c:f>
              <c:numCache>
                <c:formatCode>General</c:formatCode>
                <c:ptCount val="5"/>
                <c:pt idx="0">
                  <c:v>7.9</c:v>
                </c:pt>
                <c:pt idx="1">
                  <c:v>3.42</c:v>
                </c:pt>
                <c:pt idx="2">
                  <c:v>3.01</c:v>
                </c:pt>
                <c:pt idx="3">
                  <c:v>1.94</c:v>
                </c:pt>
                <c:pt idx="4">
                  <c:v>0.79</c:v>
                </c:pt>
              </c:numCache>
            </c:numRef>
          </c:val>
          <c:smooth val="0"/>
        </c:ser>
        <c:ser>
          <c:idx val="5"/>
          <c:order val="5"/>
          <c:tx>
            <c:strRef>
              <c:f>'cit na publ'!$X$103</c:f>
              <c:strCache>
                <c:ptCount val="1"/>
                <c:pt idx="0">
                  <c:v>STU Bratislava</c:v>
                </c:pt>
              </c:strCache>
            </c:strRef>
          </c:tx>
          <c:spPr>
            <a:ln w="28575" cap="rnd">
              <a:solidFill>
                <a:srgbClr val="9966FF"/>
              </a:solidFill>
              <a:round/>
            </a:ln>
            <a:effectLst/>
          </c:spPr>
          <c:marker>
            <c:symbol val="circle"/>
            <c:size val="5"/>
            <c:spPr>
              <a:solidFill>
                <a:srgbClr val="9966FF"/>
              </a:solidFill>
              <a:ln w="9525">
                <a:solidFill>
                  <a:srgbClr val="9966FF"/>
                </a:solidFill>
              </a:ln>
              <a:effectLst/>
            </c:spPr>
          </c:marker>
          <c:cat>
            <c:numRef>
              <c:f>'cit na publ'!$Y$97:$AC$97</c:f>
              <c:numCache>
                <c:formatCode>General</c:formatCode>
                <c:ptCount val="5"/>
                <c:pt idx="0">
                  <c:v>2011</c:v>
                </c:pt>
                <c:pt idx="1">
                  <c:v>2012</c:v>
                </c:pt>
                <c:pt idx="2">
                  <c:v>2013</c:v>
                </c:pt>
                <c:pt idx="3">
                  <c:v>2014</c:v>
                </c:pt>
                <c:pt idx="4">
                  <c:v>2015</c:v>
                </c:pt>
              </c:numCache>
            </c:numRef>
          </c:cat>
          <c:val>
            <c:numRef>
              <c:f>'cit na publ'!$Y$103:$AC$103</c:f>
              <c:numCache>
                <c:formatCode>General</c:formatCode>
                <c:ptCount val="5"/>
                <c:pt idx="0">
                  <c:v>6.71</c:v>
                </c:pt>
                <c:pt idx="1">
                  <c:v>3.96</c:v>
                </c:pt>
                <c:pt idx="2">
                  <c:v>2.5099999999999998</c:v>
                </c:pt>
                <c:pt idx="3">
                  <c:v>1.29</c:v>
                </c:pt>
                <c:pt idx="4">
                  <c:v>0.69</c:v>
                </c:pt>
              </c:numCache>
            </c:numRef>
          </c:val>
          <c:smooth val="0"/>
        </c:ser>
        <c:ser>
          <c:idx val="6"/>
          <c:order val="6"/>
          <c:tx>
            <c:strRef>
              <c:f>'cit na publ'!$X$104</c:f>
              <c:strCache>
                <c:ptCount val="1"/>
                <c:pt idx="0">
                  <c:v>TvU Trnava</c:v>
                </c:pt>
              </c:strCache>
            </c:strRef>
          </c:tx>
          <c:spPr>
            <a:ln w="28575" cap="rnd">
              <a:solidFill>
                <a:srgbClr val="0000FF"/>
              </a:solidFill>
              <a:round/>
            </a:ln>
            <a:effectLst/>
          </c:spPr>
          <c:marker>
            <c:symbol val="circle"/>
            <c:size val="5"/>
            <c:spPr>
              <a:solidFill>
                <a:srgbClr val="0000FF"/>
              </a:solidFill>
              <a:ln w="9525">
                <a:solidFill>
                  <a:srgbClr val="0000FF"/>
                </a:solidFill>
              </a:ln>
              <a:effectLst/>
            </c:spPr>
          </c:marker>
          <c:cat>
            <c:numRef>
              <c:f>'cit na publ'!$Y$97:$AC$97</c:f>
              <c:numCache>
                <c:formatCode>General</c:formatCode>
                <c:ptCount val="5"/>
                <c:pt idx="0">
                  <c:v>2011</c:v>
                </c:pt>
                <c:pt idx="1">
                  <c:v>2012</c:v>
                </c:pt>
                <c:pt idx="2">
                  <c:v>2013</c:v>
                </c:pt>
                <c:pt idx="3">
                  <c:v>2014</c:v>
                </c:pt>
                <c:pt idx="4">
                  <c:v>2015</c:v>
                </c:pt>
              </c:numCache>
            </c:numRef>
          </c:cat>
          <c:val>
            <c:numRef>
              <c:f>'cit na publ'!$Y$104:$AC$104</c:f>
              <c:numCache>
                <c:formatCode>General</c:formatCode>
                <c:ptCount val="5"/>
                <c:pt idx="0">
                  <c:v>5.9</c:v>
                </c:pt>
                <c:pt idx="1">
                  <c:v>5.0599999999999996</c:v>
                </c:pt>
                <c:pt idx="2">
                  <c:v>2.71</c:v>
                </c:pt>
                <c:pt idx="3">
                  <c:v>6</c:v>
                </c:pt>
                <c:pt idx="4">
                  <c:v>10.42</c:v>
                </c:pt>
              </c:numCache>
            </c:numRef>
          </c:val>
          <c:smooth val="0"/>
        </c:ser>
        <c:ser>
          <c:idx val="7"/>
          <c:order val="7"/>
          <c:tx>
            <c:strRef>
              <c:f>'cit na publ'!$X$105</c:f>
              <c:strCache>
                <c:ptCount val="1"/>
                <c:pt idx="0">
                  <c:v>SPU Nitra</c:v>
                </c:pt>
              </c:strCache>
            </c:strRef>
          </c:tx>
          <c:spPr>
            <a:ln w="28575" cap="rnd">
              <a:solidFill>
                <a:srgbClr val="FF0066"/>
              </a:solidFill>
              <a:round/>
            </a:ln>
            <a:effectLst/>
          </c:spPr>
          <c:marker>
            <c:symbol val="circle"/>
            <c:size val="5"/>
            <c:spPr>
              <a:solidFill>
                <a:srgbClr val="FF0066"/>
              </a:solidFill>
              <a:ln w="9525">
                <a:solidFill>
                  <a:srgbClr val="FF0066"/>
                </a:solidFill>
              </a:ln>
              <a:effectLst/>
            </c:spPr>
          </c:marker>
          <c:cat>
            <c:numRef>
              <c:f>'cit na publ'!$Y$97:$AC$97</c:f>
              <c:numCache>
                <c:formatCode>General</c:formatCode>
                <c:ptCount val="5"/>
                <c:pt idx="0">
                  <c:v>2011</c:v>
                </c:pt>
                <c:pt idx="1">
                  <c:v>2012</c:v>
                </c:pt>
                <c:pt idx="2">
                  <c:v>2013</c:v>
                </c:pt>
                <c:pt idx="3">
                  <c:v>2014</c:v>
                </c:pt>
                <c:pt idx="4">
                  <c:v>2015</c:v>
                </c:pt>
              </c:numCache>
            </c:numRef>
          </c:cat>
          <c:val>
            <c:numRef>
              <c:f>'cit na publ'!$Y$105:$AC$105</c:f>
              <c:numCache>
                <c:formatCode>General</c:formatCode>
                <c:ptCount val="5"/>
                <c:pt idx="0">
                  <c:v>5.63</c:v>
                </c:pt>
                <c:pt idx="1">
                  <c:v>3.65</c:v>
                </c:pt>
                <c:pt idx="2">
                  <c:v>2.06</c:v>
                </c:pt>
                <c:pt idx="3">
                  <c:v>2</c:v>
                </c:pt>
                <c:pt idx="4">
                  <c:v>0.37</c:v>
                </c:pt>
              </c:numCache>
            </c:numRef>
          </c:val>
          <c:smooth val="0"/>
        </c:ser>
        <c:ser>
          <c:idx val="8"/>
          <c:order val="8"/>
          <c:tx>
            <c:strRef>
              <c:f>'cit na publ'!$X$106</c:f>
              <c:strCache>
                <c:ptCount val="1"/>
                <c:pt idx="0">
                  <c:v>KU Ružomberok</c:v>
                </c:pt>
              </c:strCache>
            </c:strRef>
          </c:tx>
          <c:spPr>
            <a:ln w="28575" cap="rnd">
              <a:solidFill>
                <a:srgbClr val="FF6600"/>
              </a:solidFill>
              <a:round/>
            </a:ln>
            <a:effectLst/>
          </c:spPr>
          <c:marker>
            <c:symbol val="circle"/>
            <c:size val="5"/>
            <c:spPr>
              <a:solidFill>
                <a:srgbClr val="FF6600"/>
              </a:solidFill>
              <a:ln w="9525">
                <a:solidFill>
                  <a:srgbClr val="FF6600"/>
                </a:solidFill>
              </a:ln>
              <a:effectLst/>
            </c:spPr>
          </c:marker>
          <c:cat>
            <c:numRef>
              <c:f>'cit na publ'!$Y$97:$AC$97</c:f>
              <c:numCache>
                <c:formatCode>General</c:formatCode>
                <c:ptCount val="5"/>
                <c:pt idx="0">
                  <c:v>2011</c:v>
                </c:pt>
                <c:pt idx="1">
                  <c:v>2012</c:v>
                </c:pt>
                <c:pt idx="2">
                  <c:v>2013</c:v>
                </c:pt>
                <c:pt idx="3">
                  <c:v>2014</c:v>
                </c:pt>
                <c:pt idx="4">
                  <c:v>2015</c:v>
                </c:pt>
              </c:numCache>
            </c:numRef>
          </c:cat>
          <c:val>
            <c:numRef>
              <c:f>'cit na publ'!$Y$106:$AC$106</c:f>
              <c:numCache>
                <c:formatCode>General</c:formatCode>
                <c:ptCount val="5"/>
                <c:pt idx="0">
                  <c:v>4.42</c:v>
                </c:pt>
                <c:pt idx="1">
                  <c:v>7.05</c:v>
                </c:pt>
                <c:pt idx="2">
                  <c:v>2.63</c:v>
                </c:pt>
                <c:pt idx="3">
                  <c:v>1.96</c:v>
                </c:pt>
                <c:pt idx="4">
                  <c:v>1.93</c:v>
                </c:pt>
              </c:numCache>
            </c:numRef>
          </c:val>
          <c:smooth val="0"/>
        </c:ser>
        <c:dLbls>
          <c:showLegendKey val="0"/>
          <c:showVal val="0"/>
          <c:showCatName val="0"/>
          <c:showSerName val="0"/>
          <c:showPercent val="0"/>
          <c:showBubbleSize val="0"/>
        </c:dLbls>
        <c:marker val="1"/>
        <c:smooth val="0"/>
        <c:axId val="50660096"/>
        <c:axId val="50662016"/>
      </c:lineChart>
      <c:catAx>
        <c:axId val="506600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sk-SK"/>
          </a:p>
        </c:txPr>
        <c:crossAx val="50662016"/>
        <c:crosses val="autoZero"/>
        <c:auto val="1"/>
        <c:lblAlgn val="ctr"/>
        <c:lblOffset val="100"/>
        <c:noMultiLvlLbl val="0"/>
      </c:catAx>
      <c:valAx>
        <c:axId val="50662016"/>
        <c:scaling>
          <c:orientation val="minMax"/>
          <c:max val="16"/>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en-US">
                    <a:solidFill>
                      <a:sysClr val="windowText" lastClr="000000"/>
                    </a:solidFill>
                    <a:latin typeface="Times New Roman" panose="02020603050405020304" pitchFamily="18" charset="0"/>
                    <a:cs typeface="Times New Roman" panose="02020603050405020304" pitchFamily="18" charset="0"/>
                  </a:rPr>
                  <a:t>počet citácií na publikáciu</a:t>
                </a: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sk-SK"/>
          </a:p>
        </c:txPr>
        <c:crossAx val="50660096"/>
        <c:crosses val="autoZero"/>
        <c:crossBetween val="between"/>
      </c:valAx>
      <c:spPr>
        <a:noFill/>
        <a:ln>
          <a:noFill/>
        </a:ln>
        <a:effectLst/>
      </c:spPr>
    </c:plotArea>
    <c:legend>
      <c:legendPos val="r"/>
      <c:layout>
        <c:manualLayout>
          <c:xMode val="edge"/>
          <c:yMode val="edge"/>
          <c:x val="0.76560281639436223"/>
          <c:y val="0.15596683442010278"/>
          <c:w val="0.22163801295173033"/>
          <c:h val="0.78242618082795445"/>
        </c:manualLayout>
      </c:layout>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sk-SK"/>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k-SK"/>
    </a:p>
  </c:txPr>
  <c:externalData r:id="rId1">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'cit na publ'!$X$109</c:f>
              <c:strCache>
                <c:ptCount val="1"/>
                <c:pt idx="0">
                  <c:v>svetový priemer</c:v>
                </c:pt>
              </c:strCache>
            </c:strRef>
          </c:tx>
          <c:spPr>
            <a:ln w="28575" cap="rnd">
              <a:solidFill>
                <a:schemeClr val="tx1"/>
              </a:solidFill>
              <a:round/>
            </a:ln>
            <a:effectLst/>
          </c:spPr>
          <c:marker>
            <c:symbol val="circle"/>
            <c:size val="5"/>
            <c:spPr>
              <a:solidFill>
                <a:schemeClr val="tx1"/>
              </a:solidFill>
              <a:ln w="9525">
                <a:solidFill>
                  <a:schemeClr val="tx1"/>
                </a:solidFill>
              </a:ln>
              <a:effectLst/>
            </c:spPr>
          </c:marker>
          <c:cat>
            <c:numRef>
              <c:f>'cit na publ'!$Y$108:$AC$108</c:f>
              <c:numCache>
                <c:formatCode>General</c:formatCode>
                <c:ptCount val="5"/>
                <c:pt idx="0">
                  <c:v>2011</c:v>
                </c:pt>
                <c:pt idx="1">
                  <c:v>2012</c:v>
                </c:pt>
                <c:pt idx="2">
                  <c:v>2013</c:v>
                </c:pt>
                <c:pt idx="3">
                  <c:v>2014</c:v>
                </c:pt>
                <c:pt idx="4">
                  <c:v>2015</c:v>
                </c:pt>
              </c:numCache>
            </c:numRef>
          </c:cat>
          <c:val>
            <c:numRef>
              <c:f>'cit na publ'!$Y$109:$AC$109</c:f>
              <c:numCache>
                <c:formatCode>General</c:formatCode>
                <c:ptCount val="5"/>
                <c:pt idx="0">
                  <c:v>9.82</c:v>
                </c:pt>
                <c:pt idx="1">
                  <c:v>7.55</c:v>
                </c:pt>
                <c:pt idx="2">
                  <c:v>5.27</c:v>
                </c:pt>
                <c:pt idx="3">
                  <c:v>3.07</c:v>
                </c:pt>
                <c:pt idx="4">
                  <c:v>1.06</c:v>
                </c:pt>
              </c:numCache>
            </c:numRef>
          </c:val>
          <c:smooth val="0"/>
        </c:ser>
        <c:ser>
          <c:idx val="1"/>
          <c:order val="1"/>
          <c:tx>
            <c:strRef>
              <c:f>'cit na publ'!$X$110</c:f>
              <c:strCache>
                <c:ptCount val="1"/>
                <c:pt idx="0">
                  <c:v>UJS Komárno</c:v>
                </c:pt>
              </c:strCache>
            </c:strRef>
          </c:tx>
          <c:spPr>
            <a:ln w="28575" cap="rnd">
              <a:solidFill>
                <a:srgbClr val="00FF99"/>
              </a:solidFill>
              <a:round/>
            </a:ln>
            <a:effectLst/>
          </c:spPr>
          <c:marker>
            <c:symbol val="circle"/>
            <c:size val="5"/>
            <c:spPr>
              <a:solidFill>
                <a:srgbClr val="00FF99"/>
              </a:solidFill>
              <a:ln w="9525">
                <a:solidFill>
                  <a:srgbClr val="00FF99"/>
                </a:solidFill>
              </a:ln>
              <a:effectLst/>
            </c:spPr>
          </c:marker>
          <c:cat>
            <c:numRef>
              <c:f>'cit na publ'!$Y$108:$AC$108</c:f>
              <c:numCache>
                <c:formatCode>General</c:formatCode>
                <c:ptCount val="5"/>
                <c:pt idx="0">
                  <c:v>2011</c:v>
                </c:pt>
                <c:pt idx="1">
                  <c:v>2012</c:v>
                </c:pt>
                <c:pt idx="2">
                  <c:v>2013</c:v>
                </c:pt>
                <c:pt idx="3">
                  <c:v>2014</c:v>
                </c:pt>
                <c:pt idx="4">
                  <c:v>2015</c:v>
                </c:pt>
              </c:numCache>
            </c:numRef>
          </c:cat>
          <c:val>
            <c:numRef>
              <c:f>'cit na publ'!$Y$110:$AC$110</c:f>
              <c:numCache>
                <c:formatCode>General</c:formatCode>
                <c:ptCount val="5"/>
                <c:pt idx="0">
                  <c:v>5</c:v>
                </c:pt>
                <c:pt idx="1">
                  <c:v>2.5499999999999998</c:v>
                </c:pt>
                <c:pt idx="2">
                  <c:v>3.89</c:v>
                </c:pt>
                <c:pt idx="3">
                  <c:v>1.1499999999999999</c:v>
                </c:pt>
                <c:pt idx="4">
                  <c:v>0.53</c:v>
                </c:pt>
              </c:numCache>
            </c:numRef>
          </c:val>
          <c:smooth val="0"/>
        </c:ser>
        <c:ser>
          <c:idx val="2"/>
          <c:order val="2"/>
          <c:tx>
            <c:strRef>
              <c:f>'cit na publ'!$X$111</c:f>
              <c:strCache>
                <c:ptCount val="1"/>
                <c:pt idx="0">
                  <c:v>TUAD Trenčín</c:v>
                </c:pt>
              </c:strCache>
            </c:strRef>
          </c:tx>
          <c:spPr>
            <a:ln w="28575" cap="rnd">
              <a:solidFill>
                <a:srgbClr val="FF00FF"/>
              </a:solidFill>
              <a:round/>
            </a:ln>
            <a:effectLst/>
          </c:spPr>
          <c:marker>
            <c:symbol val="circle"/>
            <c:size val="5"/>
            <c:spPr>
              <a:solidFill>
                <a:srgbClr val="FF00FF"/>
              </a:solidFill>
              <a:ln w="9525">
                <a:solidFill>
                  <a:srgbClr val="FF00FF"/>
                </a:solidFill>
              </a:ln>
              <a:effectLst/>
            </c:spPr>
          </c:marker>
          <c:cat>
            <c:numRef>
              <c:f>'cit na publ'!$Y$108:$AC$108</c:f>
              <c:numCache>
                <c:formatCode>General</c:formatCode>
                <c:ptCount val="5"/>
                <c:pt idx="0">
                  <c:v>2011</c:v>
                </c:pt>
                <c:pt idx="1">
                  <c:v>2012</c:v>
                </c:pt>
                <c:pt idx="2">
                  <c:v>2013</c:v>
                </c:pt>
                <c:pt idx="3">
                  <c:v>2014</c:v>
                </c:pt>
                <c:pt idx="4">
                  <c:v>2015</c:v>
                </c:pt>
              </c:numCache>
            </c:numRef>
          </c:cat>
          <c:val>
            <c:numRef>
              <c:f>'cit na publ'!$Y$111:$AC$111</c:f>
              <c:numCache>
                <c:formatCode>General</c:formatCode>
                <c:ptCount val="5"/>
                <c:pt idx="0">
                  <c:v>4.71</c:v>
                </c:pt>
                <c:pt idx="1">
                  <c:v>3.81</c:v>
                </c:pt>
                <c:pt idx="2">
                  <c:v>1.55</c:v>
                </c:pt>
                <c:pt idx="3">
                  <c:v>0.35</c:v>
                </c:pt>
                <c:pt idx="4">
                  <c:v>0.43</c:v>
                </c:pt>
              </c:numCache>
            </c:numRef>
          </c:val>
          <c:smooth val="0"/>
        </c:ser>
        <c:ser>
          <c:idx val="3"/>
          <c:order val="3"/>
          <c:tx>
            <c:strRef>
              <c:f>'cit na publ'!$X$112</c:f>
              <c:strCache>
                <c:ptCount val="1"/>
                <c:pt idx="0">
                  <c:v>TU Zvolen</c:v>
                </c:pt>
              </c:strCache>
            </c:strRef>
          </c:tx>
          <c:spPr>
            <a:ln w="28575" cap="rnd">
              <a:solidFill>
                <a:srgbClr val="00B050"/>
              </a:solidFill>
              <a:round/>
            </a:ln>
            <a:effectLst/>
          </c:spPr>
          <c:marker>
            <c:symbol val="circle"/>
            <c:size val="5"/>
            <c:spPr>
              <a:solidFill>
                <a:srgbClr val="00B050"/>
              </a:solidFill>
              <a:ln w="9525">
                <a:solidFill>
                  <a:srgbClr val="00B050"/>
                </a:solidFill>
              </a:ln>
              <a:effectLst/>
            </c:spPr>
          </c:marker>
          <c:cat>
            <c:numRef>
              <c:f>'cit na publ'!$Y$108:$AC$108</c:f>
              <c:numCache>
                <c:formatCode>General</c:formatCode>
                <c:ptCount val="5"/>
                <c:pt idx="0">
                  <c:v>2011</c:v>
                </c:pt>
                <c:pt idx="1">
                  <c:v>2012</c:v>
                </c:pt>
                <c:pt idx="2">
                  <c:v>2013</c:v>
                </c:pt>
                <c:pt idx="3">
                  <c:v>2014</c:v>
                </c:pt>
                <c:pt idx="4">
                  <c:v>2015</c:v>
                </c:pt>
              </c:numCache>
            </c:numRef>
          </c:cat>
          <c:val>
            <c:numRef>
              <c:f>'cit na publ'!$Y$112:$AC$112</c:f>
              <c:numCache>
                <c:formatCode>General</c:formatCode>
                <c:ptCount val="5"/>
                <c:pt idx="0">
                  <c:v>4.5599999999999996</c:v>
                </c:pt>
                <c:pt idx="1">
                  <c:v>6.08</c:v>
                </c:pt>
                <c:pt idx="2">
                  <c:v>1.82</c:v>
                </c:pt>
                <c:pt idx="3">
                  <c:v>2.2200000000000002</c:v>
                </c:pt>
                <c:pt idx="4">
                  <c:v>0.52</c:v>
                </c:pt>
              </c:numCache>
            </c:numRef>
          </c:val>
          <c:smooth val="0"/>
        </c:ser>
        <c:ser>
          <c:idx val="4"/>
          <c:order val="4"/>
          <c:tx>
            <c:strRef>
              <c:f>'cit na publ'!$X$113</c:f>
              <c:strCache>
                <c:ptCount val="1"/>
                <c:pt idx="0">
                  <c:v>UVLF Košice</c:v>
                </c:pt>
              </c:strCache>
            </c:strRef>
          </c:tx>
          <c:spPr>
            <a:ln w="28575" cap="rnd">
              <a:solidFill>
                <a:schemeClr val="accent5"/>
              </a:solidFill>
              <a:round/>
            </a:ln>
            <a:effectLst/>
          </c:spPr>
          <c:marker>
            <c:symbol val="circle"/>
            <c:size val="5"/>
            <c:spPr>
              <a:solidFill>
                <a:schemeClr val="accent5"/>
              </a:solidFill>
              <a:ln w="9525">
                <a:solidFill>
                  <a:schemeClr val="accent5"/>
                </a:solidFill>
              </a:ln>
              <a:effectLst/>
            </c:spPr>
          </c:marker>
          <c:cat>
            <c:numRef>
              <c:f>'cit na publ'!$Y$108:$AC$108</c:f>
              <c:numCache>
                <c:formatCode>General</c:formatCode>
                <c:ptCount val="5"/>
                <c:pt idx="0">
                  <c:v>2011</c:v>
                </c:pt>
                <c:pt idx="1">
                  <c:v>2012</c:v>
                </c:pt>
                <c:pt idx="2">
                  <c:v>2013</c:v>
                </c:pt>
                <c:pt idx="3">
                  <c:v>2014</c:v>
                </c:pt>
                <c:pt idx="4">
                  <c:v>2015</c:v>
                </c:pt>
              </c:numCache>
            </c:numRef>
          </c:cat>
          <c:val>
            <c:numRef>
              <c:f>'cit na publ'!$Y$113:$AC$113</c:f>
              <c:numCache>
                <c:formatCode>General</c:formatCode>
                <c:ptCount val="5"/>
                <c:pt idx="0">
                  <c:v>4.42</c:v>
                </c:pt>
                <c:pt idx="1">
                  <c:v>3.61</c:v>
                </c:pt>
                <c:pt idx="2">
                  <c:v>2.95</c:v>
                </c:pt>
                <c:pt idx="3">
                  <c:v>1.55</c:v>
                </c:pt>
                <c:pt idx="4">
                  <c:v>0.44</c:v>
                </c:pt>
              </c:numCache>
            </c:numRef>
          </c:val>
          <c:smooth val="0"/>
        </c:ser>
        <c:ser>
          <c:idx val="5"/>
          <c:order val="5"/>
          <c:tx>
            <c:strRef>
              <c:f>'cit na publ'!$X$114</c:f>
              <c:strCache>
                <c:ptCount val="1"/>
                <c:pt idx="0">
                  <c:v>PU Prešov</c:v>
                </c:pt>
              </c:strCache>
            </c:strRef>
          </c:tx>
          <c:spPr>
            <a:ln w="28575" cap="rnd">
              <a:solidFill>
                <a:srgbClr val="9966FF"/>
              </a:solidFill>
              <a:round/>
            </a:ln>
            <a:effectLst/>
          </c:spPr>
          <c:marker>
            <c:symbol val="circle"/>
            <c:size val="5"/>
            <c:spPr>
              <a:solidFill>
                <a:srgbClr val="9966FF"/>
              </a:solidFill>
              <a:ln w="9525">
                <a:solidFill>
                  <a:srgbClr val="9966FF"/>
                </a:solidFill>
              </a:ln>
              <a:effectLst/>
            </c:spPr>
          </c:marker>
          <c:cat>
            <c:numRef>
              <c:f>'cit na publ'!$Y$108:$AC$108</c:f>
              <c:numCache>
                <c:formatCode>General</c:formatCode>
                <c:ptCount val="5"/>
                <c:pt idx="0">
                  <c:v>2011</c:v>
                </c:pt>
                <c:pt idx="1">
                  <c:v>2012</c:v>
                </c:pt>
                <c:pt idx="2">
                  <c:v>2013</c:v>
                </c:pt>
                <c:pt idx="3">
                  <c:v>2014</c:v>
                </c:pt>
                <c:pt idx="4">
                  <c:v>2015</c:v>
                </c:pt>
              </c:numCache>
            </c:numRef>
          </c:cat>
          <c:val>
            <c:numRef>
              <c:f>'cit na publ'!$Y$114:$AC$114</c:f>
              <c:numCache>
                <c:formatCode>General</c:formatCode>
                <c:ptCount val="5"/>
                <c:pt idx="0">
                  <c:v>3.17</c:v>
                </c:pt>
                <c:pt idx="1">
                  <c:v>1.1299999999999999</c:v>
                </c:pt>
                <c:pt idx="2">
                  <c:v>1.42</c:v>
                </c:pt>
                <c:pt idx="3">
                  <c:v>1</c:v>
                </c:pt>
                <c:pt idx="4">
                  <c:v>0.32</c:v>
                </c:pt>
              </c:numCache>
            </c:numRef>
          </c:val>
          <c:smooth val="0"/>
        </c:ser>
        <c:ser>
          <c:idx val="6"/>
          <c:order val="6"/>
          <c:tx>
            <c:strRef>
              <c:f>'cit na publ'!$X$115</c:f>
              <c:strCache>
                <c:ptCount val="1"/>
                <c:pt idx="0">
                  <c:v>TU Košice</c:v>
                </c:pt>
              </c:strCache>
            </c:strRef>
          </c:tx>
          <c:spPr>
            <a:ln w="28575" cap="rnd">
              <a:solidFill>
                <a:srgbClr val="0000FF"/>
              </a:solidFill>
              <a:round/>
            </a:ln>
            <a:effectLst/>
          </c:spPr>
          <c:marker>
            <c:symbol val="circle"/>
            <c:size val="5"/>
            <c:spPr>
              <a:solidFill>
                <a:srgbClr val="0000FF"/>
              </a:solidFill>
              <a:ln w="9525">
                <a:solidFill>
                  <a:srgbClr val="0000FF"/>
                </a:solidFill>
              </a:ln>
              <a:effectLst/>
            </c:spPr>
          </c:marker>
          <c:cat>
            <c:numRef>
              <c:f>'cit na publ'!$Y$108:$AC$108</c:f>
              <c:numCache>
                <c:formatCode>General</c:formatCode>
                <c:ptCount val="5"/>
                <c:pt idx="0">
                  <c:v>2011</c:v>
                </c:pt>
                <c:pt idx="1">
                  <c:v>2012</c:v>
                </c:pt>
                <c:pt idx="2">
                  <c:v>2013</c:v>
                </c:pt>
                <c:pt idx="3">
                  <c:v>2014</c:v>
                </c:pt>
                <c:pt idx="4">
                  <c:v>2015</c:v>
                </c:pt>
              </c:numCache>
            </c:numRef>
          </c:cat>
          <c:val>
            <c:numRef>
              <c:f>'cit na publ'!$Y$115:$AC$115</c:f>
              <c:numCache>
                <c:formatCode>General</c:formatCode>
                <c:ptCount val="5"/>
                <c:pt idx="0">
                  <c:v>2.27</c:v>
                </c:pt>
                <c:pt idx="1">
                  <c:v>2.25</c:v>
                </c:pt>
                <c:pt idx="2">
                  <c:v>1.47</c:v>
                </c:pt>
                <c:pt idx="3">
                  <c:v>0.53</c:v>
                </c:pt>
                <c:pt idx="4">
                  <c:v>0.28000000000000003</c:v>
                </c:pt>
              </c:numCache>
            </c:numRef>
          </c:val>
          <c:smooth val="0"/>
        </c:ser>
        <c:ser>
          <c:idx val="7"/>
          <c:order val="7"/>
          <c:tx>
            <c:strRef>
              <c:f>'cit na publ'!$X$116</c:f>
              <c:strCache>
                <c:ptCount val="1"/>
                <c:pt idx="0">
                  <c:v>ŽU Žilina</c:v>
                </c:pt>
              </c:strCache>
            </c:strRef>
          </c:tx>
          <c:spPr>
            <a:ln w="28575" cap="rnd">
              <a:solidFill>
                <a:srgbClr val="FF0066"/>
              </a:solidFill>
              <a:round/>
            </a:ln>
            <a:effectLst/>
          </c:spPr>
          <c:marker>
            <c:symbol val="circle"/>
            <c:size val="5"/>
            <c:spPr>
              <a:solidFill>
                <a:srgbClr val="FF0066"/>
              </a:solidFill>
              <a:ln w="9525">
                <a:solidFill>
                  <a:srgbClr val="FF0066"/>
                </a:solidFill>
              </a:ln>
              <a:effectLst/>
            </c:spPr>
          </c:marker>
          <c:cat>
            <c:numRef>
              <c:f>'cit na publ'!$Y$108:$AC$108</c:f>
              <c:numCache>
                <c:formatCode>General</c:formatCode>
                <c:ptCount val="5"/>
                <c:pt idx="0">
                  <c:v>2011</c:v>
                </c:pt>
                <c:pt idx="1">
                  <c:v>2012</c:v>
                </c:pt>
                <c:pt idx="2">
                  <c:v>2013</c:v>
                </c:pt>
                <c:pt idx="3">
                  <c:v>2014</c:v>
                </c:pt>
                <c:pt idx="4">
                  <c:v>2015</c:v>
                </c:pt>
              </c:numCache>
            </c:numRef>
          </c:cat>
          <c:val>
            <c:numRef>
              <c:f>'cit na publ'!$Y$116:$AC$116</c:f>
              <c:numCache>
                <c:formatCode>General</c:formatCode>
                <c:ptCount val="5"/>
                <c:pt idx="0">
                  <c:v>2.02</c:v>
                </c:pt>
                <c:pt idx="1">
                  <c:v>1.64</c:v>
                </c:pt>
                <c:pt idx="2">
                  <c:v>0.99</c:v>
                </c:pt>
                <c:pt idx="3">
                  <c:v>0.49</c:v>
                </c:pt>
                <c:pt idx="4">
                  <c:v>0.16</c:v>
                </c:pt>
              </c:numCache>
            </c:numRef>
          </c:val>
          <c:smooth val="0"/>
        </c:ser>
        <c:ser>
          <c:idx val="8"/>
          <c:order val="8"/>
          <c:tx>
            <c:strRef>
              <c:f>'cit na publ'!$X$117</c:f>
              <c:strCache>
                <c:ptCount val="1"/>
                <c:pt idx="0">
                  <c:v>UMB B. Bystrica</c:v>
                </c:pt>
              </c:strCache>
            </c:strRef>
          </c:tx>
          <c:spPr>
            <a:ln w="28575" cap="rnd">
              <a:solidFill>
                <a:srgbClr val="FF6600"/>
              </a:solidFill>
              <a:round/>
            </a:ln>
            <a:effectLst/>
          </c:spPr>
          <c:marker>
            <c:symbol val="circle"/>
            <c:size val="5"/>
            <c:spPr>
              <a:solidFill>
                <a:srgbClr val="FF6600"/>
              </a:solidFill>
              <a:ln w="9525">
                <a:solidFill>
                  <a:srgbClr val="FF6600"/>
                </a:solidFill>
              </a:ln>
              <a:effectLst/>
            </c:spPr>
          </c:marker>
          <c:cat>
            <c:numRef>
              <c:f>'cit na publ'!$Y$108:$AC$108</c:f>
              <c:numCache>
                <c:formatCode>General</c:formatCode>
                <c:ptCount val="5"/>
                <c:pt idx="0">
                  <c:v>2011</c:v>
                </c:pt>
                <c:pt idx="1">
                  <c:v>2012</c:v>
                </c:pt>
                <c:pt idx="2">
                  <c:v>2013</c:v>
                </c:pt>
                <c:pt idx="3">
                  <c:v>2014</c:v>
                </c:pt>
                <c:pt idx="4">
                  <c:v>2015</c:v>
                </c:pt>
              </c:numCache>
            </c:numRef>
          </c:cat>
          <c:val>
            <c:numRef>
              <c:f>'cit na publ'!$Y$117:$AC$117</c:f>
              <c:numCache>
                <c:formatCode>General</c:formatCode>
                <c:ptCount val="5"/>
                <c:pt idx="0">
                  <c:v>1.83</c:v>
                </c:pt>
                <c:pt idx="1">
                  <c:v>1.98</c:v>
                </c:pt>
                <c:pt idx="2">
                  <c:v>2.16</c:v>
                </c:pt>
                <c:pt idx="3">
                  <c:v>0.9</c:v>
                </c:pt>
                <c:pt idx="4">
                  <c:v>0.48</c:v>
                </c:pt>
              </c:numCache>
            </c:numRef>
          </c:val>
          <c:smooth val="0"/>
        </c:ser>
        <c:ser>
          <c:idx val="9"/>
          <c:order val="9"/>
          <c:tx>
            <c:strRef>
              <c:f>'cit na publ'!$X$118</c:f>
              <c:strCache>
                <c:ptCount val="1"/>
                <c:pt idx="0">
                  <c:v>EU Bratislava</c:v>
                </c:pt>
              </c:strCache>
            </c:strRef>
          </c:tx>
          <c:spPr>
            <a:ln w="28575" cap="rnd">
              <a:solidFill>
                <a:schemeClr val="accent4">
                  <a:lumMod val="60000"/>
                </a:schemeClr>
              </a:solidFill>
              <a:round/>
            </a:ln>
            <a:effectLst/>
          </c:spPr>
          <c:marker>
            <c:symbol val="circle"/>
            <c:size val="5"/>
            <c:spPr>
              <a:solidFill>
                <a:schemeClr val="accent4">
                  <a:lumMod val="60000"/>
                </a:schemeClr>
              </a:solidFill>
              <a:ln w="9525">
                <a:solidFill>
                  <a:schemeClr val="accent4">
                    <a:lumMod val="60000"/>
                  </a:schemeClr>
                </a:solidFill>
              </a:ln>
              <a:effectLst/>
            </c:spPr>
          </c:marker>
          <c:cat>
            <c:numRef>
              <c:f>'cit na publ'!$Y$108:$AC$108</c:f>
              <c:numCache>
                <c:formatCode>General</c:formatCode>
                <c:ptCount val="5"/>
                <c:pt idx="0">
                  <c:v>2011</c:v>
                </c:pt>
                <c:pt idx="1">
                  <c:v>2012</c:v>
                </c:pt>
                <c:pt idx="2">
                  <c:v>2013</c:v>
                </c:pt>
                <c:pt idx="3">
                  <c:v>2014</c:v>
                </c:pt>
                <c:pt idx="4">
                  <c:v>2015</c:v>
                </c:pt>
              </c:numCache>
            </c:numRef>
          </c:cat>
          <c:val>
            <c:numRef>
              <c:f>'cit na publ'!$Y$118:$AC$118</c:f>
              <c:numCache>
                <c:formatCode>General</c:formatCode>
                <c:ptCount val="5"/>
                <c:pt idx="0">
                  <c:v>0.69</c:v>
                </c:pt>
                <c:pt idx="1">
                  <c:v>0.75</c:v>
                </c:pt>
                <c:pt idx="2">
                  <c:v>0.45</c:v>
                </c:pt>
                <c:pt idx="3">
                  <c:v>0.23</c:v>
                </c:pt>
                <c:pt idx="4">
                  <c:v>0.16</c:v>
                </c:pt>
              </c:numCache>
            </c:numRef>
          </c:val>
          <c:smooth val="0"/>
        </c:ser>
        <c:dLbls>
          <c:showLegendKey val="0"/>
          <c:showVal val="0"/>
          <c:showCatName val="0"/>
          <c:showSerName val="0"/>
          <c:showPercent val="0"/>
          <c:showBubbleSize val="0"/>
        </c:dLbls>
        <c:marker val="1"/>
        <c:smooth val="0"/>
        <c:axId val="50689536"/>
        <c:axId val="50691456"/>
      </c:lineChart>
      <c:catAx>
        <c:axId val="506895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sk-SK"/>
          </a:p>
        </c:txPr>
        <c:crossAx val="50691456"/>
        <c:crosses val="autoZero"/>
        <c:auto val="1"/>
        <c:lblAlgn val="ctr"/>
        <c:lblOffset val="100"/>
        <c:noMultiLvlLbl val="0"/>
      </c:catAx>
      <c:valAx>
        <c:axId val="50691456"/>
        <c:scaling>
          <c:orientation val="minMax"/>
          <c:max val="10"/>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en-US">
                    <a:solidFill>
                      <a:sysClr val="windowText" lastClr="000000"/>
                    </a:solidFill>
                    <a:latin typeface="Times New Roman" panose="02020603050405020304" pitchFamily="18" charset="0"/>
                    <a:cs typeface="Times New Roman" panose="02020603050405020304" pitchFamily="18" charset="0"/>
                  </a:rPr>
                  <a:t>počet citácií na publikáciu</a:t>
                </a:r>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sk-SK"/>
          </a:p>
        </c:txPr>
        <c:crossAx val="50689536"/>
        <c:crosses val="autoZero"/>
        <c:crossBetween val="between"/>
      </c:valAx>
      <c:spPr>
        <a:noFill/>
        <a:ln>
          <a:noFill/>
        </a:ln>
        <a:effectLst/>
      </c:spPr>
    </c:plotArea>
    <c:legend>
      <c:legendPos val="r"/>
      <c:layout>
        <c:manualLayout>
          <c:xMode val="edge"/>
          <c:yMode val="edge"/>
          <c:x val="0.73901293027491888"/>
          <c:y val="4.4982772779320661E-2"/>
          <c:w val="0.23715164066711911"/>
          <c:h val="0.88327102575536964"/>
        </c:manualLayout>
      </c:layout>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sk-SK"/>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k-SK"/>
    </a:p>
  </c:txPr>
  <c:externalData r:id="rId1">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9.1530382763386028E-2"/>
          <c:y val="0.160725512970776"/>
          <c:w val="0.90682159608788826"/>
          <c:h val="0.5321554149993547"/>
        </c:manualLayout>
      </c:layout>
      <c:barChart>
        <c:barDir val="col"/>
        <c:grouping val="clustered"/>
        <c:varyColors val="0"/>
        <c:ser>
          <c:idx val="0"/>
          <c:order val="0"/>
          <c:tx>
            <c:strRef>
              <c:f>graf!$B$1</c:f>
              <c:strCache>
                <c:ptCount val="1"/>
                <c:pt idx="0">
                  <c:v>Prírodné vedy</c:v>
                </c:pt>
              </c:strCache>
            </c:strRef>
          </c:tx>
          <c:spPr>
            <a:solidFill>
              <a:srgbClr val="008000"/>
            </a:solidFill>
            <a:ln>
              <a:solidFill>
                <a:schemeClr val="tx1"/>
              </a:solidFill>
            </a:ln>
          </c:spPr>
          <c:invertIfNegative val="0"/>
          <c:cat>
            <c:strRef>
              <c:f>graf!$A$2:$A$17</c:f>
              <c:strCache>
                <c:ptCount val="16"/>
                <c:pt idx="0">
                  <c:v>EU Bratislava</c:v>
                </c:pt>
                <c:pt idx="1">
                  <c:v>KU Ružomberok</c:v>
                </c:pt>
                <c:pt idx="2">
                  <c:v>PU Prešov</c:v>
                </c:pt>
                <c:pt idx="3">
                  <c:v>SPU Nitra</c:v>
                </c:pt>
                <c:pt idx="4">
                  <c:v>STU Bratislava</c:v>
                </c:pt>
                <c:pt idx="5">
                  <c:v>TU Košice</c:v>
                </c:pt>
                <c:pt idx="6">
                  <c:v>TU Zvolen</c:v>
                </c:pt>
                <c:pt idx="7">
                  <c:v>TUAD Trenčín</c:v>
                </c:pt>
                <c:pt idx="8">
                  <c:v>TvU Trnava</c:v>
                </c:pt>
                <c:pt idx="9">
                  <c:v>UCM Trnava</c:v>
                </c:pt>
                <c:pt idx="10">
                  <c:v>UK Bratislava</c:v>
                </c:pt>
                <c:pt idx="11">
                  <c:v>UKF Nitra</c:v>
                </c:pt>
                <c:pt idx="12">
                  <c:v>UMB B. Bystrica</c:v>
                </c:pt>
                <c:pt idx="13">
                  <c:v>UPJŠ Košice</c:v>
                </c:pt>
                <c:pt idx="14">
                  <c:v>UVLF Košice</c:v>
                </c:pt>
                <c:pt idx="15">
                  <c:v>ŽU Žilina</c:v>
                </c:pt>
              </c:strCache>
            </c:strRef>
          </c:cat>
          <c:val>
            <c:numRef>
              <c:f>graf!$B$2:$B$17</c:f>
              <c:numCache>
                <c:formatCode>0.00</c:formatCode>
                <c:ptCount val="16"/>
                <c:pt idx="1">
                  <c:v>0.59</c:v>
                </c:pt>
                <c:pt idx="2">
                  <c:v>0.65000000000000013</c:v>
                </c:pt>
                <c:pt idx="3">
                  <c:v>0.71000000000000008</c:v>
                </c:pt>
                <c:pt idx="4">
                  <c:v>0.69000000000000006</c:v>
                </c:pt>
                <c:pt idx="5">
                  <c:v>0.55000000000000004</c:v>
                </c:pt>
                <c:pt idx="6">
                  <c:v>0.54</c:v>
                </c:pt>
                <c:pt idx="7">
                  <c:v>0.42000000000000004</c:v>
                </c:pt>
                <c:pt idx="8">
                  <c:v>0.7400000000000001</c:v>
                </c:pt>
                <c:pt idx="9">
                  <c:v>0.73000000000000009</c:v>
                </c:pt>
                <c:pt idx="10">
                  <c:v>1.4</c:v>
                </c:pt>
                <c:pt idx="11">
                  <c:v>0.76000000000000012</c:v>
                </c:pt>
                <c:pt idx="12">
                  <c:v>0.47000000000000003</c:v>
                </c:pt>
                <c:pt idx="13">
                  <c:v>1.0900000000000001</c:v>
                </c:pt>
                <c:pt idx="14">
                  <c:v>0.38000000000000006</c:v>
                </c:pt>
                <c:pt idx="15">
                  <c:v>0.58000000000000007</c:v>
                </c:pt>
              </c:numCache>
            </c:numRef>
          </c:val>
        </c:ser>
        <c:ser>
          <c:idx val="1"/>
          <c:order val="1"/>
          <c:tx>
            <c:strRef>
              <c:f>graf!$C$1</c:f>
              <c:strCache>
                <c:ptCount val="1"/>
                <c:pt idx="0">
                  <c:v>Technické vedy</c:v>
                </c:pt>
              </c:strCache>
            </c:strRef>
          </c:tx>
          <c:spPr>
            <a:solidFill>
              <a:srgbClr val="00B0F0"/>
            </a:solidFill>
            <a:ln>
              <a:solidFill>
                <a:prstClr val="black"/>
              </a:solidFill>
            </a:ln>
          </c:spPr>
          <c:invertIfNegative val="0"/>
          <c:cat>
            <c:strRef>
              <c:f>graf!$A$2:$A$17</c:f>
              <c:strCache>
                <c:ptCount val="16"/>
                <c:pt idx="0">
                  <c:v>EU Bratislava</c:v>
                </c:pt>
                <c:pt idx="1">
                  <c:v>KU Ružomberok</c:v>
                </c:pt>
                <c:pt idx="2">
                  <c:v>PU Prešov</c:v>
                </c:pt>
                <c:pt idx="3">
                  <c:v>SPU Nitra</c:v>
                </c:pt>
                <c:pt idx="4">
                  <c:v>STU Bratislava</c:v>
                </c:pt>
                <c:pt idx="5">
                  <c:v>TU Košice</c:v>
                </c:pt>
                <c:pt idx="6">
                  <c:v>TU Zvolen</c:v>
                </c:pt>
                <c:pt idx="7">
                  <c:v>TUAD Trenčín</c:v>
                </c:pt>
                <c:pt idx="8">
                  <c:v>TvU Trnava</c:v>
                </c:pt>
                <c:pt idx="9">
                  <c:v>UCM Trnava</c:v>
                </c:pt>
                <c:pt idx="10">
                  <c:v>UK Bratislava</c:v>
                </c:pt>
                <c:pt idx="11">
                  <c:v>UKF Nitra</c:v>
                </c:pt>
                <c:pt idx="12">
                  <c:v>UMB B. Bystrica</c:v>
                </c:pt>
                <c:pt idx="13">
                  <c:v>UPJŠ Košice</c:v>
                </c:pt>
                <c:pt idx="14">
                  <c:v>UVLF Košice</c:v>
                </c:pt>
                <c:pt idx="15">
                  <c:v>ŽU Žilina</c:v>
                </c:pt>
              </c:strCache>
            </c:strRef>
          </c:cat>
          <c:val>
            <c:numRef>
              <c:f>graf!$C$2:$C$17</c:f>
              <c:numCache>
                <c:formatCode>General</c:formatCode>
                <c:ptCount val="16"/>
                <c:pt idx="3">
                  <c:v>0.45</c:v>
                </c:pt>
                <c:pt idx="4">
                  <c:v>0.64000000000000012</c:v>
                </c:pt>
                <c:pt idx="5">
                  <c:v>1.07</c:v>
                </c:pt>
                <c:pt idx="6">
                  <c:v>0.33000000000000007</c:v>
                </c:pt>
                <c:pt idx="7">
                  <c:v>0.52</c:v>
                </c:pt>
                <c:pt idx="10">
                  <c:v>0.82000000000000006</c:v>
                </c:pt>
                <c:pt idx="11">
                  <c:v>0.75000000000000011</c:v>
                </c:pt>
                <c:pt idx="13">
                  <c:v>0.78</c:v>
                </c:pt>
                <c:pt idx="15">
                  <c:v>0.72000000000000008</c:v>
                </c:pt>
              </c:numCache>
            </c:numRef>
          </c:val>
        </c:ser>
        <c:ser>
          <c:idx val="2"/>
          <c:order val="2"/>
          <c:tx>
            <c:strRef>
              <c:f>graf!$D$1</c:f>
              <c:strCache>
                <c:ptCount val="1"/>
                <c:pt idx="0">
                  <c:v>Lekárske vedy </c:v>
                </c:pt>
              </c:strCache>
            </c:strRef>
          </c:tx>
          <c:spPr>
            <a:solidFill>
              <a:srgbClr val="FF00FF"/>
            </a:solidFill>
            <a:ln>
              <a:solidFill>
                <a:prstClr val="black"/>
              </a:solidFill>
            </a:ln>
          </c:spPr>
          <c:invertIfNegative val="0"/>
          <c:cat>
            <c:strRef>
              <c:f>graf!$A$2:$A$17</c:f>
              <c:strCache>
                <c:ptCount val="16"/>
                <c:pt idx="0">
                  <c:v>EU Bratislava</c:v>
                </c:pt>
                <c:pt idx="1">
                  <c:v>KU Ružomberok</c:v>
                </c:pt>
                <c:pt idx="2">
                  <c:v>PU Prešov</c:v>
                </c:pt>
                <c:pt idx="3">
                  <c:v>SPU Nitra</c:v>
                </c:pt>
                <c:pt idx="4">
                  <c:v>STU Bratislava</c:v>
                </c:pt>
                <c:pt idx="5">
                  <c:v>TU Košice</c:v>
                </c:pt>
                <c:pt idx="6">
                  <c:v>TU Zvolen</c:v>
                </c:pt>
                <c:pt idx="7">
                  <c:v>TUAD Trenčín</c:v>
                </c:pt>
                <c:pt idx="8">
                  <c:v>TvU Trnava</c:v>
                </c:pt>
                <c:pt idx="9">
                  <c:v>UCM Trnava</c:v>
                </c:pt>
                <c:pt idx="10">
                  <c:v>UK Bratislava</c:v>
                </c:pt>
                <c:pt idx="11">
                  <c:v>UKF Nitra</c:v>
                </c:pt>
                <c:pt idx="12">
                  <c:v>UMB B. Bystrica</c:v>
                </c:pt>
                <c:pt idx="13">
                  <c:v>UPJŠ Košice</c:v>
                </c:pt>
                <c:pt idx="14">
                  <c:v>UVLF Košice</c:v>
                </c:pt>
                <c:pt idx="15">
                  <c:v>ŽU Žilina</c:v>
                </c:pt>
              </c:strCache>
            </c:strRef>
          </c:cat>
          <c:val>
            <c:numRef>
              <c:f>graf!$D$2:$D$17</c:f>
              <c:numCache>
                <c:formatCode>General</c:formatCode>
                <c:ptCount val="16"/>
                <c:pt idx="1">
                  <c:v>2.9499999999999997</c:v>
                </c:pt>
                <c:pt idx="2">
                  <c:v>0.56000000000000005</c:v>
                </c:pt>
                <c:pt idx="3">
                  <c:v>0.6100000000000001</c:v>
                </c:pt>
                <c:pt idx="4" formatCode="0.00">
                  <c:v>1.1000000000000001</c:v>
                </c:pt>
                <c:pt idx="5">
                  <c:v>0.91</c:v>
                </c:pt>
                <c:pt idx="8">
                  <c:v>8.42</c:v>
                </c:pt>
                <c:pt idx="10">
                  <c:v>0.79</c:v>
                </c:pt>
                <c:pt idx="11">
                  <c:v>1.28</c:v>
                </c:pt>
                <c:pt idx="13">
                  <c:v>0.92</c:v>
                </c:pt>
                <c:pt idx="14">
                  <c:v>0.58000000000000007</c:v>
                </c:pt>
              </c:numCache>
            </c:numRef>
          </c:val>
        </c:ser>
        <c:ser>
          <c:idx val="3"/>
          <c:order val="3"/>
          <c:tx>
            <c:strRef>
              <c:f>graf!$E$1</c:f>
              <c:strCache>
                <c:ptCount val="1"/>
                <c:pt idx="0">
                  <c:v>Poľnohospodárske vedy</c:v>
                </c:pt>
              </c:strCache>
            </c:strRef>
          </c:tx>
          <c:spPr>
            <a:solidFill>
              <a:srgbClr val="FFC000"/>
            </a:solidFill>
            <a:ln>
              <a:solidFill>
                <a:prstClr val="black"/>
              </a:solidFill>
            </a:ln>
          </c:spPr>
          <c:invertIfNegative val="0"/>
          <c:cat>
            <c:strRef>
              <c:f>graf!$A$2:$A$17</c:f>
              <c:strCache>
                <c:ptCount val="16"/>
                <c:pt idx="0">
                  <c:v>EU Bratislava</c:v>
                </c:pt>
                <c:pt idx="1">
                  <c:v>KU Ružomberok</c:v>
                </c:pt>
                <c:pt idx="2">
                  <c:v>PU Prešov</c:v>
                </c:pt>
                <c:pt idx="3">
                  <c:v>SPU Nitra</c:v>
                </c:pt>
                <c:pt idx="4">
                  <c:v>STU Bratislava</c:v>
                </c:pt>
                <c:pt idx="5">
                  <c:v>TU Košice</c:v>
                </c:pt>
                <c:pt idx="6">
                  <c:v>TU Zvolen</c:v>
                </c:pt>
                <c:pt idx="7">
                  <c:v>TUAD Trenčín</c:v>
                </c:pt>
                <c:pt idx="8">
                  <c:v>TvU Trnava</c:v>
                </c:pt>
                <c:pt idx="9">
                  <c:v>UCM Trnava</c:v>
                </c:pt>
                <c:pt idx="10">
                  <c:v>UK Bratislava</c:v>
                </c:pt>
                <c:pt idx="11">
                  <c:v>UKF Nitra</c:v>
                </c:pt>
                <c:pt idx="12">
                  <c:v>UMB B. Bystrica</c:v>
                </c:pt>
                <c:pt idx="13">
                  <c:v>UPJŠ Košice</c:v>
                </c:pt>
                <c:pt idx="14">
                  <c:v>UVLF Košice</c:v>
                </c:pt>
                <c:pt idx="15">
                  <c:v>ŽU Žilina</c:v>
                </c:pt>
              </c:strCache>
            </c:strRef>
          </c:cat>
          <c:val>
            <c:numRef>
              <c:f>graf!$E$2:$E$17</c:f>
              <c:numCache>
                <c:formatCode>General</c:formatCode>
                <c:ptCount val="16"/>
                <c:pt idx="2" formatCode="0.00">
                  <c:v>1.53</c:v>
                </c:pt>
                <c:pt idx="3" formatCode="0.00">
                  <c:v>0.46</c:v>
                </c:pt>
                <c:pt idx="4" formatCode="0.00">
                  <c:v>0.72000000000000008</c:v>
                </c:pt>
                <c:pt idx="6" formatCode="0.00">
                  <c:v>0.85000000000000009</c:v>
                </c:pt>
                <c:pt idx="10" formatCode="0.00">
                  <c:v>0.8</c:v>
                </c:pt>
                <c:pt idx="11" formatCode="0.00">
                  <c:v>0.70000000000000007</c:v>
                </c:pt>
                <c:pt idx="13" formatCode="0.00">
                  <c:v>0.69000000000000006</c:v>
                </c:pt>
                <c:pt idx="14" formatCode="0.00">
                  <c:v>0.45</c:v>
                </c:pt>
              </c:numCache>
            </c:numRef>
          </c:val>
        </c:ser>
        <c:ser>
          <c:idx val="4"/>
          <c:order val="4"/>
          <c:tx>
            <c:strRef>
              <c:f>graf!$F$1</c:f>
              <c:strCache>
                <c:ptCount val="1"/>
                <c:pt idx="0">
                  <c:v>Spoločenské vedy</c:v>
                </c:pt>
              </c:strCache>
            </c:strRef>
          </c:tx>
          <c:spPr>
            <a:solidFill>
              <a:srgbClr val="9933FF"/>
            </a:solidFill>
            <a:ln>
              <a:solidFill>
                <a:prstClr val="black"/>
              </a:solidFill>
            </a:ln>
          </c:spPr>
          <c:invertIfNegative val="0"/>
          <c:cat>
            <c:strRef>
              <c:f>graf!$A$2:$A$17</c:f>
              <c:strCache>
                <c:ptCount val="16"/>
                <c:pt idx="0">
                  <c:v>EU Bratislava</c:v>
                </c:pt>
                <c:pt idx="1">
                  <c:v>KU Ružomberok</c:v>
                </c:pt>
                <c:pt idx="2">
                  <c:v>PU Prešov</c:v>
                </c:pt>
                <c:pt idx="3">
                  <c:v>SPU Nitra</c:v>
                </c:pt>
                <c:pt idx="4">
                  <c:v>STU Bratislava</c:v>
                </c:pt>
                <c:pt idx="5">
                  <c:v>TU Košice</c:v>
                </c:pt>
                <c:pt idx="6">
                  <c:v>TU Zvolen</c:v>
                </c:pt>
                <c:pt idx="7">
                  <c:v>TUAD Trenčín</c:v>
                </c:pt>
                <c:pt idx="8">
                  <c:v>TvU Trnava</c:v>
                </c:pt>
                <c:pt idx="9">
                  <c:v>UCM Trnava</c:v>
                </c:pt>
                <c:pt idx="10">
                  <c:v>UK Bratislava</c:v>
                </c:pt>
                <c:pt idx="11">
                  <c:v>UKF Nitra</c:v>
                </c:pt>
                <c:pt idx="12">
                  <c:v>UMB B. Bystrica</c:v>
                </c:pt>
                <c:pt idx="13">
                  <c:v>UPJŠ Košice</c:v>
                </c:pt>
                <c:pt idx="14">
                  <c:v>UVLF Košice</c:v>
                </c:pt>
                <c:pt idx="15">
                  <c:v>ŽU Žilina</c:v>
                </c:pt>
              </c:strCache>
            </c:strRef>
          </c:cat>
          <c:val>
            <c:numRef>
              <c:f>graf!$F$2:$F$17</c:f>
              <c:numCache>
                <c:formatCode>General</c:formatCode>
                <c:ptCount val="16"/>
                <c:pt idx="0" formatCode="0.00">
                  <c:v>0.69000000000000006</c:v>
                </c:pt>
                <c:pt idx="2" formatCode="0.00">
                  <c:v>1</c:v>
                </c:pt>
                <c:pt idx="3" formatCode="0.00">
                  <c:v>1.1399999999999997</c:v>
                </c:pt>
                <c:pt idx="4" formatCode="0.00">
                  <c:v>0.82000000000000006</c:v>
                </c:pt>
                <c:pt idx="5" formatCode="0.00">
                  <c:v>2.6</c:v>
                </c:pt>
                <c:pt idx="6" formatCode="0.00">
                  <c:v>4.68</c:v>
                </c:pt>
                <c:pt idx="8" formatCode="0.00">
                  <c:v>0.97000000000000008</c:v>
                </c:pt>
                <c:pt idx="10" formatCode="0.00">
                  <c:v>0.83000000000000007</c:v>
                </c:pt>
                <c:pt idx="12" formatCode="0.00">
                  <c:v>0.66000000000000014</c:v>
                </c:pt>
                <c:pt idx="13" formatCode="0.00">
                  <c:v>0.58000000000000007</c:v>
                </c:pt>
              </c:numCache>
            </c:numRef>
          </c:val>
        </c:ser>
        <c:ser>
          <c:idx val="5"/>
          <c:order val="5"/>
          <c:tx>
            <c:strRef>
              <c:f>graf!$G$1</c:f>
              <c:strCache>
                <c:ptCount val="1"/>
                <c:pt idx="0">
                  <c:v>Humanitné vedy</c:v>
                </c:pt>
              </c:strCache>
            </c:strRef>
          </c:tx>
          <c:spPr>
            <a:solidFill>
              <a:srgbClr val="FF3300"/>
            </a:solidFill>
            <a:ln>
              <a:solidFill>
                <a:prstClr val="black"/>
              </a:solidFill>
            </a:ln>
          </c:spPr>
          <c:invertIfNegative val="0"/>
          <c:cat>
            <c:strRef>
              <c:f>graf!$A$2:$A$17</c:f>
              <c:strCache>
                <c:ptCount val="16"/>
                <c:pt idx="0">
                  <c:v>EU Bratislava</c:v>
                </c:pt>
                <c:pt idx="1">
                  <c:v>KU Ružomberok</c:v>
                </c:pt>
                <c:pt idx="2">
                  <c:v>PU Prešov</c:v>
                </c:pt>
                <c:pt idx="3">
                  <c:v>SPU Nitra</c:v>
                </c:pt>
                <c:pt idx="4">
                  <c:v>STU Bratislava</c:v>
                </c:pt>
                <c:pt idx="5">
                  <c:v>TU Košice</c:v>
                </c:pt>
                <c:pt idx="6">
                  <c:v>TU Zvolen</c:v>
                </c:pt>
                <c:pt idx="7">
                  <c:v>TUAD Trenčín</c:v>
                </c:pt>
                <c:pt idx="8">
                  <c:v>TvU Trnava</c:v>
                </c:pt>
                <c:pt idx="9">
                  <c:v>UCM Trnava</c:v>
                </c:pt>
                <c:pt idx="10">
                  <c:v>UK Bratislava</c:v>
                </c:pt>
                <c:pt idx="11">
                  <c:v>UKF Nitra</c:v>
                </c:pt>
                <c:pt idx="12">
                  <c:v>UMB B. Bystrica</c:v>
                </c:pt>
                <c:pt idx="13">
                  <c:v>UPJŠ Košice</c:v>
                </c:pt>
                <c:pt idx="14">
                  <c:v>UVLF Košice</c:v>
                </c:pt>
                <c:pt idx="15">
                  <c:v>ŽU Žilina</c:v>
                </c:pt>
              </c:strCache>
            </c:strRef>
          </c:cat>
          <c:val>
            <c:numRef>
              <c:f>graf!$G$2:$G$17</c:f>
              <c:numCache>
                <c:formatCode>General</c:formatCode>
                <c:ptCount val="16"/>
                <c:pt idx="10">
                  <c:v>1.1599999999999997</c:v>
                </c:pt>
                <c:pt idx="11" formatCode="0.00">
                  <c:v>0.9</c:v>
                </c:pt>
              </c:numCache>
            </c:numRef>
          </c:val>
        </c:ser>
        <c:dLbls>
          <c:showLegendKey val="0"/>
          <c:showVal val="0"/>
          <c:showCatName val="0"/>
          <c:showSerName val="0"/>
          <c:showPercent val="0"/>
          <c:showBubbleSize val="0"/>
        </c:dLbls>
        <c:gapWidth val="102"/>
        <c:axId val="50717824"/>
        <c:axId val="50719360"/>
      </c:barChart>
      <c:catAx>
        <c:axId val="50717824"/>
        <c:scaling>
          <c:orientation val="minMax"/>
        </c:scaling>
        <c:delete val="0"/>
        <c:axPos val="b"/>
        <c:majorTickMark val="out"/>
        <c:minorTickMark val="none"/>
        <c:tickLblPos val="nextTo"/>
        <c:spPr>
          <a:ln>
            <a:solidFill>
              <a:schemeClr val="tx1"/>
            </a:solidFill>
          </a:ln>
        </c:spPr>
        <c:txPr>
          <a:bodyPr rot="-5400000" vert="horz"/>
          <a:lstStyle/>
          <a:p>
            <a:pPr>
              <a:defRPr sz="1000">
                <a:solidFill>
                  <a:sysClr val="windowText" lastClr="000000"/>
                </a:solidFill>
                <a:latin typeface="Times New Roman" pitchFamily="18" charset="0"/>
                <a:cs typeface="Times New Roman" pitchFamily="18" charset="0"/>
              </a:defRPr>
            </a:pPr>
            <a:endParaRPr lang="sk-SK"/>
          </a:p>
        </c:txPr>
        <c:crossAx val="50719360"/>
        <c:crosses val="autoZero"/>
        <c:auto val="1"/>
        <c:lblAlgn val="ctr"/>
        <c:lblOffset val="100"/>
        <c:noMultiLvlLbl val="0"/>
      </c:catAx>
      <c:valAx>
        <c:axId val="50719360"/>
        <c:scaling>
          <c:orientation val="minMax"/>
          <c:max val="2"/>
          <c:min val="0"/>
        </c:scaling>
        <c:delete val="0"/>
        <c:axPos val="l"/>
        <c:majorGridlines/>
        <c:numFmt formatCode="0.00" sourceLinked="1"/>
        <c:majorTickMark val="out"/>
        <c:minorTickMark val="none"/>
        <c:tickLblPos val="nextTo"/>
        <c:txPr>
          <a:bodyPr/>
          <a:lstStyle/>
          <a:p>
            <a:pPr>
              <a:defRPr sz="1000" b="0">
                <a:solidFill>
                  <a:sysClr val="windowText" lastClr="000000"/>
                </a:solidFill>
              </a:defRPr>
            </a:pPr>
            <a:endParaRPr lang="sk-SK"/>
          </a:p>
        </c:txPr>
        <c:crossAx val="50717824"/>
        <c:crosses val="autoZero"/>
        <c:crossBetween val="between"/>
        <c:majorUnit val="0.5"/>
      </c:valAx>
    </c:plotArea>
    <c:legend>
      <c:legendPos val="r"/>
      <c:layout>
        <c:manualLayout>
          <c:xMode val="edge"/>
          <c:yMode val="edge"/>
          <c:x val="7.1832940985469634E-2"/>
          <c:y val="3.5497611978830536E-2"/>
          <c:w val="0.89886192061043924"/>
          <c:h val="0.10738469856173893"/>
        </c:manualLayout>
      </c:layout>
      <c:overlay val="0"/>
      <c:txPr>
        <a:bodyPr/>
        <a:lstStyle/>
        <a:p>
          <a:pPr>
            <a:defRPr sz="1000"/>
          </a:pPr>
          <a:endParaRPr lang="sk-SK"/>
        </a:p>
      </c:txPr>
    </c:legend>
    <c:plotVisOnly val="1"/>
    <c:dispBlanksAs val="gap"/>
    <c:showDLblsOverMax val="0"/>
  </c:chart>
  <c:txPr>
    <a:bodyPr/>
    <a:lstStyle/>
    <a:p>
      <a:pPr>
        <a:defRPr sz="1200">
          <a:solidFill>
            <a:sysClr val="windowText" lastClr="000000"/>
          </a:solidFill>
          <a:latin typeface="Times New Roman" pitchFamily="18" charset="0"/>
          <a:cs typeface="Times New Roman" pitchFamily="18" charset="0"/>
        </a:defRPr>
      </a:pPr>
      <a:endParaRPr lang="sk-SK"/>
    </a:p>
  </c:txPr>
  <c:externalData r:id="rId1">
    <c:autoUpdate val="0"/>
  </c:externalData>
  <c:userShapes r:id="rId2"/>
</c:chartSpace>
</file>

<file path=word/drawings/drawing1.xml><?xml version="1.0" encoding="utf-8"?>
<c:userShapes xmlns:c="http://schemas.openxmlformats.org/drawingml/2006/chart">
  <cdr:relSizeAnchor xmlns:cdr="http://schemas.openxmlformats.org/drawingml/2006/chartDrawing">
    <cdr:from>
      <cdr:x>0.07403</cdr:x>
      <cdr:y>0.44032</cdr:y>
    </cdr:from>
    <cdr:to>
      <cdr:x>0.99115</cdr:x>
      <cdr:y>0.44196</cdr:y>
    </cdr:to>
    <cdr:sp macro="" textlink="">
      <cdr:nvSpPr>
        <cdr:cNvPr id="3" name="Rovná spojnica 2"/>
        <cdr:cNvSpPr/>
      </cdr:nvSpPr>
      <cdr:spPr>
        <a:xfrm xmlns:a="http://schemas.openxmlformats.org/drawingml/2006/main" flipV="1">
          <a:off x="442669" y="1756833"/>
          <a:ext cx="5483999" cy="6550"/>
        </a:xfrm>
        <a:prstGeom xmlns:a="http://schemas.openxmlformats.org/drawingml/2006/main" prst="line">
          <a:avLst/>
        </a:prstGeom>
        <a:ln xmlns:a="http://schemas.openxmlformats.org/drawingml/2006/main" w="25400">
          <a:solidFill>
            <a:schemeClr val="tx1"/>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txBody>
        <a:bodyPr xmlns:a="http://schemas.openxmlformats.org/drawingml/2006/main" vertOverflow="clip"/>
        <a:lstStyle xmlns:a="http://schemas.openxmlformats.org/drawingml/2006/main"/>
        <a:p xmlns:a="http://schemas.openxmlformats.org/drawingml/2006/main">
          <a:endParaRPr lang="sk-SK"/>
        </a:p>
      </cdr:txBody>
    </cdr:sp>
  </cdr:relSizeAnchor>
  <cdr:relSizeAnchor xmlns:cdr="http://schemas.openxmlformats.org/drawingml/2006/chartDrawing">
    <cdr:from>
      <cdr:x>0.18303</cdr:x>
      <cdr:y>0.21076</cdr:y>
    </cdr:from>
    <cdr:to>
      <cdr:x>0.26759</cdr:x>
      <cdr:y>0.26919</cdr:y>
    </cdr:to>
    <cdr:sp macro="" textlink="">
      <cdr:nvSpPr>
        <cdr:cNvPr id="2" name="Blok textu 1"/>
        <cdr:cNvSpPr txBox="1"/>
      </cdr:nvSpPr>
      <cdr:spPr>
        <a:xfrm xmlns:a="http://schemas.openxmlformats.org/drawingml/2006/main">
          <a:off x="1015340" y="599704"/>
          <a:ext cx="469075" cy="166254"/>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sk-SK" sz="1100"/>
        </a:p>
      </cdr:txBody>
    </cdr:sp>
  </cdr:relSizeAnchor>
</c:userShapes>
</file>

<file path=word/theme/theme1.xml><?xml version="1.0" encoding="utf-8"?>
<a:theme xmlns:a="http://schemas.openxmlformats.org/drawingml/2006/main" name="Motív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documentManagement>
    <_dlc_DocId xmlns="e60a29af-d413-48d4-bd90-fe9d2a897e4b">WKX3UHSAJ2R6-2-741243</_dlc_DocId>
    <_dlc_DocIdUrl xmlns="e60a29af-d413-48d4-bd90-fe9d2a897e4b">
      <Url>https://ovdmasv601/sites/DMS/_layouts/15/DocIdRedir.aspx?ID=WKX3UHSAJ2R6-2-741243</Url>
      <Description>WKX3UHSAJ2R6-2-741243</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Dokument" ma:contentTypeID="0x0101006C0C8C3C1E3DCC44BECE3792677AD011" ma:contentTypeVersion="0" ma:contentTypeDescription="Umožňuje vytvoriť nový dokument." ma:contentTypeScope="" ma:versionID="85fc4bdbf09a6aa5742b4e3db9523750">
  <xsd:schema xmlns:xsd="http://www.w3.org/2001/XMLSchema" xmlns:xs="http://www.w3.org/2001/XMLSchema" xmlns:p="http://schemas.microsoft.com/office/2006/metadata/properties" xmlns:ns2="e60a29af-d413-48d4-bd90-fe9d2a897e4b" targetNamespace="http://schemas.microsoft.com/office/2006/metadata/properties" ma:root="true" ma:fieldsID="d088e84141cffc04886a2632a8c86973" ns2:_="">
    <xsd:import namespace="e60a29af-d413-48d4-bd90-fe9d2a897e4b"/>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60a29af-d413-48d4-bd90-fe9d2a897e4b" elementFormDefault="qualified">
    <xsd:import namespace="http://schemas.microsoft.com/office/2006/documentManagement/types"/>
    <xsd:import namespace="http://schemas.microsoft.com/office/infopath/2007/PartnerControls"/>
    <xsd:element name="_dlc_DocId" ma:index="8" nillable="true" ma:displayName="Hodnota identifikátora dokumentu" ma:description="Hodnota identifikátora dokumentu priradená k tejto položke." ma:internalName="_dlc_DocId" ma:readOnly="true">
      <xsd:simpleType>
        <xsd:restriction base="dms:Text"/>
      </xsd:simpleType>
    </xsd:element>
    <xsd:element name="_dlc_DocIdUrl" ma:index="9" nillable="true" ma:displayName="Identifikátor dokumentu" ma:description="Trvalé prepojenie na tento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9DDF33D-84D0-4A47-9CC5-91C84FC7CFEA}"/>
</file>

<file path=customXml/itemProps2.xml><?xml version="1.0" encoding="utf-8"?>
<ds:datastoreItem xmlns:ds="http://schemas.openxmlformats.org/officeDocument/2006/customXml" ds:itemID="{07C48351-3252-4E5A-9879-AF4FD462D094}"/>
</file>

<file path=customXml/itemProps3.xml><?xml version="1.0" encoding="utf-8"?>
<ds:datastoreItem xmlns:ds="http://schemas.openxmlformats.org/officeDocument/2006/customXml" ds:itemID="{999BD3D1-E85E-447C-B46D-8B27CFDDB64D}"/>
</file>

<file path=customXml/itemProps4.xml><?xml version="1.0" encoding="utf-8"?>
<ds:datastoreItem xmlns:ds="http://schemas.openxmlformats.org/officeDocument/2006/customXml" ds:itemID="{93A802FC-4D11-450A-8146-282173D12BFF}"/>
</file>

<file path=customXml/itemProps5.xml><?xml version="1.0" encoding="utf-8"?>
<ds:datastoreItem xmlns:ds="http://schemas.openxmlformats.org/officeDocument/2006/customXml" ds:itemID="{F1468852-670F-4372-89BC-139951683105}"/>
</file>

<file path=docProps/app.xml><?xml version="1.0" encoding="utf-8"?>
<Properties xmlns="http://schemas.openxmlformats.org/officeDocument/2006/extended-properties" xmlns:vt="http://schemas.openxmlformats.org/officeDocument/2006/docPropsVTypes">
  <Template>Normal</Template>
  <TotalTime>1101</TotalTime>
  <Pages>1</Pages>
  <Words>13771</Words>
  <Characters>78499</Characters>
  <Application>Microsoft Office Word</Application>
  <DocSecurity>0</DocSecurity>
  <Lines>654</Lines>
  <Paragraphs>184</Paragraphs>
  <ScaleCrop>false</ScaleCrop>
  <HeadingPairs>
    <vt:vector size="2" baseType="variant">
      <vt:variant>
        <vt:lpstr>Názov</vt:lpstr>
      </vt:variant>
      <vt:variant>
        <vt:i4>1</vt:i4>
      </vt:variant>
    </vt:vector>
  </HeadingPairs>
  <TitlesOfParts>
    <vt:vector size="1" baseType="lpstr">
      <vt:lpstr>Ministerstvo školstva Slovenskej republiky</vt:lpstr>
    </vt:vector>
  </TitlesOfParts>
  <Company>MŠSR</Company>
  <LinksUpToDate>false</LinksUpToDate>
  <CharactersWithSpaces>92086</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Ministerstvo školstva Slovenskej republiky</dc:title>
  <dc:creator>jozef.jurkovic</dc:creator>
  <cp:keywords>02</cp:keywords>
  <cp:lastModifiedBy>Páleníková Emília</cp:lastModifiedBy>
  <cp:revision>18</cp:revision>
  <cp:lastPrinted>2016-09-19T09:58:00Z</cp:lastPrinted>
  <dcterms:created xsi:type="dcterms:W3CDTF">2016-08-31T13:45:00Z</dcterms:created>
  <dcterms:modified xsi:type="dcterms:W3CDTF">2016-09-19T10:52:00Z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0x0101006C0C8C3C1E3DCC44BECE3792677AD011</vt:lpwstr>
  </property>
  <property fmtid="{D5CDD505-2E9C-101B-9397-08002B2CF9AE}" pid="3" name="_dlc_DocIdItemGuid">
    <vt:lpwstr>43f76d9c-5ece-46bd-80b1-aba7b215a754</vt:lpwstr>
  </property>
</Properties>
</file>