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rawings/drawing1.xml" ContentType="application/vnd.openxmlformats-officedocument.drawingml.chartshapes+xml"/>
  <Override PartName="/word/document.xml" ContentType="application/vnd.openxmlformats-officedocument.wordprocessingml.document.main+xml"/>
  <Override PartName="/word/footer1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theme/theme1.xml" ContentType="application/vnd.openxmlformats-officedocument.theme+xml"/>
  <Override PartName="/word/charts/chart1.xml" ContentType="application/vnd.openxmlformats-officedocument.drawingml.chart+xml"/>
  <Override PartName="/word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docProps/app.xml" ContentType="application/vnd.openxmlformats-officedocument.extended-properties+xml"/>
  <Override PartName="/customXml/itemProps4.xml" ContentType="application/vnd.openxmlformats-officedocument.customXml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body>
    <w:p w:rsidR="00F94C1C" w:rsidRDefault="00F94C1C" w:rsidP="00FE42A3">
      <w:pPr>
        <w:keepNext/>
        <w:spacing w:after="0" w:line="280" w:lineRule="atLeast"/>
        <w:outlineLvl w:val="1"/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</w:pPr>
      <w:r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ab/>
      </w:r>
      <w:r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ab/>
      </w:r>
      <w:r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ab/>
      </w:r>
      <w:r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ab/>
      </w:r>
      <w:r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ab/>
      </w:r>
      <w:r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ab/>
      </w:r>
      <w:r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ab/>
      </w:r>
      <w:r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ab/>
      </w:r>
      <w:r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ab/>
        <w:t>Príloha</w:t>
      </w:r>
      <w:bookmarkStart w:id="0" w:name="_GoBack"/>
      <w:bookmarkEnd w:id="0"/>
    </w:p>
    <w:p w:rsidR="004B25B9" w:rsidRPr="0005532D" w:rsidRDefault="004B25B9" w:rsidP="00FE42A3">
      <w:pPr>
        <w:keepNext/>
        <w:spacing w:after="0" w:line="280" w:lineRule="atLeast"/>
        <w:outlineLvl w:val="1"/>
        <w:rPr>
          <w:rFonts w:ascii="Times New Roman" w:eastAsia="Times New Roman" w:hAnsi="Times New Roman" w:cs="Times New Roman"/>
          <w:bCs/>
          <w:sz w:val="28"/>
          <w:szCs w:val="28"/>
          <w:lang w:eastAsia="sk-SK"/>
        </w:rPr>
      </w:pPr>
      <w:r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>Informácia o</w:t>
      </w:r>
      <w:r w:rsidR="00D065F1"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> </w:t>
      </w:r>
      <w:r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>činnosti</w:t>
      </w:r>
      <w:r w:rsidR="00D065F1"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 xml:space="preserve"> podniku</w:t>
      </w:r>
      <w:r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 xml:space="preserve"> </w:t>
      </w:r>
      <w:r w:rsidR="00D065F1"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>VODOHOSPODÁRSKA  VÝSTAVBA, ŠTÁTNY PODNIK</w:t>
      </w:r>
      <w:r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 xml:space="preserve"> a o</w:t>
      </w:r>
      <w:r w:rsidR="00D065F1"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 xml:space="preserve"> Sústave vodných diel </w:t>
      </w:r>
      <w:r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 xml:space="preserve">Gabčíkovo - </w:t>
      </w:r>
      <w:proofErr w:type="spellStart"/>
      <w:r w:rsidRPr="0005532D">
        <w:rPr>
          <w:rFonts w:ascii="Cambria" w:eastAsia="Times New Roman" w:hAnsi="Cambria" w:cs="Times New Roman"/>
          <w:bCs/>
          <w:i/>
          <w:iCs/>
          <w:sz w:val="28"/>
          <w:szCs w:val="28"/>
          <w:lang w:eastAsia="sk-SK"/>
        </w:rPr>
        <w:t>Nagymaros</w:t>
      </w:r>
      <w:proofErr w:type="spellEnd"/>
    </w:p>
    <w:p w:rsidR="004B25B9" w:rsidRPr="003B6C88" w:rsidRDefault="004B25B9" w:rsidP="00FE42A3">
      <w:pPr>
        <w:spacing w:after="0" w:line="280" w:lineRule="atLeast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4B25B9" w:rsidP="000736FD">
      <w:pPr>
        <w:spacing w:after="0" w:line="280" w:lineRule="atLeast"/>
        <w:ind w:left="-142" w:right="-284" w:firstLine="850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Mohutný tok</w:t>
      </w:r>
      <w:r w:rsidR="0092753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rieky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Dunaj vzbudzoval záujem ľudí o jeho využitie už v 19. storočí. No až po návrhu koncepcie a príprave projektov mohli byť dohodnuté detaily využitia a rozsahu objektov v </w:t>
      </w:r>
      <w:r w:rsidR="000432F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medzinárodnej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Zmluve </w:t>
      </w:r>
      <w:r w:rsidR="000432F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o výstavbe a prevádzke Sústavy vodných diel Gabčíkovo – </w:t>
      </w:r>
      <w:proofErr w:type="spellStart"/>
      <w:r w:rsidR="000432F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Nagymaros</w:t>
      </w:r>
      <w:proofErr w:type="spellEnd"/>
      <w:r w:rsidR="000432F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uzatvorenej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medzi </w:t>
      </w:r>
      <w:r w:rsidR="000432FE" w:rsidRPr="003B6C88">
        <w:rPr>
          <w:rFonts w:ascii="Times New Roman" w:hAnsi="Times New Roman" w:cs="Times New Roman"/>
          <w:sz w:val="24"/>
          <w:szCs w:val="24"/>
        </w:rPr>
        <w:t>Československou socialistickou republikou (ďalej len „Č</w:t>
      </w:r>
      <w:r w:rsidR="00992BBE" w:rsidRPr="0005532D">
        <w:rPr>
          <w:rFonts w:ascii="Times New Roman" w:hAnsi="Times New Roman" w:cs="Times New Roman"/>
          <w:sz w:val="24"/>
          <w:szCs w:val="24"/>
        </w:rPr>
        <w:t>S</w:t>
      </w:r>
      <w:r w:rsidR="000432FE" w:rsidRPr="0005532D">
        <w:rPr>
          <w:rFonts w:ascii="Times New Roman" w:hAnsi="Times New Roman" w:cs="Times New Roman"/>
          <w:sz w:val="24"/>
          <w:szCs w:val="24"/>
        </w:rPr>
        <w:t>SR“</w:t>
      </w:r>
      <w:r w:rsidR="000432FE" w:rsidRPr="003B6C88">
        <w:rPr>
          <w:rFonts w:ascii="Times New Roman" w:hAnsi="Times New Roman" w:cs="Times New Roman"/>
          <w:sz w:val="24"/>
          <w:szCs w:val="24"/>
        </w:rPr>
        <w:t>)</w:t>
      </w:r>
      <w:r w:rsidR="000432F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 </w:t>
      </w:r>
      <w:r w:rsidR="000432FE" w:rsidRPr="003B6C88">
        <w:rPr>
          <w:rFonts w:ascii="Times New Roman" w:hAnsi="Times New Roman" w:cs="Times New Roman"/>
          <w:sz w:val="24"/>
          <w:szCs w:val="24"/>
        </w:rPr>
        <w:t>Maďarsk</w:t>
      </w:r>
      <w:r w:rsidR="000736FD" w:rsidRPr="003B6C88">
        <w:rPr>
          <w:rFonts w:ascii="Times New Roman" w:hAnsi="Times New Roman" w:cs="Times New Roman"/>
          <w:sz w:val="24"/>
          <w:szCs w:val="24"/>
        </w:rPr>
        <w:t>ou</w:t>
      </w:r>
      <w:r w:rsidR="000432FE" w:rsidRPr="003B6C88">
        <w:rPr>
          <w:rFonts w:ascii="Times New Roman" w:hAnsi="Times New Roman" w:cs="Times New Roman"/>
          <w:sz w:val="24"/>
          <w:szCs w:val="24"/>
        </w:rPr>
        <w:t xml:space="preserve"> ľudov</w:t>
      </w:r>
      <w:r w:rsidR="000736FD" w:rsidRPr="003B6C88">
        <w:rPr>
          <w:rFonts w:ascii="Times New Roman" w:hAnsi="Times New Roman" w:cs="Times New Roman"/>
          <w:sz w:val="24"/>
          <w:szCs w:val="24"/>
        </w:rPr>
        <w:t>ou</w:t>
      </w:r>
      <w:r w:rsidR="000432FE" w:rsidRPr="003B6C88">
        <w:rPr>
          <w:rFonts w:ascii="Times New Roman" w:hAnsi="Times New Roman" w:cs="Times New Roman"/>
          <w:sz w:val="24"/>
          <w:szCs w:val="24"/>
        </w:rPr>
        <w:t xml:space="preserve"> republik</w:t>
      </w:r>
      <w:r w:rsidR="000736FD" w:rsidRPr="003B6C88">
        <w:rPr>
          <w:rFonts w:ascii="Times New Roman" w:hAnsi="Times New Roman" w:cs="Times New Roman"/>
          <w:sz w:val="24"/>
          <w:szCs w:val="24"/>
        </w:rPr>
        <w:t>ou</w:t>
      </w:r>
      <w:r w:rsidR="000432FE" w:rsidRPr="003B6C88">
        <w:rPr>
          <w:rFonts w:ascii="Times New Roman" w:hAnsi="Times New Roman" w:cs="Times New Roman"/>
          <w:color w:val="000000"/>
          <w:sz w:val="24"/>
          <w:szCs w:val="24"/>
        </w:rPr>
        <w:t xml:space="preserve"> </w:t>
      </w:r>
      <w:r w:rsidR="000432F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dňa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16.septembra 1977 (ďalej len „Zmluva 1977“), ktorá určila spôsob prípravy, realizácie a prevádzky spoločnej investície Sústavy vodných diel Gabčíkovo –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Nagymaros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(</w:t>
      </w:r>
      <w:r w:rsidR="000432F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ďalej aj „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SVD G-N</w:t>
      </w:r>
      <w:r w:rsidR="000432F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“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). Táto sústava vodných diel bola navrhnutá a budovaná tak, aby splnila viacero účelov na úseku Dunaja od Bratislavy po Budapešť a na jeho priľahlých tokoch a územiach. Ide najmä o nasledovné:</w:t>
      </w:r>
    </w:p>
    <w:p w:rsidR="00FE42A3" w:rsidRPr="003B6C88" w:rsidRDefault="00FE42A3" w:rsidP="00FE42A3">
      <w:pPr>
        <w:spacing w:after="0" w:line="280" w:lineRule="atLeast"/>
        <w:ind w:left="-142" w:right="-284" w:firstLine="502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FE42A3">
      <w:pPr>
        <w:pStyle w:val="Odsekzoznamu"/>
        <w:numPr>
          <w:ilvl w:val="0"/>
          <w:numId w:val="1"/>
        </w:numPr>
        <w:spacing w:after="0" w:line="280" w:lineRule="atLeast"/>
        <w:ind w:left="425" w:right="-284" w:hanging="357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ochranu územia pred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povodňovými </w:t>
      </w:r>
      <w:r w:rsidR="00C85525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situáciami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</w:p>
    <w:p w:rsidR="004B25B9" w:rsidRPr="003B6C88" w:rsidRDefault="00C85525" w:rsidP="000736FD">
      <w:pPr>
        <w:pStyle w:val="Odsekzoznamu"/>
        <w:numPr>
          <w:ilvl w:val="0"/>
          <w:numId w:val="1"/>
        </w:numPr>
        <w:spacing w:after="0" w:line="280" w:lineRule="atLeast"/>
        <w:ind w:left="425" w:right="-284" w:hanging="357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zlepšenie plavebných podmienok, odstránenie kritických úsekov a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umožnenie celoročnej </w:t>
      </w:r>
      <w:r w:rsidR="000432F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medzinárodnej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lodnej dopravy na celom úseku Dunaja od Bratislavy až po</w:t>
      </w:r>
      <w:r w:rsidR="001B2A8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Budapešť pri zabezpečení plavebnej hĺbky 3,5 m,</w:t>
      </w:r>
    </w:p>
    <w:p w:rsidR="004B25B9" w:rsidRPr="003B6C88" w:rsidRDefault="004B25B9" w:rsidP="00FE42A3">
      <w:pPr>
        <w:pStyle w:val="Odsekzoznamu"/>
        <w:numPr>
          <w:ilvl w:val="0"/>
          <w:numId w:val="1"/>
        </w:numPr>
        <w:spacing w:after="0" w:line="280" w:lineRule="atLeast"/>
        <w:ind w:left="425" w:right="-284" w:hanging="357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využitie energetického potenciálu Dunaja na úseku Bratislava – Budapešť,</w:t>
      </w:r>
    </w:p>
    <w:p w:rsidR="00D306D1" w:rsidRPr="003B6C88" w:rsidRDefault="004B25B9" w:rsidP="00FE42A3">
      <w:pPr>
        <w:pStyle w:val="Odsekzoznamu"/>
        <w:numPr>
          <w:ilvl w:val="0"/>
          <w:numId w:val="1"/>
        </w:numPr>
        <w:spacing w:after="0" w:line="280" w:lineRule="atLeast"/>
        <w:ind w:left="425" w:right="-284" w:hanging="357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športovo - rekreačné využitie priľahlých území</w:t>
      </w:r>
      <w:r w:rsidR="00D306D1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</w:p>
    <w:p w:rsidR="004B25B9" w:rsidRPr="003B6C88" w:rsidRDefault="00D306D1" w:rsidP="00FE42A3">
      <w:pPr>
        <w:pStyle w:val="Odsekzoznamu"/>
        <w:numPr>
          <w:ilvl w:val="0"/>
          <w:numId w:val="1"/>
        </w:numPr>
        <w:spacing w:after="0" w:line="280" w:lineRule="atLeast"/>
        <w:ind w:left="425" w:right="-284" w:hanging="357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zvýšenie ekologickej diverzifikácie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. </w:t>
      </w:r>
    </w:p>
    <w:p w:rsidR="004B25B9" w:rsidRPr="0005532D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</w:pPr>
    </w:p>
    <w:p w:rsidR="00FE42A3" w:rsidRPr="003B6C88" w:rsidRDefault="004B25B9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Zároveň bolo v Zmluve 1977 ustanovené aj to, že spoločná investícia sa bude realizovať podľa spoločného zmluvného projektu, kde bola ustanovená základná objektová skladba</w:t>
      </w:r>
      <w:r w:rsidR="00992BB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C85525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br/>
      </w:r>
      <w:r w:rsidR="00992BB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SVD G</w:t>
      </w:r>
      <w:r w:rsidR="00C85525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-</w:t>
      </w:r>
      <w:r w:rsidR="00992BB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N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N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áklady</w:t>
      </w:r>
      <w:r w:rsidR="00977893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C85525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ako aj výnosy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na realizáciu spoločnej investície SVD G-N mali obe 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zmluvné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strany znášať spoločne v rovnakom pomere a nakoľko väčšia časť objektov sa mala realizovať na československom území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tak bolo určené, ktoré objekty na československom území bude realizovať maďarská strana. </w:t>
      </w:r>
    </w:p>
    <w:p w:rsidR="001B2A88" w:rsidRPr="003B6C88" w:rsidRDefault="001B2A88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062463" w:rsidRPr="003B6C88" w:rsidRDefault="004B25B9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Samotná realizácia objektov SVD G-N sa začala v roku 1978. V roku 1989 maďarská strana jednostranne zastavila práce</w:t>
      </w:r>
      <w:r w:rsidR="0092753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Objekty na československej strane boli z veľkej časti už zrealizované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 tak začali prebiehať rokovania za účelom pokračovania prác. Po sérii neúspešných medzivládnych rokovaní v rokoch 1990 – 1991 rozhodla vtedajšia československá vláda, z dôvodu prehlbovania ekonomických a environmentálnych strát na 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česko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slovenskom území uviesť do prevádzky aspoň </w:t>
      </w:r>
      <w:r w:rsidR="00992BB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Vodné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dielo Gabčíkovo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(ďalej aj „VD Gabčíkovo“)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tzv. dočasným riešením, známym ako „Variant C“. Vybudovali sa nové objekty </w:t>
      </w:r>
      <w:r w:rsidR="00F962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tupňa Čunovo v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rkm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1 851,75, ktoré nahradili pôvodné spoločné objekty umožňujúce vytvoriť potrebnú zdrž Hrušov – </w:t>
      </w:r>
      <w:proofErr w:type="spellStart"/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Dunakiliti</w:t>
      </w:r>
      <w:proofErr w:type="spellEnd"/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 umožnili odkloniť vody Dunaja, na základe čoho bolo možné v októbri 1992 uviesť VD Gabčíkovo do prevádzky. 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Vzhľadom na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vzniknut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ú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situáciu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sa nakoniec obidve 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zmluvné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strany dohodli, že postúpia tento spor Medzinárodnému súdnemu dvoru v Haagu. Rozsudok tohto súdu zo dňa 25.9.1997 potvrdil platnosť Zmluvy 1977, nástupníctvo </w:t>
      </w:r>
      <w:r w:rsidR="00FE42A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Slovenskej republiky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po Č</w:t>
      </w:r>
      <w:r w:rsidR="00992BB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SR, vyhlásil vybudovanie náhradného riešenia (</w:t>
      </w:r>
      <w:r w:rsidR="00F962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tupňa Čunovo) za oprávnené a uložil obom</w:t>
      </w:r>
      <w:r w:rsidR="001C59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zmluvným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stranám </w:t>
      </w:r>
      <w:r w:rsidR="001C59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viesť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rokovania v dobrej vôli o naplnení spôsobu na dosiahnutie pôvodných cieľov uvedených v Zmluve 1977. Tieto rokovania prebiehajú priebežne od roku 1997. </w:t>
      </w:r>
    </w:p>
    <w:p w:rsidR="00062463" w:rsidRPr="003B6C88" w:rsidRDefault="00062463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D065F1" w:rsidRPr="003B6C88" w:rsidRDefault="004B25B9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VODOHOSPODÁRSKA VÝSTAVBA, ŠTÁTNY PODNIK (</w:t>
      </w:r>
      <w:r w:rsidR="001C59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ďalej </w:t>
      </w:r>
      <w:r w:rsidR="00992BB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aj</w:t>
      </w:r>
      <w:r w:rsidR="001C59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„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VV,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š.p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  <w:r w:rsidR="001C59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“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1C59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06246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o</w:t>
      </w:r>
      <w:r w:rsidR="004846A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d 10. marca 2015 prevádzkuje </w:t>
      </w:r>
      <w:r w:rsidR="0006246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Vodnú elektráreň Gabčíkovo (ďalej aj „</w:t>
      </w:r>
      <w:r w:rsidR="004846A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VEG</w:t>
      </w:r>
      <w:r w:rsidR="0006246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“)</w:t>
      </w:r>
      <w:r w:rsidR="004846A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D065F1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 plnom rozsahu a inkasuje tržby z predaja elektrickej energie v 100% výške</w:t>
      </w:r>
      <w:r w:rsidR="0092753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  <w:r w:rsidR="00D065F1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</w:p>
    <w:p w:rsidR="00D065F1" w:rsidRPr="003B6C88" w:rsidRDefault="004846AE" w:rsidP="00FE42A3">
      <w:pPr>
        <w:pStyle w:val="Odsekzoznamu"/>
        <w:spacing w:after="0" w:line="280" w:lineRule="atLeast"/>
        <w:ind w:left="425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</w:p>
    <w:p w:rsidR="004B25B9" w:rsidRPr="0005532D" w:rsidRDefault="004B25B9" w:rsidP="000736FD">
      <w:pPr>
        <w:pStyle w:val="Odsekzoznamu"/>
        <w:spacing w:after="0" w:line="280" w:lineRule="atLeast"/>
        <w:ind w:left="0" w:right="-284" w:firstLine="708"/>
        <w:jc w:val="both"/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lastRenderedPageBreak/>
        <w:t>V zmysle aktualizovanej objektovej skladby sú zrealizované na slovenskom území nasledovné hlavné objekty:</w:t>
      </w:r>
    </w:p>
    <w:p w:rsidR="001C5953" w:rsidRPr="003B6C88" w:rsidRDefault="001C5953" w:rsidP="000736FD">
      <w:pPr>
        <w:pStyle w:val="Odsekzoznamu"/>
        <w:spacing w:after="0" w:line="280" w:lineRule="atLeast"/>
        <w:ind w:left="0"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FE42A3">
      <w:pPr>
        <w:spacing w:after="0" w:line="280" w:lineRule="atLeast"/>
        <w:ind w:left="426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1. </w:t>
      </w:r>
      <w:r w:rsidR="00992BBE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ab/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Zdrž Hrušov</w:t>
      </w:r>
    </w:p>
    <w:p w:rsidR="004B25B9" w:rsidRPr="003B6C88" w:rsidRDefault="00D065F1" w:rsidP="00FE42A3">
      <w:pPr>
        <w:spacing w:after="0" w:line="280" w:lineRule="atLeast"/>
        <w:ind w:right="-284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Pravostranná a </w:t>
      </w:r>
      <w:r w:rsidR="00447DD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ľ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avostranná hrádza zdrže</w:t>
      </w:r>
    </w:p>
    <w:p w:rsidR="004B25B9" w:rsidRPr="003B6C88" w:rsidRDefault="00D065F1" w:rsidP="00FE42A3">
      <w:pPr>
        <w:spacing w:after="0" w:line="280" w:lineRule="atLeast"/>
        <w:ind w:right="-284" w:firstLine="142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Pravostranná hrádza na pravom brehu Dunaja</w:t>
      </w:r>
    </w:p>
    <w:p w:rsidR="004B25B9" w:rsidRPr="003B6C88" w:rsidRDefault="00D065F1" w:rsidP="00FE42A3">
      <w:pPr>
        <w:spacing w:after="0" w:line="280" w:lineRule="atLeast"/>
        <w:ind w:left="-142" w:right="-284" w:firstLine="284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Pravostranná hrádza na ľavom brehu Dunaja</w:t>
      </w:r>
    </w:p>
    <w:p w:rsidR="004B25B9" w:rsidRPr="003B6C88" w:rsidRDefault="00D065F1" w:rsidP="00FE42A3">
      <w:pPr>
        <w:spacing w:after="0" w:line="280" w:lineRule="atLeast"/>
        <w:ind w:left="-142" w:right="-284" w:firstLine="284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Spojovacia hrádza s 1 odberným objektom Dobrohošť</w:t>
      </w:r>
    </w:p>
    <w:p w:rsidR="004B25B9" w:rsidRPr="003B6C88" w:rsidRDefault="00D065F1" w:rsidP="00FE42A3">
      <w:pPr>
        <w:spacing w:after="0" w:line="280" w:lineRule="atLeast"/>
        <w:ind w:left="-142" w:right="-284" w:firstLine="284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Pravostranný priesakový kanál s 8 vzdúvacími objektmi</w:t>
      </w:r>
    </w:p>
    <w:p w:rsidR="004B25B9" w:rsidRPr="003B6C88" w:rsidRDefault="00D065F1" w:rsidP="00FE42A3">
      <w:pPr>
        <w:spacing w:after="0" w:line="280" w:lineRule="atLeast"/>
        <w:ind w:left="-142" w:right="-284" w:firstLine="284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Ľavostranný priesakový kanál s 3 vzdúvacími objektmi</w:t>
      </w:r>
    </w:p>
    <w:p w:rsidR="004B25B9" w:rsidRPr="003B6C88" w:rsidRDefault="004B25B9" w:rsidP="00FE42A3">
      <w:pPr>
        <w:spacing w:after="0" w:line="280" w:lineRule="atLeast"/>
        <w:ind w:left="-142" w:right="-284" w:firstLine="284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4B25B9" w:rsidP="000736FD">
      <w:pPr>
        <w:spacing w:after="0" w:line="280" w:lineRule="atLeast"/>
        <w:ind w:left="-142" w:right="-284" w:firstLine="56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2. </w:t>
      </w:r>
      <w:r w:rsidR="00992BBE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ab/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Stupeň Čunovo</w:t>
      </w:r>
    </w:p>
    <w:p w:rsidR="004B25B9" w:rsidRPr="003B6C88" w:rsidRDefault="004B25B9" w:rsidP="000736FD">
      <w:pPr>
        <w:spacing w:after="0" w:line="280" w:lineRule="atLeast"/>
        <w:ind w:left="709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Odberný objekt do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Mošonského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ramena s</w:t>
      </w:r>
      <w:r w:rsidR="000736FD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Malou vodnou elektrárňou (ďalej aj „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MVE</w:t>
      </w:r>
      <w:r w:rsidR="000736FD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“</w:t>
      </w:r>
      <w:r w:rsidR="00977893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), pozostávajúcou z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2 </w:t>
      </w:r>
      <w:r w:rsidR="000736FD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turbogenerátor</w:t>
      </w:r>
      <w:r w:rsidR="00977893">
        <w:rPr>
          <w:rFonts w:ascii="Times New Roman" w:eastAsia="Times New Roman" w:hAnsi="Times New Roman" w:cs="Times New Roman"/>
          <w:sz w:val="24"/>
          <w:szCs w:val="24"/>
          <w:lang w:eastAsia="sk-SK"/>
        </w:rPr>
        <w:t>ov</w:t>
      </w:r>
      <w:r w:rsidR="000736FD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(ďalej aj „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TG</w:t>
      </w:r>
      <w:r w:rsidR="000736FD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“)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s výkonom 0,6 MW, spolu 1,2 MW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Hať v inundácii - 20 polí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Vodná elektráreň Čunovo (4 TG s výkonom 6 MW, spolu 24 MW)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Stredová hať - 3 polia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Pomocná plavebná komora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Sklz pre športovú plavbu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Areál Umelý kanál pre vodné športy s </w:t>
      </w:r>
      <w:r w:rsidR="00447DD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l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odenicou a </w:t>
      </w:r>
      <w:r w:rsidR="00447DD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h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otelom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Prevádzkový prístav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Hať na obtoku - 4 polia</w:t>
      </w:r>
    </w:p>
    <w:p w:rsidR="001C5953" w:rsidRPr="003B6C88" w:rsidRDefault="001C5953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0736FD">
      <w:pPr>
        <w:spacing w:after="0" w:line="280" w:lineRule="atLeast"/>
        <w:ind w:left="709" w:right="-284" w:hanging="283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3. </w:t>
      </w:r>
      <w:r w:rsidR="001C5953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ab/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Prívodný kanál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Pravostranná a Ľavostranná hrádza 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Pravostranný priesakový kanál s 5 vzdúvacími objektmi a 1 odberným objektom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Ľavostranný priesakový kanál s 2 vzdúvacími objektmi a 3 odbernými objektmi</w:t>
      </w:r>
    </w:p>
    <w:p w:rsidR="00D306D1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Priepust pod km 4,0</w:t>
      </w:r>
    </w:p>
    <w:p w:rsidR="00D306D1" w:rsidRPr="003B6C88" w:rsidRDefault="00D306D1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  <w:t xml:space="preserve">Odberný objekt Dobrohošť do </w:t>
      </w:r>
      <w:r w:rsidR="0005532D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ramennej sústavy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Dunaja a MVE</w:t>
      </w:r>
    </w:p>
    <w:p w:rsidR="00447DDE" w:rsidRPr="003B6C88" w:rsidRDefault="00447DDE" w:rsidP="000736FD">
      <w:pPr>
        <w:spacing w:after="0" w:line="280" w:lineRule="atLeast"/>
        <w:ind w:left="-142" w:right="-284" w:firstLine="850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Prístavy kompy vo Vojke nad Dunajom a v Kyselici</w:t>
      </w:r>
    </w:p>
    <w:p w:rsidR="001C5953" w:rsidRPr="003B6C88" w:rsidRDefault="001C5953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0736FD">
      <w:pPr>
        <w:spacing w:after="0" w:line="280" w:lineRule="atLeast"/>
        <w:ind w:left="709" w:right="-284" w:hanging="283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4. </w:t>
      </w:r>
      <w:r w:rsidR="001C5953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ab/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Úpravy ľavostrannej inundácie</w:t>
      </w:r>
    </w:p>
    <w:p w:rsidR="004B25B9" w:rsidRPr="003B6C88" w:rsidRDefault="00D45E09" w:rsidP="000736FD">
      <w:pPr>
        <w:spacing w:after="0" w:line="280" w:lineRule="atLeast"/>
        <w:ind w:left="709" w:right="-284" w:hanging="567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7 línií prehradení (A÷G) územia a ramien od pravého brehu Dunaja po starú hrádzu Dunaja a</w:t>
      </w:r>
      <w:r w:rsidR="001C59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5</w:t>
      </w:r>
      <w:r w:rsidR="001C59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prehrádzok H </w:t>
      </w:r>
    </w:p>
    <w:p w:rsidR="001C5953" w:rsidRPr="003B6C88" w:rsidRDefault="001C5953" w:rsidP="000736FD">
      <w:pPr>
        <w:spacing w:after="0" w:line="280" w:lineRule="atLeast"/>
        <w:ind w:left="709" w:right="-284" w:hanging="567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0736FD">
      <w:pPr>
        <w:spacing w:after="0" w:line="280" w:lineRule="atLeast"/>
        <w:ind w:left="-142" w:right="-284" w:firstLine="56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5. </w:t>
      </w:r>
      <w:r w:rsidR="001C5953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ab/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Stupeň Gabčíkovo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Dve plavebné komory</w:t>
      </w:r>
    </w:p>
    <w:p w:rsidR="004B25B9" w:rsidRPr="003B6C88" w:rsidRDefault="004B25B9" w:rsidP="000736FD">
      <w:pPr>
        <w:spacing w:after="0" w:line="280" w:lineRule="atLeast"/>
        <w:ind w:left="709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Vodná elektráreň Gabčíkovo (8 TG s výkonom 90 MW, spolu 720 MW) s 400 kV rozvodňou 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110 kV rozvodňa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Malá vodná elektráreň</w:t>
      </w:r>
      <w:r w:rsidR="00447DD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na kanáli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S VII (2 TG s výkonom 0,6 MW, spolu 1,2 MW)</w:t>
      </w:r>
    </w:p>
    <w:p w:rsidR="001C5953" w:rsidRPr="003B6C88" w:rsidRDefault="001C5953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0736FD">
      <w:pPr>
        <w:spacing w:after="0" w:line="280" w:lineRule="atLeast"/>
        <w:ind w:left="709" w:right="-284" w:hanging="283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6. </w:t>
      </w:r>
      <w:r w:rsidR="001C5953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ab/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Odpadový kanál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Pravostranná a Ľavostranná hrádza 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Ľavostranný priesakový drén</w:t>
      </w:r>
    </w:p>
    <w:p w:rsidR="004B25B9" w:rsidRPr="003B6C88" w:rsidRDefault="00D45E09" w:rsidP="00FE42A3">
      <w:pPr>
        <w:spacing w:after="0" w:line="280" w:lineRule="atLeast"/>
        <w:ind w:left="-142" w:right="-284" w:firstLine="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Prívod vody do inundácie s</w:t>
      </w:r>
      <w:r w:rsidR="00447DD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čerpacou stanicou (</w:t>
      </w:r>
      <w:r w:rsidR="00977893">
        <w:rPr>
          <w:rFonts w:ascii="Times New Roman" w:eastAsia="Times New Roman" w:hAnsi="Times New Roman" w:cs="Times New Roman"/>
          <w:sz w:val="24"/>
          <w:szCs w:val="24"/>
          <w:lang w:eastAsia="sk-SK"/>
        </w:rPr>
        <w:t>ďalej aj „</w:t>
      </w:r>
      <w:r w:rsidR="00447DD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ČS</w:t>
      </w:r>
      <w:r w:rsidR="00977893">
        <w:rPr>
          <w:rFonts w:ascii="Times New Roman" w:eastAsia="Times New Roman" w:hAnsi="Times New Roman" w:cs="Times New Roman"/>
          <w:sz w:val="24"/>
          <w:szCs w:val="24"/>
          <w:lang w:eastAsia="sk-SK"/>
        </w:rPr>
        <w:t>“</w:t>
      </w:r>
      <w:r w:rsidR="00447DD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na Dedinskom ostrove 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     </w:t>
      </w:r>
    </w:p>
    <w:p w:rsidR="004B25B9" w:rsidRPr="003B6C88" w:rsidRDefault="004B25B9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 úseku Dunaja od Sapu po Štúrovo a na rieke Váh a Hron po hranicu vzdutia sa realizovali úpravy </w:t>
      </w:r>
      <w:r w:rsidR="007161E0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exist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ujúcich hrádzí, priesakové kanále a</w:t>
      </w:r>
      <w:r w:rsidR="00D45E0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  <w:r w:rsidR="00447DDE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ČS</w:t>
      </w:r>
      <w:r w:rsidR="00D45E0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na prečerpávanie vnútorných vôd</w:t>
      </w:r>
      <w:r w:rsidR="00D45E0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</w:p>
    <w:p w:rsidR="001C5953" w:rsidRPr="003B6C88" w:rsidRDefault="001C5953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7370FB" w:rsidRPr="003B6C88" w:rsidRDefault="001C5953" w:rsidP="007370FB">
      <w:pPr>
        <w:autoSpaceDE w:val="0"/>
        <w:autoSpaceDN w:val="0"/>
        <w:adjustRightInd w:val="0"/>
        <w:spacing w:before="120"/>
        <w:jc w:val="both"/>
        <w:rPr>
          <w:rFonts w:ascii="Times New Roman" w:hAnsi="Times New Roman" w:cs="Times New Roman"/>
          <w:sz w:val="24"/>
          <w:szCs w:val="24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lastRenderedPageBreak/>
        <w:tab/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Plavba po Dunaji bola definitívne presmerovaná </w:t>
      </w:r>
      <w:r w:rsidR="00C41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novembri 1992. Plavebné komory </w:t>
      </w:r>
      <w:r w:rsidR="00F962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tupňa Gabčíkovo </w:t>
      </w:r>
      <w:r w:rsidR="004F75B8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(ďalej </w:t>
      </w:r>
      <w:r w:rsidR="004F75B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aj</w:t>
      </w:r>
      <w:r w:rsidR="004F75B8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„PLK“)</w:t>
      </w:r>
      <w:r w:rsidR="004F75B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sú neoddeliteľnou súčas</w:t>
      </w:r>
      <w:r w:rsidR="00C41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ť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ou diela a tvoria významný dopravný uzol na Dunaji. Vzhľadom na ich medzinárodný význam v</w:t>
      </w:r>
      <w:r w:rsidR="0006246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 medzinárodnej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lodnej doprave a atraktívnosť pre turistov sa radia k najvýznamnejším objektom VD Gabčíkovo. Cez plavebné komory </w:t>
      </w:r>
      <w:r w:rsidR="0006246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tupňa Gabčíkovo sa preplavujú plavidlá nielen z podunajských štátov, ale aj z ostatných štátov Európy</w:t>
      </w:r>
      <w:r w:rsidR="00C41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ako sú Holandsko, Belgicko, Francúzsko, Švajčiarsko, at</w:t>
      </w:r>
      <w:r w:rsidR="00C41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ď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. Výsledkom tejto činnosti je preplavenie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383 844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kusov plavidiel, ktoré prepravili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takmer 149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mil. ton tovarov (údaje k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septembru 2017</w:t>
      </w:r>
      <w:r w:rsidR="00683D62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. Okrem pravidelných liniek </w:t>
      </w:r>
      <w:proofErr w:type="spellStart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rýchlolodí</w:t>
      </w:r>
      <w:proofErr w:type="spellEnd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medzi Viedňou a Budapešťou,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je p</w:t>
      </w:r>
      <w:r w:rsidR="007370FB" w:rsidRPr="0005532D">
        <w:rPr>
          <w:rFonts w:ascii="Times New Roman" w:hAnsi="Times New Roman" w:cs="Times New Roman"/>
          <w:sz w:val="24"/>
          <w:szCs w:val="24"/>
        </w:rPr>
        <w:t>reprava osôb</w:t>
      </w:r>
      <w:r w:rsidR="007370FB" w:rsidRPr="003B6C88">
        <w:rPr>
          <w:rFonts w:ascii="Times New Roman" w:hAnsi="Times New Roman" w:cs="Times New Roman"/>
          <w:sz w:val="24"/>
          <w:szCs w:val="24"/>
        </w:rPr>
        <w:t xml:space="preserve"> veľkými kabínovými osobnými plavidlami  najdynamickejšie sa rozvíjajúcou časťou vodnej dopravy na Dunaji. V rokoch 2012 – 2016 bol zaznamenaný nárast o 72 %.  Počet plavidiel sa zvýšil za toto obdobie o 70 kusov a dnes dosahuje celkový počet 170 ks. Vyťaženosť plavebných komôr v Gabčíkove s cca 600 plavidlami mesačne v letných mesiacoch, je cca o 100 plavidiel viac ako v Nemecku. Celkovo bolo v roku 2016 zaznamenaných v Gabčíkove 4030 </w:t>
      </w:r>
      <w:proofErr w:type="spellStart"/>
      <w:r w:rsidR="007370FB" w:rsidRPr="003B6C88">
        <w:rPr>
          <w:rFonts w:ascii="Times New Roman" w:hAnsi="Times New Roman" w:cs="Times New Roman"/>
          <w:sz w:val="24"/>
          <w:szCs w:val="24"/>
        </w:rPr>
        <w:t>preplavieb</w:t>
      </w:r>
      <w:proofErr w:type="spellEnd"/>
      <w:r w:rsidR="007370FB" w:rsidRPr="003B6C88">
        <w:rPr>
          <w:rFonts w:ascii="Times New Roman" w:hAnsi="Times New Roman" w:cs="Times New Roman"/>
          <w:sz w:val="24"/>
          <w:szCs w:val="24"/>
        </w:rPr>
        <w:t xml:space="preserve"> osobných lodí, ktoré prepravili 564,7 tis</w:t>
      </w:r>
      <w:r w:rsidR="00C85525" w:rsidRPr="003B6C88">
        <w:rPr>
          <w:rFonts w:ascii="Times New Roman" w:hAnsi="Times New Roman" w:cs="Times New Roman"/>
          <w:sz w:val="24"/>
          <w:szCs w:val="24"/>
        </w:rPr>
        <w:t>.</w:t>
      </w:r>
      <w:r w:rsidR="007370FB" w:rsidRPr="003B6C88">
        <w:rPr>
          <w:rFonts w:ascii="Times New Roman" w:hAnsi="Times New Roman" w:cs="Times New Roman"/>
          <w:sz w:val="24"/>
          <w:szCs w:val="24"/>
        </w:rPr>
        <w:t xml:space="preserve"> cestujúcich (</w:t>
      </w:r>
      <w:proofErr w:type="spellStart"/>
      <w:r w:rsidR="007370FB" w:rsidRPr="003B6C88">
        <w:rPr>
          <w:rFonts w:ascii="Times New Roman" w:hAnsi="Times New Roman" w:cs="Times New Roman"/>
          <w:sz w:val="24"/>
          <w:szCs w:val="24"/>
        </w:rPr>
        <w:t>Jochenstein</w:t>
      </w:r>
      <w:proofErr w:type="spellEnd"/>
      <w:r w:rsidR="007370FB" w:rsidRPr="003B6C88">
        <w:rPr>
          <w:rFonts w:ascii="Times New Roman" w:hAnsi="Times New Roman" w:cs="Times New Roman"/>
          <w:sz w:val="24"/>
          <w:szCs w:val="24"/>
        </w:rPr>
        <w:t xml:space="preserve"> 429 tis., Moháč 86,9 tis.). Zaujímavý je údaj, že až 74% cestujúcich bolo prepravených na plavidlách registrovaných v nedunajských štátoch (</w:t>
      </w:r>
      <w:proofErr w:type="spellStart"/>
      <w:r w:rsidR="0005532D">
        <w:rPr>
          <w:rFonts w:ascii="Times New Roman" w:hAnsi="Times New Roman" w:cs="Times New Roman"/>
          <w:sz w:val="24"/>
          <w:szCs w:val="24"/>
        </w:rPr>
        <w:t>Švajčiarsko</w:t>
      </w:r>
      <w:r w:rsidR="007370FB" w:rsidRPr="003B6C88">
        <w:rPr>
          <w:rFonts w:ascii="Times New Roman" w:hAnsi="Times New Roman" w:cs="Times New Roman"/>
          <w:sz w:val="24"/>
          <w:szCs w:val="24"/>
        </w:rPr>
        <w:t>,F</w:t>
      </w:r>
      <w:r w:rsidR="0005532D">
        <w:rPr>
          <w:rFonts w:ascii="Times New Roman" w:hAnsi="Times New Roman" w:cs="Times New Roman"/>
          <w:sz w:val="24"/>
          <w:szCs w:val="24"/>
        </w:rPr>
        <w:t>rancúzsko</w:t>
      </w:r>
      <w:r w:rsidR="007370FB" w:rsidRPr="003B6C88">
        <w:rPr>
          <w:rFonts w:ascii="Times New Roman" w:hAnsi="Times New Roman" w:cs="Times New Roman"/>
          <w:sz w:val="24"/>
          <w:szCs w:val="24"/>
        </w:rPr>
        <w:t>,</w:t>
      </w:r>
      <w:r w:rsidR="0005532D">
        <w:rPr>
          <w:rFonts w:ascii="Times New Roman" w:hAnsi="Times New Roman" w:cs="Times New Roman"/>
          <w:sz w:val="24"/>
          <w:szCs w:val="24"/>
        </w:rPr>
        <w:t>Holandsko</w:t>
      </w:r>
      <w:r w:rsidR="007370FB" w:rsidRPr="003B6C88">
        <w:rPr>
          <w:rFonts w:ascii="Times New Roman" w:hAnsi="Times New Roman" w:cs="Times New Roman"/>
          <w:sz w:val="24"/>
          <w:szCs w:val="24"/>
        </w:rPr>
        <w:t>,M</w:t>
      </w:r>
      <w:r w:rsidR="0005532D">
        <w:rPr>
          <w:rFonts w:ascii="Times New Roman" w:hAnsi="Times New Roman" w:cs="Times New Roman"/>
          <w:sz w:val="24"/>
          <w:szCs w:val="24"/>
        </w:rPr>
        <w:t>alta</w:t>
      </w:r>
      <w:proofErr w:type="spellEnd"/>
      <w:r w:rsidR="00C85525" w:rsidRPr="003B6C88">
        <w:rPr>
          <w:rFonts w:ascii="Times New Roman" w:hAnsi="Times New Roman" w:cs="Times New Roman"/>
          <w:sz w:val="24"/>
          <w:szCs w:val="24"/>
        </w:rPr>
        <w:t>.</w:t>
      </w:r>
      <w:r w:rsidR="0005532D">
        <w:rPr>
          <w:rFonts w:ascii="Times New Roman" w:hAnsi="Times New Roman" w:cs="Times New Roman"/>
          <w:sz w:val="24"/>
          <w:szCs w:val="24"/>
        </w:rPr>
        <w:t>)</w:t>
      </w:r>
    </w:p>
    <w:p w:rsidR="001C5953" w:rsidRPr="003B6C88" w:rsidRDefault="001C5953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7370FB" w:rsidRPr="003B6C88" w:rsidRDefault="00D306D1" w:rsidP="007370FB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Ročná i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ntenzita plavby nákladných plavidiel s vlastným pohonom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sa zvýšila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cez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stupne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Gabčíkovo a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Moháč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na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3870 nákladných plavidiel s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objemom prepravy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viac ako 4,1 mil. t</w:t>
      </w:r>
      <w:r w:rsidR="00683D62">
        <w:rPr>
          <w:rFonts w:ascii="Times New Roman" w:eastAsia="Times New Roman" w:hAnsi="Times New Roman" w:cs="Times New Roman"/>
          <w:sz w:val="24"/>
          <w:szCs w:val="24"/>
          <w:lang w:eastAsia="sk-SK"/>
        </w:rPr>
        <w:t>, z toho: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</w:p>
    <w:p w:rsidR="007370FB" w:rsidRPr="003B6C88" w:rsidRDefault="007370FB" w:rsidP="0005532D">
      <w:pPr>
        <w:tabs>
          <w:tab w:val="left" w:pos="993"/>
        </w:tabs>
        <w:spacing w:after="0" w:line="280" w:lineRule="atLeast"/>
        <w:ind w:left="993" w:right="-284" w:hanging="285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•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  <w:t xml:space="preserve">nosnosť nákladných plavidiel s vlastným pohonom na prepravu suchých tovarov predstavuje 550 tis. </w:t>
      </w:r>
      <w:r w:rsidR="00683D62">
        <w:rPr>
          <w:rFonts w:ascii="Times New Roman" w:eastAsia="Times New Roman" w:hAnsi="Times New Roman" w:cs="Times New Roman"/>
          <w:sz w:val="24"/>
          <w:szCs w:val="24"/>
          <w:lang w:eastAsia="sk-SK"/>
        </w:rPr>
        <w:t>t,</w:t>
      </w:r>
    </w:p>
    <w:p w:rsidR="007370FB" w:rsidRPr="003B6C88" w:rsidRDefault="007370FB" w:rsidP="0005532D">
      <w:pPr>
        <w:tabs>
          <w:tab w:val="left" w:pos="993"/>
        </w:tabs>
        <w:spacing w:after="0" w:line="280" w:lineRule="atLeast"/>
        <w:ind w:left="993" w:right="-284" w:hanging="285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•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  <w:t xml:space="preserve">nosnosť nákladných plavidiel s vlastným pohonom na prepravu tekutých tovarov predstavuje 65 tis. </w:t>
      </w:r>
      <w:r w:rsidR="00683D62">
        <w:rPr>
          <w:rFonts w:ascii="Times New Roman" w:eastAsia="Times New Roman" w:hAnsi="Times New Roman" w:cs="Times New Roman"/>
          <w:sz w:val="24"/>
          <w:szCs w:val="24"/>
          <w:lang w:eastAsia="sk-SK"/>
        </w:rPr>
        <w:t>t,</w:t>
      </w:r>
    </w:p>
    <w:p w:rsidR="007370FB" w:rsidRPr="003B6C88" w:rsidRDefault="007370FB" w:rsidP="0005532D">
      <w:pPr>
        <w:tabs>
          <w:tab w:val="left" w:pos="993"/>
        </w:tabs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•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  <w:t>nosnosť nákladných člnov na prepravu suchých tovarov predstavuje 3,3 mil. t</w:t>
      </w:r>
      <w:r w:rsidR="00683D62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</w:p>
    <w:p w:rsidR="007370FB" w:rsidRPr="003B6C88" w:rsidRDefault="007370FB" w:rsidP="0005532D">
      <w:pPr>
        <w:tabs>
          <w:tab w:val="left" w:pos="993"/>
        </w:tabs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•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ab/>
        <w:t xml:space="preserve">nosnosť nákladných člnov na prepravu tekutých tovarov predstavuje 260 tis. </w:t>
      </w:r>
      <w:r w:rsidR="00683D62">
        <w:rPr>
          <w:rFonts w:ascii="Times New Roman" w:eastAsia="Times New Roman" w:hAnsi="Times New Roman" w:cs="Times New Roman"/>
          <w:sz w:val="24"/>
          <w:szCs w:val="24"/>
          <w:lang w:eastAsia="sk-SK"/>
        </w:rPr>
        <w:t>t.</w:t>
      </w:r>
    </w:p>
    <w:p w:rsidR="00683D62" w:rsidRDefault="00683D62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7370FB" w:rsidRPr="003B6C88" w:rsidRDefault="007370FB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Podľa zistení sa na Dunaji pohybuje okolo 1500-1600 aktívnych nákladných plavidiel. Objem prepráv cez Gabčíkovo v roku 2016 predstavoval 5,33 mil. t, čo je nárast o 16% oproti roku 2015. Z toho tranzit proti prúdu predstavoval 3,48 mil. t</w:t>
      </w:r>
      <w:r w:rsidR="00683D62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t.j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 65%.</w:t>
      </w:r>
    </w:p>
    <w:p w:rsidR="007370FB" w:rsidRPr="003B6C88" w:rsidRDefault="007370FB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0736FD">
      <w:pPr>
        <w:spacing w:after="0" w:line="280" w:lineRule="atLeast"/>
        <w:ind w:right="-284" w:firstLine="708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Po uvedení </w:t>
      </w:r>
      <w:r w:rsidR="00C41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VD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Gabčíkovo v októbri 1992 do prevádzky</w:t>
      </w:r>
      <w:r w:rsidR="00C41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(2.etapa </w:t>
      </w:r>
      <w:r w:rsidR="00F962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tupňa Čunovo až v roku 1997) sa v priebehu jeho prevádzkovania potvrdili jeho kvality tak, ako to predpokladali autori projektu. Žiadna z negatívnych prognóz odporcov SVD G-N sa nepotvrdila. Realizáciou dočasného riešenia VD Gabčíkovo - </w:t>
      </w:r>
      <w:r w:rsidR="00F962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tupňa Čunovo, výhradne na území </w:t>
      </w:r>
      <w:r w:rsidR="0006246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Slovenskej republiky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sa zabránilo obrovským environmentálnym a ekonomickým škodám, ktoré by vznikli prerušením prác na SVD G-N maďarskou stranou a následne neuvedením Vodného diela Gabčíkovo do prevádzky. Po </w:t>
      </w:r>
      <w:r w:rsidR="00C41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dvadsiatich</w:t>
      </w:r>
      <w:r w:rsidR="0006246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piatich</w:t>
      </w:r>
      <w:r w:rsidR="00C41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rokoch prevádzky možno prínosy SVD G-N hodnotiť takto:</w:t>
      </w:r>
    </w:p>
    <w:p w:rsidR="004B25B9" w:rsidRPr="0005532D" w:rsidRDefault="004B25B9" w:rsidP="000736FD">
      <w:pPr>
        <w:tabs>
          <w:tab w:val="left" w:pos="284"/>
        </w:tabs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br/>
      </w:r>
      <w:r w:rsidR="00F96253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1. </w:t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zvýšila sa protipovodňová bezpečnosť</w:t>
      </w:r>
      <w:r w:rsidR="00DB14BB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hlavného mesta Bratislavy a priľahlých</w:t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území </w:t>
      </w:r>
    </w:p>
    <w:p w:rsidR="004B25B9" w:rsidRPr="003B6C88" w:rsidRDefault="00F96253" w:rsidP="000736FD">
      <w:pPr>
        <w:tabs>
          <w:tab w:val="left" w:pos="284"/>
        </w:tabs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2. 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vytvorila sa </w:t>
      </w:r>
      <w:r w:rsidR="00DB14BB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vodná plavebná cesta v hĺbke min. 3,5 m, ktorá bola dovtedy min. 2,5 m 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</w:p>
    <w:p w:rsidR="004B25B9" w:rsidRPr="003B6C88" w:rsidRDefault="00F96253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3. </w:t>
      </w:r>
      <w:r w:rsidR="00DB14BB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získava sa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ekologicky čist</w:t>
      </w:r>
      <w:r w:rsidR="00DB14BB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á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elektrick</w:t>
      </w:r>
      <w:r w:rsidR="00DB14BB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á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energi</w:t>
      </w:r>
      <w:r w:rsidR="00DB14BB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a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</w:p>
    <w:p w:rsidR="004B25B9" w:rsidRPr="003B6C88" w:rsidRDefault="00F96253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4. 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zastavila sa erózia dna časti starého toku Dunaja </w:t>
      </w:r>
    </w:p>
    <w:p w:rsidR="004B25B9" w:rsidRPr="003B6C88" w:rsidRDefault="00F96253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5. 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bola doriešená väčšina ľavostrannej ramennej sústavy Dunaja </w:t>
      </w:r>
    </w:p>
    <w:p w:rsidR="004B25B9" w:rsidRPr="003B6C88" w:rsidRDefault="00F96253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6. </w:t>
      </w:r>
      <w:r w:rsidR="00DB14BB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výrazne sa 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zlepšili podmienky života vodných živočíchov a lesnej zveri </w:t>
      </w:r>
    </w:p>
    <w:p w:rsidR="004B25B9" w:rsidRPr="003B6C88" w:rsidRDefault="00F96253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7. 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zvýšila sa kapacita zásob podzemnej vody </w:t>
      </w:r>
    </w:p>
    <w:p w:rsidR="004B25B9" w:rsidRPr="003B6C88" w:rsidRDefault="00F96253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8.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zlepšila sa možnosť celoročného využívania prístavu Bratislava </w:t>
      </w:r>
    </w:p>
    <w:p w:rsidR="00DB14BB" w:rsidRPr="003B6C88" w:rsidRDefault="00F96253" w:rsidP="0005532D">
      <w:pPr>
        <w:spacing w:after="0" w:line="280" w:lineRule="atLeast"/>
        <w:ind w:left="284" w:right="-284" w:hanging="284"/>
        <w:jc w:val="both"/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lastRenderedPageBreak/>
        <w:t xml:space="preserve">9. 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vytvorili sa ideálne podmienky pre rozvoj vodných športov, turistiky</w:t>
      </w:r>
      <w:r w:rsidR="00DB14BB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, 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rekreácie</w:t>
      </w:r>
      <w:r w:rsidR="00DB14BB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, ale aj priestor pre milovníkov umenia a kultúry</w:t>
      </w:r>
    </w:p>
    <w:p w:rsidR="004B25B9" w:rsidRPr="003B6C88" w:rsidRDefault="00DB14BB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10. </w:t>
      </w:r>
      <w:r w:rsidR="003A06C1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zahájili sa </w:t>
      </w:r>
      <w:r w:rsidR="00B5083F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projekty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cezhraničnej spolupráce. </w:t>
      </w:r>
      <w:r w:rsidR="004B25B9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br/>
      </w:r>
      <w:r w:rsidR="00F962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Ad bod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1</w:t>
      </w:r>
      <w:r w:rsidR="00F9625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V celom úseku Vodného diela Gabčíkovo sa na oboch stranách Dunaja významne zvýšila protipovodňová bezpečnosť území</w:t>
      </w:r>
      <w:r w:rsidR="003A06C1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="0092753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ako aj hlavného mesta Bratislav</w:t>
      </w:r>
      <w:r w:rsidR="00D306D1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y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. Podstatou zvýšenia protipovodňovej </w:t>
      </w:r>
      <w:r w:rsidR="00D306D1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ochrany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je rozdelenie povodňových prietokov do Prívodného kanála a pôvodného koryta Dunaja. Funkčnosť takéhoto </w:t>
      </w:r>
      <w:r w:rsidR="00D306D1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riešenia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sa potvrdila pri všetkých </w:t>
      </w:r>
      <w:r w:rsidR="00D306D1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významných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povodniach v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10/1996, 6/1997, 2002, 3-4/2006</w:t>
      </w:r>
      <w:r w:rsidR="00D306D1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 2010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 5-6/2013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F96253" w:rsidP="000736FD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Ad bod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2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Vybudovaním hlavných objektov VD Gabčíkovo: Zdrž Hrušov, Prívodný kanál, Stupeň Gabčíkovo a Odpadový kanál sa vylúčili z plavebnej cesty na Dunaji v úseku Bratislava – Sap,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(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cca 60 km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, nebezpečné brodové úseky a zabezpečila sa na celom spomínanom úseku </w:t>
      </w:r>
      <w:proofErr w:type="spellStart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hĺbkovodná</w:t>
      </w:r>
      <w:proofErr w:type="spellEnd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plavebná cesta s plavebnou hĺbkou min. 3,5 m. Súčasne sa na uvedenom úseku predĺžila plavebná sezóna aj na zimné mesiace, s výnimkou obdobia ľadových úkazov na toku.</w:t>
      </w:r>
      <w:r w:rsidR="00062463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4B25B9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>Od začiatku prevádzky Vodného diela Gabčíkovo v roku 1992 bolo plavebnými komorami</w:t>
      </w:r>
      <w:r w:rsidR="00062463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 xml:space="preserve"> k 31.12.2016</w:t>
      </w:r>
      <w:r w:rsidR="004B25B9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 xml:space="preserve"> preplavených celkom </w:t>
      </w:r>
      <w:r w:rsidR="00EE3C0A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>373 011</w:t>
      </w:r>
      <w:r w:rsidR="004B25B9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 xml:space="preserve"> plavidiel, čo predstavuje </w:t>
      </w:r>
      <w:r w:rsidR="00EE3C0A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>144 414</w:t>
      </w:r>
      <w:r w:rsidR="00D306D1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 xml:space="preserve"> tis. ton nákladu a 5 </w:t>
      </w:r>
      <w:r w:rsidR="004B25B9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>304 tis. preplavených osôb</w:t>
      </w:r>
      <w:r w:rsidR="007370FB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 xml:space="preserve"> (+ 47% len za obdobie 2011</w:t>
      </w:r>
      <w:r w:rsidR="007313CE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 xml:space="preserve"> </w:t>
      </w:r>
      <w:r w:rsidR="007370FB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>-</w:t>
      </w:r>
      <w:r w:rsidR="007313CE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 xml:space="preserve"> </w:t>
      </w:r>
      <w:r w:rsidR="007370FB" w:rsidRPr="003B6C88">
        <w:rPr>
          <w:rFonts w:ascii="Times New Roman" w:eastAsia="Times New Roman" w:hAnsi="Times New Roman" w:cs="Times New Roman"/>
          <w:color w:val="000000"/>
          <w:sz w:val="24"/>
          <w:szCs w:val="24"/>
          <w:lang w:eastAsia="sk-SK"/>
        </w:rPr>
        <w:t>2016).</w:t>
      </w:r>
    </w:p>
    <w:p w:rsidR="004B25B9" w:rsidRPr="003B6C88" w:rsidRDefault="004B25B9" w:rsidP="00FE42A3">
      <w:pPr>
        <w:spacing w:after="0" w:line="280" w:lineRule="atLeast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lang w:eastAsia="sk-SK"/>
        </w:rPr>
        <w:t> </w:t>
      </w:r>
    </w:p>
    <w:p w:rsidR="001C5953" w:rsidRPr="003B6C88" w:rsidRDefault="00E2116A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noProof/>
          <w:lang w:eastAsia="sk-SK"/>
        </w:rPr>
        <w:drawing>
          <wp:inline distT="0" distB="0" distL="0" distR="0" wp14:anchorId="00414320" wp14:editId="31C38EA5">
            <wp:extent cx="5760720" cy="1521460"/>
            <wp:effectExtent l="0" t="0" r="0" b="2540"/>
            <wp:docPr id="2" name="Obrázok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760720" cy="152146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:rsidR="00447DDE" w:rsidRPr="003B6C88" w:rsidRDefault="00447DDE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F96253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Ad bod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3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Vzdutím vôd Dunaja v zdrži Hrušov pomocou objektov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tupňa Čunovo a vybudovaním 17 km dlhého Prívodného kanála so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tupňom Gabčíkovo na jeho konci, ako aj vyhĺbením Odpadového kanála dl. 8 km so zaústením do Dunaja pri obci Sap </w:t>
      </w:r>
      <w:r w:rsidR="003A06C1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sa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získal na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tupni Gabčíkovo pre VE spád 13 – 24 m, ktorý sa spolu s prietokom vody na Dunaji využíva na výrobu ekologicky čistej, surovinovo beznáročnej prírodnej elektrickej energie. Okrem výroby elektrickej energie na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tupni Gabčíkovo (ročná výroba</w:t>
      </w:r>
      <w:r w:rsidR="004B7F7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22</w:t>
      </w:r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0</w:t>
      </w:r>
      <w:r w:rsidR="004B7F7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0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GWh), sa využíva energeticky aj dotácia starého koryta Dunaja na VE Čunovo (ročná výroba 184 GWh</w:t>
      </w:r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),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MVE </w:t>
      </w:r>
      <w:proofErr w:type="spellStart"/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Mošon</w:t>
      </w:r>
      <w:proofErr w:type="spellEnd"/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I na odbernom objekte do </w:t>
      </w:r>
      <w:proofErr w:type="spellStart"/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Mošonského</w:t>
      </w:r>
      <w:proofErr w:type="spellEnd"/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ramena Dunaja (ročná výroba 4 GWh),MV</w:t>
      </w:r>
      <w:r w:rsid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E </w:t>
      </w:r>
      <w:proofErr w:type="spellStart"/>
      <w:r w:rsid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Mošon</w:t>
      </w:r>
      <w:proofErr w:type="spellEnd"/>
      <w:r w:rsid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II (realizácia MVE </w:t>
      </w:r>
      <w:proofErr w:type="spellStart"/>
      <w:r w:rsid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Mošon</w:t>
      </w:r>
      <w:proofErr w:type="spellEnd"/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II je ukončená, no doposiaľ nie je zapojená do sústavy, inštalovaný výkon 1,2 MW)</w:t>
      </w:r>
      <w:r w:rsidR="003A06C1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a na MVE pri odbernom objekte do kanála S</w:t>
      </w:r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VII (ročná výroba 4 GWh)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</w:p>
    <w:p w:rsidR="00D45E09" w:rsidRPr="003B6C88" w:rsidRDefault="00D45E0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D45E09" w:rsidRPr="003B6C88" w:rsidRDefault="00D45E0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Vodné elektrárne, ktoré sú súčasťou VD Gabčíkovo, predstavujú viac ako 30 % celkového inštalovaného výkonu všetkých hydroelektrárn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í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Slovenskej republiky a sú významnou súčasťou slovenskej elektrizačnej sústavy.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lastRenderedPageBreak/>
        <w:br/>
      </w:r>
      <w:r w:rsidR="00EE3C0A" w:rsidRPr="003B6C88">
        <w:rPr>
          <w:noProof/>
          <w:lang w:eastAsia="sk-SK"/>
        </w:rPr>
        <w:drawing>
          <wp:inline distT="0" distB="0" distL="0" distR="0" wp14:anchorId="0404F9C3" wp14:editId="4DEE4E0F">
            <wp:extent cx="5760720" cy="2891997"/>
            <wp:effectExtent l="0" t="0" r="11430" b="22860"/>
            <wp:docPr id="1" name="Graf 1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9"/>
              </a:graphicData>
            </a:graphic>
          </wp:inline>
        </w:drawing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lang w:eastAsia="sk-SK"/>
        </w:rPr>
      </w:pPr>
      <w:r w:rsidRPr="003B6C88">
        <w:rPr>
          <w:rFonts w:ascii="Calibri" w:eastAsia="Times New Roman" w:hAnsi="Calibri" w:cs="Times New Roman"/>
          <w:lang w:eastAsia="sk-SK"/>
        </w:rPr>
        <w:t> </w:t>
      </w:r>
    </w:p>
    <w:p w:rsidR="004B25B9" w:rsidRPr="003B6C88" w:rsidRDefault="004B7F7C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Ad bod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4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Vytvorením zdrže Hrušov a vzdutím vôd Dunaja sa znížili rýchlosti vody v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toku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čím sa zastavila roky trvajúca erózia dna Dunaja, ale žiaľ, len na slovenskom úseku medzi Bratislavou a Čunovom, kde je vytvorená zdrž. Priaznivo to ovplyvnilo režim podzemných vôd v hornej časti Žitného ostrova a eliminovalo hrozbu </w:t>
      </w:r>
      <w:proofErr w:type="spellStart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sufóznych</w:t>
      </w:r>
      <w:proofErr w:type="spellEnd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javov v oblasti Bratislavy.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Za účelom zastavenia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zahlbovaniu rieky aj na hraničnom úseku Dunaja pod Čunovom,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by sa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museli vybudovať prehrádzky, ktoré by zvýšili hladinu, znížili unášaciu silu a zamedzili ďalšiemu prehlbovaniu koryta Dunaja. Toto však bez účasti maďarskej strany nie je možné.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4B7F7C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Ad bod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5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Bola doriešená dotácia prevažnej časti ľavostrannej ramennej sústavy starého koryta Dunaja, ktorá v dôsledku zahlbovania koryta Dunaja a poklesom hladiny podzemných vôd bola predtým väčšinu roka úplne, alebo čiastočne vyschnutá. Od mája 1993 je však trvale napájaná vodou z Odberného objektu Dobrohošť, ktorá tieto ramená oživila a vrátila im charakter, aký mali predtým.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4B7F7C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Ad bod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6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Naplnením ramenného systému vodou sa viditeľne zlepšili podmienky života vodných živočíchov a lesnej zveri a očakáva sa ďalšie zvyšovanie nielen ich počtu, ale aj množstva druhov. Potvrdzuje sa obrovský nárast počtu živočíchov prakticky už v prvom roku po uvedení VD Gabčíkovo do prevádzky, ale najmä po zavlažení ľavostrannej ramennej sústavy vodou.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4B7F7C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Ad bod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7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Podstatným zvýšením hladín podzemných vôd poniže Bratislavy sa zlepšili podmienky pre poľnohospodárstvo a lesné hospodárstvo. Pre poľnohospodárstvo sa znížila potreba zavlažovania. V lesnom hospodárstve sa potvrdil predpoklad, že zavlažovaním ramennej sústavy cez Prívodný kanál do inundácie a Odberný objekt Dobrohošť sa umožní zachovanie prevažnej časti súčasných lesných porastov, pri výraznom zvýšení ročných prírastkov drevnej hmoty. Extrémne 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suché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rok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y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1993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 2011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potvrdil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i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 že zavlažený ramenný systém odvrátil chradnutie, resp. vysychanie lužných lesov, zapríčinené nedostatkom vody. Výrazným prínosom pre lesné hospodárstvo v ramennom systéme je možnosť vykonania umelej záplavy.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Zvýšila sa využiteľná kapacita zásob kvalitnej podzemnej vody, bez negatívneho ovplyvňovania jej kvality. Naopak, na niektorých miestach sa zvýšil obsah kyslíka. 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4B7F7C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lastRenderedPageBreak/>
        <w:t>Ad bod 8)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Trvalým zvýšením hladiny Dunaja v Bratislave sa zlepšila možnosť využívania prístavu Bratislava v každom ročnom období. Prístup do vážskej vodnej cesty však stále čaká na vzdutie hladiny dobudovaním </w:t>
      </w:r>
      <w:r w:rsidR="00D94DB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</w:t>
      </w:r>
      <w:r w:rsidR="00D94DB4">
        <w:rPr>
          <w:rFonts w:ascii="Times New Roman" w:eastAsia="Times New Roman" w:hAnsi="Times New Roman" w:cs="Times New Roman"/>
          <w:sz w:val="24"/>
          <w:szCs w:val="24"/>
          <w:lang w:eastAsia="sk-SK"/>
        </w:rPr>
        <w:t>odného diela</w:t>
      </w:r>
      <w:r w:rsidR="00D94DB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proofErr w:type="spellStart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Nagymaros</w:t>
      </w:r>
      <w:proofErr w:type="spellEnd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4B7F7C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Ad bod 9)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Zdrž Hrušov a jej okolie vytvorili ideálne podmienky na rozvoj vodných športov, rekreácie a turistiky. Uviedol sa do prevádzky areál vodných športov na Stupni Čunovo, ktorý sa stal atraktívnym miestom pre športovcov, turistov a obyvateľov okolia. Pozdĺž celého VD Gabčíkovo sú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vybudované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cyklistické trasy, ktoré naplno využívajú ako Bratislavčania, tak i mimo bratislavskí cyklisti a korčuliari. V okolí obcí Vojka n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ad </w:t>
      </w:r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Dunajom a Bodíky sa tešia pozornosti jazerá, ktoré vznikli vyťažením materiálu pre výstavbu Prívodného kanála VD Gabčíkova. Nadšenci prírody, vodáci a rybári radi zájdu aj ďalej do ramennej sústavy v ľavostrannom inundačnom území Dunaja. V oblasti Šamorína je už samozrejmosťou navštevovať rekreačnú oblasť „lagúny“ pri </w:t>
      </w:r>
      <w:proofErr w:type="spellStart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Čilistove</w:t>
      </w:r>
      <w:proofErr w:type="spellEnd"/>
      <w:r w:rsidR="004B25B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Na Stupni Čunovo bola vybudovaná a sprevádzkovaná výstavná hala moderného umenia </w:t>
      </w:r>
      <w:proofErr w:type="spellStart"/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Danubiana</w:t>
      </w:r>
      <w:proofErr w:type="spellEnd"/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, kde </w:t>
      </w:r>
      <w:r w:rsidR="00B5083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okrem trvalej expozície </w:t>
      </w:r>
      <w:r w:rsidR="005A2CF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sa každoročne usporadúvajú vernisáže a výstavy mladých európskych umelcov. </w:t>
      </w:r>
    </w:p>
    <w:p w:rsidR="00B5083F" w:rsidRPr="003B6C88" w:rsidRDefault="00B5083F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26A59" w:rsidRPr="003B6C88" w:rsidRDefault="00B5083F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Ad bod 10) 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Napriek pozastaveniu výstavby SVD G-N vzniká množstvo projektov v rámci cezhraničnej spolupráce, ako napr. INTERREG (most pre peších a cyklistov Dobrohošť - </w:t>
      </w:r>
      <w:proofErr w:type="spellStart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Dunakiliti</w:t>
      </w:r>
      <w:proofErr w:type="spellEnd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) z programu </w:t>
      </w:r>
      <w:r w:rsidR="00D94DB4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M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inisterstva pôdohospodárstva a rozvoja vidieka SR. </w:t>
      </w:r>
    </w:p>
    <w:p w:rsidR="00B5083F" w:rsidRPr="003B6C88" w:rsidRDefault="00B5083F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Počas 2</w:t>
      </w:r>
      <w:r w:rsidR="004B7F7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5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-tich rokov prevádzky sa permanentne vykonávali činnosti súvisiace s udržiavaním prevádzkyschopnosti všetkých stavebných objektov a technologických zariadení, dokončovali sa rozostavané objekty a boli vykonané aj rozsiahle rekonštrukcie a modernizácie už zastaraných zariadení. Je to tak isto nekonečný proces akým plynie i rieka Dunaj. V pláne sú realizácie ďalších súvisiacich zariadení ako napríklad </w:t>
      </w:r>
      <w:r w:rsidR="00B5083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MVE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Čunovo II, doplnenie hradiacich konštrukcií na Prívodnom kanáli</w:t>
      </w:r>
      <w:r w:rsidR="00B5083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úpravy v starom koryte Dunaja. </w:t>
      </w:r>
      <w:r w:rsidR="00B5083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 prevádzkového hľadiska sa rozbieha pilotný projekt riešenia sedimentov v zdrži Hrušov pod názvom </w:t>
      </w:r>
      <w:proofErr w:type="spellStart"/>
      <w:r w:rsidR="00B5083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DaReM</w:t>
      </w:r>
      <w:proofErr w:type="spellEnd"/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(Danube </w:t>
      </w:r>
      <w:proofErr w:type="spellStart"/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Rehabilitation</w:t>
      </w:r>
      <w:proofErr w:type="spellEnd"/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proofErr w:type="spellStart"/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Measures</w:t>
      </w:r>
      <w:proofErr w:type="spellEnd"/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).</w:t>
      </w:r>
      <w:r w:rsidR="00B5083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</w:p>
    <w:p w:rsidR="004B25B9" w:rsidRPr="003B6C88" w:rsidRDefault="004B25B9" w:rsidP="00FE42A3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4B25B9" w:rsidP="000736FD">
      <w:pPr>
        <w:spacing w:after="0" w:line="280" w:lineRule="atLeast"/>
        <w:ind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Zabezpečenie plavebnej cesty v nadväznosti na kanál Rýn – Mohan – Dunaj cez Vodné dielo Gabčíkovo</w:t>
      </w:r>
    </w:p>
    <w:p w:rsidR="004B25B9" w:rsidRPr="003B6C88" w:rsidRDefault="004B25B9" w:rsidP="00FE42A3">
      <w:pPr>
        <w:spacing w:after="0" w:line="280" w:lineRule="atLeast"/>
        <w:ind w:left="720" w:firstLine="696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 </w:t>
      </w:r>
    </w:p>
    <w:p w:rsidR="004B25B9" w:rsidRPr="0005532D" w:rsidRDefault="004B7F7C" w:rsidP="000736FD">
      <w:pPr>
        <w:pStyle w:val="Odsekzoznamu"/>
        <w:numPr>
          <w:ilvl w:val="0"/>
          <w:numId w:val="3"/>
        </w:numPr>
        <w:spacing w:after="0" w:line="280" w:lineRule="atLeast"/>
        <w:jc w:val="both"/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VODOHOSPODÁRSKA VÝSTAVBA, ŠTÁTNY PODNIK</w:t>
      </w:r>
    </w:p>
    <w:p w:rsidR="001C5953" w:rsidRPr="003B6C88" w:rsidRDefault="001C5953" w:rsidP="00FE42A3">
      <w:pPr>
        <w:spacing w:after="0" w:line="280" w:lineRule="atLeast"/>
        <w:ind w:left="720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426A59">
      <w:pPr>
        <w:spacing w:after="0" w:line="280" w:lineRule="atLeast"/>
        <w:ind w:left="720" w:right="-284" w:hanging="29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1   Potreba zabezpečenia nasledovných prác a dodávok pre bezpečnú prevádzku Vodného diela Gabčíkovo</w:t>
      </w:r>
    </w:p>
    <w:p w:rsidR="00341A09" w:rsidRPr="0005532D" w:rsidRDefault="00341A09" w:rsidP="007370FB">
      <w:pPr>
        <w:spacing w:after="0" w:line="240" w:lineRule="auto"/>
        <w:ind w:left="720"/>
        <w:jc w:val="both"/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</w:pPr>
    </w:p>
    <w:p w:rsidR="007370FB" w:rsidRPr="003B6C88" w:rsidRDefault="007370FB" w:rsidP="007370FB">
      <w:pPr>
        <w:spacing w:after="0" w:line="240" w:lineRule="auto"/>
        <w:ind w:left="720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Inovácia a modernizácia </w:t>
      </w:r>
      <w:r w:rsidR="001B2A88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p</w:t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lavebných komôr </w:t>
      </w:r>
      <w:r w:rsidR="001B2A88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Vodného diela</w:t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 Gabčíkov</w:t>
      </w:r>
      <w:r w:rsidR="001B2A88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o</w:t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www.gabcikovolocks.eu</w:t>
      </w:r>
    </w:p>
    <w:p w:rsidR="007370FB" w:rsidRPr="003B6C88" w:rsidRDefault="007370FB" w:rsidP="00F04814">
      <w:pPr>
        <w:spacing w:after="0" w:line="240" w:lineRule="auto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Po 25</w:t>
      </w:r>
      <w:r w:rsidR="001B2A8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-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ročnej prevádzke vodného diela sú zariadenia pla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ve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bných komôr značne opotrebované a je potrebné zrealizovať ich inováciu</w:t>
      </w:r>
      <w:r w:rsidR="00B5083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  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modernizáciu</w:t>
      </w:r>
      <w:r w:rsidR="00D94DB4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="00B5083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 tým zvýšiť kva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litu a stupeň bezpečnosti prepla</w:t>
      </w:r>
      <w:r w:rsidR="00B5083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vovania plavidie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l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: nov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é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doln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é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vráta, 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ď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a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l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ej bud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ú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modernizované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segmenty regulačných uzáverov vtokov a výtokov a tiež horné vráta ob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idv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och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plavebných</w:t>
      </w:r>
      <w:r w:rsidR="001B2A8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komôr. Na uvedené práce boli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zabezpečené finančné prostriedky  vo výške  122,5 mil.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EUR z II. Výzvy programu CEF. Zmluva o  grante bola podpísaná Ministerstvom dopravy a výstavby </w:t>
      </w:r>
      <w:r w:rsidR="001B2A8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SR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 INEA v</w:t>
      </w:r>
      <w:r w:rsidR="001B2A8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 novembri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2016. Predpoklad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a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n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á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hodnota zákazky v celkovej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sume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144,5 mil</w:t>
      </w:r>
      <w:r w:rsidR="001B2A8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EUR bude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vo výške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15% dofinancovaná zo zdrojov VV,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š.p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</w:p>
    <w:p w:rsidR="00F04814" w:rsidRDefault="00F04814" w:rsidP="00F04814">
      <w:pPr>
        <w:spacing w:after="0" w:line="240" w:lineRule="auto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D94DB4" w:rsidRPr="003B6C88" w:rsidRDefault="00D94DB4" w:rsidP="00F04814">
      <w:pPr>
        <w:spacing w:after="0" w:line="240" w:lineRule="auto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426A59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lastRenderedPageBreak/>
        <w:t xml:space="preserve">Dobagrovanie odpadového kanála  </w:t>
      </w:r>
    </w:p>
    <w:p w:rsidR="007313CE" w:rsidRPr="003B6C88" w:rsidRDefault="004B25B9" w:rsidP="004870AF">
      <w:pPr>
        <w:spacing w:after="0" w:line="240" w:lineRule="auto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Podľa projektu, rozpočtu a predchádzajúcich zameraní, ako aj 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meniacich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sa podmien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o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k pri prevádzke, sa predpokladá rozsah dobagrovania </w:t>
      </w:r>
      <w:r w:rsidR="001B2A8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o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dpadového kanála v hodnote cca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3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5 mil. 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EUR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.  V roku 2012 boli vykonané práce v rozsahu cca 2 mil. 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EUR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 čiže na ďalšie obdobie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budú navrhnuté etapy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 s čiastkou </w:t>
      </w:r>
      <w:r w:rsidR="007370FB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3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3 mil. 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EUR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 Presný rozsah sa dá určiť až po zameraní profilov dna a výpočte kubatúr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</w:p>
    <w:p w:rsidR="007313CE" w:rsidRPr="003B6C88" w:rsidRDefault="007313CE" w:rsidP="004870AF">
      <w:pPr>
        <w:spacing w:after="0" w:line="240" w:lineRule="auto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Okrem toho pre zastavenie znižovania prevádzky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 zvýšenia výkonu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VE Gabčíkovo (v 2016 cca 15%), t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i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ež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zlepšenie odtokových pomerov pod Vodnou elektrárňou je potrebné odstrániť 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po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zostatky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veľkopokusu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v rozsahu odhadovaných prác v objeme cca 6 mil. 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EUR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. </w:t>
      </w:r>
    </w:p>
    <w:p w:rsidR="00341A09" w:rsidRPr="003B6C88" w:rsidRDefault="00341A09" w:rsidP="000736FD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0736FD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Prehĺbenie Zdrže Hrušov</w:t>
      </w:r>
    </w:p>
    <w:p w:rsidR="007313CE" w:rsidRPr="003B6C88" w:rsidRDefault="007313CE" w:rsidP="00426A59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 novembri 2017 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VV, </w:t>
      </w:r>
      <w:proofErr w:type="spellStart"/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š.p</w:t>
      </w:r>
      <w:proofErr w:type="spellEnd"/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. 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plánuje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realizovať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zameranie 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dna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  Zdrži Hrušov. Ďalšia etapa merania je naplánovaná aj v roku 2018. Súčasne bude prebiehať verejné obstarávanie na nákup strojného vybavenia v rámci schváleného projektu  III.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Výzvy CEF. Názov projektu je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DaReM</w:t>
      </w:r>
      <w:proofErr w:type="spellEnd"/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.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Podpis zmluvy Ministerstvom dopravy a výstavby SR s INEA sa predpokladá v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 novembri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2017 vo výške 8 mil. EUR,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pričom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15 % bude financovaných zo zdrojov VV,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š.p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 a</w:t>
      </w:r>
      <w:r w:rsidR="00997587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podniku SLOVENSKÝ VODOHOSPODÁRSKY PODNIK, štátny podnik (ďalej aj „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SVP,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š.p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  <w:r w:rsidR="00997587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“).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Pilotný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spoločný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projekt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oboch štátnych podnikov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patriacich pod Ministerstvo životného prostredia SR,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spolupracujúcich aj na verejnom obstarávaní</w:t>
      </w:r>
      <w:r w:rsidR="00F04814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zrealizujú 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podľa predpokladu v rokoch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2019 a 2020 v objeme 400 tis m3. Laboratórne výsledky zloženia sedimentov budú slúžiť ako podklad pre stanovenie stratégie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ich využitia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 cieľov a rozsahu pr</w:t>
      </w:r>
      <w:r w:rsidR="004870AF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á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c</w:t>
      </w:r>
      <w:r w:rsidR="00446886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vrátane finančného modelu pre obdobie 2021 – 2026.</w:t>
      </w:r>
      <w:r w:rsidRPr="003B6C88" w:rsidDel="000975C2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</w:p>
    <w:p w:rsidR="007313CE" w:rsidRPr="003B6C88" w:rsidRDefault="007313CE" w:rsidP="00426A59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7313CE" w:rsidRPr="0005532D" w:rsidRDefault="007313CE" w:rsidP="007313CE">
      <w:pPr>
        <w:spacing w:after="0" w:line="240" w:lineRule="auto"/>
        <w:ind w:left="720"/>
        <w:jc w:val="both"/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Príprava a realizácia celkovej stabilizácie VE Gabčíkovo</w:t>
      </w:r>
    </w:p>
    <w:p w:rsidR="007313CE" w:rsidRPr="003B6C88" w:rsidRDefault="007313CE" w:rsidP="00F04814">
      <w:pPr>
        <w:spacing w:after="0" w:line="240" w:lineRule="auto"/>
        <w:ind w:left="720" w:right="-284"/>
        <w:jc w:val="both"/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V</w:t>
      </w:r>
      <w:r w:rsidR="00F04814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 roku 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2016 VV, </w:t>
      </w:r>
      <w:proofErr w:type="spellStart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š.p</w:t>
      </w:r>
      <w:proofErr w:type="spellEnd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. zahájila </w:t>
      </w:r>
      <w:proofErr w:type="spellStart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injektážne</w:t>
      </w:r>
      <w:proofErr w:type="spellEnd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práce pod vodou</w:t>
      </w:r>
      <w:r w:rsidR="00336C8C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pre zvýšenie stability a spevnenia podložia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, v hĺbke vyše 30 m. K nerovnomernému s</w:t>
      </w:r>
      <w:r w:rsidR="00446886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a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daniu betónových </w:t>
      </w:r>
      <w:proofErr w:type="spellStart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nátokových</w:t>
      </w:r>
      <w:proofErr w:type="spellEnd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dosiek </w:t>
      </w:r>
      <w:r w:rsidR="00D94DB4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VE</w:t>
      </w:r>
      <w:r w:rsidR="00D94DB4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Gabčíkovo</w:t>
      </w:r>
      <w:r w:rsidR="00D94DB4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dochádza z dôvodu rozdielneho založenia objektov VE</w:t>
      </w:r>
      <w:r w:rsidR="004F75B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G</w:t>
      </w:r>
      <w:r w:rsidR="004F75B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abčíkovo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a</w:t>
      </w:r>
      <w:r w:rsidR="00341A09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 plavebných komôr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="00341A09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VE 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Gabčíkovo. Tento rozdie</w:t>
      </w:r>
      <w:r w:rsidR="00446886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l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="00336C8C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úrovne základov VE a PLK 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je približne 20 m. Zdokumentované trhliny sú hrúbky od 5 do 13</w:t>
      </w:r>
      <w:r w:rsidR="00341A09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cm a negatívne ovplyvňujú </w:t>
      </w:r>
      <w:proofErr w:type="spellStart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podzákladie</w:t>
      </w:r>
      <w:proofErr w:type="spellEnd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="00341A09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PLK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. V praxi to znamená vyplavovanie materiálu pod PLK a nestabilitu cel</w:t>
      </w:r>
      <w:r w:rsidR="00446886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ej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konštrukcie. V 1. etape bude v rámci Inovácie a modernizácie PLK stabilita riešená, ale novým cieľom VV, </w:t>
      </w:r>
      <w:proofErr w:type="spellStart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š.p</w:t>
      </w:r>
      <w:proofErr w:type="spellEnd"/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. je technicky a finančne pripraviť riešenie </w:t>
      </w:r>
      <w:r w:rsidR="00446886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taktiež</w:t>
      </w:r>
      <w:r w:rsidR="00341A09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stability VE</w:t>
      </w:r>
      <w:r w:rsidR="004F75B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G</w:t>
      </w:r>
      <w:r w:rsidR="004F75B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abčíkovo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. Tento proces je veľmi akútny a predpokladaný termín realizácie je 2019 - 2020, v súbehu s plánom </w:t>
      </w:r>
      <w:r w:rsidR="00446886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generálnych opráv VE</w:t>
      </w:r>
      <w:r w:rsidR="004F75B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="00446886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G</w:t>
      </w:r>
      <w:r w:rsidR="004F75B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abčíkovo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vo výške do 80 mil</w:t>
      </w:r>
      <w:r w:rsidR="00341A09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.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 </w:t>
      </w:r>
      <w:r w:rsidR="00F04814"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EUR</w:t>
      </w:r>
      <w:r w:rsidRPr="003B6C88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. </w:t>
      </w:r>
    </w:p>
    <w:p w:rsidR="004B25B9" w:rsidRPr="003B6C88" w:rsidRDefault="004B25B9" w:rsidP="00FE42A3">
      <w:pPr>
        <w:spacing w:after="0" w:line="280" w:lineRule="atLeast"/>
        <w:ind w:left="720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B25B9" w:rsidRPr="003B6C88" w:rsidRDefault="004B25B9" w:rsidP="00FE42A3">
      <w:pPr>
        <w:spacing w:after="0" w:line="280" w:lineRule="atLeast"/>
        <w:ind w:left="709" w:hanging="283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2</w:t>
      </w:r>
      <w:r w:rsidRPr="003B6C88">
        <w:rPr>
          <w:rFonts w:ascii="Times New Roman" w:eastAsia="Times New Roman" w:hAnsi="Times New Roman" w:cs="Times New Roman"/>
          <w:sz w:val="14"/>
          <w:szCs w:val="14"/>
          <w:lang w:eastAsia="sk-SK"/>
        </w:rPr>
        <w:t>     </w:t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Rekreačné </w:t>
      </w:r>
      <w:r w:rsidR="00336C8C"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 xml:space="preserve">a kultúrne </w:t>
      </w: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možnosti využitia Vodného diela Gabčíkovo</w:t>
      </w:r>
    </w:p>
    <w:p w:rsidR="00341A09" w:rsidRPr="003B6C88" w:rsidRDefault="00341A09" w:rsidP="000736FD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4B25B9" w:rsidP="000736FD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Jedná sa o aktivit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y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 ktor</w:t>
      </w:r>
      <w:r w:rsidR="0079780A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é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priamo nesúvis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ia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s prevádzkou </w:t>
      </w:r>
      <w:r w:rsidR="00446886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odného diela Gabčíkovo – </w:t>
      </w:r>
      <w:proofErr w:type="spellStart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Nagymaros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 ale ide o </w:t>
      </w:r>
      <w:r w:rsidR="0079780A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ich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rekreačné 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a kultúrne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využitie. 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Výstavba kanoistického areálu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súvisí hlavne s pozemkami, ktoré sú v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 správe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</w:t>
      </w:r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V, </w:t>
      </w:r>
      <w:proofErr w:type="spellStart"/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š.p</w:t>
      </w:r>
      <w:proofErr w:type="spellEnd"/>
      <w:r w:rsidR="00426A5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 nachádzajú sa po oboch stranách </w:t>
      </w:r>
      <w:r w:rsidR="00341A0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Vodného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diela</w:t>
      </w:r>
      <w:r w:rsidR="00341A09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Gabčíkovo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v oblasti od Bratislavy okolo Zdrže</w:t>
      </w:r>
      <w:r w:rsidR="0005532D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</w:t>
      </w:r>
      <w:proofErr w:type="spellStart"/>
      <w:r w:rsidR="0005532D">
        <w:rPr>
          <w:rFonts w:ascii="Times New Roman" w:eastAsia="Times New Roman" w:hAnsi="Times New Roman" w:cs="Times New Roman"/>
          <w:sz w:val="24"/>
          <w:szCs w:val="24"/>
          <w:lang w:eastAsia="sk-SK"/>
        </w:rPr>
        <w:t>Hušov</w:t>
      </w:r>
      <w:proofErr w:type="spellEnd"/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až po Šamorín. Ich rovnomerným rozložením i po ľavej strane sa umožní rekreačné využitie veľkému množstvu občanov z priľahlých oblastí. </w:t>
      </w:r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Na Stupni Čunovo sa plánuje s rozšírením existujúcich objektov výstavnej haly moderného umenia </w:t>
      </w:r>
      <w:proofErr w:type="spellStart"/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Danubiana</w:t>
      </w:r>
      <w:proofErr w:type="spellEnd"/>
      <w:r w:rsidR="00336C8C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.</w:t>
      </w:r>
    </w:p>
    <w:p w:rsidR="004B25B9" w:rsidRDefault="004B25B9" w:rsidP="00446886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p w:rsidR="004F75B8" w:rsidRDefault="004F75B8" w:rsidP="00446886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F75B8" w:rsidRPr="003B6C88" w:rsidRDefault="004F75B8" w:rsidP="00446886">
      <w:pPr>
        <w:spacing w:after="0" w:line="280" w:lineRule="atLeast"/>
        <w:ind w:left="720" w:right="-284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</w:p>
    <w:p w:rsidR="004B25B9" w:rsidRPr="003B6C88" w:rsidRDefault="001C5953" w:rsidP="000736FD">
      <w:pPr>
        <w:pStyle w:val="Odsekzoznamu"/>
        <w:numPr>
          <w:ilvl w:val="0"/>
          <w:numId w:val="3"/>
        </w:numPr>
        <w:spacing w:after="0" w:line="280" w:lineRule="atLeast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t>SLOVENSKÝ VODOHOSPODÁRSKY PODNIK, štátny podnik</w:t>
      </w:r>
    </w:p>
    <w:p w:rsidR="00341A09" w:rsidRPr="0005532D" w:rsidRDefault="00341A09" w:rsidP="00FE42A3">
      <w:pPr>
        <w:spacing w:after="0" w:line="280" w:lineRule="atLeast"/>
        <w:ind w:left="720"/>
        <w:jc w:val="both"/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</w:pPr>
    </w:p>
    <w:p w:rsidR="004B25B9" w:rsidRPr="003B6C88" w:rsidRDefault="004B25B9" w:rsidP="00FE42A3">
      <w:pPr>
        <w:spacing w:after="0" w:line="280" w:lineRule="atLeast"/>
        <w:ind w:left="720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05532D">
        <w:rPr>
          <w:rFonts w:ascii="Times New Roman" w:eastAsia="Times New Roman" w:hAnsi="Times New Roman" w:cs="Times New Roman"/>
          <w:bCs/>
          <w:sz w:val="24"/>
          <w:szCs w:val="24"/>
          <w:lang w:eastAsia="sk-SK"/>
        </w:rPr>
        <w:lastRenderedPageBreak/>
        <w:t xml:space="preserve">Prebagrovanie brodových miest </w:t>
      </w:r>
    </w:p>
    <w:p w:rsidR="004B25B9" w:rsidRPr="003B6C88" w:rsidRDefault="004B25B9" w:rsidP="00446886">
      <w:pPr>
        <w:spacing w:after="0" w:line="280" w:lineRule="atLeast"/>
        <w:ind w:left="720" w:right="-426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Napriek tomu, že brody  sa nachádzajú v</w:t>
      </w:r>
      <w:r w:rsidR="0079780A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úsekoch</w:t>
      </w:r>
      <w:r w:rsidR="0079780A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Dunaja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, ktoré nie sú súčasťou </w:t>
      </w:r>
      <w:r w:rsidR="008D6FB8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VD Gabčíkovo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, nepriamo obmedzujú jeho prevádzku, nakoľko je potrebné v zmysle Dočasného manipulačného poriadku prepúšťať také minimálne množstvá cez</w:t>
      </w:r>
      <w:r w:rsidR="0079780A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 Stupeň Gabčíkovo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, aby nebola </w:t>
      </w:r>
      <w:r w:rsidR="0079780A"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obmedzená </w:t>
      </w: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plavba v týchto kritických úsekoch.</w:t>
      </w:r>
    </w:p>
    <w:p w:rsidR="004B25B9" w:rsidRPr="003B6C88" w:rsidRDefault="004B25B9" w:rsidP="00446886">
      <w:pPr>
        <w:spacing w:after="0" w:line="280" w:lineRule="atLeast"/>
        <w:ind w:left="720" w:right="-426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 xml:space="preserve">Podrobné informácie sú spracované a nepretržite aktualizované a vykonáva sa najnutnejšie bagrovanie. </w:t>
      </w:r>
    </w:p>
    <w:p w:rsidR="004B25B9" w:rsidRPr="003B6C88" w:rsidRDefault="004B25B9" w:rsidP="00FE42A3">
      <w:pPr>
        <w:spacing w:after="0" w:line="280" w:lineRule="atLeast"/>
        <w:ind w:left="720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 </w:t>
      </w:r>
    </w:p>
    <w:p w:rsidR="004B25B9" w:rsidRPr="003B6C88" w:rsidRDefault="004B25B9" w:rsidP="00FE42A3">
      <w:pPr>
        <w:spacing w:after="0" w:line="280" w:lineRule="atLeast"/>
        <w:ind w:left="720"/>
        <w:jc w:val="both"/>
        <w:rPr>
          <w:rFonts w:ascii="Times New Roman" w:eastAsia="Times New Roman" w:hAnsi="Times New Roman" w:cs="Times New Roman"/>
          <w:sz w:val="24"/>
          <w:szCs w:val="24"/>
          <w:lang w:eastAsia="sk-SK"/>
        </w:rPr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tbl>
      <w:tblPr>
        <w:tblW w:w="10349" w:type="dxa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426"/>
        <w:gridCol w:w="3828"/>
        <w:gridCol w:w="3969"/>
        <w:gridCol w:w="1134"/>
        <w:gridCol w:w="992"/>
      </w:tblGrid>
      <w:tr w:rsidR="004B25B9" w:rsidRPr="003B6C88" w:rsidTr="004B25B9">
        <w:trPr>
          <w:trHeight w:val="255"/>
        </w:trPr>
        <w:tc>
          <w:tcPr>
            <w:tcW w:w="426" w:type="dxa"/>
            <w:tcBorders>
              <w:top w:val="single" w:sz="4" w:space="0" w:color="000000"/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P. č.</w:t>
            </w:r>
          </w:p>
        </w:tc>
        <w:tc>
          <w:tcPr>
            <w:tcW w:w="3828" w:type="dxa"/>
            <w:tcBorders>
              <w:top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Akcia</w:t>
            </w:r>
          </w:p>
        </w:tc>
        <w:tc>
          <w:tcPr>
            <w:tcW w:w="3969" w:type="dxa"/>
            <w:tcBorders>
              <w:top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Popis</w:t>
            </w:r>
          </w:p>
        </w:tc>
        <w:tc>
          <w:tcPr>
            <w:tcW w:w="1134" w:type="dxa"/>
            <w:tcBorders>
              <w:top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997587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Náklady / </w:t>
            </w:r>
            <w:proofErr w:type="spellStart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mil</w:t>
            </w:r>
            <w:proofErr w:type="spellEnd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 </w:t>
            </w:r>
            <w:r w:rsidR="00997587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EUR</w:t>
            </w:r>
          </w:p>
        </w:tc>
        <w:tc>
          <w:tcPr>
            <w:tcW w:w="992" w:type="dxa"/>
            <w:tcBorders>
              <w:top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Realizácia</w:t>
            </w:r>
          </w:p>
        </w:tc>
      </w:tr>
      <w:tr w:rsidR="004B25B9" w:rsidRPr="003B6C88" w:rsidTr="004B25B9">
        <w:trPr>
          <w:trHeight w:val="540"/>
        </w:trPr>
        <w:tc>
          <w:tcPr>
            <w:tcW w:w="426" w:type="dxa"/>
            <w:tcBorders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1</w:t>
            </w:r>
          </w:p>
        </w:tc>
        <w:tc>
          <w:tcPr>
            <w:tcW w:w="3828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Dobagrovanie odpadového kanála</w:t>
            </w:r>
          </w:p>
        </w:tc>
        <w:tc>
          <w:tcPr>
            <w:tcW w:w="3969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Odstraňovanie riečnych sedimentov a odstránenie zostatkov </w:t>
            </w:r>
            <w:proofErr w:type="spellStart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veľkopokusu</w:t>
            </w:r>
            <w:proofErr w:type="spellEnd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 po dôkladnom zameraní riečneho profilu pre zlepšenie odtokových pomerov a prevádzky VEG</w:t>
            </w:r>
          </w:p>
        </w:tc>
        <w:tc>
          <w:tcPr>
            <w:tcW w:w="1134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F420C8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33,0</w:t>
            </w:r>
          </w:p>
        </w:tc>
        <w:tc>
          <w:tcPr>
            <w:tcW w:w="992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79780A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2019</w:t>
            </w:r>
          </w:p>
        </w:tc>
      </w:tr>
      <w:tr w:rsidR="004B25B9" w:rsidRPr="003B6C88" w:rsidTr="004B25B9">
        <w:trPr>
          <w:trHeight w:val="360"/>
        </w:trPr>
        <w:tc>
          <w:tcPr>
            <w:tcW w:w="426" w:type="dxa"/>
            <w:tcBorders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2</w:t>
            </w:r>
          </w:p>
        </w:tc>
        <w:tc>
          <w:tcPr>
            <w:tcW w:w="3828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79780A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Prehĺbenie</w:t>
            </w:r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 plavebnej </w:t>
            </w:r>
            <w:proofErr w:type="spellStart"/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kinety</w:t>
            </w:r>
            <w:proofErr w:type="spellEnd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 a zdrže Hrušov</w:t>
            </w:r>
          </w:p>
        </w:tc>
        <w:tc>
          <w:tcPr>
            <w:tcW w:w="3969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Alarmujúce zanesenie dna v RMK 31,3 - 34,2 (187 912 m3 naplavenín) - ohrozenie bezpečnosti plavby</w:t>
            </w:r>
          </w:p>
        </w:tc>
        <w:tc>
          <w:tcPr>
            <w:tcW w:w="1134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79780A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2</w:t>
            </w:r>
            <w:r w:rsidR="00F420C8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,0</w:t>
            </w:r>
          </w:p>
        </w:tc>
        <w:tc>
          <w:tcPr>
            <w:tcW w:w="992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79780A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2018</w:t>
            </w:r>
          </w:p>
        </w:tc>
      </w:tr>
      <w:tr w:rsidR="004B25B9" w:rsidRPr="003B6C88" w:rsidTr="004B25B9">
        <w:trPr>
          <w:trHeight w:val="360"/>
        </w:trPr>
        <w:tc>
          <w:tcPr>
            <w:tcW w:w="426" w:type="dxa"/>
            <w:tcBorders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 </w:t>
            </w:r>
          </w:p>
        </w:tc>
        <w:tc>
          <w:tcPr>
            <w:tcW w:w="3828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 </w:t>
            </w:r>
          </w:p>
        </w:tc>
        <w:tc>
          <w:tcPr>
            <w:tcW w:w="3969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Kritický stav zanesenia dna v RMK 31,3 - 31,8 (187 912 m3 naplavenín) - vysoké riziko ohrozenia plavby</w:t>
            </w:r>
          </w:p>
        </w:tc>
        <w:tc>
          <w:tcPr>
            <w:tcW w:w="1134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0,5</w:t>
            </w:r>
          </w:p>
        </w:tc>
        <w:tc>
          <w:tcPr>
            <w:tcW w:w="992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F420C8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2019</w:t>
            </w:r>
          </w:p>
        </w:tc>
      </w:tr>
      <w:tr w:rsidR="004B25B9" w:rsidRPr="003B6C88" w:rsidTr="004B25B9">
        <w:trPr>
          <w:trHeight w:val="255"/>
        </w:trPr>
        <w:tc>
          <w:tcPr>
            <w:tcW w:w="426" w:type="dxa"/>
            <w:tcBorders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3</w:t>
            </w:r>
          </w:p>
        </w:tc>
        <w:tc>
          <w:tcPr>
            <w:tcW w:w="3828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79780A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Prebagrovanie brodových </w:t>
            </w:r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úsekov</w:t>
            </w:r>
          </w:p>
        </w:tc>
        <w:tc>
          <w:tcPr>
            <w:tcW w:w="3969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Zvýšenie prietoku vody cez VEG bez vplyvu na bezpečnosť plavby</w:t>
            </w:r>
          </w:p>
        </w:tc>
        <w:tc>
          <w:tcPr>
            <w:tcW w:w="1134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 </w:t>
            </w:r>
          </w:p>
        </w:tc>
        <w:tc>
          <w:tcPr>
            <w:tcW w:w="992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SVP</w:t>
            </w:r>
            <w:r w:rsidR="00997587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, </w:t>
            </w:r>
            <w:proofErr w:type="spellStart"/>
            <w:r w:rsidR="00997587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š.p</w:t>
            </w:r>
            <w:proofErr w:type="spellEnd"/>
            <w:r w:rsidR="00997587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.</w:t>
            </w:r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 </w:t>
            </w:r>
          </w:p>
        </w:tc>
      </w:tr>
      <w:tr w:rsidR="004B25B9" w:rsidRPr="003B6C88" w:rsidTr="004B25B9">
        <w:trPr>
          <w:trHeight w:val="360"/>
        </w:trPr>
        <w:tc>
          <w:tcPr>
            <w:tcW w:w="426" w:type="dxa"/>
            <w:tcBorders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4</w:t>
            </w:r>
          </w:p>
        </w:tc>
        <w:tc>
          <w:tcPr>
            <w:tcW w:w="3828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Výstavba kanoistického areálu</w:t>
            </w:r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 športovej kanoistiky v Šamoríne</w:t>
            </w:r>
          </w:p>
        </w:tc>
        <w:tc>
          <w:tcPr>
            <w:tcW w:w="3969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426A59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Rekreačné a spoločenské využitie pozemkov </w:t>
            </w:r>
            <w:r w:rsidR="00426A59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v správe </w:t>
            </w: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VV, </w:t>
            </w:r>
            <w:proofErr w:type="spellStart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š.p</w:t>
            </w:r>
            <w:proofErr w:type="spellEnd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. - podieľa</w:t>
            </w:r>
            <w:r w:rsidR="00426A59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n</w:t>
            </w: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ie sa na realizácii</w:t>
            </w:r>
          </w:p>
        </w:tc>
        <w:tc>
          <w:tcPr>
            <w:tcW w:w="1134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5,0</w:t>
            </w:r>
          </w:p>
        </w:tc>
        <w:tc>
          <w:tcPr>
            <w:tcW w:w="992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F420C8" w:rsidP="00F420C8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2021</w:t>
            </w:r>
            <w:r w:rsidR="004B25B9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-</w:t>
            </w: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2025</w:t>
            </w:r>
          </w:p>
        </w:tc>
      </w:tr>
      <w:tr w:rsidR="004B25B9" w:rsidRPr="003B6C88" w:rsidTr="004B25B9">
        <w:trPr>
          <w:trHeight w:val="360"/>
        </w:trPr>
        <w:tc>
          <w:tcPr>
            <w:tcW w:w="426" w:type="dxa"/>
            <w:tcBorders>
              <w:left w:val="single" w:sz="4" w:space="0" w:color="000000"/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5</w:t>
            </w:r>
          </w:p>
        </w:tc>
        <w:tc>
          <w:tcPr>
            <w:tcW w:w="3828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79780A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Zaradenie VV,</w:t>
            </w:r>
            <w:r w:rsidR="00426A59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 </w:t>
            </w:r>
            <w:proofErr w:type="spellStart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š.p</w:t>
            </w:r>
            <w:proofErr w:type="spellEnd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. medzi oprávnených </w:t>
            </w:r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prijímateľov financií  z  operačných programov</w:t>
            </w:r>
          </w:p>
        </w:tc>
        <w:tc>
          <w:tcPr>
            <w:tcW w:w="3969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79780A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VV, </w:t>
            </w:r>
            <w:proofErr w:type="spellStart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š.p</w:t>
            </w:r>
            <w:proofErr w:type="spellEnd"/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. nemôže čerpať financie na prípravu a následnú realizáciu vodných </w:t>
            </w:r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stavieb </w:t>
            </w: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z </w:t>
            </w:r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operačných programov (VD Sereď – Hlohovec, VD Slatinka, VD </w:t>
            </w:r>
            <w:proofErr w:type="spellStart"/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Hronček</w:t>
            </w:r>
            <w:proofErr w:type="spellEnd"/>
            <w:r w:rsidR="0079780A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 a VD Tichý potok)</w:t>
            </w:r>
          </w:p>
        </w:tc>
        <w:tc>
          <w:tcPr>
            <w:tcW w:w="1134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4B25B9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697</w:t>
            </w:r>
          </w:p>
        </w:tc>
        <w:tc>
          <w:tcPr>
            <w:tcW w:w="992" w:type="dxa"/>
            <w:tcBorders>
              <w:bottom w:val="single" w:sz="4" w:space="0" w:color="000000"/>
              <w:right w:val="single" w:sz="4" w:space="0" w:color="000000"/>
            </w:tcBorders>
            <w:tcMar>
              <w:top w:w="0" w:type="dxa"/>
              <w:left w:w="70" w:type="dxa"/>
              <w:bottom w:w="0" w:type="dxa"/>
              <w:right w:w="70" w:type="dxa"/>
            </w:tcMar>
            <w:hideMark/>
          </w:tcPr>
          <w:p w:rsidR="004B25B9" w:rsidRPr="003B6C88" w:rsidRDefault="00F420C8" w:rsidP="00FE42A3">
            <w:pPr>
              <w:spacing w:after="0" w:line="280" w:lineRule="atLeast"/>
              <w:jc w:val="center"/>
              <w:rPr>
                <w:rFonts w:ascii="Times New Roman" w:eastAsia="Times New Roman" w:hAnsi="Times New Roman" w:cs="Times New Roman"/>
                <w:sz w:val="24"/>
                <w:szCs w:val="24"/>
                <w:lang w:eastAsia="sk-SK"/>
              </w:rPr>
            </w:pP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 xml:space="preserve">2018 </w:t>
            </w:r>
            <w:r w:rsidR="004B25B9"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- 20</w:t>
            </w:r>
            <w:r w:rsidRPr="003B6C88">
              <w:rPr>
                <w:rFonts w:ascii="Calibri" w:eastAsia="Times New Roman" w:hAnsi="Calibri" w:cs="Times New Roman"/>
                <w:color w:val="000000"/>
                <w:sz w:val="14"/>
                <w:szCs w:val="14"/>
                <w:lang w:eastAsia="sk-SK"/>
              </w:rPr>
              <w:t>30</w:t>
            </w:r>
          </w:p>
        </w:tc>
      </w:tr>
    </w:tbl>
    <w:p w:rsidR="00E84020" w:rsidRPr="003B6C88" w:rsidRDefault="004B25B9" w:rsidP="000736FD">
      <w:pPr>
        <w:spacing w:after="0" w:line="280" w:lineRule="atLeast"/>
        <w:ind w:left="720"/>
        <w:jc w:val="both"/>
      </w:pPr>
      <w:r w:rsidRPr="003B6C88">
        <w:rPr>
          <w:rFonts w:ascii="Times New Roman" w:eastAsia="Times New Roman" w:hAnsi="Times New Roman" w:cs="Times New Roman"/>
          <w:sz w:val="24"/>
          <w:szCs w:val="24"/>
          <w:lang w:eastAsia="sk-SK"/>
        </w:rPr>
        <w:t> </w:t>
      </w:r>
    </w:p>
    <w:sectPr w:rsidR="00E84020" w:rsidRPr="003B6C88">
      <w:footerReference w:type="default" r:id="rId10"/>
      <w:pgSz w:w="11906" w:h="16838"/>
      <w:pgMar w:top="1417" w:right="1417" w:bottom="1417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endnote w:type="separator" w:id="-1">
    <w:p w:rsidR="002F00B3" w:rsidRDefault="002F00B3" w:rsidP="00D45E09">
      <w:pPr>
        <w:spacing w:after="0" w:line="240" w:lineRule="auto"/>
      </w:pPr>
      <w:r>
        <w:separator/>
      </w:r>
    </w:p>
  </w:endnote>
  <w:endnote w:type="continuationSeparator" w:id="0">
    <w:p w:rsidR="002F00B3" w:rsidRDefault="002F00B3" w:rsidP="00D45E09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font w:name="Times New Roman">
    <w:panose1 w:val="02020603050405020304"/>
    <w:charset w:val="EE"/>
    <w:family w:val="roman"/>
    <w:pitch w:val="variable"/>
    <w:sig w:usb0="E0002AFF" w:usb1="C0007841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EE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00002FF" w:usb1="4000ACFF" w:usb2="00000001" w:usb3="00000000" w:csb0="0000019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EE"/>
    <w:family w:val="roman"/>
    <w:pitch w:val="variable"/>
    <w:sig w:usb0="E00002FF" w:usb1="400004FF" w:usb2="00000000" w:usb3="00000000" w:csb0="0000019F" w:csb1="00000000"/>
  </w:font>
  <w:font w:name="SimSun">
    <w:altName w:val="宋体"/>
    <w:panose1 w:val="02010600030101010101"/>
    <w:charset w:val="86"/>
    <w:family w:val="auto"/>
    <w:pitch w:val="variable"/>
    <w:sig w:usb0="00000003" w:usb1="288F0000" w:usb2="00000016" w:usb3="00000000" w:csb0="00040001" w:csb1="00000000"/>
  </w:font>
</w:fonts>
</file>

<file path=word/footer1.xml><?xml version="1.0" encoding="utf-8"?>
<w:ft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sdt>
    <w:sdtPr>
      <w:id w:val="-1556309992"/>
      <w:docPartObj>
        <w:docPartGallery w:val="Page Numbers (Bottom of Page)"/>
        <w:docPartUnique/>
      </w:docPartObj>
    </w:sdtPr>
    <w:sdtEndPr>
      <w:rPr>
        <w:rFonts w:ascii="Times New Roman" w:hAnsi="Times New Roman" w:cs="Times New Roman"/>
      </w:rPr>
    </w:sdtEndPr>
    <w:sdtContent>
      <w:p w:rsidR="00B5083F" w:rsidRPr="000736FD" w:rsidRDefault="00B5083F">
        <w:pPr>
          <w:pStyle w:val="Pta"/>
          <w:rPr>
            <w:rFonts w:ascii="Times New Roman" w:hAnsi="Times New Roman" w:cs="Times New Roman"/>
          </w:rPr>
        </w:pPr>
        <w:r w:rsidRPr="000736FD">
          <w:rPr>
            <w:rFonts w:ascii="Times New Roman" w:hAnsi="Times New Roman" w:cs="Times New Roman"/>
          </w:rPr>
          <w:fldChar w:fldCharType="begin"/>
        </w:r>
        <w:r w:rsidRPr="000736FD">
          <w:rPr>
            <w:rFonts w:ascii="Times New Roman" w:hAnsi="Times New Roman" w:cs="Times New Roman"/>
          </w:rPr>
          <w:instrText>PAGE   \* MERGEFORMAT</w:instrText>
        </w:r>
        <w:r w:rsidRPr="000736FD">
          <w:rPr>
            <w:rFonts w:ascii="Times New Roman" w:hAnsi="Times New Roman" w:cs="Times New Roman"/>
          </w:rPr>
          <w:fldChar w:fldCharType="separate"/>
        </w:r>
        <w:r w:rsidR="00F94C1C">
          <w:rPr>
            <w:rFonts w:ascii="Times New Roman" w:hAnsi="Times New Roman" w:cs="Times New Roman"/>
            <w:noProof/>
          </w:rPr>
          <w:t>2</w:t>
        </w:r>
        <w:r w:rsidRPr="000736FD">
          <w:rPr>
            <w:rFonts w:ascii="Times New Roman" w:hAnsi="Times New Roman" w:cs="Times New Roman"/>
          </w:rPr>
          <w:fldChar w:fldCharType="end"/>
        </w:r>
      </w:p>
    </w:sdtContent>
  </w:sdt>
  <w:p w:rsidR="00B5083F" w:rsidRDefault="00B5083F">
    <w:pPr>
      <w:pStyle w:val="Pta"/>
    </w:pPr>
  </w:p>
</w:ftr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footnote w:type="separator" w:id="-1">
    <w:p w:rsidR="002F00B3" w:rsidRDefault="002F00B3" w:rsidP="00D45E09">
      <w:pPr>
        <w:spacing w:after="0" w:line="240" w:lineRule="auto"/>
      </w:pPr>
      <w:r>
        <w:separator/>
      </w:r>
    </w:p>
  </w:footnote>
  <w:footnote w:type="continuationSeparator" w:id="0">
    <w:p w:rsidR="002F00B3" w:rsidRDefault="002F00B3" w:rsidP="00D45E09">
      <w:pPr>
        <w:spacing w:after="0" w:line="240" w:lineRule="auto"/>
      </w:pPr>
      <w:r>
        <w:continuationSeparator/>
      </w:r>
    </w:p>
  </w:footnote>
</w:footnotes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p14">
  <w:abstractNum w:abstractNumId="0" w15:restartNumberingAfterBreak="0">
    <w:nsid w:val="2E38531E"/>
    <w:multiLevelType w:val="hybridMultilevel"/>
    <w:tmpl w:val="B75E1D12"/>
    <w:lvl w:ilvl="0" w:tplc="9A4CECBA">
      <w:start w:val="1"/>
      <w:numFmt w:val="upperLetter"/>
      <w:lvlText w:val="%1)"/>
      <w:lvlJc w:val="left"/>
      <w:pPr>
        <w:ind w:left="720" w:hanging="360"/>
      </w:pPr>
      <w:rPr>
        <w:rFonts w:hint="default"/>
        <w:b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457F6949"/>
    <w:multiLevelType w:val="hybridMultilevel"/>
    <w:tmpl w:val="C332D7DE"/>
    <w:lvl w:ilvl="0" w:tplc="69902EC0">
      <w:start w:val="1"/>
      <w:numFmt w:val="upperLetter"/>
      <w:lvlText w:val="%1)"/>
      <w:lvlJc w:val="left"/>
      <w:pPr>
        <w:ind w:left="756" w:hanging="396"/>
      </w:pPr>
      <w:rPr>
        <w:rFonts w:hint="default"/>
      </w:rPr>
    </w:lvl>
    <w:lvl w:ilvl="1" w:tplc="041B0019" w:tentative="1">
      <w:start w:val="1"/>
      <w:numFmt w:val="lowerLetter"/>
      <w:lvlText w:val="%2."/>
      <w:lvlJc w:val="left"/>
      <w:pPr>
        <w:ind w:left="1440" w:hanging="360"/>
      </w:pPr>
    </w:lvl>
    <w:lvl w:ilvl="2" w:tplc="041B001B" w:tentative="1">
      <w:start w:val="1"/>
      <w:numFmt w:val="lowerRoman"/>
      <w:lvlText w:val="%3."/>
      <w:lvlJc w:val="right"/>
      <w:pPr>
        <w:ind w:left="2160" w:hanging="180"/>
      </w:pPr>
    </w:lvl>
    <w:lvl w:ilvl="3" w:tplc="041B000F" w:tentative="1">
      <w:start w:val="1"/>
      <w:numFmt w:val="decimal"/>
      <w:lvlText w:val="%4."/>
      <w:lvlJc w:val="left"/>
      <w:pPr>
        <w:ind w:left="2880" w:hanging="360"/>
      </w:pPr>
    </w:lvl>
    <w:lvl w:ilvl="4" w:tplc="041B0019" w:tentative="1">
      <w:start w:val="1"/>
      <w:numFmt w:val="lowerLetter"/>
      <w:lvlText w:val="%5."/>
      <w:lvlJc w:val="left"/>
      <w:pPr>
        <w:ind w:left="3600" w:hanging="360"/>
      </w:pPr>
    </w:lvl>
    <w:lvl w:ilvl="5" w:tplc="041B001B" w:tentative="1">
      <w:start w:val="1"/>
      <w:numFmt w:val="lowerRoman"/>
      <w:lvlText w:val="%6."/>
      <w:lvlJc w:val="right"/>
      <w:pPr>
        <w:ind w:left="4320" w:hanging="180"/>
      </w:pPr>
    </w:lvl>
    <w:lvl w:ilvl="6" w:tplc="041B000F" w:tentative="1">
      <w:start w:val="1"/>
      <w:numFmt w:val="decimal"/>
      <w:lvlText w:val="%7."/>
      <w:lvlJc w:val="left"/>
      <w:pPr>
        <w:ind w:left="5040" w:hanging="360"/>
      </w:pPr>
    </w:lvl>
    <w:lvl w:ilvl="7" w:tplc="041B0019" w:tentative="1">
      <w:start w:val="1"/>
      <w:numFmt w:val="lowerLetter"/>
      <w:lvlText w:val="%8."/>
      <w:lvlJc w:val="left"/>
      <w:pPr>
        <w:ind w:left="5760" w:hanging="360"/>
      </w:pPr>
    </w:lvl>
    <w:lvl w:ilvl="8" w:tplc="041B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524143D4"/>
    <w:multiLevelType w:val="hybridMultilevel"/>
    <w:tmpl w:val="99EED978"/>
    <w:lvl w:ilvl="0" w:tplc="041B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1B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num w:numId="1">
    <w:abstractNumId w:val="2"/>
  </w:num>
  <w:num w:numId="2">
    <w:abstractNumId w:val="1"/>
  </w:num>
  <w:num w:numId="3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sl="http://schemas.openxmlformats.org/schemaLibrary/2006/main" mc:Ignorable="w14 w15">
  <w:zoom w:percent="100"/>
  <w:proofState w:spelling="clean" w:grammar="clean"/>
  <w:defaultTabStop w:val="708"/>
  <w:hyphenationZone w:val="425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4B25B9"/>
    <w:rsid w:val="0000062C"/>
    <w:rsid w:val="00001718"/>
    <w:rsid w:val="000027E7"/>
    <w:rsid w:val="000028CD"/>
    <w:rsid w:val="00002FE3"/>
    <w:rsid w:val="00003EAF"/>
    <w:rsid w:val="000042FB"/>
    <w:rsid w:val="00004375"/>
    <w:rsid w:val="000066A6"/>
    <w:rsid w:val="00006871"/>
    <w:rsid w:val="0001241C"/>
    <w:rsid w:val="00012472"/>
    <w:rsid w:val="00013CD9"/>
    <w:rsid w:val="000148C0"/>
    <w:rsid w:val="00014AAA"/>
    <w:rsid w:val="00015136"/>
    <w:rsid w:val="0001532B"/>
    <w:rsid w:val="000165DE"/>
    <w:rsid w:val="00020450"/>
    <w:rsid w:val="00020E03"/>
    <w:rsid w:val="000210E4"/>
    <w:rsid w:val="000212DE"/>
    <w:rsid w:val="000246DA"/>
    <w:rsid w:val="000279E7"/>
    <w:rsid w:val="00027C7C"/>
    <w:rsid w:val="0003060A"/>
    <w:rsid w:val="0003078C"/>
    <w:rsid w:val="00030C7E"/>
    <w:rsid w:val="00033D7C"/>
    <w:rsid w:val="00035C22"/>
    <w:rsid w:val="00036F48"/>
    <w:rsid w:val="00036FB7"/>
    <w:rsid w:val="00037BF8"/>
    <w:rsid w:val="00042D50"/>
    <w:rsid w:val="000432FE"/>
    <w:rsid w:val="000437FB"/>
    <w:rsid w:val="000439D5"/>
    <w:rsid w:val="00044807"/>
    <w:rsid w:val="000449DB"/>
    <w:rsid w:val="00045893"/>
    <w:rsid w:val="000461D5"/>
    <w:rsid w:val="0004717F"/>
    <w:rsid w:val="000520C5"/>
    <w:rsid w:val="0005263C"/>
    <w:rsid w:val="00054213"/>
    <w:rsid w:val="00054C29"/>
    <w:rsid w:val="0005532D"/>
    <w:rsid w:val="0005584F"/>
    <w:rsid w:val="00055C93"/>
    <w:rsid w:val="00056FCB"/>
    <w:rsid w:val="00057B5A"/>
    <w:rsid w:val="00057EC5"/>
    <w:rsid w:val="00060AA4"/>
    <w:rsid w:val="00062463"/>
    <w:rsid w:val="00062664"/>
    <w:rsid w:val="00063D9E"/>
    <w:rsid w:val="00065C98"/>
    <w:rsid w:val="0007107B"/>
    <w:rsid w:val="000736FD"/>
    <w:rsid w:val="0007482E"/>
    <w:rsid w:val="00075514"/>
    <w:rsid w:val="000779C2"/>
    <w:rsid w:val="000801C6"/>
    <w:rsid w:val="00080797"/>
    <w:rsid w:val="000812FA"/>
    <w:rsid w:val="000823E0"/>
    <w:rsid w:val="00082D1E"/>
    <w:rsid w:val="000843C4"/>
    <w:rsid w:val="00084A4A"/>
    <w:rsid w:val="00085DCE"/>
    <w:rsid w:val="0008605A"/>
    <w:rsid w:val="00093645"/>
    <w:rsid w:val="00095077"/>
    <w:rsid w:val="00095E05"/>
    <w:rsid w:val="0009667F"/>
    <w:rsid w:val="000A0DBA"/>
    <w:rsid w:val="000A0EE2"/>
    <w:rsid w:val="000A15B3"/>
    <w:rsid w:val="000A25D7"/>
    <w:rsid w:val="000A6687"/>
    <w:rsid w:val="000A70F6"/>
    <w:rsid w:val="000A77EC"/>
    <w:rsid w:val="000A79CE"/>
    <w:rsid w:val="000A7C91"/>
    <w:rsid w:val="000B0D13"/>
    <w:rsid w:val="000B3CCD"/>
    <w:rsid w:val="000B5C86"/>
    <w:rsid w:val="000C0187"/>
    <w:rsid w:val="000C0E8F"/>
    <w:rsid w:val="000C1A0B"/>
    <w:rsid w:val="000C1DFD"/>
    <w:rsid w:val="000C29E1"/>
    <w:rsid w:val="000C2AFC"/>
    <w:rsid w:val="000C6382"/>
    <w:rsid w:val="000C6C6B"/>
    <w:rsid w:val="000C7033"/>
    <w:rsid w:val="000C7EFF"/>
    <w:rsid w:val="000D0A2E"/>
    <w:rsid w:val="000D0B7B"/>
    <w:rsid w:val="000D1445"/>
    <w:rsid w:val="000D3C26"/>
    <w:rsid w:val="000D3E9E"/>
    <w:rsid w:val="000D459D"/>
    <w:rsid w:val="000D48AA"/>
    <w:rsid w:val="000D5B46"/>
    <w:rsid w:val="000D5D4E"/>
    <w:rsid w:val="000D5DF3"/>
    <w:rsid w:val="000D6621"/>
    <w:rsid w:val="000D67BD"/>
    <w:rsid w:val="000D7112"/>
    <w:rsid w:val="000D783F"/>
    <w:rsid w:val="000E0396"/>
    <w:rsid w:val="000E11F7"/>
    <w:rsid w:val="000E1272"/>
    <w:rsid w:val="000E1F99"/>
    <w:rsid w:val="000E2779"/>
    <w:rsid w:val="000E364A"/>
    <w:rsid w:val="000E3B43"/>
    <w:rsid w:val="000E7F72"/>
    <w:rsid w:val="000F1388"/>
    <w:rsid w:val="000F3A62"/>
    <w:rsid w:val="000F3EFD"/>
    <w:rsid w:val="000F40BA"/>
    <w:rsid w:val="000F4168"/>
    <w:rsid w:val="000F504A"/>
    <w:rsid w:val="000F5606"/>
    <w:rsid w:val="000F5F68"/>
    <w:rsid w:val="000F6048"/>
    <w:rsid w:val="000F737D"/>
    <w:rsid w:val="000F79A8"/>
    <w:rsid w:val="000F7C34"/>
    <w:rsid w:val="00100122"/>
    <w:rsid w:val="001009D8"/>
    <w:rsid w:val="00101EF7"/>
    <w:rsid w:val="00102A22"/>
    <w:rsid w:val="0010303F"/>
    <w:rsid w:val="001048B6"/>
    <w:rsid w:val="00104F5F"/>
    <w:rsid w:val="001056D2"/>
    <w:rsid w:val="00107A54"/>
    <w:rsid w:val="001100A1"/>
    <w:rsid w:val="001104D4"/>
    <w:rsid w:val="001106E3"/>
    <w:rsid w:val="001119EC"/>
    <w:rsid w:val="00112403"/>
    <w:rsid w:val="0011441E"/>
    <w:rsid w:val="00114A81"/>
    <w:rsid w:val="0011606A"/>
    <w:rsid w:val="00116A1B"/>
    <w:rsid w:val="00116FD9"/>
    <w:rsid w:val="00120309"/>
    <w:rsid w:val="00120E1C"/>
    <w:rsid w:val="00124D9A"/>
    <w:rsid w:val="00124E17"/>
    <w:rsid w:val="00125D99"/>
    <w:rsid w:val="00132726"/>
    <w:rsid w:val="001327C2"/>
    <w:rsid w:val="00132F19"/>
    <w:rsid w:val="0013314F"/>
    <w:rsid w:val="001331D6"/>
    <w:rsid w:val="00133265"/>
    <w:rsid w:val="00134FDC"/>
    <w:rsid w:val="00135C6E"/>
    <w:rsid w:val="00137A07"/>
    <w:rsid w:val="00137C19"/>
    <w:rsid w:val="001423EE"/>
    <w:rsid w:val="00142E91"/>
    <w:rsid w:val="001439B4"/>
    <w:rsid w:val="00143F23"/>
    <w:rsid w:val="00144F19"/>
    <w:rsid w:val="00147FF5"/>
    <w:rsid w:val="00151816"/>
    <w:rsid w:val="00151CFC"/>
    <w:rsid w:val="0015264A"/>
    <w:rsid w:val="00153FAC"/>
    <w:rsid w:val="0015675B"/>
    <w:rsid w:val="00160DAC"/>
    <w:rsid w:val="00161BEF"/>
    <w:rsid w:val="001624F1"/>
    <w:rsid w:val="00164758"/>
    <w:rsid w:val="001649D2"/>
    <w:rsid w:val="00165B43"/>
    <w:rsid w:val="001679E7"/>
    <w:rsid w:val="00170DBC"/>
    <w:rsid w:val="001712BA"/>
    <w:rsid w:val="00171983"/>
    <w:rsid w:val="001729AA"/>
    <w:rsid w:val="00174670"/>
    <w:rsid w:val="00177336"/>
    <w:rsid w:val="001812D5"/>
    <w:rsid w:val="00182907"/>
    <w:rsid w:val="001834FD"/>
    <w:rsid w:val="00183B89"/>
    <w:rsid w:val="00184B6A"/>
    <w:rsid w:val="001868A4"/>
    <w:rsid w:val="00187A6D"/>
    <w:rsid w:val="001903ED"/>
    <w:rsid w:val="00190C9F"/>
    <w:rsid w:val="001914BA"/>
    <w:rsid w:val="0019161A"/>
    <w:rsid w:val="00191C14"/>
    <w:rsid w:val="00192919"/>
    <w:rsid w:val="00192E7B"/>
    <w:rsid w:val="00193D39"/>
    <w:rsid w:val="00194430"/>
    <w:rsid w:val="00196094"/>
    <w:rsid w:val="001965EE"/>
    <w:rsid w:val="00196BFC"/>
    <w:rsid w:val="001A06C4"/>
    <w:rsid w:val="001A0AD8"/>
    <w:rsid w:val="001A172E"/>
    <w:rsid w:val="001A1FF3"/>
    <w:rsid w:val="001A60C2"/>
    <w:rsid w:val="001A7046"/>
    <w:rsid w:val="001B0566"/>
    <w:rsid w:val="001B0582"/>
    <w:rsid w:val="001B10F4"/>
    <w:rsid w:val="001B1542"/>
    <w:rsid w:val="001B1A4E"/>
    <w:rsid w:val="001B1C02"/>
    <w:rsid w:val="001B23C3"/>
    <w:rsid w:val="001B2590"/>
    <w:rsid w:val="001B2A88"/>
    <w:rsid w:val="001B2D4E"/>
    <w:rsid w:val="001B662A"/>
    <w:rsid w:val="001B68A1"/>
    <w:rsid w:val="001B770F"/>
    <w:rsid w:val="001B7A46"/>
    <w:rsid w:val="001C0039"/>
    <w:rsid w:val="001C12FD"/>
    <w:rsid w:val="001C5953"/>
    <w:rsid w:val="001C7EE5"/>
    <w:rsid w:val="001D1B37"/>
    <w:rsid w:val="001D3AED"/>
    <w:rsid w:val="001D5705"/>
    <w:rsid w:val="001D6ACF"/>
    <w:rsid w:val="001D7627"/>
    <w:rsid w:val="001E0181"/>
    <w:rsid w:val="001E1877"/>
    <w:rsid w:val="001E21E0"/>
    <w:rsid w:val="001E3DE6"/>
    <w:rsid w:val="001E628C"/>
    <w:rsid w:val="001E6537"/>
    <w:rsid w:val="001F0049"/>
    <w:rsid w:val="001F0051"/>
    <w:rsid w:val="001F0279"/>
    <w:rsid w:val="001F05C6"/>
    <w:rsid w:val="001F1682"/>
    <w:rsid w:val="001F1A55"/>
    <w:rsid w:val="001F40FD"/>
    <w:rsid w:val="001F4CC3"/>
    <w:rsid w:val="001F54CB"/>
    <w:rsid w:val="001F734A"/>
    <w:rsid w:val="00201587"/>
    <w:rsid w:val="0020473F"/>
    <w:rsid w:val="00205090"/>
    <w:rsid w:val="00205C6D"/>
    <w:rsid w:val="00205E14"/>
    <w:rsid w:val="00205FEC"/>
    <w:rsid w:val="0020610A"/>
    <w:rsid w:val="002070D4"/>
    <w:rsid w:val="002101A5"/>
    <w:rsid w:val="00210819"/>
    <w:rsid w:val="00210F1B"/>
    <w:rsid w:val="00212520"/>
    <w:rsid w:val="00213340"/>
    <w:rsid w:val="00213793"/>
    <w:rsid w:val="00214E42"/>
    <w:rsid w:val="002158BE"/>
    <w:rsid w:val="0021608D"/>
    <w:rsid w:val="002179D8"/>
    <w:rsid w:val="002204E9"/>
    <w:rsid w:val="00220A76"/>
    <w:rsid w:val="002214EC"/>
    <w:rsid w:val="00221ED4"/>
    <w:rsid w:val="0022372E"/>
    <w:rsid w:val="00223983"/>
    <w:rsid w:val="00223FD1"/>
    <w:rsid w:val="002247E2"/>
    <w:rsid w:val="00226243"/>
    <w:rsid w:val="00227A7D"/>
    <w:rsid w:val="00231155"/>
    <w:rsid w:val="00232DB2"/>
    <w:rsid w:val="0023442D"/>
    <w:rsid w:val="002346A3"/>
    <w:rsid w:val="00237BBE"/>
    <w:rsid w:val="00241DA8"/>
    <w:rsid w:val="00244F15"/>
    <w:rsid w:val="00246876"/>
    <w:rsid w:val="002479D0"/>
    <w:rsid w:val="0025110F"/>
    <w:rsid w:val="00252958"/>
    <w:rsid w:val="00253C69"/>
    <w:rsid w:val="002556A8"/>
    <w:rsid w:val="00255BFA"/>
    <w:rsid w:val="00256900"/>
    <w:rsid w:val="0026109E"/>
    <w:rsid w:val="0026170C"/>
    <w:rsid w:val="00262EE5"/>
    <w:rsid w:val="00263110"/>
    <w:rsid w:val="002637B3"/>
    <w:rsid w:val="00263EC5"/>
    <w:rsid w:val="00270435"/>
    <w:rsid w:val="00270863"/>
    <w:rsid w:val="002711D3"/>
    <w:rsid w:val="002721C4"/>
    <w:rsid w:val="00272365"/>
    <w:rsid w:val="00272C7C"/>
    <w:rsid w:val="002730D6"/>
    <w:rsid w:val="00273258"/>
    <w:rsid w:val="00273327"/>
    <w:rsid w:val="002751A0"/>
    <w:rsid w:val="00276ACF"/>
    <w:rsid w:val="00276D4C"/>
    <w:rsid w:val="0028038E"/>
    <w:rsid w:val="0028132D"/>
    <w:rsid w:val="002819D6"/>
    <w:rsid w:val="002821D7"/>
    <w:rsid w:val="00282AA5"/>
    <w:rsid w:val="00282D6A"/>
    <w:rsid w:val="00282EFC"/>
    <w:rsid w:val="00283E19"/>
    <w:rsid w:val="0028645E"/>
    <w:rsid w:val="00286F29"/>
    <w:rsid w:val="00292F90"/>
    <w:rsid w:val="0029666E"/>
    <w:rsid w:val="00296CDA"/>
    <w:rsid w:val="00297E23"/>
    <w:rsid w:val="002A17D5"/>
    <w:rsid w:val="002A207D"/>
    <w:rsid w:val="002A221C"/>
    <w:rsid w:val="002A2377"/>
    <w:rsid w:val="002A542D"/>
    <w:rsid w:val="002A5921"/>
    <w:rsid w:val="002B04C8"/>
    <w:rsid w:val="002B0623"/>
    <w:rsid w:val="002B173C"/>
    <w:rsid w:val="002B3C76"/>
    <w:rsid w:val="002B5802"/>
    <w:rsid w:val="002B7216"/>
    <w:rsid w:val="002B728E"/>
    <w:rsid w:val="002B76EC"/>
    <w:rsid w:val="002B7F94"/>
    <w:rsid w:val="002C0093"/>
    <w:rsid w:val="002C0391"/>
    <w:rsid w:val="002C0EE0"/>
    <w:rsid w:val="002C1CDD"/>
    <w:rsid w:val="002C3BFA"/>
    <w:rsid w:val="002C50F3"/>
    <w:rsid w:val="002C7252"/>
    <w:rsid w:val="002C7E02"/>
    <w:rsid w:val="002D0F33"/>
    <w:rsid w:val="002D2266"/>
    <w:rsid w:val="002D30D9"/>
    <w:rsid w:val="002D3E29"/>
    <w:rsid w:val="002D4A89"/>
    <w:rsid w:val="002D4C6A"/>
    <w:rsid w:val="002D4CEE"/>
    <w:rsid w:val="002D5367"/>
    <w:rsid w:val="002D6120"/>
    <w:rsid w:val="002D68B5"/>
    <w:rsid w:val="002D736F"/>
    <w:rsid w:val="002D7DB4"/>
    <w:rsid w:val="002E1A5D"/>
    <w:rsid w:val="002E2666"/>
    <w:rsid w:val="002E36DF"/>
    <w:rsid w:val="002E6723"/>
    <w:rsid w:val="002E7A41"/>
    <w:rsid w:val="002F00B3"/>
    <w:rsid w:val="002F0666"/>
    <w:rsid w:val="002F155E"/>
    <w:rsid w:val="002F2089"/>
    <w:rsid w:val="002F360F"/>
    <w:rsid w:val="002F41F1"/>
    <w:rsid w:val="002F672E"/>
    <w:rsid w:val="002F785E"/>
    <w:rsid w:val="00300864"/>
    <w:rsid w:val="00301FD2"/>
    <w:rsid w:val="003033CF"/>
    <w:rsid w:val="00303C84"/>
    <w:rsid w:val="003046F3"/>
    <w:rsid w:val="00305D4A"/>
    <w:rsid w:val="00306406"/>
    <w:rsid w:val="00307F1A"/>
    <w:rsid w:val="0031056E"/>
    <w:rsid w:val="00310958"/>
    <w:rsid w:val="0031111E"/>
    <w:rsid w:val="00314428"/>
    <w:rsid w:val="0031474B"/>
    <w:rsid w:val="003148D5"/>
    <w:rsid w:val="003149D3"/>
    <w:rsid w:val="00315466"/>
    <w:rsid w:val="00315D72"/>
    <w:rsid w:val="00316AD2"/>
    <w:rsid w:val="0031728C"/>
    <w:rsid w:val="00321E06"/>
    <w:rsid w:val="0032255C"/>
    <w:rsid w:val="00323FCD"/>
    <w:rsid w:val="00324C1B"/>
    <w:rsid w:val="003275C7"/>
    <w:rsid w:val="0032769B"/>
    <w:rsid w:val="003279D5"/>
    <w:rsid w:val="003300B3"/>
    <w:rsid w:val="0033022F"/>
    <w:rsid w:val="00330ECF"/>
    <w:rsid w:val="00331231"/>
    <w:rsid w:val="0033164C"/>
    <w:rsid w:val="003319A5"/>
    <w:rsid w:val="0033221D"/>
    <w:rsid w:val="0033225A"/>
    <w:rsid w:val="0033378E"/>
    <w:rsid w:val="00333FCF"/>
    <w:rsid w:val="00336937"/>
    <w:rsid w:val="00336C8C"/>
    <w:rsid w:val="00336F4F"/>
    <w:rsid w:val="00341A09"/>
    <w:rsid w:val="00342C55"/>
    <w:rsid w:val="00343FE8"/>
    <w:rsid w:val="00344204"/>
    <w:rsid w:val="003449C1"/>
    <w:rsid w:val="00346ECD"/>
    <w:rsid w:val="003479D9"/>
    <w:rsid w:val="00350191"/>
    <w:rsid w:val="003504B9"/>
    <w:rsid w:val="00350A6D"/>
    <w:rsid w:val="00352012"/>
    <w:rsid w:val="003530AC"/>
    <w:rsid w:val="0035380E"/>
    <w:rsid w:val="00353DF1"/>
    <w:rsid w:val="00354FFC"/>
    <w:rsid w:val="00355690"/>
    <w:rsid w:val="00356C43"/>
    <w:rsid w:val="00357E2C"/>
    <w:rsid w:val="00357EB4"/>
    <w:rsid w:val="00360264"/>
    <w:rsid w:val="00360C05"/>
    <w:rsid w:val="003636CE"/>
    <w:rsid w:val="00364401"/>
    <w:rsid w:val="0036596B"/>
    <w:rsid w:val="00366523"/>
    <w:rsid w:val="00366FBF"/>
    <w:rsid w:val="0037228B"/>
    <w:rsid w:val="00372326"/>
    <w:rsid w:val="00373735"/>
    <w:rsid w:val="00373F34"/>
    <w:rsid w:val="0037422B"/>
    <w:rsid w:val="003806AB"/>
    <w:rsid w:val="00380AE3"/>
    <w:rsid w:val="00380E4A"/>
    <w:rsid w:val="00381DF2"/>
    <w:rsid w:val="00382DB6"/>
    <w:rsid w:val="00382E12"/>
    <w:rsid w:val="00382F5A"/>
    <w:rsid w:val="00383076"/>
    <w:rsid w:val="003833FF"/>
    <w:rsid w:val="003838E1"/>
    <w:rsid w:val="00383FA2"/>
    <w:rsid w:val="0038560C"/>
    <w:rsid w:val="00387CD5"/>
    <w:rsid w:val="00387E34"/>
    <w:rsid w:val="003907D6"/>
    <w:rsid w:val="00391199"/>
    <w:rsid w:val="003914B7"/>
    <w:rsid w:val="00391D41"/>
    <w:rsid w:val="0039363F"/>
    <w:rsid w:val="0039498D"/>
    <w:rsid w:val="0039574B"/>
    <w:rsid w:val="00396645"/>
    <w:rsid w:val="00396CDB"/>
    <w:rsid w:val="00397582"/>
    <w:rsid w:val="003A06C1"/>
    <w:rsid w:val="003A1830"/>
    <w:rsid w:val="003A1F44"/>
    <w:rsid w:val="003A22CE"/>
    <w:rsid w:val="003A3C58"/>
    <w:rsid w:val="003A3D2F"/>
    <w:rsid w:val="003A54BD"/>
    <w:rsid w:val="003B2DC0"/>
    <w:rsid w:val="003B34EE"/>
    <w:rsid w:val="003B4141"/>
    <w:rsid w:val="003B4747"/>
    <w:rsid w:val="003B4DBA"/>
    <w:rsid w:val="003B6C88"/>
    <w:rsid w:val="003C0E06"/>
    <w:rsid w:val="003C1B14"/>
    <w:rsid w:val="003C1B78"/>
    <w:rsid w:val="003C2ECB"/>
    <w:rsid w:val="003C4676"/>
    <w:rsid w:val="003C579F"/>
    <w:rsid w:val="003C620E"/>
    <w:rsid w:val="003C68C4"/>
    <w:rsid w:val="003D11C4"/>
    <w:rsid w:val="003D1821"/>
    <w:rsid w:val="003D1E03"/>
    <w:rsid w:val="003D23A9"/>
    <w:rsid w:val="003D385B"/>
    <w:rsid w:val="003D3B7B"/>
    <w:rsid w:val="003D4110"/>
    <w:rsid w:val="003D58A6"/>
    <w:rsid w:val="003D5FCA"/>
    <w:rsid w:val="003D6287"/>
    <w:rsid w:val="003D6B59"/>
    <w:rsid w:val="003D7733"/>
    <w:rsid w:val="003D7FD1"/>
    <w:rsid w:val="003E07E6"/>
    <w:rsid w:val="003E160A"/>
    <w:rsid w:val="003E160F"/>
    <w:rsid w:val="003E2D41"/>
    <w:rsid w:val="003E333A"/>
    <w:rsid w:val="003E3411"/>
    <w:rsid w:val="003E6FF4"/>
    <w:rsid w:val="003E76F8"/>
    <w:rsid w:val="003E7C32"/>
    <w:rsid w:val="003F05F4"/>
    <w:rsid w:val="003F10FC"/>
    <w:rsid w:val="003F14E9"/>
    <w:rsid w:val="003F1E53"/>
    <w:rsid w:val="003F3841"/>
    <w:rsid w:val="003F45BC"/>
    <w:rsid w:val="003F5E87"/>
    <w:rsid w:val="003F6D39"/>
    <w:rsid w:val="003F762D"/>
    <w:rsid w:val="00400554"/>
    <w:rsid w:val="00400B6C"/>
    <w:rsid w:val="00402092"/>
    <w:rsid w:val="0040342D"/>
    <w:rsid w:val="00403884"/>
    <w:rsid w:val="00403D6D"/>
    <w:rsid w:val="00403E2A"/>
    <w:rsid w:val="0041089A"/>
    <w:rsid w:val="00410A78"/>
    <w:rsid w:val="00411346"/>
    <w:rsid w:val="00411918"/>
    <w:rsid w:val="00411AD2"/>
    <w:rsid w:val="00411E58"/>
    <w:rsid w:val="00414268"/>
    <w:rsid w:val="00415CBE"/>
    <w:rsid w:val="004165DD"/>
    <w:rsid w:val="004168B4"/>
    <w:rsid w:val="004169F6"/>
    <w:rsid w:val="00416DE3"/>
    <w:rsid w:val="00416FCD"/>
    <w:rsid w:val="004175F8"/>
    <w:rsid w:val="0042211F"/>
    <w:rsid w:val="00422541"/>
    <w:rsid w:val="00422B8B"/>
    <w:rsid w:val="00424744"/>
    <w:rsid w:val="00424759"/>
    <w:rsid w:val="0042583D"/>
    <w:rsid w:val="00426257"/>
    <w:rsid w:val="00426A59"/>
    <w:rsid w:val="00427C6C"/>
    <w:rsid w:val="004331D0"/>
    <w:rsid w:val="00433B1C"/>
    <w:rsid w:val="0043429B"/>
    <w:rsid w:val="00435C6A"/>
    <w:rsid w:val="00436320"/>
    <w:rsid w:val="00436BE9"/>
    <w:rsid w:val="00436FD3"/>
    <w:rsid w:val="004415CA"/>
    <w:rsid w:val="004434A8"/>
    <w:rsid w:val="00443B92"/>
    <w:rsid w:val="00445A1D"/>
    <w:rsid w:val="00446886"/>
    <w:rsid w:val="0044722A"/>
    <w:rsid w:val="00447CB5"/>
    <w:rsid w:val="00447DDE"/>
    <w:rsid w:val="00450F51"/>
    <w:rsid w:val="004576DF"/>
    <w:rsid w:val="004605FB"/>
    <w:rsid w:val="004609A2"/>
    <w:rsid w:val="004615E0"/>
    <w:rsid w:val="0046167D"/>
    <w:rsid w:val="00463285"/>
    <w:rsid w:val="0046395A"/>
    <w:rsid w:val="00463B81"/>
    <w:rsid w:val="00465818"/>
    <w:rsid w:val="00465A07"/>
    <w:rsid w:val="00465F63"/>
    <w:rsid w:val="00467304"/>
    <w:rsid w:val="004674D2"/>
    <w:rsid w:val="00471A83"/>
    <w:rsid w:val="0047219F"/>
    <w:rsid w:val="00472595"/>
    <w:rsid w:val="00480F5F"/>
    <w:rsid w:val="00484118"/>
    <w:rsid w:val="004846AE"/>
    <w:rsid w:val="00485385"/>
    <w:rsid w:val="0048663D"/>
    <w:rsid w:val="00486705"/>
    <w:rsid w:val="00486BEB"/>
    <w:rsid w:val="004870AF"/>
    <w:rsid w:val="0048758A"/>
    <w:rsid w:val="00492C53"/>
    <w:rsid w:val="0049368A"/>
    <w:rsid w:val="0049499E"/>
    <w:rsid w:val="00495502"/>
    <w:rsid w:val="00497D10"/>
    <w:rsid w:val="004A04AC"/>
    <w:rsid w:val="004A0EBD"/>
    <w:rsid w:val="004A196C"/>
    <w:rsid w:val="004A56C0"/>
    <w:rsid w:val="004B1AAF"/>
    <w:rsid w:val="004B25B9"/>
    <w:rsid w:val="004B3CF2"/>
    <w:rsid w:val="004B449E"/>
    <w:rsid w:val="004B4637"/>
    <w:rsid w:val="004B47C4"/>
    <w:rsid w:val="004B4910"/>
    <w:rsid w:val="004B4A9F"/>
    <w:rsid w:val="004B4CC8"/>
    <w:rsid w:val="004B4CD3"/>
    <w:rsid w:val="004B501A"/>
    <w:rsid w:val="004B628A"/>
    <w:rsid w:val="004B6ABF"/>
    <w:rsid w:val="004B7F44"/>
    <w:rsid w:val="004B7F7C"/>
    <w:rsid w:val="004C1131"/>
    <w:rsid w:val="004C12A9"/>
    <w:rsid w:val="004C45CF"/>
    <w:rsid w:val="004C4C38"/>
    <w:rsid w:val="004C5BD0"/>
    <w:rsid w:val="004C5D91"/>
    <w:rsid w:val="004C68DC"/>
    <w:rsid w:val="004C6D1B"/>
    <w:rsid w:val="004D0ACE"/>
    <w:rsid w:val="004D14EC"/>
    <w:rsid w:val="004D2411"/>
    <w:rsid w:val="004D242A"/>
    <w:rsid w:val="004D3E3E"/>
    <w:rsid w:val="004D444C"/>
    <w:rsid w:val="004D4E8F"/>
    <w:rsid w:val="004D7DB5"/>
    <w:rsid w:val="004E4752"/>
    <w:rsid w:val="004E4D54"/>
    <w:rsid w:val="004E5807"/>
    <w:rsid w:val="004E58B0"/>
    <w:rsid w:val="004E66D0"/>
    <w:rsid w:val="004F0AD8"/>
    <w:rsid w:val="004F18A9"/>
    <w:rsid w:val="004F1A68"/>
    <w:rsid w:val="004F436C"/>
    <w:rsid w:val="004F538D"/>
    <w:rsid w:val="004F60C5"/>
    <w:rsid w:val="004F6255"/>
    <w:rsid w:val="004F62EF"/>
    <w:rsid w:val="004F6378"/>
    <w:rsid w:val="004F75B8"/>
    <w:rsid w:val="00500D46"/>
    <w:rsid w:val="00501F3E"/>
    <w:rsid w:val="0050208D"/>
    <w:rsid w:val="0050332F"/>
    <w:rsid w:val="0050436A"/>
    <w:rsid w:val="00505D34"/>
    <w:rsid w:val="00507FF9"/>
    <w:rsid w:val="00510BF3"/>
    <w:rsid w:val="00512B84"/>
    <w:rsid w:val="00514BDE"/>
    <w:rsid w:val="005152F6"/>
    <w:rsid w:val="005154F0"/>
    <w:rsid w:val="0051655D"/>
    <w:rsid w:val="005165A0"/>
    <w:rsid w:val="00520D6D"/>
    <w:rsid w:val="005234B5"/>
    <w:rsid w:val="00525893"/>
    <w:rsid w:val="0052627A"/>
    <w:rsid w:val="00526BF3"/>
    <w:rsid w:val="00526BF8"/>
    <w:rsid w:val="00526C6E"/>
    <w:rsid w:val="00527BC1"/>
    <w:rsid w:val="00532B5E"/>
    <w:rsid w:val="00533521"/>
    <w:rsid w:val="005346B3"/>
    <w:rsid w:val="00535EB1"/>
    <w:rsid w:val="00536751"/>
    <w:rsid w:val="00540499"/>
    <w:rsid w:val="0054112E"/>
    <w:rsid w:val="005429AE"/>
    <w:rsid w:val="005455B1"/>
    <w:rsid w:val="00546076"/>
    <w:rsid w:val="0054677A"/>
    <w:rsid w:val="00546930"/>
    <w:rsid w:val="00546FE9"/>
    <w:rsid w:val="005518D2"/>
    <w:rsid w:val="00552176"/>
    <w:rsid w:val="00553B02"/>
    <w:rsid w:val="00557800"/>
    <w:rsid w:val="00557E63"/>
    <w:rsid w:val="00560263"/>
    <w:rsid w:val="005606B7"/>
    <w:rsid w:val="00560BCE"/>
    <w:rsid w:val="005610DD"/>
    <w:rsid w:val="005614B4"/>
    <w:rsid w:val="00561994"/>
    <w:rsid w:val="00561D2B"/>
    <w:rsid w:val="0056390D"/>
    <w:rsid w:val="00563C4B"/>
    <w:rsid w:val="0056656E"/>
    <w:rsid w:val="00566A55"/>
    <w:rsid w:val="00570596"/>
    <w:rsid w:val="00571FF4"/>
    <w:rsid w:val="00572598"/>
    <w:rsid w:val="00573EA7"/>
    <w:rsid w:val="00575399"/>
    <w:rsid w:val="00575E8D"/>
    <w:rsid w:val="00576D48"/>
    <w:rsid w:val="005802C3"/>
    <w:rsid w:val="0058112A"/>
    <w:rsid w:val="00581A25"/>
    <w:rsid w:val="00582036"/>
    <w:rsid w:val="00582798"/>
    <w:rsid w:val="00582A7A"/>
    <w:rsid w:val="00582AEB"/>
    <w:rsid w:val="005835A8"/>
    <w:rsid w:val="005835BD"/>
    <w:rsid w:val="00583E00"/>
    <w:rsid w:val="00584123"/>
    <w:rsid w:val="005844B9"/>
    <w:rsid w:val="005848B7"/>
    <w:rsid w:val="00584F2F"/>
    <w:rsid w:val="00587FE6"/>
    <w:rsid w:val="005901CA"/>
    <w:rsid w:val="0059045F"/>
    <w:rsid w:val="00592412"/>
    <w:rsid w:val="00592CC3"/>
    <w:rsid w:val="00593EF5"/>
    <w:rsid w:val="005951D8"/>
    <w:rsid w:val="00595DE4"/>
    <w:rsid w:val="005976E9"/>
    <w:rsid w:val="00597A83"/>
    <w:rsid w:val="005A0BB0"/>
    <w:rsid w:val="005A10AB"/>
    <w:rsid w:val="005A132C"/>
    <w:rsid w:val="005A2A74"/>
    <w:rsid w:val="005A2CF8"/>
    <w:rsid w:val="005A368D"/>
    <w:rsid w:val="005A39E8"/>
    <w:rsid w:val="005A4808"/>
    <w:rsid w:val="005A5557"/>
    <w:rsid w:val="005A5D8B"/>
    <w:rsid w:val="005A6184"/>
    <w:rsid w:val="005A7A62"/>
    <w:rsid w:val="005A7CCE"/>
    <w:rsid w:val="005B17EC"/>
    <w:rsid w:val="005B2B36"/>
    <w:rsid w:val="005B32A8"/>
    <w:rsid w:val="005B4604"/>
    <w:rsid w:val="005B46D8"/>
    <w:rsid w:val="005B64DD"/>
    <w:rsid w:val="005B6A81"/>
    <w:rsid w:val="005B6CC1"/>
    <w:rsid w:val="005C03D3"/>
    <w:rsid w:val="005C05EF"/>
    <w:rsid w:val="005C0F41"/>
    <w:rsid w:val="005C1021"/>
    <w:rsid w:val="005C1099"/>
    <w:rsid w:val="005C27B0"/>
    <w:rsid w:val="005C2AEB"/>
    <w:rsid w:val="005C2BA8"/>
    <w:rsid w:val="005C2E35"/>
    <w:rsid w:val="005C3145"/>
    <w:rsid w:val="005C3C1A"/>
    <w:rsid w:val="005C4119"/>
    <w:rsid w:val="005C4BCD"/>
    <w:rsid w:val="005C74A4"/>
    <w:rsid w:val="005C78B1"/>
    <w:rsid w:val="005C7BDE"/>
    <w:rsid w:val="005D0B48"/>
    <w:rsid w:val="005D22C3"/>
    <w:rsid w:val="005D382E"/>
    <w:rsid w:val="005D4826"/>
    <w:rsid w:val="005D489B"/>
    <w:rsid w:val="005D57D9"/>
    <w:rsid w:val="005D6BC4"/>
    <w:rsid w:val="005D7B92"/>
    <w:rsid w:val="005E08FB"/>
    <w:rsid w:val="005E0A6A"/>
    <w:rsid w:val="005E48CF"/>
    <w:rsid w:val="005E52BA"/>
    <w:rsid w:val="005E61B1"/>
    <w:rsid w:val="005E72A4"/>
    <w:rsid w:val="005E7D73"/>
    <w:rsid w:val="005F1A8E"/>
    <w:rsid w:val="005F2B12"/>
    <w:rsid w:val="005F36A5"/>
    <w:rsid w:val="005F37BB"/>
    <w:rsid w:val="005F4666"/>
    <w:rsid w:val="005F51BD"/>
    <w:rsid w:val="005F5977"/>
    <w:rsid w:val="005F67D2"/>
    <w:rsid w:val="005F67DF"/>
    <w:rsid w:val="005F76D9"/>
    <w:rsid w:val="005F7E38"/>
    <w:rsid w:val="006014BD"/>
    <w:rsid w:val="00601810"/>
    <w:rsid w:val="00602261"/>
    <w:rsid w:val="00603672"/>
    <w:rsid w:val="0060386D"/>
    <w:rsid w:val="006069CA"/>
    <w:rsid w:val="00610E34"/>
    <w:rsid w:val="0061287C"/>
    <w:rsid w:val="006146C1"/>
    <w:rsid w:val="00614E5A"/>
    <w:rsid w:val="00615A49"/>
    <w:rsid w:val="006161A7"/>
    <w:rsid w:val="00616850"/>
    <w:rsid w:val="006170BE"/>
    <w:rsid w:val="006178E2"/>
    <w:rsid w:val="00617CEF"/>
    <w:rsid w:val="00617D05"/>
    <w:rsid w:val="00617E55"/>
    <w:rsid w:val="00621836"/>
    <w:rsid w:val="0062341A"/>
    <w:rsid w:val="006237D5"/>
    <w:rsid w:val="00623A5B"/>
    <w:rsid w:val="00624C44"/>
    <w:rsid w:val="00624DFC"/>
    <w:rsid w:val="006266AA"/>
    <w:rsid w:val="006278EB"/>
    <w:rsid w:val="006279E4"/>
    <w:rsid w:val="00627BF8"/>
    <w:rsid w:val="00627CC5"/>
    <w:rsid w:val="00631FA9"/>
    <w:rsid w:val="0063266B"/>
    <w:rsid w:val="00635284"/>
    <w:rsid w:val="0063657F"/>
    <w:rsid w:val="006408A0"/>
    <w:rsid w:val="00640ADB"/>
    <w:rsid w:val="006421FC"/>
    <w:rsid w:val="0064242D"/>
    <w:rsid w:val="0064267B"/>
    <w:rsid w:val="00642994"/>
    <w:rsid w:val="006430E4"/>
    <w:rsid w:val="00644228"/>
    <w:rsid w:val="00645883"/>
    <w:rsid w:val="006458D4"/>
    <w:rsid w:val="00646736"/>
    <w:rsid w:val="006467EC"/>
    <w:rsid w:val="006473BC"/>
    <w:rsid w:val="00647BD0"/>
    <w:rsid w:val="00652338"/>
    <w:rsid w:val="00653513"/>
    <w:rsid w:val="006538B9"/>
    <w:rsid w:val="00654AEE"/>
    <w:rsid w:val="00654DF5"/>
    <w:rsid w:val="006566CA"/>
    <w:rsid w:val="006579C3"/>
    <w:rsid w:val="00657F7E"/>
    <w:rsid w:val="00660288"/>
    <w:rsid w:val="006608EB"/>
    <w:rsid w:val="006608F1"/>
    <w:rsid w:val="00660C76"/>
    <w:rsid w:val="00661255"/>
    <w:rsid w:val="00664DD2"/>
    <w:rsid w:val="006661C1"/>
    <w:rsid w:val="00666873"/>
    <w:rsid w:val="00666A59"/>
    <w:rsid w:val="00666BC5"/>
    <w:rsid w:val="006673C4"/>
    <w:rsid w:val="006679E2"/>
    <w:rsid w:val="006708AF"/>
    <w:rsid w:val="00670D73"/>
    <w:rsid w:val="00670EB3"/>
    <w:rsid w:val="00671E0A"/>
    <w:rsid w:val="00672458"/>
    <w:rsid w:val="00673C47"/>
    <w:rsid w:val="00674381"/>
    <w:rsid w:val="00674689"/>
    <w:rsid w:val="00674AD8"/>
    <w:rsid w:val="00674BC1"/>
    <w:rsid w:val="0067531C"/>
    <w:rsid w:val="00676927"/>
    <w:rsid w:val="00676FB6"/>
    <w:rsid w:val="0068227E"/>
    <w:rsid w:val="00682609"/>
    <w:rsid w:val="00683CDF"/>
    <w:rsid w:val="00683D62"/>
    <w:rsid w:val="00684380"/>
    <w:rsid w:val="006848F5"/>
    <w:rsid w:val="0068503D"/>
    <w:rsid w:val="0068711B"/>
    <w:rsid w:val="006871CD"/>
    <w:rsid w:val="0069027E"/>
    <w:rsid w:val="006907FF"/>
    <w:rsid w:val="00692E09"/>
    <w:rsid w:val="006932D5"/>
    <w:rsid w:val="006938DA"/>
    <w:rsid w:val="00693C4B"/>
    <w:rsid w:val="00695033"/>
    <w:rsid w:val="00696622"/>
    <w:rsid w:val="00696DC0"/>
    <w:rsid w:val="00697278"/>
    <w:rsid w:val="006A04AC"/>
    <w:rsid w:val="006A05C8"/>
    <w:rsid w:val="006A0661"/>
    <w:rsid w:val="006A11B0"/>
    <w:rsid w:val="006A1300"/>
    <w:rsid w:val="006A137B"/>
    <w:rsid w:val="006A1816"/>
    <w:rsid w:val="006A32DA"/>
    <w:rsid w:val="006A4394"/>
    <w:rsid w:val="006A488A"/>
    <w:rsid w:val="006A52D0"/>
    <w:rsid w:val="006A5AE8"/>
    <w:rsid w:val="006A6BBD"/>
    <w:rsid w:val="006B0ADF"/>
    <w:rsid w:val="006B0E88"/>
    <w:rsid w:val="006B0EAD"/>
    <w:rsid w:val="006B14C9"/>
    <w:rsid w:val="006B19FE"/>
    <w:rsid w:val="006B25D7"/>
    <w:rsid w:val="006B5101"/>
    <w:rsid w:val="006B554B"/>
    <w:rsid w:val="006B6D97"/>
    <w:rsid w:val="006C12E8"/>
    <w:rsid w:val="006C14C6"/>
    <w:rsid w:val="006C1983"/>
    <w:rsid w:val="006C1A3A"/>
    <w:rsid w:val="006C1FC1"/>
    <w:rsid w:val="006C23AE"/>
    <w:rsid w:val="006C484C"/>
    <w:rsid w:val="006C555E"/>
    <w:rsid w:val="006C5A07"/>
    <w:rsid w:val="006C75C6"/>
    <w:rsid w:val="006D079E"/>
    <w:rsid w:val="006D098F"/>
    <w:rsid w:val="006D0A0B"/>
    <w:rsid w:val="006D165C"/>
    <w:rsid w:val="006D3140"/>
    <w:rsid w:val="006D3FA7"/>
    <w:rsid w:val="006D3FB5"/>
    <w:rsid w:val="006D53A5"/>
    <w:rsid w:val="006D6363"/>
    <w:rsid w:val="006D6E44"/>
    <w:rsid w:val="006D70D7"/>
    <w:rsid w:val="006D7BA3"/>
    <w:rsid w:val="006E0AB7"/>
    <w:rsid w:val="006E1F0B"/>
    <w:rsid w:val="006E1F2A"/>
    <w:rsid w:val="006E23D9"/>
    <w:rsid w:val="006E30F7"/>
    <w:rsid w:val="006E3A3C"/>
    <w:rsid w:val="006E61F5"/>
    <w:rsid w:val="006E6C1F"/>
    <w:rsid w:val="006F1331"/>
    <w:rsid w:val="006F16D7"/>
    <w:rsid w:val="006F4D3C"/>
    <w:rsid w:val="006F5C5F"/>
    <w:rsid w:val="006F62AA"/>
    <w:rsid w:val="00700B1D"/>
    <w:rsid w:val="007010C5"/>
    <w:rsid w:val="007021B0"/>
    <w:rsid w:val="007026F4"/>
    <w:rsid w:val="00702ED3"/>
    <w:rsid w:val="0070470C"/>
    <w:rsid w:val="00710AF4"/>
    <w:rsid w:val="00710C77"/>
    <w:rsid w:val="00712121"/>
    <w:rsid w:val="0071237E"/>
    <w:rsid w:val="0071267F"/>
    <w:rsid w:val="0071282E"/>
    <w:rsid w:val="007155CC"/>
    <w:rsid w:val="00715743"/>
    <w:rsid w:val="007161E0"/>
    <w:rsid w:val="007167C3"/>
    <w:rsid w:val="00720463"/>
    <w:rsid w:val="00721B0C"/>
    <w:rsid w:val="0072338E"/>
    <w:rsid w:val="00723D8F"/>
    <w:rsid w:val="007245B7"/>
    <w:rsid w:val="00724792"/>
    <w:rsid w:val="00724FC7"/>
    <w:rsid w:val="007255CA"/>
    <w:rsid w:val="00727885"/>
    <w:rsid w:val="0073042C"/>
    <w:rsid w:val="007313CE"/>
    <w:rsid w:val="007314B7"/>
    <w:rsid w:val="0073433B"/>
    <w:rsid w:val="00735262"/>
    <w:rsid w:val="0073551A"/>
    <w:rsid w:val="0073697B"/>
    <w:rsid w:val="00736A23"/>
    <w:rsid w:val="007370FB"/>
    <w:rsid w:val="007377C8"/>
    <w:rsid w:val="0074100A"/>
    <w:rsid w:val="007426CA"/>
    <w:rsid w:val="0074384D"/>
    <w:rsid w:val="00744793"/>
    <w:rsid w:val="00744ED0"/>
    <w:rsid w:val="00745E29"/>
    <w:rsid w:val="00750C11"/>
    <w:rsid w:val="00753DE3"/>
    <w:rsid w:val="007546D1"/>
    <w:rsid w:val="00754F66"/>
    <w:rsid w:val="0075541F"/>
    <w:rsid w:val="00755507"/>
    <w:rsid w:val="007561C7"/>
    <w:rsid w:val="00756A17"/>
    <w:rsid w:val="00757BA1"/>
    <w:rsid w:val="0076102D"/>
    <w:rsid w:val="007614BE"/>
    <w:rsid w:val="007618DB"/>
    <w:rsid w:val="007628ED"/>
    <w:rsid w:val="00763542"/>
    <w:rsid w:val="007638D6"/>
    <w:rsid w:val="00763C72"/>
    <w:rsid w:val="0076414D"/>
    <w:rsid w:val="0076458B"/>
    <w:rsid w:val="00765D90"/>
    <w:rsid w:val="00770647"/>
    <w:rsid w:val="00771966"/>
    <w:rsid w:val="00774562"/>
    <w:rsid w:val="00775061"/>
    <w:rsid w:val="00775915"/>
    <w:rsid w:val="00775D48"/>
    <w:rsid w:val="007762F0"/>
    <w:rsid w:val="00776FB0"/>
    <w:rsid w:val="007777AD"/>
    <w:rsid w:val="00780DF1"/>
    <w:rsid w:val="00782E9F"/>
    <w:rsid w:val="0078372D"/>
    <w:rsid w:val="007877EA"/>
    <w:rsid w:val="00787C88"/>
    <w:rsid w:val="00790961"/>
    <w:rsid w:val="00791271"/>
    <w:rsid w:val="00791FAB"/>
    <w:rsid w:val="00792CB4"/>
    <w:rsid w:val="00793B46"/>
    <w:rsid w:val="0079533E"/>
    <w:rsid w:val="007955E0"/>
    <w:rsid w:val="0079780A"/>
    <w:rsid w:val="007A1160"/>
    <w:rsid w:val="007A3802"/>
    <w:rsid w:val="007A393D"/>
    <w:rsid w:val="007A4414"/>
    <w:rsid w:val="007A486B"/>
    <w:rsid w:val="007B00BA"/>
    <w:rsid w:val="007B0B74"/>
    <w:rsid w:val="007B0CF6"/>
    <w:rsid w:val="007B129C"/>
    <w:rsid w:val="007B37C6"/>
    <w:rsid w:val="007B43BA"/>
    <w:rsid w:val="007B47FD"/>
    <w:rsid w:val="007B4C73"/>
    <w:rsid w:val="007B5824"/>
    <w:rsid w:val="007B5A7D"/>
    <w:rsid w:val="007B6C82"/>
    <w:rsid w:val="007C00BB"/>
    <w:rsid w:val="007C1D22"/>
    <w:rsid w:val="007C1E35"/>
    <w:rsid w:val="007C2642"/>
    <w:rsid w:val="007C401C"/>
    <w:rsid w:val="007C4EB3"/>
    <w:rsid w:val="007C4F5D"/>
    <w:rsid w:val="007C4FDA"/>
    <w:rsid w:val="007C7451"/>
    <w:rsid w:val="007C7E43"/>
    <w:rsid w:val="007D0795"/>
    <w:rsid w:val="007D3BE1"/>
    <w:rsid w:val="007D50B0"/>
    <w:rsid w:val="007D59AC"/>
    <w:rsid w:val="007D6523"/>
    <w:rsid w:val="007D70E7"/>
    <w:rsid w:val="007D7F45"/>
    <w:rsid w:val="007E065C"/>
    <w:rsid w:val="007E4ACB"/>
    <w:rsid w:val="007E575D"/>
    <w:rsid w:val="007E610B"/>
    <w:rsid w:val="007F2294"/>
    <w:rsid w:val="007F47C6"/>
    <w:rsid w:val="007F6DB7"/>
    <w:rsid w:val="007F7412"/>
    <w:rsid w:val="007F7A79"/>
    <w:rsid w:val="00800357"/>
    <w:rsid w:val="00803431"/>
    <w:rsid w:val="008050EF"/>
    <w:rsid w:val="008051E2"/>
    <w:rsid w:val="00805460"/>
    <w:rsid w:val="00805B1D"/>
    <w:rsid w:val="00805C29"/>
    <w:rsid w:val="00805C2B"/>
    <w:rsid w:val="008066B6"/>
    <w:rsid w:val="00810184"/>
    <w:rsid w:val="0081032B"/>
    <w:rsid w:val="00810A04"/>
    <w:rsid w:val="008117A4"/>
    <w:rsid w:val="00813D01"/>
    <w:rsid w:val="00814952"/>
    <w:rsid w:val="00815BF6"/>
    <w:rsid w:val="00815E30"/>
    <w:rsid w:val="008171B6"/>
    <w:rsid w:val="008205DC"/>
    <w:rsid w:val="00820A8D"/>
    <w:rsid w:val="00820EA9"/>
    <w:rsid w:val="00824F1D"/>
    <w:rsid w:val="00826033"/>
    <w:rsid w:val="008260E3"/>
    <w:rsid w:val="008274A6"/>
    <w:rsid w:val="00834A98"/>
    <w:rsid w:val="00835515"/>
    <w:rsid w:val="008371EC"/>
    <w:rsid w:val="0083761B"/>
    <w:rsid w:val="008376E9"/>
    <w:rsid w:val="00837D4C"/>
    <w:rsid w:val="00840C19"/>
    <w:rsid w:val="0084150B"/>
    <w:rsid w:val="00842912"/>
    <w:rsid w:val="008429DE"/>
    <w:rsid w:val="008433D7"/>
    <w:rsid w:val="008436AB"/>
    <w:rsid w:val="00843F52"/>
    <w:rsid w:val="00850A9B"/>
    <w:rsid w:val="00851378"/>
    <w:rsid w:val="00852F71"/>
    <w:rsid w:val="00860DB0"/>
    <w:rsid w:val="00861851"/>
    <w:rsid w:val="00862C29"/>
    <w:rsid w:val="00862FCE"/>
    <w:rsid w:val="00865B14"/>
    <w:rsid w:val="0086611B"/>
    <w:rsid w:val="00866B03"/>
    <w:rsid w:val="0086745A"/>
    <w:rsid w:val="00870483"/>
    <w:rsid w:val="008705EE"/>
    <w:rsid w:val="008731A4"/>
    <w:rsid w:val="00881F34"/>
    <w:rsid w:val="00883799"/>
    <w:rsid w:val="00883C87"/>
    <w:rsid w:val="00883D33"/>
    <w:rsid w:val="00884C1D"/>
    <w:rsid w:val="00885167"/>
    <w:rsid w:val="00886862"/>
    <w:rsid w:val="00887625"/>
    <w:rsid w:val="008901C2"/>
    <w:rsid w:val="008909A2"/>
    <w:rsid w:val="00890D26"/>
    <w:rsid w:val="00891F21"/>
    <w:rsid w:val="00893227"/>
    <w:rsid w:val="008944EE"/>
    <w:rsid w:val="00895F0D"/>
    <w:rsid w:val="008A047F"/>
    <w:rsid w:val="008A04A1"/>
    <w:rsid w:val="008A09C2"/>
    <w:rsid w:val="008A17E4"/>
    <w:rsid w:val="008A2546"/>
    <w:rsid w:val="008A25E7"/>
    <w:rsid w:val="008A323E"/>
    <w:rsid w:val="008A59F7"/>
    <w:rsid w:val="008A5D66"/>
    <w:rsid w:val="008A694F"/>
    <w:rsid w:val="008A69E7"/>
    <w:rsid w:val="008A6A27"/>
    <w:rsid w:val="008A78AA"/>
    <w:rsid w:val="008A7B18"/>
    <w:rsid w:val="008B0DCD"/>
    <w:rsid w:val="008B2EB5"/>
    <w:rsid w:val="008B3518"/>
    <w:rsid w:val="008B3FDA"/>
    <w:rsid w:val="008B4799"/>
    <w:rsid w:val="008B518B"/>
    <w:rsid w:val="008B5CCE"/>
    <w:rsid w:val="008B6726"/>
    <w:rsid w:val="008C0E7C"/>
    <w:rsid w:val="008C1865"/>
    <w:rsid w:val="008C2B86"/>
    <w:rsid w:val="008C2BEB"/>
    <w:rsid w:val="008C30C7"/>
    <w:rsid w:val="008C37D8"/>
    <w:rsid w:val="008C4040"/>
    <w:rsid w:val="008C6648"/>
    <w:rsid w:val="008C7327"/>
    <w:rsid w:val="008C7C87"/>
    <w:rsid w:val="008C7DD9"/>
    <w:rsid w:val="008D137B"/>
    <w:rsid w:val="008D1488"/>
    <w:rsid w:val="008D67C6"/>
    <w:rsid w:val="008D6F6F"/>
    <w:rsid w:val="008D6FB8"/>
    <w:rsid w:val="008D7266"/>
    <w:rsid w:val="008E00B7"/>
    <w:rsid w:val="008E0114"/>
    <w:rsid w:val="008E0551"/>
    <w:rsid w:val="008E10B8"/>
    <w:rsid w:val="008E35A8"/>
    <w:rsid w:val="008E5021"/>
    <w:rsid w:val="008F19ED"/>
    <w:rsid w:val="008F1C57"/>
    <w:rsid w:val="008F1E96"/>
    <w:rsid w:val="008F255F"/>
    <w:rsid w:val="008F6DF3"/>
    <w:rsid w:val="008F6F18"/>
    <w:rsid w:val="008F7A64"/>
    <w:rsid w:val="008F7AE6"/>
    <w:rsid w:val="008F7E1C"/>
    <w:rsid w:val="00900814"/>
    <w:rsid w:val="00904D9B"/>
    <w:rsid w:val="00905A07"/>
    <w:rsid w:val="00907F47"/>
    <w:rsid w:val="009112FC"/>
    <w:rsid w:val="00911BD5"/>
    <w:rsid w:val="009123C2"/>
    <w:rsid w:val="009124E1"/>
    <w:rsid w:val="00913B94"/>
    <w:rsid w:val="00914438"/>
    <w:rsid w:val="0091550F"/>
    <w:rsid w:val="0091575C"/>
    <w:rsid w:val="00915C98"/>
    <w:rsid w:val="00922387"/>
    <w:rsid w:val="00927534"/>
    <w:rsid w:val="00930F91"/>
    <w:rsid w:val="00932DCF"/>
    <w:rsid w:val="00932E0B"/>
    <w:rsid w:val="009331A7"/>
    <w:rsid w:val="009343CF"/>
    <w:rsid w:val="0093471E"/>
    <w:rsid w:val="00935500"/>
    <w:rsid w:val="00936CA9"/>
    <w:rsid w:val="009406E2"/>
    <w:rsid w:val="00941814"/>
    <w:rsid w:val="00941B7B"/>
    <w:rsid w:val="00941DB1"/>
    <w:rsid w:val="0094216D"/>
    <w:rsid w:val="009421E1"/>
    <w:rsid w:val="00943C30"/>
    <w:rsid w:val="00944160"/>
    <w:rsid w:val="009449B7"/>
    <w:rsid w:val="009477A7"/>
    <w:rsid w:val="00950631"/>
    <w:rsid w:val="00951F0B"/>
    <w:rsid w:val="009532E8"/>
    <w:rsid w:val="00955D7B"/>
    <w:rsid w:val="009574EF"/>
    <w:rsid w:val="00963E99"/>
    <w:rsid w:val="0096572A"/>
    <w:rsid w:val="00967123"/>
    <w:rsid w:val="00971512"/>
    <w:rsid w:val="009727ED"/>
    <w:rsid w:val="009752B4"/>
    <w:rsid w:val="00976BEC"/>
    <w:rsid w:val="00977856"/>
    <w:rsid w:val="00977893"/>
    <w:rsid w:val="00977D46"/>
    <w:rsid w:val="0098003D"/>
    <w:rsid w:val="009807DB"/>
    <w:rsid w:val="00980D2B"/>
    <w:rsid w:val="00981BDF"/>
    <w:rsid w:val="00981F23"/>
    <w:rsid w:val="00982C77"/>
    <w:rsid w:val="009846F8"/>
    <w:rsid w:val="00984EB2"/>
    <w:rsid w:val="00986568"/>
    <w:rsid w:val="0099164E"/>
    <w:rsid w:val="009917B5"/>
    <w:rsid w:val="00991AE6"/>
    <w:rsid w:val="009922A9"/>
    <w:rsid w:val="00992BBE"/>
    <w:rsid w:val="00992C1E"/>
    <w:rsid w:val="009962DC"/>
    <w:rsid w:val="00997587"/>
    <w:rsid w:val="00997A26"/>
    <w:rsid w:val="009A0E19"/>
    <w:rsid w:val="009A1EAD"/>
    <w:rsid w:val="009A228A"/>
    <w:rsid w:val="009A3B3F"/>
    <w:rsid w:val="009A3C71"/>
    <w:rsid w:val="009A5251"/>
    <w:rsid w:val="009A5F47"/>
    <w:rsid w:val="009A69E2"/>
    <w:rsid w:val="009A70F5"/>
    <w:rsid w:val="009B1493"/>
    <w:rsid w:val="009B19D0"/>
    <w:rsid w:val="009B1B9A"/>
    <w:rsid w:val="009B4D12"/>
    <w:rsid w:val="009B5419"/>
    <w:rsid w:val="009B67A2"/>
    <w:rsid w:val="009B6B43"/>
    <w:rsid w:val="009C2519"/>
    <w:rsid w:val="009C2F0D"/>
    <w:rsid w:val="009C3039"/>
    <w:rsid w:val="009C363B"/>
    <w:rsid w:val="009C561E"/>
    <w:rsid w:val="009C5D10"/>
    <w:rsid w:val="009C7B67"/>
    <w:rsid w:val="009C7C5B"/>
    <w:rsid w:val="009D0D7C"/>
    <w:rsid w:val="009D22B1"/>
    <w:rsid w:val="009D2D56"/>
    <w:rsid w:val="009D4B04"/>
    <w:rsid w:val="009D5A9F"/>
    <w:rsid w:val="009D678A"/>
    <w:rsid w:val="009D79F4"/>
    <w:rsid w:val="009E1BA1"/>
    <w:rsid w:val="009E227C"/>
    <w:rsid w:val="009E2ACB"/>
    <w:rsid w:val="009E57F1"/>
    <w:rsid w:val="009E59B3"/>
    <w:rsid w:val="009E6696"/>
    <w:rsid w:val="009E75A7"/>
    <w:rsid w:val="009E7C95"/>
    <w:rsid w:val="009F3243"/>
    <w:rsid w:val="009F3628"/>
    <w:rsid w:val="009F4025"/>
    <w:rsid w:val="009F43FE"/>
    <w:rsid w:val="009F6D12"/>
    <w:rsid w:val="00A00D0F"/>
    <w:rsid w:val="00A01B51"/>
    <w:rsid w:val="00A0290D"/>
    <w:rsid w:val="00A05725"/>
    <w:rsid w:val="00A11906"/>
    <w:rsid w:val="00A12162"/>
    <w:rsid w:val="00A12431"/>
    <w:rsid w:val="00A155E4"/>
    <w:rsid w:val="00A15750"/>
    <w:rsid w:val="00A200F4"/>
    <w:rsid w:val="00A20708"/>
    <w:rsid w:val="00A21F76"/>
    <w:rsid w:val="00A23C85"/>
    <w:rsid w:val="00A2418B"/>
    <w:rsid w:val="00A24E7D"/>
    <w:rsid w:val="00A255D4"/>
    <w:rsid w:val="00A257AE"/>
    <w:rsid w:val="00A2778D"/>
    <w:rsid w:val="00A30749"/>
    <w:rsid w:val="00A30BCD"/>
    <w:rsid w:val="00A319B7"/>
    <w:rsid w:val="00A31E53"/>
    <w:rsid w:val="00A32D6C"/>
    <w:rsid w:val="00A33898"/>
    <w:rsid w:val="00A36B46"/>
    <w:rsid w:val="00A3744F"/>
    <w:rsid w:val="00A400A8"/>
    <w:rsid w:val="00A401EA"/>
    <w:rsid w:val="00A40301"/>
    <w:rsid w:val="00A40E54"/>
    <w:rsid w:val="00A41EA7"/>
    <w:rsid w:val="00A421AF"/>
    <w:rsid w:val="00A4271B"/>
    <w:rsid w:val="00A42DD5"/>
    <w:rsid w:val="00A44B0F"/>
    <w:rsid w:val="00A45201"/>
    <w:rsid w:val="00A4590E"/>
    <w:rsid w:val="00A472DC"/>
    <w:rsid w:val="00A47345"/>
    <w:rsid w:val="00A508B7"/>
    <w:rsid w:val="00A50D01"/>
    <w:rsid w:val="00A520F6"/>
    <w:rsid w:val="00A52129"/>
    <w:rsid w:val="00A5228B"/>
    <w:rsid w:val="00A522AC"/>
    <w:rsid w:val="00A522E9"/>
    <w:rsid w:val="00A52405"/>
    <w:rsid w:val="00A53947"/>
    <w:rsid w:val="00A53981"/>
    <w:rsid w:val="00A54E87"/>
    <w:rsid w:val="00A566CD"/>
    <w:rsid w:val="00A61236"/>
    <w:rsid w:val="00A62BD4"/>
    <w:rsid w:val="00A64915"/>
    <w:rsid w:val="00A6495D"/>
    <w:rsid w:val="00A6561B"/>
    <w:rsid w:val="00A66962"/>
    <w:rsid w:val="00A67633"/>
    <w:rsid w:val="00A6799F"/>
    <w:rsid w:val="00A67CD7"/>
    <w:rsid w:val="00A70202"/>
    <w:rsid w:val="00A70616"/>
    <w:rsid w:val="00A709A2"/>
    <w:rsid w:val="00A70FBF"/>
    <w:rsid w:val="00A711B9"/>
    <w:rsid w:val="00A71EC8"/>
    <w:rsid w:val="00A73E33"/>
    <w:rsid w:val="00A74603"/>
    <w:rsid w:val="00A764EB"/>
    <w:rsid w:val="00A80262"/>
    <w:rsid w:val="00A8047D"/>
    <w:rsid w:val="00A80E9A"/>
    <w:rsid w:val="00A81A13"/>
    <w:rsid w:val="00A829C1"/>
    <w:rsid w:val="00A82CFA"/>
    <w:rsid w:val="00A84C16"/>
    <w:rsid w:val="00A85293"/>
    <w:rsid w:val="00A86523"/>
    <w:rsid w:val="00A86CB3"/>
    <w:rsid w:val="00A9092E"/>
    <w:rsid w:val="00A91707"/>
    <w:rsid w:val="00A91B75"/>
    <w:rsid w:val="00A92740"/>
    <w:rsid w:val="00A928DA"/>
    <w:rsid w:val="00A944CE"/>
    <w:rsid w:val="00A9479E"/>
    <w:rsid w:val="00A94AD8"/>
    <w:rsid w:val="00A94E29"/>
    <w:rsid w:val="00A96B45"/>
    <w:rsid w:val="00A97B5E"/>
    <w:rsid w:val="00A97CC7"/>
    <w:rsid w:val="00A97EA1"/>
    <w:rsid w:val="00AA13C5"/>
    <w:rsid w:val="00AA1534"/>
    <w:rsid w:val="00AA21F3"/>
    <w:rsid w:val="00AA2908"/>
    <w:rsid w:val="00AA4551"/>
    <w:rsid w:val="00AB0547"/>
    <w:rsid w:val="00AB0DDC"/>
    <w:rsid w:val="00AB1B11"/>
    <w:rsid w:val="00AB2A88"/>
    <w:rsid w:val="00AB3FD1"/>
    <w:rsid w:val="00AB50C5"/>
    <w:rsid w:val="00AB5CD7"/>
    <w:rsid w:val="00AC172C"/>
    <w:rsid w:val="00AC2844"/>
    <w:rsid w:val="00AC3C57"/>
    <w:rsid w:val="00AC478D"/>
    <w:rsid w:val="00AD0413"/>
    <w:rsid w:val="00AD0622"/>
    <w:rsid w:val="00AD25EA"/>
    <w:rsid w:val="00AD2900"/>
    <w:rsid w:val="00AD3C49"/>
    <w:rsid w:val="00AD3FE2"/>
    <w:rsid w:val="00AD5F14"/>
    <w:rsid w:val="00AD6664"/>
    <w:rsid w:val="00AE1D84"/>
    <w:rsid w:val="00AE2FA9"/>
    <w:rsid w:val="00AE3EE8"/>
    <w:rsid w:val="00AE43D9"/>
    <w:rsid w:val="00AE4570"/>
    <w:rsid w:val="00AE6450"/>
    <w:rsid w:val="00AE681C"/>
    <w:rsid w:val="00AE7B5E"/>
    <w:rsid w:val="00AF0424"/>
    <w:rsid w:val="00AF09DC"/>
    <w:rsid w:val="00AF0C46"/>
    <w:rsid w:val="00AF14B4"/>
    <w:rsid w:val="00AF1B96"/>
    <w:rsid w:val="00AF2133"/>
    <w:rsid w:val="00AF21DF"/>
    <w:rsid w:val="00AF3C9D"/>
    <w:rsid w:val="00AF44D6"/>
    <w:rsid w:val="00AF57E7"/>
    <w:rsid w:val="00AF5917"/>
    <w:rsid w:val="00AF5C55"/>
    <w:rsid w:val="00AF6D80"/>
    <w:rsid w:val="00AF72BA"/>
    <w:rsid w:val="00AF76CC"/>
    <w:rsid w:val="00B02C90"/>
    <w:rsid w:val="00B03650"/>
    <w:rsid w:val="00B0512C"/>
    <w:rsid w:val="00B056A3"/>
    <w:rsid w:val="00B0650F"/>
    <w:rsid w:val="00B065CE"/>
    <w:rsid w:val="00B067EB"/>
    <w:rsid w:val="00B06DCF"/>
    <w:rsid w:val="00B0787F"/>
    <w:rsid w:val="00B07B9A"/>
    <w:rsid w:val="00B10327"/>
    <w:rsid w:val="00B10586"/>
    <w:rsid w:val="00B11380"/>
    <w:rsid w:val="00B13215"/>
    <w:rsid w:val="00B133C5"/>
    <w:rsid w:val="00B13B5D"/>
    <w:rsid w:val="00B14F11"/>
    <w:rsid w:val="00B15F07"/>
    <w:rsid w:val="00B17279"/>
    <w:rsid w:val="00B23F75"/>
    <w:rsid w:val="00B3116F"/>
    <w:rsid w:val="00B31EE8"/>
    <w:rsid w:val="00B3329E"/>
    <w:rsid w:val="00B339DB"/>
    <w:rsid w:val="00B340FA"/>
    <w:rsid w:val="00B37D90"/>
    <w:rsid w:val="00B4092F"/>
    <w:rsid w:val="00B428BB"/>
    <w:rsid w:val="00B42B06"/>
    <w:rsid w:val="00B4439F"/>
    <w:rsid w:val="00B456F5"/>
    <w:rsid w:val="00B46237"/>
    <w:rsid w:val="00B5012E"/>
    <w:rsid w:val="00B5083F"/>
    <w:rsid w:val="00B51030"/>
    <w:rsid w:val="00B51978"/>
    <w:rsid w:val="00B51B26"/>
    <w:rsid w:val="00B52D35"/>
    <w:rsid w:val="00B537B3"/>
    <w:rsid w:val="00B54951"/>
    <w:rsid w:val="00B54F74"/>
    <w:rsid w:val="00B557D8"/>
    <w:rsid w:val="00B55D4B"/>
    <w:rsid w:val="00B56F19"/>
    <w:rsid w:val="00B57FDD"/>
    <w:rsid w:val="00B61116"/>
    <w:rsid w:val="00B61467"/>
    <w:rsid w:val="00B618ED"/>
    <w:rsid w:val="00B61DDA"/>
    <w:rsid w:val="00B62523"/>
    <w:rsid w:val="00B6376E"/>
    <w:rsid w:val="00B637D0"/>
    <w:rsid w:val="00B63A13"/>
    <w:rsid w:val="00B641B1"/>
    <w:rsid w:val="00B641E7"/>
    <w:rsid w:val="00B66423"/>
    <w:rsid w:val="00B673F4"/>
    <w:rsid w:val="00B7175B"/>
    <w:rsid w:val="00B72A73"/>
    <w:rsid w:val="00B72DB1"/>
    <w:rsid w:val="00B737D5"/>
    <w:rsid w:val="00B73D3A"/>
    <w:rsid w:val="00B74869"/>
    <w:rsid w:val="00B7491A"/>
    <w:rsid w:val="00B81602"/>
    <w:rsid w:val="00B82616"/>
    <w:rsid w:val="00B82A60"/>
    <w:rsid w:val="00B869AA"/>
    <w:rsid w:val="00B9073F"/>
    <w:rsid w:val="00B91D10"/>
    <w:rsid w:val="00B91E15"/>
    <w:rsid w:val="00B938E4"/>
    <w:rsid w:val="00B93F33"/>
    <w:rsid w:val="00B95408"/>
    <w:rsid w:val="00B958AD"/>
    <w:rsid w:val="00B958E2"/>
    <w:rsid w:val="00B95C29"/>
    <w:rsid w:val="00BA0383"/>
    <w:rsid w:val="00BA1153"/>
    <w:rsid w:val="00BA32DC"/>
    <w:rsid w:val="00BA3E05"/>
    <w:rsid w:val="00BA4152"/>
    <w:rsid w:val="00BA530C"/>
    <w:rsid w:val="00BA689F"/>
    <w:rsid w:val="00BA750B"/>
    <w:rsid w:val="00BB09FC"/>
    <w:rsid w:val="00BB0E27"/>
    <w:rsid w:val="00BB1086"/>
    <w:rsid w:val="00BB4612"/>
    <w:rsid w:val="00BB5BC2"/>
    <w:rsid w:val="00BB74E0"/>
    <w:rsid w:val="00BC12AD"/>
    <w:rsid w:val="00BC1D76"/>
    <w:rsid w:val="00BC4EBE"/>
    <w:rsid w:val="00BC5124"/>
    <w:rsid w:val="00BC664D"/>
    <w:rsid w:val="00BC6C9C"/>
    <w:rsid w:val="00BC6DCC"/>
    <w:rsid w:val="00BD2613"/>
    <w:rsid w:val="00BD27EE"/>
    <w:rsid w:val="00BD31CB"/>
    <w:rsid w:val="00BD33E6"/>
    <w:rsid w:val="00BD3620"/>
    <w:rsid w:val="00BD51F3"/>
    <w:rsid w:val="00BD5230"/>
    <w:rsid w:val="00BD567B"/>
    <w:rsid w:val="00BD5914"/>
    <w:rsid w:val="00BD5CE4"/>
    <w:rsid w:val="00BD5CF1"/>
    <w:rsid w:val="00BD6CCA"/>
    <w:rsid w:val="00BD7435"/>
    <w:rsid w:val="00BE06FA"/>
    <w:rsid w:val="00BE3F08"/>
    <w:rsid w:val="00BE4725"/>
    <w:rsid w:val="00BE4A9A"/>
    <w:rsid w:val="00BE4EB0"/>
    <w:rsid w:val="00BE7585"/>
    <w:rsid w:val="00BF272B"/>
    <w:rsid w:val="00BF3AD3"/>
    <w:rsid w:val="00BF4607"/>
    <w:rsid w:val="00BF52C7"/>
    <w:rsid w:val="00BF620B"/>
    <w:rsid w:val="00BF68F7"/>
    <w:rsid w:val="00BF6ED8"/>
    <w:rsid w:val="00BF7CE3"/>
    <w:rsid w:val="00C000F0"/>
    <w:rsid w:val="00C027CC"/>
    <w:rsid w:val="00C0312C"/>
    <w:rsid w:val="00C03351"/>
    <w:rsid w:val="00C053E3"/>
    <w:rsid w:val="00C06082"/>
    <w:rsid w:val="00C0670E"/>
    <w:rsid w:val="00C06FD3"/>
    <w:rsid w:val="00C07218"/>
    <w:rsid w:val="00C1230D"/>
    <w:rsid w:val="00C1370B"/>
    <w:rsid w:val="00C13906"/>
    <w:rsid w:val="00C1425B"/>
    <w:rsid w:val="00C143B2"/>
    <w:rsid w:val="00C176A9"/>
    <w:rsid w:val="00C21997"/>
    <w:rsid w:val="00C23669"/>
    <w:rsid w:val="00C23D90"/>
    <w:rsid w:val="00C242B9"/>
    <w:rsid w:val="00C26F17"/>
    <w:rsid w:val="00C303FD"/>
    <w:rsid w:val="00C321F4"/>
    <w:rsid w:val="00C32C97"/>
    <w:rsid w:val="00C34A9B"/>
    <w:rsid w:val="00C34D25"/>
    <w:rsid w:val="00C34E8D"/>
    <w:rsid w:val="00C35E07"/>
    <w:rsid w:val="00C37654"/>
    <w:rsid w:val="00C40ABD"/>
    <w:rsid w:val="00C4113A"/>
    <w:rsid w:val="00C41C8C"/>
    <w:rsid w:val="00C428B7"/>
    <w:rsid w:val="00C42D39"/>
    <w:rsid w:val="00C441A7"/>
    <w:rsid w:val="00C46D24"/>
    <w:rsid w:val="00C47552"/>
    <w:rsid w:val="00C47834"/>
    <w:rsid w:val="00C50924"/>
    <w:rsid w:val="00C5233E"/>
    <w:rsid w:val="00C5484F"/>
    <w:rsid w:val="00C56706"/>
    <w:rsid w:val="00C56E09"/>
    <w:rsid w:val="00C5731F"/>
    <w:rsid w:val="00C60C29"/>
    <w:rsid w:val="00C62DB1"/>
    <w:rsid w:val="00C63897"/>
    <w:rsid w:val="00C65025"/>
    <w:rsid w:val="00C66E76"/>
    <w:rsid w:val="00C70D91"/>
    <w:rsid w:val="00C73FF4"/>
    <w:rsid w:val="00C76009"/>
    <w:rsid w:val="00C76C40"/>
    <w:rsid w:val="00C83305"/>
    <w:rsid w:val="00C83DAC"/>
    <w:rsid w:val="00C840C0"/>
    <w:rsid w:val="00C84842"/>
    <w:rsid w:val="00C84DFC"/>
    <w:rsid w:val="00C85525"/>
    <w:rsid w:val="00C85BFD"/>
    <w:rsid w:val="00C86A98"/>
    <w:rsid w:val="00C87488"/>
    <w:rsid w:val="00C87A91"/>
    <w:rsid w:val="00C91067"/>
    <w:rsid w:val="00C9269A"/>
    <w:rsid w:val="00C94101"/>
    <w:rsid w:val="00C94BA2"/>
    <w:rsid w:val="00C97CF1"/>
    <w:rsid w:val="00CA272C"/>
    <w:rsid w:val="00CA5C53"/>
    <w:rsid w:val="00CA698F"/>
    <w:rsid w:val="00CA7AAF"/>
    <w:rsid w:val="00CB0BD0"/>
    <w:rsid w:val="00CB4541"/>
    <w:rsid w:val="00CB45E1"/>
    <w:rsid w:val="00CB5F13"/>
    <w:rsid w:val="00CB6B85"/>
    <w:rsid w:val="00CB799E"/>
    <w:rsid w:val="00CB7A02"/>
    <w:rsid w:val="00CC01BE"/>
    <w:rsid w:val="00CC097F"/>
    <w:rsid w:val="00CC0A5F"/>
    <w:rsid w:val="00CC1011"/>
    <w:rsid w:val="00CC106F"/>
    <w:rsid w:val="00CC13C8"/>
    <w:rsid w:val="00CC42C9"/>
    <w:rsid w:val="00CC5A23"/>
    <w:rsid w:val="00CC6372"/>
    <w:rsid w:val="00CD2170"/>
    <w:rsid w:val="00CD2C61"/>
    <w:rsid w:val="00CD3074"/>
    <w:rsid w:val="00CD383F"/>
    <w:rsid w:val="00CD3886"/>
    <w:rsid w:val="00CD39BE"/>
    <w:rsid w:val="00CD5554"/>
    <w:rsid w:val="00CD5AA0"/>
    <w:rsid w:val="00CD680B"/>
    <w:rsid w:val="00CD7A4D"/>
    <w:rsid w:val="00CE0E1C"/>
    <w:rsid w:val="00CE11C3"/>
    <w:rsid w:val="00CE122C"/>
    <w:rsid w:val="00CE2E32"/>
    <w:rsid w:val="00CE3D7A"/>
    <w:rsid w:val="00CE464B"/>
    <w:rsid w:val="00CE5DC7"/>
    <w:rsid w:val="00CE66FA"/>
    <w:rsid w:val="00CE6DF7"/>
    <w:rsid w:val="00CF0911"/>
    <w:rsid w:val="00CF1906"/>
    <w:rsid w:val="00CF2939"/>
    <w:rsid w:val="00CF4682"/>
    <w:rsid w:val="00CF794B"/>
    <w:rsid w:val="00D0360B"/>
    <w:rsid w:val="00D065F1"/>
    <w:rsid w:val="00D06C96"/>
    <w:rsid w:val="00D07569"/>
    <w:rsid w:val="00D10108"/>
    <w:rsid w:val="00D10DEE"/>
    <w:rsid w:val="00D11662"/>
    <w:rsid w:val="00D12128"/>
    <w:rsid w:val="00D13902"/>
    <w:rsid w:val="00D13C27"/>
    <w:rsid w:val="00D13E6D"/>
    <w:rsid w:val="00D14326"/>
    <w:rsid w:val="00D1698F"/>
    <w:rsid w:val="00D1771C"/>
    <w:rsid w:val="00D20765"/>
    <w:rsid w:val="00D21589"/>
    <w:rsid w:val="00D21DD5"/>
    <w:rsid w:val="00D25EE4"/>
    <w:rsid w:val="00D26C8A"/>
    <w:rsid w:val="00D272FB"/>
    <w:rsid w:val="00D30293"/>
    <w:rsid w:val="00D306D1"/>
    <w:rsid w:val="00D30947"/>
    <w:rsid w:val="00D31239"/>
    <w:rsid w:val="00D34BD3"/>
    <w:rsid w:val="00D355F7"/>
    <w:rsid w:val="00D35D13"/>
    <w:rsid w:val="00D41806"/>
    <w:rsid w:val="00D42197"/>
    <w:rsid w:val="00D42449"/>
    <w:rsid w:val="00D42B71"/>
    <w:rsid w:val="00D43AC3"/>
    <w:rsid w:val="00D43E45"/>
    <w:rsid w:val="00D44C8A"/>
    <w:rsid w:val="00D45E09"/>
    <w:rsid w:val="00D45E57"/>
    <w:rsid w:val="00D4629E"/>
    <w:rsid w:val="00D47604"/>
    <w:rsid w:val="00D47F1F"/>
    <w:rsid w:val="00D50AAD"/>
    <w:rsid w:val="00D50D47"/>
    <w:rsid w:val="00D51C18"/>
    <w:rsid w:val="00D549B0"/>
    <w:rsid w:val="00D54EF6"/>
    <w:rsid w:val="00D550EA"/>
    <w:rsid w:val="00D5665D"/>
    <w:rsid w:val="00D57B06"/>
    <w:rsid w:val="00D622D1"/>
    <w:rsid w:val="00D624DB"/>
    <w:rsid w:val="00D62587"/>
    <w:rsid w:val="00D625FD"/>
    <w:rsid w:val="00D62649"/>
    <w:rsid w:val="00D63FDF"/>
    <w:rsid w:val="00D658CB"/>
    <w:rsid w:val="00D66026"/>
    <w:rsid w:val="00D66B2A"/>
    <w:rsid w:val="00D719C1"/>
    <w:rsid w:val="00D71D18"/>
    <w:rsid w:val="00D7205F"/>
    <w:rsid w:val="00D73959"/>
    <w:rsid w:val="00D74929"/>
    <w:rsid w:val="00D7616E"/>
    <w:rsid w:val="00D76A1B"/>
    <w:rsid w:val="00D76BDA"/>
    <w:rsid w:val="00D77737"/>
    <w:rsid w:val="00D80529"/>
    <w:rsid w:val="00D812A0"/>
    <w:rsid w:val="00D828AA"/>
    <w:rsid w:val="00D829FC"/>
    <w:rsid w:val="00D8314E"/>
    <w:rsid w:val="00D838CC"/>
    <w:rsid w:val="00D84541"/>
    <w:rsid w:val="00D84FAC"/>
    <w:rsid w:val="00D85ACF"/>
    <w:rsid w:val="00D86CF4"/>
    <w:rsid w:val="00D8782C"/>
    <w:rsid w:val="00D87D44"/>
    <w:rsid w:val="00D90DD5"/>
    <w:rsid w:val="00D91AE6"/>
    <w:rsid w:val="00D91C9E"/>
    <w:rsid w:val="00D92600"/>
    <w:rsid w:val="00D92A9A"/>
    <w:rsid w:val="00D939B8"/>
    <w:rsid w:val="00D94DB4"/>
    <w:rsid w:val="00D960A2"/>
    <w:rsid w:val="00D96F62"/>
    <w:rsid w:val="00DA0936"/>
    <w:rsid w:val="00DA118A"/>
    <w:rsid w:val="00DA2257"/>
    <w:rsid w:val="00DA28B4"/>
    <w:rsid w:val="00DA3CC0"/>
    <w:rsid w:val="00DA456C"/>
    <w:rsid w:val="00DA4E9E"/>
    <w:rsid w:val="00DA52BB"/>
    <w:rsid w:val="00DA726B"/>
    <w:rsid w:val="00DA77A3"/>
    <w:rsid w:val="00DB14BB"/>
    <w:rsid w:val="00DB337B"/>
    <w:rsid w:val="00DB3F6F"/>
    <w:rsid w:val="00DB4EDE"/>
    <w:rsid w:val="00DB6321"/>
    <w:rsid w:val="00DB6BD1"/>
    <w:rsid w:val="00DC0443"/>
    <w:rsid w:val="00DC139C"/>
    <w:rsid w:val="00DC1D86"/>
    <w:rsid w:val="00DC5671"/>
    <w:rsid w:val="00DC57E2"/>
    <w:rsid w:val="00DC5952"/>
    <w:rsid w:val="00DC60D2"/>
    <w:rsid w:val="00DD0E3D"/>
    <w:rsid w:val="00DD2209"/>
    <w:rsid w:val="00DD3111"/>
    <w:rsid w:val="00DD3CD5"/>
    <w:rsid w:val="00DD646A"/>
    <w:rsid w:val="00DD6E31"/>
    <w:rsid w:val="00DD7877"/>
    <w:rsid w:val="00DD7A22"/>
    <w:rsid w:val="00DD7E3E"/>
    <w:rsid w:val="00DE15EE"/>
    <w:rsid w:val="00DE178C"/>
    <w:rsid w:val="00DE289E"/>
    <w:rsid w:val="00DE50E5"/>
    <w:rsid w:val="00DE6E04"/>
    <w:rsid w:val="00DE70A2"/>
    <w:rsid w:val="00DF046B"/>
    <w:rsid w:val="00DF07F5"/>
    <w:rsid w:val="00DF0A25"/>
    <w:rsid w:val="00DF11EF"/>
    <w:rsid w:val="00DF146F"/>
    <w:rsid w:val="00DF5E8A"/>
    <w:rsid w:val="00DF7311"/>
    <w:rsid w:val="00E00990"/>
    <w:rsid w:val="00E01825"/>
    <w:rsid w:val="00E01C05"/>
    <w:rsid w:val="00E06322"/>
    <w:rsid w:val="00E07867"/>
    <w:rsid w:val="00E103E8"/>
    <w:rsid w:val="00E119DE"/>
    <w:rsid w:val="00E11ACE"/>
    <w:rsid w:val="00E12169"/>
    <w:rsid w:val="00E136D9"/>
    <w:rsid w:val="00E13EA9"/>
    <w:rsid w:val="00E15823"/>
    <w:rsid w:val="00E16358"/>
    <w:rsid w:val="00E17B2D"/>
    <w:rsid w:val="00E2116A"/>
    <w:rsid w:val="00E21476"/>
    <w:rsid w:val="00E23947"/>
    <w:rsid w:val="00E24DB8"/>
    <w:rsid w:val="00E2525F"/>
    <w:rsid w:val="00E255D6"/>
    <w:rsid w:val="00E30629"/>
    <w:rsid w:val="00E33A09"/>
    <w:rsid w:val="00E33D69"/>
    <w:rsid w:val="00E3472C"/>
    <w:rsid w:val="00E34817"/>
    <w:rsid w:val="00E350EB"/>
    <w:rsid w:val="00E35AE4"/>
    <w:rsid w:val="00E35AF9"/>
    <w:rsid w:val="00E367F6"/>
    <w:rsid w:val="00E402A7"/>
    <w:rsid w:val="00E40937"/>
    <w:rsid w:val="00E40A8B"/>
    <w:rsid w:val="00E40C4F"/>
    <w:rsid w:val="00E4150B"/>
    <w:rsid w:val="00E415D2"/>
    <w:rsid w:val="00E41E9D"/>
    <w:rsid w:val="00E41F8E"/>
    <w:rsid w:val="00E42156"/>
    <w:rsid w:val="00E42E6A"/>
    <w:rsid w:val="00E42EFA"/>
    <w:rsid w:val="00E4418D"/>
    <w:rsid w:val="00E4718F"/>
    <w:rsid w:val="00E505E7"/>
    <w:rsid w:val="00E5217C"/>
    <w:rsid w:val="00E53309"/>
    <w:rsid w:val="00E533DA"/>
    <w:rsid w:val="00E550B4"/>
    <w:rsid w:val="00E55177"/>
    <w:rsid w:val="00E56CD7"/>
    <w:rsid w:val="00E60496"/>
    <w:rsid w:val="00E61DB4"/>
    <w:rsid w:val="00E64136"/>
    <w:rsid w:val="00E65921"/>
    <w:rsid w:val="00E66753"/>
    <w:rsid w:val="00E66F35"/>
    <w:rsid w:val="00E672DF"/>
    <w:rsid w:val="00E6786B"/>
    <w:rsid w:val="00E706AD"/>
    <w:rsid w:val="00E715D4"/>
    <w:rsid w:val="00E71650"/>
    <w:rsid w:val="00E72148"/>
    <w:rsid w:val="00E746C2"/>
    <w:rsid w:val="00E75E5A"/>
    <w:rsid w:val="00E76F24"/>
    <w:rsid w:val="00E80B04"/>
    <w:rsid w:val="00E81F40"/>
    <w:rsid w:val="00E836F9"/>
    <w:rsid w:val="00E83C5E"/>
    <w:rsid w:val="00E84020"/>
    <w:rsid w:val="00E84702"/>
    <w:rsid w:val="00E85A21"/>
    <w:rsid w:val="00E87EBF"/>
    <w:rsid w:val="00E87F2C"/>
    <w:rsid w:val="00E91448"/>
    <w:rsid w:val="00E922D9"/>
    <w:rsid w:val="00E92DC5"/>
    <w:rsid w:val="00E93FC2"/>
    <w:rsid w:val="00E947A0"/>
    <w:rsid w:val="00E95219"/>
    <w:rsid w:val="00E95255"/>
    <w:rsid w:val="00E972AA"/>
    <w:rsid w:val="00EA01E9"/>
    <w:rsid w:val="00EA02D4"/>
    <w:rsid w:val="00EA07A0"/>
    <w:rsid w:val="00EA0832"/>
    <w:rsid w:val="00EA1712"/>
    <w:rsid w:val="00EA29B4"/>
    <w:rsid w:val="00EA3608"/>
    <w:rsid w:val="00EA5BAA"/>
    <w:rsid w:val="00EA63B6"/>
    <w:rsid w:val="00EA6C2A"/>
    <w:rsid w:val="00EB0D2E"/>
    <w:rsid w:val="00EB12E9"/>
    <w:rsid w:val="00EB2692"/>
    <w:rsid w:val="00EB692E"/>
    <w:rsid w:val="00EB6F7C"/>
    <w:rsid w:val="00EC2187"/>
    <w:rsid w:val="00EC5CA9"/>
    <w:rsid w:val="00EC6AD1"/>
    <w:rsid w:val="00EC7FF4"/>
    <w:rsid w:val="00ED047D"/>
    <w:rsid w:val="00ED0555"/>
    <w:rsid w:val="00ED3050"/>
    <w:rsid w:val="00ED4E85"/>
    <w:rsid w:val="00ED5AB9"/>
    <w:rsid w:val="00ED604D"/>
    <w:rsid w:val="00ED75BC"/>
    <w:rsid w:val="00EE0380"/>
    <w:rsid w:val="00EE084B"/>
    <w:rsid w:val="00EE19D9"/>
    <w:rsid w:val="00EE24F5"/>
    <w:rsid w:val="00EE2567"/>
    <w:rsid w:val="00EE2B6C"/>
    <w:rsid w:val="00EE36EB"/>
    <w:rsid w:val="00EE3C0A"/>
    <w:rsid w:val="00EE51B4"/>
    <w:rsid w:val="00EE5598"/>
    <w:rsid w:val="00EE5F82"/>
    <w:rsid w:val="00EE6140"/>
    <w:rsid w:val="00EE7C5F"/>
    <w:rsid w:val="00EF31FA"/>
    <w:rsid w:val="00EF6B32"/>
    <w:rsid w:val="00EF6D2B"/>
    <w:rsid w:val="00F00291"/>
    <w:rsid w:val="00F00B53"/>
    <w:rsid w:val="00F013E1"/>
    <w:rsid w:val="00F01496"/>
    <w:rsid w:val="00F02C97"/>
    <w:rsid w:val="00F04814"/>
    <w:rsid w:val="00F05502"/>
    <w:rsid w:val="00F07EA8"/>
    <w:rsid w:val="00F11E55"/>
    <w:rsid w:val="00F12A8A"/>
    <w:rsid w:val="00F138FF"/>
    <w:rsid w:val="00F16722"/>
    <w:rsid w:val="00F21772"/>
    <w:rsid w:val="00F21889"/>
    <w:rsid w:val="00F232D9"/>
    <w:rsid w:val="00F23BAC"/>
    <w:rsid w:val="00F2403B"/>
    <w:rsid w:val="00F260FC"/>
    <w:rsid w:val="00F279D7"/>
    <w:rsid w:val="00F305B1"/>
    <w:rsid w:val="00F30E6E"/>
    <w:rsid w:val="00F31CC4"/>
    <w:rsid w:val="00F32175"/>
    <w:rsid w:val="00F32437"/>
    <w:rsid w:val="00F33984"/>
    <w:rsid w:val="00F3579C"/>
    <w:rsid w:val="00F36232"/>
    <w:rsid w:val="00F40380"/>
    <w:rsid w:val="00F408F7"/>
    <w:rsid w:val="00F418ED"/>
    <w:rsid w:val="00F41D55"/>
    <w:rsid w:val="00F420C8"/>
    <w:rsid w:val="00F436A8"/>
    <w:rsid w:val="00F4695E"/>
    <w:rsid w:val="00F46DBC"/>
    <w:rsid w:val="00F4764B"/>
    <w:rsid w:val="00F515A0"/>
    <w:rsid w:val="00F51728"/>
    <w:rsid w:val="00F52408"/>
    <w:rsid w:val="00F5258D"/>
    <w:rsid w:val="00F52D16"/>
    <w:rsid w:val="00F536D1"/>
    <w:rsid w:val="00F53CA9"/>
    <w:rsid w:val="00F56005"/>
    <w:rsid w:val="00F56895"/>
    <w:rsid w:val="00F57405"/>
    <w:rsid w:val="00F57C96"/>
    <w:rsid w:val="00F608E2"/>
    <w:rsid w:val="00F608E5"/>
    <w:rsid w:val="00F6142A"/>
    <w:rsid w:val="00F632E1"/>
    <w:rsid w:val="00F63EE3"/>
    <w:rsid w:val="00F63F87"/>
    <w:rsid w:val="00F6519C"/>
    <w:rsid w:val="00F66641"/>
    <w:rsid w:val="00F70A24"/>
    <w:rsid w:val="00F72600"/>
    <w:rsid w:val="00F73155"/>
    <w:rsid w:val="00F7590D"/>
    <w:rsid w:val="00F75B54"/>
    <w:rsid w:val="00F75E25"/>
    <w:rsid w:val="00F76811"/>
    <w:rsid w:val="00F76DF6"/>
    <w:rsid w:val="00F7763E"/>
    <w:rsid w:val="00F77D5C"/>
    <w:rsid w:val="00F8009F"/>
    <w:rsid w:val="00F80CF4"/>
    <w:rsid w:val="00F8275A"/>
    <w:rsid w:val="00F82DF6"/>
    <w:rsid w:val="00F8317A"/>
    <w:rsid w:val="00F836DB"/>
    <w:rsid w:val="00F848E5"/>
    <w:rsid w:val="00F85442"/>
    <w:rsid w:val="00F858EE"/>
    <w:rsid w:val="00F8716E"/>
    <w:rsid w:val="00F87FFC"/>
    <w:rsid w:val="00F90114"/>
    <w:rsid w:val="00F903BC"/>
    <w:rsid w:val="00F92C99"/>
    <w:rsid w:val="00F93016"/>
    <w:rsid w:val="00F94311"/>
    <w:rsid w:val="00F94BAD"/>
    <w:rsid w:val="00F94BEE"/>
    <w:rsid w:val="00F94C1C"/>
    <w:rsid w:val="00F96253"/>
    <w:rsid w:val="00F96465"/>
    <w:rsid w:val="00F96CB5"/>
    <w:rsid w:val="00F970E9"/>
    <w:rsid w:val="00FA145A"/>
    <w:rsid w:val="00FA19DE"/>
    <w:rsid w:val="00FA3070"/>
    <w:rsid w:val="00FA3910"/>
    <w:rsid w:val="00FA4C26"/>
    <w:rsid w:val="00FA7D3E"/>
    <w:rsid w:val="00FB0270"/>
    <w:rsid w:val="00FB0BFA"/>
    <w:rsid w:val="00FB0D81"/>
    <w:rsid w:val="00FB1272"/>
    <w:rsid w:val="00FB2F3F"/>
    <w:rsid w:val="00FB4565"/>
    <w:rsid w:val="00FB49B1"/>
    <w:rsid w:val="00FB6875"/>
    <w:rsid w:val="00FB6986"/>
    <w:rsid w:val="00FB7588"/>
    <w:rsid w:val="00FB76B2"/>
    <w:rsid w:val="00FB7A92"/>
    <w:rsid w:val="00FC271A"/>
    <w:rsid w:val="00FC3F28"/>
    <w:rsid w:val="00FC5005"/>
    <w:rsid w:val="00FC500F"/>
    <w:rsid w:val="00FC6D59"/>
    <w:rsid w:val="00FD17EF"/>
    <w:rsid w:val="00FD2104"/>
    <w:rsid w:val="00FD2EC5"/>
    <w:rsid w:val="00FD3464"/>
    <w:rsid w:val="00FD49A5"/>
    <w:rsid w:val="00FD4E70"/>
    <w:rsid w:val="00FD5F88"/>
    <w:rsid w:val="00FD62E8"/>
    <w:rsid w:val="00FD6DB1"/>
    <w:rsid w:val="00FD6F0D"/>
    <w:rsid w:val="00FD7F13"/>
    <w:rsid w:val="00FE0C48"/>
    <w:rsid w:val="00FE123B"/>
    <w:rsid w:val="00FE2B00"/>
    <w:rsid w:val="00FE3286"/>
    <w:rsid w:val="00FE32BE"/>
    <w:rsid w:val="00FE420D"/>
    <w:rsid w:val="00FE42A3"/>
    <w:rsid w:val="00FE431A"/>
    <w:rsid w:val="00FE5884"/>
    <w:rsid w:val="00FE7EED"/>
    <w:rsid w:val="00FF1DBA"/>
    <w:rsid w:val="00FF2501"/>
    <w:rsid w:val="00FF41CD"/>
    <w:rsid w:val="00FF7396"/>
    <w:rsid w:val="00FF76A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,"/>
  <w:listSeparator w:val=";"/>
  <w15:docId w15:val="{8F7FC2AD-65AE-4FEC-ACFC-B927731269B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ocDefaults>
    <w:rPrDefault>
      <w:rPr>
        <w:rFonts w:asciiTheme="minorHAnsi" w:eastAsiaTheme="minorHAnsi" w:hAnsiTheme="minorHAnsi" w:cstheme="minorBidi"/>
        <w:sz w:val="22"/>
        <w:szCs w:val="22"/>
        <w:lang w:val="sk-SK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paragraph" w:styleId="Nadpis2">
    <w:name w:val="heading 2"/>
    <w:basedOn w:val="Normlny"/>
    <w:link w:val="Nadpis2Char"/>
    <w:uiPriority w:val="9"/>
    <w:qFormat/>
    <w:rsid w:val="004B25B9"/>
    <w:pPr>
      <w:spacing w:before="100" w:beforeAutospacing="1" w:after="100" w:afterAutospacing="1" w:line="240" w:lineRule="auto"/>
      <w:outlineLvl w:val="1"/>
    </w:pPr>
    <w:rPr>
      <w:rFonts w:ascii="Times New Roman" w:eastAsia="Times New Roman" w:hAnsi="Times New Roman" w:cs="Times New Roman"/>
      <w:b/>
      <w:bCs/>
      <w:sz w:val="36"/>
      <w:szCs w:val="36"/>
      <w:lang w:eastAsia="sk-SK"/>
    </w:rPr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character" w:customStyle="1" w:styleId="Nadpis2Char">
    <w:name w:val="Nadpis 2 Char"/>
    <w:basedOn w:val="Predvolenpsmoodseku"/>
    <w:link w:val="Nadpis2"/>
    <w:uiPriority w:val="9"/>
    <w:rsid w:val="004B25B9"/>
    <w:rPr>
      <w:rFonts w:ascii="Times New Roman" w:eastAsia="Times New Roman" w:hAnsi="Times New Roman" w:cs="Times New Roman"/>
      <w:b/>
      <w:bCs/>
      <w:sz w:val="36"/>
      <w:szCs w:val="36"/>
      <w:lang w:eastAsia="sk-SK"/>
    </w:rPr>
  </w:style>
  <w:style w:type="paragraph" w:styleId="Normlnywebov">
    <w:name w:val="Normal (Web)"/>
    <w:basedOn w:val="Normlny"/>
    <w:uiPriority w:val="99"/>
    <w:unhideWhenUsed/>
    <w:rsid w:val="004B25B9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sk-SK"/>
    </w:rPr>
  </w:style>
  <w:style w:type="paragraph" w:styleId="Odsekzoznamu">
    <w:name w:val="List Paragraph"/>
    <w:basedOn w:val="Normlny"/>
    <w:uiPriority w:val="34"/>
    <w:qFormat/>
    <w:rsid w:val="004B25B9"/>
    <w:pPr>
      <w:ind w:left="720"/>
      <w:contextualSpacing/>
    </w:pPr>
  </w:style>
  <w:style w:type="character" w:styleId="Odkaznakomentr">
    <w:name w:val="annotation reference"/>
    <w:basedOn w:val="Predvolenpsmoodseku"/>
    <w:uiPriority w:val="99"/>
    <w:semiHidden/>
    <w:unhideWhenUsed/>
    <w:rsid w:val="006C1A3A"/>
    <w:rPr>
      <w:sz w:val="16"/>
      <w:szCs w:val="16"/>
    </w:rPr>
  </w:style>
  <w:style w:type="paragraph" w:styleId="Textkomentra">
    <w:name w:val="annotation text"/>
    <w:basedOn w:val="Normlny"/>
    <w:link w:val="TextkomentraChar"/>
    <w:uiPriority w:val="99"/>
    <w:semiHidden/>
    <w:unhideWhenUsed/>
    <w:rsid w:val="006C1A3A"/>
    <w:pPr>
      <w:spacing w:line="240" w:lineRule="auto"/>
    </w:pPr>
    <w:rPr>
      <w:sz w:val="20"/>
      <w:szCs w:val="20"/>
    </w:rPr>
  </w:style>
  <w:style w:type="character" w:customStyle="1" w:styleId="TextkomentraChar">
    <w:name w:val="Text komentára Char"/>
    <w:basedOn w:val="Predvolenpsmoodseku"/>
    <w:link w:val="Textkomentra"/>
    <w:uiPriority w:val="99"/>
    <w:semiHidden/>
    <w:rsid w:val="006C1A3A"/>
    <w:rPr>
      <w:sz w:val="20"/>
      <w:szCs w:val="20"/>
    </w:rPr>
  </w:style>
  <w:style w:type="paragraph" w:styleId="Predmetkomentra">
    <w:name w:val="annotation subject"/>
    <w:basedOn w:val="Textkomentra"/>
    <w:next w:val="Textkomentra"/>
    <w:link w:val="PredmetkomentraChar"/>
    <w:uiPriority w:val="99"/>
    <w:semiHidden/>
    <w:unhideWhenUsed/>
    <w:rsid w:val="006C1A3A"/>
    <w:rPr>
      <w:b/>
      <w:bCs/>
    </w:rPr>
  </w:style>
  <w:style w:type="character" w:customStyle="1" w:styleId="PredmetkomentraChar">
    <w:name w:val="Predmet komentára Char"/>
    <w:basedOn w:val="TextkomentraChar"/>
    <w:link w:val="Predmetkomentra"/>
    <w:uiPriority w:val="99"/>
    <w:semiHidden/>
    <w:rsid w:val="006C1A3A"/>
    <w:rPr>
      <w:b/>
      <w:bCs/>
      <w:sz w:val="20"/>
      <w:szCs w:val="20"/>
    </w:rPr>
  </w:style>
  <w:style w:type="paragraph" w:styleId="Textbubliny">
    <w:name w:val="Balloon Text"/>
    <w:basedOn w:val="Normlny"/>
    <w:link w:val="TextbublinyChar"/>
    <w:uiPriority w:val="99"/>
    <w:semiHidden/>
    <w:unhideWhenUsed/>
    <w:rsid w:val="006C1A3A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bublinyChar">
    <w:name w:val="Text bubliny Char"/>
    <w:basedOn w:val="Predvolenpsmoodseku"/>
    <w:link w:val="Textbubliny"/>
    <w:uiPriority w:val="99"/>
    <w:semiHidden/>
    <w:rsid w:val="006C1A3A"/>
    <w:rPr>
      <w:rFonts w:ascii="Tahoma" w:hAnsi="Tahoma" w:cs="Tahoma"/>
      <w:sz w:val="16"/>
      <w:szCs w:val="16"/>
    </w:rPr>
  </w:style>
  <w:style w:type="paragraph" w:styleId="Hlavika">
    <w:name w:val="header"/>
    <w:basedOn w:val="Normlny"/>
    <w:link w:val="HlavikaChar"/>
    <w:uiPriority w:val="99"/>
    <w:unhideWhenUsed/>
    <w:rsid w:val="00D45E09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HlavikaChar">
    <w:name w:val="Hlavička Char"/>
    <w:basedOn w:val="Predvolenpsmoodseku"/>
    <w:link w:val="Hlavika"/>
    <w:uiPriority w:val="99"/>
    <w:rsid w:val="00D45E09"/>
  </w:style>
  <w:style w:type="paragraph" w:styleId="Pta">
    <w:name w:val="footer"/>
    <w:basedOn w:val="Normlny"/>
    <w:link w:val="PtaChar"/>
    <w:uiPriority w:val="99"/>
    <w:unhideWhenUsed/>
    <w:rsid w:val="00D45E09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PtaChar">
    <w:name w:val="Päta Char"/>
    <w:basedOn w:val="Predvolenpsmoodseku"/>
    <w:link w:val="Pta"/>
    <w:uiPriority w:val="99"/>
    <w:rsid w:val="00D45E09"/>
  </w:style>
  <w:style w:type="paragraph" w:styleId="Revzia">
    <w:name w:val="Revision"/>
    <w:hidden/>
    <w:uiPriority w:val="99"/>
    <w:semiHidden/>
    <w:rsid w:val="00992BBE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divs>
    <w:div w:id="10054032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604360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image" Target="media/image1.emf"/><Relationship Id="rId13" Type="http://schemas.openxmlformats.org/officeDocument/2006/relationships/customXml" Target="../customXml/item2.xml"/><Relationship Id="rId3" Type="http://schemas.openxmlformats.org/officeDocument/2006/relationships/styles" Target="styles.xml"/><Relationship Id="rId7" Type="http://schemas.openxmlformats.org/officeDocument/2006/relationships/endnotes" Target="endnotes.xml"/><Relationship Id="rId12" Type="http://schemas.openxmlformats.org/officeDocument/2006/relationships/theme" Target="theme/theme1.xml"/><Relationship Id="rId2" Type="http://schemas.openxmlformats.org/officeDocument/2006/relationships/numbering" Target="numbering.xml"/><Relationship Id="rId16" Type="http://schemas.openxmlformats.org/officeDocument/2006/relationships/customXml" Target="../customXml/item5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fontTable" Target="fontTable.xml"/><Relationship Id="rId5" Type="http://schemas.openxmlformats.org/officeDocument/2006/relationships/webSettings" Target="webSettings.xml"/><Relationship Id="rId15" Type="http://schemas.openxmlformats.org/officeDocument/2006/relationships/customXml" Target="../customXml/item4.xml"/><Relationship Id="rId10" Type="http://schemas.openxmlformats.org/officeDocument/2006/relationships/footer" Target="footer1.xml"/><Relationship Id="rId4" Type="http://schemas.openxmlformats.org/officeDocument/2006/relationships/settings" Target="settings.xml"/><Relationship Id="rId9" Type="http://schemas.openxmlformats.org/officeDocument/2006/relationships/chart" Target="charts/chart1.xml"/><Relationship Id="rId14" Type="http://schemas.openxmlformats.org/officeDocument/2006/relationships/customXml" Target="../customXml/item3.xml"/></Relationships>
</file>

<file path=word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file:///\\BA-fs1\3000\05_VYROCNA%20SPRAVA\VS%202016\0_FINAL_verzia_zaslana_auditorom\VS%202016_tabulky%20a%20grafy_V&#352;EOBECN&#193;%20&#268;AS&#356;.xlsx" TargetMode="Externa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sk-SK"/>
  <c:roundedCorners val="0"/>
  <mc:AlternateContent xmlns:mc="http://schemas.openxmlformats.org/markup-compatibility/2006">
    <mc:Choice xmlns:c14="http://schemas.microsoft.com/office/drawing/2007/8/2/chart" Requires="c14">
      <c14:style val="127"/>
    </mc:Choice>
    <mc:Fallback>
      <c:style val="27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387454846365412"/>
          <c:y val="8.297038068130666E-2"/>
          <c:w val="0.83433250433205541"/>
          <c:h val="0.7760233796632940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'[2]Graf dodávka VDG'!$B$2</c:f>
              <c:strCache>
                <c:ptCount val="1"/>
                <c:pt idx="0">
                  <c:v>Dodávka elektriny z VDG  v MWh v príslušnom roku</c:v>
                </c:pt>
              </c:strCache>
            </c:strRef>
          </c:tx>
          <c:spPr>
            <a:solidFill>
              <a:schemeClr val="tx2">
                <a:lumMod val="75000"/>
              </a:schemeClr>
            </a:solidFill>
          </c:spPr>
          <c:invertIfNegative val="0"/>
          <c:dLbls>
            <c:dLbl>
              <c:idx val="0"/>
              <c:numFmt formatCode="#,##0" sourceLinked="0"/>
              <c:spPr/>
              <c:txPr>
                <a:bodyPr rot="-5400000" vert="horz"/>
                <a:lstStyle/>
                <a:p>
                  <a:pPr>
                    <a:defRPr b="1" baseline="0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sk-SK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0-F363-4332-B545-4B9C4289C0BF}"/>
                </c:ext>
                <c:ext xmlns:c15="http://schemas.microsoft.com/office/drawing/2012/chart" uri="{CE6537A1-D6FC-4f65-9D91-7224C49458BB}"/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 b="1" baseline="0">
                    <a:solidFill>
                      <a:schemeClr val="bg1"/>
                    </a:solidFill>
                  </a:defRPr>
                </a:pPr>
                <a:endParaRPr lang="sk-SK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 VDG dodávka elektriny'!$R$13:$R$37</c:f>
              <c:numCache>
                <c:formatCode>General</c:formatCode>
                <c:ptCount val="25"/>
                <c:pt idx="0">
                  <c:v>1992</c:v>
                </c:pt>
                <c:pt idx="1">
                  <c:v>1993</c:v>
                </c:pt>
                <c:pt idx="2">
                  <c:v>1994</c:v>
                </c:pt>
                <c:pt idx="3">
                  <c:v>1995</c:v>
                </c:pt>
                <c:pt idx="4">
                  <c:v>1996</c:v>
                </c:pt>
                <c:pt idx="5">
                  <c:v>1997</c:v>
                </c:pt>
                <c:pt idx="6">
                  <c:v>1998</c:v>
                </c:pt>
                <c:pt idx="7">
                  <c:v>1999</c:v>
                </c:pt>
                <c:pt idx="8">
                  <c:v>2000</c:v>
                </c:pt>
                <c:pt idx="9">
                  <c:v>2001</c:v>
                </c:pt>
                <c:pt idx="10">
                  <c:v>2002</c:v>
                </c:pt>
                <c:pt idx="11">
                  <c:v>2003</c:v>
                </c:pt>
                <c:pt idx="12">
                  <c:v>2004</c:v>
                </c:pt>
                <c:pt idx="13">
                  <c:v>2005</c:v>
                </c:pt>
                <c:pt idx="14">
                  <c:v>2006</c:v>
                </c:pt>
                <c:pt idx="15">
                  <c:v>2007</c:v>
                </c:pt>
                <c:pt idx="16">
                  <c:v>2008</c:v>
                </c:pt>
                <c:pt idx="17">
                  <c:v>2009</c:v>
                </c:pt>
                <c:pt idx="18">
                  <c:v>2010</c:v>
                </c:pt>
                <c:pt idx="19">
                  <c:v>2011</c:v>
                </c:pt>
                <c:pt idx="20">
                  <c:v>2012</c:v>
                </c:pt>
                <c:pt idx="21">
                  <c:v>2013</c:v>
                </c:pt>
                <c:pt idx="22">
                  <c:v>2014</c:v>
                </c:pt>
                <c:pt idx="23">
                  <c:v>2015</c:v>
                </c:pt>
                <c:pt idx="24">
                  <c:v>2016</c:v>
                </c:pt>
              </c:numCache>
            </c:numRef>
          </c:cat>
          <c:val>
            <c:numRef>
              <c:f>'[3]Graf VDŽ a tržby'!$E$4:$E$28</c:f>
              <c:numCache>
                <c:formatCode>General</c:formatCode>
                <c:ptCount val="25"/>
                <c:pt idx="0">
                  <c:v>222567</c:v>
                </c:pt>
                <c:pt idx="1">
                  <c:v>1942824</c:v>
                </c:pt>
                <c:pt idx="2">
                  <c:v>2153682</c:v>
                </c:pt>
                <c:pt idx="3">
                  <c:v>2614551</c:v>
                </c:pt>
                <c:pt idx="4">
                  <c:v>2150187</c:v>
                </c:pt>
                <c:pt idx="5">
                  <c:v>2119967</c:v>
                </c:pt>
                <c:pt idx="6">
                  <c:v>2166773</c:v>
                </c:pt>
                <c:pt idx="7">
                  <c:v>2612798</c:v>
                </c:pt>
                <c:pt idx="8">
                  <c:v>2592859</c:v>
                </c:pt>
                <c:pt idx="9">
                  <c:v>2398745</c:v>
                </c:pt>
                <c:pt idx="10">
                  <c:v>2810629</c:v>
                </c:pt>
                <c:pt idx="11">
                  <c:v>1815332</c:v>
                </c:pt>
                <c:pt idx="12">
                  <c:v>2066915</c:v>
                </c:pt>
                <c:pt idx="13">
                  <c:v>2225322</c:v>
                </c:pt>
                <c:pt idx="14">
                  <c:v>2279554</c:v>
                </c:pt>
                <c:pt idx="15">
                  <c:v>2131542</c:v>
                </c:pt>
                <c:pt idx="16">
                  <c:v>2154877</c:v>
                </c:pt>
                <c:pt idx="17">
                  <c:v>2376476</c:v>
                </c:pt>
                <c:pt idx="18">
                  <c:v>2345902</c:v>
                </c:pt>
                <c:pt idx="19">
                  <c:v>1880202</c:v>
                </c:pt>
                <c:pt idx="20">
                  <c:v>2430147</c:v>
                </c:pt>
                <c:pt idx="21">
                  <c:v>2583363</c:v>
                </c:pt>
                <c:pt idx="22">
                  <c:v>2012684</c:v>
                </c:pt>
                <c:pt idx="23">
                  <c:v>1989338</c:v>
                </c:pt>
                <c:pt idx="24">
                  <c:v>2262421.5208064998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F363-4332-B545-4B9C4289C0BF}"/>
            </c:ext>
          </c:extLst>
        </c:ser>
        <c:ser>
          <c:idx val="1"/>
          <c:order val="1"/>
          <c:tx>
            <c:strRef>
              <c:f>'[3]Graf VDŽ a tržby'!$A$3</c:f>
              <c:strCache>
                <c:ptCount val="1"/>
                <c:pt idx="0">
                  <c:v>Rok</c:v>
                </c:pt>
              </c:strCache>
            </c:strRef>
          </c:tx>
          <c:spPr>
            <a:gradFill>
              <a:gsLst>
                <a:gs pos="0">
                  <a:srgbClr val="DDEBCF"/>
                </a:gs>
                <a:gs pos="50000">
                  <a:srgbClr val="9CB86E"/>
                </a:gs>
                <a:gs pos="100000">
                  <a:srgbClr val="156B13"/>
                </a:gs>
              </a:gsLst>
              <a:lin ang="5400000" scaled="0"/>
            </a:gradFill>
          </c:spPr>
          <c:invertIfNegative val="0"/>
          <c:dLbls>
            <c:delete val="1"/>
          </c:dLbls>
          <c:cat>
            <c:numRef>
              <c:f>'Graf VDG dodávka elektriny'!$R$13:$R$37</c:f>
              <c:numCache>
                <c:formatCode>General</c:formatCode>
                <c:ptCount val="25"/>
                <c:pt idx="0">
                  <c:v>1992</c:v>
                </c:pt>
                <c:pt idx="1">
                  <c:v>1993</c:v>
                </c:pt>
                <c:pt idx="2">
                  <c:v>1994</c:v>
                </c:pt>
                <c:pt idx="3">
                  <c:v>1995</c:v>
                </c:pt>
                <c:pt idx="4">
                  <c:v>1996</c:v>
                </c:pt>
                <c:pt idx="5">
                  <c:v>1997</c:v>
                </c:pt>
                <c:pt idx="6">
                  <c:v>1998</c:v>
                </c:pt>
                <c:pt idx="7">
                  <c:v>1999</c:v>
                </c:pt>
                <c:pt idx="8">
                  <c:v>2000</c:v>
                </c:pt>
                <c:pt idx="9">
                  <c:v>2001</c:v>
                </c:pt>
                <c:pt idx="10">
                  <c:v>2002</c:v>
                </c:pt>
                <c:pt idx="11">
                  <c:v>2003</c:v>
                </c:pt>
                <c:pt idx="12">
                  <c:v>2004</c:v>
                </c:pt>
                <c:pt idx="13">
                  <c:v>2005</c:v>
                </c:pt>
                <c:pt idx="14">
                  <c:v>2006</c:v>
                </c:pt>
                <c:pt idx="15">
                  <c:v>2007</c:v>
                </c:pt>
                <c:pt idx="16">
                  <c:v>2008</c:v>
                </c:pt>
                <c:pt idx="17">
                  <c:v>2009</c:v>
                </c:pt>
                <c:pt idx="18">
                  <c:v>2010</c:v>
                </c:pt>
                <c:pt idx="19">
                  <c:v>2011</c:v>
                </c:pt>
                <c:pt idx="20">
                  <c:v>2012</c:v>
                </c:pt>
                <c:pt idx="21">
                  <c:v>2013</c:v>
                </c:pt>
                <c:pt idx="22">
                  <c:v>2014</c:v>
                </c:pt>
                <c:pt idx="23">
                  <c:v>2015</c:v>
                </c:pt>
                <c:pt idx="24">
                  <c:v>2016</c:v>
                </c:pt>
              </c:numCache>
            </c:numRef>
          </c:cat>
          <c:val>
            <c:numRef>
              <c:f>'[3]Graf VDŽ a tržby'!$A$4:$A$28</c:f>
              <c:numCache>
                <c:formatCode>General</c:formatCode>
                <c:ptCount val="25"/>
                <c:pt idx="0">
                  <c:v>1992</c:v>
                </c:pt>
                <c:pt idx="1">
                  <c:v>1993</c:v>
                </c:pt>
                <c:pt idx="2">
                  <c:v>1994</c:v>
                </c:pt>
                <c:pt idx="3">
                  <c:v>1995</c:v>
                </c:pt>
                <c:pt idx="4">
                  <c:v>1996</c:v>
                </c:pt>
                <c:pt idx="5">
                  <c:v>1997</c:v>
                </c:pt>
                <c:pt idx="6">
                  <c:v>1998</c:v>
                </c:pt>
                <c:pt idx="7">
                  <c:v>1999</c:v>
                </c:pt>
                <c:pt idx="8">
                  <c:v>2000</c:v>
                </c:pt>
                <c:pt idx="9">
                  <c:v>2001</c:v>
                </c:pt>
                <c:pt idx="10">
                  <c:v>2002</c:v>
                </c:pt>
                <c:pt idx="11">
                  <c:v>2003</c:v>
                </c:pt>
                <c:pt idx="12">
                  <c:v>2004</c:v>
                </c:pt>
                <c:pt idx="13">
                  <c:v>2005</c:v>
                </c:pt>
                <c:pt idx="14">
                  <c:v>2006</c:v>
                </c:pt>
                <c:pt idx="15">
                  <c:v>2007</c:v>
                </c:pt>
                <c:pt idx="16">
                  <c:v>2008</c:v>
                </c:pt>
                <c:pt idx="17">
                  <c:v>2009</c:v>
                </c:pt>
                <c:pt idx="18">
                  <c:v>2010</c:v>
                </c:pt>
                <c:pt idx="19">
                  <c:v>2011</c:v>
                </c:pt>
                <c:pt idx="20">
                  <c:v>2012</c:v>
                </c:pt>
                <c:pt idx="21">
                  <c:v>2013</c:v>
                </c:pt>
                <c:pt idx="22">
                  <c:v>2014</c:v>
                </c:pt>
                <c:pt idx="23">
                  <c:v>2015</c:v>
                </c:pt>
                <c:pt idx="24">
                  <c:v>2016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F363-4332-B545-4B9C4289C0B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0"/>
        <c:overlap val="50"/>
        <c:axId val="198777512"/>
        <c:axId val="198777904"/>
      </c:barChart>
      <c:catAx>
        <c:axId val="198777512"/>
        <c:scaling>
          <c:orientation val="minMax"/>
        </c:scaling>
        <c:delete val="0"/>
        <c:axPos val="b"/>
        <c:numFmt formatCode="0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Franklin Gothic Book"/>
                <a:ea typeface="Franklin Gothic Book"/>
                <a:cs typeface="Franklin Gothic Book"/>
              </a:defRPr>
            </a:pPr>
            <a:endParaRPr lang="sk-SK"/>
          </a:p>
        </c:txPr>
        <c:crossAx val="1987779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9877790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sk-SK"/>
                  <a:t>Dodávka v MWh</a:t>
                </a:r>
              </a:p>
            </c:rich>
          </c:tx>
          <c:layout>
            <c:manualLayout>
              <c:xMode val="edge"/>
              <c:yMode val="edge"/>
              <c:x val="1.6609354845467578E-2"/>
              <c:y val="0.3389591340660254"/>
            </c:manualLayout>
          </c:layout>
          <c:overlay val="0"/>
        </c:title>
        <c:numFmt formatCode="#,##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sk-SK"/>
          </a:p>
        </c:txPr>
        <c:crossAx val="198777512"/>
        <c:crosses val="autoZero"/>
        <c:crossBetween val="between"/>
      </c:valAx>
    </c:plotArea>
    <c:plotVisOnly val="1"/>
    <c:dispBlanksAs val="gap"/>
    <c:showDLblsOverMax val="0"/>
  </c:chart>
  <c:spPr>
    <a:ln>
      <a:solidFill>
        <a:sysClr val="windowText" lastClr="000000"/>
      </a:solidFill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sk-SK"/>
    </a:p>
  </c:txPr>
  <c:externalData r:id="rId1">
    <c:autoUpdate val="0"/>
  </c:externalData>
  <c:userShapes r:id="rId2"/>
</c:chartSpace>
</file>

<file path=word/drawings/drawing1.xml><?xml version="1.0" encoding="utf-8"?>
<c:userShapes xmlns:c="http://schemas.openxmlformats.org/drawingml/2006/chart">
  <cdr:relSizeAnchor xmlns:cdr="http://schemas.openxmlformats.org/drawingml/2006/chartDrawing">
    <cdr:from>
      <cdr:x>0.6472</cdr:x>
      <cdr:y>0.61741</cdr:y>
    </cdr:from>
    <cdr:to>
      <cdr:x>0.90909</cdr:x>
      <cdr:y>0.80728</cdr:y>
    </cdr:to>
    <cdr:sp macro="" textlink="">
      <cdr:nvSpPr>
        <cdr:cNvPr id="2" name="BlokTextu 1"/>
        <cdr:cNvSpPr txBox="1"/>
      </cdr:nvSpPr>
      <cdr:spPr>
        <a:xfrm xmlns:a="http://schemas.openxmlformats.org/drawingml/2006/main">
          <a:off x="3728338" y="1785420"/>
          <a:ext cx="1508681" cy="549070"/>
        </a:xfrm>
        <a:prstGeom xmlns:a="http://schemas.openxmlformats.org/drawingml/2006/main" prst="rect">
          <a:avLst/>
        </a:prstGeom>
        <a:solidFill xmlns:a="http://schemas.openxmlformats.org/drawingml/2006/main">
          <a:schemeClr val="accent6">
            <a:lumMod val="60000"/>
            <a:lumOff val="40000"/>
          </a:schemeClr>
        </a:solidFill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sk-SK" sz="900"/>
            <a:t>Celková dodávka elektriny z VDG </a:t>
          </a:r>
        </a:p>
        <a:p xmlns:a="http://schemas.openxmlformats.org/drawingml/2006/main">
          <a:r>
            <a:rPr lang="sk-SK" sz="900"/>
            <a:t>od 10/1992 do 31. 12.2016</a:t>
          </a:r>
        </a:p>
        <a:p xmlns:a="http://schemas.openxmlformats.org/drawingml/2006/main">
          <a:endParaRPr lang="sk-SK" sz="900"/>
        </a:p>
        <a:p xmlns:a="http://schemas.openxmlformats.org/drawingml/2006/main">
          <a:pPr algn="r"/>
          <a:r>
            <a:rPr lang="sk-SK" sz="900" b="1" i="0" u="sng" baseline="0"/>
            <a:t>54 339 658 MWh</a:t>
          </a:r>
        </a:p>
      </cdr:txBody>
    </cdr:sp>
  </cdr:relSizeAnchor>
</c:userShapes>
</file>

<file path=word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6C0C8C3C1E3DCC44BECE3792677AD011" ma:contentTypeVersion="0" ma:contentTypeDescription="Umožňuje vytvoriť nový dokument." ma:contentTypeScope="" ma:versionID="85fc4bdbf09a6aa5742b4e3db9523750">
  <xsd:schema xmlns:xsd="http://www.w3.org/2001/XMLSchema" xmlns:xs="http://www.w3.org/2001/XMLSchema" xmlns:p="http://schemas.microsoft.com/office/2006/metadata/properties" xmlns:ns2="e60a29af-d413-48d4-bd90-fe9d2a897e4b" targetNamespace="http://schemas.microsoft.com/office/2006/metadata/properties" ma:root="true" ma:fieldsID="d088e84141cffc04886a2632a8c86973" ns2:_="">
    <xsd:import namespace="e60a29af-d413-48d4-bd90-fe9d2a897e4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0a29af-d413-48d4-bd90-fe9d2a897e4b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Hodnota identifikátora dokumentu" ma:description="Hodnota identifikátora dokumentu priradená k tejto položke." ma:internalName="_dlc_DocId" ma:readOnly="true">
      <xsd:simpleType>
        <xsd:restriction base="dms:Text"/>
      </xsd:simpleType>
    </xsd:element>
    <xsd:element name="_dlc_DocIdUrl" ma:index="9" nillable="true" ma:displayName="Identifikátor dokumentu" ma:description="Trvalé prepojenie na tento dok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e60a29af-d413-48d4-bd90-fe9d2a897e4b">WKX3UHSAJ2R6-2-805140</_dlc_DocId>
    <_dlc_DocIdUrl xmlns="e60a29af-d413-48d4-bd90-fe9d2a897e4b">
      <Url>https://ovdmasv601/sites/DMS/_layouts/15/DocIdRedir.aspx?ID=WKX3UHSAJ2R6-2-805140</Url>
      <Description>WKX3UHSAJ2R6-2-805140</Description>
    </_dlc_DocIdUrl>
  </documentManagement>
</p:properties>
</file>

<file path=customXml/itemProps1.xml><?xml version="1.0" encoding="utf-8"?>
<ds:datastoreItem xmlns:ds="http://schemas.openxmlformats.org/officeDocument/2006/customXml" ds:itemID="{15BFF1AE-2A56-4A40-9A47-6527E2089AF0}"/>
</file>

<file path=customXml/itemProps2.xml><?xml version="1.0" encoding="utf-8"?>
<ds:datastoreItem xmlns:ds="http://schemas.openxmlformats.org/officeDocument/2006/customXml" ds:itemID="{A9B71C1A-8E8F-429B-B31C-41DDDD114828}"/>
</file>

<file path=customXml/itemProps3.xml><?xml version="1.0" encoding="utf-8"?>
<ds:datastoreItem xmlns:ds="http://schemas.openxmlformats.org/officeDocument/2006/customXml" ds:itemID="{A29286FB-CD4F-47CF-BDDA-C2056F3FF053}"/>
</file>

<file path=customXml/itemProps4.xml><?xml version="1.0" encoding="utf-8"?>
<ds:datastoreItem xmlns:ds="http://schemas.openxmlformats.org/officeDocument/2006/customXml" ds:itemID="{1DCE1C53-2B0F-41C7-BEF7-2273A0163CFB}"/>
</file>

<file path=customXml/itemProps5.xml><?xml version="1.0" encoding="utf-8"?>
<ds:datastoreItem xmlns:ds="http://schemas.openxmlformats.org/officeDocument/2006/customXml" ds:itemID="{6BFB2DAF-7E36-4E72-B95C-22A00AE4EAE1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</TotalTime>
  <Pages>8</Pages>
  <Words>3135</Words>
  <Characters>17873</Characters>
  <Application>Microsoft Office Word</Application>
  <DocSecurity>0</DocSecurity>
  <Lines>148</Lines>
  <Paragraphs>41</Paragraphs>
  <ScaleCrop>false</ScaleCrop>
  <HeadingPairs>
    <vt:vector size="2" baseType="variant">
      <vt:variant>
        <vt:lpstr>Názov</vt:lpstr>
      </vt:variant>
      <vt:variant>
        <vt:i4>1</vt:i4>
      </vt:variant>
    </vt:vector>
  </HeadingPairs>
  <TitlesOfParts>
    <vt:vector size="1" baseType="lpstr">
      <vt:lpstr/>
    </vt:vector>
  </TitlesOfParts>
  <Company>Hewlett-Packard Company</Company>
  <LinksUpToDate>false</LinksUpToDate>
  <CharactersWithSpaces>20967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Nováková Erika</dc:creator>
  <cp:lastModifiedBy>Szabó Szilvia</cp:lastModifiedBy>
  <cp:revision>3</cp:revision>
  <cp:lastPrinted>2017-10-20T07:11:00Z</cp:lastPrinted>
  <dcterms:created xsi:type="dcterms:W3CDTF">2017-10-20T13:55:00Z</dcterms:created>
  <dcterms:modified xsi:type="dcterms:W3CDTF">2017-10-23T06:19:00Z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0x0101006C0C8C3C1E3DCC44BECE3792677AD011</vt:lpwstr>
  </property>
  <property fmtid="{D5CDD505-2E9C-101B-9397-08002B2CF9AE}" pid="3" name="_dlc_DocIdItemGuid">
    <vt:lpwstr>43097305-70ad-4a3c-b695-6567de295df2</vt:lpwstr>
  </property>
</Properties>
</file>