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4DD57CB6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b/>
          <w:bCs/>
          <w:sz w:val="24"/>
          <w:szCs w:val="24"/>
          <w:lang w:eastAsia="sk-SK"/>
        </w:rPr>
      </w:pPr>
      <w:r w:rsidRPr="00087F30">
        <w:rPr>
          <w:rFonts w:ascii="Times New Roman" w:eastAsia="Times New Roman" w:hAnsi="Times New Roman" w:cs="Times New Roman"/>
          <w:sz w:val="24"/>
          <w:szCs w:val="24"/>
          <w:lang w:eastAsia="sk-SK"/>
        </w:rPr>
        <w:t>VLÁDA SLOVENSKEJ REPUBLIKY</w:t>
      </w:r>
    </w:p>
    <w:p w14:paraId="121E3B3F" w14:textId="77777777" w:rsidR="00087F30" w:rsidRPr="00087F30" w:rsidRDefault="00087F30" w:rsidP="00087F30">
      <w:pPr>
        <w:spacing w:after="0" w:line="240" w:lineRule="auto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14:paraId="2CD38D4B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14:paraId="4AE052EF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87F30">
        <w:rPr>
          <w:rFonts w:ascii="Times New Roman" w:eastAsia="Times New Roman" w:hAnsi="Times New Roman" w:cs="Times New Roman"/>
          <w:sz w:val="24"/>
          <w:szCs w:val="24"/>
          <w:lang w:eastAsia="sk-SK"/>
        </w:rPr>
        <w:object w:dxaOrig="975" w:dyaOrig="1155" w14:anchorId="799114BD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7" type="#_x0000_t75" style="width:49.5pt;height:57.75pt" o:ole="">
            <v:imagedata r:id="rId8" o:title=""/>
          </v:shape>
          <o:OLEObject Type="Embed" ProgID="Word.Picture.8" ShapeID="_x0000_i1027" DrawAspect="Content" ObjectID="_1750580121" r:id="rId9"/>
        </w:object>
      </w:r>
    </w:p>
    <w:p w14:paraId="1ADA68C1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14:paraId="47F163FE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8"/>
          <w:szCs w:val="28"/>
          <w:lang w:eastAsia="sk-SK"/>
        </w:rPr>
      </w:pPr>
      <w:r w:rsidRPr="00087F30">
        <w:rPr>
          <w:rFonts w:ascii="Times New Roman" w:eastAsia="Times New Roman" w:hAnsi="Times New Roman" w:cs="Times New Roman"/>
          <w:sz w:val="28"/>
          <w:szCs w:val="28"/>
          <w:lang w:eastAsia="sk-SK"/>
        </w:rPr>
        <w:t>NÁVRH</w:t>
      </w:r>
    </w:p>
    <w:p w14:paraId="1295E3BD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8"/>
          <w:szCs w:val="28"/>
          <w:lang w:eastAsia="sk-SK"/>
        </w:rPr>
      </w:pPr>
    </w:p>
    <w:p w14:paraId="1B4E82AF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8"/>
          <w:szCs w:val="28"/>
          <w:lang w:eastAsia="sk-SK"/>
        </w:rPr>
      </w:pPr>
      <w:r w:rsidRPr="00087F30">
        <w:rPr>
          <w:rFonts w:ascii="Times New Roman" w:eastAsia="Times New Roman" w:hAnsi="Times New Roman" w:cs="Times New Roman"/>
          <w:sz w:val="28"/>
          <w:szCs w:val="28"/>
          <w:lang w:eastAsia="sk-SK"/>
        </w:rPr>
        <w:t>UZNESENIA VLÁDY SLOVENSKEJ REPUBLIKY</w:t>
      </w:r>
    </w:p>
    <w:p w14:paraId="2DF82FD1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b/>
          <w:sz w:val="32"/>
          <w:szCs w:val="28"/>
          <w:lang w:eastAsia="sk-SK"/>
        </w:rPr>
      </w:pPr>
      <w:r w:rsidRPr="00087F30">
        <w:rPr>
          <w:rFonts w:ascii="Times New Roman" w:eastAsia="Times New Roman" w:hAnsi="Times New Roman" w:cs="Times New Roman"/>
          <w:b/>
          <w:sz w:val="32"/>
          <w:szCs w:val="28"/>
          <w:lang w:eastAsia="sk-SK"/>
        </w:rPr>
        <w:t>č.</w:t>
      </w:r>
    </w:p>
    <w:p w14:paraId="254F4044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32"/>
          <w:szCs w:val="28"/>
          <w:lang w:eastAsia="sk-SK"/>
        </w:rPr>
      </w:pPr>
      <w:r w:rsidRPr="00087F30">
        <w:rPr>
          <w:rFonts w:ascii="Times New Roman" w:eastAsia="Times New Roman" w:hAnsi="Times New Roman" w:cs="Times New Roman"/>
          <w:sz w:val="32"/>
          <w:szCs w:val="28"/>
          <w:lang w:eastAsia="sk-SK"/>
        </w:rPr>
        <w:t>z ...</w:t>
      </w:r>
    </w:p>
    <w:p w14:paraId="6C613449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32"/>
          <w:szCs w:val="28"/>
          <w:lang w:eastAsia="sk-SK"/>
        </w:rPr>
      </w:pPr>
    </w:p>
    <w:p w14:paraId="681FCE93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8"/>
          <w:szCs w:val="28"/>
          <w:lang w:eastAsia="sk-SK"/>
        </w:rPr>
      </w:pPr>
    </w:p>
    <w:p w14:paraId="2744D98F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b/>
          <w:sz w:val="28"/>
          <w:szCs w:val="28"/>
          <w:lang w:eastAsia="sk-SK"/>
        </w:rPr>
      </w:pPr>
      <w:r w:rsidRPr="00087F30">
        <w:rPr>
          <w:rFonts w:ascii="Times New Roman" w:eastAsia="Times New Roman" w:hAnsi="Times New Roman" w:cs="Times New Roman"/>
          <w:b/>
          <w:sz w:val="28"/>
          <w:szCs w:val="28"/>
          <w:lang w:eastAsia="sk-SK"/>
        </w:rPr>
        <w:t>k plneniu míľnika Komponentu 14 Zlepšenie podnikateľského prostredia Plánu obnovy a odolnosti Slovenskej republiky</w:t>
      </w:r>
    </w:p>
    <w:p w14:paraId="175B1BF8" w14:textId="77777777" w:rsidR="00087F30" w:rsidRPr="00087F30" w:rsidRDefault="00087F30" w:rsidP="00087F30">
      <w:pPr>
        <w:spacing w:after="0" w:line="240" w:lineRule="auto"/>
        <w:jc w:val="center"/>
        <w:rPr>
          <w:rFonts w:ascii="Times New Roman" w:eastAsia="Times New Roman" w:hAnsi="Times New Roman" w:cs="Times New Roman"/>
          <w:sz w:val="28"/>
          <w:szCs w:val="28"/>
          <w:lang w:eastAsia="sk-SK"/>
        </w:rPr>
      </w:pPr>
    </w:p>
    <w:tbl>
      <w:tblPr>
        <w:tblW w:w="0" w:type="auto"/>
        <w:tblBorders>
          <w:bottom w:val="single" w:sz="4" w:space="0" w:color="auto"/>
        </w:tblBorders>
        <w:tblCellMar>
          <w:left w:w="70" w:type="dxa"/>
          <w:right w:w="70" w:type="dxa"/>
        </w:tblCellMar>
        <w:tblLook w:val="04A0" w:firstRow="1" w:lastRow="0" w:firstColumn="1" w:lastColumn="0" w:noHBand="0" w:noVBand="1"/>
      </w:tblPr>
      <w:tblGrid>
        <w:gridCol w:w="2055"/>
        <w:gridCol w:w="6804"/>
      </w:tblGrid>
      <w:tr w:rsidR="00087F30" w:rsidRPr="00087F30" w14:paraId="07A92952" w14:textId="77777777" w:rsidTr="00184DE9">
        <w:trPr>
          <w:trHeight w:val="397"/>
        </w:trPr>
        <w:tc>
          <w:tcPr>
            <w:tcW w:w="2055" w:type="dxa"/>
            <w:tcBorders>
              <w:top w:val="nil"/>
              <w:left w:val="nil"/>
              <w:bottom w:val="nil"/>
              <w:right w:val="nil"/>
            </w:tcBorders>
            <w:hideMark/>
          </w:tcPr>
          <w:p w14:paraId="1D4CA47B" w14:textId="77777777" w:rsidR="00087F30" w:rsidRPr="00087F30" w:rsidRDefault="00087F30" w:rsidP="00087F30">
            <w:pPr>
              <w:spacing w:after="0" w:line="240" w:lineRule="auto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087F30"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  <w:t>Číslo materiálu:</w:t>
            </w:r>
          </w:p>
        </w:tc>
        <w:tc>
          <w:tcPr>
            <w:tcW w:w="6804" w:type="dxa"/>
            <w:tcBorders>
              <w:top w:val="nil"/>
              <w:left w:val="nil"/>
              <w:bottom w:val="nil"/>
              <w:right w:val="nil"/>
            </w:tcBorders>
          </w:tcPr>
          <w:p w14:paraId="204EBCAE" w14:textId="77777777" w:rsidR="00087F30" w:rsidRPr="00087F30" w:rsidRDefault="00087F30" w:rsidP="00087F30">
            <w:pPr>
              <w:spacing w:after="0" w:line="240" w:lineRule="auto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</w:p>
        </w:tc>
      </w:tr>
      <w:tr w:rsidR="00087F30" w:rsidRPr="00087F30" w14:paraId="1E2AB65A" w14:textId="77777777" w:rsidTr="00184DE9">
        <w:trPr>
          <w:trHeight w:val="397"/>
        </w:trPr>
        <w:tc>
          <w:tcPr>
            <w:tcW w:w="2055" w:type="dxa"/>
            <w:tcBorders>
              <w:top w:val="nil"/>
              <w:left w:val="nil"/>
              <w:bottom w:val="single" w:sz="4" w:space="0" w:color="auto"/>
              <w:right w:val="nil"/>
            </w:tcBorders>
            <w:hideMark/>
          </w:tcPr>
          <w:p w14:paraId="7FA2D48D" w14:textId="77777777" w:rsidR="00087F30" w:rsidRPr="00087F30" w:rsidRDefault="00087F30" w:rsidP="00087F30">
            <w:pPr>
              <w:spacing w:after="0" w:line="240" w:lineRule="auto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087F30"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  <w:t>Predkladateľ:</w:t>
            </w:r>
          </w:p>
        </w:tc>
        <w:tc>
          <w:tcPr>
            <w:tcW w:w="6804" w:type="dxa"/>
            <w:tcBorders>
              <w:top w:val="nil"/>
              <w:left w:val="nil"/>
              <w:bottom w:val="single" w:sz="4" w:space="0" w:color="auto"/>
              <w:right w:val="nil"/>
            </w:tcBorders>
            <w:hideMark/>
          </w:tcPr>
          <w:p w14:paraId="24C1140B" w14:textId="77777777" w:rsidR="00087F30" w:rsidRPr="00087F30" w:rsidRDefault="00087F30" w:rsidP="00087F30">
            <w:pPr>
              <w:spacing w:after="0" w:line="240" w:lineRule="auto"/>
              <w:jc w:val="both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087F30"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  <w:t>minister hospodárstva</w:t>
            </w:r>
          </w:p>
        </w:tc>
      </w:tr>
    </w:tbl>
    <w:p w14:paraId="67A251B1" w14:textId="77777777" w:rsidR="00087F30" w:rsidRPr="00087F30" w:rsidRDefault="00087F30" w:rsidP="00087F30">
      <w:pPr>
        <w:spacing w:after="0" w:line="240" w:lineRule="auto"/>
        <w:rPr>
          <w:rFonts w:ascii="Times New Roman" w:eastAsia="Times New Roman" w:hAnsi="Times New Roman" w:cs="Times New Roman"/>
          <w:b/>
          <w:sz w:val="24"/>
          <w:szCs w:val="24"/>
          <w:lang w:eastAsia="sk-SK"/>
        </w:rPr>
      </w:pPr>
    </w:p>
    <w:p w14:paraId="5924D994" w14:textId="77777777" w:rsidR="00087F30" w:rsidRPr="00087F30" w:rsidRDefault="00087F30" w:rsidP="00087F30">
      <w:pPr>
        <w:spacing w:after="0" w:line="276" w:lineRule="auto"/>
        <w:jc w:val="both"/>
        <w:rPr>
          <w:rFonts w:ascii="Times New Roman" w:eastAsia="Times New Roman" w:hAnsi="Times New Roman" w:cs="Times New Roman"/>
          <w:b/>
          <w:sz w:val="32"/>
          <w:szCs w:val="32"/>
          <w:lang w:eastAsia="sk-SK"/>
        </w:rPr>
      </w:pPr>
      <w:r w:rsidRPr="00087F30">
        <w:rPr>
          <w:rFonts w:ascii="Times New Roman" w:eastAsia="Times New Roman" w:hAnsi="Times New Roman" w:cs="Times New Roman"/>
          <w:b/>
          <w:sz w:val="32"/>
          <w:szCs w:val="32"/>
          <w:lang w:eastAsia="sk-SK"/>
        </w:rPr>
        <w:t>Vláda</w:t>
      </w:r>
    </w:p>
    <w:p w14:paraId="75BBDA47" w14:textId="77777777" w:rsidR="00087F30" w:rsidRPr="00087F30" w:rsidRDefault="00087F30" w:rsidP="00087F30">
      <w:pPr>
        <w:spacing w:after="0" w:line="276" w:lineRule="auto"/>
        <w:jc w:val="both"/>
        <w:rPr>
          <w:rFonts w:ascii="Times New Roman" w:eastAsia="Times New Roman" w:hAnsi="Times New Roman" w:cs="Times New Roman"/>
          <w:b/>
          <w:bCs/>
          <w:sz w:val="32"/>
          <w:szCs w:val="32"/>
          <w:lang w:eastAsia="sk-SK"/>
        </w:rPr>
      </w:pPr>
    </w:p>
    <w:p w14:paraId="42B1DBFD" w14:textId="77777777" w:rsidR="00087F30" w:rsidRPr="00087F30" w:rsidRDefault="00087F30" w:rsidP="00087F30">
      <w:pPr>
        <w:numPr>
          <w:ilvl w:val="0"/>
          <w:numId w:val="6"/>
        </w:numPr>
        <w:spacing w:after="0" w:line="276" w:lineRule="auto"/>
        <w:contextualSpacing/>
        <w:rPr>
          <w:rFonts w:ascii="Times" w:eastAsia="Times New Roman" w:hAnsi="Times" w:cs="Times"/>
          <w:b/>
          <w:sz w:val="28"/>
          <w:szCs w:val="24"/>
          <w:lang w:eastAsia="sk-SK"/>
        </w:rPr>
      </w:pPr>
      <w:r w:rsidRPr="00087F30">
        <w:rPr>
          <w:rFonts w:ascii="Times" w:eastAsia="Times New Roman" w:hAnsi="Times" w:cs="Times"/>
          <w:b/>
          <w:sz w:val="28"/>
          <w:szCs w:val="24"/>
          <w:lang w:eastAsia="sk-SK"/>
        </w:rPr>
        <w:t>schvaľuje</w:t>
      </w:r>
    </w:p>
    <w:p w14:paraId="3C515F0A" w14:textId="77777777" w:rsidR="00087F30" w:rsidRPr="00087F30" w:rsidRDefault="00087F30" w:rsidP="00087F30">
      <w:pPr>
        <w:spacing w:after="0" w:line="276" w:lineRule="auto"/>
        <w:ind w:left="1065"/>
        <w:contextualSpacing/>
        <w:rPr>
          <w:rFonts w:ascii="Times" w:eastAsia="Times New Roman" w:hAnsi="Times" w:cs="Times"/>
          <w:b/>
          <w:sz w:val="28"/>
          <w:szCs w:val="24"/>
          <w:lang w:eastAsia="sk-SK"/>
        </w:rPr>
      </w:pPr>
    </w:p>
    <w:p w14:paraId="18B7CC37" w14:textId="77777777" w:rsidR="00087F30" w:rsidRPr="00087F30" w:rsidRDefault="00087F30" w:rsidP="00087F30">
      <w:pPr>
        <w:spacing w:after="0" w:line="276" w:lineRule="auto"/>
        <w:ind w:left="1701" w:hanging="567"/>
        <w:jc w:val="both"/>
        <w:rPr>
          <w:rFonts w:ascii="Times" w:eastAsia="Times New Roman" w:hAnsi="Times" w:cs="Times"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sz w:val="24"/>
          <w:szCs w:val="24"/>
          <w:lang w:eastAsia="sk-SK"/>
        </w:rPr>
        <w:t>A. 1.</w:t>
      </w:r>
      <w:r w:rsidRPr="00087F30">
        <w:rPr>
          <w:rFonts w:ascii="Times" w:eastAsia="Times New Roman" w:hAnsi="Times" w:cs="Times"/>
          <w:sz w:val="24"/>
          <w:szCs w:val="24"/>
          <w:lang w:eastAsia="sk-SK"/>
        </w:rPr>
        <w:tab/>
        <w:t>Plnenie míľnika Komponentu 14 Zlepšenie podnikateľského prostredia Plánu obnovy a odolnosti Slovenskej republiky;</w:t>
      </w:r>
    </w:p>
    <w:p w14:paraId="5E221BB1" w14:textId="77777777" w:rsidR="00087F30" w:rsidRPr="00087F30" w:rsidRDefault="00087F30" w:rsidP="00087F30">
      <w:pPr>
        <w:spacing w:after="0" w:line="276" w:lineRule="auto"/>
        <w:ind w:left="1065"/>
        <w:contextualSpacing/>
        <w:rPr>
          <w:rFonts w:ascii="Times" w:eastAsia="Times New Roman" w:hAnsi="Times" w:cs="Times"/>
          <w:sz w:val="24"/>
          <w:szCs w:val="24"/>
          <w:lang w:eastAsia="sk-SK"/>
        </w:rPr>
      </w:pPr>
    </w:p>
    <w:p w14:paraId="5D8D3A9A" w14:textId="77777777" w:rsidR="00087F30" w:rsidRPr="00087F30" w:rsidRDefault="00087F30" w:rsidP="00087F30">
      <w:pPr>
        <w:numPr>
          <w:ilvl w:val="0"/>
          <w:numId w:val="6"/>
        </w:numPr>
        <w:spacing w:after="0" w:line="276" w:lineRule="auto"/>
        <w:contextualSpacing/>
        <w:rPr>
          <w:rFonts w:ascii="Times" w:eastAsia="Times New Roman" w:hAnsi="Times" w:cs="Times"/>
          <w:b/>
          <w:sz w:val="28"/>
          <w:szCs w:val="24"/>
          <w:lang w:eastAsia="sk-SK"/>
        </w:rPr>
      </w:pPr>
      <w:r w:rsidRPr="00087F30">
        <w:rPr>
          <w:rFonts w:ascii="Times" w:eastAsia="Times New Roman" w:hAnsi="Times" w:cs="Times"/>
          <w:b/>
          <w:sz w:val="28"/>
          <w:szCs w:val="24"/>
          <w:lang w:eastAsia="sk-SK"/>
        </w:rPr>
        <w:t>ukladá</w:t>
      </w:r>
    </w:p>
    <w:p w14:paraId="0E0E15F7" w14:textId="77777777" w:rsidR="00087F30" w:rsidRPr="00087F30" w:rsidRDefault="00087F30" w:rsidP="00087F30">
      <w:pPr>
        <w:spacing w:after="0" w:line="276" w:lineRule="auto"/>
        <w:ind w:left="1065"/>
        <w:contextualSpacing/>
        <w:rPr>
          <w:rFonts w:ascii="Times" w:eastAsia="Times New Roman" w:hAnsi="Times" w:cs="Times"/>
          <w:sz w:val="24"/>
          <w:szCs w:val="24"/>
          <w:lang w:eastAsia="sk-SK"/>
        </w:rPr>
      </w:pPr>
    </w:p>
    <w:p w14:paraId="4D6D6D69" w14:textId="77777777" w:rsidR="00087F30" w:rsidRPr="00087F30" w:rsidRDefault="00087F30" w:rsidP="00087F30">
      <w:pPr>
        <w:spacing w:after="200" w:line="276" w:lineRule="auto"/>
        <w:ind w:left="1065"/>
        <w:contextualSpacing/>
        <w:rPr>
          <w:rFonts w:ascii="Times" w:eastAsia="Times New Roman" w:hAnsi="Times" w:cs="Times"/>
          <w:b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b/>
          <w:sz w:val="24"/>
          <w:szCs w:val="24"/>
          <w:lang w:eastAsia="sk-SK"/>
        </w:rPr>
        <w:t>členom vlády</w:t>
      </w:r>
    </w:p>
    <w:p w14:paraId="7A0B3653" w14:textId="77777777" w:rsidR="00087F30" w:rsidRPr="00087F30" w:rsidRDefault="00087F30" w:rsidP="00087F30">
      <w:pPr>
        <w:spacing w:after="200" w:line="276" w:lineRule="auto"/>
        <w:ind w:left="1065"/>
        <w:contextualSpacing/>
        <w:rPr>
          <w:rFonts w:ascii="Times" w:eastAsia="Times New Roman" w:hAnsi="Times" w:cs="Times"/>
          <w:b/>
          <w:sz w:val="24"/>
          <w:szCs w:val="24"/>
          <w:lang w:eastAsia="sk-SK"/>
        </w:rPr>
      </w:pPr>
    </w:p>
    <w:p w14:paraId="1B2FFE8C" w14:textId="77777777" w:rsidR="00087F30" w:rsidRPr="00087F30" w:rsidRDefault="00087F30" w:rsidP="00087F30">
      <w:pPr>
        <w:spacing w:after="0" w:line="240" w:lineRule="auto"/>
        <w:ind w:left="1843" w:hanging="709"/>
        <w:contextualSpacing/>
        <w:jc w:val="both"/>
        <w:rPr>
          <w:rFonts w:ascii="Times" w:eastAsia="Times New Roman" w:hAnsi="Times" w:cs="Times"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B. 1.  predložiť ministrovi hospodárstva analýzu realizovaných opatrení, ktorých výsledkom je zlepšenie podnikateľského prostredia prijatých od 1. februára 2020, ktoré zároveň neboli súčasťou opatrení 1. </w:t>
      </w:r>
      <w:proofErr w:type="spellStart"/>
      <w:r w:rsidRPr="00087F30">
        <w:rPr>
          <w:rFonts w:ascii="Times" w:eastAsia="Times New Roman" w:hAnsi="Times" w:cs="Times"/>
          <w:sz w:val="24"/>
          <w:szCs w:val="24"/>
          <w:lang w:eastAsia="sk-SK"/>
        </w:rPr>
        <w:t>antibyrokratického</w:t>
      </w:r>
      <w:proofErr w:type="spellEnd"/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 balíčka schváleného uznesením vlády SR č. 400/2020 zo dňa 24.06.2020 ani  2. </w:t>
      </w:r>
      <w:proofErr w:type="spellStart"/>
      <w:r w:rsidRPr="00087F30">
        <w:rPr>
          <w:rFonts w:ascii="Times" w:eastAsia="Times New Roman" w:hAnsi="Times" w:cs="Times"/>
          <w:sz w:val="24"/>
          <w:szCs w:val="24"/>
          <w:lang w:eastAsia="sk-SK"/>
        </w:rPr>
        <w:t>antibyrokratického</w:t>
      </w:r>
      <w:proofErr w:type="spellEnd"/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 balíčka schváleného uznesením vlády SR č. 79/2022 zo dňa 02.02.2022</w:t>
      </w:r>
    </w:p>
    <w:p w14:paraId="1B450605" w14:textId="77777777" w:rsidR="00087F30" w:rsidRPr="00087F30" w:rsidRDefault="00087F30" w:rsidP="00087F30">
      <w:pPr>
        <w:spacing w:after="200" w:line="276" w:lineRule="auto"/>
        <w:ind w:left="1701" w:hanging="567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</w:p>
    <w:p w14:paraId="4204BA65" w14:textId="77777777" w:rsidR="00087F30" w:rsidRPr="00087F30" w:rsidRDefault="00087F30" w:rsidP="00087F30">
      <w:pPr>
        <w:spacing w:after="0" w:line="240" w:lineRule="auto"/>
        <w:ind w:left="1701" w:firstLine="142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i/>
          <w:sz w:val="24"/>
          <w:szCs w:val="24"/>
          <w:lang w:eastAsia="sk-SK"/>
        </w:rPr>
        <w:t xml:space="preserve"> do 16. augusta 2023</w:t>
      </w:r>
    </w:p>
    <w:p w14:paraId="4A6F8098" w14:textId="77777777" w:rsidR="00087F30" w:rsidRPr="00087F30" w:rsidRDefault="00087F30" w:rsidP="00087F30">
      <w:pPr>
        <w:spacing w:after="0" w:line="276" w:lineRule="auto"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</w:p>
    <w:p w14:paraId="32A52122" w14:textId="77777777" w:rsidR="00087F30" w:rsidRPr="00087F30" w:rsidRDefault="00087F30" w:rsidP="00087F30">
      <w:pPr>
        <w:spacing w:after="0" w:line="240" w:lineRule="auto"/>
        <w:ind w:left="1843" w:hanging="709"/>
        <w:contextualSpacing/>
        <w:jc w:val="both"/>
        <w:rPr>
          <w:rFonts w:ascii="Times" w:eastAsia="Times New Roman" w:hAnsi="Times" w:cs="Times"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B. 2. </w:t>
      </w:r>
      <w:r w:rsidRPr="00087F30">
        <w:rPr>
          <w:rFonts w:ascii="Times" w:eastAsia="Times New Roman" w:hAnsi="Times" w:cs="Times"/>
          <w:sz w:val="24"/>
          <w:szCs w:val="24"/>
          <w:lang w:eastAsia="sk-SK"/>
        </w:rPr>
        <w:tab/>
        <w:t xml:space="preserve">predložiť ministrovi hospodárstva návrhy opatrení na zníženie regulačného zaťaženia podnikania s cieľom zaradiť ich do </w:t>
      </w:r>
      <w:proofErr w:type="spellStart"/>
      <w:r w:rsidRPr="00087F30">
        <w:rPr>
          <w:rFonts w:ascii="Times" w:eastAsia="Times New Roman" w:hAnsi="Times" w:cs="Times"/>
          <w:sz w:val="24"/>
          <w:szCs w:val="24"/>
          <w:lang w:eastAsia="sk-SK"/>
        </w:rPr>
        <w:t>antibyrokratického</w:t>
      </w:r>
      <w:proofErr w:type="spellEnd"/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 balíčka, ktorý je súčasťou reformy 1 Komponentu 14, Plánu obnovy a odolnosti Slovenskej republiky</w:t>
      </w:r>
    </w:p>
    <w:p w14:paraId="03F4EDFF" w14:textId="77777777" w:rsidR="00087F30" w:rsidRPr="00087F30" w:rsidRDefault="00087F30" w:rsidP="00087F30">
      <w:pPr>
        <w:spacing w:after="0" w:line="276" w:lineRule="auto"/>
        <w:ind w:left="1701" w:hanging="567"/>
        <w:contextualSpacing/>
        <w:jc w:val="both"/>
        <w:rPr>
          <w:rFonts w:ascii="Times" w:eastAsia="Times New Roman" w:hAnsi="Times" w:cs="Times"/>
          <w:sz w:val="24"/>
          <w:szCs w:val="24"/>
          <w:lang w:eastAsia="sk-SK"/>
        </w:rPr>
      </w:pPr>
    </w:p>
    <w:p w14:paraId="665AFE8A" w14:textId="77777777" w:rsidR="00087F30" w:rsidRPr="00087F30" w:rsidRDefault="00087F30" w:rsidP="00087F30">
      <w:pPr>
        <w:spacing w:after="0" w:line="240" w:lineRule="auto"/>
        <w:ind w:left="1701" w:firstLine="142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i/>
          <w:sz w:val="24"/>
          <w:szCs w:val="24"/>
          <w:lang w:eastAsia="sk-SK"/>
        </w:rPr>
        <w:t>do 16. augusta 2023</w:t>
      </w:r>
    </w:p>
    <w:p w14:paraId="4BE3E918" w14:textId="77777777" w:rsidR="00087F30" w:rsidRPr="00087F30" w:rsidRDefault="00087F30" w:rsidP="00087F30">
      <w:pPr>
        <w:spacing w:after="0" w:line="276" w:lineRule="auto"/>
        <w:ind w:left="1701" w:hanging="567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</w:p>
    <w:p w14:paraId="01722C51" w14:textId="77777777" w:rsidR="00087F30" w:rsidRPr="00087F30" w:rsidRDefault="00087F30" w:rsidP="00087F30">
      <w:pPr>
        <w:spacing w:after="0" w:line="240" w:lineRule="auto"/>
        <w:ind w:left="1843" w:hanging="709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B. 3. </w:t>
      </w:r>
      <w:r w:rsidRPr="00087F30">
        <w:rPr>
          <w:rFonts w:ascii="Times" w:eastAsia="Times New Roman" w:hAnsi="Times" w:cs="Times"/>
          <w:sz w:val="24"/>
          <w:szCs w:val="24"/>
          <w:lang w:eastAsia="sk-SK"/>
        </w:rPr>
        <w:tab/>
        <w:t xml:space="preserve">poskytnúť súčinnosť ministrovi hospodárstva pri finalizácii opatrení na zníženie regulačného zaťaženia podnikania za účelom ich zaradenia do </w:t>
      </w:r>
      <w:proofErr w:type="spellStart"/>
      <w:r w:rsidRPr="00087F30">
        <w:rPr>
          <w:rFonts w:ascii="Times" w:eastAsia="Times New Roman" w:hAnsi="Times" w:cs="Times"/>
          <w:sz w:val="24"/>
          <w:szCs w:val="24"/>
          <w:lang w:eastAsia="sk-SK"/>
        </w:rPr>
        <w:t>antibyrokratického</w:t>
      </w:r>
      <w:proofErr w:type="spellEnd"/>
      <w:r w:rsidRPr="00087F30">
        <w:rPr>
          <w:rFonts w:ascii="Times" w:eastAsia="Times New Roman" w:hAnsi="Times" w:cs="Times"/>
          <w:sz w:val="24"/>
          <w:szCs w:val="24"/>
          <w:lang w:eastAsia="sk-SK"/>
        </w:rPr>
        <w:t xml:space="preserve"> balíčka, ktorý je súčasťou reformy 1 Komponentu 14, Plánu obnovy a odolnosti Slovenskej republiky</w:t>
      </w:r>
    </w:p>
    <w:p w14:paraId="141AD6CD" w14:textId="77777777" w:rsidR="00087F30" w:rsidRPr="00087F30" w:rsidRDefault="00087F30" w:rsidP="00087F30">
      <w:pPr>
        <w:spacing w:after="0" w:line="276" w:lineRule="auto"/>
        <w:ind w:left="1701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</w:p>
    <w:p w14:paraId="64AF32DD" w14:textId="77777777" w:rsidR="00087F30" w:rsidRPr="00087F30" w:rsidRDefault="00087F30" w:rsidP="00087F30">
      <w:pPr>
        <w:spacing w:after="0" w:line="276" w:lineRule="auto"/>
        <w:ind w:left="1701" w:firstLine="142"/>
        <w:contextualSpacing/>
        <w:jc w:val="both"/>
        <w:rPr>
          <w:rFonts w:ascii="Times" w:eastAsia="Times New Roman" w:hAnsi="Times" w:cs="Times"/>
          <w:i/>
          <w:sz w:val="24"/>
          <w:szCs w:val="24"/>
          <w:lang w:eastAsia="sk-SK"/>
        </w:rPr>
      </w:pPr>
      <w:r w:rsidRPr="00087F30">
        <w:rPr>
          <w:rFonts w:ascii="Times" w:eastAsia="Times New Roman" w:hAnsi="Times" w:cs="Times"/>
          <w:i/>
          <w:sz w:val="24"/>
          <w:szCs w:val="24"/>
          <w:lang w:eastAsia="sk-SK"/>
        </w:rPr>
        <w:t>do 31. augusta 2023</w:t>
      </w:r>
    </w:p>
    <w:p w14:paraId="303F3D10" w14:textId="77777777" w:rsidR="00087F30" w:rsidRPr="00087F30" w:rsidRDefault="00087F30" w:rsidP="00087F30">
      <w:pPr>
        <w:spacing w:after="0" w:line="276" w:lineRule="auto"/>
        <w:ind w:left="1065"/>
        <w:contextualSpacing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tbl>
      <w:tblPr>
        <w:tblW w:w="0" w:type="auto"/>
        <w:tblLayout w:type="fixed"/>
        <w:tblLook w:val="04A0" w:firstRow="1" w:lastRow="0" w:firstColumn="1" w:lastColumn="0" w:noHBand="0" w:noVBand="1"/>
      </w:tblPr>
      <w:tblGrid>
        <w:gridCol w:w="1642"/>
        <w:gridCol w:w="7429"/>
      </w:tblGrid>
      <w:tr w:rsidR="00087F30" w:rsidRPr="00087F30" w14:paraId="4F1EA414" w14:textId="77777777" w:rsidTr="00184DE9">
        <w:trPr>
          <w:cantSplit/>
        </w:trPr>
        <w:tc>
          <w:tcPr>
            <w:tcW w:w="1642" w:type="dxa"/>
            <w:hideMark/>
          </w:tcPr>
          <w:p w14:paraId="051658D8" w14:textId="77777777" w:rsidR="00087F30" w:rsidRPr="00087F30" w:rsidRDefault="00087F30" w:rsidP="00087F30">
            <w:pPr>
              <w:spacing w:after="0" w:line="100" w:lineRule="atLeast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087F30">
              <w:rPr>
                <w:rFonts w:ascii="Times New Roman" w:eastAsia="Arial" w:hAnsi="Times New Roman" w:cs="Times New Roman"/>
                <w:b/>
                <w:sz w:val="24"/>
                <w:szCs w:val="24"/>
                <w:lang w:eastAsia="sk-SK"/>
              </w:rPr>
              <w:t>Vykonajú:</w:t>
            </w:r>
          </w:p>
        </w:tc>
        <w:tc>
          <w:tcPr>
            <w:tcW w:w="7429" w:type="dxa"/>
          </w:tcPr>
          <w:p w14:paraId="455B1BA1" w14:textId="77777777" w:rsidR="00087F30" w:rsidRPr="00087F30" w:rsidRDefault="00087F30" w:rsidP="00087F30">
            <w:pPr>
              <w:tabs>
                <w:tab w:val="left" w:pos="426"/>
              </w:tabs>
              <w:spacing w:after="0" w:line="100" w:lineRule="atLeast"/>
              <w:rPr>
                <w:rFonts w:ascii="Times New Roman" w:eastAsia="Arial" w:hAnsi="Times New Roman" w:cs="Times New Roman"/>
                <w:sz w:val="24"/>
                <w:szCs w:val="24"/>
                <w:lang w:eastAsia="sk-SK"/>
              </w:rPr>
            </w:pPr>
            <w:r w:rsidRPr="00087F30">
              <w:rPr>
                <w:rFonts w:ascii="Times New Roman" w:eastAsia="Arial" w:hAnsi="Times New Roman" w:cs="Times New Roman"/>
                <w:sz w:val="24"/>
                <w:szCs w:val="24"/>
                <w:lang w:eastAsia="sk-SK"/>
              </w:rPr>
              <w:t>členovia vlády</w:t>
            </w:r>
          </w:p>
          <w:p w14:paraId="533FBC10" w14:textId="77777777" w:rsidR="00087F30" w:rsidRPr="00087F30" w:rsidRDefault="00087F30" w:rsidP="00087F30">
            <w:pPr>
              <w:tabs>
                <w:tab w:val="left" w:pos="426"/>
              </w:tabs>
              <w:spacing w:after="0" w:line="100" w:lineRule="atLeast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</w:p>
        </w:tc>
      </w:tr>
      <w:tr w:rsidR="00087F30" w:rsidRPr="00087F30" w14:paraId="60B38FF6" w14:textId="77777777" w:rsidTr="00184DE9">
        <w:trPr>
          <w:cantSplit/>
          <w:trHeight w:val="89"/>
        </w:trPr>
        <w:tc>
          <w:tcPr>
            <w:tcW w:w="1642" w:type="dxa"/>
          </w:tcPr>
          <w:p w14:paraId="65896D2D" w14:textId="77777777" w:rsidR="00087F30" w:rsidRPr="00087F30" w:rsidRDefault="00087F30" w:rsidP="00087F30">
            <w:pPr>
              <w:snapToGrid w:val="0"/>
              <w:spacing w:after="0" w:line="100" w:lineRule="atLeast"/>
              <w:rPr>
                <w:rFonts w:ascii="Times New Roman" w:eastAsia="Arial" w:hAnsi="Times New Roman" w:cs="Times New Roman"/>
                <w:b/>
                <w:sz w:val="24"/>
                <w:szCs w:val="24"/>
                <w:lang w:eastAsia="sk-SK"/>
              </w:rPr>
            </w:pPr>
          </w:p>
        </w:tc>
        <w:tc>
          <w:tcPr>
            <w:tcW w:w="7429" w:type="dxa"/>
          </w:tcPr>
          <w:p w14:paraId="642E5659" w14:textId="77777777" w:rsidR="00087F30" w:rsidRPr="00087F30" w:rsidRDefault="00087F30" w:rsidP="00087F30">
            <w:pPr>
              <w:snapToGrid w:val="0"/>
              <w:spacing w:after="0" w:line="100" w:lineRule="atLeast"/>
              <w:rPr>
                <w:rFonts w:ascii="Times New Roman" w:eastAsia="Arial" w:hAnsi="Times New Roman" w:cs="Times New Roman"/>
                <w:b/>
                <w:sz w:val="24"/>
                <w:szCs w:val="24"/>
                <w:lang w:eastAsia="sk-SK"/>
              </w:rPr>
            </w:pPr>
          </w:p>
        </w:tc>
      </w:tr>
    </w:tbl>
    <w:p w14:paraId="63A6C554" w14:textId="77777777" w:rsidR="00087F30" w:rsidRPr="00087F30" w:rsidRDefault="00087F30" w:rsidP="00087F30">
      <w:pPr>
        <w:tabs>
          <w:tab w:val="left" w:pos="2481"/>
        </w:tabs>
        <w:spacing w:after="0" w:line="240" w:lineRule="auto"/>
        <w:rPr>
          <w:rFonts w:ascii="Calibri" w:eastAsia="Calibri" w:hAnsi="Calibri" w:cs="Times New Roman"/>
        </w:rPr>
      </w:pPr>
    </w:p>
    <w:p w14:paraId="0FED161D" w14:textId="77777777" w:rsidR="00087F30" w:rsidRPr="00087F30" w:rsidRDefault="00087F30" w:rsidP="00087F30">
      <w:pPr>
        <w:autoSpaceDE w:val="0"/>
        <w:autoSpaceDN w:val="0"/>
        <w:spacing w:after="120" w:line="240" w:lineRule="auto"/>
        <w:ind w:left="3540"/>
        <w:rPr>
          <w:rFonts w:ascii="Times New Roman" w:eastAsia="Times New Roman" w:hAnsi="Times New Roman" w:cs="Times New Roman"/>
          <w:b/>
          <w:sz w:val="24"/>
          <w:szCs w:val="24"/>
          <w:lang w:eastAsia="sk-SK"/>
        </w:rPr>
      </w:pPr>
    </w:p>
    <w:p w14:paraId="13A5784D" w14:textId="4271228B" w:rsidR="00CB5A5C" w:rsidRPr="00087F30" w:rsidRDefault="00CB5A5C" w:rsidP="00087F30">
      <w:bookmarkStart w:id="0" w:name="_GoBack"/>
      <w:bookmarkEnd w:id="0"/>
    </w:p>
    <w:sectPr w:rsidR="00CB5A5C" w:rsidRPr="00087F30" w:rsidSect="00705D61">
      <w:footerReference w:type="default" r:id="rId10"/>
      <w:pgSz w:w="11906" w:h="16838"/>
      <w:pgMar w:top="709" w:right="1417" w:bottom="851" w:left="1417" w:header="284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A0008CA" w14:textId="77777777" w:rsidR="0078436F" w:rsidRDefault="0078436F" w:rsidP="00F419F8">
      <w:pPr>
        <w:spacing w:after="0" w:line="240" w:lineRule="auto"/>
      </w:pPr>
      <w:r>
        <w:separator/>
      </w:r>
    </w:p>
  </w:endnote>
  <w:endnote w:type="continuationSeparator" w:id="0">
    <w:p w14:paraId="337AB2AF" w14:textId="77777777" w:rsidR="0078436F" w:rsidRDefault="0078436F" w:rsidP="00F419F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659ABF99" w14:textId="0077323A" w:rsidR="00084F34" w:rsidRDefault="00084F34" w:rsidP="000162DF">
    <w:pPr>
      <w:pStyle w:val="Pta"/>
    </w:pPr>
  </w:p>
  <w:p w14:paraId="6C13A004" w14:textId="77777777" w:rsidR="00084F34" w:rsidRDefault="00084F34" w:rsidP="000162DF">
    <w:pPr>
      <w:pStyle w:val="Pt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4AE65799" w14:textId="77777777" w:rsidR="0078436F" w:rsidRDefault="0078436F" w:rsidP="00F419F8">
      <w:pPr>
        <w:spacing w:after="0" w:line="240" w:lineRule="auto"/>
      </w:pPr>
      <w:r>
        <w:separator/>
      </w:r>
    </w:p>
  </w:footnote>
  <w:footnote w:type="continuationSeparator" w:id="0">
    <w:p w14:paraId="0AA21318" w14:textId="77777777" w:rsidR="0078436F" w:rsidRDefault="0078436F" w:rsidP="00F419F8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00000002"/>
    <w:multiLevelType w:val="multilevel"/>
    <w:tmpl w:val="1C9C0B0E"/>
    <w:lvl w:ilvl="0">
      <w:start w:val="100"/>
      <w:numFmt w:val="upperRoman"/>
      <w:lvlText w:val="%1."/>
      <w:lvlJc w:val="left"/>
      <w:pPr>
        <w:tabs>
          <w:tab w:val="num" w:pos="720"/>
        </w:tabs>
        <w:ind w:left="720" w:hanging="360"/>
      </w:pPr>
      <w:rPr>
        <w:rFonts w:hint="default"/>
        <w:i w:val="0"/>
        <w:iCs w:val="0"/>
      </w:rPr>
    </w:lvl>
    <w:lvl w:ilvl="1">
      <w:start w:val="1"/>
      <w:numFmt w:val="decimal"/>
      <w:lvlText w:val="%1. %2."/>
      <w:lvlJc w:val="left"/>
      <w:pPr>
        <w:tabs>
          <w:tab w:val="num" w:pos="1080"/>
        </w:tabs>
        <w:ind w:left="1080" w:hanging="360"/>
      </w:pPr>
      <w:rPr>
        <w:rFonts w:hint="default"/>
        <w:i w:val="0"/>
        <w:iCs w:val="0"/>
      </w:rPr>
    </w:lvl>
    <w:lvl w:ilvl="2">
      <w:start w:val="1"/>
      <w:numFmt w:val="decimal"/>
      <w:lvlText w:val="%1.%2.%3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3600"/>
        </w:tabs>
        <w:ind w:left="3600" w:hanging="360"/>
      </w:pPr>
      <w:rPr>
        <w:rFonts w:hint="default"/>
      </w:rPr>
    </w:lvl>
  </w:abstractNum>
  <w:abstractNum w:abstractNumId="1" w15:restartNumberingAfterBreak="0">
    <w:nsid w:val="137B7D59"/>
    <w:multiLevelType w:val="hybridMultilevel"/>
    <w:tmpl w:val="D2046C6A"/>
    <w:lvl w:ilvl="0" w:tplc="22B49912">
      <w:start w:val="1"/>
      <w:numFmt w:val="upperLetter"/>
      <w:lvlText w:val="%1."/>
      <w:lvlJc w:val="left"/>
      <w:pPr>
        <w:ind w:left="1065" w:hanging="705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CF81FAF"/>
    <w:multiLevelType w:val="hybridMultilevel"/>
    <w:tmpl w:val="5BCACC7C"/>
    <w:lvl w:ilvl="0" w:tplc="041B0015">
      <w:start w:val="2"/>
      <w:numFmt w:val="upperLetter"/>
      <w:lvlText w:val="%1."/>
      <w:lvlJc w:val="left"/>
      <w:pPr>
        <w:ind w:left="1494" w:hanging="360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2214" w:hanging="360"/>
      </w:pPr>
    </w:lvl>
    <w:lvl w:ilvl="2" w:tplc="041B001B" w:tentative="1">
      <w:start w:val="1"/>
      <w:numFmt w:val="lowerRoman"/>
      <w:lvlText w:val="%3."/>
      <w:lvlJc w:val="right"/>
      <w:pPr>
        <w:ind w:left="2934" w:hanging="180"/>
      </w:pPr>
    </w:lvl>
    <w:lvl w:ilvl="3" w:tplc="041B000F" w:tentative="1">
      <w:start w:val="1"/>
      <w:numFmt w:val="decimal"/>
      <w:lvlText w:val="%4."/>
      <w:lvlJc w:val="left"/>
      <w:pPr>
        <w:ind w:left="3654" w:hanging="360"/>
      </w:pPr>
    </w:lvl>
    <w:lvl w:ilvl="4" w:tplc="041B0019" w:tentative="1">
      <w:start w:val="1"/>
      <w:numFmt w:val="lowerLetter"/>
      <w:lvlText w:val="%5."/>
      <w:lvlJc w:val="left"/>
      <w:pPr>
        <w:ind w:left="4374" w:hanging="360"/>
      </w:pPr>
    </w:lvl>
    <w:lvl w:ilvl="5" w:tplc="041B001B" w:tentative="1">
      <w:start w:val="1"/>
      <w:numFmt w:val="lowerRoman"/>
      <w:lvlText w:val="%6."/>
      <w:lvlJc w:val="right"/>
      <w:pPr>
        <w:ind w:left="5094" w:hanging="180"/>
      </w:pPr>
    </w:lvl>
    <w:lvl w:ilvl="6" w:tplc="041B000F" w:tentative="1">
      <w:start w:val="1"/>
      <w:numFmt w:val="decimal"/>
      <w:lvlText w:val="%7."/>
      <w:lvlJc w:val="left"/>
      <w:pPr>
        <w:ind w:left="5814" w:hanging="360"/>
      </w:pPr>
    </w:lvl>
    <w:lvl w:ilvl="7" w:tplc="041B0019" w:tentative="1">
      <w:start w:val="1"/>
      <w:numFmt w:val="lowerLetter"/>
      <w:lvlText w:val="%8."/>
      <w:lvlJc w:val="left"/>
      <w:pPr>
        <w:ind w:left="6534" w:hanging="360"/>
      </w:pPr>
    </w:lvl>
    <w:lvl w:ilvl="8" w:tplc="041B001B" w:tentative="1">
      <w:start w:val="1"/>
      <w:numFmt w:val="lowerRoman"/>
      <w:lvlText w:val="%9."/>
      <w:lvlJc w:val="right"/>
      <w:pPr>
        <w:ind w:left="7254" w:hanging="180"/>
      </w:pPr>
    </w:lvl>
  </w:abstractNum>
  <w:abstractNum w:abstractNumId="3" w15:restartNumberingAfterBreak="0">
    <w:nsid w:val="24131F06"/>
    <w:multiLevelType w:val="hybridMultilevel"/>
    <w:tmpl w:val="00A89F5C"/>
    <w:lvl w:ilvl="0" w:tplc="8C4CD7EC">
      <w:numFmt w:val="bullet"/>
      <w:lvlText w:val="-"/>
      <w:lvlJc w:val="left"/>
      <w:pPr>
        <w:ind w:left="1665" w:hanging="360"/>
      </w:pPr>
      <w:rPr>
        <w:rFonts w:ascii="Times New Roman" w:eastAsia="Times New Roman" w:hAnsi="Times New Roman" w:cs="Times New Roman" w:hint="default"/>
      </w:rPr>
    </w:lvl>
    <w:lvl w:ilvl="1" w:tplc="041B0003" w:tentative="1">
      <w:start w:val="1"/>
      <w:numFmt w:val="bullet"/>
      <w:lvlText w:val="o"/>
      <w:lvlJc w:val="left"/>
      <w:pPr>
        <w:ind w:left="2385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3105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825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545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265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985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705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425" w:hanging="360"/>
      </w:pPr>
      <w:rPr>
        <w:rFonts w:ascii="Wingdings" w:hAnsi="Wingdings" w:hint="default"/>
      </w:rPr>
    </w:lvl>
  </w:abstractNum>
  <w:abstractNum w:abstractNumId="4" w15:restartNumberingAfterBreak="0">
    <w:nsid w:val="76224D7A"/>
    <w:multiLevelType w:val="hybridMultilevel"/>
    <w:tmpl w:val="49CC7344"/>
    <w:lvl w:ilvl="0" w:tplc="C102EB74">
      <w:numFmt w:val="bullet"/>
      <w:lvlText w:val="-"/>
      <w:lvlJc w:val="left"/>
      <w:pPr>
        <w:ind w:left="1665" w:hanging="360"/>
      </w:pPr>
      <w:rPr>
        <w:rFonts w:ascii="Times New Roman" w:eastAsia="Times New Roman" w:hAnsi="Times New Roman" w:cs="Times New Roman" w:hint="default"/>
      </w:rPr>
    </w:lvl>
    <w:lvl w:ilvl="1" w:tplc="041B0003" w:tentative="1">
      <w:start w:val="1"/>
      <w:numFmt w:val="bullet"/>
      <w:lvlText w:val="o"/>
      <w:lvlJc w:val="left"/>
      <w:pPr>
        <w:ind w:left="2385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3105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825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4545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5265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985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705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7425" w:hanging="360"/>
      </w:pPr>
      <w:rPr>
        <w:rFonts w:ascii="Wingdings" w:hAnsi="Wingdings" w:hint="default"/>
      </w:rPr>
    </w:lvl>
  </w:abstractNum>
  <w:num w:numId="1">
    <w:abstractNumId w:val="0"/>
  </w:num>
  <w:num w:numId="2">
    <w:abstractNumId w:val="4"/>
  </w:num>
  <w:num w:numId="3">
    <w:abstractNumId w:val="3"/>
  </w:num>
  <w:num w:numId="4">
    <w:abstractNumId w:val="1"/>
  </w:num>
  <w:num w:numId="5">
    <w:abstractNumId w:val="2"/>
  </w:num>
  <w:num w:numId="6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efaultTabStop w:val="708"/>
  <w:hyphenationZone w:val="425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E42E56"/>
    <w:rsid w:val="000162DF"/>
    <w:rsid w:val="00024688"/>
    <w:rsid w:val="00044DBE"/>
    <w:rsid w:val="00052173"/>
    <w:rsid w:val="0007009A"/>
    <w:rsid w:val="00084F34"/>
    <w:rsid w:val="00087F30"/>
    <w:rsid w:val="000A1004"/>
    <w:rsid w:val="000D7BDA"/>
    <w:rsid w:val="000E6C71"/>
    <w:rsid w:val="00112302"/>
    <w:rsid w:val="0014275C"/>
    <w:rsid w:val="00155629"/>
    <w:rsid w:val="0018783A"/>
    <w:rsid w:val="00206477"/>
    <w:rsid w:val="00213298"/>
    <w:rsid w:val="00262B79"/>
    <w:rsid w:val="00290294"/>
    <w:rsid w:val="00293357"/>
    <w:rsid w:val="002A2FF7"/>
    <w:rsid w:val="002B126F"/>
    <w:rsid w:val="002B697A"/>
    <w:rsid w:val="002D20C3"/>
    <w:rsid w:val="002E153E"/>
    <w:rsid w:val="002E2145"/>
    <w:rsid w:val="002E4E9E"/>
    <w:rsid w:val="002E6F24"/>
    <w:rsid w:val="00301E50"/>
    <w:rsid w:val="003370B9"/>
    <w:rsid w:val="003413A7"/>
    <w:rsid w:val="0034205F"/>
    <w:rsid w:val="0034627F"/>
    <w:rsid w:val="003515BD"/>
    <w:rsid w:val="003636BA"/>
    <w:rsid w:val="003709CF"/>
    <w:rsid w:val="0037427D"/>
    <w:rsid w:val="00386F40"/>
    <w:rsid w:val="003878B6"/>
    <w:rsid w:val="00393736"/>
    <w:rsid w:val="00394CF4"/>
    <w:rsid w:val="00395841"/>
    <w:rsid w:val="003C37B4"/>
    <w:rsid w:val="003C4573"/>
    <w:rsid w:val="003D3471"/>
    <w:rsid w:val="003F6770"/>
    <w:rsid w:val="003F75F5"/>
    <w:rsid w:val="004043AA"/>
    <w:rsid w:val="00422CF3"/>
    <w:rsid w:val="00451110"/>
    <w:rsid w:val="004C3EA1"/>
    <w:rsid w:val="004D5C1B"/>
    <w:rsid w:val="004E2341"/>
    <w:rsid w:val="004F186A"/>
    <w:rsid w:val="005368D2"/>
    <w:rsid w:val="00561A6A"/>
    <w:rsid w:val="005825BD"/>
    <w:rsid w:val="005D6392"/>
    <w:rsid w:val="006368CF"/>
    <w:rsid w:val="00656566"/>
    <w:rsid w:val="00695126"/>
    <w:rsid w:val="0069770D"/>
    <w:rsid w:val="006B278B"/>
    <w:rsid w:val="006C1857"/>
    <w:rsid w:val="006E3A97"/>
    <w:rsid w:val="007008D6"/>
    <w:rsid w:val="00705D61"/>
    <w:rsid w:val="00720544"/>
    <w:rsid w:val="00747AB8"/>
    <w:rsid w:val="0078436F"/>
    <w:rsid w:val="007B2D5D"/>
    <w:rsid w:val="007D0403"/>
    <w:rsid w:val="007D382E"/>
    <w:rsid w:val="007E54A7"/>
    <w:rsid w:val="007F1BEB"/>
    <w:rsid w:val="00806298"/>
    <w:rsid w:val="00816862"/>
    <w:rsid w:val="00816EEA"/>
    <w:rsid w:val="00824222"/>
    <w:rsid w:val="008477D8"/>
    <w:rsid w:val="00861360"/>
    <w:rsid w:val="008701B0"/>
    <w:rsid w:val="00870C99"/>
    <w:rsid w:val="00875595"/>
    <w:rsid w:val="00880DA2"/>
    <w:rsid w:val="008C23F0"/>
    <w:rsid w:val="008C6E75"/>
    <w:rsid w:val="008C79AE"/>
    <w:rsid w:val="008F72EC"/>
    <w:rsid w:val="00937442"/>
    <w:rsid w:val="0097319F"/>
    <w:rsid w:val="00981496"/>
    <w:rsid w:val="00987004"/>
    <w:rsid w:val="009A556B"/>
    <w:rsid w:val="009A748E"/>
    <w:rsid w:val="009E6A71"/>
    <w:rsid w:val="009F323F"/>
    <w:rsid w:val="00A179FF"/>
    <w:rsid w:val="00A22DF0"/>
    <w:rsid w:val="00A56BAE"/>
    <w:rsid w:val="00A838AD"/>
    <w:rsid w:val="00A85C6E"/>
    <w:rsid w:val="00AB1A39"/>
    <w:rsid w:val="00AB3573"/>
    <w:rsid w:val="00AB604F"/>
    <w:rsid w:val="00AD1361"/>
    <w:rsid w:val="00AF3C7B"/>
    <w:rsid w:val="00B0159B"/>
    <w:rsid w:val="00B01FB7"/>
    <w:rsid w:val="00B14B01"/>
    <w:rsid w:val="00B23FC7"/>
    <w:rsid w:val="00B50534"/>
    <w:rsid w:val="00B56630"/>
    <w:rsid w:val="00B80B2F"/>
    <w:rsid w:val="00B873A4"/>
    <w:rsid w:val="00B953E7"/>
    <w:rsid w:val="00BC7D16"/>
    <w:rsid w:val="00C116F4"/>
    <w:rsid w:val="00C14B70"/>
    <w:rsid w:val="00C22B5A"/>
    <w:rsid w:val="00C9316A"/>
    <w:rsid w:val="00CB5A5C"/>
    <w:rsid w:val="00CB64D2"/>
    <w:rsid w:val="00CD31B7"/>
    <w:rsid w:val="00CD3AA4"/>
    <w:rsid w:val="00CD7492"/>
    <w:rsid w:val="00CF2B65"/>
    <w:rsid w:val="00D277D6"/>
    <w:rsid w:val="00D54432"/>
    <w:rsid w:val="00D56DE9"/>
    <w:rsid w:val="00D57AB8"/>
    <w:rsid w:val="00D62C38"/>
    <w:rsid w:val="00D718A8"/>
    <w:rsid w:val="00DC17BC"/>
    <w:rsid w:val="00DC2DB2"/>
    <w:rsid w:val="00DD205B"/>
    <w:rsid w:val="00DE03CB"/>
    <w:rsid w:val="00DF79A2"/>
    <w:rsid w:val="00E01043"/>
    <w:rsid w:val="00E21826"/>
    <w:rsid w:val="00E30F8C"/>
    <w:rsid w:val="00E42E56"/>
    <w:rsid w:val="00E70A18"/>
    <w:rsid w:val="00E75CC2"/>
    <w:rsid w:val="00EC0A95"/>
    <w:rsid w:val="00EC4D53"/>
    <w:rsid w:val="00EC6086"/>
    <w:rsid w:val="00ED45F1"/>
    <w:rsid w:val="00ED6252"/>
    <w:rsid w:val="00EE0635"/>
    <w:rsid w:val="00EE3470"/>
    <w:rsid w:val="00EF7AC4"/>
    <w:rsid w:val="00F1521B"/>
    <w:rsid w:val="00F258D8"/>
    <w:rsid w:val="00F419F8"/>
    <w:rsid w:val="00F9381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1A2839B5"/>
  <w15:chartTrackingRefBased/>
  <w15:docId w15:val="{6B60CE62-014C-47D9-9654-2A71669E5B8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styleId="Odkaznakomentr">
    <w:name w:val="annotation reference"/>
    <w:basedOn w:val="Predvolenpsmoodseku"/>
    <w:uiPriority w:val="99"/>
    <w:semiHidden/>
    <w:unhideWhenUsed/>
    <w:rsid w:val="00B0159B"/>
    <w:rPr>
      <w:sz w:val="16"/>
      <w:szCs w:val="16"/>
    </w:rPr>
  </w:style>
  <w:style w:type="paragraph" w:styleId="Textkomentra">
    <w:name w:val="annotation text"/>
    <w:basedOn w:val="Normlny"/>
    <w:link w:val="TextkomentraChar"/>
    <w:uiPriority w:val="99"/>
    <w:semiHidden/>
    <w:unhideWhenUsed/>
    <w:rsid w:val="00B0159B"/>
    <w:pPr>
      <w:spacing w:line="240" w:lineRule="auto"/>
    </w:pPr>
    <w:rPr>
      <w:sz w:val="20"/>
      <w:szCs w:val="20"/>
    </w:rPr>
  </w:style>
  <w:style w:type="character" w:customStyle="1" w:styleId="TextkomentraChar">
    <w:name w:val="Text komentára Char"/>
    <w:basedOn w:val="Predvolenpsmoodseku"/>
    <w:link w:val="Textkomentra"/>
    <w:uiPriority w:val="99"/>
    <w:semiHidden/>
    <w:rsid w:val="00B0159B"/>
    <w:rPr>
      <w:sz w:val="20"/>
      <w:szCs w:val="20"/>
    </w:rPr>
  </w:style>
  <w:style w:type="paragraph" w:styleId="Predmetkomentra">
    <w:name w:val="annotation subject"/>
    <w:basedOn w:val="Textkomentra"/>
    <w:next w:val="Textkomentra"/>
    <w:link w:val="PredmetkomentraChar"/>
    <w:uiPriority w:val="99"/>
    <w:semiHidden/>
    <w:unhideWhenUsed/>
    <w:rsid w:val="00B0159B"/>
    <w:rPr>
      <w:b/>
      <w:bCs/>
    </w:rPr>
  </w:style>
  <w:style w:type="character" w:customStyle="1" w:styleId="PredmetkomentraChar">
    <w:name w:val="Predmet komentára Char"/>
    <w:basedOn w:val="TextkomentraChar"/>
    <w:link w:val="Predmetkomentra"/>
    <w:uiPriority w:val="99"/>
    <w:semiHidden/>
    <w:rsid w:val="00B0159B"/>
    <w:rPr>
      <w:b/>
      <w:bCs/>
      <w:sz w:val="20"/>
      <w:szCs w:val="20"/>
    </w:rPr>
  </w:style>
  <w:style w:type="paragraph" w:styleId="Revzia">
    <w:name w:val="Revision"/>
    <w:hidden/>
    <w:uiPriority w:val="99"/>
    <w:semiHidden/>
    <w:rsid w:val="00B0159B"/>
    <w:pPr>
      <w:spacing w:after="0" w:line="240" w:lineRule="auto"/>
    </w:pPr>
  </w:style>
  <w:style w:type="paragraph" w:styleId="Textbubliny">
    <w:name w:val="Balloon Text"/>
    <w:basedOn w:val="Normlny"/>
    <w:link w:val="TextbublinyChar"/>
    <w:uiPriority w:val="99"/>
    <w:semiHidden/>
    <w:unhideWhenUsed/>
    <w:rsid w:val="007D382E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7D382E"/>
    <w:rPr>
      <w:rFonts w:ascii="Segoe UI" w:hAnsi="Segoe UI" w:cs="Segoe UI"/>
      <w:sz w:val="18"/>
      <w:szCs w:val="18"/>
    </w:rPr>
  </w:style>
  <w:style w:type="paragraph" w:styleId="Odsekzoznamu">
    <w:name w:val="List Paragraph"/>
    <w:basedOn w:val="Normlny"/>
    <w:uiPriority w:val="34"/>
    <w:qFormat/>
    <w:rsid w:val="00B56630"/>
    <w:pPr>
      <w:ind w:left="720"/>
      <w:contextualSpacing/>
    </w:pPr>
  </w:style>
  <w:style w:type="paragraph" w:styleId="Hlavika">
    <w:name w:val="header"/>
    <w:basedOn w:val="Normlny"/>
    <w:link w:val="HlavikaChar"/>
    <w:uiPriority w:val="99"/>
    <w:unhideWhenUsed/>
    <w:rsid w:val="00F419F8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F419F8"/>
  </w:style>
  <w:style w:type="paragraph" w:styleId="Pta">
    <w:name w:val="footer"/>
    <w:basedOn w:val="Normlny"/>
    <w:link w:val="PtaChar"/>
    <w:uiPriority w:val="99"/>
    <w:unhideWhenUsed/>
    <w:rsid w:val="00F419F8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F419F8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wmf"/><Relationship Id="rId13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theme" Target="theme/theme1.xml"/><Relationship Id="rId2" Type="http://schemas.openxmlformats.org/officeDocument/2006/relationships/numbering" Target="numbering.xml"/><Relationship Id="rId16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ntTable" Target="fontTable.xml"/><Relationship Id="rId5" Type="http://schemas.openxmlformats.org/officeDocument/2006/relationships/webSettings" Target="webSettings.xml"/><Relationship Id="rId15" Type="http://schemas.openxmlformats.org/officeDocument/2006/relationships/customXml" Target="../customXml/item4.xml"/><Relationship Id="rId10" Type="http://schemas.openxmlformats.org/officeDocument/2006/relationships/footer" Target="footer1.xml"/><Relationship Id="rId4" Type="http://schemas.openxmlformats.org/officeDocument/2006/relationships/settings" Target="settings.xml"/><Relationship Id="rId9" Type="http://schemas.openxmlformats.org/officeDocument/2006/relationships/oleObject" Target="embeddings/oleObject1.bin"/><Relationship Id="rId14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Motív balík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C0C8C3C1E3DCC44BECE3792677AD011" ma:contentTypeVersion="0" ma:contentTypeDescription="Umožňuje vytvoriť nový dokument." ma:contentTypeScope="" ma:versionID="85fc4bdbf09a6aa5742b4e3db9523750">
  <xsd:schema xmlns:xsd="http://www.w3.org/2001/XMLSchema" xmlns:xs="http://www.w3.org/2001/XMLSchema" xmlns:p="http://schemas.microsoft.com/office/2006/metadata/properties" xmlns:ns2="e60a29af-d413-48d4-bd90-fe9d2a897e4b" targetNamespace="http://schemas.microsoft.com/office/2006/metadata/properties" ma:root="true" ma:fieldsID="d088e84141cffc04886a2632a8c86973" ns2:_="">
    <xsd:import namespace="e60a29af-d413-48d4-bd90-fe9d2a897e4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0a29af-d413-48d4-bd90-fe9d2a897e4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entifikátora dokumentu" ma:description="Hodnota identifikátora dokumentu priradená k tejto položke." ma:internalName="_dlc_DocId" ma:readOnly="true">
      <xsd:simpleType>
        <xsd:restriction base="dms:Text"/>
      </xsd:simpleType>
    </xsd:element>
    <xsd:element name="_dlc_DocIdUrl" ma:index="9" nillable="true" ma:displayName="Identifikátor dokumentu" ma:description="Trvalé prepojenie na tento dok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e60a29af-d413-48d4-bd90-fe9d2a897e4b">WKX3UHSAJ2R6-2-1238019</_dlc_DocId>
    <_dlc_DocIdUrl xmlns="e60a29af-d413-48d4-bd90-fe9d2a897e4b">
      <Url>https://ovdmasv601/sites/DMS/_layouts/15/DocIdRedir.aspx?ID=WKX3UHSAJ2R6-2-1238019</Url>
      <Description>WKX3UHSAJ2R6-2-1238019</Description>
    </_dlc_DocIdUrl>
  </documentManagement>
</p:properties>
</file>

<file path=customXml/itemProps1.xml><?xml version="1.0" encoding="utf-8"?>
<ds:datastoreItem xmlns:ds="http://schemas.openxmlformats.org/officeDocument/2006/customXml" ds:itemID="{78DF5843-83A8-45AF-861A-C2B224414FCC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AF403E9-3485-482E-9FE1-92F502C02879}"/>
</file>

<file path=customXml/itemProps3.xml><?xml version="1.0" encoding="utf-8"?>
<ds:datastoreItem xmlns:ds="http://schemas.openxmlformats.org/officeDocument/2006/customXml" ds:itemID="{2C2C8281-E943-437F-BB8D-CA5AD65E1F14}"/>
</file>

<file path=customXml/itemProps4.xml><?xml version="1.0" encoding="utf-8"?>
<ds:datastoreItem xmlns:ds="http://schemas.openxmlformats.org/officeDocument/2006/customXml" ds:itemID="{858B12AE-63AC-45AA-8FD1-126796C8AFB5}"/>
</file>

<file path=customXml/itemProps5.xml><?xml version="1.0" encoding="utf-8"?>
<ds:datastoreItem xmlns:ds="http://schemas.openxmlformats.org/officeDocument/2006/customXml" ds:itemID="{293CC7EC-6CAD-4624-B94D-17C1CDA23218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215</Words>
  <Characters>1226</Characters>
  <Application>Microsoft Office Word</Application>
  <DocSecurity>0</DocSecurity>
  <Lines>10</Lines>
  <Paragraphs>2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Ministerstvo hospodárstva Slovenskej republiky</Company>
  <LinksUpToDate>false</LinksUpToDate>
  <CharactersWithSpaces>1439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Copikova Veronika</dc:creator>
  <cp:keywords/>
  <dc:description/>
  <cp:lastModifiedBy>Giertl Matej</cp:lastModifiedBy>
  <cp:revision>3</cp:revision>
  <dcterms:created xsi:type="dcterms:W3CDTF">2023-07-06T10:38:00Z</dcterms:created>
  <dcterms:modified xsi:type="dcterms:W3CDTF">2023-07-11T09:29:00Z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0x0101006C0C8C3C1E3DCC44BECE3792677AD011</vt:lpwstr>
  </property>
  <property fmtid="{D5CDD505-2E9C-101B-9397-08002B2CF9AE}" pid="3" name="_dlc_DocIdItemGuid">
    <vt:lpwstr>98fc63b3-664a-4e29-9bf2-e1f1be0342c6</vt:lpwstr>
  </property>
</Properties>
</file>